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81" r:id="rId7"/>
    <p:sldId id="280" r:id="rId8"/>
    <p:sldId id="282" r:id="rId9"/>
    <p:sldId id="284" r:id="rId10"/>
    <p:sldId id="283" r:id="rId11"/>
    <p:sldId id="286" r:id="rId12"/>
    <p:sldId id="285" r:id="rId13"/>
    <p:sldId id="27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9/24/2013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9/24/2013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9/24/2013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9/24/2013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9/24/2013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532C6458-8954-4471-BB1B-595E890595A7}" type="datetimeFigureOut">
              <a:rPr lang="en-US" smtClean="0"/>
              <a:pPr/>
              <a:t>9/24/2013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532C6458-8954-4471-BB1B-595E890595A7}" type="datetimeFigureOut">
              <a:rPr lang="en-US" smtClean="0"/>
              <a:pPr/>
              <a:t>9/24/2013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532C6458-8954-4471-BB1B-595E890595A7}" type="datetimeFigureOut">
              <a:rPr lang="en-US" smtClean="0"/>
              <a:pPr/>
              <a:t>9/24/2013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32C6458-8954-4471-BB1B-595E890595A7}" type="datetimeFigureOut">
              <a:rPr lang="en-US" smtClean="0"/>
              <a:pPr/>
              <a:t>9/24/2013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32C6458-8954-4471-BB1B-595E890595A7}" type="datetimeFigureOut">
              <a:rPr lang="en-US" smtClean="0"/>
              <a:pPr/>
              <a:t>9/24/2013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32C6458-8954-4471-BB1B-595E890595A7}" type="datetimeFigureOut">
              <a:rPr lang="en-US" smtClean="0"/>
              <a:pPr/>
              <a:t>9/24/2013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C6458-8954-4471-BB1B-595E890595A7}" type="datetimeFigureOut">
              <a:rPr lang="en-US" smtClean="0"/>
              <a:pPr/>
              <a:t>9/24/2013</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D35198-63B2-4360-A9DC-9B664953EE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شريط إلى الأعلى 3"/>
          <p:cNvSpPr/>
          <p:nvPr/>
        </p:nvSpPr>
        <p:spPr>
          <a:xfrm>
            <a:off x="1524000" y="914400"/>
            <a:ext cx="6019800" cy="2286000"/>
          </a:xfrm>
          <a:prstGeom prst="ribbon2">
            <a:avLst/>
          </a:prstGeom>
        </p:spPr>
        <p:style>
          <a:lnRef idx="1">
            <a:schemeClr val="accent2"/>
          </a:lnRef>
          <a:fillRef idx="3">
            <a:schemeClr val="accent2"/>
          </a:fillRef>
          <a:effectRef idx="2">
            <a:schemeClr val="accent2"/>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en-US" sz="3200" b="1" dirty="0" smtClean="0"/>
              <a:t>Data </a:t>
            </a:r>
            <a:r>
              <a:rPr lang="en-US" sz="3200" b="1" dirty="0"/>
              <a:t>collection: </a:t>
            </a:r>
            <a:endParaRPr lang="en-US" sz="3200" b="1" spc="150" dirty="0">
              <a:ln w="11430"/>
              <a:solidFill>
                <a:srgbClr val="F8F8F8"/>
              </a:solidFill>
              <a:effectLst>
                <a:outerShdw blurRad="25400" algn="tl" rotWithShape="0">
                  <a:srgbClr val="000000">
                    <a:alpha val="43000"/>
                  </a:srgbClr>
                </a:outerShdw>
              </a:effectLst>
            </a:endParaRPr>
          </a:p>
        </p:txBody>
      </p:sp>
      <p:sp>
        <p:nvSpPr>
          <p:cNvPr id="5" name="شكل بيضاوي 4"/>
          <p:cNvSpPr/>
          <p:nvPr/>
        </p:nvSpPr>
        <p:spPr>
          <a:xfrm>
            <a:off x="857224" y="4343400"/>
            <a:ext cx="7358114" cy="15240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fontAlgn="base">
              <a:spcBef>
                <a:spcPct val="0"/>
              </a:spcBef>
              <a:spcAft>
                <a:spcPct val="0"/>
              </a:spcAft>
            </a:pP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Prof. Dr</a:t>
            </a: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Nadhim</a:t>
            </a: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Ghazal</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1371600"/>
            <a:ext cx="8229600" cy="35814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b="1" dirty="0"/>
              <a:t>5-Cluster random sampling: </a:t>
            </a:r>
            <a:endParaRPr lang="en-US" dirty="0"/>
          </a:p>
          <a:p>
            <a:pPr marL="0" indent="0" algn="just">
              <a:buNone/>
            </a:pPr>
            <a:r>
              <a:rPr lang="en-US" dirty="0" smtClean="0"/>
              <a:t>	This </a:t>
            </a:r>
            <a:r>
              <a:rPr lang="en-US" dirty="0"/>
              <a:t>type of sampling when we have a very little extra cost, effort, manpower, so we can investigate or choose the whole last stage rather than only taking a sample of them. The last stage is referred to as </a:t>
            </a:r>
            <a:r>
              <a:rPr lang="en-US" b="1" dirty="0"/>
              <a:t>cluster</a:t>
            </a:r>
            <a:r>
              <a:rPr lang="en-US" dirty="0"/>
              <a:t>. </a:t>
            </a:r>
            <a:endParaRPr lang="ar-SA" dirty="0"/>
          </a:p>
        </p:txBody>
      </p:sp>
    </p:spTree>
    <p:extLst>
      <p:ext uri="{BB962C8B-B14F-4D97-AF65-F5344CB8AC3E}">
        <p14:creationId xmlns:p14="http://schemas.microsoft.com/office/powerpoint/2010/main" xmlns="" val="821655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457200"/>
            <a:ext cx="8229600" cy="58674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b="1" dirty="0"/>
              <a:t>Reasons for sampling; </a:t>
            </a:r>
            <a:endParaRPr lang="en-US" dirty="0"/>
          </a:p>
          <a:p>
            <a:pPr marL="514350" indent="-514350" algn="just">
              <a:buFont typeface="+mj-lt"/>
              <a:buAutoNum type="arabicParenR"/>
            </a:pPr>
            <a:r>
              <a:rPr lang="en-US" dirty="0" smtClean="0"/>
              <a:t>Sample </a:t>
            </a:r>
            <a:r>
              <a:rPr lang="en-US" dirty="0"/>
              <a:t>can be studied quickly. </a:t>
            </a:r>
          </a:p>
          <a:p>
            <a:pPr marL="514350" indent="-514350" algn="just">
              <a:buFont typeface="+mj-lt"/>
              <a:buAutoNum type="arabicParenR"/>
            </a:pPr>
            <a:r>
              <a:rPr lang="en-US" dirty="0" smtClean="0"/>
              <a:t>Less </a:t>
            </a:r>
            <a:r>
              <a:rPr lang="en-US" dirty="0"/>
              <a:t>expensive than studying the entire population </a:t>
            </a:r>
          </a:p>
          <a:p>
            <a:pPr marL="514350" indent="-514350" algn="just">
              <a:buFont typeface="+mj-lt"/>
              <a:buAutoNum type="arabicParenR"/>
            </a:pPr>
            <a:r>
              <a:rPr lang="en-US" dirty="0" smtClean="0"/>
              <a:t>Sample </a:t>
            </a:r>
            <a:r>
              <a:rPr lang="en-US" dirty="0"/>
              <a:t>results are usually more accurate than results obtained from population. </a:t>
            </a:r>
          </a:p>
          <a:p>
            <a:pPr marL="514350" indent="-514350" algn="just">
              <a:buFont typeface="+mj-lt"/>
              <a:buAutoNum type="arabicParenR"/>
            </a:pPr>
            <a:r>
              <a:rPr lang="en-US" dirty="0" smtClean="0"/>
              <a:t>Probability </a:t>
            </a:r>
            <a:r>
              <a:rPr lang="en-US" dirty="0"/>
              <a:t>methods can be used to estimate the error in the resulting statistics. </a:t>
            </a:r>
          </a:p>
          <a:p>
            <a:pPr marL="514350" indent="-514350" algn="just">
              <a:buFont typeface="+mj-lt"/>
              <a:buAutoNum type="arabicParenR"/>
            </a:pPr>
            <a:r>
              <a:rPr lang="en-US" dirty="0" smtClean="0"/>
              <a:t>To </a:t>
            </a:r>
            <a:r>
              <a:rPr lang="en-US" dirty="0"/>
              <a:t>reduce the heterogeneity. </a:t>
            </a:r>
          </a:p>
          <a:p>
            <a:pPr marL="514350" indent="-514350" algn="just">
              <a:buFont typeface="+mj-lt"/>
              <a:buAutoNum type="arabicParenR"/>
            </a:pPr>
            <a:endParaRPr lang="ar-SA" dirty="0"/>
          </a:p>
        </p:txBody>
      </p:sp>
    </p:spTree>
    <p:extLst>
      <p:ext uri="{BB962C8B-B14F-4D97-AF65-F5344CB8AC3E}">
        <p14:creationId xmlns:p14="http://schemas.microsoft.com/office/powerpoint/2010/main" xmlns="" val="2925625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152400" y="228600"/>
            <a:ext cx="8763000" cy="64008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b="1" dirty="0"/>
              <a:t>Data organization (Ordered array): </a:t>
            </a:r>
            <a:endParaRPr lang="en-US" dirty="0"/>
          </a:p>
          <a:p>
            <a:pPr marL="0" indent="0" algn="just">
              <a:buNone/>
            </a:pPr>
            <a:r>
              <a:rPr lang="en-US" dirty="0" smtClean="0"/>
              <a:t>	It </a:t>
            </a:r>
            <a:r>
              <a:rPr lang="en-US" dirty="0"/>
              <a:t>is the enlistment or the arrangement of the data according to their magnitude from the smallest to the largest or from the largest to the smallest. The benefits of ordered array are; </a:t>
            </a:r>
          </a:p>
          <a:p>
            <a:pPr marL="514350" indent="-514350" algn="just">
              <a:buFont typeface="+mj-lt"/>
              <a:buAutoNum type="arabicParenR"/>
            </a:pPr>
            <a:r>
              <a:rPr lang="en-US" dirty="0" smtClean="0"/>
              <a:t>Determine </a:t>
            </a:r>
            <a:r>
              <a:rPr lang="en-US" dirty="0"/>
              <a:t>the smallest value (XS) and the largest value (XL). </a:t>
            </a:r>
          </a:p>
          <a:p>
            <a:pPr marL="514350" indent="-514350" algn="just">
              <a:buFont typeface="+mj-lt"/>
              <a:buAutoNum type="arabicParenR"/>
            </a:pPr>
            <a:r>
              <a:rPr lang="en-US" dirty="0" smtClean="0"/>
              <a:t>Determine </a:t>
            </a:r>
            <a:r>
              <a:rPr lang="en-US" dirty="0"/>
              <a:t>the range. </a:t>
            </a:r>
          </a:p>
          <a:p>
            <a:pPr marL="514350" indent="-514350" algn="just">
              <a:buFont typeface="+mj-lt"/>
              <a:buAutoNum type="arabicParenR"/>
            </a:pPr>
            <a:r>
              <a:rPr lang="en-US" dirty="0" smtClean="0"/>
              <a:t>Easy </a:t>
            </a:r>
            <a:r>
              <a:rPr lang="en-US" dirty="0"/>
              <a:t>to present the data by table. </a:t>
            </a:r>
          </a:p>
          <a:p>
            <a:pPr marL="514350" indent="-514350" algn="just">
              <a:buFont typeface="+mj-lt"/>
              <a:buAutoNum type="arabicParenR"/>
            </a:pPr>
            <a:r>
              <a:rPr lang="en-US" dirty="0" smtClean="0"/>
              <a:t>To </a:t>
            </a:r>
            <a:r>
              <a:rPr lang="en-US" dirty="0"/>
              <a:t>find the value of median. </a:t>
            </a:r>
            <a:endParaRPr lang="ar-SA" dirty="0"/>
          </a:p>
        </p:txBody>
      </p:sp>
    </p:spTree>
    <p:extLst>
      <p:ext uri="{BB962C8B-B14F-4D97-AF65-F5344CB8AC3E}">
        <p14:creationId xmlns:p14="http://schemas.microsoft.com/office/powerpoint/2010/main" xmlns="" val="782850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67000"/>
            <a:ext cx="8229600" cy="1143000"/>
          </a:xfrm>
        </p:spPr>
        <p:style>
          <a:lnRef idx="0">
            <a:schemeClr val="accent2"/>
          </a:lnRef>
          <a:fillRef idx="3">
            <a:schemeClr val="accent2"/>
          </a:fillRef>
          <a:effectRef idx="3">
            <a:schemeClr val="accent2"/>
          </a:effectRef>
          <a:fontRef idx="minor">
            <a:schemeClr val="lt1"/>
          </a:fontRef>
        </p:style>
        <p:txBody>
          <a:bodyPr>
            <a:normAutofit/>
          </a:bodyPr>
          <a:lstStyle/>
          <a:p>
            <a:r>
              <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End</a:t>
            </a:r>
            <a:endParaRPr lang="ar-SA"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763000" cy="6400800"/>
          </a:xfrm>
        </p:spPr>
        <p:style>
          <a:lnRef idx="1">
            <a:schemeClr val="accent3"/>
          </a:lnRef>
          <a:fillRef idx="2">
            <a:schemeClr val="accent3"/>
          </a:fillRef>
          <a:effectRef idx="1">
            <a:schemeClr val="accent3"/>
          </a:effectRef>
          <a:fontRef idx="minor">
            <a:schemeClr val="dk1"/>
          </a:fontRef>
        </p:style>
        <p:txBody>
          <a:bodyPr>
            <a:normAutofit/>
          </a:bodyPr>
          <a:lstStyle/>
          <a:p>
            <a:pPr marL="457200" lvl="1" indent="0" algn="just">
              <a:buNone/>
            </a:pPr>
            <a:r>
              <a:rPr lang="en-US" dirty="0"/>
              <a:t>	</a:t>
            </a:r>
            <a:r>
              <a:rPr lang="en-US" dirty="0" smtClean="0"/>
              <a:t>It </a:t>
            </a:r>
            <a:r>
              <a:rPr lang="en-US" dirty="0"/>
              <a:t>is difficult for us to study all population of interest to reach a conclusion regarding certain parameter (variable) and the effect of different factors on such parameter (variable), as it needs time, money, efforts, and manpower, through </a:t>
            </a:r>
            <a:r>
              <a:rPr lang="en-US" b="1" dirty="0"/>
              <a:t>census </a:t>
            </a:r>
            <a:r>
              <a:rPr lang="en-US" dirty="0"/>
              <a:t>of the population which is done in our country every 10 years (1957, 1977, 1987, 1997, 2007????) but also census will give us only a </a:t>
            </a:r>
            <a:r>
              <a:rPr lang="en-US" b="1" dirty="0"/>
              <a:t>demographic characteristics </a:t>
            </a:r>
            <a:r>
              <a:rPr lang="en-US" dirty="0"/>
              <a:t>of the population (no medical information can be gathered from census, as it is done by professionals but not doctors or medical staff), so a sample is taken from the population by </a:t>
            </a:r>
            <a:r>
              <a:rPr lang="en-US" b="1" dirty="0"/>
              <a:t>sampling </a:t>
            </a:r>
            <a:r>
              <a:rPr lang="en-US" dirty="0"/>
              <a:t>which is as representative as possible for the population and it is done properly we can </a:t>
            </a:r>
            <a:r>
              <a:rPr lang="en-US" b="1" dirty="0"/>
              <a:t>generalize </a:t>
            </a:r>
            <a:r>
              <a:rPr lang="en-US" dirty="0"/>
              <a:t>our finding on the population. </a:t>
            </a:r>
            <a:endParaRPr lang="en-US" dirty="0">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304800"/>
            <a:ext cx="9144000" cy="6096000"/>
          </a:xfrm>
        </p:spPr>
        <p:style>
          <a:lnRef idx="1">
            <a:schemeClr val="accent3"/>
          </a:lnRef>
          <a:fillRef idx="2">
            <a:schemeClr val="accent3"/>
          </a:fillRef>
          <a:effectRef idx="1">
            <a:schemeClr val="accent3"/>
          </a:effectRef>
          <a:fontRef idx="minor">
            <a:schemeClr val="dk1"/>
          </a:fontRef>
        </p:style>
        <p:txBody>
          <a:bodyPr>
            <a:normAutofit/>
          </a:bodyPr>
          <a:lstStyle/>
          <a:p>
            <a:pPr algn="just"/>
            <a:endParaRPr lang="en-US" dirty="0"/>
          </a:p>
          <a:p>
            <a:pPr algn="just"/>
            <a:r>
              <a:rPr lang="en-US" dirty="0"/>
              <a:t> </a:t>
            </a:r>
            <a:r>
              <a:rPr lang="en-US" b="1" dirty="0"/>
              <a:t>Sampling: </a:t>
            </a:r>
            <a:endParaRPr lang="en-US" dirty="0"/>
          </a:p>
          <a:p>
            <a:pPr marL="0" indent="0" algn="just">
              <a:buNone/>
            </a:pPr>
            <a:r>
              <a:rPr lang="en-US" dirty="0"/>
              <a:t>There are two main types of sampling; </a:t>
            </a:r>
          </a:p>
          <a:p>
            <a:pPr marL="514350" indent="-514350" algn="just">
              <a:buFont typeface="+mj-lt"/>
              <a:buAutoNum type="arabicParenR"/>
            </a:pPr>
            <a:r>
              <a:rPr lang="en-US" dirty="0" smtClean="0"/>
              <a:t>Probability </a:t>
            </a:r>
            <a:r>
              <a:rPr lang="en-US" dirty="0"/>
              <a:t>sampling (random sampling): which is the best method that allows us to infer from the sample drawn to the population. </a:t>
            </a:r>
          </a:p>
          <a:p>
            <a:pPr marL="514350" indent="-514350" algn="just">
              <a:buFont typeface="+mj-lt"/>
              <a:buAutoNum type="arabicParenR"/>
            </a:pPr>
            <a:r>
              <a:rPr lang="en-US" dirty="0" smtClean="0"/>
              <a:t>Non-probability </a:t>
            </a:r>
            <a:r>
              <a:rPr lang="en-US" dirty="0"/>
              <a:t>sampling (Non-random sampling). </a:t>
            </a:r>
            <a:endParaRPr lang="en-US" dirty="0">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60198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a:buNone/>
            </a:pPr>
            <a:r>
              <a:rPr lang="en-US" b="1" dirty="0"/>
              <a:t>Non-Random sampling: </a:t>
            </a:r>
            <a:endParaRPr lang="en-US" dirty="0"/>
          </a:p>
          <a:p>
            <a:pPr marL="514350" indent="-514350" algn="just">
              <a:buFont typeface="+mj-lt"/>
              <a:buAutoNum type="arabicParenR"/>
            </a:pPr>
            <a:r>
              <a:rPr lang="en-US" b="1" dirty="0" smtClean="0"/>
              <a:t>Quota </a:t>
            </a:r>
            <a:r>
              <a:rPr lang="en-US" b="1" dirty="0"/>
              <a:t>method </a:t>
            </a:r>
            <a:r>
              <a:rPr lang="en-US" dirty="0"/>
              <a:t>(Accidental sampling): The selection is done by taking a predetermined sample size at a predetermined time and place. </a:t>
            </a:r>
          </a:p>
          <a:p>
            <a:pPr marL="514350" indent="-514350" algn="just">
              <a:buFont typeface="+mj-lt"/>
              <a:buAutoNum type="arabicParenR"/>
            </a:pPr>
            <a:r>
              <a:rPr lang="en-US" b="1" dirty="0" smtClean="0"/>
              <a:t>Systematic </a:t>
            </a:r>
            <a:r>
              <a:rPr lang="en-US" b="1" dirty="0"/>
              <a:t>method</a:t>
            </a:r>
            <a:r>
              <a:rPr lang="en-US" dirty="0"/>
              <a:t>: By which the selection is done through a predetermined regular interval (e.g. each 3rd, each 10th, each house in the corner, etc…). </a:t>
            </a:r>
            <a:endParaRPr lang="en-US" dirty="0">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457200"/>
            <a:ext cx="8229600" cy="58674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just"/>
            <a:r>
              <a:rPr lang="en-US" b="1" dirty="0"/>
              <a:t>Random </a:t>
            </a:r>
            <a:r>
              <a:rPr lang="en-US" b="1" dirty="0" smtClean="0"/>
              <a:t>sampling:</a:t>
            </a:r>
          </a:p>
          <a:p>
            <a:pPr algn="just"/>
            <a:r>
              <a:rPr lang="en-US" dirty="0" smtClean="0"/>
              <a:t>In </a:t>
            </a:r>
            <a:r>
              <a:rPr lang="en-US" dirty="0"/>
              <a:t>this type of sampling, each person in the population has an equal chance (equal probability) to be included in the sample as the others. So there is no </a:t>
            </a:r>
            <a:r>
              <a:rPr lang="en-US" b="1" dirty="0"/>
              <a:t>Bias </a:t>
            </a:r>
            <a:r>
              <a:rPr lang="en-US" dirty="0"/>
              <a:t>(the selection is biased if it systematically favors certain outcome) or no other thing that prefer any person to be included in the sample; </a:t>
            </a:r>
            <a:endParaRPr lang="en-US" dirty="0" smtClean="0"/>
          </a:p>
          <a:p>
            <a:pPr marL="0" indent="0" algn="just">
              <a:buNone/>
            </a:pPr>
            <a:r>
              <a:rPr lang="en-US" b="1" dirty="0" smtClean="0"/>
              <a:t>1-Simple </a:t>
            </a:r>
            <a:r>
              <a:rPr lang="en-US" b="1" dirty="0"/>
              <a:t>random sampling: </a:t>
            </a:r>
            <a:endParaRPr lang="en-US" dirty="0"/>
          </a:p>
          <a:p>
            <a:pPr algn="just"/>
            <a:r>
              <a:rPr lang="en-US" dirty="0"/>
              <a:t>In simple random sampling; </a:t>
            </a:r>
          </a:p>
          <a:p>
            <a:pPr algn="just"/>
            <a:r>
              <a:rPr lang="en-US" dirty="0"/>
              <a:t>Listing </a:t>
            </a:r>
          </a:p>
          <a:p>
            <a:pPr algn="just"/>
            <a:r>
              <a:rPr lang="en-US" dirty="0"/>
              <a:t>Coding </a:t>
            </a:r>
          </a:p>
          <a:p>
            <a:pPr algn="just"/>
            <a:r>
              <a:rPr lang="en-US" dirty="0"/>
              <a:t>Selecting achieved by </a:t>
            </a:r>
            <a:r>
              <a:rPr lang="en-US" b="1" dirty="0"/>
              <a:t>card, random digit table, and </a:t>
            </a:r>
            <a:r>
              <a:rPr lang="en-US" dirty="0"/>
              <a:t>by </a:t>
            </a:r>
            <a:r>
              <a:rPr lang="en-US" b="1" dirty="0"/>
              <a:t>computer </a:t>
            </a:r>
            <a:r>
              <a:rPr lang="en-US" dirty="0"/>
              <a:t>(already arranged numbers or system wise numbers). </a:t>
            </a: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228600"/>
            <a:ext cx="8229600" cy="49530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lgn="just">
              <a:buNone/>
            </a:pPr>
            <a:r>
              <a:rPr lang="en-US" b="1" dirty="0"/>
              <a:t>2-Sytematic random </a:t>
            </a:r>
            <a:r>
              <a:rPr lang="en-US" b="1" dirty="0" smtClean="0"/>
              <a:t>sampling:</a:t>
            </a:r>
          </a:p>
          <a:p>
            <a:pPr marL="0" indent="0" algn="just">
              <a:buNone/>
            </a:pPr>
            <a:r>
              <a:rPr lang="en-US" b="1" dirty="0"/>
              <a:t>	</a:t>
            </a:r>
            <a:r>
              <a:rPr lang="en-US" dirty="0" smtClean="0"/>
              <a:t>Sometimes</a:t>
            </a:r>
            <a:r>
              <a:rPr lang="en-US" dirty="0"/>
              <a:t>, the sampling frame does not exist, in case if we are dealing with </a:t>
            </a:r>
            <a:r>
              <a:rPr lang="en-US" b="1" dirty="0"/>
              <a:t>infinite </a:t>
            </a:r>
            <a:r>
              <a:rPr lang="en-US" dirty="0"/>
              <a:t>population (population composed of endless number, such as patients attending the outpatient clinic), while in </a:t>
            </a:r>
            <a:r>
              <a:rPr lang="en-US" b="1" dirty="0"/>
              <a:t>finite </a:t>
            </a:r>
            <a:r>
              <a:rPr lang="en-US" dirty="0"/>
              <a:t>population, there is a sampling frame. So it is convenient to carry out sampling in systematic way (through regular interval), the interval is determined according to the total number of population assumed and the number of the sample required; </a:t>
            </a:r>
            <a:endParaRPr lang="ar-SA"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771775" y="5334000"/>
            <a:ext cx="370778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92031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1828800"/>
            <a:ext cx="8229600" cy="27432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Low">
              <a:buNone/>
            </a:pPr>
            <a:r>
              <a:rPr lang="en-US" dirty="0" smtClean="0"/>
              <a:t>	The </a:t>
            </a:r>
            <a:r>
              <a:rPr lang="en-US" dirty="0"/>
              <a:t>starting point from the first 5 digits is chosen at random by simple random sampling, suppose it was taken as 4, so the sample will comprise individuals with numbers 4, 9, etc…. </a:t>
            </a:r>
            <a:endParaRPr lang="ar-SA" dirty="0"/>
          </a:p>
        </p:txBody>
      </p:sp>
    </p:spTree>
    <p:extLst>
      <p:ext uri="{BB962C8B-B14F-4D97-AF65-F5344CB8AC3E}">
        <p14:creationId xmlns:p14="http://schemas.microsoft.com/office/powerpoint/2010/main" xmlns="" val="3722512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457200"/>
            <a:ext cx="8229600" cy="58674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r>
              <a:rPr lang="en-US" b="1" dirty="0"/>
              <a:t>3-Stratified random sampling: </a:t>
            </a:r>
            <a:endParaRPr lang="en-US" dirty="0"/>
          </a:p>
          <a:p>
            <a:pPr marL="0" indent="0" algn="just">
              <a:buNone/>
            </a:pPr>
            <a:r>
              <a:rPr lang="en-US" dirty="0" smtClean="0"/>
              <a:t>	This </a:t>
            </a:r>
            <a:r>
              <a:rPr lang="en-US" dirty="0"/>
              <a:t>type of sampling is used when we have a population composed of quite different strata or distinct subgroups, the selection of a sample that does not respect these distinct subgroups will give us a sample that may be totally composed of males or of females or of different percentages of males and females as that of the population, from each subgroup by </a:t>
            </a:r>
            <a:r>
              <a:rPr lang="en-US" b="1" dirty="0" err="1"/>
              <a:t>epsem</a:t>
            </a:r>
            <a:r>
              <a:rPr lang="en-US" b="1" dirty="0"/>
              <a:t> </a:t>
            </a:r>
            <a:r>
              <a:rPr lang="en-US" dirty="0"/>
              <a:t>method (equal probability selection </a:t>
            </a:r>
            <a:r>
              <a:rPr lang="en-US" dirty="0" smtClean="0"/>
              <a:t>method) or </a:t>
            </a:r>
            <a:r>
              <a:rPr lang="en-US" b="1" dirty="0" err="1"/>
              <a:t>pps</a:t>
            </a:r>
            <a:r>
              <a:rPr lang="en-US" b="1" dirty="0"/>
              <a:t> </a:t>
            </a:r>
            <a:r>
              <a:rPr lang="en-US" dirty="0"/>
              <a:t>method (probability proportional to size). </a:t>
            </a:r>
            <a:endParaRPr lang="ar-SA" dirty="0"/>
          </a:p>
        </p:txBody>
      </p:sp>
    </p:spTree>
    <p:extLst>
      <p:ext uri="{BB962C8B-B14F-4D97-AF65-F5344CB8AC3E}">
        <p14:creationId xmlns:p14="http://schemas.microsoft.com/office/powerpoint/2010/main" xmlns="" val="5314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457200"/>
            <a:ext cx="8229600" cy="58674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b="1" dirty="0"/>
              <a:t>4-Multi-stage random sampling: </a:t>
            </a:r>
            <a:endParaRPr lang="en-US" dirty="0"/>
          </a:p>
          <a:p>
            <a:pPr marL="0" indent="0" algn="just">
              <a:buNone/>
            </a:pPr>
            <a:r>
              <a:rPr lang="en-US" dirty="0" smtClean="0"/>
              <a:t>	When </a:t>
            </a:r>
            <a:r>
              <a:rPr lang="en-US" dirty="0"/>
              <a:t>we have a large population extended over a large geographical area, it is better to carry a multi-stage random sample we select by simple random sample an </a:t>
            </a:r>
            <a:r>
              <a:rPr lang="en-US" dirty="0" err="1"/>
              <a:t>epsem</a:t>
            </a:r>
            <a:r>
              <a:rPr lang="en-US" dirty="0"/>
              <a:t> or </a:t>
            </a:r>
            <a:r>
              <a:rPr lang="en-US" dirty="0" err="1"/>
              <a:t>pps</a:t>
            </a:r>
            <a:r>
              <a:rPr lang="en-US" dirty="0"/>
              <a:t> scheme. </a:t>
            </a:r>
          </a:p>
        </p:txBody>
      </p:sp>
    </p:spTree>
    <p:extLst>
      <p:ext uri="{BB962C8B-B14F-4D97-AF65-F5344CB8AC3E}">
        <p14:creationId xmlns:p14="http://schemas.microsoft.com/office/powerpoint/2010/main" xmlns="" val="3989278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274</Words>
  <Application>Microsoft Office PowerPoint</Application>
  <PresentationFormat>عرض على الشاشة (3:4)‏</PresentationFormat>
  <Paragraphs>40</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pc</dc:creator>
  <cp:lastModifiedBy>us</cp:lastModifiedBy>
  <cp:revision>43</cp:revision>
  <dcterms:created xsi:type="dcterms:W3CDTF">2012-10-29T18:56:08Z</dcterms:created>
  <dcterms:modified xsi:type="dcterms:W3CDTF">2013-09-24T18:37:05Z</dcterms:modified>
</cp:coreProperties>
</file>