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80" r:id="rId7"/>
    <p:sldId id="281" r:id="rId8"/>
    <p:sldId id="282" r:id="rId9"/>
    <p:sldId id="284" r:id="rId10"/>
    <p:sldId id="283" r:id="rId11"/>
    <p:sldId id="286" r:id="rId12"/>
    <p:sldId id="285" r:id="rId13"/>
    <p:sldId id="287" r:id="rId14"/>
    <p:sldId id="288" r:id="rId15"/>
    <p:sldId id="292" r:id="rId16"/>
    <p:sldId id="289" r:id="rId17"/>
    <p:sldId id="291" r:id="rId18"/>
    <p:sldId id="290"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3/31/2013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3/31/2013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3/31/2013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3/31/2013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3/31/2013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3/31/2013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32C6458-8954-4471-BB1B-595E890595A7}" type="datetimeFigureOut">
              <a:rPr lang="en-US" smtClean="0"/>
              <a:pPr/>
              <a:t>3/31/2013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32C6458-8954-4471-BB1B-595E890595A7}" type="datetimeFigureOut">
              <a:rPr lang="en-US" smtClean="0"/>
              <a:pPr/>
              <a:t>3/31/2013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2C6458-8954-4471-BB1B-595E890595A7}" type="datetimeFigureOut">
              <a:rPr lang="en-US" smtClean="0"/>
              <a:pPr/>
              <a:t>3/31/2013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3/31/2013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3/31/2013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C6458-8954-4471-BB1B-595E890595A7}" type="datetimeFigureOut">
              <a:rPr lang="en-US" smtClean="0"/>
              <a:pPr/>
              <a:t>3/31/2013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35198-63B2-4360-A9DC-9B664953E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شريط إلى الأعلى 3"/>
          <p:cNvSpPr/>
          <p:nvPr/>
        </p:nvSpPr>
        <p:spPr>
          <a:xfrm>
            <a:off x="1524000" y="914400"/>
            <a:ext cx="6019800" cy="2286000"/>
          </a:xfrm>
          <a:prstGeom prst="ribbon2">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3600" dirty="0" smtClean="0"/>
              <a:t> </a:t>
            </a:r>
            <a:r>
              <a:rPr lang="en-US" sz="3600" b="1" dirty="0"/>
              <a:t>Data </a:t>
            </a:r>
            <a:r>
              <a:rPr lang="en-US" sz="3600" b="1" dirty="0" smtClean="0"/>
              <a:t>Presentation </a:t>
            </a:r>
            <a:endParaRPr lang="en-US" sz="3600" b="1" spc="150" dirty="0" smtClean="0">
              <a:ln w="11430"/>
              <a:solidFill>
                <a:srgbClr val="F8F8F8"/>
              </a:solidFill>
              <a:effectLst>
                <a:outerShdw blurRad="25400" algn="tl" rotWithShape="0">
                  <a:srgbClr val="000000">
                    <a:alpha val="43000"/>
                  </a:srgbClr>
                </a:outerShdw>
              </a:effectLst>
            </a:endParaRPr>
          </a:p>
        </p:txBody>
      </p:sp>
      <p:sp>
        <p:nvSpPr>
          <p:cNvPr id="5" name="شكل بيضاوي 4"/>
          <p:cNvSpPr/>
          <p:nvPr/>
        </p:nvSpPr>
        <p:spPr>
          <a:xfrm>
            <a:off x="1905000" y="4343400"/>
            <a:ext cx="5638800" cy="1524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fontAlgn="base">
              <a:spcBef>
                <a:spcPct val="0"/>
              </a:spcBef>
              <a:spcAft>
                <a:spcPct val="0"/>
              </a:spcAft>
            </a:pP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Dr. </a:t>
            </a: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Nadhim</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Ghazal</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28600" y="381000"/>
            <a:ext cx="8610600" cy="7620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0" indent="0" algn="just">
              <a:buNone/>
            </a:pPr>
            <a:r>
              <a:rPr lang="en-US" b="1" dirty="0"/>
              <a:t>Table 3: </a:t>
            </a:r>
            <a:r>
              <a:rPr lang="en-US" dirty="0"/>
              <a:t>The </a:t>
            </a:r>
            <a:r>
              <a:rPr lang="en-US" dirty="0" err="1"/>
              <a:t>haemoglobin</a:t>
            </a:r>
            <a:r>
              <a:rPr lang="en-US" dirty="0"/>
              <a:t> level in g/</a:t>
            </a:r>
            <a:r>
              <a:rPr lang="en-US" dirty="0" err="1"/>
              <a:t>dL</a:t>
            </a:r>
            <a:r>
              <a:rPr lang="en-US" dirty="0"/>
              <a:t> for 70 pregnant women in Al-</a:t>
            </a:r>
            <a:r>
              <a:rPr lang="en-US" dirty="0" err="1"/>
              <a:t>Yarmouk</a:t>
            </a:r>
            <a:r>
              <a:rPr lang="en-US" dirty="0"/>
              <a:t> Teaching Hospital for the year 2010. </a:t>
            </a:r>
            <a:endParaRPr lang="ar-SA"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618" y="1828800"/>
            <a:ext cx="869876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165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4">
                                            <p:txEl>
                                              <p:pRg st="0" end="0"/>
                                            </p:txEl>
                                          </p:spTgt>
                                        </p:tgtEl>
                                      </p:cBhvr>
                                    </p:animEffect>
                                    <p:anim calcmode="lin" valueType="num">
                                      <p:cBhvr>
                                        <p:cTn id="7" dur="1822" tmFilter="0,0; 0.14,0.31; 0.43,0.73; 0.71,0.91; 1.0,1.0">
                                          <p:stCondLst>
                                            <p:cond delay="0"/>
                                          </p:stCondLst>
                                        </p:cTn>
                                        <p:tgtEl>
                                          <p:spTgt spid="4">
                                            <p:txEl>
                                              <p:pRg st="0" end="0"/>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xEl>
                                              <p:pRg st="0" end="0"/>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xEl>
                                              <p:pRg st="0" end="0"/>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4">
                                            <p:txEl>
                                              <p:pRg st="0" end="0"/>
                                            </p:txEl>
                                          </p:spTgt>
                                        </p:tgtEl>
                                      </p:cBhvr>
                                      <p:to x="100000" y="60000"/>
                                    </p:animScale>
                                    <p:animScale>
                                      <p:cBhvr>
                                        <p:cTn id="15" dur="166" decel="50000">
                                          <p:stCondLst>
                                            <p:cond delay="646"/>
                                          </p:stCondLst>
                                        </p:cTn>
                                        <p:tgtEl>
                                          <p:spTgt spid="4">
                                            <p:txEl>
                                              <p:pRg st="0" end="0"/>
                                            </p:txEl>
                                          </p:spTgt>
                                        </p:tgtEl>
                                      </p:cBhvr>
                                      <p:to x="100000" y="100000"/>
                                    </p:animScale>
                                    <p:animScale>
                                      <p:cBhvr>
                                        <p:cTn id="16" dur="26">
                                          <p:stCondLst>
                                            <p:cond delay="1312"/>
                                          </p:stCondLst>
                                        </p:cTn>
                                        <p:tgtEl>
                                          <p:spTgt spid="4">
                                            <p:txEl>
                                              <p:pRg st="0" end="0"/>
                                            </p:txEl>
                                          </p:spTgt>
                                        </p:tgtEl>
                                      </p:cBhvr>
                                      <p:to x="100000" y="80000"/>
                                    </p:animScale>
                                    <p:animScale>
                                      <p:cBhvr>
                                        <p:cTn id="17" dur="166" decel="50000">
                                          <p:stCondLst>
                                            <p:cond delay="1338"/>
                                          </p:stCondLst>
                                        </p:cTn>
                                        <p:tgtEl>
                                          <p:spTgt spid="4">
                                            <p:txEl>
                                              <p:pRg st="0" end="0"/>
                                            </p:txEl>
                                          </p:spTgt>
                                        </p:tgtEl>
                                      </p:cBhvr>
                                      <p:to x="100000" y="100000"/>
                                    </p:animScale>
                                    <p:animScale>
                                      <p:cBhvr>
                                        <p:cTn id="18" dur="26">
                                          <p:stCondLst>
                                            <p:cond delay="1642"/>
                                          </p:stCondLst>
                                        </p:cTn>
                                        <p:tgtEl>
                                          <p:spTgt spid="4">
                                            <p:txEl>
                                              <p:pRg st="0" end="0"/>
                                            </p:txEl>
                                          </p:spTgt>
                                        </p:tgtEl>
                                      </p:cBhvr>
                                      <p:to x="100000" y="90000"/>
                                    </p:animScale>
                                    <p:animScale>
                                      <p:cBhvr>
                                        <p:cTn id="19" dur="166" decel="50000">
                                          <p:stCondLst>
                                            <p:cond delay="1668"/>
                                          </p:stCondLst>
                                        </p:cTn>
                                        <p:tgtEl>
                                          <p:spTgt spid="4">
                                            <p:txEl>
                                              <p:pRg st="0" end="0"/>
                                            </p:txEl>
                                          </p:spTgt>
                                        </p:tgtEl>
                                      </p:cBhvr>
                                      <p:to x="100000" y="100000"/>
                                    </p:animScale>
                                    <p:animScale>
                                      <p:cBhvr>
                                        <p:cTn id="20" dur="26">
                                          <p:stCondLst>
                                            <p:cond delay="1808"/>
                                          </p:stCondLst>
                                        </p:cTn>
                                        <p:tgtEl>
                                          <p:spTgt spid="4">
                                            <p:txEl>
                                              <p:pRg st="0" end="0"/>
                                            </p:txEl>
                                          </p:spTgt>
                                        </p:tgtEl>
                                      </p:cBhvr>
                                      <p:to x="100000" y="95000"/>
                                    </p:animScale>
                                    <p:animScale>
                                      <p:cBhvr>
                                        <p:cTn id="21" dur="166" decel="50000">
                                          <p:stCondLst>
                                            <p:cond delay="1834"/>
                                          </p:stCondLst>
                                        </p:cTn>
                                        <p:tgtEl>
                                          <p:spTgt spid="4">
                                            <p:txEl>
                                              <p:pRg st="0" end="0"/>
                                            </p:txEl>
                                          </p:spTgt>
                                        </p:tgtEl>
                                      </p:cBhvr>
                                      <p:to x="100000" y="100000"/>
                                    </p:animScale>
                                    <p:set>
                                      <p:cBhvr>
                                        <p:cTn id="22" dur="1" fill="hold">
                                          <p:stCondLst>
                                            <p:cond delay="1999"/>
                                          </p:stCondLst>
                                        </p:cTn>
                                        <p:tgtEl>
                                          <p:spTgt spid="4">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xit" presetSubtype="0" fill="hold" grpId="0" nodeType="clickEffect">
                                  <p:stCondLst>
                                    <p:cond delay="0"/>
                                  </p:stCondLst>
                                  <p:childTnLst>
                                    <p:animEffect transition="out" filter="wipe(down)">
                                      <p:cBhvr>
                                        <p:cTn id="26" dur="180" accel="50000">
                                          <p:stCondLst>
                                            <p:cond delay="1820"/>
                                          </p:stCondLst>
                                        </p:cTn>
                                        <p:tgtEl>
                                          <p:spTgt spid="4">
                                            <p:bg/>
                                          </p:spTgt>
                                        </p:tgtEl>
                                      </p:cBhvr>
                                    </p:animEffect>
                                    <p:anim calcmode="lin" valueType="num">
                                      <p:cBhvr>
                                        <p:cTn id="27" dur="1822" tmFilter="0,0; 0.14,0.31; 0.43,0.73; 0.71,0.91; 1.0,1.0">
                                          <p:stCondLst>
                                            <p:cond delay="0"/>
                                          </p:stCondLst>
                                        </p:cTn>
                                        <p:tgtEl>
                                          <p:spTgt spid="4">
                                            <p:bg/>
                                          </p:spTgt>
                                        </p:tgtEl>
                                        <p:attrNameLst>
                                          <p:attrName>ppt_x</p:attrName>
                                        </p:attrNameLst>
                                      </p:cBhvr>
                                      <p:tavLst>
                                        <p:tav tm="0">
                                          <p:val>
                                            <p:strVal val="ppt_x"/>
                                          </p:val>
                                        </p:tav>
                                        <p:tav tm="100000">
                                          <p:val>
                                            <p:strVal val="#ppt_x+0.25"/>
                                          </p:val>
                                        </p:tav>
                                      </p:tavLst>
                                    </p:anim>
                                    <p:anim calcmode="lin" valueType="num">
                                      <p:cBhvr>
                                        <p:cTn id="28" dur="178">
                                          <p:stCondLst>
                                            <p:cond delay="1822"/>
                                          </p:stCondLst>
                                        </p:cTn>
                                        <p:tgtEl>
                                          <p:spTgt spid="4">
                                            <p:bg/>
                                          </p:spTgt>
                                        </p:tgtEl>
                                        <p:attrNameLst>
                                          <p:attrName>ppt_x</p:attrName>
                                        </p:attrNameLst>
                                      </p:cBhvr>
                                      <p:tavLst>
                                        <p:tav tm="0">
                                          <p:val>
                                            <p:strVal val="ppt_x"/>
                                          </p:val>
                                        </p:tav>
                                        <p:tav tm="100000">
                                          <p:val>
                                            <p:strVal val="ppt_x"/>
                                          </p:val>
                                        </p:tav>
                                      </p:tavLst>
                                    </p:anim>
                                    <p:anim calcmode="lin" valueType="num">
                                      <p:cBhvr>
                                        <p:cTn id="29" dur="664" tmFilter="0.0,0.0;0.25,0.07;0.50,0.2;0.75,0.467;1.0,1.0">
                                          <p:stCondLst>
                                            <p:cond delay="0"/>
                                          </p:stCondLst>
                                        </p:cTn>
                                        <p:tgtEl>
                                          <p:spTgt spid="4">
                                            <p:bg/>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0" dur="664" tmFilter="0, 0; 0.125,0.2665; 0.25,0.4; 0.375,0.465; 0.5,0.5;  0.625,0.535; 0.75,0.6; 0.875,0.7335; 1,1">
                                          <p:stCondLst>
                                            <p:cond delay="664"/>
                                          </p:stCondLst>
                                        </p:cTn>
                                        <p:tgtEl>
                                          <p:spTgt spid="4">
                                            <p:bg/>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1" dur="332" tmFilter="0, 0; 0.125,0.2665; 0.25,0.4; 0.375,0.465; 0.5,0.5;  0.625,0.535; 0.75,0.6; 0.875,0.7335; 1,1">
                                          <p:stCondLst>
                                            <p:cond delay="1324"/>
                                          </p:stCondLst>
                                        </p:cTn>
                                        <p:tgtEl>
                                          <p:spTgt spid="4">
                                            <p:bg/>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2" dur="164" tmFilter="0, 0; 0.125,0.2665; 0.25,0.4; 0.375,0.465; 0.5,0.5;  0.625,0.535; 0.75,0.6; 0.875,0.7335; 1,1">
                                          <p:stCondLst>
                                            <p:cond delay="1656"/>
                                          </p:stCondLst>
                                        </p:cTn>
                                        <p:tgtEl>
                                          <p:spTgt spid="4">
                                            <p:bg/>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3" dur="180" accel="50000">
                                          <p:stCondLst>
                                            <p:cond delay="1820"/>
                                          </p:stCondLst>
                                        </p:cTn>
                                        <p:tgtEl>
                                          <p:spTgt spid="4">
                                            <p:bg/>
                                          </p:spTgt>
                                        </p:tgtEl>
                                        <p:attrNameLst>
                                          <p:attrName>ppt_y</p:attrName>
                                        </p:attrNameLst>
                                      </p:cBhvr>
                                      <p:tavLst>
                                        <p:tav tm="0">
                                          <p:val>
                                            <p:strVal val="ppt_y"/>
                                          </p:val>
                                        </p:tav>
                                        <p:tav tm="100000">
                                          <p:val>
                                            <p:strVal val="ppt_y+ppt_h"/>
                                          </p:val>
                                        </p:tav>
                                      </p:tavLst>
                                    </p:anim>
                                    <p:animScale>
                                      <p:cBhvr>
                                        <p:cTn id="34" dur="26">
                                          <p:stCondLst>
                                            <p:cond delay="620"/>
                                          </p:stCondLst>
                                        </p:cTn>
                                        <p:tgtEl>
                                          <p:spTgt spid="4">
                                            <p:bg/>
                                          </p:spTgt>
                                        </p:tgtEl>
                                      </p:cBhvr>
                                      <p:to x="100000" y="60000"/>
                                    </p:animScale>
                                    <p:animScale>
                                      <p:cBhvr>
                                        <p:cTn id="35" dur="166" decel="50000">
                                          <p:stCondLst>
                                            <p:cond delay="646"/>
                                          </p:stCondLst>
                                        </p:cTn>
                                        <p:tgtEl>
                                          <p:spTgt spid="4">
                                            <p:bg/>
                                          </p:spTgt>
                                        </p:tgtEl>
                                      </p:cBhvr>
                                      <p:to x="100000" y="100000"/>
                                    </p:animScale>
                                    <p:animScale>
                                      <p:cBhvr>
                                        <p:cTn id="36" dur="26">
                                          <p:stCondLst>
                                            <p:cond delay="1312"/>
                                          </p:stCondLst>
                                        </p:cTn>
                                        <p:tgtEl>
                                          <p:spTgt spid="4">
                                            <p:bg/>
                                          </p:spTgt>
                                        </p:tgtEl>
                                      </p:cBhvr>
                                      <p:to x="100000" y="80000"/>
                                    </p:animScale>
                                    <p:animScale>
                                      <p:cBhvr>
                                        <p:cTn id="37" dur="166" decel="50000">
                                          <p:stCondLst>
                                            <p:cond delay="1338"/>
                                          </p:stCondLst>
                                        </p:cTn>
                                        <p:tgtEl>
                                          <p:spTgt spid="4">
                                            <p:bg/>
                                          </p:spTgt>
                                        </p:tgtEl>
                                      </p:cBhvr>
                                      <p:to x="100000" y="100000"/>
                                    </p:animScale>
                                    <p:animScale>
                                      <p:cBhvr>
                                        <p:cTn id="38" dur="26">
                                          <p:stCondLst>
                                            <p:cond delay="1642"/>
                                          </p:stCondLst>
                                        </p:cTn>
                                        <p:tgtEl>
                                          <p:spTgt spid="4">
                                            <p:bg/>
                                          </p:spTgt>
                                        </p:tgtEl>
                                      </p:cBhvr>
                                      <p:to x="100000" y="90000"/>
                                    </p:animScale>
                                    <p:animScale>
                                      <p:cBhvr>
                                        <p:cTn id="39" dur="166" decel="50000">
                                          <p:stCondLst>
                                            <p:cond delay="1668"/>
                                          </p:stCondLst>
                                        </p:cTn>
                                        <p:tgtEl>
                                          <p:spTgt spid="4">
                                            <p:bg/>
                                          </p:spTgt>
                                        </p:tgtEl>
                                      </p:cBhvr>
                                      <p:to x="100000" y="100000"/>
                                    </p:animScale>
                                    <p:animScale>
                                      <p:cBhvr>
                                        <p:cTn id="40" dur="26">
                                          <p:stCondLst>
                                            <p:cond delay="1808"/>
                                          </p:stCondLst>
                                        </p:cTn>
                                        <p:tgtEl>
                                          <p:spTgt spid="4">
                                            <p:bg/>
                                          </p:spTgt>
                                        </p:tgtEl>
                                      </p:cBhvr>
                                      <p:to x="100000" y="95000"/>
                                    </p:animScale>
                                    <p:animScale>
                                      <p:cBhvr>
                                        <p:cTn id="41" dur="166" decel="50000">
                                          <p:stCondLst>
                                            <p:cond delay="1834"/>
                                          </p:stCondLst>
                                        </p:cTn>
                                        <p:tgtEl>
                                          <p:spTgt spid="4">
                                            <p:bg/>
                                          </p:spTgt>
                                        </p:tgtEl>
                                      </p:cBhvr>
                                      <p:to x="100000" y="100000"/>
                                    </p:animScale>
                                    <p:set>
                                      <p:cBhvr>
                                        <p:cTn id="42" dur="1" fill="hold">
                                          <p:stCondLst>
                                            <p:cond delay="1999"/>
                                          </p:stCondLst>
                                        </p:cTn>
                                        <p:tgtEl>
                                          <p:spTgt spid="4">
                                            <p:bg/>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1" presetClass="exit" presetSubtype="0" fill="hold" nodeType="clickEffect">
                                  <p:stCondLst>
                                    <p:cond delay="0"/>
                                  </p:stCondLst>
                                  <p:childTnLst>
                                    <p:anim calcmode="lin" valueType="num">
                                      <p:cBhvr>
                                        <p:cTn id="46" dur="1000"/>
                                        <p:tgtEl>
                                          <p:spTgt spid="4098"/>
                                        </p:tgtEl>
                                        <p:attrNameLst>
                                          <p:attrName>ppt_w</p:attrName>
                                        </p:attrNameLst>
                                      </p:cBhvr>
                                      <p:tavLst>
                                        <p:tav tm="0">
                                          <p:val>
                                            <p:strVal val="ppt_w"/>
                                          </p:val>
                                        </p:tav>
                                        <p:tav tm="100000">
                                          <p:val>
                                            <p:fltVal val="0"/>
                                          </p:val>
                                        </p:tav>
                                      </p:tavLst>
                                    </p:anim>
                                    <p:anim calcmode="lin" valueType="num">
                                      <p:cBhvr>
                                        <p:cTn id="47" dur="1000"/>
                                        <p:tgtEl>
                                          <p:spTgt spid="4098"/>
                                        </p:tgtEl>
                                        <p:attrNameLst>
                                          <p:attrName>ppt_h</p:attrName>
                                        </p:attrNameLst>
                                      </p:cBhvr>
                                      <p:tavLst>
                                        <p:tav tm="0">
                                          <p:val>
                                            <p:strVal val="ppt_h"/>
                                          </p:val>
                                        </p:tav>
                                        <p:tav tm="100000">
                                          <p:val>
                                            <p:fltVal val="0"/>
                                          </p:val>
                                        </p:tav>
                                      </p:tavLst>
                                    </p:anim>
                                    <p:anim calcmode="lin" valueType="num">
                                      <p:cBhvr>
                                        <p:cTn id="48" dur="1000"/>
                                        <p:tgtEl>
                                          <p:spTgt spid="4098"/>
                                        </p:tgtEl>
                                        <p:attrNameLst>
                                          <p:attrName>style.rotation</p:attrName>
                                        </p:attrNameLst>
                                      </p:cBhvr>
                                      <p:tavLst>
                                        <p:tav tm="0">
                                          <p:val>
                                            <p:fltVal val="0"/>
                                          </p:val>
                                        </p:tav>
                                        <p:tav tm="100000">
                                          <p:val>
                                            <p:fltVal val="90"/>
                                          </p:val>
                                        </p:tav>
                                      </p:tavLst>
                                    </p:anim>
                                    <p:animEffect transition="out" filter="fade">
                                      <p:cBhvr>
                                        <p:cTn id="49" dur="1000"/>
                                        <p:tgtEl>
                                          <p:spTgt spid="4098"/>
                                        </p:tgtEl>
                                      </p:cBhvr>
                                    </p:animEffect>
                                    <p:set>
                                      <p:cBhvr>
                                        <p:cTn id="50" dur="1" fill="hold">
                                          <p:stCondLst>
                                            <p:cond delay="999"/>
                                          </p:stCondLst>
                                        </p:cTn>
                                        <p:tgtEl>
                                          <p:spTgt spid="4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28600" y="228600"/>
            <a:ext cx="8686800" cy="64008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en-US" b="1" dirty="0"/>
              <a:t>Types of graphs: </a:t>
            </a:r>
            <a:endParaRPr lang="en-US" dirty="0"/>
          </a:p>
          <a:p>
            <a:pPr marL="0" indent="0" algn="just">
              <a:buNone/>
            </a:pPr>
            <a:r>
              <a:rPr lang="en-US" b="1" dirty="0"/>
              <a:t>1-Bar chart: </a:t>
            </a:r>
            <a:endParaRPr lang="en-US" dirty="0"/>
          </a:p>
          <a:p>
            <a:pPr marL="0" indent="0" algn="just">
              <a:buNone/>
            </a:pPr>
            <a:r>
              <a:rPr lang="en-US" dirty="0" smtClean="0"/>
              <a:t>	It </a:t>
            </a:r>
            <a:r>
              <a:rPr lang="en-US" dirty="0"/>
              <a:t>is a graphic representation used to present data of qualitative type. It is composed of number of bars separated from each other, the width of the bar is not of that importance but </a:t>
            </a:r>
            <a:r>
              <a:rPr lang="en-US" dirty="0" smtClean="0"/>
              <a:t>it </a:t>
            </a:r>
            <a:r>
              <a:rPr lang="en-US" dirty="0"/>
              <a:t>is preferable to be of the same width </a:t>
            </a:r>
            <a:r>
              <a:rPr lang="en-US" dirty="0" smtClean="0"/>
              <a:t>(</a:t>
            </a:r>
            <a:r>
              <a:rPr lang="en-US" dirty="0"/>
              <a:t>so as to give true impression), the length of the bar is of importance and it is drawn proportional to the frequency or percentage</a:t>
            </a:r>
            <a:r>
              <a:rPr lang="en-US" dirty="0" smtClean="0"/>
              <a:t>. </a:t>
            </a:r>
            <a:endParaRPr lang="ar-SA" dirty="0"/>
          </a:p>
        </p:txBody>
      </p:sp>
    </p:spTree>
    <p:extLst>
      <p:ext uri="{BB962C8B-B14F-4D97-AF65-F5344CB8AC3E}">
        <p14:creationId xmlns:p14="http://schemas.microsoft.com/office/powerpoint/2010/main" val="2925625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152400" y="228600"/>
            <a:ext cx="8763000" cy="7620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lgn="just">
              <a:buNone/>
            </a:pPr>
            <a:r>
              <a:rPr lang="en-US" b="1" dirty="0"/>
              <a:t>Table 4: </a:t>
            </a:r>
            <a:r>
              <a:rPr lang="en-US" dirty="0"/>
              <a:t>The method of delivery of 600 babies born in Al-</a:t>
            </a:r>
            <a:r>
              <a:rPr lang="en-US" dirty="0" err="1"/>
              <a:t>Yarmouk</a:t>
            </a:r>
            <a:r>
              <a:rPr lang="en-US" dirty="0"/>
              <a:t> Teaching Hospital-Obstetrical ward for the year 2010. </a:t>
            </a:r>
            <a:endParaRPr lang="ar-SA"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592" y="1905000"/>
            <a:ext cx="7800814"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2850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7128"/>
            <a:ext cx="7696200" cy="6633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825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heel(1)">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304800" y="86993"/>
            <a:ext cx="8686800"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b="1" dirty="0"/>
              <a:t>2-Pie chart: </a:t>
            </a:r>
            <a:endParaRPr lang="en-US" sz="2400" dirty="0"/>
          </a:p>
          <a:p>
            <a:pPr algn="just"/>
            <a:r>
              <a:rPr lang="en-US" sz="2400" dirty="0" smtClean="0"/>
              <a:t>	It </a:t>
            </a:r>
            <a:r>
              <a:rPr lang="en-US" sz="2400" dirty="0"/>
              <a:t>is a graphic representation used to present data of qualitative type in shape of circle (pie). The size of the slice for each category is determined by the equation f / n X </a:t>
            </a:r>
            <a:r>
              <a:rPr lang="en-US" sz="2400" dirty="0" smtClean="0"/>
              <a:t>360 degree. </a:t>
            </a:r>
            <a:r>
              <a:rPr lang="en-US" sz="2400" dirty="0"/>
              <a:t>It is better to stat the circle from 12 O'clock or 3 O'clock. </a:t>
            </a:r>
            <a:endParaRPr lang="en-US" sz="24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133600"/>
            <a:ext cx="8938973" cy="4380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050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28600" y="228600"/>
            <a:ext cx="8686800" cy="2819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lgn="just">
              <a:buNone/>
            </a:pPr>
            <a:r>
              <a:rPr lang="en-US" b="1" dirty="0" smtClean="0"/>
              <a:t>3- Histogram</a:t>
            </a:r>
            <a:r>
              <a:rPr lang="en-US" b="1" dirty="0"/>
              <a:t>: </a:t>
            </a:r>
            <a:endParaRPr lang="en-US" dirty="0"/>
          </a:p>
          <a:p>
            <a:pPr marL="0" indent="0" algn="just">
              <a:buNone/>
            </a:pPr>
            <a:r>
              <a:rPr lang="en-US" dirty="0" smtClean="0"/>
              <a:t>	It </a:t>
            </a:r>
            <a:r>
              <a:rPr lang="en-US" dirty="0"/>
              <a:t>is a graphic representation used to present continuous quantitative data arranged in class-interval. It is composed of number of bars adherent to each other, the width of bars is very important which equal to the width of C.I., and the length of the bars is proportional to the frequency of C.I. or its percentage. So the area in histogram is very important and it represent 1 unit, 100%, equal to the probability. </a:t>
            </a:r>
            <a:endParaRPr lang="ar-SA"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124201"/>
            <a:ext cx="7239000" cy="3692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469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ircle(in)">
                                      <p:cBhvr>
                                        <p:cTn id="7"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28600" y="228600"/>
            <a:ext cx="8686800" cy="24384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0" indent="0" algn="just">
              <a:buNone/>
            </a:pPr>
            <a:r>
              <a:rPr lang="en-US" b="1" dirty="0"/>
              <a:t>4-Line graph (frequency polygon): </a:t>
            </a:r>
            <a:endParaRPr lang="en-US" dirty="0"/>
          </a:p>
          <a:p>
            <a:pPr marL="0" indent="0" algn="just">
              <a:buNone/>
            </a:pPr>
            <a:r>
              <a:rPr lang="en-US" dirty="0" smtClean="0"/>
              <a:t>	It </a:t>
            </a:r>
            <a:r>
              <a:rPr lang="en-US" dirty="0"/>
              <a:t>is a graphic representation used to present discrete quantitative data, also it can be derived from histogram (that is used to present continuous quantitative data arranged in class-interval) by taking the </a:t>
            </a:r>
            <a:r>
              <a:rPr lang="en-US" dirty="0" smtClean="0"/>
              <a:t>mid</a:t>
            </a:r>
            <a:r>
              <a:rPr lang="en-US" dirty="0"/>
              <a:t>point at the top of each bar, joining them by straight lines. </a:t>
            </a:r>
            <a:endParaRPr lang="ar-SA"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667000"/>
            <a:ext cx="6705600" cy="411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0683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28600" y="228600"/>
            <a:ext cx="8686800" cy="6400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en-US" b="1" dirty="0"/>
              <a:t>5-Spot map (spot chart, map chart): </a:t>
            </a:r>
            <a:endParaRPr lang="en-US" dirty="0"/>
          </a:p>
          <a:p>
            <a:pPr marL="0" indent="0">
              <a:buNone/>
            </a:pPr>
            <a:r>
              <a:rPr lang="en-US" dirty="0" smtClean="0"/>
              <a:t>	It </a:t>
            </a:r>
            <a:r>
              <a:rPr lang="en-US" dirty="0"/>
              <a:t>is a graphic representation used to present data by map. </a:t>
            </a:r>
          </a:p>
          <a:p>
            <a:pPr marL="0" indent="0">
              <a:buNone/>
            </a:pPr>
            <a:r>
              <a:rPr lang="en-US" b="1" dirty="0"/>
              <a:t>6-Scatter diagram: </a:t>
            </a:r>
            <a:endParaRPr lang="en-US" dirty="0"/>
          </a:p>
          <a:p>
            <a:pPr marL="0" indent="0">
              <a:buNone/>
            </a:pPr>
            <a:r>
              <a:rPr lang="en-US" dirty="0" smtClean="0"/>
              <a:t>	It </a:t>
            </a:r>
            <a:r>
              <a:rPr lang="en-US" dirty="0"/>
              <a:t>is a graphic representation used to present data for correlation and regression to show the relationship between two quantitative variables. </a:t>
            </a:r>
          </a:p>
          <a:p>
            <a:pPr marL="0" indent="0">
              <a:buNone/>
            </a:pPr>
            <a:r>
              <a:rPr lang="en-US" b="1" dirty="0"/>
              <a:t>7-Cumulative relative frequency percentage curve: </a:t>
            </a:r>
            <a:endParaRPr lang="en-US" dirty="0"/>
          </a:p>
          <a:p>
            <a:pPr marL="0" indent="0">
              <a:buNone/>
            </a:pPr>
            <a:r>
              <a:rPr lang="en-US" dirty="0" smtClean="0"/>
              <a:t>	It </a:t>
            </a:r>
            <a:r>
              <a:rPr lang="en-US" dirty="0"/>
              <a:t>is a special type of line graph in which X axis is the variable and the Y axis id the </a:t>
            </a:r>
            <a:r>
              <a:rPr lang="en-US" dirty="0" err="1"/>
              <a:t>c.r.f</a:t>
            </a:r>
            <a:r>
              <a:rPr lang="en-US" dirty="0"/>
              <a:t>.%, it is used to calculate the value of the median precisely. The shape of the curve or line is of what is called sigmoid shape (sigmoid </a:t>
            </a:r>
            <a:r>
              <a:rPr lang="en-US" dirty="0" smtClean="0"/>
              <a:t>curve). </a:t>
            </a:r>
          </a:p>
          <a:p>
            <a:pPr marL="0" indent="0">
              <a:buNone/>
            </a:pPr>
            <a:endParaRPr lang="ar-SA" dirty="0"/>
          </a:p>
        </p:txBody>
      </p:sp>
    </p:spTree>
    <p:extLst>
      <p:ext uri="{BB962C8B-B14F-4D97-AF65-F5344CB8AC3E}">
        <p14:creationId xmlns:p14="http://schemas.microsoft.com/office/powerpoint/2010/main" val="980812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28600" y="228600"/>
            <a:ext cx="8686800" cy="6400800"/>
          </a:xfrm>
        </p:spPr>
        <p:style>
          <a:lnRef idx="1">
            <a:schemeClr val="accent3"/>
          </a:lnRef>
          <a:fillRef idx="2">
            <a:schemeClr val="accent3"/>
          </a:fillRef>
          <a:effectRef idx="1">
            <a:schemeClr val="accent3"/>
          </a:effectRef>
          <a:fontRef idx="minor">
            <a:schemeClr val="dk1"/>
          </a:fontRef>
        </p:style>
        <p:txBody>
          <a:bodyPr>
            <a:normAutofit/>
          </a:bodyPr>
          <a:lstStyle/>
          <a:p>
            <a:r>
              <a:rPr lang="en-US" b="1" dirty="0"/>
              <a:t>The characteristics of graphs: </a:t>
            </a:r>
            <a:endParaRPr lang="en-US" dirty="0"/>
          </a:p>
          <a:p>
            <a:pPr marL="514350" indent="-514350" algn="just">
              <a:buFont typeface="+mj-lt"/>
              <a:buAutoNum type="arabicParenR"/>
            </a:pPr>
            <a:r>
              <a:rPr lang="en-US" dirty="0" smtClean="0"/>
              <a:t>Graphs </a:t>
            </a:r>
            <a:r>
              <a:rPr lang="en-US" dirty="0"/>
              <a:t>should be simple, easy to be understood and self-explanatory. </a:t>
            </a:r>
          </a:p>
          <a:p>
            <a:pPr marL="514350" indent="-514350" algn="just">
              <a:buFont typeface="+mj-lt"/>
              <a:buAutoNum type="arabicParenR"/>
            </a:pPr>
            <a:r>
              <a:rPr lang="en-US" dirty="0" smtClean="0"/>
              <a:t>Each </a:t>
            </a:r>
            <a:r>
              <a:rPr lang="en-US" dirty="0"/>
              <a:t>graph should have a number. </a:t>
            </a:r>
          </a:p>
          <a:p>
            <a:pPr marL="514350" indent="-514350" algn="just">
              <a:buFont typeface="+mj-lt"/>
              <a:buAutoNum type="arabicParenR"/>
            </a:pPr>
            <a:r>
              <a:rPr lang="en-US" dirty="0" smtClean="0"/>
              <a:t>Each </a:t>
            </a:r>
            <a:r>
              <a:rPr lang="en-US" dirty="0"/>
              <a:t>graph should have a title written at the bottom of the graph, this title should answer the following questions; what, where, when, and who. </a:t>
            </a:r>
          </a:p>
          <a:p>
            <a:pPr marL="514350" indent="-514350" algn="just">
              <a:buFont typeface="+mj-lt"/>
              <a:buAutoNum type="arabicParenR"/>
            </a:pPr>
            <a:r>
              <a:rPr lang="en-US" smtClean="0"/>
              <a:t>We </a:t>
            </a:r>
            <a:r>
              <a:rPr lang="en-US" dirty="0"/>
              <a:t>should avoid the use of abbreviations and codes, and if we have to use them we should refer to them inside the graph. </a:t>
            </a:r>
            <a:endParaRPr lang="ar-SA" dirty="0"/>
          </a:p>
        </p:txBody>
      </p:sp>
    </p:spTree>
    <p:extLst>
      <p:ext uri="{BB962C8B-B14F-4D97-AF65-F5344CB8AC3E}">
        <p14:creationId xmlns:p14="http://schemas.microsoft.com/office/powerpoint/2010/main" val="4193545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67000"/>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End</a:t>
            </a:r>
            <a:endParaRPr lang="ar-S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28600"/>
            <a:ext cx="8610600" cy="63246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endParaRPr lang="en-US" dirty="0"/>
          </a:p>
          <a:p>
            <a:pPr marL="0" indent="0" algn="just">
              <a:buNone/>
            </a:pPr>
            <a:r>
              <a:rPr lang="en-US" dirty="0" smtClean="0"/>
              <a:t>Data </a:t>
            </a:r>
            <a:r>
              <a:rPr lang="en-US" dirty="0"/>
              <a:t>presentation is either by; </a:t>
            </a:r>
            <a:endParaRPr lang="en-US" dirty="0" smtClean="0"/>
          </a:p>
          <a:p>
            <a:pPr marL="0" indent="0" algn="just">
              <a:buNone/>
            </a:pPr>
            <a:r>
              <a:rPr lang="en-US" dirty="0" smtClean="0"/>
              <a:t>1-</a:t>
            </a:r>
            <a:r>
              <a:rPr lang="en-US" b="1" dirty="0" smtClean="0"/>
              <a:t>Neumericals </a:t>
            </a:r>
            <a:r>
              <a:rPr lang="en-US" dirty="0"/>
              <a:t>(numbers) </a:t>
            </a:r>
          </a:p>
          <a:p>
            <a:pPr marL="0" indent="0" algn="just">
              <a:buNone/>
            </a:pPr>
            <a:r>
              <a:rPr lang="en-US" dirty="0"/>
              <a:t>2-</a:t>
            </a:r>
            <a:r>
              <a:rPr lang="en-US" b="1" dirty="0"/>
              <a:t>Tables</a:t>
            </a:r>
            <a:r>
              <a:rPr lang="en-US" dirty="0"/>
              <a:t>; </a:t>
            </a:r>
            <a:r>
              <a:rPr lang="en-US" dirty="0" smtClean="0"/>
              <a:t>as </a:t>
            </a:r>
          </a:p>
          <a:p>
            <a:pPr marL="0" indent="0" algn="just">
              <a:buNone/>
            </a:pPr>
            <a:r>
              <a:rPr lang="en-US" dirty="0" smtClean="0"/>
              <a:t>	a- </a:t>
            </a:r>
            <a:r>
              <a:rPr lang="en-US" b="1" dirty="0"/>
              <a:t>Master </a:t>
            </a:r>
            <a:r>
              <a:rPr lang="en-US" dirty="0"/>
              <a:t>table </a:t>
            </a:r>
          </a:p>
          <a:p>
            <a:pPr marL="0" indent="0" algn="just">
              <a:buNone/>
            </a:pPr>
            <a:r>
              <a:rPr lang="en-US" dirty="0" smtClean="0"/>
              <a:t>	b- </a:t>
            </a:r>
            <a:r>
              <a:rPr lang="en-US" b="1" dirty="0"/>
              <a:t>Simple </a:t>
            </a:r>
            <a:r>
              <a:rPr lang="en-US" dirty="0"/>
              <a:t>frequency distribution table. </a:t>
            </a:r>
          </a:p>
          <a:p>
            <a:pPr marL="0" indent="0" algn="just">
              <a:buNone/>
            </a:pPr>
            <a:r>
              <a:rPr lang="en-US" dirty="0" smtClean="0"/>
              <a:t>	c- </a:t>
            </a:r>
            <a:r>
              <a:rPr lang="en-US" b="1" dirty="0"/>
              <a:t>Class interval </a:t>
            </a:r>
            <a:r>
              <a:rPr lang="en-US" dirty="0"/>
              <a:t>frequency distribution table. </a:t>
            </a:r>
          </a:p>
          <a:p>
            <a:pPr marL="0" indent="0" algn="just">
              <a:buNone/>
            </a:pPr>
            <a:r>
              <a:rPr lang="en-US" dirty="0"/>
              <a:t>3-</a:t>
            </a:r>
            <a:r>
              <a:rPr lang="en-US" b="1" dirty="0"/>
              <a:t>Graphs </a:t>
            </a:r>
            <a:r>
              <a:rPr lang="en-US" dirty="0"/>
              <a:t>(Pictorial presentation of data) </a:t>
            </a:r>
          </a:p>
          <a:p>
            <a:pPr marL="0" indent="0" algn="just">
              <a:buNone/>
            </a:pPr>
            <a:r>
              <a:rPr lang="en-US" dirty="0" smtClean="0"/>
              <a:t>	When </a:t>
            </a:r>
            <a:r>
              <a:rPr lang="en-US" dirty="0"/>
              <a:t>we have the data composed of small sample size (n=20) it is easy to present them by numerical (numbers) "simple data", while if the data is more than 20 values or observations it is better to present them by tables</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304800"/>
            <a:ext cx="8991600" cy="6096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endParaRPr lang="en-US" dirty="0"/>
          </a:p>
          <a:p>
            <a:pPr marL="0" indent="0" algn="just">
              <a:buNone/>
            </a:pPr>
            <a:r>
              <a:rPr lang="en-US" b="1" dirty="0" smtClean="0"/>
              <a:t>Master </a:t>
            </a:r>
            <a:r>
              <a:rPr lang="en-US" b="1" dirty="0"/>
              <a:t>table: </a:t>
            </a:r>
            <a:endParaRPr lang="en-US" dirty="0"/>
          </a:p>
          <a:p>
            <a:pPr marL="0" indent="0" algn="just">
              <a:buNone/>
            </a:pPr>
            <a:r>
              <a:rPr lang="en-US" dirty="0" smtClean="0"/>
              <a:t>	It </a:t>
            </a:r>
            <a:r>
              <a:rPr lang="en-US" dirty="0"/>
              <a:t>is that table that contains all the information collected by the researcher. It is difficult to be understood only by the researcher himself. It contains the information regarding all variables included in the study (spread sheet in the computer Excel). </a:t>
            </a:r>
          </a:p>
          <a:p>
            <a:pPr marL="0" indent="0" algn="just">
              <a:buNone/>
            </a:pPr>
            <a:r>
              <a:rPr lang="en-US" b="1" dirty="0"/>
              <a:t>Simple frequency distribution table: </a:t>
            </a:r>
            <a:endParaRPr lang="en-US" dirty="0"/>
          </a:p>
          <a:p>
            <a:pPr marL="0" indent="0" algn="just">
              <a:buNone/>
            </a:pPr>
            <a:r>
              <a:rPr lang="en-US" dirty="0" smtClean="0"/>
              <a:t>	It </a:t>
            </a:r>
            <a:r>
              <a:rPr lang="en-US" dirty="0"/>
              <a:t>is the arrangement of data according to their magnitude and the frequency of recurrence or frequency of occurrence of each magnitude. </a:t>
            </a:r>
            <a:endParaRPr lang="en-US"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8382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en-US" dirty="0"/>
              <a:t>Table 1: The parity distribution of mothers attending ANC clinic in the PHC of Hay-Al-Salam for the year 2010. </a:t>
            </a:r>
            <a:endParaRPr lang="en-US" dirty="0">
              <a:cs typeface="+mj-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133601"/>
            <a:ext cx="8679274" cy="320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lgn="just">
              <a:buNone/>
            </a:pPr>
            <a:r>
              <a:rPr lang="en-US" b="1" dirty="0"/>
              <a:t>The characteristics of tables: </a:t>
            </a:r>
            <a:endParaRPr lang="en-US" dirty="0"/>
          </a:p>
          <a:p>
            <a:pPr marL="514350" indent="-514350" algn="just">
              <a:buFont typeface="+mj-lt"/>
              <a:buAutoNum type="arabicParenR"/>
            </a:pPr>
            <a:r>
              <a:rPr lang="en-US" dirty="0" smtClean="0"/>
              <a:t>Table </a:t>
            </a:r>
            <a:r>
              <a:rPr lang="en-US" dirty="0"/>
              <a:t>should be simple, easy to be understood and self-explanatory. </a:t>
            </a:r>
          </a:p>
          <a:p>
            <a:pPr marL="514350" indent="-514350" algn="just">
              <a:buFont typeface="+mj-lt"/>
              <a:buAutoNum type="arabicParenR"/>
            </a:pPr>
            <a:r>
              <a:rPr lang="en-US" dirty="0" smtClean="0"/>
              <a:t>Each </a:t>
            </a:r>
            <a:r>
              <a:rPr lang="en-US" dirty="0"/>
              <a:t>table should have a number. </a:t>
            </a:r>
          </a:p>
          <a:p>
            <a:pPr marL="514350" indent="-514350" algn="just">
              <a:buFont typeface="+mj-lt"/>
              <a:buAutoNum type="arabicParenR"/>
            </a:pPr>
            <a:r>
              <a:rPr lang="en-US" dirty="0" smtClean="0"/>
              <a:t>Each </a:t>
            </a:r>
            <a:r>
              <a:rPr lang="en-US" dirty="0"/>
              <a:t>table should have a title written at the top of the table, this title should answer the following questions; what, where, when, and who. </a:t>
            </a:r>
          </a:p>
          <a:p>
            <a:pPr marL="514350" indent="-514350" algn="just">
              <a:buFont typeface="+mj-lt"/>
              <a:buAutoNum type="arabicParenR"/>
            </a:pPr>
            <a:r>
              <a:rPr lang="en-US" dirty="0" smtClean="0"/>
              <a:t>Each </a:t>
            </a:r>
            <a:r>
              <a:rPr lang="en-US" dirty="0"/>
              <a:t>table should have clear headings for the columns. </a:t>
            </a:r>
          </a:p>
          <a:p>
            <a:pPr marL="514350" indent="-514350" algn="just">
              <a:buFont typeface="+mj-lt"/>
              <a:buAutoNum type="arabicParenR"/>
            </a:pPr>
            <a:r>
              <a:rPr lang="en-US" dirty="0" smtClean="0"/>
              <a:t>Each </a:t>
            </a:r>
            <a:r>
              <a:rPr lang="en-US" dirty="0"/>
              <a:t>table should contain a total at the end of each column. </a:t>
            </a:r>
          </a:p>
          <a:p>
            <a:pPr marL="514350" indent="-514350" algn="just">
              <a:buFont typeface="+mj-lt"/>
              <a:buAutoNum type="arabicParenR"/>
            </a:pPr>
            <a:r>
              <a:rPr lang="en-US" dirty="0" smtClean="0"/>
              <a:t>We </a:t>
            </a:r>
            <a:r>
              <a:rPr lang="en-US" dirty="0"/>
              <a:t>should avoid the use of abbreviations and codes, and if we have to use them we should refer to them at the bottom of the table. </a:t>
            </a:r>
          </a:p>
          <a:p>
            <a:pPr marL="514350" indent="-514350" algn="just">
              <a:buFont typeface="+mj-lt"/>
              <a:buAutoNum type="arabicParenR"/>
            </a:pPr>
            <a:r>
              <a:rPr lang="en-US" dirty="0" smtClean="0"/>
              <a:t>If </a:t>
            </a:r>
            <a:r>
              <a:rPr lang="en-US" dirty="0"/>
              <a:t>we use any number from any reference or book; we should refer to it at the bottom of the table.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105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lgn="just">
              <a:buNone/>
            </a:pPr>
            <a:r>
              <a:rPr lang="en-US" b="1" dirty="0"/>
              <a:t>Class-interval frequency distribution table: </a:t>
            </a:r>
            <a:endParaRPr lang="en-US" dirty="0"/>
          </a:p>
          <a:p>
            <a:pPr marL="0" indent="0" algn="just">
              <a:buNone/>
            </a:pPr>
            <a:r>
              <a:rPr lang="en-US" dirty="0" smtClean="0"/>
              <a:t>	The </a:t>
            </a:r>
            <a:r>
              <a:rPr lang="en-US" dirty="0"/>
              <a:t>data of continuous quantitative type is presented here as intervals, the steps to present the data by C.I. table is as follows; </a:t>
            </a:r>
          </a:p>
          <a:p>
            <a:pPr marL="514350" indent="-514350" algn="just">
              <a:buFont typeface="+mj-lt"/>
              <a:buAutoNum type="arabicParenR"/>
            </a:pPr>
            <a:r>
              <a:rPr lang="en-US" dirty="0" smtClean="0"/>
              <a:t>Count </a:t>
            </a:r>
            <a:r>
              <a:rPr lang="en-US" dirty="0"/>
              <a:t>the number of observations. </a:t>
            </a:r>
          </a:p>
          <a:p>
            <a:pPr marL="514350" indent="-514350" algn="just">
              <a:buFont typeface="+mj-lt"/>
              <a:buAutoNum type="arabicParenR"/>
            </a:pPr>
            <a:r>
              <a:rPr lang="en-US" dirty="0" smtClean="0"/>
              <a:t>Determine </a:t>
            </a:r>
            <a:r>
              <a:rPr lang="en-US" dirty="0"/>
              <a:t>the smallest and the largest values</a:t>
            </a:r>
            <a:r>
              <a:rPr lang="en-US" dirty="0" smtClean="0"/>
              <a:t>.</a:t>
            </a:r>
          </a:p>
          <a:p>
            <a:pPr marL="514350" indent="-514350" algn="just">
              <a:buFont typeface="+mj-lt"/>
              <a:buAutoNum type="arabicParenR"/>
            </a:pPr>
            <a:r>
              <a:rPr lang="en-US" dirty="0" smtClean="0"/>
              <a:t>Decide </a:t>
            </a:r>
            <a:r>
              <a:rPr lang="en-US" dirty="0"/>
              <a:t>whether to present them in simple or in C.I. table. </a:t>
            </a:r>
          </a:p>
          <a:p>
            <a:pPr marL="514350" indent="-514350" algn="just">
              <a:buFont typeface="+mj-lt"/>
              <a:buAutoNum type="arabicParenR"/>
            </a:pPr>
            <a:r>
              <a:rPr lang="en-US" dirty="0" smtClean="0"/>
              <a:t>It </a:t>
            </a:r>
            <a:r>
              <a:rPr lang="en-US" dirty="0"/>
              <a:t>to present them in C.I. table we have to determine the number of C.I. according to </a:t>
            </a:r>
            <a:r>
              <a:rPr lang="en-US" dirty="0" err="1"/>
              <a:t>Sturges</a:t>
            </a:r>
            <a:r>
              <a:rPr lang="en-US" dirty="0"/>
              <a:t>' formula; K= 1+ 3.322 log10 n </a:t>
            </a:r>
          </a:p>
          <a:p>
            <a:pPr marL="514350" indent="-514350" algn="just">
              <a:buFont typeface="+mj-lt"/>
              <a:buAutoNum type="arabicParenR"/>
            </a:pPr>
            <a:r>
              <a:rPr lang="en-US" dirty="0" smtClean="0"/>
              <a:t>Then </a:t>
            </a:r>
            <a:r>
              <a:rPr lang="en-US" dirty="0"/>
              <a:t>determine the width of C.I. </a:t>
            </a:r>
            <a:r>
              <a:rPr lang="en-US" dirty="0" smtClean="0"/>
              <a:t> </a:t>
            </a:r>
            <a:endParaRPr lang="ar-SA"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5638800"/>
            <a:ext cx="5181599"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251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1000"/>
                                        <p:tgtEl>
                                          <p:spTgt spid="4">
                                            <p:bg/>
                                          </p:spTgt>
                                        </p:tgtEl>
                                      </p:cBhvr>
                                    </p:animEffect>
                                    <p:anim calcmode="lin" valueType="num">
                                      <p:cBhvr>
                                        <p:cTn id="13" dur="1000" fill="hold"/>
                                        <p:tgtEl>
                                          <p:spTgt spid="4">
                                            <p:bg/>
                                          </p:spTgt>
                                        </p:tgtEl>
                                        <p:attrNameLst>
                                          <p:attrName>ppt_x</p:attrName>
                                        </p:attrNameLst>
                                      </p:cBhvr>
                                      <p:tavLst>
                                        <p:tav tm="0">
                                          <p:val>
                                            <p:strVal val="#ppt_x"/>
                                          </p:val>
                                        </p:tav>
                                        <p:tav tm="100000">
                                          <p:val>
                                            <p:strVal val="#ppt_x"/>
                                          </p:val>
                                        </p:tav>
                                      </p:tavLst>
                                    </p:anim>
                                    <p:anim calcmode="lin" valueType="num">
                                      <p:cBhvr>
                                        <p:cTn id="14"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fade">
                                      <p:cBhvr>
                                        <p:cTn id="40" dur="1000"/>
                                        <p:tgtEl>
                                          <p:spTgt spid="4">
                                            <p:txEl>
                                              <p:pRg st="3" end="3"/>
                                            </p:txEl>
                                          </p:spTgt>
                                        </p:tgtEl>
                                      </p:cBhvr>
                                    </p:animEffect>
                                    <p:anim calcmode="lin" valueType="num">
                                      <p:cBhvr>
                                        <p:cTn id="4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fade">
                                      <p:cBhvr>
                                        <p:cTn id="47" dur="1000"/>
                                        <p:tgtEl>
                                          <p:spTgt spid="4">
                                            <p:txEl>
                                              <p:pRg st="4" end="4"/>
                                            </p:txEl>
                                          </p:spTgt>
                                        </p:tgtEl>
                                      </p:cBhvr>
                                    </p:animEffect>
                                    <p:anim calcmode="lin" valueType="num">
                                      <p:cBhvr>
                                        <p:cTn id="4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Effect transition="in" filter="fade">
                                      <p:cBhvr>
                                        <p:cTn id="54" dur="1000"/>
                                        <p:tgtEl>
                                          <p:spTgt spid="4">
                                            <p:txEl>
                                              <p:pRg st="5" end="5"/>
                                            </p:txEl>
                                          </p:spTgt>
                                        </p:tgtEl>
                                      </p:cBhvr>
                                    </p:animEffect>
                                    <p:anim calcmode="lin" valueType="num">
                                      <p:cBhvr>
                                        <p:cTn id="5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Effect transition="in" filter="fade">
                                      <p:cBhvr>
                                        <p:cTn id="61" dur="1000"/>
                                        <p:tgtEl>
                                          <p:spTgt spid="4">
                                            <p:txEl>
                                              <p:pRg st="6" end="6"/>
                                            </p:txEl>
                                          </p:spTgt>
                                        </p:tgtEl>
                                      </p:cBhvr>
                                    </p:animEffect>
                                    <p:anim calcmode="lin" valueType="num">
                                      <p:cBhvr>
                                        <p:cTn id="6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1524000"/>
            <a:ext cx="8229600" cy="31242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en-US" dirty="0" smtClean="0"/>
              <a:t>6) Then </a:t>
            </a:r>
            <a:r>
              <a:rPr lang="en-US" dirty="0"/>
              <a:t>determine the C.I. putting in mind it is </a:t>
            </a:r>
            <a:r>
              <a:rPr lang="en-US" dirty="0"/>
              <a:t> </a:t>
            </a:r>
            <a:r>
              <a:rPr lang="en-US" dirty="0" smtClean="0"/>
              <a:t>   	better </a:t>
            </a:r>
            <a:r>
              <a:rPr lang="en-US" dirty="0"/>
              <a:t>to start with a round number for the </a:t>
            </a:r>
            <a:r>
              <a:rPr lang="en-US" dirty="0" smtClean="0"/>
              <a:t>	first </a:t>
            </a:r>
            <a:r>
              <a:rPr lang="en-US" dirty="0"/>
              <a:t>C.I. without gaps and no overlapping. </a:t>
            </a:r>
          </a:p>
          <a:p>
            <a:pPr marL="0" indent="0" algn="just">
              <a:buNone/>
            </a:pPr>
            <a:r>
              <a:rPr lang="en-US" dirty="0" smtClean="0"/>
              <a:t>7) Then </a:t>
            </a:r>
            <a:r>
              <a:rPr lang="en-US" dirty="0"/>
              <a:t>present the frequency of observations </a:t>
            </a:r>
            <a:r>
              <a:rPr lang="en-US" dirty="0" smtClean="0"/>
              <a:t>	according </a:t>
            </a:r>
            <a:r>
              <a:rPr lang="en-US" dirty="0"/>
              <a:t>to this C.I. by </a:t>
            </a:r>
            <a:r>
              <a:rPr lang="en-US" b="1" dirty="0"/>
              <a:t>tallying</a:t>
            </a:r>
            <a:r>
              <a:rPr lang="en-US" dirty="0"/>
              <a:t>. </a:t>
            </a:r>
            <a:endParaRPr lang="ar-SA" dirty="0"/>
          </a:p>
        </p:txBody>
      </p:sp>
    </p:spTree>
    <p:extLst>
      <p:ext uri="{BB962C8B-B14F-4D97-AF65-F5344CB8AC3E}">
        <p14:creationId xmlns:p14="http://schemas.microsoft.com/office/powerpoint/2010/main" val="3192031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en-US" b="1" dirty="0"/>
              <a:t>The additional characteristics of C.I. tables: </a:t>
            </a:r>
            <a:endParaRPr lang="en-US" dirty="0"/>
          </a:p>
          <a:p>
            <a:pPr marL="514350" indent="-514350" algn="just">
              <a:buFont typeface="+mj-lt"/>
              <a:buAutoNum type="arabicParenR"/>
            </a:pPr>
            <a:r>
              <a:rPr lang="en-US" dirty="0" smtClean="0"/>
              <a:t>The </a:t>
            </a:r>
            <a:r>
              <a:rPr lang="en-US" dirty="0"/>
              <a:t>number of C.I. (K) should not be less than 5 (in order not to lost the details) and not more than 20 (still the data is too wide). The preferable number of C.I. is 6 – 12, or using </a:t>
            </a:r>
            <a:r>
              <a:rPr lang="en-US" dirty="0" err="1"/>
              <a:t>Sturges</a:t>
            </a:r>
            <a:r>
              <a:rPr lang="en-US" dirty="0"/>
              <a:t>' formula. </a:t>
            </a:r>
          </a:p>
          <a:p>
            <a:pPr marL="514350" indent="-514350" algn="just">
              <a:buFont typeface="+mj-lt"/>
              <a:buAutoNum type="arabicParenR"/>
            </a:pPr>
            <a:r>
              <a:rPr lang="en-US" dirty="0" smtClean="0"/>
              <a:t>Constant </a:t>
            </a:r>
            <a:r>
              <a:rPr lang="en-US" dirty="0"/>
              <a:t>width of C.I. </a:t>
            </a:r>
          </a:p>
          <a:p>
            <a:pPr marL="514350" indent="-514350" algn="just">
              <a:buFont typeface="+mj-lt"/>
              <a:buAutoNum type="arabicParenR"/>
            </a:pPr>
            <a:r>
              <a:rPr lang="en-US" dirty="0" smtClean="0"/>
              <a:t>No </a:t>
            </a:r>
            <a:r>
              <a:rPr lang="en-US" dirty="0"/>
              <a:t>gaps in between C.I. </a:t>
            </a:r>
          </a:p>
          <a:p>
            <a:pPr marL="514350" indent="-514350" algn="just">
              <a:buFont typeface="+mj-lt"/>
              <a:buAutoNum type="arabicParenR"/>
            </a:pPr>
            <a:r>
              <a:rPr lang="en-US" dirty="0" smtClean="0"/>
              <a:t>No </a:t>
            </a:r>
            <a:r>
              <a:rPr lang="en-US" dirty="0"/>
              <a:t>overlapping between C.I. (so as the observation will be presented once only). </a:t>
            </a:r>
            <a:endParaRPr lang="ar-SA" dirty="0"/>
          </a:p>
        </p:txBody>
      </p:sp>
    </p:spTree>
    <p:extLst>
      <p:ext uri="{BB962C8B-B14F-4D97-AF65-F5344CB8AC3E}">
        <p14:creationId xmlns:p14="http://schemas.microsoft.com/office/powerpoint/2010/main" val="5314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9906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b="1" dirty="0"/>
              <a:t>Example</a:t>
            </a:r>
            <a:r>
              <a:rPr lang="en-US" dirty="0"/>
              <a:t>: </a:t>
            </a:r>
          </a:p>
          <a:p>
            <a:r>
              <a:rPr lang="en-US" b="1" dirty="0"/>
              <a:t>Table 2: </a:t>
            </a:r>
            <a:r>
              <a:rPr lang="en-US" dirty="0"/>
              <a:t>The </a:t>
            </a:r>
            <a:r>
              <a:rPr lang="en-US" dirty="0" err="1"/>
              <a:t>haemoglobin</a:t>
            </a:r>
            <a:r>
              <a:rPr lang="en-US" dirty="0"/>
              <a:t> level in g/</a:t>
            </a:r>
            <a:r>
              <a:rPr lang="en-US" dirty="0" err="1"/>
              <a:t>dL</a:t>
            </a:r>
            <a:r>
              <a:rPr lang="en-US" dirty="0"/>
              <a:t> for 70 pregnant women in Al-</a:t>
            </a:r>
            <a:r>
              <a:rPr lang="en-US" dirty="0" err="1"/>
              <a:t>Yarmouk</a:t>
            </a:r>
            <a:r>
              <a:rPr lang="en-US" dirty="0"/>
              <a:t> Teaching Hospital for the year 2010. </a:t>
            </a:r>
            <a:endParaRPr lang="ar-SA"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490" y="1637786"/>
            <a:ext cx="8024110" cy="37724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490" y="5562600"/>
            <a:ext cx="802411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9278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454</Words>
  <Application>Microsoft Office PowerPoint</Application>
  <PresentationFormat>On-screen Show (4:3)</PresentationFormat>
  <Paragraphs>64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program</cp:lastModifiedBy>
  <cp:revision>59</cp:revision>
  <dcterms:created xsi:type="dcterms:W3CDTF">2012-10-29T18:56:08Z</dcterms:created>
  <dcterms:modified xsi:type="dcterms:W3CDTF">2013-03-31T08:43:30Z</dcterms:modified>
</cp:coreProperties>
</file>