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85" r:id="rId5"/>
    <p:sldId id="284" r:id="rId6"/>
    <p:sldId id="281" r:id="rId7"/>
    <p:sldId id="283" r:id="rId8"/>
    <p:sldId id="282" r:id="rId9"/>
    <p:sldId id="288" r:id="rId10"/>
    <p:sldId id="291" r:id="rId11"/>
    <p:sldId id="287" r:id="rId12"/>
    <p:sldId id="290" r:id="rId13"/>
    <p:sldId id="293" r:id="rId14"/>
    <p:sldId id="292" r:id="rId15"/>
    <p:sldId id="280" r:id="rId16"/>
    <p:sldId id="258" r:id="rId17"/>
    <p:sldId id="259" r:id="rId18"/>
    <p:sldId id="260" r:id="rId19"/>
    <p:sldId id="261" r:id="rId20"/>
    <p:sldId id="263" r:id="rId21"/>
    <p:sldId id="262" r:id="rId22"/>
    <p:sldId id="264" r:id="rId23"/>
    <p:sldId id="265" r:id="rId24"/>
    <p:sldId id="266" r:id="rId25"/>
    <p:sldId id="267" r:id="rId26"/>
    <p:sldId id="268" r:id="rId27"/>
    <p:sldId id="269" r:id="rId28"/>
    <p:sldId id="270" r:id="rId29"/>
    <p:sldId id="271" r:id="rId30"/>
    <p:sldId id="27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4/3/2013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4/3/2013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4/3/2013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4/3/2013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4/3/2013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4/3/2013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32C6458-8954-4471-BB1B-595E890595A7}" type="datetimeFigureOut">
              <a:rPr lang="en-US" smtClean="0"/>
              <a:pPr/>
              <a:t>4/3/2013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32C6458-8954-4471-BB1B-595E890595A7}" type="datetimeFigureOut">
              <a:rPr lang="en-US" smtClean="0"/>
              <a:pPr/>
              <a:t>4/3/2013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2C6458-8954-4471-BB1B-595E890595A7}" type="datetimeFigureOut">
              <a:rPr lang="en-US" smtClean="0"/>
              <a:pPr/>
              <a:t>4/3/2013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4/3/2013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4/3/2013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C6458-8954-4471-BB1B-595E890595A7}" type="datetimeFigureOut">
              <a:rPr lang="en-US" smtClean="0"/>
              <a:pPr/>
              <a:t>4/3/2013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35198-63B2-4360-A9DC-9B664953E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2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2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شريط إلى الأعلى 3"/>
          <p:cNvSpPr/>
          <p:nvPr/>
        </p:nvSpPr>
        <p:spPr>
          <a:xfrm>
            <a:off x="1524000" y="914400"/>
            <a:ext cx="6019800" cy="2286000"/>
          </a:xfrm>
          <a:prstGeom prst="ribbon2">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3200" b="1" spc="150" dirty="0" smtClean="0">
                <a:ln w="11430"/>
                <a:solidFill>
                  <a:srgbClr val="F8F8F8"/>
                </a:solidFill>
                <a:effectLst>
                  <a:outerShdw blurRad="25400" algn="tl" rotWithShape="0">
                    <a:srgbClr val="000000">
                      <a:alpha val="43000"/>
                    </a:srgbClr>
                  </a:outerShdw>
                </a:effectLst>
              </a:rPr>
              <a:t>Data Summarization</a:t>
            </a:r>
            <a:endParaRPr lang="en-US" sz="3200" b="1" spc="150" dirty="0">
              <a:ln w="11430"/>
              <a:solidFill>
                <a:srgbClr val="F8F8F8"/>
              </a:solidFill>
              <a:effectLst>
                <a:outerShdw blurRad="25400" algn="tl" rotWithShape="0">
                  <a:srgbClr val="000000">
                    <a:alpha val="43000"/>
                  </a:srgbClr>
                </a:outerShdw>
              </a:effectLst>
            </a:endParaRPr>
          </a:p>
        </p:txBody>
      </p:sp>
      <p:sp>
        <p:nvSpPr>
          <p:cNvPr id="5" name="شكل بيضاوي 4"/>
          <p:cNvSpPr/>
          <p:nvPr/>
        </p:nvSpPr>
        <p:spPr>
          <a:xfrm>
            <a:off x="1905000" y="4343400"/>
            <a:ext cx="5638800" cy="1524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fontAlgn="base">
              <a:spcBef>
                <a:spcPct val="0"/>
              </a:spcBef>
              <a:spcAft>
                <a:spcPct val="0"/>
              </a:spcAft>
            </a:pP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Dr. </a:t>
            </a: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Nadhim</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Ghazal</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11" y="304800"/>
            <a:ext cx="8730746"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8755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737" y="304800"/>
            <a:ext cx="8754447"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5336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584" y="685800"/>
            <a:ext cx="8896705"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0365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95400"/>
            <a:ext cx="8229600" cy="3810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en-US" dirty="0" smtClean="0"/>
              <a:t>	By </a:t>
            </a:r>
            <a:r>
              <a:rPr lang="en-US" dirty="0"/>
              <a:t>drawing the curve, it take the shape of smooth curve (S) </a:t>
            </a:r>
            <a:r>
              <a:rPr lang="en-US" dirty="0" smtClean="0"/>
              <a:t>shaped or </a:t>
            </a:r>
            <a:r>
              <a:rPr lang="en-US" dirty="0"/>
              <a:t>what is called sigmoid shape curve. Then taking the point of </a:t>
            </a:r>
            <a:r>
              <a:rPr lang="en-US" dirty="0" smtClean="0"/>
              <a:t>50</a:t>
            </a:r>
            <a:r>
              <a:rPr lang="en-US" baseline="30000" dirty="0" smtClean="0"/>
              <a:t>th</a:t>
            </a:r>
            <a:r>
              <a:rPr lang="en-US" dirty="0" smtClean="0"/>
              <a:t> percentile</a:t>
            </a:r>
            <a:r>
              <a:rPr lang="en-US" dirty="0"/>
              <a:t>, 50%, draw a horizontal line from it which cuts the curve at </a:t>
            </a:r>
            <a:r>
              <a:rPr lang="en-US" dirty="0" smtClean="0"/>
              <a:t>a point</a:t>
            </a:r>
            <a:r>
              <a:rPr lang="en-US" dirty="0"/>
              <a:t>, then drop a vertical line from that point to the x-axis, this </a:t>
            </a:r>
            <a:r>
              <a:rPr lang="en-US" dirty="0" smtClean="0"/>
              <a:t>point represent </a:t>
            </a:r>
            <a:r>
              <a:rPr lang="en-US" dirty="0"/>
              <a:t>the exact value of the median.</a:t>
            </a:r>
            <a:endParaRPr lang="en-US" dirty="0">
              <a:cs typeface="+mj-cs"/>
            </a:endParaRPr>
          </a:p>
        </p:txBody>
      </p:sp>
    </p:spTree>
    <p:extLst>
      <p:ext uri="{BB962C8B-B14F-4D97-AF65-F5344CB8AC3E}">
        <p14:creationId xmlns:p14="http://schemas.microsoft.com/office/powerpoint/2010/main" val="416942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56" y="765698"/>
            <a:ext cx="8829044" cy="533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0017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638800"/>
          </a:xfrm>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en-US" b="1" dirty="0" smtClean="0"/>
              <a:t>	Measurements of variability: </a:t>
            </a:r>
          </a:p>
          <a:p>
            <a:pPr algn="just">
              <a:buNone/>
            </a:pPr>
            <a:r>
              <a:rPr lang="en-US" sz="3200" dirty="0" smtClean="0"/>
              <a:t>	The degree to which numerical (quantitative data) tend to spread about an average value is called variation or dispersion of the data. The variability is something that is in the nature of data, i.e. the data always have a variation (not came as one value). There are various measures of variation or dispersion are available but the most common being used are;</a:t>
            </a:r>
          </a:p>
          <a:p>
            <a:pPr algn="just"/>
            <a:endParaRPr lang="en-US" dirty="0">
              <a:cs typeface="+mj-cs"/>
            </a:endParaRPr>
          </a:p>
        </p:txBody>
      </p:sp>
    </p:spTree>
    <p:extLst>
      <p:ext uri="{BB962C8B-B14F-4D97-AF65-F5344CB8AC3E}">
        <p14:creationId xmlns:p14="http://schemas.microsoft.com/office/powerpoint/2010/main" val="2907660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04800"/>
            <a:ext cx="9144000" cy="6096000"/>
          </a:xfrm>
        </p:spPr>
        <p:style>
          <a:lnRef idx="1">
            <a:schemeClr val="accent3"/>
          </a:lnRef>
          <a:fillRef idx="2">
            <a:schemeClr val="accent3"/>
          </a:fillRef>
          <a:effectRef idx="1">
            <a:schemeClr val="accent3"/>
          </a:effectRef>
          <a:fontRef idx="minor">
            <a:schemeClr val="dk1"/>
          </a:fontRef>
        </p:style>
        <p:txBody>
          <a:bodyPr>
            <a:normAutofit/>
          </a:bodyPr>
          <a:lstStyle/>
          <a:p>
            <a:pPr lvl="0" algn="ctr"/>
            <a:r>
              <a:rPr lang="en-US" b="1" dirty="0" smtClean="0"/>
              <a:t>Range: </a:t>
            </a:r>
            <a:endParaRPr lang="en-US" dirty="0" smtClean="0"/>
          </a:p>
          <a:p>
            <a:pPr algn="just"/>
            <a:r>
              <a:rPr lang="en-US" dirty="0" smtClean="0"/>
              <a:t>It refers to the difference between the smallest and the largest value in a set of values.</a:t>
            </a:r>
          </a:p>
          <a:p>
            <a:pPr algn="just">
              <a:buNone/>
            </a:pPr>
            <a:r>
              <a:rPr lang="en-US" dirty="0" smtClean="0"/>
              <a:t>	 Range (R) = Largest value (XL) – Smallest value (XS) </a:t>
            </a:r>
          </a:p>
          <a:p>
            <a:pPr algn="just">
              <a:buNone/>
            </a:pPr>
            <a:r>
              <a:rPr lang="en-US" dirty="0" smtClean="0"/>
              <a:t>	The range is of limited use in statistics as a measure of variability because it takes in consideration only two values and neglect the others, and these two values considered by the range are the two extreme values (smallest and the largest values) which are not of that high interest in biostatistics to describe perfectly the variation.</a:t>
            </a:r>
          </a:p>
          <a:p>
            <a:pPr algn="just"/>
            <a:endParaRPr lang="en-US" dirty="0">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24000"/>
            <a:ext cx="8229600" cy="38862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b="1" dirty="0" smtClean="0"/>
              <a:t>The uses of range</a:t>
            </a:r>
            <a:endParaRPr lang="en-US" dirty="0" smtClean="0"/>
          </a:p>
          <a:p>
            <a:pPr marL="514350" lvl="0" indent="-514350">
              <a:buFont typeface="+mj-lt"/>
              <a:buAutoNum type="arabicPeriod"/>
            </a:pPr>
            <a:r>
              <a:rPr lang="en-US" dirty="0" smtClean="0"/>
              <a:t>It gives an idea about the extent of data distribution (the scale or range on which the data extend or spread). </a:t>
            </a:r>
          </a:p>
          <a:p>
            <a:pPr marL="514350" lvl="0" indent="-514350">
              <a:buFont typeface="+mj-lt"/>
              <a:buAutoNum type="arabicPeriod"/>
            </a:pPr>
            <a:r>
              <a:rPr lang="en-US" dirty="0" smtClean="0"/>
              <a:t>In determining the width of class interval in case of class interval table (W=R/K).</a:t>
            </a:r>
          </a:p>
          <a:p>
            <a:pPr algn="just"/>
            <a:endParaRPr lang="en-US" dirty="0">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48006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b="1" dirty="0" smtClean="0"/>
              <a:t>2- Variance: </a:t>
            </a:r>
            <a:endParaRPr lang="en-US" dirty="0" smtClean="0"/>
          </a:p>
          <a:p>
            <a:pPr algn="just"/>
            <a:r>
              <a:rPr lang="en-US" dirty="0" smtClean="0"/>
              <a:t>The variance is defined as the average of the squared deviation of observations away from their mean in a set of observations. It represents a squared value (so it has no units mostly, as it is not accustomed to use meter2 for length square as a measurement) we obtain the variance value (</a:t>
            </a:r>
            <a:r>
              <a:rPr lang="en-US" baseline="30000" dirty="0" smtClean="0"/>
              <a:t>2</a:t>
            </a:r>
            <a:r>
              <a:rPr lang="en-US" dirty="0" smtClean="0"/>
              <a:t>/n-1);</a:t>
            </a:r>
          </a:p>
          <a:p>
            <a:pPr algn="just"/>
            <a:endParaRPr lang="en-US" dirty="0">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صورة 3"/>
          <p:cNvPicPr/>
          <p:nvPr/>
        </p:nvPicPr>
        <p:blipFill>
          <a:blip r:embed="rId3"/>
          <a:srcRect/>
          <a:stretch>
            <a:fillRect/>
          </a:stretch>
        </p:blipFill>
        <p:spPr bwMode="auto">
          <a:xfrm>
            <a:off x="685800" y="152400"/>
            <a:ext cx="7543800" cy="3657600"/>
          </a:xfrm>
          <a:prstGeom prst="rect">
            <a:avLst/>
          </a:prstGeom>
          <a:noFill/>
          <a:ln w="9525">
            <a:noFill/>
            <a:miter lim="800000"/>
            <a:headEnd/>
            <a:tailEnd/>
          </a:ln>
        </p:spPr>
      </p:pic>
      <p:pic>
        <p:nvPicPr>
          <p:cNvPr id="5" name="صورة 4"/>
          <p:cNvPicPr/>
          <p:nvPr/>
        </p:nvPicPr>
        <p:blipFill>
          <a:blip r:embed="rId4"/>
          <a:srcRect/>
          <a:stretch>
            <a:fillRect/>
          </a:stretch>
        </p:blipFill>
        <p:spPr bwMode="auto">
          <a:xfrm>
            <a:off x="685800" y="4114800"/>
            <a:ext cx="2895600" cy="533400"/>
          </a:xfrm>
          <a:prstGeom prst="rect">
            <a:avLst/>
          </a:prstGeom>
          <a:noFill/>
          <a:ln w="9525">
            <a:noFill/>
            <a:miter lim="800000"/>
            <a:headEnd/>
            <a:tailEnd/>
          </a:ln>
        </p:spPr>
      </p:pic>
      <p:pic>
        <p:nvPicPr>
          <p:cNvPr id="6" name="صورة 5"/>
          <p:cNvPicPr/>
          <p:nvPr/>
        </p:nvPicPr>
        <p:blipFill>
          <a:blip r:embed="rId5"/>
          <a:srcRect/>
          <a:stretch>
            <a:fillRect/>
          </a:stretch>
        </p:blipFill>
        <p:spPr bwMode="auto">
          <a:xfrm>
            <a:off x="685800" y="4724400"/>
            <a:ext cx="4343400" cy="685800"/>
          </a:xfrm>
          <a:prstGeom prst="rect">
            <a:avLst/>
          </a:prstGeom>
          <a:noFill/>
          <a:ln w="9525">
            <a:noFill/>
            <a:miter lim="800000"/>
            <a:headEnd/>
            <a:tailEnd/>
          </a:ln>
        </p:spPr>
      </p:pic>
      <p:pic>
        <p:nvPicPr>
          <p:cNvPr id="7" name="صورة 6"/>
          <p:cNvPicPr/>
          <p:nvPr/>
        </p:nvPicPr>
        <p:blipFill>
          <a:blip r:embed="rId6"/>
          <a:srcRect/>
          <a:stretch>
            <a:fillRect/>
          </a:stretch>
        </p:blipFill>
        <p:spPr bwMode="auto">
          <a:xfrm>
            <a:off x="685800" y="5486400"/>
            <a:ext cx="58674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638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r>
              <a:rPr lang="en-US" b="1" dirty="0"/>
              <a:t>Data summarization:</a:t>
            </a:r>
          </a:p>
          <a:p>
            <a:pPr marL="0" indent="0" algn="just">
              <a:buNone/>
            </a:pPr>
            <a:r>
              <a:rPr lang="en-US" dirty="0"/>
              <a:t>Data summarization is either by;</a:t>
            </a:r>
          </a:p>
          <a:p>
            <a:pPr marL="514350" indent="-514350" algn="just">
              <a:buFont typeface="+mj-lt"/>
              <a:buAutoNum type="arabicParenR"/>
            </a:pPr>
            <a:r>
              <a:rPr lang="en-US" b="1" dirty="0" smtClean="0"/>
              <a:t>Measurements </a:t>
            </a:r>
            <a:r>
              <a:rPr lang="en-US" b="1" dirty="0"/>
              <a:t>of central tendency </a:t>
            </a:r>
            <a:r>
              <a:rPr lang="en-US" dirty="0"/>
              <a:t>(average measurements, measurements of location, and measurements of position)</a:t>
            </a:r>
          </a:p>
          <a:p>
            <a:pPr marL="514350" indent="-514350" algn="just">
              <a:buFont typeface="+mj-lt"/>
              <a:buAutoNum type="arabicParenR"/>
            </a:pPr>
            <a:r>
              <a:rPr lang="en-US" b="1" dirty="0" smtClean="0"/>
              <a:t>Measurements </a:t>
            </a:r>
            <a:r>
              <a:rPr lang="en-US" b="1" dirty="0"/>
              <a:t>of variability </a:t>
            </a:r>
            <a:r>
              <a:rPr lang="en-US" dirty="0"/>
              <a:t>(dispersion, distribution measurements)</a:t>
            </a:r>
          </a:p>
          <a:p>
            <a:pPr marL="514350" indent="-514350" algn="just">
              <a:buFont typeface="+mj-lt"/>
              <a:buAutoNum type="arabicParenR"/>
            </a:pPr>
            <a:r>
              <a:rPr lang="en-US" b="1" dirty="0" err="1" smtClean="0"/>
              <a:t>Skewness</a:t>
            </a:r>
            <a:r>
              <a:rPr lang="en-US" dirty="0" smtClean="0"/>
              <a:t>(α3</a:t>
            </a:r>
            <a:r>
              <a:rPr lang="en-US" dirty="0"/>
              <a:t>) : Skewed to right (tail to right) or skewed to left (tail to left).</a:t>
            </a:r>
          </a:p>
          <a:p>
            <a:pPr marL="514350" indent="-514350" algn="just">
              <a:buFont typeface="+mj-lt"/>
              <a:buAutoNum type="arabicParenR"/>
            </a:pPr>
            <a:r>
              <a:rPr lang="en-US" b="1" dirty="0" smtClean="0"/>
              <a:t>Kurtosis</a:t>
            </a:r>
            <a:r>
              <a:rPr lang="ar-AE" b="1" dirty="0" smtClean="0"/>
              <a:t>; </a:t>
            </a:r>
            <a:r>
              <a:rPr lang="en-US" dirty="0"/>
              <a:t>The normal distribution is </a:t>
            </a:r>
            <a:r>
              <a:rPr lang="en-US" dirty="0" err="1"/>
              <a:t>mesokurtic</a:t>
            </a:r>
            <a:r>
              <a:rPr lang="en-US" dirty="0"/>
              <a:t> </a:t>
            </a:r>
            <a:r>
              <a:rPr lang="el-GR" dirty="0"/>
              <a:t>α4 = </a:t>
            </a:r>
            <a:r>
              <a:rPr lang="en-US" dirty="0"/>
              <a:t>zero, </a:t>
            </a:r>
            <a:r>
              <a:rPr lang="en-US" dirty="0" err="1"/>
              <a:t>platekurtic</a:t>
            </a:r>
            <a:r>
              <a:rPr lang="en-US" dirty="0"/>
              <a:t> or leptokurtic.</a:t>
            </a:r>
            <a:endParaRPr lang="en-US" dirty="0">
              <a:cs typeface="+mj-cs"/>
            </a:endParaRPr>
          </a:p>
        </p:txBody>
      </p:sp>
    </p:spTree>
    <p:extLst>
      <p:ext uri="{BB962C8B-B14F-4D97-AF65-F5344CB8AC3E}">
        <p14:creationId xmlns:p14="http://schemas.microsoft.com/office/powerpoint/2010/main" val="1870411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a:bodyPr>
          <a:lstStyle/>
          <a:p>
            <a:pPr lvl="0" algn="ctr"/>
            <a:r>
              <a:rPr lang="en-US" b="1" dirty="0" smtClean="0"/>
              <a:t>Standard deviation: </a:t>
            </a:r>
            <a:endParaRPr lang="en-US" dirty="0" smtClean="0"/>
          </a:p>
          <a:p>
            <a:pPr algn="just"/>
            <a:r>
              <a:rPr lang="en-US" dirty="0" smtClean="0"/>
              <a:t>The SD is defined as the squared root of the variance, or the positive squared root of the variance or it can be defined as the average of the deviation of observations away from their mean in a set of observations. It is the measure that is accustomed and widely used in biostatistics as a measure of variability. If the value of SD is high it means a large variation the data posses, and if it is of small value it mean a less variation the data posses.</a:t>
            </a:r>
          </a:p>
          <a:p>
            <a:pPr algn="just"/>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477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lvl="0" algn="ctr"/>
            <a:r>
              <a:rPr lang="en-US" b="1" dirty="0" smtClean="0"/>
              <a:t>Coefficient of variation (CV%): </a:t>
            </a:r>
            <a:endParaRPr lang="en-US" dirty="0" smtClean="0"/>
          </a:p>
          <a:p>
            <a:pPr algn="just">
              <a:buNone/>
            </a:pPr>
            <a:r>
              <a:rPr lang="en-US" dirty="0" smtClean="0"/>
              <a:t>		It is the standard deviation expressed in percentage out of the mean. It is used in statistics in the following states; </a:t>
            </a:r>
          </a:p>
          <a:p>
            <a:pPr marL="514350" lvl="0" indent="-514350" algn="just">
              <a:buFont typeface="+mj-lt"/>
              <a:buAutoNum type="arabicPeriod"/>
            </a:pPr>
            <a:r>
              <a:rPr lang="en-US" dirty="0" smtClean="0"/>
              <a:t>To compare the variability of two groups for the same variable but measured by different units (birth weight measured in Iraq by Kilograms and in England measured in bounds). So we cannot compare the variability of the two groups by SD but we can compare it by (CV%). </a:t>
            </a:r>
          </a:p>
          <a:p>
            <a:pPr marL="514350" lvl="0" indent="-514350" algn="just">
              <a:buFont typeface="+mj-lt"/>
              <a:buAutoNum type="arabicPeriod"/>
            </a:pPr>
            <a:r>
              <a:rPr lang="en-US" dirty="0" smtClean="0"/>
              <a:t>To compare the variability of two groups for the same variable measured by the same units and they have the same SD value but different means.</a:t>
            </a:r>
          </a:p>
          <a:p>
            <a:pPr algn="just"/>
            <a:endParaRPr lang="en-US" dirty="0">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477000"/>
          </a:xfrm>
        </p:spPr>
        <p:style>
          <a:lnRef idx="1">
            <a:schemeClr val="accent3"/>
          </a:lnRef>
          <a:fillRef idx="2">
            <a:schemeClr val="accent3"/>
          </a:fillRef>
          <a:effectRef idx="1">
            <a:schemeClr val="accent3"/>
          </a:effectRef>
          <a:fontRef idx="minor">
            <a:schemeClr val="dk1"/>
          </a:fontRef>
        </p:style>
        <p:txBody>
          <a:bodyPr>
            <a:normAutofit/>
          </a:bodyPr>
          <a:lstStyle/>
          <a:p>
            <a:r>
              <a:rPr lang="en-US" b="1" dirty="0" smtClean="0"/>
              <a:t>e.g. 1: </a:t>
            </a:r>
            <a:r>
              <a:rPr lang="en-US" dirty="0" smtClean="0"/>
              <a:t>The plasma volume of 8 healthy adult males: </a:t>
            </a:r>
          </a:p>
          <a:p>
            <a:pPr>
              <a:buNone/>
            </a:pPr>
            <a:r>
              <a:rPr lang="en-US" b="1" dirty="0" smtClean="0"/>
              <a:t>	</a:t>
            </a:r>
            <a:r>
              <a:rPr lang="en-US" sz="2800" b="1" dirty="0" smtClean="0"/>
              <a:t>2.75, 2.86, 3.37, 2.76, 2.62, 3.49, 3.05, &amp; 3.12 liters</a:t>
            </a:r>
            <a:endParaRPr lang="en-US" dirty="0" smtClean="0"/>
          </a:p>
          <a:p>
            <a:pPr algn="just"/>
            <a:endParaRPr lang="en-US" dirty="0">
              <a:cs typeface="+mj-cs"/>
            </a:endParaRPr>
          </a:p>
        </p:txBody>
      </p:sp>
      <p:pic>
        <p:nvPicPr>
          <p:cNvPr id="4" name="صورة 3"/>
          <p:cNvPicPr/>
          <p:nvPr/>
        </p:nvPicPr>
        <p:blipFill>
          <a:blip r:embed="rId3"/>
          <a:srcRect/>
          <a:stretch>
            <a:fillRect/>
          </a:stretch>
        </p:blipFill>
        <p:spPr bwMode="auto">
          <a:xfrm>
            <a:off x="838200" y="2041463"/>
            <a:ext cx="7238999" cy="4054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4770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Median = (2.86 + 3.05) / 2 =2.955 (this value divided the data into two equal parts before it there is 4 values and after it there is 4 values). </a:t>
            </a:r>
          </a:p>
          <a:p>
            <a:r>
              <a:rPr lang="en-US" dirty="0" smtClean="0"/>
              <a:t>Mode: There is no value occurs more than the others, so there is no mode here. </a:t>
            </a:r>
          </a:p>
          <a:p>
            <a:pPr algn="just"/>
            <a:r>
              <a:rPr lang="en-US" dirty="0" smtClean="0"/>
              <a:t>Range=XL – XS= 3.49-2.62= 0.77 Liter</a:t>
            </a:r>
          </a:p>
          <a:p>
            <a:pPr algn="just"/>
            <a:endParaRPr lang="en-US" dirty="0">
              <a:cs typeface="+mj-cs"/>
            </a:endParaRPr>
          </a:p>
        </p:txBody>
      </p:sp>
      <p:pic>
        <p:nvPicPr>
          <p:cNvPr id="4" name="صورة 3"/>
          <p:cNvPicPr/>
          <p:nvPr/>
        </p:nvPicPr>
        <p:blipFill>
          <a:blip r:embed="rId3"/>
          <a:srcRect/>
          <a:stretch>
            <a:fillRect/>
          </a:stretch>
        </p:blipFill>
        <p:spPr bwMode="auto">
          <a:xfrm>
            <a:off x="838200" y="3581400"/>
            <a:ext cx="76962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عنصر نائب للمحتوى 4"/>
          <p:cNvPicPr>
            <a:picLocks noGrp="1"/>
          </p:cNvPicPr>
          <p:nvPr>
            <p:ph idx="1"/>
          </p:nvPr>
        </p:nvPicPr>
        <p:blipFill>
          <a:blip r:embed="rId3"/>
          <a:srcRect/>
          <a:stretch>
            <a:fillRect/>
          </a:stretch>
        </p:blipFill>
        <p:spPr bwMode="auto">
          <a:xfrm>
            <a:off x="0" y="0"/>
            <a:ext cx="7162800" cy="3352800"/>
          </a:xfrm>
          <a:prstGeom prst="rect">
            <a:avLst/>
          </a:prstGeom>
          <a:noFill/>
          <a:ln w="9525">
            <a:noFill/>
            <a:miter lim="800000"/>
            <a:headEnd/>
            <a:tailEnd/>
          </a:ln>
        </p:spPr>
      </p:pic>
      <p:pic>
        <p:nvPicPr>
          <p:cNvPr id="6" name="صورة 5"/>
          <p:cNvPicPr/>
          <p:nvPr/>
        </p:nvPicPr>
        <p:blipFill>
          <a:blip r:embed="rId4"/>
          <a:srcRect/>
          <a:stretch>
            <a:fillRect/>
          </a:stretch>
        </p:blipFill>
        <p:spPr bwMode="auto">
          <a:xfrm>
            <a:off x="0" y="3352800"/>
            <a:ext cx="71628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صورة 3"/>
          <p:cNvPicPr/>
          <p:nvPr/>
        </p:nvPicPr>
        <p:blipFill>
          <a:blip r:embed="rId3"/>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3"/>
          <a:srcRect/>
          <a:stretch>
            <a:fillRect/>
          </a:stretch>
        </p:blipFill>
        <p:spPr bwMode="auto">
          <a:xfrm>
            <a:off x="685800" y="304800"/>
            <a:ext cx="4876800" cy="1066800"/>
          </a:xfrm>
          <a:prstGeom prst="rect">
            <a:avLst/>
          </a:prstGeom>
          <a:noFill/>
          <a:ln w="9525">
            <a:noFill/>
            <a:miter lim="800000"/>
            <a:headEnd/>
            <a:tailEnd/>
          </a:ln>
        </p:spPr>
      </p:pic>
      <p:pic>
        <p:nvPicPr>
          <p:cNvPr id="5" name="صورة 4"/>
          <p:cNvPicPr/>
          <p:nvPr/>
        </p:nvPicPr>
        <p:blipFill>
          <a:blip r:embed="rId4"/>
          <a:srcRect/>
          <a:stretch>
            <a:fillRect/>
          </a:stretch>
        </p:blipFill>
        <p:spPr bwMode="auto">
          <a:xfrm>
            <a:off x="685800" y="2133600"/>
            <a:ext cx="4191000" cy="838200"/>
          </a:xfrm>
          <a:prstGeom prst="rect">
            <a:avLst/>
          </a:prstGeom>
          <a:noFill/>
          <a:ln w="9525">
            <a:noFill/>
            <a:miter lim="800000"/>
            <a:headEnd/>
            <a:tailEnd/>
          </a:ln>
        </p:spPr>
      </p:pic>
      <p:sp>
        <p:nvSpPr>
          <p:cNvPr id="6" name="مربع نص 5"/>
          <p:cNvSpPr txBox="1"/>
          <p:nvPr/>
        </p:nvSpPr>
        <p:spPr>
          <a:xfrm>
            <a:off x="685800" y="2895600"/>
            <a:ext cx="7620000" cy="369332"/>
          </a:xfrm>
          <a:prstGeom prst="rect">
            <a:avLst/>
          </a:prstGeom>
          <a:noFill/>
        </p:spPr>
        <p:txBody>
          <a:bodyPr wrap="square" rtlCol="1">
            <a:spAutoFit/>
          </a:bodyPr>
          <a:lstStyle/>
          <a:p>
            <a:endParaRPr lang="ar-SA" dirty="0"/>
          </a:p>
        </p:txBody>
      </p:sp>
      <p:sp>
        <p:nvSpPr>
          <p:cNvPr id="11267" name="Rectangle 3"/>
          <p:cNvSpPr>
            <a:spLocks noChangeArrowheads="1"/>
          </p:cNvSpPr>
          <p:nvPr/>
        </p:nvSpPr>
        <p:spPr bwMode="auto">
          <a:xfrm>
            <a:off x="685800" y="3626584"/>
            <a:ext cx="7315200" cy="163121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047750" algn="l"/>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L=Lower limit of the C.I. containing the median = 11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47750" algn="l"/>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 remaining number until reaching the position of the median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47750" algn="l"/>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r=(n/2)-the previous cumulative frequency =70/2 - 18= 17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47750" algn="l"/>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f= frequency of the C.I. containing the median = 19</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47750" algn="l"/>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W=width of the C.I.</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382000" cy="64770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lgn="just">
              <a:buNone/>
            </a:pPr>
            <a:r>
              <a:rPr lang="en-US" sz="4200" b="1" dirty="0"/>
              <a:t>Measurements of central tendency:</a:t>
            </a:r>
          </a:p>
          <a:p>
            <a:pPr marL="0" indent="0" algn="just">
              <a:buNone/>
            </a:pPr>
            <a:r>
              <a:rPr lang="en-US" b="1" dirty="0"/>
              <a:t>1-Mean:</a:t>
            </a:r>
          </a:p>
          <a:p>
            <a:pPr marL="0" indent="0" algn="just">
              <a:buNone/>
            </a:pPr>
            <a:r>
              <a:rPr lang="en-US" dirty="0" smtClean="0"/>
              <a:t>	It </a:t>
            </a:r>
            <a:r>
              <a:rPr lang="en-US" dirty="0"/>
              <a:t>refers to the arithmetic mean, which is the average of a set of observations; it is obtained simply by summation of all observations divided by their number.</a:t>
            </a:r>
          </a:p>
          <a:p>
            <a:pPr marL="0" indent="0" algn="just">
              <a:buNone/>
            </a:pPr>
            <a:r>
              <a:rPr lang="en-US" dirty="0"/>
              <a:t>The mean is characterized by;</a:t>
            </a:r>
          </a:p>
          <a:p>
            <a:pPr marL="514350" indent="-514350" algn="just">
              <a:buFont typeface="+mj-lt"/>
              <a:buAutoNum type="arabicParenR"/>
            </a:pPr>
            <a:r>
              <a:rPr lang="en-US" dirty="0" smtClean="0"/>
              <a:t>Always </a:t>
            </a:r>
            <a:r>
              <a:rPr lang="en-US" dirty="0"/>
              <a:t>present “for each set of data there is a mean, even if there are two observations they have a mean”.</a:t>
            </a:r>
          </a:p>
          <a:p>
            <a:pPr marL="514350" indent="-514350" algn="just">
              <a:buFont typeface="+mj-lt"/>
              <a:buAutoNum type="arabicParenR"/>
            </a:pPr>
            <a:r>
              <a:rPr lang="en-US" dirty="0" smtClean="0"/>
              <a:t>Simplicity </a:t>
            </a:r>
            <a:r>
              <a:rPr lang="en-US" dirty="0"/>
              <a:t>“the mean is simple, easy to be obtained, easy to be calculated, and easy to be understood”.</a:t>
            </a:r>
          </a:p>
          <a:p>
            <a:pPr marL="514350" indent="-514350" algn="just">
              <a:buFont typeface="+mj-lt"/>
              <a:buAutoNum type="arabicParenR"/>
            </a:pPr>
            <a:r>
              <a:rPr lang="en-US" dirty="0" err="1" smtClean="0"/>
              <a:t>Uniqness</a:t>
            </a:r>
            <a:r>
              <a:rPr lang="en-US" dirty="0" smtClean="0"/>
              <a:t> </a:t>
            </a:r>
            <a:r>
              <a:rPr lang="en-US" dirty="0"/>
              <a:t>“for each set of data there is one and only one mean”.</a:t>
            </a:r>
          </a:p>
          <a:p>
            <a:pPr marL="514350" indent="-514350" algn="just">
              <a:buFont typeface="+mj-lt"/>
              <a:buAutoNum type="arabicParenR"/>
            </a:pPr>
            <a:r>
              <a:rPr lang="en-US" dirty="0" smtClean="0"/>
              <a:t>The </a:t>
            </a:r>
            <a:r>
              <a:rPr lang="en-US" dirty="0"/>
              <a:t>value of the mean is highly affected (distracted, distorted) by the presence of extreme values (in case we have three </a:t>
            </a:r>
            <a:r>
              <a:rPr lang="en-US" dirty="0" smtClean="0"/>
              <a:t>hemoglobin </a:t>
            </a:r>
            <a:r>
              <a:rPr lang="en-US" dirty="0"/>
              <a:t>level values 12.5, 13 &amp; 14 their mean is highly different when we have </a:t>
            </a:r>
            <a:r>
              <a:rPr lang="en-US" dirty="0" smtClean="0"/>
              <a:t>an </a:t>
            </a:r>
            <a:r>
              <a:rPr lang="en-US" dirty="0"/>
              <a:t>extremely low “9” or extremely high “17” value that give a lower or a higher estimate fore the mean than its real value).</a:t>
            </a:r>
            <a:endParaRPr lang="en-US" dirty="0">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67000"/>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End</a:t>
            </a:r>
            <a:endParaRPr lang="ar-S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763000" cy="64008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lgn="just">
              <a:buNone/>
            </a:pPr>
            <a:r>
              <a:rPr lang="en-US" b="1" dirty="0" smtClean="0"/>
              <a:t>2- Mode</a:t>
            </a:r>
            <a:r>
              <a:rPr lang="en-US" b="1" dirty="0"/>
              <a:t>:</a:t>
            </a:r>
          </a:p>
          <a:p>
            <a:pPr marL="0" indent="0" algn="just">
              <a:buNone/>
            </a:pPr>
            <a:r>
              <a:rPr lang="en-US" dirty="0" smtClean="0"/>
              <a:t>	It </a:t>
            </a:r>
            <a:r>
              <a:rPr lang="en-US" dirty="0"/>
              <a:t>is the value that has the highest frequency in a set of values, or it is the most frequent observation in a set of observations. It refers to the fashionable data or the most recurrent value.</a:t>
            </a:r>
          </a:p>
          <a:p>
            <a:pPr marL="0" indent="0" algn="just">
              <a:buNone/>
            </a:pPr>
            <a:r>
              <a:rPr lang="en-US" dirty="0"/>
              <a:t>The mode is characterized by;</a:t>
            </a:r>
          </a:p>
          <a:p>
            <a:pPr marL="514350" indent="-514350" algn="just">
              <a:buFont typeface="+mj-lt"/>
              <a:buAutoNum type="arabicParenR"/>
            </a:pPr>
            <a:r>
              <a:rPr lang="en-US" dirty="0" smtClean="0"/>
              <a:t>Could </a:t>
            </a:r>
            <a:r>
              <a:rPr lang="en-US" dirty="0"/>
              <a:t>be present, could be absent. For the following </a:t>
            </a:r>
            <a:r>
              <a:rPr lang="en-US" dirty="0" smtClean="0"/>
              <a:t>hemoglobin </a:t>
            </a:r>
            <a:r>
              <a:rPr lang="en-US" dirty="0"/>
              <a:t>values “11.3, 12.5, 14.2, &amp; 10.6” there is no mode.</a:t>
            </a:r>
          </a:p>
          <a:p>
            <a:pPr marL="514350" indent="-514350" algn="just">
              <a:buFont typeface="+mj-lt"/>
              <a:buAutoNum type="arabicParenR"/>
            </a:pPr>
            <a:r>
              <a:rPr lang="en-US" dirty="0" smtClean="0"/>
              <a:t>Simplicity </a:t>
            </a:r>
            <a:r>
              <a:rPr lang="en-US" dirty="0"/>
              <a:t>“the mode is simple, easy to be obtained, need no calculation, and easy to be understood”.</a:t>
            </a:r>
          </a:p>
          <a:p>
            <a:pPr marL="514350" indent="-514350" algn="just">
              <a:buFont typeface="+mj-lt"/>
              <a:buAutoNum type="arabicParenR"/>
            </a:pPr>
            <a:r>
              <a:rPr lang="en-US" dirty="0" smtClean="0"/>
              <a:t>Not </a:t>
            </a:r>
            <a:r>
              <a:rPr lang="en-US" dirty="0"/>
              <a:t>unique “The mode if present could be one mode “</a:t>
            </a:r>
            <a:r>
              <a:rPr lang="en-US" b="1" dirty="0" err="1"/>
              <a:t>unimodal</a:t>
            </a:r>
            <a:r>
              <a:rPr lang="en-US" dirty="0"/>
              <a:t>” or two modes “</a:t>
            </a:r>
            <a:r>
              <a:rPr lang="en-US" b="1" dirty="0"/>
              <a:t>bimodal</a:t>
            </a:r>
            <a:r>
              <a:rPr lang="en-US" dirty="0"/>
              <a:t>” or there could be three modes “</a:t>
            </a:r>
            <a:r>
              <a:rPr lang="en-US" b="1" dirty="0" err="1"/>
              <a:t>trimodal</a:t>
            </a:r>
            <a:r>
              <a:rPr lang="en-US" dirty="0"/>
              <a:t>” etc…</a:t>
            </a:r>
          </a:p>
          <a:p>
            <a:pPr marL="514350" indent="-514350" algn="just">
              <a:buFont typeface="+mj-lt"/>
              <a:buAutoNum type="arabicParenR"/>
            </a:pPr>
            <a:r>
              <a:rPr lang="en-US" dirty="0" smtClean="0"/>
              <a:t>The </a:t>
            </a:r>
            <a:r>
              <a:rPr lang="en-US" dirty="0"/>
              <a:t>mode unlike other measures can be used for presentation of the qualitative data, such as the most preferred type of food by patients in hospital, or the most occurring disease in the outpatients at certain time of the year, etc..</a:t>
            </a:r>
            <a:endParaRPr lang="en-US" dirty="0">
              <a:cs typeface="+mj-cs"/>
            </a:endParaRPr>
          </a:p>
        </p:txBody>
      </p:sp>
    </p:spTree>
    <p:extLst>
      <p:ext uri="{BB962C8B-B14F-4D97-AF65-F5344CB8AC3E}">
        <p14:creationId xmlns:p14="http://schemas.microsoft.com/office/powerpoint/2010/main" val="3432700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5532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0" indent="0" algn="just">
              <a:buNone/>
            </a:pPr>
            <a:r>
              <a:rPr lang="en-US" b="1" smtClean="0"/>
              <a:t>3 </a:t>
            </a:r>
            <a:r>
              <a:rPr lang="en-US" b="1" smtClean="0"/>
              <a:t>-Median</a:t>
            </a:r>
            <a:r>
              <a:rPr lang="en-US" b="1" dirty="0"/>
              <a:t>:</a:t>
            </a:r>
          </a:p>
          <a:p>
            <a:pPr marL="0" indent="0" algn="just">
              <a:buNone/>
            </a:pPr>
            <a:r>
              <a:rPr lang="en-US" dirty="0" smtClean="0"/>
              <a:t>	It </a:t>
            </a:r>
            <a:r>
              <a:rPr lang="en-US" dirty="0"/>
              <a:t>is the middle observation in a set of observations when they are arranged in order. Or it is the value that divided the data into two equal parts “equal halves” when they are arranged in order.</a:t>
            </a:r>
          </a:p>
          <a:p>
            <a:pPr marL="0" indent="0" algn="just">
              <a:buNone/>
            </a:pPr>
            <a:r>
              <a:rPr lang="en-US" dirty="0" smtClean="0"/>
              <a:t>	So </a:t>
            </a:r>
            <a:r>
              <a:rPr lang="en-US" dirty="0"/>
              <a:t>in order to find the median of a group of values, we need to arrange the data in ordered array “from the smallest to the largest value” then we find the position of the median “position of the median = (n+1)/2”</a:t>
            </a:r>
          </a:p>
          <a:p>
            <a:pPr marL="0" indent="0" algn="just">
              <a:buNone/>
            </a:pPr>
            <a:r>
              <a:rPr lang="en-US" dirty="0" smtClean="0"/>
              <a:t>	If </a:t>
            </a:r>
            <a:r>
              <a:rPr lang="en-US" dirty="0"/>
              <a:t>there is an </a:t>
            </a:r>
            <a:r>
              <a:rPr lang="en-US" b="1" dirty="0"/>
              <a:t>odd </a:t>
            </a:r>
            <a:r>
              <a:rPr lang="en-US" dirty="0"/>
              <a:t>number of observations, we have one position of the median “(n+1)/2”, which is that value that lie in this position. If we have an </a:t>
            </a:r>
            <a:r>
              <a:rPr lang="en-US" b="1" dirty="0"/>
              <a:t>even </a:t>
            </a:r>
            <a:r>
              <a:rPr lang="en-US" dirty="0"/>
              <a:t>number of observations, there are two positions of the </a:t>
            </a:r>
            <a:r>
              <a:rPr lang="en-US" dirty="0" smtClean="0"/>
              <a:t>median </a:t>
            </a:r>
            <a:r>
              <a:rPr lang="en-US" dirty="0"/>
              <a:t>“n/2 and n/2 +1” which is also found by the equation “(n+1)/2”. So we find these values and take the average of them “(first value + second value)/ 2”.</a:t>
            </a:r>
            <a:endParaRPr lang="en-US" dirty="0">
              <a:cs typeface="+mj-cs"/>
            </a:endParaRPr>
          </a:p>
        </p:txBody>
      </p:sp>
    </p:spTree>
    <p:extLst>
      <p:ext uri="{BB962C8B-B14F-4D97-AF65-F5344CB8AC3E}">
        <p14:creationId xmlns:p14="http://schemas.microsoft.com/office/powerpoint/2010/main" val="1834922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382000" cy="6096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just">
              <a:buNone/>
            </a:pPr>
            <a:r>
              <a:rPr lang="en-US" dirty="0"/>
              <a:t>The median is characterized by;</a:t>
            </a:r>
          </a:p>
          <a:p>
            <a:pPr marL="514350" indent="-514350" algn="just">
              <a:buFont typeface="+mj-lt"/>
              <a:buAutoNum type="arabicPeriod"/>
            </a:pPr>
            <a:r>
              <a:rPr lang="en-US" dirty="0" smtClean="0"/>
              <a:t>Simplicity </a:t>
            </a:r>
            <a:r>
              <a:rPr lang="en-US" dirty="0"/>
              <a:t>“the median is simple, easy to be obtained, easy to be calculated, and easy to be understood”.</a:t>
            </a:r>
          </a:p>
          <a:p>
            <a:pPr marL="514350" indent="-514350" algn="just">
              <a:buFont typeface="+mj-lt"/>
              <a:buAutoNum type="arabicPeriod"/>
            </a:pPr>
            <a:r>
              <a:rPr lang="en-US" dirty="0" err="1" smtClean="0"/>
              <a:t>Uniqness</a:t>
            </a:r>
            <a:r>
              <a:rPr lang="en-US" dirty="0" smtClean="0"/>
              <a:t> </a:t>
            </a:r>
            <a:r>
              <a:rPr lang="en-US" dirty="0"/>
              <a:t>“for each set of data there is one and only one median”.</a:t>
            </a:r>
          </a:p>
          <a:p>
            <a:pPr marL="514350" indent="-514350" algn="just">
              <a:buFont typeface="+mj-lt"/>
              <a:buAutoNum type="arabicPeriod"/>
            </a:pPr>
            <a:r>
              <a:rPr lang="en-US" dirty="0" smtClean="0"/>
              <a:t>The </a:t>
            </a:r>
            <a:r>
              <a:rPr lang="en-US" dirty="0"/>
              <a:t>value of the median is not that affected by the presence of extreme values (in case of mean the extreme value will enter by its value in the calculation of the mean, but in median it will change the position of the median only by one step, so it will have no or less effect on the median value).</a:t>
            </a:r>
            <a:endParaRPr lang="en-US" dirty="0">
              <a:cs typeface="+mj-cs"/>
            </a:endParaRPr>
          </a:p>
        </p:txBody>
      </p:sp>
    </p:spTree>
    <p:extLst>
      <p:ext uri="{BB962C8B-B14F-4D97-AF65-F5344CB8AC3E}">
        <p14:creationId xmlns:p14="http://schemas.microsoft.com/office/powerpoint/2010/main" val="1166322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4953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en-US" dirty="0" smtClean="0"/>
              <a:t>	For </a:t>
            </a:r>
            <a:r>
              <a:rPr lang="en-US" dirty="0"/>
              <a:t>the calculation of the measures of central tendency;</a:t>
            </a:r>
          </a:p>
          <a:p>
            <a:pPr marL="0" indent="0" algn="just">
              <a:buNone/>
            </a:pPr>
            <a:r>
              <a:rPr lang="en-US" dirty="0"/>
              <a:t>e.g. 1: The plasma volume of 8 healthy adult males:</a:t>
            </a:r>
          </a:p>
          <a:p>
            <a:pPr marL="0" indent="0" algn="just">
              <a:buNone/>
            </a:pPr>
            <a:r>
              <a:rPr lang="en-US" b="1" dirty="0"/>
              <a:t>2.75, 2.86, 3.37, 2.76, 2.62, 3.49, 3.05, &amp; 3.12 liters</a:t>
            </a:r>
            <a:endParaRPr lang="en-US" dirty="0">
              <a:cs typeface="+mj-cs"/>
            </a:endParaRPr>
          </a:p>
        </p:txBody>
      </p:sp>
    </p:spTree>
    <p:extLst>
      <p:ext uri="{BB962C8B-B14F-4D97-AF65-F5344CB8AC3E}">
        <p14:creationId xmlns:p14="http://schemas.microsoft.com/office/powerpoint/2010/main" val="525677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9144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0" indent="0" algn="just">
              <a:buNone/>
            </a:pPr>
            <a:r>
              <a:rPr lang="en-US" dirty="0" smtClean="0"/>
              <a:t>e.g. 2: The </a:t>
            </a:r>
            <a:r>
              <a:rPr lang="en-US" dirty="0"/>
              <a:t>parity distribution of mothers attending ANC clinic in the PHC of Hay-Al-Salam for the year 2004.</a:t>
            </a:r>
            <a:endParaRPr lang="en-US" dirty="0">
              <a:cs typeface="+mj-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451" y="1447800"/>
            <a:ext cx="844874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6500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68470"/>
            <a:ext cx="8001000" cy="6321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799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576</Words>
  <Application>Microsoft Office PowerPoint</Application>
  <PresentationFormat>On-screen Show (4:3)</PresentationFormat>
  <Paragraphs>64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Ts</cp:lastModifiedBy>
  <cp:revision>34</cp:revision>
  <dcterms:created xsi:type="dcterms:W3CDTF">2012-10-29T18:56:08Z</dcterms:created>
  <dcterms:modified xsi:type="dcterms:W3CDTF">2013-04-03T19:28:49Z</dcterms:modified>
</cp:coreProperties>
</file>