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 id="267" r:id="rId12"/>
    <p:sldId id="268" r:id="rId13"/>
    <p:sldId id="269" r:id="rId14"/>
    <p:sldId id="270" r:id="rId15"/>
    <p:sldId id="271" r:id="rId16"/>
    <p:sldId id="272" r:id="rId17"/>
    <p:sldId id="273" r:id="rId18"/>
    <p:sldId id="275" r:id="rId19"/>
    <p:sldId id="276" r:id="rId20"/>
    <p:sldId id="277" r:id="rId21"/>
    <p:sldId id="280" r:id="rId22"/>
    <p:sldId id="279"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32C6458-8954-4471-BB1B-595E890595A7}" type="datetimeFigureOut">
              <a:rPr lang="en-US" smtClean="0"/>
              <a:pPr/>
              <a:t>11/20/2012</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DD35198-63B2-4360-A9DC-9B664953EE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2C6458-8954-4471-BB1B-595E890595A7}" type="datetimeFigureOut">
              <a:rPr lang="en-US" smtClean="0"/>
              <a:pPr/>
              <a:t>11/20/2012</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D35198-63B2-4360-A9DC-9B664953EE5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شريط إلى الأعلى 3"/>
          <p:cNvSpPr/>
          <p:nvPr/>
        </p:nvSpPr>
        <p:spPr>
          <a:xfrm>
            <a:off x="1752600" y="914400"/>
            <a:ext cx="5791200" cy="2286000"/>
          </a:xfrm>
          <a:prstGeom prst="ribbon2">
            <a:avLst/>
          </a:prstGeom>
        </p:spPr>
        <p:style>
          <a:lnRef idx="1">
            <a:schemeClr val="accent2"/>
          </a:lnRef>
          <a:fillRef idx="3">
            <a:schemeClr val="accent2"/>
          </a:fillRef>
          <a:effectRef idx="2">
            <a:schemeClr val="accent2"/>
          </a:effectRef>
          <a:fontRef idx="minor">
            <a:schemeClr val="lt1"/>
          </a:fontRef>
        </p:style>
        <p:txBody>
          <a:bodyPr rtlCol="0" anchor="ctr">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en-US" sz="3200" b="1" dirty="0" smtClean="0">
                <a:ln/>
                <a:solidFill>
                  <a:schemeClr val="accent3"/>
                </a:solidFill>
              </a:rPr>
              <a:t>Hypothesis testing: </a:t>
            </a:r>
          </a:p>
          <a:p>
            <a:pPr algn="ctr"/>
            <a:endParaRPr lang="en-US" sz="3200" b="1" dirty="0">
              <a:ln/>
              <a:solidFill>
                <a:schemeClr val="accent3"/>
              </a:solidFill>
            </a:endParaRPr>
          </a:p>
        </p:txBody>
      </p:sp>
      <p:sp>
        <p:nvSpPr>
          <p:cNvPr id="5" name="شكل بيضاوي 4"/>
          <p:cNvSpPr/>
          <p:nvPr/>
        </p:nvSpPr>
        <p:spPr>
          <a:xfrm>
            <a:off x="1905000" y="4343400"/>
            <a:ext cx="5638800" cy="15240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lvl="0" algn="ctr" fontAlgn="base">
              <a:spcBef>
                <a:spcPct val="0"/>
              </a:spcBef>
              <a:spcAft>
                <a:spcPct val="0"/>
              </a:spcAft>
            </a:pP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Dr. </a:t>
            </a:r>
            <a:r>
              <a:rPr lang="en-US" sz="3200"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Nadhim</a:t>
            </a:r>
            <a:r>
              <a:rPr lang="en-US" sz="3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rPr>
              <a:t> Ghazal</a:t>
            </a:r>
            <a:endParaRPr lang="en-US" sz="3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43434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sz="3600" dirty="0" smtClean="0"/>
              <a:t>In general statistical inference leads to the proof of a hypothesis, it merely indicates whether the hypothesis is supported or is not supported by the available data. When we fail to reject a null hypothesis, therefore we do not say that it is true, but that it is may be true.</a:t>
            </a:r>
          </a:p>
          <a:p>
            <a:pPr algn="just"/>
            <a:endParaRPr lang="en-US" sz="36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7912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dirty="0" smtClean="0"/>
              <a:t>4-Level of significance: It specifies the area under the curve of the distribution of test statistics that represent the basis on which determination of  the  rejection  region  and  acceptance  region  for  the  tested  data.  A tabulated value “critical value” is going to be obtained from certain tables (each test has its own table to obtain the tabulated value) according to the level of significance (α) “0.05, 0.025, 0.01” and according to the degree of freedom.</a:t>
            </a:r>
          </a:p>
          <a:p>
            <a:pPr algn="just"/>
            <a:endParaRPr lang="en-US" dirty="0">
              <a:cs typeface="+mj-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صورة 4"/>
          <p:cNvPicPr/>
          <p:nvPr/>
        </p:nvPicPr>
        <p:blipFill>
          <a:blip r:embed="rId3"/>
          <a:srcRect/>
          <a:stretch>
            <a:fillRect/>
          </a:stretch>
        </p:blipFill>
        <p:spPr bwMode="auto">
          <a:xfrm>
            <a:off x="533400" y="304800"/>
            <a:ext cx="8229600" cy="6324599"/>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029200"/>
          </a:xfrm>
        </p:spPr>
        <p:style>
          <a:lnRef idx="1">
            <a:schemeClr val="accent3"/>
          </a:lnRef>
          <a:fillRef idx="2">
            <a:schemeClr val="accent3"/>
          </a:fillRef>
          <a:effectRef idx="1">
            <a:schemeClr val="accent3"/>
          </a:effectRef>
          <a:fontRef idx="minor">
            <a:schemeClr val="dk1"/>
          </a:fontRef>
        </p:style>
        <p:txBody>
          <a:bodyPr>
            <a:normAutofit lnSpcReduction="10000"/>
          </a:bodyPr>
          <a:lstStyle/>
          <a:p>
            <a:pPr algn="just"/>
            <a:r>
              <a:rPr lang="en-US" dirty="0" smtClean="0"/>
              <a:t>Reject Ho             if it is true it is called Type I error, or α type of error. </a:t>
            </a:r>
          </a:p>
          <a:p>
            <a:pPr algn="just"/>
            <a:r>
              <a:rPr lang="en-US" dirty="0" smtClean="0"/>
              <a:t>Accept Ho            if it is false it is called Type II error, or </a:t>
            </a:r>
            <a:r>
              <a:rPr lang="en-US" b="1" dirty="0" smtClean="0"/>
              <a:t>β</a:t>
            </a:r>
            <a:r>
              <a:rPr lang="en-US" dirty="0" smtClean="0"/>
              <a:t> type of error.</a:t>
            </a:r>
          </a:p>
          <a:p>
            <a:pPr algn="just"/>
            <a:r>
              <a:rPr lang="en-US" b="1" dirty="0" smtClean="0"/>
              <a:t> α Type  of  error:</a:t>
            </a:r>
            <a:r>
              <a:rPr lang="en-US" dirty="0" smtClean="0"/>
              <a:t> It  is  the  probability  of  rejecting  null  hypothesis although it is really true.</a:t>
            </a:r>
          </a:p>
          <a:p>
            <a:pPr algn="just"/>
            <a:r>
              <a:rPr lang="en-US" b="1" dirty="0" smtClean="0"/>
              <a:t>β Type of  error:</a:t>
            </a:r>
            <a:r>
              <a:rPr lang="en-US" dirty="0" smtClean="0"/>
              <a:t> It  is  the  probability  of  accepting  null  hypothesis although it is really false.</a:t>
            </a:r>
          </a:p>
          <a:p>
            <a:pPr lvl="0" algn="just"/>
            <a:endParaRPr lang="en-US" b="1" dirty="0" smtClean="0"/>
          </a:p>
        </p:txBody>
      </p:sp>
      <p:cxnSp>
        <p:nvCxnSpPr>
          <p:cNvPr id="6" name="رابط كسهم مستقيم 5"/>
          <p:cNvCxnSpPr/>
          <p:nvPr/>
        </p:nvCxnSpPr>
        <p:spPr>
          <a:xfrm>
            <a:off x="2667000" y="762000"/>
            <a:ext cx="1066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رابط كسهم مستقيم 6"/>
          <p:cNvCxnSpPr/>
          <p:nvPr/>
        </p:nvCxnSpPr>
        <p:spPr>
          <a:xfrm>
            <a:off x="2743200" y="1676400"/>
            <a:ext cx="1066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صورة 3"/>
          <p:cNvPicPr/>
          <p:nvPr/>
        </p:nvPicPr>
        <p:blipFill>
          <a:blip r:embed="rId3"/>
          <a:srcRect/>
          <a:stretch>
            <a:fillRect/>
          </a:stretch>
        </p:blipFill>
        <p:spPr bwMode="auto">
          <a:xfrm>
            <a:off x="457200" y="304800"/>
            <a:ext cx="8382000" cy="3352800"/>
          </a:xfrm>
          <a:prstGeom prst="rect">
            <a:avLst/>
          </a:prstGeom>
          <a:noFill/>
          <a:ln w="9525">
            <a:noFill/>
            <a:miter lim="800000"/>
            <a:headEnd/>
            <a:tailEnd/>
          </a:ln>
        </p:spPr>
      </p:pic>
      <p:sp>
        <p:nvSpPr>
          <p:cNvPr id="5" name="مربع نص 4"/>
          <p:cNvSpPr txBox="1"/>
          <p:nvPr/>
        </p:nvSpPr>
        <p:spPr>
          <a:xfrm>
            <a:off x="685800" y="3810000"/>
            <a:ext cx="7848600" cy="2677656"/>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pPr algn="just"/>
            <a:r>
              <a:rPr lang="en-US" sz="2800" dirty="0" smtClean="0"/>
              <a:t>The  probability  that  we  do  not  make  a  type  II  error  (100 -β%)  is called  the  power  of  the  test,  and  increasing  sample  size  will  increases  the power, since the sampling distribution curve would be taller and narrower and therefore overlaps less.</a:t>
            </a:r>
          </a:p>
          <a:p>
            <a:pPr algn="just"/>
            <a:endParaRPr lang="en-US" sz="28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9436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pPr algn="just"/>
            <a:r>
              <a:rPr lang="en-US" dirty="0" smtClean="0"/>
              <a:t>5- </a:t>
            </a:r>
            <a:r>
              <a:rPr lang="en-US" b="1" dirty="0" smtClean="0"/>
              <a:t>Apply the proper test of significance;</a:t>
            </a:r>
            <a:r>
              <a:rPr lang="en-US" dirty="0" smtClean="0"/>
              <a:t> In which the data derived from the sample is used to compute the difference, the value will make he decision of reject or not reject Ho.  The selection of the appropriate test to be  utilized  and  calculation  of  the  test  criterion  based  on  the  type  of  data. There are many tests of significance, the most common are “Z” test, “t” test, </a:t>
            </a:r>
            <a:r>
              <a:rPr lang="en-US" dirty="0" smtClean="0"/>
              <a:t>“    ”, </a:t>
            </a:r>
            <a:r>
              <a:rPr lang="en-US" dirty="0" smtClean="0"/>
              <a:t>F-test  (ANOVA), …  From  applying  the  test  we  are  going  to determine calculated value or called “test statistic” to be compared with the tabulated one obtained at the step of level of significance. </a:t>
            </a:r>
            <a:endParaRPr lang="en-US" dirty="0"/>
          </a:p>
        </p:txBody>
      </p:sp>
      <p:sp>
        <p:nvSpPr>
          <p:cNvPr id="92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9217"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1905000" y="3733800"/>
            <a:ext cx="304800" cy="401053"/>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4953000"/>
          </a:xfrm>
        </p:spPr>
        <p:style>
          <a:lnRef idx="1">
            <a:schemeClr val="accent3"/>
          </a:lnRef>
          <a:fillRef idx="2">
            <a:schemeClr val="accent3"/>
          </a:fillRef>
          <a:effectRef idx="1">
            <a:schemeClr val="accent3"/>
          </a:effectRef>
          <a:fontRef idx="minor">
            <a:schemeClr val="dk1"/>
          </a:fontRef>
        </p:style>
        <p:txBody>
          <a:bodyPr/>
          <a:lstStyle/>
          <a:p>
            <a:r>
              <a:rPr lang="en-US" dirty="0" smtClean="0"/>
              <a:t>6</a:t>
            </a:r>
            <a:r>
              <a:rPr lang="en-US" b="1" dirty="0" smtClean="0"/>
              <a:t>- Statistical decision;</a:t>
            </a:r>
            <a:r>
              <a:rPr lang="en-US" dirty="0" smtClean="0"/>
              <a:t> </a:t>
            </a:r>
          </a:p>
          <a:p>
            <a:pPr marL="514350" lvl="0" indent="-514350" algn="just">
              <a:buFont typeface="+mj-lt"/>
              <a:buAutoNum type="alphaLcParenR"/>
            </a:pPr>
            <a:r>
              <a:rPr lang="en-US" b="1" dirty="0" smtClean="0"/>
              <a:t>P value determination</a:t>
            </a:r>
            <a:r>
              <a:rPr lang="en-US" dirty="0" smtClean="0"/>
              <a:t>; in which we calculate the magnitude of P value (which is the probability of effect of chance factor) that depend on the level of </a:t>
            </a:r>
            <a:r>
              <a:rPr lang="en-US" dirty="0" err="1" smtClean="0"/>
              <a:t>significancy</a:t>
            </a:r>
            <a:r>
              <a:rPr lang="en-US" dirty="0" smtClean="0"/>
              <a:t>. In biostatistics and medicine we use to make it as 0.05 or less as the level of significance.</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79120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lvl="0" algn="just">
              <a:buNone/>
            </a:pPr>
            <a:r>
              <a:rPr lang="en-US" sz="4800" b="1" dirty="0" smtClean="0"/>
              <a:t>b)  </a:t>
            </a:r>
            <a:r>
              <a:rPr lang="en-US" sz="4800" b="1" dirty="0" smtClean="0"/>
              <a:t>Decision of reject or accept Ho; </a:t>
            </a:r>
          </a:p>
          <a:p>
            <a:pPr algn="just"/>
            <a:r>
              <a:rPr lang="en-US" sz="4800" dirty="0" smtClean="0"/>
              <a:t>Comparison  of  the  calculated  test  criterion  value  with  that  of  the theoretical value at 5%, 1%. </a:t>
            </a:r>
          </a:p>
          <a:p>
            <a:pPr algn="just"/>
            <a:r>
              <a:rPr lang="en-US" sz="4800" dirty="0" smtClean="0"/>
              <a:t>- If  the  calculated  test  criterion  value  is  higher  than  the  theoretical value of the level of significance point so we fall in the rejection region and the P value is 0.05, so we reject Ho and the H</a:t>
            </a:r>
            <a:r>
              <a:rPr lang="en-US" sz="4800" baseline="-25000" dirty="0" smtClean="0"/>
              <a:t>A</a:t>
            </a:r>
            <a:r>
              <a:rPr lang="en-US" sz="4800" dirty="0" smtClean="0"/>
              <a:t> is accepted. </a:t>
            </a:r>
          </a:p>
          <a:p>
            <a:pPr algn="just"/>
            <a:r>
              <a:rPr lang="en-US" sz="4800" dirty="0" smtClean="0"/>
              <a:t>- If  the  calculated  test  criterion  value  is  lower  than  the  theoretical value of the level of significance point so we fall in the acceptance region and the P value is &gt;0.05, so we accept Ho.</a:t>
            </a:r>
          </a:p>
          <a:p>
            <a:pPr marL="914400" indent="-914400" algn="just">
              <a:buNone/>
            </a:pPr>
            <a:endParaRPr lang="en-US" sz="4800" dirty="0"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02920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lgn="just">
              <a:buNone/>
            </a:pPr>
            <a:r>
              <a:rPr lang="en-US" sz="6000" dirty="0" smtClean="0"/>
              <a:t> 	</a:t>
            </a:r>
            <a:r>
              <a:rPr lang="en-US" sz="6000" dirty="0" smtClean="0"/>
              <a:t>	Drawing  </a:t>
            </a:r>
            <a:r>
              <a:rPr lang="en-US" sz="6000" dirty="0" smtClean="0"/>
              <a:t>of  the  conclusion  (or  inference)  on  the  basis  of  level  of significance is deciding whether the difference observed is due to chance or due to some other known factors. The  value  of  the  calculated  test  statistic  tells  us  to  reject  Ho  if  it falls in the rejection region (larger than the value determined by α) and not to reject (or accept) Ho if the calculated value falls in the acceptance region (less than the value determined by α).</a:t>
            </a:r>
          </a:p>
          <a:p>
            <a:pPr algn="just">
              <a:buNone/>
            </a:pPr>
            <a:endParaRPr lang="en-US" sz="60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5" name="صورة 4"/>
          <p:cNvPicPr/>
          <p:nvPr/>
        </p:nvPicPr>
        <p:blipFill>
          <a:blip r:embed="rId3"/>
          <a:srcRect/>
          <a:stretch>
            <a:fillRect/>
          </a:stretch>
        </p:blipFill>
        <p:spPr bwMode="auto">
          <a:xfrm>
            <a:off x="685800" y="1371600"/>
            <a:ext cx="8077200" cy="39624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48768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dirty="0" smtClean="0"/>
              <a:t>The purpose of hypothesis testing is to help (aid, lead) the clinician, the researcher, or  the  administrator  in  reaching  a  decision  concerning  a population  by  examining  a  sample  from  that  population.  It  involves conducting  a  test of statistical  significance  and  qualifying  the  degree  to which  sampling  variability  may  account  for  the  results  observed  in  a particular study. </a:t>
            </a:r>
          </a:p>
          <a:p>
            <a:pPr algn="just"/>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6172200"/>
          </a:xfrm>
        </p:spPr>
        <p:style>
          <a:lnRef idx="1">
            <a:schemeClr val="accent3"/>
          </a:lnRef>
          <a:fillRef idx="2">
            <a:schemeClr val="accent3"/>
          </a:fillRef>
          <a:effectRef idx="1">
            <a:schemeClr val="accent3"/>
          </a:effectRef>
          <a:fontRef idx="minor">
            <a:schemeClr val="dk1"/>
          </a:fontRef>
        </p:style>
        <p:txBody>
          <a:bodyPr>
            <a:normAutofit fontScale="55000" lnSpcReduction="20000"/>
          </a:bodyPr>
          <a:lstStyle/>
          <a:p>
            <a:pPr algn="just"/>
            <a:r>
              <a:rPr lang="en-US" sz="6000" b="1" dirty="0" smtClean="0"/>
              <a:t>7- Conclusion; </a:t>
            </a:r>
            <a:endParaRPr lang="en-US" sz="6000" dirty="0" smtClean="0"/>
          </a:p>
          <a:p>
            <a:pPr algn="just"/>
            <a:r>
              <a:rPr lang="en-US" sz="6000" dirty="0" smtClean="0"/>
              <a:t>-If Ho is rejected so we conclude that HA is true. </a:t>
            </a:r>
          </a:p>
          <a:p>
            <a:pPr algn="just"/>
            <a:r>
              <a:rPr lang="en-US" sz="6000" dirty="0" smtClean="0"/>
              <a:t>-If Ho is not rejected so we conclude that Ho may be true.</a:t>
            </a:r>
          </a:p>
          <a:p>
            <a:pPr algn="just"/>
            <a:r>
              <a:rPr lang="en-US" sz="6000" dirty="0" smtClean="0"/>
              <a:t>Meaning  of  statistically  significant  and  statistically  not  significant results; statistical significance is not synonymous with biologic or clinical relevance,  conversely,  the  failure  to  demonstrate  statistical  significance does not rule out the existence of a clinically important difference between two populations.</a:t>
            </a:r>
          </a:p>
          <a:p>
            <a:pPr algn="just">
              <a:buNone/>
            </a:pPr>
            <a:endParaRPr lang="en-US" sz="6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943600"/>
          </a:xfrm>
        </p:spPr>
        <p:style>
          <a:lnRef idx="1">
            <a:schemeClr val="accent3"/>
          </a:lnRef>
          <a:fillRef idx="2">
            <a:schemeClr val="accent3"/>
          </a:fillRef>
          <a:effectRef idx="1">
            <a:schemeClr val="accent3"/>
          </a:effectRef>
          <a:fontRef idx="minor">
            <a:schemeClr val="dk1"/>
          </a:fontRef>
        </p:style>
        <p:txBody>
          <a:bodyPr>
            <a:normAutofit fontScale="85000" lnSpcReduction="10000"/>
          </a:bodyPr>
          <a:lstStyle/>
          <a:p>
            <a:pPr algn="just"/>
            <a:r>
              <a:rPr lang="en-US" dirty="0" smtClean="0"/>
              <a:t>Any  difference,  however  small,  may  be  found  statistically significant (unlikely to have occurred by random chance) if the sample size (n)  is  sufficiently  large.  However,  a  difference  of  small  magnitude,  while statistically significant, may not be clinically important.</a:t>
            </a:r>
          </a:p>
          <a:p>
            <a:pPr algn="just"/>
            <a:r>
              <a:rPr lang="en-US" dirty="0" smtClean="0"/>
              <a:t>Hypothesis  testing  purpose  is  to  assist  us  in  making  decision,  we  must emphasize that, however, the outcome of the statistical test is, it represent only one of evidence that influence our decision. The statistical decision should not be interpreted as definitive, but should be considered along with all the other relevant information  available  to  the  researcher  (pathological,  medical,  cytological, microbiological, and immunological, etc….).</a:t>
            </a:r>
          </a:p>
          <a:p>
            <a:pPr algn="just"/>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67000"/>
            <a:ext cx="8229600" cy="1143000"/>
          </a:xfrm>
        </p:spPr>
        <p:style>
          <a:lnRef idx="0">
            <a:schemeClr val="accent2"/>
          </a:lnRef>
          <a:fillRef idx="3">
            <a:schemeClr val="accent2"/>
          </a:fillRef>
          <a:effectRef idx="3">
            <a:schemeClr val="accent2"/>
          </a:effectRef>
          <a:fontRef idx="minor">
            <a:schemeClr val="lt1"/>
          </a:fontRef>
        </p:style>
        <p:txBody>
          <a:bodyPr>
            <a:normAutofit/>
          </a:bodyPr>
          <a:lstStyle/>
          <a:p>
            <a:r>
              <a:rPr lang="en-US" sz="6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End</a:t>
            </a:r>
            <a:endParaRPr lang="ar-SA" sz="60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57200"/>
            <a:ext cx="8229600" cy="5257800"/>
          </a:xfrm>
        </p:spPr>
        <p:style>
          <a:lnRef idx="1">
            <a:schemeClr val="accent3"/>
          </a:lnRef>
          <a:fillRef idx="2">
            <a:schemeClr val="accent3"/>
          </a:fillRef>
          <a:effectRef idx="1">
            <a:schemeClr val="accent3"/>
          </a:effectRef>
          <a:fontRef idx="minor">
            <a:schemeClr val="dk1"/>
          </a:fontRef>
        </p:style>
        <p:txBody>
          <a:bodyPr>
            <a:normAutofit fontScale="92500" lnSpcReduction="10000"/>
          </a:bodyPr>
          <a:lstStyle/>
          <a:p>
            <a:r>
              <a:rPr lang="en-US" dirty="0" smtClean="0"/>
              <a:t>Hypotheses;  May be  defined  simply  as  a  statement  about  one  or more  populations,  it  is  usually  concerned  with  the  parameters  of  the population about which the statement is made and by means of hypothesis testing one  can  determine  whether  or  not  such  statements  are compatible with  the  available  data,  researchers  are concerned  with  two  types  of hypotheses</a:t>
            </a:r>
          </a:p>
          <a:p>
            <a:r>
              <a:rPr lang="en-US" dirty="0" smtClean="0"/>
              <a:t>1- Research hypothesis </a:t>
            </a:r>
          </a:p>
          <a:p>
            <a:r>
              <a:rPr lang="en-US" dirty="0" smtClean="0"/>
              <a:t>2- Statistical hypothesis </a:t>
            </a:r>
          </a:p>
          <a:p>
            <a:pPr algn="just"/>
            <a:endParaRPr lang="en-US" dirty="0">
              <a:cs typeface="+mj-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914400"/>
            <a:ext cx="8229600" cy="5410200"/>
          </a:xfrm>
        </p:spPr>
        <p:style>
          <a:lnRef idx="1">
            <a:schemeClr val="accent3"/>
          </a:lnRef>
          <a:fillRef idx="2">
            <a:schemeClr val="accent3"/>
          </a:fillRef>
          <a:effectRef idx="1">
            <a:schemeClr val="accent3"/>
          </a:effectRef>
          <a:fontRef idx="minor">
            <a:schemeClr val="dk1"/>
          </a:fontRef>
        </p:style>
        <p:txBody>
          <a:bodyPr>
            <a:normAutofit fontScale="77500" lnSpcReduction="20000"/>
          </a:bodyPr>
          <a:lstStyle/>
          <a:p>
            <a:pPr algn="just"/>
            <a:r>
              <a:rPr lang="en-US" dirty="0" smtClean="0"/>
              <a:t>Research hypothesis; is the supposition (conjecture) that motivates the  researcher  to  do  a  research,  it  may  be  the  result  of  years  of observations,  clinical  experience,  or  from  scientific  speculation. Research projects  often result  from  the  desire  of  health  practitioners  to  determine whether or not their theories or suspicions can be supported when subjected to the rigors or scientific investigations. Research hypothesis here form the desire to determine whether or no the suspicions of the researcher, that the mother  condition  (being  diabetic)  had  effect  on  birth  weight,  can  be supported  when  subjected  to  scientific  investigation.  So  research hypothesis  leads directly  to the statistical hypothesis (the hypothesis  that is  going  to  be  tested  through  certain  statistical  procedures),  later  on  the statistical hypotheses evaluated by appropriate statistical techniques.</a:t>
            </a:r>
          </a:p>
          <a:p>
            <a:pPr algn="just"/>
            <a:endParaRPr lang="en-US" dirty="0" smtClean="0">
              <a:cs typeface="+mj-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371600"/>
            <a:ext cx="8382000" cy="39624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Test of significance; </a:t>
            </a:r>
          </a:p>
          <a:p>
            <a:pPr algn="just"/>
            <a:r>
              <a:rPr lang="en-US" dirty="0" smtClean="0"/>
              <a:t>There  are  many  tests  of  significance  developed and  utilized.  Most common are “Z” test or “normal curve test”, student’s “t” test. Chi-square test “”, F-test (ANOVA), etc ….. </a:t>
            </a:r>
          </a:p>
          <a:p>
            <a:pPr algn="just"/>
            <a:endParaRPr lang="en-US" dirty="0">
              <a:cs typeface="+mj-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09600"/>
            <a:ext cx="8229600" cy="59436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dirty="0" smtClean="0"/>
              <a:t>Procedure and steps; </a:t>
            </a:r>
          </a:p>
          <a:p>
            <a:pPr algn="just"/>
            <a:r>
              <a:rPr lang="en-US" dirty="0" smtClean="0"/>
              <a:t>The  steps  involved,  in  general may  be  presented  as  a SEVEN-STEPS procedure, in the utilization of any test of significance are; </a:t>
            </a:r>
          </a:p>
          <a:p>
            <a:pPr algn="just"/>
            <a:r>
              <a:rPr lang="en-US" dirty="0" smtClean="0"/>
              <a:t>1-Data; The  nature  of  the  data  that  form or  represent the  basis of testing  is  determined  and  well  understood. The  data  must  be  determined whether  quantitative  or  qualitative,  and  it  is  presented  in  mean,  SD  for quantitative data, and in frequency and proportion for the qualitative data.</a:t>
            </a:r>
          </a:p>
          <a:p>
            <a:pPr algn="just"/>
            <a:endParaRPr lang="en-US" dirty="0">
              <a:cs typeface="+mj-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0"/>
            <a:ext cx="8229600" cy="6477000"/>
          </a:xfrm>
        </p:spPr>
        <p:style>
          <a:lnRef idx="1">
            <a:schemeClr val="accent3"/>
          </a:lnRef>
          <a:fillRef idx="2">
            <a:schemeClr val="accent3"/>
          </a:fillRef>
          <a:effectRef idx="1">
            <a:schemeClr val="accent3"/>
          </a:effectRef>
          <a:fontRef idx="minor">
            <a:schemeClr val="dk1"/>
          </a:fontRef>
        </p:style>
        <p:txBody>
          <a:bodyPr>
            <a:normAutofit/>
          </a:bodyPr>
          <a:lstStyle/>
          <a:p>
            <a:r>
              <a:rPr lang="en-US" dirty="0" smtClean="0"/>
              <a:t>2-Assumptions:  the  assumptions  that  are  of  importance  </a:t>
            </a:r>
            <a:r>
              <a:rPr lang="en-US" dirty="0" smtClean="0"/>
              <a:t>in</a:t>
            </a:r>
            <a:endParaRPr lang="en-US" dirty="0" smtClean="0"/>
          </a:p>
          <a:p>
            <a:r>
              <a:rPr lang="en-US" dirty="0" smtClean="0"/>
              <a:t>hypothesis testing include; </a:t>
            </a:r>
          </a:p>
          <a:p>
            <a:r>
              <a:rPr lang="en-US" b="1" dirty="0" smtClean="0"/>
              <a:t>a-</a:t>
            </a:r>
            <a:r>
              <a:rPr lang="en-US" dirty="0" smtClean="0"/>
              <a:t> Randomly selection of a sample </a:t>
            </a:r>
          </a:p>
          <a:p>
            <a:r>
              <a:rPr lang="en-US" b="1" dirty="0" smtClean="0"/>
              <a:t>b-</a:t>
            </a:r>
            <a:r>
              <a:rPr lang="en-US" dirty="0" smtClean="0"/>
              <a:t> Independence of samples </a:t>
            </a:r>
          </a:p>
          <a:p>
            <a:r>
              <a:rPr lang="en-US" b="1" dirty="0" smtClean="0"/>
              <a:t>c-</a:t>
            </a:r>
            <a:r>
              <a:rPr lang="en-US" dirty="0" smtClean="0"/>
              <a:t> Normality distribution of the population </a:t>
            </a:r>
          </a:p>
          <a:p>
            <a:r>
              <a:rPr lang="en-US" b="1" dirty="0" smtClean="0"/>
              <a:t>d-</a:t>
            </a:r>
            <a:r>
              <a:rPr lang="en-US" dirty="0" smtClean="0"/>
              <a:t> Equality of the variances of the populations </a:t>
            </a:r>
          </a:p>
          <a:p>
            <a:r>
              <a:rPr lang="en-US" dirty="0" smtClean="0"/>
              <a:t>And each test of significance has its own proper assumption.</a:t>
            </a:r>
          </a:p>
          <a:p>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81000"/>
            <a:ext cx="8229600" cy="6172200"/>
          </a:xfrm>
        </p:spPr>
        <p:style>
          <a:lnRef idx="1">
            <a:schemeClr val="accent3"/>
          </a:lnRef>
          <a:fillRef idx="2">
            <a:schemeClr val="accent3"/>
          </a:fillRef>
          <a:effectRef idx="1">
            <a:schemeClr val="accent3"/>
          </a:effectRef>
          <a:fontRef idx="minor">
            <a:schemeClr val="dk1"/>
          </a:fontRef>
        </p:style>
        <p:txBody>
          <a:bodyPr>
            <a:normAutofit fontScale="85000" lnSpcReduction="20000"/>
          </a:bodyPr>
          <a:lstStyle/>
          <a:p>
            <a:pPr algn="just"/>
            <a:r>
              <a:rPr lang="en-US" dirty="0" smtClean="0"/>
              <a:t>3-Hypothesis: We have two types of statistical hypotheses; </a:t>
            </a:r>
          </a:p>
          <a:p>
            <a:pPr algn="just"/>
            <a:r>
              <a:rPr lang="en-US" b="1" dirty="0" smtClean="0"/>
              <a:t>a- Null hypothesis </a:t>
            </a:r>
          </a:p>
          <a:p>
            <a:pPr algn="just"/>
            <a:r>
              <a:rPr lang="en-US" b="1" dirty="0" smtClean="0"/>
              <a:t>b- Alternative hypothesis</a:t>
            </a:r>
          </a:p>
          <a:p>
            <a:pPr algn="just"/>
            <a:r>
              <a:rPr lang="en-US" dirty="0" smtClean="0"/>
              <a:t>Null  hypothesis (H</a:t>
            </a:r>
            <a:r>
              <a:rPr lang="en-US" baseline="-25000" dirty="0" smtClean="0"/>
              <a:t>o</a:t>
            </a:r>
            <a:r>
              <a:rPr lang="en-US" dirty="0" smtClean="0"/>
              <a:t>);  Or  the  hypothesis  to  be  tested,  symbolized by (H</a:t>
            </a:r>
            <a:r>
              <a:rPr lang="en-US" baseline="-25000" dirty="0" smtClean="0"/>
              <a:t>o</a:t>
            </a:r>
            <a:r>
              <a:rPr lang="en-US" dirty="0" smtClean="0"/>
              <a:t>) which is defined as the hypothesis of no difference, it is a statement of agreement with (or no difference) conditions presumed to be true in the population  of  interest.  The  samples  or  populations  being  compared  in  an experiment,  study  or  test  are  similar.  Any difference  occurs is  related  to chance and not to any other factor. Ho is either not rejected (meaning that the data tested do not provide sufficient evidence to cause rejection) or it is rejected  (data  are  not compatible with, but  are  supportive  to  some  other hypothesis which is the alternative hypothesis).</a:t>
            </a:r>
          </a:p>
          <a:p>
            <a:pPr algn="just"/>
            <a:endParaRPr lang="en-US"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28600"/>
            <a:ext cx="8229600" cy="6324600"/>
          </a:xfrm>
        </p:spPr>
        <p:style>
          <a:lnRef idx="1">
            <a:schemeClr val="accent3"/>
          </a:lnRef>
          <a:fillRef idx="2">
            <a:schemeClr val="accent3"/>
          </a:fillRef>
          <a:effectRef idx="1">
            <a:schemeClr val="accent3"/>
          </a:effectRef>
          <a:fontRef idx="minor">
            <a:schemeClr val="dk1"/>
          </a:fontRef>
        </p:style>
        <p:txBody>
          <a:bodyPr>
            <a:normAutofit/>
          </a:bodyPr>
          <a:lstStyle/>
          <a:p>
            <a:pPr algn="just"/>
            <a:r>
              <a:rPr lang="en-US" dirty="0" smtClean="0"/>
              <a:t>Alternative  hypothesis  </a:t>
            </a:r>
            <a:r>
              <a:rPr lang="en-US" dirty="0" smtClean="0"/>
              <a:t>(</a:t>
            </a:r>
            <a:r>
              <a:rPr lang="en-US" dirty="0" smtClean="0"/>
              <a:t>H</a:t>
            </a:r>
            <a:r>
              <a:rPr lang="en-US" baseline="-25000" dirty="0" smtClean="0"/>
              <a:t>A</a:t>
            </a:r>
            <a:r>
              <a:rPr lang="en-US" dirty="0" smtClean="0"/>
              <a:t>); </a:t>
            </a:r>
            <a:r>
              <a:rPr lang="en-US" dirty="0" smtClean="0"/>
              <a:t>Or  it  is  the  hypothesis  of  difference (so  it  is  the  hypothesis  adopted  when  we  reject  Ho).  It  is  important  to remember that when we fail to reject Ho, we do not say that it is true; but that it may be true (the data fail to support our decision or our suspicion). </a:t>
            </a:r>
          </a:p>
          <a:p>
            <a:pPr algn="just"/>
            <a:r>
              <a:rPr lang="en-US" dirty="0" smtClean="0"/>
              <a:t>If m1 = m2  </a:t>
            </a:r>
            <a:r>
              <a:rPr lang="en-US" dirty="0" smtClean="0"/>
              <a:t>       </a:t>
            </a:r>
            <a:r>
              <a:rPr lang="en-US" dirty="0" smtClean="0"/>
              <a:t>this </a:t>
            </a:r>
            <a:r>
              <a:rPr lang="en-US" dirty="0" smtClean="0"/>
              <a:t>is         </a:t>
            </a:r>
            <a:r>
              <a:rPr lang="en-US" dirty="0" smtClean="0"/>
              <a:t>H</a:t>
            </a:r>
            <a:r>
              <a:rPr lang="en-US" baseline="-25000" dirty="0" smtClean="0"/>
              <a:t>o</a:t>
            </a:r>
            <a:endParaRPr lang="en-US" dirty="0" smtClean="0"/>
          </a:p>
          <a:p>
            <a:pPr algn="just">
              <a:buNone/>
            </a:pPr>
            <a:r>
              <a:rPr lang="en-US" dirty="0" smtClean="0"/>
              <a:t> (No difference) </a:t>
            </a:r>
          </a:p>
          <a:p>
            <a:pPr algn="just"/>
            <a:r>
              <a:rPr lang="en-US" dirty="0" smtClean="0"/>
              <a:t>If m1  m2     </a:t>
            </a:r>
            <a:r>
              <a:rPr lang="en-US" dirty="0" smtClean="0"/>
              <a:t>       </a:t>
            </a:r>
            <a:r>
              <a:rPr lang="en-US" dirty="0" smtClean="0"/>
              <a:t>this is        H</a:t>
            </a:r>
            <a:r>
              <a:rPr lang="en-US" baseline="-25000" dirty="0" smtClean="0"/>
              <a:t>A</a:t>
            </a:r>
            <a:endParaRPr lang="en-US" dirty="0" smtClean="0"/>
          </a:p>
          <a:p>
            <a:pPr algn="just">
              <a:buNone/>
            </a:pPr>
            <a:r>
              <a:rPr lang="en-US" dirty="0" smtClean="0"/>
              <a:t> (Difference) </a:t>
            </a:r>
          </a:p>
          <a:p>
            <a:pPr lvl="0" algn="just"/>
            <a:endParaRPr lang="en-US" b="1" dirty="0" smtClean="0"/>
          </a:p>
        </p:txBody>
      </p:sp>
      <p:cxnSp>
        <p:nvCxnSpPr>
          <p:cNvPr id="6" name="رابط كسهم مستقيم 5"/>
          <p:cNvCxnSpPr/>
          <p:nvPr/>
        </p:nvCxnSpPr>
        <p:spPr>
          <a:xfrm>
            <a:off x="2743200" y="4113212"/>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7" name="رابط كسهم مستقيم 6"/>
          <p:cNvCxnSpPr/>
          <p:nvPr/>
        </p:nvCxnSpPr>
        <p:spPr>
          <a:xfrm>
            <a:off x="2819400" y="5256212"/>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8" name="رابط كسهم مستقيم 7"/>
          <p:cNvCxnSpPr/>
          <p:nvPr/>
        </p:nvCxnSpPr>
        <p:spPr>
          <a:xfrm>
            <a:off x="4495800" y="4113212"/>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9" name="رابط كسهم مستقيم 8"/>
          <p:cNvCxnSpPr/>
          <p:nvPr/>
        </p:nvCxnSpPr>
        <p:spPr>
          <a:xfrm>
            <a:off x="4495800" y="5256212"/>
            <a:ext cx="685800" cy="1588"/>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TotalTime>
  <Words>1429</Words>
  <Application>Microsoft Office PowerPoint</Application>
  <PresentationFormat>عرض على الشاشة (3:4)‏</PresentationFormat>
  <Paragraphs>50</Paragraphs>
  <Slides>22</Slides>
  <Notes>0</Notes>
  <HiddenSlides>0</HiddenSlides>
  <MMClips>0</MMClips>
  <ScaleCrop>false</ScaleCrop>
  <HeadingPairs>
    <vt:vector size="4" baseType="variant">
      <vt:variant>
        <vt:lpstr>سمة</vt:lpstr>
      </vt:variant>
      <vt:variant>
        <vt:i4>1</vt:i4>
      </vt:variant>
      <vt:variant>
        <vt:lpstr>عناوين الشرائح</vt:lpstr>
      </vt:variant>
      <vt:variant>
        <vt:i4>22</vt:i4>
      </vt:variant>
    </vt:vector>
  </HeadingPairs>
  <TitlesOfParts>
    <vt:vector size="23" baseType="lpstr">
      <vt:lpstr>سمة Office</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End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pc</dc:creator>
  <cp:lastModifiedBy>us</cp:lastModifiedBy>
  <cp:revision>59</cp:revision>
  <dcterms:created xsi:type="dcterms:W3CDTF">2012-10-29T18:56:08Z</dcterms:created>
  <dcterms:modified xsi:type="dcterms:W3CDTF">2012-11-20T22:21:05Z</dcterms:modified>
</cp:coreProperties>
</file>