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500D0F-8B94-4712-859E-AEE117D1F9BD}" type="datetimeFigureOut">
              <a:rPr lang="en-US" smtClean="0"/>
              <a:pPr/>
              <a:t>11/28/2012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1D3BA05-985C-480A-A380-4524B9A223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00D0F-8B94-4712-859E-AEE117D1F9BD}" type="datetimeFigureOut">
              <a:rPr lang="en-US" smtClean="0"/>
              <a:pPr/>
              <a:t>11/28/2012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3BA05-985C-480A-A380-4524B9A223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شريط منحني إلى الأسفل 3"/>
          <p:cNvSpPr/>
          <p:nvPr/>
        </p:nvSpPr>
        <p:spPr>
          <a:xfrm>
            <a:off x="785786" y="1000108"/>
            <a:ext cx="7429552" cy="2357454"/>
          </a:xfrm>
          <a:prstGeom prst="ellipseRibb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Chi-square test (    ) </a:t>
            </a:r>
            <a:endParaRPr lang="en-US"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500694" y="2285992"/>
            <a:ext cx="266700" cy="352425"/>
          </a:xfrm>
          <a:prstGeom prst="rect">
            <a:avLst/>
          </a:prstGeom>
          <a:noFill/>
        </p:spPr>
      </p:pic>
      <p:sp>
        <p:nvSpPr>
          <p:cNvPr id="9" name="شكل بيضاوي 8"/>
          <p:cNvSpPr/>
          <p:nvPr/>
        </p:nvSpPr>
        <p:spPr>
          <a:xfrm>
            <a:off x="1500166" y="4071942"/>
            <a:ext cx="6000792" cy="164307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dirty="0" smtClean="0">
                <a:ln/>
                <a:solidFill>
                  <a:schemeClr val="accent3"/>
                </a:solidFill>
              </a:rPr>
              <a:t>Dr. </a:t>
            </a:r>
            <a:r>
              <a:rPr lang="en-US" sz="3600" b="1" dirty="0" err="1" smtClean="0">
                <a:ln/>
                <a:solidFill>
                  <a:schemeClr val="accent3"/>
                </a:solidFill>
              </a:rPr>
              <a:t>Nadhim</a:t>
            </a:r>
            <a:r>
              <a:rPr lang="en-US" sz="3600" b="1" dirty="0" smtClean="0">
                <a:ln/>
                <a:solidFill>
                  <a:schemeClr val="accent3"/>
                </a:solidFill>
              </a:rPr>
              <a:t> Ghazal</a:t>
            </a:r>
            <a:endParaRPr lang="en-US" sz="3600" b="1" dirty="0">
              <a:ln/>
              <a:solidFill>
                <a:schemeClr val="accent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428604"/>
            <a:ext cx="8186766" cy="6143668"/>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buNone/>
            </a:pPr>
            <a:r>
              <a:rPr lang="en-US" sz="4400" b="1" dirty="0" smtClean="0"/>
              <a:t>Example;  </a:t>
            </a:r>
          </a:p>
          <a:p>
            <a:pPr algn="just">
              <a:buNone/>
            </a:pPr>
            <a:r>
              <a:rPr lang="en-US" sz="4400" dirty="0" smtClean="0"/>
              <a:t>	The following data represents the sex  distribution of patients with duodenal ulcer (DU). A sample of 120 patients were selected randomly from patients with DU, they were 70  males and 50 females. What is your conclusion if you know that M:F ratio in the population is 1.1:1 (use α=0.05). </a:t>
            </a:r>
          </a:p>
          <a:p>
            <a:pPr algn="just">
              <a:buNone/>
            </a:pPr>
            <a:r>
              <a:rPr lang="en-US" sz="3300" dirty="0" smtClean="0"/>
              <a:t>Percentage of males with DU = 70/120 x 100 = 58.3% </a:t>
            </a:r>
          </a:p>
          <a:p>
            <a:pPr algn="just">
              <a:buNone/>
            </a:pPr>
            <a:r>
              <a:rPr lang="en-US" sz="3300" dirty="0" smtClean="0"/>
              <a:t>Percentage of females with DU = 50/120 x 100 = 41.7% </a:t>
            </a:r>
          </a:p>
          <a:p>
            <a:pPr algn="just">
              <a:buNone/>
            </a:pPr>
            <a:endParaRPr lang="en-US" sz="4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428604"/>
            <a:ext cx="8186766" cy="5786478"/>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en-US" sz="4400" b="1" dirty="0" smtClean="0"/>
              <a:t>Data: </a:t>
            </a:r>
            <a:r>
              <a:rPr lang="en-US" sz="4400" dirty="0" smtClean="0"/>
              <a:t>Data represent a sample of DU patients  selected randomly, 58.3% males and  41.7%  females with 1.1:1 M:F ratio in the population. </a:t>
            </a:r>
          </a:p>
          <a:p>
            <a:pPr algn="just"/>
            <a:r>
              <a:rPr lang="en-US" sz="4400" b="1" dirty="0" smtClean="0"/>
              <a:t>Assumption:  </a:t>
            </a:r>
            <a:r>
              <a:rPr lang="en-US" sz="4400" dirty="0" smtClean="0"/>
              <a:t>We  assume  that  the  sample  of 120  DU  patients was selected randomly from a population of DU patients. </a:t>
            </a:r>
          </a:p>
          <a:p>
            <a:pPr algn="just"/>
            <a:r>
              <a:rPr lang="en-US" sz="4400" b="1" dirty="0" smtClean="0"/>
              <a:t>HO: </a:t>
            </a:r>
            <a:r>
              <a:rPr lang="en-US" sz="4400" dirty="0" smtClean="0"/>
              <a:t>There  is  no  significant  difference  between the  proportions  of males and females with DU from population proportions. OR There is no significant association between sex and DU. </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428604"/>
            <a:ext cx="8186766" cy="5786478"/>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US" sz="4400" b="1" dirty="0" smtClean="0"/>
              <a:t>H</a:t>
            </a:r>
            <a:r>
              <a:rPr lang="en-US" sz="4400" b="1" baseline="-25000" dirty="0" smtClean="0"/>
              <a:t>A</a:t>
            </a:r>
            <a:r>
              <a:rPr lang="en-US" sz="4400" b="1" dirty="0" smtClean="0"/>
              <a:t>: </a:t>
            </a:r>
            <a:r>
              <a:rPr lang="en-US" sz="4400" dirty="0" smtClean="0"/>
              <a:t>There is significant difference between the proportions of males and females with DU from  population proportions. OR  There is significant association between sex and DU. </a:t>
            </a:r>
          </a:p>
          <a:p>
            <a:pPr algn="just"/>
            <a:r>
              <a:rPr lang="en-US" sz="4400" b="1" dirty="0" smtClean="0"/>
              <a:t>Level of significance; </a:t>
            </a:r>
            <a:r>
              <a:rPr lang="en-US" sz="4400" dirty="0" smtClean="0"/>
              <a:t>(α = 0.05); 5% Chance factor effect area 95% Influencing factor effect area (association between DU and sex)  </a:t>
            </a:r>
            <a:r>
              <a:rPr lang="en-US" sz="4400" dirty="0" err="1" smtClean="0"/>
              <a:t>d.f</a:t>
            </a:r>
            <a:r>
              <a:rPr lang="en-US" sz="4400" dirty="0" smtClean="0"/>
              <a:t>.=K-1; (K=Number of subgroups). </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2" name="Picture 2"/>
          <p:cNvPicPr>
            <a:picLocks noChangeAspect="1" noChangeArrowheads="1"/>
          </p:cNvPicPr>
          <p:nvPr/>
        </p:nvPicPr>
        <p:blipFill>
          <a:blip r:embed="rId3"/>
          <a:srcRect/>
          <a:stretch>
            <a:fillRect/>
          </a:stretch>
        </p:blipFill>
        <p:spPr bwMode="auto">
          <a:xfrm>
            <a:off x="174786" y="1214422"/>
            <a:ext cx="8794429" cy="4429156"/>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785794"/>
            <a:ext cx="8186766" cy="4214842"/>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4400" dirty="0" smtClean="0"/>
              <a:t>Apply the proper test of significance</a:t>
            </a:r>
          </a:p>
          <a:p>
            <a:pPr algn="just"/>
            <a:endParaRPr lang="en-US" sz="4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57224" y="2500307"/>
            <a:ext cx="3214710" cy="857255"/>
          </a:xfrm>
          <a:prstGeom prst="rect">
            <a:avLst/>
          </a:prstGeom>
          <a:noFill/>
        </p:spPr>
      </p:pic>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28728" y="3643314"/>
            <a:ext cx="3888712" cy="85725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0" name="Picture 2"/>
          <p:cNvPicPr>
            <a:picLocks noGrp="1" noChangeAspect="1" noChangeArrowheads="1"/>
          </p:cNvPicPr>
          <p:nvPr>
            <p:ph idx="1"/>
          </p:nvPr>
        </p:nvPicPr>
        <p:blipFill>
          <a:blip r:embed="rId3"/>
          <a:srcRect/>
          <a:stretch>
            <a:fillRect/>
          </a:stretch>
        </p:blipFill>
        <p:spPr bwMode="auto">
          <a:xfrm>
            <a:off x="202222" y="1643050"/>
            <a:ext cx="8870372" cy="321471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428604"/>
            <a:ext cx="8186766" cy="5786478"/>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just"/>
            <a:endParaRPr lang="en-US" sz="4400" dirty="0"/>
          </a:p>
          <a:p>
            <a:pPr algn="just"/>
            <a:endParaRPr lang="en-US" sz="4400" dirty="0" smtClean="0"/>
          </a:p>
          <a:p>
            <a:pPr algn="just"/>
            <a:endParaRPr lang="en-US" sz="4400" dirty="0"/>
          </a:p>
          <a:p>
            <a:pPr algn="just"/>
            <a:endParaRPr lang="en-US" sz="4400" dirty="0" smtClean="0"/>
          </a:p>
          <a:p>
            <a:pPr algn="just"/>
            <a:endParaRPr lang="en-US" sz="4400" dirty="0"/>
          </a:p>
          <a:p>
            <a:pPr algn="just"/>
            <a:endParaRPr lang="en-US" sz="4400" dirty="0" smtClean="0"/>
          </a:p>
          <a:p>
            <a:pPr algn="just">
              <a:buNone/>
            </a:pPr>
            <a:r>
              <a:rPr lang="en-US" sz="4400" dirty="0" smtClean="0"/>
              <a:t>= 0.8015 + 0.8829 = 1.6844 (calculated value) (Calculated chi) </a:t>
            </a:r>
          </a:p>
          <a:p>
            <a:pPr algn="just">
              <a:buNone/>
            </a:pPr>
            <a:r>
              <a:rPr lang="en-US" sz="4400" dirty="0" smtClean="0"/>
              <a:t>	1.6844 &lt; 3.841  </a:t>
            </a:r>
          </a:p>
          <a:p>
            <a:pPr algn="just">
              <a:buNone/>
            </a:pPr>
            <a:r>
              <a:rPr lang="en-US" sz="4400" dirty="0" smtClean="0"/>
              <a:t>	Since Calculated     &lt; Tabulated </a:t>
            </a:r>
          </a:p>
          <a:p>
            <a:pPr algn="just">
              <a:buNone/>
            </a:pPr>
            <a:r>
              <a:rPr lang="en-US" sz="4400" dirty="0"/>
              <a:t>	</a:t>
            </a:r>
            <a:r>
              <a:rPr lang="en-US" sz="4000" dirty="0" smtClean="0"/>
              <a:t>So P&gt;0.05 </a:t>
            </a:r>
          </a:p>
          <a:p>
            <a:pPr algn="just">
              <a:buNone/>
            </a:pPr>
            <a:r>
              <a:rPr lang="en-US" sz="4400" dirty="0" smtClean="0"/>
              <a:t>	Then accept Ho.... (Ho Not rejected)</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57224" y="500042"/>
            <a:ext cx="3888712" cy="857256"/>
          </a:xfrm>
          <a:prstGeom prst="rect">
            <a:avLst/>
          </a:prstGeom>
          <a:noFill/>
        </p:spPr>
      </p:pic>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28661" y="1643050"/>
            <a:ext cx="5015155" cy="1000132"/>
          </a:xfrm>
          <a:prstGeom prst="rect">
            <a:avLst/>
          </a:prstGeom>
          <a:noFill/>
        </p:spPr>
      </p:pic>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5"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71868" y="4600073"/>
            <a:ext cx="357190" cy="472001"/>
          </a:xfrm>
          <a:prstGeom prst="rect">
            <a:avLst/>
          </a:prstGeom>
          <a:noFill/>
        </p:spPr>
      </p:pic>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7"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929322" y="4600073"/>
            <a:ext cx="357190" cy="47200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428604"/>
            <a:ext cx="8186766" cy="5786478"/>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en-US" sz="4400" dirty="0" smtClean="0"/>
              <a:t>There is no significant difference  between the  proportions of males and females with DU from population proportions.  </a:t>
            </a:r>
          </a:p>
          <a:p>
            <a:pPr algn="just"/>
            <a:r>
              <a:rPr lang="en-US" sz="4400" dirty="0" smtClean="0"/>
              <a:t>There is no significant association between sex and DU </a:t>
            </a:r>
          </a:p>
          <a:p>
            <a:pPr algn="just"/>
            <a:r>
              <a:rPr lang="en-US" sz="4400" dirty="0" smtClean="0"/>
              <a:t>Sex  distribution  in  patients  with  DU  follows  the  sex  distribution  in the population</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42876"/>
            <a:ext cx="8186766" cy="6572272"/>
          </a:xfrm>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pPr algn="just">
              <a:buNone/>
            </a:pPr>
            <a:r>
              <a:rPr lang="en-US" sz="6700" dirty="0" smtClean="0"/>
              <a:t>2-  </a:t>
            </a:r>
            <a:r>
              <a:rPr lang="en-US" sz="6700" b="1" dirty="0" smtClean="0"/>
              <a:t>2x2 chi square test: </a:t>
            </a:r>
          </a:p>
          <a:p>
            <a:pPr algn="just">
              <a:buNone/>
            </a:pPr>
            <a:r>
              <a:rPr lang="en-US" sz="4400" dirty="0" smtClean="0"/>
              <a:t>	</a:t>
            </a:r>
            <a:r>
              <a:rPr lang="en-US" sz="5900" dirty="0" smtClean="0"/>
              <a:t>Sometimes when we consider two groups for comparison and the variable of  interest have a criteria of two in the classification,  so the data here will be cross classified in  a  manner resulted in a contingency table consisting of two rows and two columns, such a table is referred to as 2x2 or four-fold or contingency table. For such table the degree of freedom will be  determined  by applying the rule of (r-1)(c-1) which  will  result  in  (2- 1)(2-1)= 1x1=1 degree of freedom. </a:t>
            </a:r>
          </a:p>
          <a:p>
            <a:pPr algn="just">
              <a:buNone/>
            </a:pPr>
            <a:r>
              <a:rPr lang="en-US" sz="5900" dirty="0" smtClean="0"/>
              <a:t>	In this application of chi square test we are going to compare the of sample distribution  (observed  frequency "O") of a  qualitative variable of two samples with a theoretical (preconceived or hypothesized) distribution (theoretical,  expected, estimated frequency "E"), that can be estimated using the following rule </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42876"/>
            <a:ext cx="8186766" cy="6572272"/>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endParaRPr lang="en-US" sz="5900" dirty="0" smtClean="0"/>
          </a:p>
          <a:p>
            <a:pPr algn="just">
              <a:buNone/>
            </a:pPr>
            <a:endParaRPr lang="en-US" sz="3600" dirty="0" smtClean="0"/>
          </a:p>
          <a:p>
            <a:pPr algn="just">
              <a:buNone/>
            </a:pPr>
            <a:endParaRPr lang="en-US" sz="4800" dirty="0" smtClean="0"/>
          </a:p>
          <a:p>
            <a:pPr algn="just">
              <a:buNone/>
            </a:pPr>
            <a:endParaRPr lang="en-US" sz="4800" dirty="0"/>
          </a:p>
          <a:p>
            <a:pPr algn="just">
              <a:buNone/>
            </a:pPr>
            <a:endParaRPr lang="en-US" sz="4800" dirty="0" smtClean="0"/>
          </a:p>
          <a:p>
            <a:pPr algn="just">
              <a:buNone/>
            </a:pPr>
            <a:r>
              <a:rPr lang="en-US" sz="4800" dirty="0" smtClean="0"/>
              <a:t>Total of row (</a:t>
            </a:r>
            <a:r>
              <a:rPr lang="en-US" sz="4800" dirty="0" err="1" smtClean="0"/>
              <a:t>Tr</a:t>
            </a:r>
            <a:r>
              <a:rPr lang="en-US" sz="4800" dirty="0" smtClean="0"/>
              <a:t>); Total of column (</a:t>
            </a:r>
            <a:r>
              <a:rPr lang="en-US" sz="4800" dirty="0" err="1" smtClean="0"/>
              <a:t>Tc</a:t>
            </a:r>
            <a:r>
              <a:rPr lang="en-US" sz="4800" dirty="0" smtClean="0"/>
              <a:t>); Grand total (</a:t>
            </a:r>
            <a:r>
              <a:rPr lang="en-US" sz="4800" dirty="0" err="1" smtClean="0"/>
              <a:t>Trc</a:t>
            </a:r>
            <a:r>
              <a:rPr lang="en-US" sz="4800" dirty="0" smtClean="0"/>
              <a:t>) for each cell.</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2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57223" y="1071545"/>
            <a:ext cx="5208031" cy="207170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428604"/>
            <a:ext cx="8186766" cy="6143668"/>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a:r>
              <a:rPr lang="en-US" dirty="0" smtClean="0"/>
              <a:t>The  chi-square  test  is  the  most  frequently  employed  statistical technique for the analysis of count or frequency data. For example we may know  for  a  sample  of  hospitalized  patients  how  many  are  male  and  how many are female. For the same sample we may also know how many have complications and how many did not have complications. We may wish to know,  for  the  population  from  which  the  sample  was  drawn,  if  the development of complications differs according to gender. The  test  is  designated  by  the  Greek  letter  chi (   ) and  the distribution  is  called  chi-square  distribution  which  has  a  shape  quite different from the general normal distribution of having a value between 0 and infinity. It can not take on negative values, since it is the sum of values that have been squared.</a:t>
            </a:r>
            <a:endParaRPr lang="en-US" dirty="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31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43042" y="4071942"/>
            <a:ext cx="266700" cy="3524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42876"/>
            <a:ext cx="8186766" cy="6572272"/>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just">
              <a:buNone/>
            </a:pPr>
            <a:r>
              <a:rPr lang="en-US" sz="4800" dirty="0" smtClean="0"/>
              <a:t>Example;  </a:t>
            </a:r>
          </a:p>
          <a:p>
            <a:pPr algn="just">
              <a:buNone/>
            </a:pPr>
            <a:r>
              <a:rPr lang="en-US" sz="4800" dirty="0" smtClean="0"/>
              <a:t>	A researcher interested in studying the </a:t>
            </a:r>
            <a:r>
              <a:rPr lang="en-US" sz="4800" dirty="0" smtClean="0"/>
              <a:t>association  </a:t>
            </a:r>
            <a:r>
              <a:rPr lang="en-US" sz="4800" dirty="0" smtClean="0"/>
              <a:t>between </a:t>
            </a:r>
            <a:r>
              <a:rPr lang="en-US" sz="4800" dirty="0" smtClean="0"/>
              <a:t>cancer </a:t>
            </a:r>
            <a:r>
              <a:rPr lang="en-US" sz="4800" dirty="0" smtClean="0"/>
              <a:t>of bladder </a:t>
            </a:r>
            <a:r>
              <a:rPr lang="en-US" sz="4800" dirty="0" smtClean="0"/>
              <a:t>(</a:t>
            </a:r>
            <a:r>
              <a:rPr lang="en-US" sz="4800" dirty="0" smtClean="0"/>
              <a:t>ca </a:t>
            </a:r>
            <a:r>
              <a:rPr lang="en-US" sz="4800" dirty="0" smtClean="0"/>
              <a:t>bladder</a:t>
            </a:r>
            <a:r>
              <a:rPr lang="en-US" sz="4800" dirty="0" smtClean="0"/>
              <a:t>) </a:t>
            </a:r>
            <a:r>
              <a:rPr lang="en-US" sz="4800" dirty="0" smtClean="0"/>
              <a:t>and  smoking</a:t>
            </a:r>
            <a:r>
              <a:rPr lang="en-US" sz="4800" dirty="0" smtClean="0"/>
              <a:t>. </a:t>
            </a:r>
            <a:r>
              <a:rPr lang="en-US" sz="4800" dirty="0" smtClean="0"/>
              <a:t>He </a:t>
            </a:r>
            <a:r>
              <a:rPr lang="en-US" sz="4800" dirty="0" smtClean="0"/>
              <a:t>took </a:t>
            </a:r>
            <a:r>
              <a:rPr lang="en-US" sz="4800" dirty="0" smtClean="0"/>
              <a:t>the records </a:t>
            </a:r>
            <a:r>
              <a:rPr lang="en-US" sz="4800" dirty="0" smtClean="0"/>
              <a:t>of 20 </a:t>
            </a:r>
            <a:r>
              <a:rPr lang="en-US" sz="4800" dirty="0" smtClean="0"/>
              <a:t>patients </a:t>
            </a:r>
            <a:r>
              <a:rPr lang="en-US" sz="4800" dirty="0" smtClean="0"/>
              <a:t>with  ca bladder and compared them with </a:t>
            </a:r>
            <a:r>
              <a:rPr lang="en-US" sz="4800" dirty="0" smtClean="0"/>
              <a:t>200  healthy  </a:t>
            </a:r>
            <a:r>
              <a:rPr lang="en-US" sz="4800" dirty="0" smtClean="0"/>
              <a:t>control </a:t>
            </a:r>
            <a:r>
              <a:rPr lang="en-US" sz="4800" dirty="0" smtClean="0"/>
              <a:t>subjects </a:t>
            </a:r>
            <a:r>
              <a:rPr lang="en-US" sz="4800" dirty="0" smtClean="0"/>
              <a:t>selected </a:t>
            </a:r>
            <a:r>
              <a:rPr lang="en-US" sz="4800" dirty="0" smtClean="0"/>
              <a:t>at random from the population. He found that half of patients with </a:t>
            </a:r>
            <a:r>
              <a:rPr lang="en-US" sz="4800" dirty="0" smtClean="0"/>
              <a:t>ca </a:t>
            </a:r>
            <a:r>
              <a:rPr lang="en-US" sz="4800" dirty="0" smtClean="0"/>
              <a:t>bladder were smokers and only 20 of the </a:t>
            </a:r>
            <a:r>
              <a:rPr lang="en-US" sz="4800" dirty="0" smtClean="0"/>
              <a:t>healthy controls </a:t>
            </a:r>
            <a:r>
              <a:rPr lang="en-US" sz="4800" dirty="0" smtClean="0"/>
              <a:t>were smoker. </a:t>
            </a:r>
            <a:r>
              <a:rPr lang="en-US" sz="4800" dirty="0" smtClean="0"/>
              <a:t>What </a:t>
            </a:r>
            <a:r>
              <a:rPr lang="en-US" sz="4800" dirty="0" smtClean="0"/>
              <a:t>is the conclusion he reached from such data (</a:t>
            </a:r>
            <a:r>
              <a:rPr lang="en-US" sz="4800" dirty="0" smtClean="0"/>
              <a:t>use α=0.05</a:t>
            </a:r>
            <a:r>
              <a:rPr lang="en-US" sz="4800" dirty="0" smtClean="0"/>
              <a:t>). </a:t>
            </a:r>
          </a:p>
          <a:p>
            <a:pPr algn="just">
              <a:buNone/>
            </a:pPr>
            <a:r>
              <a:rPr lang="en-US" sz="3400" dirty="0" smtClean="0"/>
              <a:t>Percentage of smoking in ca bladder = 10/20 x 100 = 50% </a:t>
            </a:r>
          </a:p>
          <a:p>
            <a:pPr algn="just">
              <a:buNone/>
            </a:pPr>
            <a:r>
              <a:rPr lang="en-US" sz="3400" dirty="0" smtClean="0"/>
              <a:t>Percentage of smoking in healthy subjects = 20/200 x 100 = 10% </a:t>
            </a:r>
            <a:endParaRPr lang="en-US" sz="3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42876"/>
            <a:ext cx="8186766" cy="6572272"/>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r>
              <a:rPr lang="en-US" sz="3400" b="1" dirty="0" smtClean="0"/>
              <a:t>Data: </a:t>
            </a:r>
            <a:r>
              <a:rPr lang="en-US" sz="3400" dirty="0" smtClean="0"/>
              <a:t>Data represent two samples, the first one consist of 20 patients </a:t>
            </a:r>
            <a:r>
              <a:rPr lang="en-US" sz="3400" dirty="0" smtClean="0"/>
              <a:t>with </a:t>
            </a:r>
            <a:r>
              <a:rPr lang="en-US" sz="3400" dirty="0" smtClean="0"/>
              <a:t>ca bladder, half of them smokers (50</a:t>
            </a:r>
            <a:r>
              <a:rPr lang="en-US" sz="3400" dirty="0" smtClean="0"/>
              <a:t>%), and </a:t>
            </a:r>
            <a:r>
              <a:rPr lang="en-US" sz="3400" dirty="0" smtClean="0"/>
              <a:t>the other sample of </a:t>
            </a:r>
            <a:r>
              <a:rPr lang="en-US" sz="3400" dirty="0" smtClean="0"/>
              <a:t>200 </a:t>
            </a:r>
            <a:r>
              <a:rPr lang="en-US" sz="3400" dirty="0" smtClean="0"/>
              <a:t>healthy subjects, 10% of them </a:t>
            </a:r>
            <a:r>
              <a:rPr lang="en-US" sz="3400" dirty="0" smtClean="0"/>
              <a:t>were smoker</a:t>
            </a:r>
            <a:r>
              <a:rPr lang="en-US" sz="3400" dirty="0" smtClean="0"/>
              <a:t>. </a:t>
            </a:r>
          </a:p>
          <a:p>
            <a:pPr algn="just"/>
            <a:r>
              <a:rPr lang="en-US" sz="3400" b="1" dirty="0" smtClean="0"/>
              <a:t>Assumption</a:t>
            </a:r>
            <a:r>
              <a:rPr lang="en-US" sz="3400" b="1" dirty="0" smtClean="0"/>
              <a:t>: </a:t>
            </a:r>
            <a:r>
              <a:rPr lang="en-US" sz="3400" dirty="0" smtClean="0"/>
              <a:t>We assume that the </a:t>
            </a:r>
            <a:r>
              <a:rPr lang="en-US" sz="3400" dirty="0" smtClean="0"/>
              <a:t>two  </a:t>
            </a:r>
            <a:r>
              <a:rPr lang="en-US" sz="3400" dirty="0" smtClean="0"/>
              <a:t>independent groups </a:t>
            </a:r>
            <a:r>
              <a:rPr lang="en-US" sz="3400" dirty="0" smtClean="0"/>
              <a:t>were </a:t>
            </a:r>
            <a:r>
              <a:rPr lang="en-US" sz="3400" dirty="0" smtClean="0"/>
              <a:t>selected </a:t>
            </a:r>
            <a:r>
              <a:rPr lang="en-US" sz="3400" dirty="0" smtClean="0"/>
              <a:t>randomly from two independent populations. </a:t>
            </a:r>
            <a:endParaRPr lang="en-US" sz="3400" dirty="0" smtClean="0"/>
          </a:p>
          <a:p>
            <a:pPr algn="just"/>
            <a:r>
              <a:rPr lang="en-US" sz="3600" b="1" dirty="0" smtClean="0"/>
              <a:t>H</a:t>
            </a:r>
            <a:r>
              <a:rPr lang="en-US" sz="3600" b="1" baseline="-25000" dirty="0" smtClean="0"/>
              <a:t>O</a:t>
            </a:r>
            <a:r>
              <a:rPr lang="en-US" sz="3400" b="1" dirty="0" smtClean="0"/>
              <a:t>: </a:t>
            </a:r>
            <a:r>
              <a:rPr lang="en-US" sz="3400" dirty="0" smtClean="0"/>
              <a:t>There is no significant difference </a:t>
            </a:r>
            <a:r>
              <a:rPr lang="en-US" sz="3400" dirty="0" smtClean="0"/>
              <a:t>between  </a:t>
            </a:r>
            <a:r>
              <a:rPr lang="en-US" sz="3400" dirty="0" smtClean="0"/>
              <a:t>the proportions </a:t>
            </a:r>
            <a:r>
              <a:rPr lang="en-US" sz="3400" dirty="0" smtClean="0"/>
              <a:t>of </a:t>
            </a:r>
            <a:r>
              <a:rPr lang="en-US" sz="3400" dirty="0" smtClean="0"/>
              <a:t>smokers </a:t>
            </a:r>
            <a:r>
              <a:rPr lang="en-US" sz="3400" dirty="0" smtClean="0"/>
              <a:t>and non-smoker with or without ca bladder. OR There is no </a:t>
            </a:r>
            <a:r>
              <a:rPr lang="en-US" sz="3400" dirty="0" smtClean="0"/>
              <a:t>significant </a:t>
            </a:r>
            <a:r>
              <a:rPr lang="en-US" sz="3400" dirty="0" smtClean="0"/>
              <a:t>association between smoking and ca bladder. </a:t>
            </a:r>
            <a:endParaRPr lang="en-US" sz="3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42876"/>
            <a:ext cx="8186766" cy="6572272"/>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3600" b="1" dirty="0" smtClean="0"/>
              <a:t>H</a:t>
            </a:r>
            <a:r>
              <a:rPr lang="en-US" sz="3600" b="1" baseline="-25000" dirty="0" smtClean="0"/>
              <a:t>A :</a:t>
            </a:r>
            <a:r>
              <a:rPr lang="en-US" sz="3600" dirty="0" smtClean="0"/>
              <a:t> </a:t>
            </a:r>
            <a:r>
              <a:rPr lang="en-US" sz="3400" dirty="0" smtClean="0"/>
              <a:t>There is significant difference </a:t>
            </a:r>
            <a:r>
              <a:rPr lang="en-US" sz="3400" dirty="0" smtClean="0"/>
              <a:t>between  </a:t>
            </a:r>
            <a:r>
              <a:rPr lang="en-US" sz="3400" dirty="0" smtClean="0"/>
              <a:t>the proportions </a:t>
            </a:r>
            <a:r>
              <a:rPr lang="en-US" sz="3400" dirty="0" smtClean="0"/>
              <a:t>of </a:t>
            </a:r>
            <a:r>
              <a:rPr lang="en-US" sz="3400" dirty="0" smtClean="0"/>
              <a:t>smokers and non-smoker with or without ca </a:t>
            </a:r>
            <a:r>
              <a:rPr lang="en-US" sz="3400" dirty="0" smtClean="0"/>
              <a:t>bladder. OR </a:t>
            </a:r>
            <a:r>
              <a:rPr lang="en-US" sz="3400" dirty="0" smtClean="0"/>
              <a:t>There </a:t>
            </a:r>
            <a:r>
              <a:rPr lang="en-US" sz="3400" dirty="0" smtClean="0"/>
              <a:t>is </a:t>
            </a:r>
            <a:r>
              <a:rPr lang="en-US" sz="3400" dirty="0" smtClean="0"/>
              <a:t>significant </a:t>
            </a:r>
            <a:r>
              <a:rPr lang="en-US" sz="3400" dirty="0" smtClean="0"/>
              <a:t>association between smoking and ca bladder. </a:t>
            </a:r>
          </a:p>
          <a:p>
            <a:pPr algn="just"/>
            <a:r>
              <a:rPr lang="en-US" sz="3400" b="1" dirty="0" smtClean="0"/>
              <a:t>Level </a:t>
            </a:r>
            <a:r>
              <a:rPr lang="en-US" sz="3400" b="1" dirty="0" smtClean="0"/>
              <a:t>of significance</a:t>
            </a:r>
            <a:r>
              <a:rPr lang="en-US" sz="3400" dirty="0" smtClean="0"/>
              <a:t>; (α = 0.05); </a:t>
            </a:r>
            <a:r>
              <a:rPr lang="en-US" sz="3400" dirty="0" smtClean="0"/>
              <a:t>5</a:t>
            </a:r>
            <a:r>
              <a:rPr lang="en-US" sz="3400" dirty="0" smtClean="0"/>
              <a:t>% chance factor effect area </a:t>
            </a:r>
            <a:r>
              <a:rPr lang="en-US" sz="3400" dirty="0" smtClean="0"/>
              <a:t>95</a:t>
            </a:r>
            <a:r>
              <a:rPr lang="en-US" sz="3400" dirty="0" smtClean="0"/>
              <a:t>% influencing factor  effect  area  (association  between ca  </a:t>
            </a:r>
            <a:r>
              <a:rPr lang="en-US" sz="3400" dirty="0" err="1" smtClean="0"/>
              <a:t>baldder</a:t>
            </a:r>
            <a:r>
              <a:rPr lang="en-US" sz="3400" dirty="0" smtClean="0"/>
              <a:t> </a:t>
            </a:r>
            <a:r>
              <a:rPr lang="en-US" sz="3400" dirty="0" smtClean="0"/>
              <a:t>and </a:t>
            </a:r>
            <a:r>
              <a:rPr lang="en-US" sz="3400" dirty="0" smtClean="0"/>
              <a:t>smoking)  </a:t>
            </a:r>
          </a:p>
          <a:p>
            <a:pPr algn="just">
              <a:buNone/>
            </a:pPr>
            <a:r>
              <a:rPr lang="en-US" sz="3400" dirty="0" smtClean="0"/>
              <a:t>	 </a:t>
            </a:r>
            <a:r>
              <a:rPr lang="en-US" sz="3400" dirty="0" err="1" smtClean="0"/>
              <a:t>d.f</a:t>
            </a:r>
            <a:r>
              <a:rPr lang="en-US" sz="3400" dirty="0" smtClean="0"/>
              <a:t>.=(r-1)(c-1)= (2-1)(2-1)=1x1=1</a:t>
            </a:r>
            <a:endParaRPr lang="en-US" sz="3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Grp="1" noChangeAspect="1" noChangeArrowheads="1"/>
          </p:cNvPicPr>
          <p:nvPr>
            <p:ph idx="1"/>
          </p:nvPr>
        </p:nvPicPr>
        <p:blipFill>
          <a:blip r:embed="rId3"/>
          <a:srcRect/>
          <a:stretch>
            <a:fillRect/>
          </a:stretch>
        </p:blipFill>
        <p:spPr bwMode="auto">
          <a:xfrm>
            <a:off x="299266" y="785794"/>
            <a:ext cx="8704392" cy="5357849"/>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42876"/>
            <a:ext cx="8186766" cy="2857496"/>
          </a:xfrm>
        </p:spPr>
        <p:style>
          <a:lnRef idx="1">
            <a:schemeClr val="accent3"/>
          </a:lnRef>
          <a:fillRef idx="2">
            <a:schemeClr val="accent3"/>
          </a:fillRef>
          <a:effectRef idx="1">
            <a:schemeClr val="accent3"/>
          </a:effectRef>
          <a:fontRef idx="minor">
            <a:schemeClr val="dk1"/>
          </a:fontRef>
        </p:style>
        <p:txBody>
          <a:bodyPr>
            <a:normAutofit/>
          </a:bodyPr>
          <a:lstStyle/>
          <a:p>
            <a:pPr algn="just">
              <a:buNone/>
            </a:pPr>
            <a:endParaRPr lang="en-US" sz="3400" dirty="0" smtClean="0"/>
          </a:p>
          <a:p>
            <a:pPr algn="just">
              <a:buNone/>
            </a:pPr>
            <a:endParaRPr lang="en-US" sz="3400" dirty="0" smtClean="0"/>
          </a:p>
          <a:p>
            <a:pPr algn="just">
              <a:buNone/>
            </a:pPr>
            <a:endParaRPr lang="en-US" sz="3400" dirty="0" smtClean="0"/>
          </a:p>
          <a:p>
            <a:pPr algn="just">
              <a:buNone/>
            </a:pPr>
            <a:endParaRPr lang="en-US" sz="3400" dirty="0" smtClean="0"/>
          </a:p>
          <a:p>
            <a:pPr algn="just">
              <a:buNone/>
            </a:pPr>
            <a:endParaRPr lang="en-US" sz="3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57224" y="428604"/>
            <a:ext cx="3214710" cy="857255"/>
          </a:xfrm>
          <a:prstGeom prst="rect">
            <a:avLst/>
          </a:prstGeom>
          <a:noFill/>
        </p:spPr>
      </p:pic>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28662" y="1643049"/>
            <a:ext cx="7500991" cy="928695"/>
          </a:xfrm>
          <a:prstGeom prst="rect">
            <a:avLst/>
          </a:prstGeom>
          <a:noFill/>
        </p:spPr>
      </p:pic>
      <p:sp>
        <p:nvSpPr>
          <p:cNvPr id="2051" name="Rectangle 3"/>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4" name="Picture 6"/>
          <p:cNvPicPr>
            <a:picLocks noChangeAspect="1" noChangeArrowheads="1"/>
          </p:cNvPicPr>
          <p:nvPr/>
        </p:nvPicPr>
        <p:blipFill>
          <a:blip r:embed="rId5"/>
          <a:srcRect/>
          <a:stretch>
            <a:fillRect/>
          </a:stretch>
        </p:blipFill>
        <p:spPr bwMode="auto">
          <a:xfrm>
            <a:off x="500034" y="3310842"/>
            <a:ext cx="8193308" cy="254705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7890" name="Picture 2"/>
          <p:cNvPicPr>
            <a:picLocks noChangeAspect="1" noChangeArrowheads="1"/>
          </p:cNvPicPr>
          <p:nvPr/>
        </p:nvPicPr>
        <p:blipFill>
          <a:blip r:embed="rId3"/>
          <a:srcRect/>
          <a:stretch>
            <a:fillRect/>
          </a:stretch>
        </p:blipFill>
        <p:spPr bwMode="auto">
          <a:xfrm>
            <a:off x="428596" y="184078"/>
            <a:ext cx="8215370" cy="64339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42876"/>
            <a:ext cx="8186766" cy="6572272"/>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r>
              <a:rPr lang="en-US" sz="3400" dirty="0" smtClean="0"/>
              <a:t>Since Calculated  </a:t>
            </a:r>
            <a:r>
              <a:rPr lang="en-US" sz="3400" dirty="0" smtClean="0"/>
              <a:t>   &gt; Tabulated </a:t>
            </a:r>
            <a:endParaRPr lang="en-US" sz="3400" dirty="0" smtClean="0"/>
          </a:p>
          <a:p>
            <a:pPr algn="just"/>
            <a:r>
              <a:rPr lang="en-US" sz="3400" dirty="0" smtClean="0"/>
              <a:t>So P&lt; 0.05 </a:t>
            </a:r>
            <a:endParaRPr lang="en-US" sz="3400" dirty="0" smtClean="0"/>
          </a:p>
          <a:p>
            <a:pPr algn="just"/>
            <a:r>
              <a:rPr lang="en-US" sz="3400" dirty="0" smtClean="0"/>
              <a:t>Then </a:t>
            </a:r>
            <a:r>
              <a:rPr lang="en-US" sz="3400" dirty="0" smtClean="0"/>
              <a:t>reject Ho and </a:t>
            </a:r>
            <a:r>
              <a:rPr lang="en-US" sz="3400" dirty="0" smtClean="0"/>
              <a:t>accept </a:t>
            </a:r>
            <a:r>
              <a:rPr lang="en-US" sz="3600" dirty="0" smtClean="0"/>
              <a:t>H</a:t>
            </a:r>
            <a:r>
              <a:rPr lang="en-US" sz="3600" baseline="-25000" dirty="0" smtClean="0"/>
              <a:t>A</a:t>
            </a:r>
          </a:p>
          <a:p>
            <a:pPr algn="just"/>
            <a:r>
              <a:rPr lang="en-US" sz="3400" dirty="0" smtClean="0"/>
              <a:t>There is significant difference between the proportions of </a:t>
            </a:r>
            <a:r>
              <a:rPr lang="en-US" sz="3400" dirty="0" smtClean="0"/>
              <a:t>smokers </a:t>
            </a:r>
            <a:r>
              <a:rPr lang="en-US" sz="3400" dirty="0" smtClean="0"/>
              <a:t>and </a:t>
            </a:r>
            <a:r>
              <a:rPr lang="en-US" sz="3400" dirty="0" smtClean="0"/>
              <a:t>non-smoker with or without ca bladder.  </a:t>
            </a:r>
          </a:p>
          <a:p>
            <a:pPr algn="just"/>
            <a:r>
              <a:rPr lang="en-US" sz="3400" dirty="0" smtClean="0"/>
              <a:t>There is significant association </a:t>
            </a:r>
            <a:r>
              <a:rPr lang="en-US" sz="3400" dirty="0" smtClean="0"/>
              <a:t>between smoking </a:t>
            </a:r>
            <a:r>
              <a:rPr lang="en-US" sz="3400" dirty="0" smtClean="0"/>
              <a:t>and ca bladder  </a:t>
            </a:r>
          </a:p>
          <a:p>
            <a:pPr algn="just"/>
            <a:r>
              <a:rPr lang="en-US" sz="3400" dirty="0" smtClean="0"/>
              <a:t>Smokers with high proportion to develop ca bladder 50% versus 10%, </a:t>
            </a:r>
            <a:r>
              <a:rPr lang="en-US" sz="3400" dirty="0" smtClean="0"/>
              <a:t>means </a:t>
            </a:r>
            <a:r>
              <a:rPr lang="en-US" sz="3400" dirty="0" smtClean="0"/>
              <a:t>five times more to develop ca bladder than healthy subjects.</a:t>
            </a:r>
            <a:endParaRPr lang="en-US" sz="3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91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357950" y="238102"/>
            <a:ext cx="357190" cy="476253"/>
          </a:xfrm>
          <a:prstGeom prst="rect">
            <a:avLst/>
          </a:prstGeom>
          <a:noFill/>
        </p:spPr>
      </p:pic>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91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57620" y="214290"/>
            <a:ext cx="375050" cy="50006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42876"/>
            <a:ext cx="8186766" cy="6572272"/>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3400" b="1" dirty="0" smtClean="0"/>
              <a:t>3-  </a:t>
            </a:r>
            <a:r>
              <a:rPr lang="en-US" sz="3400" b="1" dirty="0" smtClean="0"/>
              <a:t>a x b </a:t>
            </a:r>
            <a:r>
              <a:rPr lang="en-US" sz="3400" b="1" dirty="0" smtClean="0"/>
              <a:t>chi square test: </a:t>
            </a:r>
          </a:p>
          <a:p>
            <a:pPr algn="just"/>
            <a:r>
              <a:rPr lang="en-US" sz="3400" dirty="0" smtClean="0"/>
              <a:t>The same application as 2x chi square test, but there are either more </a:t>
            </a:r>
            <a:r>
              <a:rPr lang="en-US" sz="3400" dirty="0" smtClean="0"/>
              <a:t>groups  </a:t>
            </a:r>
            <a:r>
              <a:rPr lang="en-US" sz="3400" dirty="0" smtClean="0"/>
              <a:t>than  two  or  the  qualitative  variable of  interest  is  </a:t>
            </a:r>
            <a:r>
              <a:rPr lang="en-US" sz="3400" dirty="0" smtClean="0"/>
              <a:t>classified to  </a:t>
            </a:r>
            <a:r>
              <a:rPr lang="en-US" sz="3400" dirty="0" smtClean="0"/>
              <a:t>more </a:t>
            </a:r>
            <a:r>
              <a:rPr lang="en-US" sz="3400" dirty="0" smtClean="0"/>
              <a:t>than </a:t>
            </a:r>
            <a:r>
              <a:rPr lang="en-US" sz="3400" dirty="0" smtClean="0"/>
              <a:t>two categories so we will have 2x3 or 3x2 or 3x3 etc… so we have </a:t>
            </a:r>
            <a:r>
              <a:rPr lang="en-US" sz="3400" dirty="0" smtClean="0"/>
              <a:t>r=2 </a:t>
            </a:r>
            <a:r>
              <a:rPr lang="en-US" sz="3400" dirty="0" smtClean="0"/>
              <a:t>or more and c=2 or more. The difference will be seen in the degree of </a:t>
            </a:r>
            <a:r>
              <a:rPr lang="en-US" sz="3400" dirty="0" smtClean="0"/>
              <a:t>freedom </a:t>
            </a:r>
            <a:r>
              <a:rPr lang="en-US" sz="3400" dirty="0" smtClean="0"/>
              <a:t>it will be more than 1.</a:t>
            </a:r>
            <a:endParaRPr lang="en-US" sz="3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142876"/>
            <a:ext cx="8186766" cy="657227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en-US" sz="3400" b="1" dirty="0" smtClean="0"/>
              <a:t>Important notes in chi-square test</a:t>
            </a:r>
            <a:r>
              <a:rPr lang="en-US" sz="3400" dirty="0" smtClean="0"/>
              <a:t>; </a:t>
            </a:r>
          </a:p>
          <a:p>
            <a:pPr algn="just">
              <a:buNone/>
            </a:pPr>
            <a:r>
              <a:rPr lang="en-US" sz="3400" dirty="0" smtClean="0"/>
              <a:t>1- When  2x2  chi-square  test have  a  zero  cell  (one  of  the  four  cells  is </a:t>
            </a:r>
            <a:r>
              <a:rPr lang="en-US" sz="3400" dirty="0" smtClean="0"/>
              <a:t>zero</a:t>
            </a:r>
            <a:r>
              <a:rPr lang="en-US" sz="3400" dirty="0" smtClean="0"/>
              <a:t>)  we  can  not  apply  chi-square  test  because  we  have  what  is </a:t>
            </a:r>
            <a:r>
              <a:rPr lang="en-US" sz="3400" dirty="0" smtClean="0"/>
              <a:t>called  </a:t>
            </a:r>
            <a:r>
              <a:rPr lang="en-US" sz="3400" dirty="0" smtClean="0"/>
              <a:t>a  complete  dependence  criteria.  But  for  </a:t>
            </a:r>
            <a:r>
              <a:rPr lang="en-US" sz="3400" dirty="0" smtClean="0"/>
              <a:t>a x b  </a:t>
            </a:r>
            <a:r>
              <a:rPr lang="en-US" sz="3400" dirty="0" smtClean="0"/>
              <a:t>chi-square  test </a:t>
            </a:r>
            <a:r>
              <a:rPr lang="en-US" sz="3400" dirty="0" smtClean="0"/>
              <a:t>and </a:t>
            </a:r>
            <a:r>
              <a:rPr lang="en-US" sz="3400" dirty="0" smtClean="0"/>
              <a:t>one of the cells is zero when can not apply the test unless we do </a:t>
            </a:r>
            <a:r>
              <a:rPr lang="en-US" sz="3400" dirty="0" smtClean="0"/>
              <a:t>proper </a:t>
            </a:r>
            <a:r>
              <a:rPr lang="en-US" sz="3400" dirty="0" smtClean="0"/>
              <a:t>categorization to get rid of the zero cell. </a:t>
            </a:r>
          </a:p>
          <a:p>
            <a:pPr algn="just">
              <a:buNone/>
            </a:pPr>
            <a:r>
              <a:rPr lang="en-US" sz="3400" dirty="0" smtClean="0"/>
              <a:t>2- When we apply 2x2 chi-square test and one of the expected cells was </a:t>
            </a:r>
            <a:r>
              <a:rPr lang="en-US" sz="3400" dirty="0" smtClean="0"/>
              <a:t>&lt;</a:t>
            </a:r>
            <a:r>
              <a:rPr lang="en-US" sz="3400" dirty="0" smtClean="0"/>
              <a:t>5  or  when  we  apply  </a:t>
            </a:r>
            <a:r>
              <a:rPr lang="en-US" sz="3400" dirty="0" smtClean="0"/>
              <a:t>a x b  </a:t>
            </a:r>
            <a:r>
              <a:rPr lang="en-US" sz="3400" dirty="0" smtClean="0"/>
              <a:t>chi-square  test  and  one  of  the  expected </a:t>
            </a:r>
            <a:r>
              <a:rPr lang="en-US" sz="3400" dirty="0" smtClean="0"/>
              <a:t>cells </a:t>
            </a:r>
            <a:r>
              <a:rPr lang="en-US" sz="3400" dirty="0" smtClean="0"/>
              <a:t>was &lt;2, or when the grand total is &lt;40 we have to apply Yates' </a:t>
            </a:r>
            <a:r>
              <a:rPr lang="en-US" sz="3400" dirty="0" smtClean="0"/>
              <a:t>correction </a:t>
            </a:r>
            <a:r>
              <a:rPr lang="en-US" sz="3400" dirty="0" smtClean="0"/>
              <a:t>formula;</a:t>
            </a:r>
            <a:endParaRPr lang="en-US" sz="3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2786058"/>
            <a:ext cx="8186766" cy="392909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3400" dirty="0" smtClean="0"/>
              <a:t>3- In case of 2x2 or a x b or even goodness of fit </a:t>
            </a:r>
            <a:r>
              <a:rPr lang="en-US" sz="3400" dirty="0" smtClean="0"/>
              <a:t>result </a:t>
            </a:r>
            <a:r>
              <a:rPr lang="en-US" sz="3400" dirty="0" smtClean="0"/>
              <a:t>in </a:t>
            </a:r>
            <a:r>
              <a:rPr lang="en-US" sz="3400" dirty="0" smtClean="0"/>
              <a:t>significant </a:t>
            </a:r>
            <a:r>
              <a:rPr lang="en-US" sz="3400" dirty="0" smtClean="0"/>
              <a:t>difference </a:t>
            </a:r>
            <a:r>
              <a:rPr lang="en-US" sz="3400" dirty="0" smtClean="0"/>
              <a:t>in proportion and significant association, the </a:t>
            </a:r>
            <a:r>
              <a:rPr lang="en-US" sz="3400" dirty="0" err="1" smtClean="0"/>
              <a:t>significancy</a:t>
            </a:r>
            <a:r>
              <a:rPr lang="en-US" sz="3400" dirty="0" smtClean="0"/>
              <a:t> </a:t>
            </a:r>
            <a:r>
              <a:rPr lang="en-US" sz="3400" dirty="0" smtClean="0"/>
              <a:t>came </a:t>
            </a:r>
            <a:r>
              <a:rPr lang="en-US" sz="3400" dirty="0" smtClean="0"/>
              <a:t>from that cell that have a "small </a:t>
            </a:r>
            <a:r>
              <a:rPr lang="en-US" sz="3400" dirty="0" smtClean="0"/>
              <a:t>    " </a:t>
            </a:r>
            <a:r>
              <a:rPr lang="en-US" sz="3400" dirty="0" smtClean="0"/>
              <a:t>value of more than 3.841</a:t>
            </a:r>
            <a:endParaRPr lang="en-US" sz="3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63" name="Picture 3"/>
          <p:cNvPicPr>
            <a:picLocks noChangeAspect="1" noChangeArrowheads="1"/>
          </p:cNvPicPr>
          <p:nvPr/>
        </p:nvPicPr>
        <p:blipFill>
          <a:blip r:embed="rId3"/>
          <a:srcRect/>
          <a:stretch>
            <a:fillRect/>
          </a:stretch>
        </p:blipFill>
        <p:spPr bwMode="auto">
          <a:xfrm>
            <a:off x="500034" y="500042"/>
            <a:ext cx="4857784" cy="1807548"/>
          </a:xfrm>
          <a:prstGeom prst="rect">
            <a:avLst/>
          </a:prstGeom>
          <a:noFill/>
          <a:ln w="9525">
            <a:noFill/>
            <a:miter lim="800000"/>
            <a:headEnd/>
            <a:tailEnd/>
          </a:ln>
          <a:effectLst/>
        </p:spPr>
      </p:pic>
      <p:pic>
        <p:nvPicPr>
          <p:cNvPr id="16"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071670" y="4929198"/>
            <a:ext cx="375050" cy="50006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428604"/>
            <a:ext cx="8186766" cy="6143668"/>
          </a:xfrm>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en-US" b="1" dirty="0" smtClean="0"/>
              <a:t>The characteristics of chi distribution; </a:t>
            </a:r>
          </a:p>
          <a:p>
            <a:pPr marL="514350" indent="-514350" algn="just">
              <a:buFont typeface="+mj-lt"/>
              <a:buAutoNum type="arabicPeriod"/>
            </a:pPr>
            <a:r>
              <a:rPr lang="en-US" dirty="0" smtClean="0"/>
              <a:t>It always takes a positive value </a:t>
            </a:r>
          </a:p>
          <a:p>
            <a:pPr marL="514350" indent="-514350" algn="just">
              <a:buFont typeface="+mj-lt"/>
              <a:buAutoNum type="arabicPeriod"/>
            </a:pPr>
            <a:r>
              <a:rPr lang="en-US" dirty="0" smtClean="0"/>
              <a:t>It  may  be  derived  from  the  normal  distribution,  so  no  need  for  the assumption  that  the  sample  is  taken  from  normally  distributed population </a:t>
            </a:r>
          </a:p>
          <a:p>
            <a:pPr marL="514350" indent="-514350" algn="just">
              <a:buFont typeface="+mj-lt"/>
              <a:buAutoNum type="arabicPeriod"/>
            </a:pPr>
            <a:r>
              <a:rPr lang="en-US" dirty="0" smtClean="0"/>
              <a:t>It has one accepting region and one rejecting region. </a:t>
            </a:r>
          </a:p>
          <a:p>
            <a:pPr marL="514350" indent="-514350" algn="just">
              <a:buFont typeface="+mj-lt"/>
              <a:buAutoNum type="arabicPeriod"/>
            </a:pPr>
            <a:r>
              <a:rPr lang="en-US" dirty="0" smtClean="0"/>
              <a:t>The degree of freedom depend on the number of groups of subgroups than on the sample size </a:t>
            </a: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986" name="Picture 2"/>
          <p:cNvPicPr>
            <a:picLocks noChangeAspect="1" noChangeArrowheads="1"/>
          </p:cNvPicPr>
          <p:nvPr/>
        </p:nvPicPr>
        <p:blipFill>
          <a:blip r:embed="rId3"/>
          <a:srcRect/>
          <a:stretch>
            <a:fillRect/>
          </a:stretch>
        </p:blipFill>
        <p:spPr bwMode="auto">
          <a:xfrm>
            <a:off x="1285852" y="214290"/>
            <a:ext cx="5643602" cy="642942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10" name="Picture 2"/>
          <p:cNvPicPr>
            <a:picLocks noChangeAspect="1" noChangeArrowheads="1"/>
          </p:cNvPicPr>
          <p:nvPr/>
        </p:nvPicPr>
        <p:blipFill>
          <a:blip r:embed="rId3"/>
          <a:srcRect/>
          <a:stretch>
            <a:fillRect/>
          </a:stretch>
        </p:blipFill>
        <p:spPr bwMode="auto">
          <a:xfrm>
            <a:off x="857224" y="2500306"/>
            <a:ext cx="6788423" cy="142876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موجة 12"/>
          <p:cNvSpPr/>
          <p:nvPr/>
        </p:nvSpPr>
        <p:spPr>
          <a:xfrm>
            <a:off x="1142976" y="2071678"/>
            <a:ext cx="6715172" cy="2214578"/>
          </a:xfrm>
          <a:prstGeom prst="wave">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END</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857232"/>
            <a:ext cx="8186766" cy="5000660"/>
          </a:xfrm>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en-US" dirty="0" smtClean="0"/>
              <a:t>		Chi-square test is most appropriate for use to test the significance of difference  for  the  qualitative data (categorical variables) such as  marital status, sex, and disease type, etc.., comparing different proportion and test the significance of difference between these proportions by employing or using the frequency in the calculation to reach the conclusion. </a:t>
            </a: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2" name="Picture 2"/>
          <p:cNvPicPr>
            <a:picLocks noChangeAspect="1" noChangeArrowheads="1"/>
          </p:cNvPicPr>
          <p:nvPr/>
        </p:nvPicPr>
        <p:blipFill>
          <a:blip r:embed="rId3"/>
          <a:srcRect/>
          <a:stretch>
            <a:fillRect/>
          </a:stretch>
        </p:blipFill>
        <p:spPr bwMode="auto">
          <a:xfrm>
            <a:off x="550779" y="1142984"/>
            <a:ext cx="8408006" cy="428628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857232"/>
            <a:ext cx="8186766" cy="5000660"/>
          </a:xfrm>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en-US" dirty="0" smtClean="0"/>
              <a:t>		We have an observed frequency (the number of objects or subjects in our sample that fall into the various categories of the variable of interest) and an expected frequency (the number of objects or subjects in our sample that we would expect to observe if some null hypothesis about the variable is true).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857232"/>
            <a:ext cx="8186766" cy="5000660"/>
          </a:xfrm>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en-US" sz="4400" dirty="0" smtClean="0"/>
              <a:t>The chi-square test has the following formula;</a:t>
            </a:r>
          </a:p>
          <a:p>
            <a:pPr algn="just">
              <a:buNone/>
            </a:pPr>
            <a:endParaRPr lang="en-US" sz="4400" dirty="0" smtClean="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4414" y="2714620"/>
            <a:ext cx="6643734" cy="221457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857232"/>
            <a:ext cx="8186766" cy="500066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en-US" sz="4400" dirty="0" smtClean="0"/>
              <a:t>Applications of Chi-square test: </a:t>
            </a:r>
          </a:p>
          <a:p>
            <a:pPr marL="742950" indent="-742950" algn="just">
              <a:buFont typeface="+mj-lt"/>
              <a:buAutoNum type="arabicPeriod"/>
            </a:pPr>
            <a:r>
              <a:rPr lang="en-US" sz="4400" dirty="0" smtClean="0"/>
              <a:t>Goodness-of-fit  </a:t>
            </a:r>
          </a:p>
          <a:p>
            <a:pPr marL="742950" indent="-742950" algn="just">
              <a:buFont typeface="+mj-lt"/>
              <a:buAutoNum type="arabicPeriod"/>
            </a:pPr>
            <a:r>
              <a:rPr lang="en-US" sz="4400" dirty="0" smtClean="0"/>
              <a:t>The 2 x 2 chi-square test (contingency table, four fold table) </a:t>
            </a:r>
          </a:p>
          <a:p>
            <a:pPr marL="742950" indent="-742950" algn="just">
              <a:buFont typeface="+mj-lt"/>
              <a:buAutoNum type="arabicPeriod"/>
            </a:pPr>
            <a:r>
              <a:rPr lang="en-US" sz="4400" dirty="0" smtClean="0"/>
              <a:t>The a x b chi-square test (r x c chi-square test)</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عنصر نائب للمحتوى 2"/>
          <p:cNvSpPr>
            <a:spLocks noGrp="1"/>
          </p:cNvSpPr>
          <p:nvPr>
            <p:ph idx="1"/>
          </p:nvPr>
        </p:nvSpPr>
        <p:spPr>
          <a:xfrm>
            <a:off x="500034" y="857232"/>
            <a:ext cx="8186766" cy="500066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just">
              <a:buNone/>
            </a:pPr>
            <a:r>
              <a:rPr lang="en-US" sz="4400" dirty="0" smtClean="0"/>
              <a:t>1- Goodness of fit: </a:t>
            </a:r>
          </a:p>
          <a:p>
            <a:pPr algn="just">
              <a:buNone/>
            </a:pPr>
            <a:r>
              <a:rPr lang="en-US" sz="4400" dirty="0" smtClean="0"/>
              <a:t>In this application of chi square  test we are going to test the goodness of fit of sample  distribution (observed frequency "O") of  a qualitative variable of one sample with a theoretical (preconceived or hypothesized) distribution  (theoretical,  expected, estimated  frequency "E"), that could be one of the following theoretical distributions; Normal population distribution, Prevalence, Incidence, or Ratio. </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1028</Words>
  <Application>Microsoft Office PowerPoint</Application>
  <PresentationFormat>عرض على الشاشة (3:4)‏</PresentationFormat>
  <Paragraphs>76</Paragraphs>
  <Slides>32</Slides>
  <Notes>0</Notes>
  <HiddenSlides>0</HiddenSlides>
  <MMClips>0</MMClips>
  <ScaleCrop>false</ScaleCrop>
  <HeadingPairs>
    <vt:vector size="4" baseType="variant">
      <vt:variant>
        <vt:lpstr>سمة</vt:lpstr>
      </vt:variant>
      <vt:variant>
        <vt:i4>1</vt:i4>
      </vt:variant>
      <vt:variant>
        <vt:lpstr>عناوين الشرائح</vt:lpstr>
      </vt:variant>
      <vt:variant>
        <vt:i4>32</vt:i4>
      </vt:variant>
    </vt:vector>
  </HeadingPairs>
  <TitlesOfParts>
    <vt:vector size="33"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pc</cp:lastModifiedBy>
  <cp:revision>30</cp:revision>
  <dcterms:created xsi:type="dcterms:W3CDTF">2012-11-28T05:52:42Z</dcterms:created>
  <dcterms:modified xsi:type="dcterms:W3CDTF">2012-11-28T19:36:27Z</dcterms:modified>
</cp:coreProperties>
</file>