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81" r:id="rId25"/>
    <p:sldId id="282" r:id="rId26"/>
    <p:sldId id="283" r:id="rId27"/>
    <p:sldId id="285" r:id="rId28"/>
    <p:sldId id="284" r:id="rId29"/>
    <p:sldId id="286" r:id="rId30"/>
    <p:sldId id="288" r:id="rId31"/>
    <p:sldId id="291" r:id="rId32"/>
    <p:sldId id="290" r:id="rId33"/>
    <p:sldId id="289" r:id="rId34"/>
    <p:sldId id="292" r:id="rId35"/>
    <p:sldId id="293" r:id="rId36"/>
    <p:sldId id="294" r:id="rId37"/>
    <p:sldId id="295" r:id="rId38"/>
    <p:sldId id="297" r:id="rId39"/>
    <p:sldId id="279" r:id="rId40"/>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lvl1pPr>
              <a:defRPr/>
            </a:lvl1pPr>
          </a:lstStyle>
          <a:p>
            <a:pPr>
              <a:defRPr/>
            </a:pPr>
            <a:fld id="{6F7C5598-A04F-4F90-9C08-27E24E607B7E}" type="datetimeFigureOut">
              <a:rPr lang="en-US"/>
              <a:pPr>
                <a:defRPr/>
              </a:pPr>
              <a:t>4/26/2013</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158572B5-A998-4E1F-949B-3F405AEA64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225E19A8-6878-4F97-8B07-C67FAEB2CF8D}" type="datetimeFigureOut">
              <a:rPr lang="en-US"/>
              <a:pPr>
                <a:defRPr/>
              </a:pPr>
              <a:t>4/26/2013</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C56DCD29-7F4B-4211-B410-DCF9DCDB889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7F93CC1E-21CF-4705-AF8F-2FA2B9D34883}" type="datetimeFigureOut">
              <a:rPr lang="en-US"/>
              <a:pPr>
                <a:defRPr/>
              </a:pPr>
              <a:t>4/26/2013</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AE46A9C8-493B-4BE7-A540-75AC1527F04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925270AB-B7D0-4E15-88F5-0E2EB55D948D}" type="datetimeFigureOut">
              <a:rPr lang="en-US"/>
              <a:pPr>
                <a:defRPr/>
              </a:pPr>
              <a:t>4/26/2013</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264BBBED-ABF7-44F5-935E-903B3713D47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fld id="{86B19CC1-3536-4CAD-804E-9BEA18A3E4DC}" type="datetimeFigureOut">
              <a:rPr lang="en-US"/>
              <a:pPr>
                <a:defRPr/>
              </a:pPr>
              <a:t>4/26/2013</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3B0254D0-AD04-42D6-B807-1BB5977295D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3"/>
          <p:cNvSpPr>
            <a:spLocks noGrp="1"/>
          </p:cNvSpPr>
          <p:nvPr>
            <p:ph type="dt" sz="half" idx="10"/>
          </p:nvPr>
        </p:nvSpPr>
        <p:spPr/>
        <p:txBody>
          <a:bodyPr/>
          <a:lstStyle>
            <a:lvl1pPr>
              <a:defRPr/>
            </a:lvl1pPr>
          </a:lstStyle>
          <a:p>
            <a:pPr>
              <a:defRPr/>
            </a:pPr>
            <a:fld id="{79D5FEA6-5329-4004-9A5A-42A2764D775F}" type="datetimeFigureOut">
              <a:rPr lang="en-US"/>
              <a:pPr>
                <a:defRPr/>
              </a:pPr>
              <a:t>4/26/2013</a:t>
            </a:fld>
            <a:endParaRPr lang="en-US"/>
          </a:p>
        </p:txBody>
      </p:sp>
      <p:sp>
        <p:nvSpPr>
          <p:cNvPr id="6" name="عنصر نائب للتذييل 4"/>
          <p:cNvSpPr>
            <a:spLocks noGrp="1"/>
          </p:cNvSpPr>
          <p:nvPr>
            <p:ph type="ftr" sz="quarter" idx="11"/>
          </p:nvPr>
        </p:nvSpPr>
        <p:spPr/>
        <p:txBody>
          <a:bodyPr/>
          <a:lstStyle>
            <a:lvl1pPr>
              <a:defRPr/>
            </a:lvl1pPr>
          </a:lstStyle>
          <a:p>
            <a:pPr>
              <a:defRPr/>
            </a:pPr>
            <a:endParaRPr lang="en-US"/>
          </a:p>
        </p:txBody>
      </p:sp>
      <p:sp>
        <p:nvSpPr>
          <p:cNvPr id="7" name="عنصر نائب لرقم الشريحة 5"/>
          <p:cNvSpPr>
            <a:spLocks noGrp="1"/>
          </p:cNvSpPr>
          <p:nvPr>
            <p:ph type="sldNum" sz="quarter" idx="12"/>
          </p:nvPr>
        </p:nvSpPr>
        <p:spPr/>
        <p:txBody>
          <a:bodyPr/>
          <a:lstStyle>
            <a:lvl1pPr>
              <a:defRPr/>
            </a:lvl1pPr>
          </a:lstStyle>
          <a:p>
            <a:pPr>
              <a:defRPr/>
            </a:pPr>
            <a:fld id="{56652B73-6374-4E61-8007-81456E4FE4C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3"/>
          <p:cNvSpPr>
            <a:spLocks noGrp="1"/>
          </p:cNvSpPr>
          <p:nvPr>
            <p:ph type="dt" sz="half" idx="10"/>
          </p:nvPr>
        </p:nvSpPr>
        <p:spPr/>
        <p:txBody>
          <a:bodyPr/>
          <a:lstStyle>
            <a:lvl1pPr>
              <a:defRPr/>
            </a:lvl1pPr>
          </a:lstStyle>
          <a:p>
            <a:pPr>
              <a:defRPr/>
            </a:pPr>
            <a:fld id="{38E51CB5-0EB4-44AB-B2EB-806833DFAABC}" type="datetimeFigureOut">
              <a:rPr lang="en-US"/>
              <a:pPr>
                <a:defRPr/>
              </a:pPr>
              <a:t>4/26/2013</a:t>
            </a:fld>
            <a:endParaRPr lang="en-US"/>
          </a:p>
        </p:txBody>
      </p:sp>
      <p:sp>
        <p:nvSpPr>
          <p:cNvPr id="8" name="عنصر نائب للتذييل 4"/>
          <p:cNvSpPr>
            <a:spLocks noGrp="1"/>
          </p:cNvSpPr>
          <p:nvPr>
            <p:ph type="ftr" sz="quarter" idx="11"/>
          </p:nvPr>
        </p:nvSpPr>
        <p:spPr/>
        <p:txBody>
          <a:bodyPr/>
          <a:lstStyle>
            <a:lvl1pPr>
              <a:defRPr/>
            </a:lvl1pPr>
          </a:lstStyle>
          <a:p>
            <a:pPr>
              <a:defRPr/>
            </a:pPr>
            <a:endParaRPr lang="en-US"/>
          </a:p>
        </p:txBody>
      </p:sp>
      <p:sp>
        <p:nvSpPr>
          <p:cNvPr id="9" name="عنصر نائب لرقم الشريحة 5"/>
          <p:cNvSpPr>
            <a:spLocks noGrp="1"/>
          </p:cNvSpPr>
          <p:nvPr>
            <p:ph type="sldNum" sz="quarter" idx="12"/>
          </p:nvPr>
        </p:nvSpPr>
        <p:spPr/>
        <p:txBody>
          <a:bodyPr/>
          <a:lstStyle>
            <a:lvl1pPr>
              <a:defRPr/>
            </a:lvl1pPr>
          </a:lstStyle>
          <a:p>
            <a:pPr>
              <a:defRPr/>
            </a:pPr>
            <a:fld id="{EC45CD0C-6832-4DEF-B5F1-5D46D5817E6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3"/>
          <p:cNvSpPr>
            <a:spLocks noGrp="1"/>
          </p:cNvSpPr>
          <p:nvPr>
            <p:ph type="dt" sz="half" idx="10"/>
          </p:nvPr>
        </p:nvSpPr>
        <p:spPr/>
        <p:txBody>
          <a:bodyPr/>
          <a:lstStyle>
            <a:lvl1pPr>
              <a:defRPr/>
            </a:lvl1pPr>
          </a:lstStyle>
          <a:p>
            <a:pPr>
              <a:defRPr/>
            </a:pPr>
            <a:fld id="{B8FD462F-8976-4E54-B782-5ACEDF28F4B5}" type="datetimeFigureOut">
              <a:rPr lang="en-US"/>
              <a:pPr>
                <a:defRPr/>
              </a:pPr>
              <a:t>4/26/2013</a:t>
            </a:fld>
            <a:endParaRPr lang="en-US"/>
          </a:p>
        </p:txBody>
      </p:sp>
      <p:sp>
        <p:nvSpPr>
          <p:cNvPr id="4" name="عنصر نائب للتذييل 4"/>
          <p:cNvSpPr>
            <a:spLocks noGrp="1"/>
          </p:cNvSpPr>
          <p:nvPr>
            <p:ph type="ftr" sz="quarter" idx="11"/>
          </p:nvPr>
        </p:nvSpPr>
        <p:spPr/>
        <p:txBody>
          <a:bodyPr/>
          <a:lstStyle>
            <a:lvl1pPr>
              <a:defRPr/>
            </a:lvl1pPr>
          </a:lstStyle>
          <a:p>
            <a:pPr>
              <a:defRPr/>
            </a:pPr>
            <a:endParaRPr lang="en-US"/>
          </a:p>
        </p:txBody>
      </p:sp>
      <p:sp>
        <p:nvSpPr>
          <p:cNvPr id="5" name="عنصر نائب لرقم الشريحة 5"/>
          <p:cNvSpPr>
            <a:spLocks noGrp="1"/>
          </p:cNvSpPr>
          <p:nvPr>
            <p:ph type="sldNum" sz="quarter" idx="12"/>
          </p:nvPr>
        </p:nvSpPr>
        <p:spPr/>
        <p:txBody>
          <a:bodyPr/>
          <a:lstStyle>
            <a:lvl1pPr>
              <a:defRPr/>
            </a:lvl1pPr>
          </a:lstStyle>
          <a:p>
            <a:pPr>
              <a:defRPr/>
            </a:pPr>
            <a:fld id="{CF555D1F-7424-4DDB-9C3F-2D00ABB4A15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fld id="{0111C782-B9C2-4431-AD85-037030083B48}" type="datetimeFigureOut">
              <a:rPr lang="en-US"/>
              <a:pPr>
                <a:defRPr/>
              </a:pPr>
              <a:t>4/26/2013</a:t>
            </a:fld>
            <a:endParaRPr lang="en-US"/>
          </a:p>
        </p:txBody>
      </p:sp>
      <p:sp>
        <p:nvSpPr>
          <p:cNvPr id="3" name="عنصر نائب للتذييل 4"/>
          <p:cNvSpPr>
            <a:spLocks noGrp="1"/>
          </p:cNvSpPr>
          <p:nvPr>
            <p:ph type="ftr" sz="quarter" idx="11"/>
          </p:nvPr>
        </p:nvSpPr>
        <p:spPr/>
        <p:txBody>
          <a:bodyPr/>
          <a:lstStyle>
            <a:lvl1pPr>
              <a:defRPr/>
            </a:lvl1pPr>
          </a:lstStyle>
          <a:p>
            <a:pPr>
              <a:defRPr/>
            </a:pPr>
            <a:endParaRPr lang="en-US"/>
          </a:p>
        </p:txBody>
      </p:sp>
      <p:sp>
        <p:nvSpPr>
          <p:cNvPr id="4" name="عنصر نائب لرقم الشريحة 5"/>
          <p:cNvSpPr>
            <a:spLocks noGrp="1"/>
          </p:cNvSpPr>
          <p:nvPr>
            <p:ph type="sldNum" sz="quarter" idx="12"/>
          </p:nvPr>
        </p:nvSpPr>
        <p:spPr/>
        <p:txBody>
          <a:bodyPr/>
          <a:lstStyle>
            <a:lvl1pPr>
              <a:defRPr/>
            </a:lvl1pPr>
          </a:lstStyle>
          <a:p>
            <a:pPr>
              <a:defRPr/>
            </a:pPr>
            <a:fld id="{9657C9A7-22B4-4883-AAA5-40FE01ABD43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923AC552-889F-4DDD-A967-6E65BBF40C98}" type="datetimeFigureOut">
              <a:rPr lang="en-US"/>
              <a:pPr>
                <a:defRPr/>
              </a:pPr>
              <a:t>4/26/2013</a:t>
            </a:fld>
            <a:endParaRPr lang="en-US"/>
          </a:p>
        </p:txBody>
      </p:sp>
      <p:sp>
        <p:nvSpPr>
          <p:cNvPr id="6" name="عنصر نائب للتذييل 4"/>
          <p:cNvSpPr>
            <a:spLocks noGrp="1"/>
          </p:cNvSpPr>
          <p:nvPr>
            <p:ph type="ftr" sz="quarter" idx="11"/>
          </p:nvPr>
        </p:nvSpPr>
        <p:spPr/>
        <p:txBody>
          <a:bodyPr/>
          <a:lstStyle>
            <a:lvl1pPr>
              <a:defRPr/>
            </a:lvl1pPr>
          </a:lstStyle>
          <a:p>
            <a:pPr>
              <a:defRPr/>
            </a:pPr>
            <a:endParaRPr lang="en-US"/>
          </a:p>
        </p:txBody>
      </p:sp>
      <p:sp>
        <p:nvSpPr>
          <p:cNvPr id="7" name="عنصر نائب لرقم الشريحة 5"/>
          <p:cNvSpPr>
            <a:spLocks noGrp="1"/>
          </p:cNvSpPr>
          <p:nvPr>
            <p:ph type="sldNum" sz="quarter" idx="12"/>
          </p:nvPr>
        </p:nvSpPr>
        <p:spPr/>
        <p:txBody>
          <a:bodyPr/>
          <a:lstStyle>
            <a:lvl1pPr>
              <a:defRPr/>
            </a:lvl1pPr>
          </a:lstStyle>
          <a:p>
            <a:pPr>
              <a:defRPr/>
            </a:pPr>
            <a:fld id="{4A99A668-BD8C-4229-95C0-A3E59B4F5B3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01920063-FE3B-4A8D-800C-84415AB6C875}" type="datetimeFigureOut">
              <a:rPr lang="en-US"/>
              <a:pPr>
                <a:defRPr/>
              </a:pPr>
              <a:t>4/26/2013</a:t>
            </a:fld>
            <a:endParaRPr lang="en-US"/>
          </a:p>
        </p:txBody>
      </p:sp>
      <p:sp>
        <p:nvSpPr>
          <p:cNvPr id="6" name="عنصر نائب للتذييل 4"/>
          <p:cNvSpPr>
            <a:spLocks noGrp="1"/>
          </p:cNvSpPr>
          <p:nvPr>
            <p:ph type="ftr" sz="quarter" idx="11"/>
          </p:nvPr>
        </p:nvSpPr>
        <p:spPr/>
        <p:txBody>
          <a:bodyPr/>
          <a:lstStyle>
            <a:lvl1pPr>
              <a:defRPr/>
            </a:lvl1pPr>
          </a:lstStyle>
          <a:p>
            <a:pPr>
              <a:defRPr/>
            </a:pPr>
            <a:endParaRPr lang="en-US"/>
          </a:p>
        </p:txBody>
      </p:sp>
      <p:sp>
        <p:nvSpPr>
          <p:cNvPr id="7" name="عنصر نائب لرقم الشريحة 5"/>
          <p:cNvSpPr>
            <a:spLocks noGrp="1"/>
          </p:cNvSpPr>
          <p:nvPr>
            <p:ph type="sldNum" sz="quarter" idx="12"/>
          </p:nvPr>
        </p:nvSpPr>
        <p:spPr/>
        <p:txBody>
          <a:bodyPr/>
          <a:lstStyle>
            <a:lvl1pPr>
              <a:defRPr/>
            </a:lvl1pPr>
          </a:lstStyle>
          <a:p>
            <a:pPr>
              <a:defRPr/>
            </a:pPr>
            <a:fld id="{11862575-0C3B-4B42-BBCE-3DEFC2D4D91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1027" name="عنصر نائب للنص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smtClean="0">
                <a:solidFill>
                  <a:schemeClr val="tx1">
                    <a:tint val="75000"/>
                  </a:schemeClr>
                </a:solidFill>
                <a:latin typeface="+mn-lt"/>
                <a:cs typeface="+mn-cs"/>
              </a:defRPr>
            </a:lvl1pPr>
          </a:lstStyle>
          <a:p>
            <a:pPr>
              <a:defRPr/>
            </a:pPr>
            <a:fld id="{26871757-BC71-4E8C-B75D-C0499535EACB}" type="datetimeFigureOut">
              <a:rPr lang="en-US"/>
              <a:pPr>
                <a:defRPr/>
              </a:pPr>
              <a:t>4/26/2013</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rtl="0" fontAlgn="auto">
              <a:spcBef>
                <a:spcPts val="0"/>
              </a:spcBef>
              <a:spcAft>
                <a:spcPts val="0"/>
              </a:spcAft>
              <a:defRPr sz="1200" smtClean="0">
                <a:solidFill>
                  <a:schemeClr val="tx1">
                    <a:tint val="75000"/>
                  </a:schemeClr>
                </a:solidFill>
                <a:latin typeface="+mn-lt"/>
                <a:cs typeface="+mn-cs"/>
              </a:defRPr>
            </a:lvl1pPr>
          </a:lstStyle>
          <a:p>
            <a:pPr>
              <a:defRPr/>
            </a:pPr>
            <a:fld id="{C51F6F37-625D-4658-A49A-E9B159AD18A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Arial" charset="0"/>
        </a:defRPr>
      </a:lvl1pPr>
      <a:lvl2pPr algn="ctr" rtl="0" fontAlgn="base">
        <a:spcBef>
          <a:spcPct val="0"/>
        </a:spcBef>
        <a:spcAft>
          <a:spcPct val="0"/>
        </a:spcAft>
        <a:defRPr sz="4400">
          <a:solidFill>
            <a:schemeClr val="tx1"/>
          </a:solidFill>
          <a:latin typeface="Calibri" pitchFamily="34" charset="0"/>
          <a:cs typeface="Arial" charset="0"/>
        </a:defRPr>
      </a:lvl2pPr>
      <a:lvl3pPr algn="ctr" rtl="0" fontAlgn="base">
        <a:spcBef>
          <a:spcPct val="0"/>
        </a:spcBef>
        <a:spcAft>
          <a:spcPct val="0"/>
        </a:spcAft>
        <a:defRPr sz="4400">
          <a:solidFill>
            <a:schemeClr val="tx1"/>
          </a:solidFill>
          <a:latin typeface="Calibri" pitchFamily="34" charset="0"/>
          <a:cs typeface="Arial" charset="0"/>
        </a:defRPr>
      </a:lvl3pPr>
      <a:lvl4pPr algn="ctr" rtl="0" fontAlgn="base">
        <a:spcBef>
          <a:spcPct val="0"/>
        </a:spcBef>
        <a:spcAft>
          <a:spcPct val="0"/>
        </a:spcAft>
        <a:defRPr sz="4400">
          <a:solidFill>
            <a:schemeClr val="tx1"/>
          </a:solidFill>
          <a:latin typeface="Calibri" pitchFamily="34" charset="0"/>
          <a:cs typeface="Arial" charset="0"/>
        </a:defRPr>
      </a:lvl4pPr>
      <a:lvl5pPr algn="ctr" rtl="0" fontAlgn="base">
        <a:spcBef>
          <a:spcPct val="0"/>
        </a:spcBef>
        <a:spcAft>
          <a:spcPct val="0"/>
        </a:spcAft>
        <a:defRPr sz="4400">
          <a:solidFill>
            <a:schemeClr val="tx1"/>
          </a:solidFill>
          <a:latin typeface="Calibri" pitchFamily="34" charset="0"/>
          <a:cs typeface="Arial" charset="0"/>
        </a:defRPr>
      </a:lvl5pPr>
      <a:lvl6pPr marL="457200" algn="ctr" rtl="0" fontAlgn="base">
        <a:spcBef>
          <a:spcPct val="0"/>
        </a:spcBef>
        <a:spcAft>
          <a:spcPct val="0"/>
        </a:spcAft>
        <a:defRPr sz="4400">
          <a:solidFill>
            <a:schemeClr val="tx1"/>
          </a:solidFill>
          <a:latin typeface="Calibri" pitchFamily="34" charset="0"/>
          <a:cs typeface="Arial" charset="0"/>
        </a:defRPr>
      </a:lvl6pPr>
      <a:lvl7pPr marL="914400" algn="ctr" rtl="0" fontAlgn="base">
        <a:spcBef>
          <a:spcPct val="0"/>
        </a:spcBef>
        <a:spcAft>
          <a:spcPct val="0"/>
        </a:spcAft>
        <a:defRPr sz="4400">
          <a:solidFill>
            <a:schemeClr val="tx1"/>
          </a:solidFill>
          <a:latin typeface="Calibri" pitchFamily="34" charset="0"/>
          <a:cs typeface="Arial" charset="0"/>
        </a:defRPr>
      </a:lvl7pPr>
      <a:lvl8pPr marL="1371600" algn="ctr" rtl="0" fontAlgn="base">
        <a:spcBef>
          <a:spcPct val="0"/>
        </a:spcBef>
        <a:spcAft>
          <a:spcPct val="0"/>
        </a:spcAft>
        <a:defRPr sz="4400">
          <a:solidFill>
            <a:schemeClr val="tx1"/>
          </a:solidFill>
          <a:latin typeface="Calibri" pitchFamily="34" charset="0"/>
          <a:cs typeface="Arial" charset="0"/>
        </a:defRPr>
      </a:lvl8pPr>
      <a:lvl9pPr marL="1828800" algn="ctr" rtl="0" fontAlgn="base">
        <a:spcBef>
          <a:spcPct val="0"/>
        </a:spcBef>
        <a:spcAft>
          <a:spcPct val="0"/>
        </a:spcAft>
        <a:defRPr sz="4400">
          <a:solidFill>
            <a:schemeClr val="tx1"/>
          </a:solidFill>
          <a:latin typeface="Calibri" pitchFamily="34" charset="0"/>
          <a:cs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Arial"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شريط إلى الأعلى 3"/>
          <p:cNvSpPr/>
          <p:nvPr/>
        </p:nvSpPr>
        <p:spPr>
          <a:xfrm>
            <a:off x="1752600" y="914400"/>
            <a:ext cx="5791200" cy="2286000"/>
          </a:xfrm>
          <a:prstGeom prst="ribbon2">
            <a:avLst/>
          </a:prstGeom>
        </p:spPr>
        <p:style>
          <a:lnRef idx="1">
            <a:schemeClr val="accent2"/>
          </a:lnRef>
          <a:fillRef idx="3">
            <a:schemeClr val="accent2"/>
          </a:fillRef>
          <a:effectRef idx="2">
            <a:schemeClr val="accent2"/>
          </a:effectRef>
          <a:fontRef idx="minor">
            <a:schemeClr val="lt1"/>
          </a:fontRef>
        </p:style>
        <p:txBody>
          <a:bodyPr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rtl="0" fontAlgn="auto">
              <a:spcBef>
                <a:spcPts val="0"/>
              </a:spcBef>
              <a:spcAft>
                <a:spcPts val="0"/>
              </a:spcAft>
              <a:defRPr/>
            </a:pPr>
            <a:r>
              <a:rPr lang="en-US" sz="4000" b="1" dirty="0">
                <a:ln/>
                <a:solidFill>
                  <a:schemeClr val="accent3"/>
                </a:solidFill>
              </a:rPr>
              <a:t>t-test</a:t>
            </a:r>
          </a:p>
        </p:txBody>
      </p:sp>
      <p:sp>
        <p:nvSpPr>
          <p:cNvPr id="5" name="شكل بيضاوي 4"/>
          <p:cNvSpPr/>
          <p:nvPr/>
        </p:nvSpPr>
        <p:spPr>
          <a:xfrm>
            <a:off x="1905000" y="4343400"/>
            <a:ext cx="5638800" cy="1524000"/>
          </a:xfrm>
          <a:prstGeom prst="ellipse">
            <a:avLst/>
          </a:prstGeom>
        </p:spPr>
        <p:style>
          <a:lnRef idx="0">
            <a:schemeClr val="accent3"/>
          </a:lnRef>
          <a:fillRef idx="3">
            <a:schemeClr val="accent3"/>
          </a:fillRef>
          <a:effectRef idx="3">
            <a:schemeClr val="accent3"/>
          </a:effectRef>
          <a:fontRef idx="minor">
            <a:schemeClr val="lt1"/>
          </a:fontRef>
        </p:style>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0">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Dr.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Nadhim</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Ghazal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14400"/>
            <a:ext cx="8229600" cy="4876800"/>
          </a:xfrm>
        </p:spPr>
        <p:style>
          <a:lnRef idx="1">
            <a:schemeClr val="accent3"/>
          </a:lnRef>
          <a:fillRef idx="2">
            <a:schemeClr val="accent3"/>
          </a:fillRef>
          <a:effectRef idx="1">
            <a:schemeClr val="accent3"/>
          </a:effectRef>
          <a:fontRef idx="minor">
            <a:schemeClr val="dk1"/>
          </a:fontRef>
        </p:style>
        <p:txBody>
          <a:bodyPr rtlCol="0">
            <a:normAutofit fontScale="85000" lnSpcReduction="20000"/>
          </a:bodyPr>
          <a:lstStyle/>
          <a:p>
            <a:pPr lvl="0"/>
            <a:r>
              <a:rPr lang="en-US" b="1" dirty="0" smtClean="0"/>
              <a:t>Data:</a:t>
            </a:r>
            <a:r>
              <a:rPr lang="en-US" dirty="0" smtClean="0"/>
              <a:t>  Data  represent the  heights  of  24  two-years-old  boys  with  SC disease, with;   Mean =  84.1 cm </a:t>
            </a:r>
          </a:p>
          <a:p>
            <a:r>
              <a:rPr lang="en-US" dirty="0" smtClean="0"/>
              <a:t>SD= ±3.11 cm                SE=SD/√n = 3.11/√24=3.11/4.9= ±0.63 cm</a:t>
            </a:r>
          </a:p>
          <a:p>
            <a:pPr lvl="0"/>
            <a:r>
              <a:rPr lang="en-US" b="1" dirty="0" smtClean="0"/>
              <a:t>Assumption:</a:t>
            </a:r>
            <a:r>
              <a:rPr lang="en-US" dirty="0" smtClean="0"/>
              <a:t>  We  assume  that  the  sample of  24  two-years-old  boys with SC disease was selected randomly from a normally distributed population of boys with SC disease.</a:t>
            </a:r>
          </a:p>
          <a:p>
            <a:pPr lvl="0"/>
            <a:r>
              <a:rPr lang="en-US" b="1" dirty="0" smtClean="0"/>
              <a:t>H</a:t>
            </a:r>
            <a:r>
              <a:rPr lang="en-US" b="1" baseline="-25000" dirty="0" smtClean="0"/>
              <a:t>O</a:t>
            </a:r>
            <a:r>
              <a:rPr lang="en-US" b="1" dirty="0" smtClean="0"/>
              <a:t>:</a:t>
            </a:r>
            <a:r>
              <a:rPr lang="en-US" dirty="0" smtClean="0"/>
              <a:t> There is no significant difference between mean height of boys with  SC  disease  from  the  normal  standard  height (m1=µ;  m1-µ=0). OR There  is  no  significant influence  (effect) of SC  disease  on  the height of children.</a:t>
            </a:r>
          </a:p>
          <a:p>
            <a:pPr algn="just" fontAlgn="auto">
              <a:spcAft>
                <a:spcPts val="0"/>
              </a:spcAft>
              <a:buFont typeface="Arial" pitchFamily="34" charset="0"/>
              <a:buChar char="•"/>
              <a:defRPr/>
            </a:pPr>
            <a:endParaRPr lang="en-US" dirty="0">
              <a:cs typeface="+mj-cs"/>
            </a:endParaRPr>
          </a:p>
        </p:txBody>
      </p:sp>
      <p:cxnSp>
        <p:nvCxnSpPr>
          <p:cNvPr id="5" name="رابط كسهم مستقيم 4"/>
          <p:cNvCxnSpPr/>
          <p:nvPr/>
        </p:nvCxnSpPr>
        <p:spPr>
          <a:xfrm>
            <a:off x="2895600" y="1905000"/>
            <a:ext cx="9906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2000"/>
            <a:ext cx="8229600" cy="5105400"/>
          </a:xfrm>
        </p:spPr>
        <p:style>
          <a:lnRef idx="1">
            <a:schemeClr val="accent3"/>
          </a:lnRef>
          <a:fillRef idx="2">
            <a:schemeClr val="accent3"/>
          </a:fillRef>
          <a:effectRef idx="1">
            <a:schemeClr val="accent3"/>
          </a:effectRef>
          <a:fontRef idx="minor">
            <a:schemeClr val="dk1"/>
          </a:fontRef>
        </p:style>
        <p:txBody>
          <a:bodyPr rtlCol="0">
            <a:normAutofit/>
          </a:bodyPr>
          <a:lstStyle/>
          <a:p>
            <a:pPr lvl="0"/>
            <a:r>
              <a:rPr lang="en-US" b="1" dirty="0" smtClean="0"/>
              <a:t>H</a:t>
            </a:r>
            <a:r>
              <a:rPr lang="en-US" b="1" baseline="-25000" dirty="0" smtClean="0"/>
              <a:t>A</a:t>
            </a:r>
            <a:r>
              <a:rPr lang="en-US" b="1" dirty="0" smtClean="0"/>
              <a:t>:</a:t>
            </a:r>
            <a:r>
              <a:rPr lang="en-US" dirty="0" smtClean="0"/>
              <a:t> There is significant difference between mean height of boys with SC  disease  from  the  normal  standard  height  (m1 µ;  m1- µ  0).      OR There is significant influence (effect) of SC disease on the height of children.</a:t>
            </a:r>
          </a:p>
          <a:p>
            <a:pPr lvl="0"/>
            <a:r>
              <a:rPr lang="en-US" b="1" dirty="0" smtClean="0"/>
              <a:t>Level of significance;</a:t>
            </a:r>
            <a:r>
              <a:rPr lang="en-US" dirty="0" smtClean="0"/>
              <a:t> (α = 0.05); 5% Chance factor effect area 95% Influencing factor effect area (SC disease)  </a:t>
            </a:r>
            <a:r>
              <a:rPr lang="en-US" dirty="0" err="1" smtClean="0"/>
              <a:t>d.f</a:t>
            </a:r>
            <a:r>
              <a:rPr lang="en-US" dirty="0" smtClean="0"/>
              <a:t>.=n-1; tabulated t for </a:t>
            </a:r>
            <a:r>
              <a:rPr lang="en-US" dirty="0" err="1" smtClean="0"/>
              <a:t>d.f</a:t>
            </a:r>
            <a:r>
              <a:rPr lang="en-US" dirty="0" smtClean="0"/>
              <a:t> {(n-l)=24-1=23} equal to 2.069.</a:t>
            </a:r>
          </a:p>
          <a:p>
            <a:pPr algn="just" fontAlgn="auto">
              <a:spcAft>
                <a:spcPts val="0"/>
              </a:spcAft>
              <a:buFont typeface="Arial" pitchFamily="34" charset="0"/>
              <a:buChar char="•"/>
              <a:defRPr/>
            </a:pPr>
            <a:endParaRPr lang="en-US" dirty="0">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3"/>
          <a:srcRect/>
          <a:stretch>
            <a:fillRect/>
          </a:stretch>
        </p:blipFill>
        <p:spPr bwMode="auto">
          <a:xfrm>
            <a:off x="304800" y="762000"/>
            <a:ext cx="8381999" cy="54102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3"/>
          <a:srcRect/>
          <a:stretch>
            <a:fillRect/>
          </a:stretch>
        </p:blipFill>
        <p:spPr bwMode="auto">
          <a:xfrm>
            <a:off x="685801" y="457200"/>
            <a:ext cx="7772400" cy="5943599"/>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533400"/>
            <a:ext cx="8229600" cy="5867400"/>
          </a:xfrm>
        </p:spPr>
        <p:style>
          <a:lnRef idx="1">
            <a:schemeClr val="accent3"/>
          </a:lnRef>
          <a:fillRef idx="2">
            <a:schemeClr val="accent3"/>
          </a:fillRef>
          <a:effectRef idx="1">
            <a:schemeClr val="accent3"/>
          </a:effectRef>
          <a:fontRef idx="minor">
            <a:schemeClr val="dk1"/>
          </a:fontRef>
        </p:style>
        <p:txBody>
          <a:bodyPr rtlCol="0">
            <a:normAutofit fontScale="92500" lnSpcReduction="10000"/>
          </a:bodyPr>
          <a:lstStyle/>
          <a:p>
            <a:pPr>
              <a:buNone/>
            </a:pPr>
            <a:r>
              <a:rPr lang="en-US" dirty="0" smtClean="0"/>
              <a:t>Since Calculated t &gt; Tabulated t </a:t>
            </a:r>
          </a:p>
          <a:p>
            <a:pPr>
              <a:buNone/>
            </a:pPr>
            <a:r>
              <a:rPr lang="en-US" dirty="0" smtClean="0"/>
              <a:t>So P&lt;0.05 </a:t>
            </a:r>
          </a:p>
          <a:p>
            <a:pPr>
              <a:buNone/>
            </a:pPr>
            <a:r>
              <a:rPr lang="en-US" dirty="0" smtClean="0"/>
              <a:t>Then reject Ho and accept HA ....  </a:t>
            </a:r>
          </a:p>
          <a:p>
            <a:pPr lvl="0"/>
            <a:r>
              <a:rPr lang="en-US" dirty="0" smtClean="0"/>
              <a:t>There is significant difference between mean height of boys with SC disease from the normal standard height.</a:t>
            </a:r>
          </a:p>
          <a:p>
            <a:pPr lvl="0"/>
            <a:r>
              <a:rPr lang="en-US" dirty="0" smtClean="0"/>
              <a:t>There is significant influence (effect) of SC disease on the height of Children.</a:t>
            </a:r>
          </a:p>
          <a:p>
            <a:pPr lvl="0"/>
            <a:r>
              <a:rPr lang="en-US" dirty="0" smtClean="0"/>
              <a:t>Significantly SC disease lowering height of children.</a:t>
            </a:r>
          </a:p>
          <a:p>
            <a:pPr lvl="0"/>
            <a:r>
              <a:rPr lang="en-US" dirty="0" smtClean="0"/>
              <a:t>          There is stunting of height due to the effect of SC disease.</a:t>
            </a:r>
          </a:p>
          <a:p>
            <a:pPr algn="just" fontAlgn="auto">
              <a:spcAft>
                <a:spcPts val="0"/>
              </a:spcAft>
              <a:buFont typeface="Arial" pitchFamily="34" charset="0"/>
              <a:buChar char="•"/>
              <a:defRPr/>
            </a:pPr>
            <a:endParaRPr lang="en-US" dirty="0">
              <a:cs typeface="+mj-cs"/>
            </a:endParaRPr>
          </a:p>
        </p:txBody>
      </p:sp>
      <p:cxnSp>
        <p:nvCxnSpPr>
          <p:cNvPr id="6" name="رابط كسهم مستقيم 5"/>
          <p:cNvCxnSpPr/>
          <p:nvPr/>
        </p:nvCxnSpPr>
        <p:spPr>
          <a:xfrm>
            <a:off x="762000" y="5410200"/>
            <a:ext cx="9906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5" name="صورة 4"/>
          <p:cNvPicPr/>
          <p:nvPr/>
        </p:nvPicPr>
        <p:blipFill>
          <a:blip r:embed="rId3"/>
          <a:srcRect/>
          <a:stretch>
            <a:fillRect/>
          </a:stretch>
        </p:blipFill>
        <p:spPr bwMode="auto">
          <a:xfrm>
            <a:off x="304800" y="1752600"/>
            <a:ext cx="8534400" cy="32004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6172200"/>
          </a:xfrm>
        </p:spPr>
        <p:style>
          <a:lnRef idx="1">
            <a:schemeClr val="accent3"/>
          </a:lnRef>
          <a:fillRef idx="2">
            <a:schemeClr val="accent3"/>
          </a:fillRef>
          <a:effectRef idx="1">
            <a:schemeClr val="accent3"/>
          </a:effectRef>
          <a:fontRef idx="minor">
            <a:schemeClr val="dk1"/>
          </a:fontRef>
        </p:style>
        <p:txBody>
          <a:bodyPr rtlCol="0">
            <a:normAutofit fontScale="62500" lnSpcReduction="20000"/>
          </a:bodyPr>
          <a:lstStyle/>
          <a:p>
            <a:r>
              <a:rPr lang="en-US" sz="4800" b="1" dirty="0" smtClean="0"/>
              <a:t>3-Difference between two independent means: </a:t>
            </a:r>
            <a:endParaRPr lang="en-US" sz="4800" dirty="0" smtClean="0"/>
          </a:p>
          <a:p>
            <a:r>
              <a:rPr lang="en-US" sz="4800" dirty="0" smtClean="0"/>
              <a:t>The difference  between  the  means  of  two  independent  samples  is normally  distributed.  The  same  procedure  for  calculation  is  followed except that;</a:t>
            </a:r>
          </a:p>
          <a:p>
            <a:pPr marL="914400" lvl="0" indent="-914400" algn="just">
              <a:buFont typeface="+mj-lt"/>
              <a:buAutoNum type="arabicPeriod"/>
            </a:pPr>
            <a:r>
              <a:rPr lang="en-US" sz="4800" dirty="0" smtClean="0"/>
              <a:t>Assumption;  we  assume  that  we  have  two  independent  samples randomly  chosen  each  one  from  a  normally  distributed  population with equal variances of populations. </a:t>
            </a:r>
          </a:p>
          <a:p>
            <a:pPr marL="914400" lvl="0" indent="-914400" algn="just">
              <a:buFont typeface="+mj-lt"/>
              <a:buAutoNum type="arabicPeriod"/>
            </a:pPr>
            <a:r>
              <a:rPr lang="en-US" sz="4800" dirty="0" smtClean="0"/>
              <a:t>Equation… as the SE of difference is calculated as;   Standard deviation of population (pooled SD)               SP</a:t>
            </a:r>
          </a:p>
          <a:p>
            <a:pPr marL="914400" indent="-914400" algn="just" fontAlgn="auto">
              <a:spcAft>
                <a:spcPts val="0"/>
              </a:spcAft>
              <a:buFont typeface="Arial" pitchFamily="34" charset="0"/>
              <a:buNone/>
              <a:defRPr/>
            </a:pPr>
            <a:endParaRPr lang="en-US" sz="4800" dirty="0" smtClean="0"/>
          </a:p>
        </p:txBody>
      </p:sp>
      <p:cxnSp>
        <p:nvCxnSpPr>
          <p:cNvPr id="5" name="رابط كسهم مستقيم 4"/>
          <p:cNvCxnSpPr/>
          <p:nvPr/>
        </p:nvCxnSpPr>
        <p:spPr>
          <a:xfrm>
            <a:off x="2133600" y="5334000"/>
            <a:ext cx="9906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18435" name="Picture 3"/>
          <p:cNvPicPr>
            <a:picLocks noGrp="1" noChangeAspect="1" noChangeArrowheads="1"/>
          </p:cNvPicPr>
          <p:nvPr>
            <p:ph idx="1"/>
          </p:nvPr>
        </p:nvPicPr>
        <p:blipFill>
          <a:blip r:embed="rId3"/>
          <a:srcRect/>
          <a:stretch>
            <a:fillRect/>
          </a:stretch>
        </p:blipFill>
        <p:spPr bwMode="auto">
          <a:xfrm>
            <a:off x="193876" y="762000"/>
            <a:ext cx="8756248" cy="51816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19459" name="Picture 3"/>
          <p:cNvPicPr>
            <a:picLocks noChangeAspect="1" noChangeArrowheads="1"/>
          </p:cNvPicPr>
          <p:nvPr/>
        </p:nvPicPr>
        <p:blipFill>
          <a:blip r:embed="rId3"/>
          <a:srcRect/>
          <a:stretch>
            <a:fillRect/>
          </a:stretch>
        </p:blipFill>
        <p:spPr bwMode="auto">
          <a:xfrm>
            <a:off x="609600" y="304800"/>
            <a:ext cx="7772400" cy="6243763"/>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20484" name="Picture 4"/>
          <p:cNvPicPr>
            <a:picLocks noGrp="1" noChangeAspect="1" noChangeArrowheads="1"/>
          </p:cNvPicPr>
          <p:nvPr>
            <p:ph idx="1"/>
          </p:nvPr>
        </p:nvPicPr>
        <p:blipFill>
          <a:blip r:embed="rId3"/>
          <a:srcRect/>
          <a:stretch>
            <a:fillRect/>
          </a:stretch>
        </p:blipFill>
        <p:spPr bwMode="auto">
          <a:xfrm>
            <a:off x="327860" y="1447800"/>
            <a:ext cx="8435140" cy="44958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668963"/>
          </a:xfrm>
        </p:spPr>
        <p:style>
          <a:lnRef idx="0">
            <a:scrgbClr r="0" g="0" b="0"/>
          </a:lnRef>
          <a:fillRef idx="1001">
            <a:schemeClr val="lt2"/>
          </a:fillRef>
          <a:effectRef idx="0">
            <a:scrgbClr r="0" g="0" b="0"/>
          </a:effectRef>
          <a:fontRef idx="major"/>
        </p:style>
        <p:txBody>
          <a:bodyPr/>
          <a:lstStyle/>
          <a:p>
            <a:pPr algn="just"/>
            <a:r>
              <a:rPr lang="en-US" sz="2800" dirty="0" smtClean="0"/>
              <a:t>It  is  one  of  the  commonly  used tests  for  testing  hypothesis  for testing the significance of difference for the quantitative data. It depends on a  distribution  called  the  t-distribution  with  (n-1)  degree  of  freedom.  This distribution  was introduced  by William  S  </a:t>
            </a:r>
            <a:r>
              <a:rPr lang="en-US" sz="2800" dirty="0" err="1" smtClean="0"/>
              <a:t>Gosset</a:t>
            </a:r>
            <a:r>
              <a:rPr lang="en-US" sz="2800" dirty="0" smtClean="0"/>
              <a:t>,  who used the  pen-name “student”  and  is  often  called  students’ t-test  in  his  honor  (or  t-test), distribution  which  is  like  the  normal  distribution  of  a  symmetrical  bell-shaped distribution with a mean of zero but it is of lower peak, higher tails, and more  spread  out (more  probability  in  the  tails  and  less  in  the  center), having two tails.</a:t>
            </a:r>
          </a:p>
          <a:p>
            <a:pPr algn="just"/>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21507" name="Picture 3"/>
          <p:cNvPicPr>
            <a:picLocks noGrp="1" noChangeAspect="1" noChangeArrowheads="1"/>
          </p:cNvPicPr>
          <p:nvPr>
            <p:ph idx="1"/>
          </p:nvPr>
        </p:nvPicPr>
        <p:blipFill>
          <a:blip r:embed="rId3"/>
          <a:srcRect/>
          <a:stretch>
            <a:fillRect/>
          </a:stretch>
        </p:blipFill>
        <p:spPr bwMode="auto">
          <a:xfrm>
            <a:off x="457200" y="1066800"/>
            <a:ext cx="8382000" cy="4565638"/>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3"/>
          <a:srcRect/>
          <a:stretch>
            <a:fillRect/>
          </a:stretch>
        </p:blipFill>
        <p:spPr bwMode="auto">
          <a:xfrm>
            <a:off x="1143000" y="541796"/>
            <a:ext cx="7162800" cy="6031048"/>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23555" name="Picture 3"/>
          <p:cNvPicPr>
            <a:picLocks noChangeAspect="1" noChangeArrowheads="1"/>
          </p:cNvPicPr>
          <p:nvPr/>
        </p:nvPicPr>
        <p:blipFill>
          <a:blip r:embed="rId3"/>
          <a:srcRect/>
          <a:stretch>
            <a:fillRect/>
          </a:stretch>
        </p:blipFill>
        <p:spPr bwMode="auto">
          <a:xfrm>
            <a:off x="1600200" y="685800"/>
            <a:ext cx="5806911" cy="1676400"/>
          </a:xfrm>
          <a:prstGeom prst="rect">
            <a:avLst/>
          </a:prstGeom>
          <a:noFill/>
          <a:ln w="9525">
            <a:noFill/>
            <a:miter lim="800000"/>
            <a:headEnd/>
            <a:tailEnd/>
          </a:ln>
          <a:effectLst/>
        </p:spPr>
      </p:pic>
      <p:pic>
        <p:nvPicPr>
          <p:cNvPr id="23556" name="Picture 4"/>
          <p:cNvPicPr>
            <a:picLocks noGrp="1" noChangeAspect="1" noChangeArrowheads="1"/>
          </p:cNvPicPr>
          <p:nvPr>
            <p:ph idx="1"/>
          </p:nvPr>
        </p:nvPicPr>
        <p:blipFill>
          <a:blip r:embed="rId4"/>
          <a:srcRect/>
          <a:stretch>
            <a:fillRect/>
          </a:stretch>
        </p:blipFill>
        <p:spPr bwMode="auto">
          <a:xfrm>
            <a:off x="990600" y="3048000"/>
            <a:ext cx="7303129" cy="182880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24579" name="Picture 3"/>
          <p:cNvPicPr>
            <a:picLocks noGrp="1" noChangeAspect="1" noChangeArrowheads="1"/>
          </p:cNvPicPr>
          <p:nvPr>
            <p:ph idx="1"/>
          </p:nvPr>
        </p:nvPicPr>
        <p:blipFill>
          <a:blip r:embed="rId3"/>
          <a:srcRect/>
          <a:stretch>
            <a:fillRect/>
          </a:stretch>
        </p:blipFill>
        <p:spPr bwMode="auto">
          <a:xfrm>
            <a:off x="533400" y="707962"/>
            <a:ext cx="8042983" cy="5540438"/>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25603" name="Picture 3"/>
          <p:cNvPicPr>
            <a:picLocks noGrp="1" noChangeAspect="1" noChangeArrowheads="1"/>
          </p:cNvPicPr>
          <p:nvPr>
            <p:ph idx="1"/>
          </p:nvPr>
        </p:nvPicPr>
        <p:blipFill>
          <a:blip r:embed="rId3"/>
          <a:srcRect/>
          <a:stretch>
            <a:fillRect/>
          </a:stretch>
        </p:blipFill>
        <p:spPr bwMode="auto">
          <a:xfrm>
            <a:off x="216494" y="609600"/>
            <a:ext cx="8711012" cy="54864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50178" name="Picture 2"/>
          <p:cNvPicPr>
            <a:picLocks noGrp="1" noChangeAspect="1" noChangeArrowheads="1"/>
          </p:cNvPicPr>
          <p:nvPr>
            <p:ph idx="1"/>
          </p:nvPr>
        </p:nvPicPr>
        <p:blipFill>
          <a:blip r:embed="rId3"/>
          <a:srcRect/>
          <a:stretch>
            <a:fillRect/>
          </a:stretch>
        </p:blipFill>
        <p:spPr bwMode="auto">
          <a:xfrm>
            <a:off x="2133600" y="141760"/>
            <a:ext cx="4876800" cy="6561451"/>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86800" cy="6400800"/>
          </a:xfrm>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en-US" sz="2800" b="1" dirty="0"/>
              <a:t>4-Difference between two </a:t>
            </a:r>
            <a:r>
              <a:rPr lang="en-US" sz="2800" b="1" dirty="0" smtClean="0"/>
              <a:t>dependent </a:t>
            </a:r>
            <a:r>
              <a:rPr lang="en-US" sz="2800" b="1" dirty="0"/>
              <a:t>sample means: </a:t>
            </a:r>
            <a:endParaRPr lang="en-US" sz="2800" dirty="0"/>
          </a:p>
          <a:p>
            <a:pPr marL="0" indent="0" algn="just">
              <a:buNone/>
            </a:pPr>
            <a:r>
              <a:rPr lang="en-US" sz="2800" dirty="0" smtClean="0"/>
              <a:t>	</a:t>
            </a:r>
            <a:r>
              <a:rPr lang="en-US" sz="2900" dirty="0" smtClean="0"/>
              <a:t>The </a:t>
            </a:r>
            <a:r>
              <a:rPr lang="en-US" sz="2900" dirty="0"/>
              <a:t>use of t-test here for the difference between pairs of variables measured on each individual, such as the results of blood pressure of each individual before taking hypotensive agent and after its taken, if the drug have no effect so there is no difference in the values of blood pressure before and after its taken (as there is small but not significant difference), but if there is effect of drug so there is difference between the two measurements, it means there is significant difference (before and after). So the same sample (one group) under two occasions is considered here, e.g. before and after, etc… </a:t>
            </a:r>
            <a:endParaRPr lang="en-US" sz="2900" dirty="0"/>
          </a:p>
        </p:txBody>
      </p:sp>
    </p:spTree>
    <p:extLst>
      <p:ext uri="{BB962C8B-B14F-4D97-AF65-F5344CB8AC3E}">
        <p14:creationId xmlns:p14="http://schemas.microsoft.com/office/powerpoint/2010/main" val="24234984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943600"/>
          </a:xfrm>
        </p:spPr>
        <p:style>
          <a:lnRef idx="1">
            <a:schemeClr val="accent3"/>
          </a:lnRef>
          <a:fillRef idx="2">
            <a:schemeClr val="accent3"/>
          </a:fillRef>
          <a:effectRef idx="1">
            <a:schemeClr val="accent3"/>
          </a:effectRef>
          <a:fontRef idx="minor">
            <a:schemeClr val="dk1"/>
          </a:fontRef>
        </p:style>
        <p:txBody>
          <a:bodyPr/>
          <a:lstStyle/>
          <a:p>
            <a:pPr marL="0" indent="0" algn="just">
              <a:buNone/>
            </a:pPr>
            <a:r>
              <a:rPr lang="en-US" dirty="0" smtClean="0"/>
              <a:t>	The </a:t>
            </a:r>
            <a:r>
              <a:rPr lang="en-US" dirty="0"/>
              <a:t>use of test is restricted for samples with matched pairs of less than 30. This technique is applied in order to eliminate as much as possible a maximum number of sources of variation by making the pairs similar (identical) to each other with respect to as many variables as possible (for the same persons two measurements one before and one after as the difference is mostly due to the effect of the factor itself) </a:t>
            </a:r>
            <a:endParaRPr lang="en-US" dirty="0"/>
          </a:p>
        </p:txBody>
      </p:sp>
    </p:spTree>
    <p:extLst>
      <p:ext uri="{BB962C8B-B14F-4D97-AF65-F5344CB8AC3E}">
        <p14:creationId xmlns:p14="http://schemas.microsoft.com/office/powerpoint/2010/main" val="1701352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0" indent="0" algn="just">
              <a:buNone/>
            </a:pPr>
            <a:r>
              <a:rPr lang="en-US" dirty="0" smtClean="0"/>
              <a:t>	e.g</a:t>
            </a:r>
            <a:r>
              <a:rPr lang="en-US" dirty="0"/>
              <a:t>. The effect of a certain sleeping drug is to be tested by taking 10 patients, we gave them at first night a placebo drug and we measure the sleeping hours, next night we gave them the sleeping drug and we measure the sleeping hours, the following results were obtained from this placebo-controlled clinical trial to test the effectiveness of a sleeping drug; </a:t>
            </a:r>
            <a:endParaRPr lang="en-US" dirty="0"/>
          </a:p>
        </p:txBody>
      </p:sp>
    </p:spTree>
    <p:extLst>
      <p:ext uri="{BB962C8B-B14F-4D97-AF65-F5344CB8AC3E}">
        <p14:creationId xmlns:p14="http://schemas.microsoft.com/office/powerpoint/2010/main" val="3977408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381000"/>
            <a:ext cx="5943600" cy="617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5708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3"/>
          <a:srcRect/>
          <a:stretch>
            <a:fillRect/>
          </a:stretch>
        </p:blipFill>
        <p:spPr bwMode="auto">
          <a:xfrm>
            <a:off x="304800" y="381000"/>
            <a:ext cx="8534400"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838200"/>
          </a:xfrm>
        </p:spPr>
        <p:style>
          <a:lnRef idx="1">
            <a:schemeClr val="accent3"/>
          </a:lnRef>
          <a:fillRef idx="2">
            <a:schemeClr val="accent3"/>
          </a:fillRef>
          <a:effectRef idx="1">
            <a:schemeClr val="accent3"/>
          </a:effectRef>
          <a:fontRef idx="minor">
            <a:schemeClr val="dk1"/>
          </a:fontRef>
        </p:style>
        <p:txBody>
          <a:bodyPr/>
          <a:lstStyle/>
          <a:p>
            <a:pPr marL="0" indent="0" algn="just">
              <a:buNone/>
            </a:pPr>
            <a:r>
              <a:rPr lang="en-US" dirty="0" smtClean="0"/>
              <a:t>	</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338263"/>
            <a:ext cx="5902983" cy="529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57200"/>
            <a:ext cx="63246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1434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477000"/>
          </a:xfrm>
        </p:spPr>
        <p:style>
          <a:lnRef idx="1">
            <a:schemeClr val="accent3"/>
          </a:lnRef>
          <a:fillRef idx="2">
            <a:schemeClr val="accent3"/>
          </a:fillRef>
          <a:effectRef idx="1">
            <a:schemeClr val="accent3"/>
          </a:effectRef>
          <a:fontRef idx="minor">
            <a:schemeClr val="dk1"/>
          </a:fontRef>
        </p:style>
        <p:txBody>
          <a:bodyPr/>
          <a:lstStyle/>
          <a:p>
            <a:pPr algn="just"/>
            <a:r>
              <a:rPr lang="en-US" b="1" dirty="0" smtClean="0"/>
              <a:t>Data</a:t>
            </a:r>
            <a:r>
              <a:rPr lang="en-US" dirty="0"/>
              <a:t>: Data represent 10 patients with sleeping hours for each one before and after taking a sleeping agent, with mean duration of sleeping of 7.06 hours after taking the sleeping agent, and 5.28 hours after taking a placebo. </a:t>
            </a:r>
          </a:p>
          <a:p>
            <a:pPr algn="just"/>
            <a:r>
              <a:rPr lang="en-US" b="1" dirty="0" smtClean="0"/>
              <a:t>Assumption</a:t>
            </a:r>
            <a:r>
              <a:rPr lang="en-US" dirty="0"/>
              <a:t>: We assume that the sample was selected randomly from a normally distributed population. </a:t>
            </a:r>
            <a:r>
              <a:rPr lang="en-US" b="1" dirty="0"/>
              <a:t>OR </a:t>
            </a:r>
            <a:r>
              <a:rPr lang="en-US" dirty="0"/>
              <a:t>we assume that the observed difference constitutes a simple random </a:t>
            </a:r>
            <a:r>
              <a:rPr lang="en-US" dirty="0" smtClean="0"/>
              <a:t>sample from </a:t>
            </a:r>
            <a:r>
              <a:rPr lang="en-US" dirty="0"/>
              <a:t>a normally distributed population of differences. </a:t>
            </a:r>
          </a:p>
        </p:txBody>
      </p:sp>
    </p:spTree>
    <p:extLst>
      <p:ext uri="{BB962C8B-B14F-4D97-AF65-F5344CB8AC3E}">
        <p14:creationId xmlns:p14="http://schemas.microsoft.com/office/powerpoint/2010/main" val="28651447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8763000" cy="6629400"/>
          </a:xfrm>
        </p:spPr>
        <p:style>
          <a:lnRef idx="1">
            <a:schemeClr val="accent3"/>
          </a:lnRef>
          <a:fillRef idx="2">
            <a:schemeClr val="accent3"/>
          </a:fillRef>
          <a:effectRef idx="1">
            <a:schemeClr val="accent3"/>
          </a:effectRef>
          <a:fontRef idx="minor">
            <a:schemeClr val="dk1"/>
          </a:fontRef>
        </p:style>
        <p:txBody>
          <a:bodyPr/>
          <a:lstStyle/>
          <a:p>
            <a:pPr algn="just"/>
            <a:r>
              <a:rPr lang="en-US" b="1" dirty="0" smtClean="0"/>
              <a:t>HO</a:t>
            </a:r>
            <a:r>
              <a:rPr lang="en-US" dirty="0"/>
              <a:t>: There is no significant difference in the mean sleeping hours after taking the drug from that of the placebo (m1=m2; m1-m2=0). </a:t>
            </a:r>
            <a:r>
              <a:rPr lang="en-US" b="1" dirty="0"/>
              <a:t>OR </a:t>
            </a:r>
            <a:r>
              <a:rPr lang="en-US" dirty="0"/>
              <a:t>There is no significant effect of the drug as a sleeping agent. </a:t>
            </a:r>
          </a:p>
          <a:p>
            <a:pPr algn="just"/>
            <a:r>
              <a:rPr lang="en-US" b="1" dirty="0" smtClean="0"/>
              <a:t>HA</a:t>
            </a:r>
            <a:r>
              <a:rPr lang="en-US" dirty="0"/>
              <a:t>: There is significant difference in the mean sleeping hours after taking the drug from that of the placebo (m1 </a:t>
            </a:r>
            <a:r>
              <a:rPr lang="en-US" dirty="0" smtClean="0"/>
              <a:t>≠ </a:t>
            </a:r>
            <a:r>
              <a:rPr lang="en-US" dirty="0"/>
              <a:t>m2; m1-m2 </a:t>
            </a:r>
            <a:r>
              <a:rPr lang="en-US" dirty="0" smtClean="0"/>
              <a:t>≠ </a:t>
            </a:r>
            <a:r>
              <a:rPr lang="en-US" dirty="0"/>
              <a:t>0). </a:t>
            </a:r>
            <a:r>
              <a:rPr lang="en-US" b="1" dirty="0"/>
              <a:t>OR </a:t>
            </a:r>
            <a:r>
              <a:rPr lang="en-US" dirty="0"/>
              <a:t>There is significant effect of the drug as a sleeping agent </a:t>
            </a:r>
          </a:p>
          <a:p>
            <a:r>
              <a:rPr lang="en-US" b="1" dirty="0"/>
              <a:t>Level of significance</a:t>
            </a:r>
            <a:r>
              <a:rPr lang="en-US" dirty="0"/>
              <a:t>; (α = 0.05); </a:t>
            </a:r>
          </a:p>
          <a:p>
            <a:pPr marL="0" indent="0">
              <a:buNone/>
            </a:pPr>
            <a:r>
              <a:rPr lang="en-US" dirty="0" smtClean="0"/>
              <a:t>    5</a:t>
            </a:r>
            <a:r>
              <a:rPr lang="en-US" dirty="0"/>
              <a:t>% Chance factor effect area </a:t>
            </a:r>
          </a:p>
          <a:p>
            <a:pPr marL="0" indent="0">
              <a:buNone/>
            </a:pPr>
            <a:r>
              <a:rPr lang="en-US" sz="2400" dirty="0"/>
              <a:t> </a:t>
            </a:r>
            <a:r>
              <a:rPr lang="en-US" sz="2400" dirty="0" smtClean="0"/>
              <a:t>    95</a:t>
            </a:r>
            <a:r>
              <a:rPr lang="en-US" sz="2400" dirty="0"/>
              <a:t>% Influencing factor effect area (</a:t>
            </a:r>
            <a:r>
              <a:rPr lang="en-US" sz="2400" dirty="0" smtClean="0"/>
              <a:t>sleeping agent</a:t>
            </a:r>
            <a:r>
              <a:rPr lang="en-US" sz="2400" dirty="0"/>
              <a:t>) </a:t>
            </a:r>
            <a:r>
              <a:rPr lang="en-US" sz="2400" dirty="0" smtClean="0"/>
              <a:t>          </a:t>
            </a:r>
            <a:r>
              <a:rPr lang="en-US" sz="2400" dirty="0" err="1" smtClean="0"/>
              <a:t>d.f.</a:t>
            </a:r>
            <a:r>
              <a:rPr lang="en-US" sz="2400" dirty="0"/>
              <a:t> </a:t>
            </a:r>
            <a:r>
              <a:rPr lang="en-US" sz="2400" dirty="0" smtClean="0"/>
              <a:t>=</a:t>
            </a:r>
            <a:r>
              <a:rPr lang="en-US" sz="2400" dirty="0"/>
              <a:t>n-1; </a:t>
            </a:r>
          </a:p>
          <a:p>
            <a:pPr algn="just"/>
            <a:endParaRPr lang="en-US" dirty="0"/>
          </a:p>
        </p:txBody>
      </p:sp>
    </p:spTree>
    <p:extLst>
      <p:ext uri="{BB962C8B-B14F-4D97-AF65-F5344CB8AC3E}">
        <p14:creationId xmlns:p14="http://schemas.microsoft.com/office/powerpoint/2010/main" val="40347744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774" y="634644"/>
            <a:ext cx="8824274" cy="5385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464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933" y="381000"/>
            <a:ext cx="882268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79002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763000" cy="4800600"/>
          </a:xfrm>
        </p:spPr>
        <p:style>
          <a:lnRef idx="1">
            <a:schemeClr val="accent3"/>
          </a:lnRef>
          <a:fillRef idx="2">
            <a:schemeClr val="accent3"/>
          </a:fillRef>
          <a:effectRef idx="1">
            <a:schemeClr val="accent3"/>
          </a:effectRef>
          <a:fontRef idx="minor">
            <a:schemeClr val="dk1"/>
          </a:fontRef>
        </p:style>
        <p:txBody>
          <a:bodyPr/>
          <a:lstStyle/>
          <a:p>
            <a:pPr marL="0" indent="0">
              <a:buNone/>
            </a:pPr>
            <a:r>
              <a:rPr lang="en-US" dirty="0"/>
              <a:t>Then reject Ho and accept HA .... </a:t>
            </a:r>
          </a:p>
          <a:p>
            <a:pPr algn="just"/>
            <a:r>
              <a:rPr lang="en-US" dirty="0" smtClean="0"/>
              <a:t>There </a:t>
            </a:r>
            <a:r>
              <a:rPr lang="en-US" dirty="0"/>
              <a:t>is significant difference in the mean sleeping hours after taking the drug from that of the placebo </a:t>
            </a:r>
          </a:p>
          <a:p>
            <a:pPr algn="just"/>
            <a:r>
              <a:rPr lang="en-US" dirty="0" smtClean="0"/>
              <a:t>There </a:t>
            </a:r>
            <a:r>
              <a:rPr lang="en-US" dirty="0"/>
              <a:t>is significant effect of the drug as a sleeping agent </a:t>
            </a:r>
          </a:p>
          <a:p>
            <a:pPr algn="just"/>
            <a:r>
              <a:rPr lang="en-US" dirty="0" smtClean="0"/>
              <a:t>Significantly </a:t>
            </a:r>
            <a:r>
              <a:rPr lang="en-US" dirty="0"/>
              <a:t>this agent is increasing the sleeping hours after its taken. </a:t>
            </a:r>
          </a:p>
          <a:p>
            <a:pPr marL="0" indent="0" algn="just">
              <a:buNone/>
            </a:pPr>
            <a:endParaRPr lang="en-US" dirty="0"/>
          </a:p>
        </p:txBody>
      </p:sp>
    </p:spTree>
    <p:extLst>
      <p:ext uri="{BB962C8B-B14F-4D97-AF65-F5344CB8AC3E}">
        <p14:creationId xmlns:p14="http://schemas.microsoft.com/office/powerpoint/2010/main" val="3877153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763000" cy="4419600"/>
          </a:xfrm>
        </p:spPr>
        <p:style>
          <a:lnRef idx="1">
            <a:schemeClr val="accent3"/>
          </a:lnRef>
          <a:fillRef idx="2">
            <a:schemeClr val="accent3"/>
          </a:fillRef>
          <a:effectRef idx="1">
            <a:schemeClr val="accent3"/>
          </a:effectRef>
          <a:fontRef idx="minor">
            <a:schemeClr val="dk1"/>
          </a:fontRef>
        </p:style>
        <p:txBody>
          <a:bodyPr/>
          <a:lstStyle/>
          <a:p>
            <a:pPr algn="just"/>
            <a:r>
              <a:rPr lang="en-US" b="1" dirty="0"/>
              <a:t>Reasons for pairing; </a:t>
            </a:r>
            <a:endParaRPr lang="en-US" dirty="0"/>
          </a:p>
          <a:p>
            <a:pPr marL="0" indent="0" algn="just">
              <a:buNone/>
            </a:pPr>
            <a:r>
              <a:rPr lang="en-US" dirty="0" smtClean="0"/>
              <a:t>	It </a:t>
            </a:r>
            <a:r>
              <a:rPr lang="en-US" dirty="0"/>
              <a:t>frequently true that true differences do not exist between two populations with respect to the variable of interest, but the presence of other (extraneous) sources of variations may cause rejection of the hypothesis of no difference. On the other hand true differences may also be masked by the presence of extraneous factors. </a:t>
            </a:r>
          </a:p>
        </p:txBody>
      </p:sp>
    </p:spTree>
    <p:extLst>
      <p:ext uri="{BB962C8B-B14F-4D97-AF65-F5344CB8AC3E}">
        <p14:creationId xmlns:p14="http://schemas.microsoft.com/office/powerpoint/2010/main" val="12383509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763000" cy="4876800"/>
          </a:xfrm>
        </p:spPr>
        <p:style>
          <a:lnRef idx="1">
            <a:schemeClr val="accent3"/>
          </a:lnRef>
          <a:fillRef idx="2">
            <a:schemeClr val="accent3"/>
          </a:fillRef>
          <a:effectRef idx="1">
            <a:schemeClr val="accent3"/>
          </a:effectRef>
          <a:fontRef idx="minor">
            <a:schemeClr val="dk1"/>
          </a:fontRef>
        </p:style>
        <p:txBody>
          <a:bodyPr/>
          <a:lstStyle/>
          <a:p>
            <a:pPr marL="0" indent="0" algn="just">
              <a:buNone/>
            </a:pPr>
            <a:r>
              <a:rPr lang="en-US" dirty="0"/>
              <a:t>Therefore the </a:t>
            </a:r>
            <a:r>
              <a:rPr lang="en-US" b="1" dirty="0"/>
              <a:t>objective </a:t>
            </a:r>
            <a:r>
              <a:rPr lang="en-US" dirty="0"/>
              <a:t>in paired comparison tests; </a:t>
            </a:r>
          </a:p>
          <a:p>
            <a:pPr algn="just"/>
            <a:r>
              <a:rPr lang="en-US" dirty="0" smtClean="0"/>
              <a:t>is </a:t>
            </a:r>
            <a:r>
              <a:rPr lang="en-US" dirty="0"/>
              <a:t>to </a:t>
            </a:r>
            <a:r>
              <a:rPr lang="en-US" b="1" dirty="0"/>
              <a:t>eliminate </a:t>
            </a:r>
            <a:r>
              <a:rPr lang="en-US" dirty="0"/>
              <a:t>a maximum number of sources of extraneous variation by making the pairs similar with respect to as many variables as possible </a:t>
            </a:r>
          </a:p>
          <a:p>
            <a:pPr algn="just"/>
            <a:r>
              <a:rPr lang="en-US" b="1" dirty="0" smtClean="0"/>
              <a:t>Fewer </a:t>
            </a:r>
            <a:r>
              <a:rPr lang="en-US" dirty="0"/>
              <a:t>subjects are used with repeated measurements on each one, this is of value specially if subjects are scare or expensive to recruit. </a:t>
            </a:r>
          </a:p>
          <a:p>
            <a:pPr marL="0" indent="0" algn="just">
              <a:buNone/>
            </a:pPr>
            <a:endParaRPr lang="en-US" dirty="0"/>
          </a:p>
        </p:txBody>
      </p:sp>
    </p:spTree>
    <p:extLst>
      <p:ext uri="{BB962C8B-B14F-4D97-AF65-F5344CB8AC3E}">
        <p14:creationId xmlns:p14="http://schemas.microsoft.com/office/powerpoint/2010/main" val="2101480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
            <a:ext cx="8991600" cy="6629400"/>
          </a:xfrm>
        </p:spPr>
        <p:style>
          <a:lnRef idx="1">
            <a:schemeClr val="accent3"/>
          </a:lnRef>
          <a:fillRef idx="2">
            <a:schemeClr val="accent3"/>
          </a:fillRef>
          <a:effectRef idx="1">
            <a:schemeClr val="accent3"/>
          </a:effectRef>
          <a:fontRef idx="minor">
            <a:schemeClr val="dk1"/>
          </a:fontRef>
        </p:style>
        <p:txBody>
          <a:bodyPr/>
          <a:lstStyle/>
          <a:p>
            <a:pPr marL="0" indent="0" algn="just">
              <a:buNone/>
            </a:pPr>
            <a:r>
              <a:rPr lang="en-US" sz="2400" b="1" dirty="0"/>
              <a:t>Disadvantages of paired comparisons; </a:t>
            </a:r>
            <a:endParaRPr lang="en-US" sz="2400" dirty="0"/>
          </a:p>
          <a:p>
            <a:pPr algn="just"/>
            <a:r>
              <a:rPr lang="en-US" sz="2400" dirty="0" smtClean="0"/>
              <a:t>Considerable </a:t>
            </a:r>
            <a:r>
              <a:rPr lang="en-US" sz="2400" b="1" dirty="0"/>
              <a:t>time </a:t>
            </a:r>
            <a:r>
              <a:rPr lang="en-US" sz="2400" dirty="0"/>
              <a:t>and </a:t>
            </a:r>
            <a:r>
              <a:rPr lang="en-US" sz="2400" b="1" dirty="0"/>
              <a:t>expenses </a:t>
            </a:r>
            <a:r>
              <a:rPr lang="en-US" sz="2400" dirty="0"/>
              <a:t>are needed in our trying to match individuals on one or more relevant variables. </a:t>
            </a:r>
          </a:p>
          <a:p>
            <a:pPr algn="just"/>
            <a:r>
              <a:rPr lang="en-US" sz="2400" b="1" dirty="0" smtClean="0"/>
              <a:t>Loss </a:t>
            </a:r>
            <a:r>
              <a:rPr lang="en-US" sz="2400" b="1" dirty="0"/>
              <a:t>of degrees of freedom</a:t>
            </a:r>
            <a:r>
              <a:rPr lang="en-US" sz="2400" dirty="0"/>
              <a:t>. If we do not use paired observations, we have 2n-2 or n1+n2-2 as compared to n-1 when we use the paired comparison procedure. </a:t>
            </a:r>
          </a:p>
          <a:p>
            <a:pPr algn="just"/>
            <a:r>
              <a:rPr lang="en-US" sz="2400" b="1" dirty="0" smtClean="0"/>
              <a:t>Carry-over </a:t>
            </a:r>
            <a:r>
              <a:rPr lang="en-US" sz="2400" b="1" dirty="0"/>
              <a:t>effect</a:t>
            </a:r>
            <a:r>
              <a:rPr lang="en-US" sz="2400" dirty="0"/>
              <a:t>; especially when one or more treatments are being evaluated with possibility of residual effect from previous treatment. This problem can frequently be solved by allowing a sufficient length of time between treatments. </a:t>
            </a:r>
          </a:p>
          <a:p>
            <a:pPr algn="just"/>
            <a:r>
              <a:rPr lang="en-US" sz="2400" dirty="0" smtClean="0"/>
              <a:t> </a:t>
            </a:r>
            <a:r>
              <a:rPr lang="en-US" sz="2400" b="1" dirty="0"/>
              <a:t>Position effect</a:t>
            </a:r>
            <a:r>
              <a:rPr lang="en-US" sz="2400" dirty="0"/>
              <a:t>; A subject response to a treatment experienced last in a sequence may be different from the response that would have occurred if the treatment had been first in the sequence. This problem can be solved by randomize the sequence of treatments independently for each subject. </a:t>
            </a:r>
          </a:p>
          <a:p>
            <a:pPr algn="just"/>
            <a:endParaRPr lang="en-US" sz="2400" dirty="0"/>
          </a:p>
        </p:txBody>
      </p:sp>
    </p:spTree>
    <p:extLst>
      <p:ext uri="{BB962C8B-B14F-4D97-AF65-F5344CB8AC3E}">
        <p14:creationId xmlns:p14="http://schemas.microsoft.com/office/powerpoint/2010/main" val="1774410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67000"/>
            <a:ext cx="8229600" cy="1143000"/>
          </a:xfrm>
        </p:spPr>
        <p:style>
          <a:lnRef idx="0">
            <a:schemeClr val="accent2"/>
          </a:lnRef>
          <a:fillRef idx="3">
            <a:schemeClr val="accent2"/>
          </a:fillRef>
          <a:effectRef idx="3">
            <a:schemeClr val="accent2"/>
          </a:effectRef>
          <a:fontRef idx="minor">
            <a:schemeClr val="lt1"/>
          </a:fontRef>
        </p:style>
        <p:txBody>
          <a:bodyPr rtlCol="0">
            <a:normAutofit/>
          </a:bodyPr>
          <a:lstStyle/>
          <a:p>
            <a:pPr fontAlgn="auto">
              <a:spcAft>
                <a:spcPts val="0"/>
              </a:spcAft>
              <a:defRPr/>
            </a:pPr>
            <a:r>
              <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End</a:t>
            </a:r>
            <a:endParaRPr lang="ar-SA"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867400"/>
          </a:xfrm>
        </p:spPr>
        <p:style>
          <a:lnRef idx="1">
            <a:schemeClr val="accent3"/>
          </a:lnRef>
          <a:fillRef idx="2">
            <a:schemeClr val="accent3"/>
          </a:fillRef>
          <a:effectRef idx="1">
            <a:schemeClr val="accent3"/>
          </a:effectRef>
          <a:fontRef idx="minor">
            <a:schemeClr val="dk1"/>
          </a:fontRef>
        </p:style>
        <p:txBody>
          <a:bodyPr rtlCol="0">
            <a:normAutofit/>
          </a:bodyPr>
          <a:lstStyle/>
          <a:p>
            <a:r>
              <a:rPr lang="en-US" dirty="0" smtClean="0"/>
              <a:t>The exact shape of the t-distribution depends on the degree of freedom  (</a:t>
            </a:r>
            <a:r>
              <a:rPr lang="en-US" dirty="0" err="1" smtClean="0"/>
              <a:t>d.f</a:t>
            </a:r>
            <a:r>
              <a:rPr lang="en-US" dirty="0" smtClean="0"/>
              <a:t>.=  n-1),  and on the sample SD, the fewer the degrees of freedom, the more the t-distribution is spread out. t-test use is restricted to the small sample size (less than 30).</a:t>
            </a:r>
          </a:p>
          <a:p>
            <a:r>
              <a:rPr lang="en-US" dirty="0" smtClean="0"/>
              <a:t>t-test  represent  the  measurement  of  the  </a:t>
            </a:r>
            <a:r>
              <a:rPr lang="en-US" dirty="0" err="1" smtClean="0"/>
              <a:t>significancy</a:t>
            </a:r>
            <a:r>
              <a:rPr lang="en-US" dirty="0" smtClean="0"/>
              <a:t>  of  difference between two means;</a:t>
            </a:r>
          </a:p>
          <a:p>
            <a:r>
              <a:rPr lang="en-US" dirty="0" smtClean="0"/>
              <a:t>t = </a:t>
            </a:r>
          </a:p>
          <a:p>
            <a:pPr algn="just" fontAlgn="auto">
              <a:spcAft>
                <a:spcPts val="0"/>
              </a:spcAft>
              <a:buFont typeface="Arial" pitchFamily="34" charset="0"/>
              <a:buChar char="•"/>
              <a:defRPr/>
            </a:pPr>
            <a:endParaRPr lang="en-US" dirty="0">
              <a:cs typeface="+mj-cs"/>
            </a:endParaRPr>
          </a:p>
        </p:txBody>
      </p:sp>
      <p:sp>
        <p:nvSpPr>
          <p:cNvPr id="51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47800" y="4953000"/>
            <a:ext cx="4724400" cy="914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382000" cy="6400800"/>
          </a:xfrm>
        </p:spPr>
        <p:style>
          <a:lnRef idx="1">
            <a:schemeClr val="accent3"/>
          </a:lnRef>
          <a:fillRef idx="2">
            <a:schemeClr val="accent3"/>
          </a:fillRef>
          <a:effectRef idx="1">
            <a:schemeClr val="accent3"/>
          </a:effectRef>
          <a:fontRef idx="minor">
            <a:schemeClr val="dk1"/>
          </a:fontRef>
        </p:style>
        <p:txBody>
          <a:bodyPr rtlCol="0">
            <a:normAutofit/>
          </a:bodyPr>
          <a:lstStyle/>
          <a:p>
            <a:r>
              <a:rPr lang="en-US" b="1" dirty="0" smtClean="0"/>
              <a:t>Applications of t-test;</a:t>
            </a:r>
            <a:endParaRPr lang="en-US" dirty="0" smtClean="0"/>
          </a:p>
          <a:p>
            <a:pPr marL="514350" lvl="0" indent="-514350">
              <a:buFont typeface="+mj-lt"/>
              <a:buAutoNum type="arabicPeriod"/>
            </a:pPr>
            <a:r>
              <a:rPr lang="en-US" dirty="0" smtClean="0"/>
              <a:t>For calculation of population mean. </a:t>
            </a:r>
          </a:p>
          <a:p>
            <a:pPr marL="514350" lvl="0" indent="-514350">
              <a:buFont typeface="+mj-lt"/>
              <a:buAutoNum type="arabicPeriod"/>
            </a:pPr>
            <a:r>
              <a:rPr lang="en-US" dirty="0" smtClean="0"/>
              <a:t>For  calculation  of significance  of  difference  between  sample  mean and population mean. </a:t>
            </a:r>
          </a:p>
          <a:p>
            <a:pPr marL="514350" lvl="0" indent="-514350">
              <a:buFont typeface="+mj-lt"/>
              <a:buAutoNum type="arabicPeriod"/>
            </a:pPr>
            <a:r>
              <a:rPr lang="en-US" dirty="0" smtClean="0"/>
              <a:t>For calculation of significance of difference between two independent means. </a:t>
            </a:r>
          </a:p>
          <a:p>
            <a:pPr marL="514350" lvl="0" indent="-514350">
              <a:buFont typeface="+mj-lt"/>
              <a:buAutoNum type="arabicPeriod"/>
            </a:pPr>
            <a:r>
              <a:rPr lang="en-US" dirty="0" smtClean="0"/>
              <a:t>For  calculation  of significance of  difference  between  two  dependent means (paired observations).</a:t>
            </a:r>
          </a:p>
          <a:p>
            <a:pPr algn="just" fontAlgn="auto">
              <a:spcAft>
                <a:spcPts val="0"/>
              </a:spcAft>
              <a:buFont typeface="Arial" pitchFamily="34" charset="0"/>
              <a:buChar char="•"/>
              <a:defRPr/>
            </a:pPr>
            <a:endParaRPr lang="en-US" dirty="0">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410200"/>
          </a:xfrm>
        </p:spPr>
        <p:style>
          <a:lnRef idx="1">
            <a:schemeClr val="accent3"/>
          </a:lnRef>
          <a:fillRef idx="2">
            <a:schemeClr val="accent3"/>
          </a:fillRef>
          <a:effectRef idx="1">
            <a:schemeClr val="accent3"/>
          </a:effectRef>
          <a:fontRef idx="minor">
            <a:schemeClr val="dk1"/>
          </a:fontRef>
        </p:style>
        <p:txBody>
          <a:bodyPr rtlCol="0">
            <a:normAutofit/>
          </a:bodyPr>
          <a:lstStyle/>
          <a:p>
            <a:pPr>
              <a:buNone/>
            </a:pPr>
            <a:r>
              <a:rPr lang="en-US" dirty="0" smtClean="0"/>
              <a:t>1- Calculation of population mean: </a:t>
            </a:r>
          </a:p>
          <a:p>
            <a:pPr algn="just"/>
            <a:r>
              <a:rPr lang="en-US" dirty="0" smtClean="0"/>
              <a:t>In general, a confidence interval “C.I.” (Population  mean; µ )  is calculated  using t distribution through appropriate significance level (α=0.05 for 95% C.I., α=0.01 for 99% C.I.) with (n-1) degrees of freedom. This  is  applied  for  small  sample  size  (n  &lt;  30)  because  for  large degrees  of  freedom,  the  t  distribution  is  almost  the  same  as  the standard normal distribution.</a:t>
            </a:r>
          </a:p>
          <a:p>
            <a:pPr algn="just" fontAlgn="auto">
              <a:spcAft>
                <a:spcPts val="0"/>
              </a:spcAft>
              <a:buFont typeface="Arial" pitchFamily="34" charset="0"/>
              <a:buChar char="•"/>
              <a:defRPr/>
            </a:pPr>
            <a:endParaRPr lang="en-US" dirty="0">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8600"/>
            <a:ext cx="8229600" cy="6477000"/>
          </a:xfrm>
        </p:spPr>
        <p:style>
          <a:lnRef idx="1">
            <a:schemeClr val="accent3"/>
          </a:lnRef>
          <a:fillRef idx="2">
            <a:schemeClr val="accent3"/>
          </a:fillRef>
          <a:effectRef idx="1">
            <a:schemeClr val="accent3"/>
          </a:effectRef>
          <a:fontRef idx="minor">
            <a:schemeClr val="dk1"/>
          </a:fontRef>
        </p:style>
        <p:txBody>
          <a:bodyPr rtlCol="0">
            <a:normAutofit fontScale="77500" lnSpcReduction="20000"/>
          </a:bodyPr>
          <a:lstStyle/>
          <a:p>
            <a:r>
              <a:rPr lang="en-US" b="1" dirty="0" smtClean="0"/>
              <a:t>e.g.</a:t>
            </a:r>
            <a:r>
              <a:rPr lang="en-US" dirty="0" smtClean="0"/>
              <a:t> The followings are the numbers of hours of relief obtained by 6 patients after receiving a new drug; </a:t>
            </a:r>
          </a:p>
          <a:p>
            <a:r>
              <a:rPr lang="en-US" dirty="0" smtClean="0"/>
              <a:t>2.2, 2.4, 4.9, 2.5, 3.7,  &amp; 4.3 hours </a:t>
            </a:r>
          </a:p>
          <a:p>
            <a:r>
              <a:rPr lang="en-US" dirty="0" smtClean="0"/>
              <a:t>Mean = 3.3 hours           SD= ±1.3 hours        n= 6</a:t>
            </a:r>
          </a:p>
          <a:p>
            <a:r>
              <a:rPr lang="en-US" dirty="0" smtClean="0"/>
              <a:t>Calculate population mean? (Using α=0.05). </a:t>
            </a:r>
          </a:p>
          <a:p>
            <a:r>
              <a:rPr lang="en-US" dirty="0" smtClean="0"/>
              <a:t>Tabulated t for α=0.05, for </a:t>
            </a:r>
            <a:r>
              <a:rPr lang="en-US" dirty="0" err="1" smtClean="0"/>
              <a:t>d.f</a:t>
            </a:r>
            <a:r>
              <a:rPr lang="en-US" dirty="0" smtClean="0"/>
              <a:t>. (n-1) is; </a:t>
            </a:r>
          </a:p>
          <a:p>
            <a:r>
              <a:rPr lang="en-US" dirty="0" smtClean="0"/>
              <a:t> α=0.05</a:t>
            </a:r>
          </a:p>
          <a:p>
            <a:r>
              <a:rPr lang="en-US" dirty="0" smtClean="0"/>
              <a:t>t = 2.571</a:t>
            </a:r>
          </a:p>
          <a:p>
            <a:r>
              <a:rPr lang="en-US" dirty="0" err="1" smtClean="0"/>
              <a:t>df</a:t>
            </a:r>
            <a:r>
              <a:rPr lang="en-US" dirty="0" smtClean="0"/>
              <a:t>.=n-1=6-1=5</a:t>
            </a:r>
          </a:p>
          <a:p>
            <a:r>
              <a:rPr lang="en-US" dirty="0" smtClean="0"/>
              <a:t>µ = mean ±    x SE</a:t>
            </a:r>
          </a:p>
          <a:p>
            <a:r>
              <a:rPr lang="en-US" dirty="0" smtClean="0"/>
              <a:t>µ = 3.3 ± 2.57 x (1.13/√ 6)</a:t>
            </a:r>
          </a:p>
          <a:p>
            <a:r>
              <a:rPr lang="en-US" dirty="0" smtClean="0"/>
              <a:t>µ = 3.3 ± 2.57 x 0.46</a:t>
            </a:r>
          </a:p>
          <a:p>
            <a:r>
              <a:rPr lang="en-US" dirty="0" smtClean="0"/>
              <a:t>µ = 3.3 ± 1.2</a:t>
            </a:r>
          </a:p>
          <a:p>
            <a:r>
              <a:rPr lang="en-US" dirty="0" smtClean="0"/>
              <a:t>Lower limit = 3.3-1.2               2.1 hours</a:t>
            </a:r>
          </a:p>
          <a:p>
            <a:r>
              <a:rPr lang="en-US" dirty="0" smtClean="0"/>
              <a:t>Upper limit = 3.3+1.2              4.5 hours</a:t>
            </a:r>
          </a:p>
          <a:p>
            <a:r>
              <a:rPr lang="en-US" dirty="0" smtClean="0"/>
              <a:t>µ               (  2.1   ---   4.5  ) hours</a:t>
            </a:r>
          </a:p>
          <a:p>
            <a:pPr algn="just" fontAlgn="auto">
              <a:spcAft>
                <a:spcPts val="0"/>
              </a:spcAft>
              <a:buFont typeface="Arial" pitchFamily="34" charset="0"/>
              <a:buChar char="•"/>
              <a:defRPr/>
            </a:pPr>
            <a:endParaRPr lang="en-US" dirty="0">
              <a:cs typeface="+mj-cs"/>
            </a:endParaRPr>
          </a:p>
        </p:txBody>
      </p:sp>
      <p:cxnSp>
        <p:nvCxnSpPr>
          <p:cNvPr id="5" name="رابط كسهم مستقيم 4"/>
          <p:cNvCxnSpPr/>
          <p:nvPr/>
        </p:nvCxnSpPr>
        <p:spPr>
          <a:xfrm>
            <a:off x="1219200" y="6096000"/>
            <a:ext cx="7620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 name="رابط كسهم مستقيم 5"/>
          <p:cNvCxnSpPr/>
          <p:nvPr/>
        </p:nvCxnSpPr>
        <p:spPr>
          <a:xfrm>
            <a:off x="3733800" y="5334000"/>
            <a:ext cx="7620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 name="رابط كسهم مستقيم 6"/>
          <p:cNvCxnSpPr/>
          <p:nvPr/>
        </p:nvCxnSpPr>
        <p:spPr>
          <a:xfrm>
            <a:off x="3657600" y="5715000"/>
            <a:ext cx="7620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8600"/>
            <a:ext cx="8229600" cy="3429000"/>
          </a:xfrm>
        </p:spPr>
        <p:style>
          <a:lnRef idx="1">
            <a:schemeClr val="accent3"/>
          </a:lnRef>
          <a:fillRef idx="2">
            <a:schemeClr val="accent3"/>
          </a:fillRef>
          <a:effectRef idx="1">
            <a:schemeClr val="accent3"/>
          </a:effectRef>
          <a:fontRef idx="minor">
            <a:schemeClr val="dk1"/>
          </a:fontRef>
        </p:style>
        <p:txBody>
          <a:bodyPr rtlCol="0">
            <a:normAutofit fontScale="92500" lnSpcReduction="10000"/>
          </a:bodyPr>
          <a:lstStyle/>
          <a:p>
            <a:r>
              <a:rPr lang="en-US" b="1" dirty="0" smtClean="0"/>
              <a:t>2-Difference between sample mean and population mean: </a:t>
            </a:r>
            <a:endParaRPr lang="en-US" dirty="0" smtClean="0"/>
          </a:p>
          <a:p>
            <a:r>
              <a:rPr lang="en-US" dirty="0" smtClean="0"/>
              <a:t>The t-test is used to test the significance of the difference of sample mean from a population mean or a standard mean or a standard value. </a:t>
            </a:r>
          </a:p>
          <a:p>
            <a:r>
              <a:rPr lang="en-US" b="1" dirty="0" smtClean="0"/>
              <a:t>e.g.</a:t>
            </a:r>
            <a:r>
              <a:rPr lang="en-US" dirty="0" smtClean="0"/>
              <a:t> The followings are the heights in cm of 24 two-years-old boys with sickle cell disease.</a:t>
            </a:r>
          </a:p>
          <a:p>
            <a:pPr algn="just" fontAlgn="auto">
              <a:spcAft>
                <a:spcPts val="0"/>
              </a:spcAft>
              <a:buFont typeface="Arial" pitchFamily="34" charset="0"/>
              <a:buChar char="•"/>
              <a:defRPr/>
            </a:pPr>
            <a:endParaRPr lang="en-US" dirty="0">
              <a:cs typeface="+mj-cs"/>
            </a:endParaRPr>
          </a:p>
        </p:txBody>
      </p:sp>
      <p:pic>
        <p:nvPicPr>
          <p:cNvPr id="9220" name="Picture 4"/>
          <p:cNvPicPr>
            <a:picLocks noChangeAspect="1" noChangeArrowheads="1"/>
          </p:cNvPicPr>
          <p:nvPr/>
        </p:nvPicPr>
        <p:blipFill>
          <a:blip r:embed="rId3"/>
          <a:srcRect/>
          <a:stretch>
            <a:fillRect/>
          </a:stretch>
        </p:blipFill>
        <p:spPr bwMode="auto">
          <a:xfrm>
            <a:off x="504825" y="3733800"/>
            <a:ext cx="8181975" cy="1032234"/>
          </a:xfrm>
          <a:prstGeom prst="rect">
            <a:avLst/>
          </a:prstGeom>
          <a:noFill/>
          <a:ln w="9525">
            <a:noFill/>
            <a:miter lim="800000"/>
            <a:headEnd/>
            <a:tailEnd/>
          </a:ln>
          <a:effectLst/>
        </p:spPr>
      </p:pic>
      <p:pic>
        <p:nvPicPr>
          <p:cNvPr id="9221" name="Picture 5"/>
          <p:cNvPicPr>
            <a:picLocks noChangeAspect="1" noChangeArrowheads="1"/>
          </p:cNvPicPr>
          <p:nvPr/>
        </p:nvPicPr>
        <p:blipFill>
          <a:blip r:embed="rId4"/>
          <a:srcRect/>
          <a:stretch>
            <a:fillRect/>
          </a:stretch>
        </p:blipFill>
        <p:spPr bwMode="auto">
          <a:xfrm>
            <a:off x="457201" y="4648200"/>
            <a:ext cx="8153400" cy="533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200"/>
            <a:ext cx="8229600" cy="4038600"/>
          </a:xfrm>
        </p:spPr>
        <p:style>
          <a:lnRef idx="1">
            <a:schemeClr val="accent3"/>
          </a:lnRef>
          <a:fillRef idx="2">
            <a:schemeClr val="accent3"/>
          </a:fillRef>
          <a:effectRef idx="1">
            <a:schemeClr val="accent3"/>
          </a:effectRef>
          <a:fontRef idx="minor">
            <a:schemeClr val="dk1"/>
          </a:fontRef>
        </p:style>
        <p:txBody>
          <a:bodyPr rtlCol="0">
            <a:normAutofit/>
          </a:bodyPr>
          <a:lstStyle/>
          <a:p>
            <a:r>
              <a:rPr lang="en-US" dirty="0" smtClean="0"/>
              <a:t>Height standard for United Kingdom (U.K.) give a reference height for two-years-old boys of 86.5 cm (representµ).</a:t>
            </a:r>
          </a:p>
          <a:p>
            <a:r>
              <a:rPr lang="en-US" dirty="0" smtClean="0"/>
              <a:t> Does  the  above  sample suggest that  the  two-years-old  boys  with sickle cell (SC) disease differ in height from the standards? (use α=0.05).</a:t>
            </a:r>
          </a:p>
          <a:p>
            <a:pPr algn="just" fontAlgn="auto">
              <a:spcAft>
                <a:spcPts val="0"/>
              </a:spcAft>
              <a:buFont typeface="Arial" pitchFamily="34" charset="0"/>
              <a:buChar char="•"/>
              <a:defRPr/>
            </a:pPr>
            <a:endParaRPr lang="en-US" dirty="0">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1335</Words>
  <Application>Microsoft Office PowerPoint</Application>
  <PresentationFormat>On-screen Show (4:3)</PresentationFormat>
  <Paragraphs>77</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pc</dc:creator>
  <cp:lastModifiedBy>Ts</cp:lastModifiedBy>
  <cp:revision>54</cp:revision>
  <dcterms:created xsi:type="dcterms:W3CDTF">2012-10-29T18:56:08Z</dcterms:created>
  <dcterms:modified xsi:type="dcterms:W3CDTF">2013-04-26T17:44:03Z</dcterms:modified>
</cp:coreProperties>
</file>