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9" r:id="rId14"/>
    <p:sldId id="271" r:id="rId15"/>
    <p:sldId id="272" r:id="rId16"/>
    <p:sldId id="273" r:id="rId17"/>
    <p:sldId id="274"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16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500D0F-8B94-4712-859E-AEE117D1F9BD}" type="datetimeFigureOut">
              <a:rPr lang="en-US" smtClean="0"/>
              <a:pPr/>
              <a:t>12/18/2012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00D0F-8B94-4712-859E-AEE117D1F9BD}" type="datetimeFigureOut">
              <a:rPr lang="en-US" smtClean="0"/>
              <a:pPr/>
              <a:t>12/18/2012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3BA05-985C-480A-A380-4524B9A223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منحني إلى الأسفل 3"/>
          <p:cNvSpPr/>
          <p:nvPr/>
        </p:nvSpPr>
        <p:spPr>
          <a:xfrm>
            <a:off x="785786" y="1000108"/>
            <a:ext cx="7429552" cy="2357454"/>
          </a:xfrm>
          <a:prstGeom prst="ellipseRibb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Correlation and linear regression</a:t>
            </a:r>
          </a:p>
          <a:p>
            <a:pPr algn="ct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شكل بيضاوي 8"/>
          <p:cNvSpPr/>
          <p:nvPr/>
        </p:nvSpPr>
        <p:spPr>
          <a:xfrm>
            <a:off x="1500166" y="4071942"/>
            <a:ext cx="6000792" cy="164307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dirty="0" smtClean="0">
                <a:ln/>
                <a:solidFill>
                  <a:schemeClr val="accent3"/>
                </a:solidFill>
              </a:rPr>
              <a:t>Dr. </a:t>
            </a:r>
            <a:r>
              <a:rPr lang="en-US" sz="3600" b="1" dirty="0" err="1" smtClean="0">
                <a:ln/>
                <a:solidFill>
                  <a:schemeClr val="accent3"/>
                </a:solidFill>
              </a:rPr>
              <a:t>Nadhim</a:t>
            </a:r>
            <a:r>
              <a:rPr lang="en-US" sz="3600" b="1" dirty="0" smtClean="0">
                <a:ln/>
                <a:solidFill>
                  <a:schemeClr val="accent3"/>
                </a:solidFill>
              </a:rPr>
              <a:t> Ghazal</a:t>
            </a:r>
            <a:endParaRPr lang="en-US" sz="3600" b="1" dirty="0">
              <a:ln/>
              <a:solidFill>
                <a:schemeClr val="accent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6143668"/>
          </a:xfrm>
        </p:spPr>
        <p:style>
          <a:lnRef idx="1">
            <a:schemeClr val="accent3"/>
          </a:lnRef>
          <a:fillRef idx="2">
            <a:schemeClr val="accent3"/>
          </a:fillRef>
          <a:effectRef idx="1">
            <a:schemeClr val="accent3"/>
          </a:effectRef>
          <a:fontRef idx="minor">
            <a:schemeClr val="dk1"/>
          </a:fontRef>
        </p:style>
        <p:txBody>
          <a:bodyPr>
            <a:normAutofit/>
          </a:bodyPr>
          <a:lstStyle/>
          <a:p>
            <a:r>
              <a:rPr lang="en-US" sz="4400" dirty="0" smtClean="0"/>
              <a:t>a= constant,  called  y-intercept,  it  is  the  place  where  the  regression  line </a:t>
            </a:r>
            <a:r>
              <a:rPr lang="en-US" sz="4400" dirty="0" err="1" smtClean="0"/>
              <a:t>intersept</a:t>
            </a:r>
            <a:r>
              <a:rPr lang="en-US" sz="4400" dirty="0" smtClean="0"/>
              <a:t> with y axis </a:t>
            </a:r>
          </a:p>
          <a:p>
            <a:r>
              <a:rPr lang="en-US" sz="4400" dirty="0" smtClean="0"/>
              <a:t>b=regression coefficient </a:t>
            </a:r>
          </a:p>
          <a:p>
            <a:r>
              <a:rPr lang="en-US" sz="4400" dirty="0" smtClean="0"/>
              <a:t>x= any value of X variable </a:t>
            </a:r>
          </a:p>
          <a:p>
            <a:r>
              <a:rPr lang="en-US" sz="4400" dirty="0" smtClean="0"/>
              <a:t>y= any value of Y variable</a:t>
            </a:r>
          </a:p>
          <a:p>
            <a:pPr algn="just">
              <a:buNone/>
            </a:pPr>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578647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sz="4400" b="1" dirty="0" smtClean="0"/>
              <a:t>Interpretation of r</a:t>
            </a:r>
            <a:endParaRPr lang="en-US" sz="4400" dirty="0" smtClean="0"/>
          </a:p>
          <a:p>
            <a:pPr lvl="0"/>
            <a:r>
              <a:rPr lang="en-US" sz="4400" dirty="0" smtClean="0"/>
              <a:t>r is always a number between -1 and +1 </a:t>
            </a:r>
          </a:p>
          <a:p>
            <a:pPr lvl="0"/>
            <a:r>
              <a:rPr lang="en-US" sz="4400" dirty="0" smtClean="0"/>
              <a:t>r is positive if x and y tend to be high or low together, and the larger its value, the closer the relationship </a:t>
            </a:r>
          </a:p>
          <a:p>
            <a:pPr lvl="0"/>
            <a:r>
              <a:rPr lang="en-US" sz="4400" dirty="0" smtClean="0"/>
              <a:t>r  is negative  if high value  of  y tend to go with low values of x and vice versa </a:t>
            </a:r>
          </a:p>
          <a:p>
            <a:pPr lvl="0"/>
            <a:r>
              <a:rPr lang="en-US" sz="4400" dirty="0" smtClean="0"/>
              <a:t>r only measures the linear relationship so we have to draw a scatter diagram first to identify non-linear relationship. </a:t>
            </a:r>
          </a:p>
          <a:p>
            <a:pPr lvl="0"/>
            <a:r>
              <a:rPr lang="en-US" sz="4400" dirty="0" smtClean="0"/>
              <a:t>if we calculate r without examining the data the we will miss a strong but non-linear relationship </a:t>
            </a:r>
          </a:p>
          <a:p>
            <a:pPr algn="just"/>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214282" y="1428736"/>
            <a:ext cx="8786874" cy="3714776"/>
          </a:xfrm>
        </p:spPr>
        <p:style>
          <a:lnRef idx="1">
            <a:schemeClr val="accent3"/>
          </a:lnRef>
          <a:fillRef idx="2">
            <a:schemeClr val="accent3"/>
          </a:fillRef>
          <a:effectRef idx="1">
            <a:schemeClr val="accent3"/>
          </a:effectRef>
          <a:fontRef idx="minor">
            <a:schemeClr val="dk1"/>
          </a:fontRef>
        </p:style>
        <p:txBody>
          <a:bodyPr>
            <a:normAutofit/>
          </a:bodyPr>
          <a:lstStyle/>
          <a:p>
            <a:pPr lvl="0"/>
            <a:r>
              <a:rPr lang="en-US" sz="4400" dirty="0" smtClean="0"/>
              <a:t>if  r &lt; 0.3               No correlation, </a:t>
            </a:r>
          </a:p>
          <a:p>
            <a:r>
              <a:rPr lang="en-US" sz="4400" dirty="0" smtClean="0"/>
              <a:t>r </a:t>
            </a:r>
            <a:r>
              <a:rPr lang="en-US" sz="4400" dirty="0" smtClean="0"/>
              <a:t>0.3-&lt;0.5              </a:t>
            </a:r>
            <a:r>
              <a:rPr lang="en-US" sz="4000" dirty="0" smtClean="0"/>
              <a:t>Weak correlation</a:t>
            </a:r>
            <a:r>
              <a:rPr lang="en-US" sz="4000" dirty="0" smtClean="0"/>
              <a:t>, </a:t>
            </a:r>
            <a:endParaRPr lang="en-US" sz="4400" dirty="0" smtClean="0"/>
          </a:p>
          <a:p>
            <a:r>
              <a:rPr lang="en-US" sz="4400" dirty="0" smtClean="0"/>
              <a:t>r </a:t>
            </a:r>
            <a:r>
              <a:rPr lang="en-US" sz="4400" dirty="0" smtClean="0"/>
              <a:t>0.5-0.7               </a:t>
            </a:r>
            <a:r>
              <a:rPr lang="en-US" dirty="0" smtClean="0"/>
              <a:t>Moderate correlation</a:t>
            </a:r>
            <a:r>
              <a:rPr lang="en-US" dirty="0" smtClean="0"/>
              <a:t>, </a:t>
            </a:r>
            <a:endParaRPr lang="en-US" sz="4400" dirty="0" smtClean="0"/>
          </a:p>
          <a:p>
            <a:r>
              <a:rPr lang="en-US" sz="3600" dirty="0" smtClean="0"/>
              <a:t>r </a:t>
            </a:r>
            <a:r>
              <a:rPr lang="en-US" sz="3600" dirty="0" smtClean="0"/>
              <a:t>0.7- &lt;1 (+ or -) </a:t>
            </a:r>
            <a:r>
              <a:rPr lang="en-US" sz="3600" dirty="0" smtClean="0"/>
              <a:t>               </a:t>
            </a:r>
            <a:r>
              <a:rPr lang="en-US" dirty="0" smtClean="0"/>
              <a:t>Strong </a:t>
            </a:r>
            <a:r>
              <a:rPr lang="en-US" dirty="0" smtClean="0"/>
              <a:t>correlation </a:t>
            </a:r>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6" name="رابط كسهم مستقيم 5"/>
          <p:cNvCxnSpPr/>
          <p:nvPr/>
        </p:nvCxnSpPr>
        <p:spPr>
          <a:xfrm>
            <a:off x="2786050" y="1855776"/>
            <a:ext cx="150019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 name="رابط كسهم مستقيم 7"/>
          <p:cNvCxnSpPr/>
          <p:nvPr/>
        </p:nvCxnSpPr>
        <p:spPr>
          <a:xfrm>
            <a:off x="3000364" y="2641594"/>
            <a:ext cx="150019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رابط كسهم مستقيم 8"/>
          <p:cNvCxnSpPr/>
          <p:nvPr/>
        </p:nvCxnSpPr>
        <p:spPr>
          <a:xfrm>
            <a:off x="2714612" y="3429000"/>
            <a:ext cx="150019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رابط كسهم مستقيم 9"/>
          <p:cNvCxnSpPr/>
          <p:nvPr/>
        </p:nvCxnSpPr>
        <p:spPr>
          <a:xfrm>
            <a:off x="3643306" y="4143380"/>
            <a:ext cx="150019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142984"/>
            <a:ext cx="8186766" cy="4214842"/>
          </a:xfrm>
        </p:spPr>
        <p:style>
          <a:lnRef idx="1">
            <a:schemeClr val="accent3"/>
          </a:lnRef>
          <a:fillRef idx="2">
            <a:schemeClr val="accent3"/>
          </a:fillRef>
          <a:effectRef idx="1">
            <a:schemeClr val="accent3"/>
          </a:effectRef>
          <a:fontRef idx="minor">
            <a:schemeClr val="dk1"/>
          </a:fontRef>
        </p:style>
        <p:txBody>
          <a:bodyPr>
            <a:normAutofit fontScale="92500"/>
          </a:bodyPr>
          <a:lstStyle/>
          <a:p>
            <a:pPr lvl="0" algn="just"/>
            <a:r>
              <a:rPr lang="en-US" sz="4400" dirty="0" smtClean="0"/>
              <a:t>The </a:t>
            </a:r>
            <a:r>
              <a:rPr lang="en-US" sz="4400" dirty="0" smtClean="0"/>
              <a:t>r</a:t>
            </a:r>
            <a:r>
              <a:rPr lang="en-US" sz="4400" baseline="30000" dirty="0" smtClean="0"/>
              <a:t>2</a:t>
            </a:r>
            <a:r>
              <a:rPr lang="en-US" sz="4400" dirty="0" smtClean="0"/>
              <a:t> (The </a:t>
            </a:r>
            <a:r>
              <a:rPr lang="en-US" sz="4400" dirty="0" smtClean="0"/>
              <a:t>coefficient of determination), i.e. when value of r = 0.58, then r 2 =0.34, this means that 34% of the variation in the values of y may be accounted for by knowing values of </a:t>
            </a:r>
            <a:r>
              <a:rPr lang="en-US" sz="4400" i="1" dirty="0" smtClean="0"/>
              <a:t>x</a:t>
            </a:r>
            <a:r>
              <a:rPr lang="en-US" sz="4400" dirty="0" smtClean="0"/>
              <a:t> or vice versa.</a:t>
            </a:r>
          </a:p>
          <a:p>
            <a:pPr algn="just"/>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857256"/>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2400" dirty="0" err="1" smtClean="0"/>
              <a:t>e.g</a:t>
            </a:r>
            <a:r>
              <a:rPr lang="en-US" sz="2400" dirty="0" smtClean="0"/>
              <a:t>; The body weight (Kg) and plasma volume (Liter) of 8 healthy men are presented in this table;</a:t>
            </a:r>
          </a:p>
          <a:p>
            <a:pPr algn="just"/>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 name="صورة 11"/>
          <p:cNvPicPr/>
          <p:nvPr/>
        </p:nvPicPr>
        <p:blipFill>
          <a:blip r:embed="rId3"/>
          <a:srcRect/>
          <a:stretch>
            <a:fillRect/>
          </a:stretch>
        </p:blipFill>
        <p:spPr bwMode="auto">
          <a:xfrm>
            <a:off x="285720" y="1500174"/>
            <a:ext cx="8643998" cy="457203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1643074"/>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In general high plasma volume tend to be associated with high weight, this relationship is </a:t>
            </a:r>
            <a:r>
              <a:rPr lang="en-US" dirty="0" smtClean="0"/>
              <a:t>measured y </a:t>
            </a:r>
            <a:r>
              <a:rPr lang="en-US" dirty="0" smtClean="0"/>
              <a:t>the Pearson correlation,</a:t>
            </a:r>
            <a:endParaRPr lang="en-US"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صورة 8"/>
          <p:cNvPicPr/>
          <p:nvPr/>
        </p:nvPicPr>
        <p:blipFill>
          <a:blip r:embed="rId3"/>
          <a:srcRect/>
          <a:stretch>
            <a:fillRect/>
          </a:stretch>
        </p:blipFill>
        <p:spPr bwMode="auto">
          <a:xfrm>
            <a:off x="571472" y="2143116"/>
            <a:ext cx="4214842" cy="1928826"/>
          </a:xfrm>
          <a:prstGeom prst="rect">
            <a:avLst/>
          </a:prstGeom>
          <a:noFill/>
          <a:ln w="9525">
            <a:noFill/>
            <a:miter lim="800000"/>
            <a:headEnd/>
            <a:tailEnd/>
          </a:ln>
        </p:spPr>
      </p:pic>
      <p:sp>
        <p:nvSpPr>
          <p:cNvPr id="11" name="عنصر نائب للمحتوى 2"/>
          <p:cNvSpPr txBox="1">
            <a:spLocks/>
          </p:cNvSpPr>
          <p:nvPr/>
        </p:nvSpPr>
        <p:spPr>
          <a:xfrm>
            <a:off x="528638" y="4214818"/>
            <a:ext cx="8186766" cy="128588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r>
              <a:rPr lang="en-US" sz="3200" dirty="0" smtClean="0"/>
              <a:t>SP = Sum of products of X and Y </a:t>
            </a:r>
          </a:p>
          <a:p>
            <a:r>
              <a:rPr lang="en-US" sz="3200" dirty="0" smtClean="0"/>
              <a:t>SS=SQ= Sum of squares of X or of Y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عنصر نائب للمحتوى 8"/>
          <p:cNvPicPr>
            <a:picLocks noGrp="1"/>
          </p:cNvPicPr>
          <p:nvPr>
            <p:ph idx="1"/>
          </p:nvPr>
        </p:nvPicPr>
        <p:blipFill>
          <a:blip r:embed="rId3"/>
          <a:srcRect/>
          <a:stretch>
            <a:fillRect/>
          </a:stretch>
        </p:blipFill>
        <p:spPr bwMode="auto">
          <a:xfrm>
            <a:off x="357158" y="428604"/>
            <a:ext cx="6858048" cy="1857388"/>
          </a:xfrm>
          <a:prstGeom prst="rect">
            <a:avLst/>
          </a:prstGeom>
          <a:noFill/>
          <a:ln w="9525">
            <a:noFill/>
            <a:miter lim="800000"/>
            <a:headEnd/>
            <a:tailEnd/>
          </a:ln>
        </p:spPr>
      </p:pic>
      <p:pic>
        <p:nvPicPr>
          <p:cNvPr id="10" name="صورة 9"/>
          <p:cNvPicPr/>
          <p:nvPr/>
        </p:nvPicPr>
        <p:blipFill>
          <a:blip r:embed="rId4"/>
          <a:srcRect/>
          <a:stretch>
            <a:fillRect/>
          </a:stretch>
        </p:blipFill>
        <p:spPr bwMode="auto">
          <a:xfrm>
            <a:off x="428596" y="2500306"/>
            <a:ext cx="6858048" cy="257176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 name="عنصر نائب للمحتوى 11"/>
          <p:cNvPicPr>
            <a:picLocks noGrp="1"/>
          </p:cNvPicPr>
          <p:nvPr>
            <p:ph idx="1"/>
          </p:nvPr>
        </p:nvPicPr>
        <p:blipFill>
          <a:blip r:embed="rId3"/>
          <a:srcRect/>
          <a:stretch>
            <a:fillRect/>
          </a:stretch>
        </p:blipFill>
        <p:spPr bwMode="auto">
          <a:xfrm>
            <a:off x="1928794" y="357166"/>
            <a:ext cx="5429288" cy="3286148"/>
          </a:xfrm>
          <a:prstGeom prst="rect">
            <a:avLst/>
          </a:prstGeom>
          <a:noFill/>
          <a:ln w="9525">
            <a:noFill/>
            <a:miter lim="800000"/>
            <a:headEnd/>
            <a:tailEnd/>
          </a:ln>
        </p:spPr>
      </p:pic>
      <p:sp>
        <p:nvSpPr>
          <p:cNvPr id="13" name="عنصر نائب للمحتوى 2"/>
          <p:cNvSpPr txBox="1">
            <a:spLocks/>
          </p:cNvSpPr>
          <p:nvPr/>
        </p:nvSpPr>
        <p:spPr>
          <a:xfrm>
            <a:off x="500034" y="3786190"/>
            <a:ext cx="8186766" cy="278605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85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smtClean="0">
                <a:ln>
                  <a:noFill/>
                </a:ln>
                <a:solidFill>
                  <a:schemeClr val="dk1"/>
                </a:solidFill>
                <a:effectLst/>
                <a:uLnTx/>
                <a:uFillTx/>
                <a:latin typeface="+mn-lt"/>
                <a:ea typeface="+mn-ea"/>
                <a:cs typeface="+mn-cs"/>
              </a:rPr>
              <a:t>Scatter diagram of plasma volume and body weight showing linear regression line. A  weak  correlation  may  therefore  be  statistically  significant  if  based  on  a  large  number  of  observations,  while  a  strong correlation  may fail to achieve significance if there are only a few observations.</a:t>
            </a:r>
            <a:endParaRPr kumimoji="0" lang="en-US" sz="3400" b="0"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موجة 12"/>
          <p:cNvSpPr/>
          <p:nvPr/>
        </p:nvSpPr>
        <p:spPr>
          <a:xfrm>
            <a:off x="1142976" y="2071678"/>
            <a:ext cx="6715172" cy="2214578"/>
          </a:xfrm>
          <a:prstGeom prst="wav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END</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214422"/>
            <a:ext cx="8186766" cy="4429156"/>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en-US" dirty="0" smtClean="0"/>
              <a:t>The aim is to investigate the linear relationship  between two continuous variables. Correlation therefore measures the closeness  of the relationship. Correlation is defined as  the degree or strength of relationship between two characteristics in a  population.  For the correlation to be obtained we need the followings;</a:t>
            </a:r>
          </a:p>
          <a:p>
            <a:pPr algn="just">
              <a:buNone/>
            </a:pPr>
            <a:endParaRPr lang="en-US" dirty="0" smtClean="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571480"/>
            <a:ext cx="8186766" cy="5715040"/>
          </a:xfrm>
        </p:spPr>
        <p:style>
          <a:lnRef idx="1">
            <a:schemeClr val="accent3"/>
          </a:lnRef>
          <a:fillRef idx="2">
            <a:schemeClr val="accent3"/>
          </a:fillRef>
          <a:effectRef idx="1">
            <a:schemeClr val="accent3"/>
          </a:effectRef>
          <a:fontRef idx="minor">
            <a:schemeClr val="dk1"/>
          </a:fontRef>
        </p:style>
        <p:txBody>
          <a:bodyPr>
            <a:normAutofit/>
          </a:bodyPr>
          <a:lstStyle/>
          <a:p>
            <a:pPr lvl="0"/>
            <a:r>
              <a:rPr lang="en-US" dirty="0" smtClean="0"/>
              <a:t>One population </a:t>
            </a:r>
          </a:p>
          <a:p>
            <a:pPr lvl="0"/>
            <a:r>
              <a:rPr lang="en-US" dirty="0" smtClean="0"/>
              <a:t>two characteristics </a:t>
            </a:r>
          </a:p>
          <a:p>
            <a:pPr lvl="0"/>
            <a:r>
              <a:rPr lang="en-US" dirty="0" smtClean="0"/>
              <a:t>both should be continuous type (quantitative data) </a:t>
            </a:r>
          </a:p>
          <a:p>
            <a:pPr lvl="0"/>
            <a:r>
              <a:rPr lang="en-US" dirty="0" smtClean="0"/>
              <a:t>both should be changing (variables) (not constant) </a:t>
            </a:r>
          </a:p>
          <a:p>
            <a:pPr lvl="0"/>
            <a:r>
              <a:rPr lang="en-US" dirty="0" smtClean="0"/>
              <a:t>There  must  be  some sort  of  relationship  between  two  in  order  to obtain the strength of this relationship.</a:t>
            </a:r>
          </a:p>
          <a:p>
            <a:pPr algn="just"/>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857232"/>
            <a:ext cx="8186766" cy="500066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b="1" dirty="0" smtClean="0"/>
              <a:t>Uses of correlation</a:t>
            </a:r>
            <a:endParaRPr lang="en-US" dirty="0" smtClean="0"/>
          </a:p>
          <a:p>
            <a:pPr marL="514350" lvl="0" indent="-514350" algn="just">
              <a:buFont typeface="+mj-lt"/>
              <a:buAutoNum type="arabicParenR"/>
            </a:pPr>
            <a:r>
              <a:rPr lang="en-US" dirty="0" smtClean="0"/>
              <a:t>Description;  to  describe  the  general  level  of  one  variable  that  is related with each level of other variable. </a:t>
            </a:r>
          </a:p>
          <a:p>
            <a:pPr marL="514350" lvl="0" indent="-514350" algn="just">
              <a:buFont typeface="+mj-lt"/>
              <a:buAutoNum type="arabicParenR"/>
            </a:pPr>
            <a:r>
              <a:rPr lang="en-US" dirty="0" smtClean="0"/>
              <a:t>Adjustment;  to  provide  a  mean  of  adjusting  two  set  of  variables when  one  variable  tends  to  have  different  values  with  another variable. </a:t>
            </a:r>
          </a:p>
          <a:p>
            <a:pPr marL="514350" lvl="0" indent="-514350" algn="just">
              <a:buFont typeface="+mj-lt"/>
              <a:buAutoNum type="arabicParenR"/>
            </a:pPr>
            <a:r>
              <a:rPr lang="en-US" dirty="0" smtClean="0"/>
              <a:t>Forecasting or prediction; to aid in forecasting or prediction a level of one variable for a new value of another variable. </a:t>
            </a:r>
          </a:p>
          <a:p>
            <a:pPr marL="514350" lvl="0" indent="-514350" algn="just">
              <a:buFont typeface="+mj-lt"/>
              <a:buAutoNum type="arabicParenR"/>
            </a:pPr>
            <a:r>
              <a:rPr lang="en-US" dirty="0" smtClean="0"/>
              <a:t>Interpreting;  to  understand  and  interpret  the  mechanism  by  which one variable is related to another. </a:t>
            </a:r>
          </a:p>
          <a:p>
            <a:pPr marL="514350" lvl="0" indent="-514350" algn="just">
              <a:buFont typeface="+mj-lt"/>
              <a:buAutoNum type="arabicParenR"/>
            </a:pPr>
            <a:r>
              <a:rPr lang="en-US" dirty="0" smtClean="0"/>
              <a:t>Outlier detection;  to  detect  abnormal  values  or  outliers  that  may merit detailed individual study. </a:t>
            </a:r>
          </a:p>
          <a:p>
            <a:pPr>
              <a:buNone/>
            </a:pPr>
            <a:endParaRPr lang="en-US" dirty="0" smtClean="0"/>
          </a:p>
          <a:p>
            <a:pPr algn="just">
              <a:buNone/>
            </a:pPr>
            <a:endParaRPr lang="en-US" dirty="0" smtClean="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عنصر نائب للمحتوى 2"/>
          <p:cNvSpPr>
            <a:spLocks noGrp="1"/>
          </p:cNvSpPr>
          <p:nvPr>
            <p:ph idx="1"/>
          </p:nvPr>
        </p:nvSpPr>
        <p:spPr>
          <a:xfrm>
            <a:off x="500034" y="285728"/>
            <a:ext cx="8186766" cy="85725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buNone/>
            </a:pPr>
            <a:r>
              <a:rPr lang="en-US" dirty="0" smtClean="0"/>
              <a:t>After that we need to determine which of the two variables is X and which one is Y according to the following;</a:t>
            </a:r>
          </a:p>
          <a:p>
            <a:pPr algn="just">
              <a:buNone/>
            </a:pPr>
            <a:endParaRPr lang="en-US" dirty="0" smtClean="0"/>
          </a:p>
        </p:txBody>
      </p:sp>
      <p:pic>
        <p:nvPicPr>
          <p:cNvPr id="6" name="صورة 5"/>
          <p:cNvPicPr/>
          <p:nvPr/>
        </p:nvPicPr>
        <p:blipFill>
          <a:blip r:embed="rId3"/>
          <a:srcRect/>
          <a:stretch>
            <a:fillRect/>
          </a:stretch>
        </p:blipFill>
        <p:spPr bwMode="auto">
          <a:xfrm>
            <a:off x="714348" y="2000240"/>
            <a:ext cx="7858180" cy="371477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214290"/>
            <a:ext cx="8186766" cy="857256"/>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buNone/>
            </a:pPr>
            <a:r>
              <a:rPr lang="en-US" dirty="0" smtClean="0"/>
              <a:t>After  that  we  need  to  draw  a  scatter  diagram  in  order  to  ascertain the presence of correlation and we have the following types of scatter;</a:t>
            </a:r>
          </a:p>
          <a:p>
            <a:pPr algn="just">
              <a:buNone/>
            </a:pPr>
            <a:endParaRPr lang="en-US" dirty="0" smtClean="0"/>
          </a:p>
        </p:txBody>
      </p:sp>
      <p:pic>
        <p:nvPicPr>
          <p:cNvPr id="5" name="صورة 4"/>
          <p:cNvPicPr/>
          <p:nvPr/>
        </p:nvPicPr>
        <p:blipFill>
          <a:blip r:embed="rId3"/>
          <a:srcRect/>
          <a:stretch>
            <a:fillRect/>
          </a:stretch>
        </p:blipFill>
        <p:spPr bwMode="auto">
          <a:xfrm>
            <a:off x="785786" y="1928802"/>
            <a:ext cx="7858180" cy="3571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عنصر نائب للمحتوى 5"/>
          <p:cNvPicPr>
            <a:picLocks noGrp="1"/>
          </p:cNvPicPr>
          <p:nvPr>
            <p:ph idx="1"/>
          </p:nvPr>
        </p:nvPicPr>
        <p:blipFill>
          <a:blip r:embed="rId3"/>
          <a:srcRect/>
          <a:stretch>
            <a:fillRect/>
          </a:stretch>
        </p:blipFill>
        <p:spPr bwMode="auto">
          <a:xfrm>
            <a:off x="642910" y="928670"/>
            <a:ext cx="8286807" cy="47149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صورة 5"/>
          <p:cNvPicPr/>
          <p:nvPr/>
        </p:nvPicPr>
        <p:blipFill>
          <a:blip r:embed="rId3"/>
          <a:srcRect/>
          <a:stretch>
            <a:fillRect/>
          </a:stretch>
        </p:blipFill>
        <p:spPr bwMode="auto">
          <a:xfrm>
            <a:off x="500034" y="785794"/>
            <a:ext cx="8286808" cy="4214842"/>
          </a:xfrm>
          <a:prstGeom prst="rect">
            <a:avLst/>
          </a:prstGeom>
          <a:noFill/>
          <a:ln w="9525">
            <a:noFill/>
            <a:miter lim="800000"/>
            <a:headEnd/>
            <a:tailEnd/>
          </a:ln>
        </p:spPr>
      </p:pic>
      <p:sp>
        <p:nvSpPr>
          <p:cNvPr id="7" name="عنصر نائب للمحتوى 2"/>
          <p:cNvSpPr>
            <a:spLocks noGrp="1"/>
          </p:cNvSpPr>
          <p:nvPr>
            <p:ph idx="1"/>
          </p:nvPr>
        </p:nvSpPr>
        <p:spPr>
          <a:xfrm>
            <a:off x="500034" y="5286388"/>
            <a:ext cx="8186766" cy="1143008"/>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buNone/>
            </a:pPr>
            <a:r>
              <a:rPr lang="en-US" sz="4400" dirty="0" smtClean="0"/>
              <a:t>r  only measures the linear relationship so we have to draw a scatter diagram first to identify non-linear relationship.</a:t>
            </a:r>
          </a:p>
          <a:p>
            <a:pPr algn="just">
              <a:buNone/>
            </a:pPr>
            <a:endParaRPr lang="en-US" sz="4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571480"/>
            <a:ext cx="8186766" cy="1643074"/>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sz="4400" b="1" dirty="0" smtClean="0"/>
              <a:t> Linear regression</a:t>
            </a:r>
            <a:endParaRPr lang="en-US" sz="4400" dirty="0" smtClean="0"/>
          </a:p>
          <a:p>
            <a:pPr algn="just"/>
            <a:r>
              <a:rPr lang="en-US" sz="4400" dirty="0" smtClean="0"/>
              <a:t>Gives the equation of straight line that best describes it and enables the prediction of one variable from the other.</a:t>
            </a:r>
          </a:p>
          <a:p>
            <a:pPr algn="just">
              <a:buNone/>
            </a:pPr>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 name="صورة 4"/>
          <p:cNvPicPr/>
          <p:nvPr/>
        </p:nvPicPr>
        <p:blipFill>
          <a:blip r:embed="rId3"/>
          <a:srcRect/>
          <a:stretch>
            <a:fillRect/>
          </a:stretch>
        </p:blipFill>
        <p:spPr bwMode="auto">
          <a:xfrm>
            <a:off x="2500298" y="2447924"/>
            <a:ext cx="4786346" cy="391003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617</Words>
  <Application>Microsoft Office PowerPoint</Application>
  <PresentationFormat>عرض على الشاشة (3:4)‏</PresentationFormat>
  <Paragraphs>40</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us</cp:lastModifiedBy>
  <cp:revision>40</cp:revision>
  <dcterms:created xsi:type="dcterms:W3CDTF">2012-11-28T05:52:42Z</dcterms:created>
  <dcterms:modified xsi:type="dcterms:W3CDTF">2012-12-18T22:44:39Z</dcterms:modified>
</cp:coreProperties>
</file>