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1327-2788-30E9-9DEB-9A2E1CE8D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80F0F-420D-93C9-3D85-1BA970B0C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DF2588-F6B4-FD46-BF8D-25C916D2E0FA}"/>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C2BB0208-A0A4-96A6-2E36-2DB743564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9D2FF-9A50-1998-B92A-7467F2AC8EC9}"/>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120600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4A08-CF34-9F70-4AF8-E3E85766A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F77E3C-9F5F-7CC9-7B1E-0B14CF2F1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AF62C-658C-A10B-85A1-650A8C5717FA}"/>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E379C7D7-0C85-4F87-2091-A68DB2394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11C96-C846-3BE3-0A30-968FC54EF2FF}"/>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396277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01866-4094-B795-E4A8-2F7CB0199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9FEE77-0B3E-738C-2BF8-CBC0E93200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D940D-44A0-67CE-78A0-07BFC333B333}"/>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08E2E46B-B03C-2B31-B226-A57F7C5C2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7F794-6209-AC82-0AE6-CF65804428D5}"/>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112282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D179-EE3B-CDD6-7E09-3F9E26CE2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48175-CFDE-91B8-C1AC-325698D53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DD2DB-9AA8-C5E9-C3FB-5375CF735DBA}"/>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E07D27CC-914E-497B-9EE0-D5B65E3AE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8D2BD-C86C-432B-8DEE-6F41DB0EC33B}"/>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326971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641E-AAED-717D-8602-55CBCF962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2A5B54-D07B-DCE4-72B7-B436D10C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D4474-3071-F48E-B0E0-E7A24DC25668}"/>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D396EFC3-4C66-9AD6-28EF-9312443BD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05CBA-CAD3-0F6A-93E4-6EF5E02E0C29}"/>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157454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2F01-A6E5-5849-D223-297CA5016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944CE-3428-0F09-5509-95D21FE48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A7AA3-026A-DD68-21BC-395A4467ED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624CD-9148-529A-BEBF-D38EAABED1AF}"/>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6" name="Footer Placeholder 5">
            <a:extLst>
              <a:ext uri="{FF2B5EF4-FFF2-40B4-BE49-F238E27FC236}">
                <a16:creationId xmlns:a16="http://schemas.microsoft.com/office/drawing/2014/main" id="{1F16F846-AB8C-D5D6-B623-A6BFDBA73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7910A-D825-F2DC-D4B1-44B6081C42CA}"/>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36986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F8B4-C131-ED89-6AAE-263C89A2F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F20D5-7F27-196C-9CF0-44AE07B3E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2124A-0F43-4100-3AEC-1B43CA7D1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B29B2-7AA2-61F3-EA2F-886C7F590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1D78A-F168-5EC9-859F-A82A2AF02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65812-3118-1D9E-E4BD-B446CC3E64AA}"/>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8" name="Footer Placeholder 7">
            <a:extLst>
              <a:ext uri="{FF2B5EF4-FFF2-40B4-BE49-F238E27FC236}">
                <a16:creationId xmlns:a16="http://schemas.microsoft.com/office/drawing/2014/main" id="{B84C61F3-CD9B-1BC9-73A6-8EBED420C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F4EAB-9DBC-C2A8-C30E-733E732E0DE5}"/>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276546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3BB4-82D1-B53D-A895-58F641BC5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73BFE-E9C8-127B-63BC-EDB12F5DC809}"/>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4" name="Footer Placeholder 3">
            <a:extLst>
              <a:ext uri="{FF2B5EF4-FFF2-40B4-BE49-F238E27FC236}">
                <a16:creationId xmlns:a16="http://schemas.microsoft.com/office/drawing/2014/main" id="{D03B8A1A-10FD-9B6C-1CE5-A46F82994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CBA4A-0C4B-3843-F3E1-D015804682A8}"/>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60812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2F38E-C405-AB2C-B58D-D655242F8F25}"/>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3" name="Footer Placeholder 2">
            <a:extLst>
              <a:ext uri="{FF2B5EF4-FFF2-40B4-BE49-F238E27FC236}">
                <a16:creationId xmlns:a16="http://schemas.microsoft.com/office/drawing/2014/main" id="{D6A7D52A-36A7-7927-4257-6335C9909E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DF4137-7C88-7718-D8C5-2D2C39EFB67E}"/>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346988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0359-CE5E-FDC5-22E0-1887EFDC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B8EE7-E92D-260B-DD73-72C97BF23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DC3D5-EB7F-E029-447A-7F33A6B48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ABE66-017C-6019-AB9D-E869225D74FC}"/>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6" name="Footer Placeholder 5">
            <a:extLst>
              <a:ext uri="{FF2B5EF4-FFF2-40B4-BE49-F238E27FC236}">
                <a16:creationId xmlns:a16="http://schemas.microsoft.com/office/drawing/2014/main" id="{88428533-63DE-7531-D4F6-37C7D993F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4994D-A42B-AE6D-9AC5-33C97C19306E}"/>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70414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6537-5D41-557B-41E8-9A2E119B9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87AB6-BA45-E5C7-BFE0-27C49A8D1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1AA2E-DCA6-9843-AEF2-7852A9EB0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4CD6D-E8B7-8785-9C69-F54D5A97621A}"/>
              </a:ext>
            </a:extLst>
          </p:cNvPr>
          <p:cNvSpPr>
            <a:spLocks noGrp="1"/>
          </p:cNvSpPr>
          <p:nvPr>
            <p:ph type="dt" sz="half" idx="10"/>
          </p:nvPr>
        </p:nvSpPr>
        <p:spPr/>
        <p:txBody>
          <a:bodyPr/>
          <a:lstStyle/>
          <a:p>
            <a:fld id="{44C8572F-F3E2-4CC5-ACF8-5D77975156D0}" type="datetimeFigureOut">
              <a:rPr lang="en-US" smtClean="0"/>
              <a:t>1/18/2024</a:t>
            </a:fld>
            <a:endParaRPr lang="en-US"/>
          </a:p>
        </p:txBody>
      </p:sp>
      <p:sp>
        <p:nvSpPr>
          <p:cNvPr id="6" name="Footer Placeholder 5">
            <a:extLst>
              <a:ext uri="{FF2B5EF4-FFF2-40B4-BE49-F238E27FC236}">
                <a16:creationId xmlns:a16="http://schemas.microsoft.com/office/drawing/2014/main" id="{7B462C94-5C7F-E2AE-EF7F-5CC9E2722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1625-D04A-7EF4-4C8D-55E4051BB596}"/>
              </a:ext>
            </a:extLst>
          </p:cNvPr>
          <p:cNvSpPr>
            <a:spLocks noGrp="1"/>
          </p:cNvSpPr>
          <p:nvPr>
            <p:ph type="sldNum" sz="quarter" idx="12"/>
          </p:nvPr>
        </p:nvSpPr>
        <p:spPr/>
        <p:txBody>
          <a:bodyPr/>
          <a:lstStyle/>
          <a:p>
            <a:fld id="{81D9A583-707F-47AC-8F61-91B787072680}" type="slidenum">
              <a:rPr lang="en-US" smtClean="0"/>
              <a:t>‹#›</a:t>
            </a:fld>
            <a:endParaRPr lang="en-US"/>
          </a:p>
        </p:txBody>
      </p:sp>
    </p:spTree>
    <p:extLst>
      <p:ext uri="{BB962C8B-B14F-4D97-AF65-F5344CB8AC3E}">
        <p14:creationId xmlns:p14="http://schemas.microsoft.com/office/powerpoint/2010/main" val="135723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908B4-4A70-7B54-B509-F990D2731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44A9B4-D0A9-2233-D001-1B4DD354D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29DA1-341B-C59D-2DFD-D8F650002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8572F-F3E2-4CC5-ACF8-5D77975156D0}" type="datetimeFigureOut">
              <a:rPr lang="en-US" smtClean="0"/>
              <a:t>1/18/2024</a:t>
            </a:fld>
            <a:endParaRPr lang="en-US"/>
          </a:p>
        </p:txBody>
      </p:sp>
      <p:sp>
        <p:nvSpPr>
          <p:cNvPr id="5" name="Footer Placeholder 4">
            <a:extLst>
              <a:ext uri="{FF2B5EF4-FFF2-40B4-BE49-F238E27FC236}">
                <a16:creationId xmlns:a16="http://schemas.microsoft.com/office/drawing/2014/main" id="{E2D66971-9924-616F-A387-73D6DED3F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8D39C-A181-CD5A-CBA1-92B0BE1F7B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9A583-707F-47AC-8F61-91B787072680}" type="slidenum">
              <a:rPr lang="en-US" smtClean="0"/>
              <a:t>‹#›</a:t>
            </a:fld>
            <a:endParaRPr lang="en-US"/>
          </a:p>
        </p:txBody>
      </p:sp>
    </p:spTree>
    <p:extLst>
      <p:ext uri="{BB962C8B-B14F-4D97-AF65-F5344CB8AC3E}">
        <p14:creationId xmlns:p14="http://schemas.microsoft.com/office/powerpoint/2010/main" val="323257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3AF4-DF5D-1593-8E94-B5F2DE49ECCF}"/>
              </a:ext>
            </a:extLst>
          </p:cNvPr>
          <p:cNvSpPr>
            <a:spLocks noGrp="1"/>
          </p:cNvSpPr>
          <p:nvPr>
            <p:ph type="ctrTitle"/>
          </p:nvPr>
        </p:nvSpPr>
        <p:spPr>
          <a:xfrm>
            <a:off x="1524000" y="786461"/>
            <a:ext cx="9144000" cy="1266274"/>
          </a:xfrm>
        </p:spPr>
        <p:txBody>
          <a:bodyPr/>
          <a:lstStyle/>
          <a:p>
            <a:r>
              <a:rPr lang="ar-IQ" dirty="0"/>
              <a:t>اليرقان الولادي  عند الرضع </a:t>
            </a:r>
            <a:endParaRPr lang="en-US" dirty="0"/>
          </a:p>
        </p:txBody>
      </p:sp>
      <p:sp>
        <p:nvSpPr>
          <p:cNvPr id="3" name="Subtitle 2">
            <a:extLst>
              <a:ext uri="{FF2B5EF4-FFF2-40B4-BE49-F238E27FC236}">
                <a16:creationId xmlns:a16="http://schemas.microsoft.com/office/drawing/2014/main" id="{AA934955-D333-D44D-B751-686FEA71E5FA}"/>
              </a:ext>
            </a:extLst>
          </p:cNvPr>
          <p:cNvSpPr>
            <a:spLocks noGrp="1"/>
          </p:cNvSpPr>
          <p:nvPr>
            <p:ph type="subTitle" idx="1"/>
          </p:nvPr>
        </p:nvSpPr>
        <p:spPr>
          <a:xfrm>
            <a:off x="1691951" y="2601119"/>
            <a:ext cx="9144000" cy="1655762"/>
          </a:xfrm>
        </p:spPr>
        <p:txBody>
          <a:bodyPr>
            <a:normAutofit lnSpcReduction="10000"/>
          </a:bodyPr>
          <a:lstStyle/>
          <a:p>
            <a:pPr algn="r"/>
            <a:r>
              <a:rPr lang="ar-IQ" dirty="0"/>
              <a:t>تعريف</a:t>
            </a:r>
          </a:p>
          <a:p>
            <a:pPr algn="r"/>
            <a:r>
              <a:rPr lang="ar-IQ" dirty="0"/>
              <a:t>الأسباب </a:t>
            </a:r>
          </a:p>
          <a:p>
            <a:pPr algn="r"/>
            <a:r>
              <a:rPr lang="ar-IQ" dirty="0"/>
              <a:t>طرق العلاج </a:t>
            </a:r>
          </a:p>
          <a:p>
            <a:pPr algn="r"/>
            <a:r>
              <a:rPr lang="ar-IQ" dirty="0"/>
              <a:t>الوقاية </a:t>
            </a:r>
            <a:endParaRPr lang="en-US" dirty="0"/>
          </a:p>
        </p:txBody>
      </p:sp>
      <p:pic>
        <p:nvPicPr>
          <p:cNvPr id="5" name="Picture 4">
            <a:extLst>
              <a:ext uri="{FF2B5EF4-FFF2-40B4-BE49-F238E27FC236}">
                <a16:creationId xmlns:a16="http://schemas.microsoft.com/office/drawing/2014/main" id="{B1374301-73A3-24C3-7B24-B48DD5BBF228}"/>
              </a:ext>
            </a:extLst>
          </p:cNvPr>
          <p:cNvPicPr>
            <a:picLocks noChangeAspect="1"/>
          </p:cNvPicPr>
          <p:nvPr/>
        </p:nvPicPr>
        <p:blipFill>
          <a:blip r:embed="rId2"/>
          <a:stretch>
            <a:fillRect/>
          </a:stretch>
        </p:blipFill>
        <p:spPr>
          <a:xfrm>
            <a:off x="3041780" y="2192695"/>
            <a:ext cx="3359019" cy="2733868"/>
          </a:xfrm>
          <a:prstGeom prst="rect">
            <a:avLst/>
          </a:prstGeom>
        </p:spPr>
      </p:pic>
    </p:spTree>
    <p:extLst>
      <p:ext uri="{BB962C8B-B14F-4D97-AF65-F5344CB8AC3E}">
        <p14:creationId xmlns:p14="http://schemas.microsoft.com/office/powerpoint/2010/main" val="163005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4E3CBF-1E55-3759-6DD5-DD88D98927ED}"/>
              </a:ext>
            </a:extLst>
          </p:cNvPr>
          <p:cNvSpPr txBox="1"/>
          <p:nvPr/>
        </p:nvSpPr>
        <p:spPr>
          <a:xfrm>
            <a:off x="867748" y="849286"/>
            <a:ext cx="10077060" cy="1200329"/>
          </a:xfrm>
          <a:prstGeom prst="rect">
            <a:avLst/>
          </a:prstGeom>
          <a:noFill/>
        </p:spPr>
        <p:txBody>
          <a:bodyPr wrap="square">
            <a:spAutoFit/>
          </a:bodyPr>
          <a:lstStyle/>
          <a:p>
            <a:pPr algn="r"/>
            <a:r>
              <a:rPr lang="ar-IQ" sz="2400" b="1" i="0" dirty="0">
                <a:solidFill>
                  <a:srgbClr val="080808"/>
                </a:solidFill>
                <a:effectLst/>
                <a:latin typeface="var(--font-family)"/>
              </a:rPr>
              <a:t>المضاعفات</a:t>
            </a:r>
          </a:p>
          <a:p>
            <a:pPr algn="r" rtl="1"/>
            <a:r>
              <a:rPr lang="ar-IQ" sz="2400" b="0" i="0" dirty="0">
                <a:solidFill>
                  <a:srgbClr val="080808"/>
                </a:solidFill>
                <a:effectLst/>
                <a:latin typeface="var(--mc-typography-font-family-sans)"/>
              </a:rPr>
              <a:t>يُمكِن أن تُؤدِّي المستويات العالية من البيليروبين، والتي تتسبَّب في حدوث اليَرَقَان، إلى الإصابة بالمضاعفات إذا تُرِكَتْ دون علاج.</a:t>
            </a:r>
          </a:p>
        </p:txBody>
      </p:sp>
      <p:sp>
        <p:nvSpPr>
          <p:cNvPr id="7" name="TextBox 6">
            <a:extLst>
              <a:ext uri="{FF2B5EF4-FFF2-40B4-BE49-F238E27FC236}">
                <a16:creationId xmlns:a16="http://schemas.microsoft.com/office/drawing/2014/main" id="{5868D809-428A-F92E-3453-AFF8A9E5F883}"/>
              </a:ext>
            </a:extLst>
          </p:cNvPr>
          <p:cNvSpPr txBox="1"/>
          <p:nvPr/>
        </p:nvSpPr>
        <p:spPr>
          <a:xfrm>
            <a:off x="1427585" y="2690336"/>
            <a:ext cx="10207688" cy="1815882"/>
          </a:xfrm>
          <a:prstGeom prst="rect">
            <a:avLst/>
          </a:prstGeom>
          <a:noFill/>
        </p:spPr>
        <p:txBody>
          <a:bodyPr wrap="square">
            <a:spAutoFit/>
          </a:bodyPr>
          <a:lstStyle/>
          <a:p>
            <a:pPr algn="r"/>
            <a:r>
              <a:rPr lang="ar-IQ" sz="2800" b="1" i="0" dirty="0">
                <a:solidFill>
                  <a:srgbClr val="080808"/>
                </a:solidFill>
                <a:effectLst/>
                <a:latin typeface="Amiri"/>
              </a:rPr>
              <a:t>اعتلال الدماغ الحاد الناجم عن البيليروبين</a:t>
            </a:r>
          </a:p>
          <a:p>
            <a:pPr algn="r" rtl="1"/>
            <a:r>
              <a:rPr lang="ar-IQ" sz="2800" b="0" i="0" dirty="0">
                <a:solidFill>
                  <a:srgbClr val="080808"/>
                </a:solidFill>
                <a:effectLst/>
                <a:latin typeface="Amiri"/>
              </a:rPr>
              <a:t>يُعد البِيليروبين سامًّا لخلايا الدماغ. إذا كان الطفل يعاني من اليرقان الشديد، فإن هناكَ خوفًا من خطر اجتياز البيليروبين إلى الدماغ، وهي حالة تسمى اعتلال الدماغ الحاد الناجم عن البيليروبين. العلاج الفوري قد يَمنع حدوث أضرار دائمة كبيرة.</a:t>
            </a:r>
          </a:p>
        </p:txBody>
      </p:sp>
    </p:spTree>
    <p:extLst>
      <p:ext uri="{BB962C8B-B14F-4D97-AF65-F5344CB8AC3E}">
        <p14:creationId xmlns:p14="http://schemas.microsoft.com/office/powerpoint/2010/main" val="287237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686463-A4FB-5951-AF4A-05F9B9EB7F4A}"/>
              </a:ext>
            </a:extLst>
          </p:cNvPr>
          <p:cNvSpPr txBox="1"/>
          <p:nvPr/>
        </p:nvSpPr>
        <p:spPr>
          <a:xfrm>
            <a:off x="1091682" y="819177"/>
            <a:ext cx="10646228" cy="4031873"/>
          </a:xfrm>
          <a:prstGeom prst="rect">
            <a:avLst/>
          </a:prstGeom>
          <a:noFill/>
        </p:spPr>
        <p:txBody>
          <a:bodyPr wrap="square">
            <a:spAutoFit/>
          </a:bodyPr>
          <a:lstStyle/>
          <a:p>
            <a:pPr algn="r" rtl="1"/>
            <a:r>
              <a:rPr lang="ar-IQ" sz="3200" b="0" i="0" dirty="0">
                <a:solidFill>
                  <a:srgbClr val="080808"/>
                </a:solidFill>
                <a:effectLst/>
                <a:latin typeface="Amiri"/>
              </a:rPr>
              <a:t>تشمل أعراض اعتلال الدماغ الحاد الناجم عن البيليروبين عند الأطفال المُصابين باليرقان الشديد ما يلي:</a:t>
            </a:r>
          </a:p>
          <a:p>
            <a:pPr algn="r" rtl="1">
              <a:buFont typeface="Arial" panose="020B0604020202020204" pitchFamily="34" charset="0"/>
              <a:buChar char="•"/>
            </a:pPr>
            <a:r>
              <a:rPr lang="ar-IQ" sz="3200" b="0" i="0" dirty="0">
                <a:solidFill>
                  <a:srgbClr val="080808"/>
                </a:solidFill>
                <a:effectLst/>
                <a:latin typeface="Amiri"/>
              </a:rPr>
              <a:t>الكسل والفتور</a:t>
            </a:r>
          </a:p>
          <a:p>
            <a:pPr algn="r" rtl="1">
              <a:buFont typeface="Arial" panose="020B0604020202020204" pitchFamily="34" charset="0"/>
              <a:buChar char="•"/>
            </a:pPr>
            <a:r>
              <a:rPr lang="ar-IQ" sz="3200" b="0" i="0" dirty="0">
                <a:solidFill>
                  <a:srgbClr val="080808"/>
                </a:solidFill>
                <a:effectLst/>
                <a:latin typeface="Amiri"/>
              </a:rPr>
              <a:t>صعوبة في الاستيقاظ</a:t>
            </a:r>
          </a:p>
          <a:p>
            <a:pPr algn="r" rtl="1">
              <a:buFont typeface="Arial" panose="020B0604020202020204" pitchFamily="34" charset="0"/>
              <a:buChar char="•"/>
            </a:pPr>
            <a:r>
              <a:rPr lang="ar-IQ" sz="3200" b="0" i="0" dirty="0">
                <a:solidFill>
                  <a:srgbClr val="080808"/>
                </a:solidFill>
                <a:effectLst/>
                <a:latin typeface="Amiri"/>
              </a:rPr>
              <a:t>البكاء العالي النبرة</a:t>
            </a:r>
          </a:p>
          <a:p>
            <a:pPr algn="r" rtl="1">
              <a:buFont typeface="Arial" panose="020B0604020202020204" pitchFamily="34" charset="0"/>
              <a:buChar char="•"/>
            </a:pPr>
            <a:r>
              <a:rPr lang="ar-IQ" sz="3200" b="0" i="0" dirty="0">
                <a:solidFill>
                  <a:srgbClr val="080808"/>
                </a:solidFill>
                <a:effectLst/>
                <a:latin typeface="Amiri"/>
              </a:rPr>
              <a:t>ضعفَ ونقصَ الرضاعة أو التغذية</a:t>
            </a:r>
          </a:p>
          <a:p>
            <a:pPr algn="r" rtl="1">
              <a:buFont typeface="Arial" panose="020B0604020202020204" pitchFamily="34" charset="0"/>
              <a:buChar char="•"/>
            </a:pPr>
            <a:r>
              <a:rPr lang="ar-IQ" sz="3200" b="0" i="0" dirty="0">
                <a:solidFill>
                  <a:srgbClr val="080808"/>
                </a:solidFill>
                <a:effectLst/>
                <a:latin typeface="Amiri"/>
              </a:rPr>
              <a:t>التقوُّس الخلفي للرقبة والجسم</a:t>
            </a:r>
          </a:p>
          <a:p>
            <a:pPr algn="r" rtl="1">
              <a:buFont typeface="Arial" panose="020B0604020202020204" pitchFamily="34" charset="0"/>
              <a:buChar char="•"/>
            </a:pPr>
            <a:r>
              <a:rPr lang="ar-IQ" sz="3200" b="0" i="0" dirty="0">
                <a:solidFill>
                  <a:srgbClr val="080808"/>
                </a:solidFill>
                <a:effectLst/>
                <a:latin typeface="Amiri"/>
              </a:rPr>
              <a:t>الحُمّى</a:t>
            </a:r>
          </a:p>
        </p:txBody>
      </p:sp>
      <p:pic>
        <p:nvPicPr>
          <p:cNvPr id="6148" name="Picture 4" descr="Jaundice in the newborn infant">
            <a:extLst>
              <a:ext uri="{FF2B5EF4-FFF2-40B4-BE49-F238E27FC236}">
                <a16:creationId xmlns:a16="http://schemas.microsoft.com/office/drawing/2014/main" id="{95740C88-9642-D7C0-0A4E-4B924DBFC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6" y="1544475"/>
            <a:ext cx="38862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42C356-5F22-C60A-E667-CDD278E0DF44}"/>
              </a:ext>
            </a:extLst>
          </p:cNvPr>
          <p:cNvPicPr>
            <a:picLocks noChangeAspect="1"/>
          </p:cNvPicPr>
          <p:nvPr/>
        </p:nvPicPr>
        <p:blipFill>
          <a:blip r:embed="rId3"/>
          <a:stretch>
            <a:fillRect/>
          </a:stretch>
        </p:blipFill>
        <p:spPr>
          <a:xfrm>
            <a:off x="4571868" y="3975100"/>
            <a:ext cx="3048264" cy="2392887"/>
          </a:xfrm>
          <a:prstGeom prst="rect">
            <a:avLst/>
          </a:prstGeom>
        </p:spPr>
      </p:pic>
      <p:pic>
        <p:nvPicPr>
          <p:cNvPr id="6150" name="Picture 6" descr="Bilirubin encephalopathy (kernicterus) in an adult cat">
            <a:extLst>
              <a:ext uri="{FF2B5EF4-FFF2-40B4-BE49-F238E27FC236}">
                <a16:creationId xmlns:a16="http://schemas.microsoft.com/office/drawing/2014/main" id="{FE392D12-F07F-AFF0-9550-6517ED7F2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60" y="4396041"/>
            <a:ext cx="2560830" cy="18349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BCs of Neonatal Jaundice: AAP guidelines, Bilirubin Basics, and Cholestasis">
            <a:extLst>
              <a:ext uri="{FF2B5EF4-FFF2-40B4-BE49-F238E27FC236}">
                <a16:creationId xmlns:a16="http://schemas.microsoft.com/office/drawing/2014/main" id="{23A46286-7878-039F-470D-AD71DB4E5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473" y="457307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9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6D42B8-86BE-79F3-E251-97F0FFF1035F}"/>
              </a:ext>
            </a:extLst>
          </p:cNvPr>
          <p:cNvSpPr txBox="1"/>
          <p:nvPr/>
        </p:nvSpPr>
        <p:spPr>
          <a:xfrm>
            <a:off x="578497" y="1397675"/>
            <a:ext cx="10720873" cy="3108543"/>
          </a:xfrm>
          <a:prstGeom prst="rect">
            <a:avLst/>
          </a:prstGeom>
          <a:noFill/>
        </p:spPr>
        <p:txBody>
          <a:bodyPr wrap="square">
            <a:spAutoFit/>
          </a:bodyPr>
          <a:lstStyle/>
          <a:p>
            <a:pPr algn="r"/>
            <a:r>
              <a:rPr lang="ar-IQ" sz="2800" b="1" i="0" dirty="0">
                <a:solidFill>
                  <a:srgbClr val="080808"/>
                </a:solidFill>
                <a:effectLst/>
                <a:latin typeface="Amiri"/>
              </a:rPr>
              <a:t>اليَرَقان النووي</a:t>
            </a:r>
          </a:p>
          <a:p>
            <a:pPr algn="r" rtl="1"/>
            <a:r>
              <a:rPr lang="ar-IQ" sz="2800" b="0" i="0" dirty="0">
                <a:solidFill>
                  <a:srgbClr val="080808"/>
                </a:solidFill>
                <a:effectLst/>
                <a:latin typeface="Amiri"/>
              </a:rPr>
              <a:t>إن اليَرَقان النووي متلازمة تحدث إذا تسبب الاعتلال الدماغي الحاد بالبيليروبين في تلف دائم للدماغ. قد يتسبب اليَرَقان النووي في ما يلي:</a:t>
            </a:r>
          </a:p>
          <a:p>
            <a:pPr algn="r" rtl="1">
              <a:buFont typeface="Arial" panose="020B0604020202020204" pitchFamily="34" charset="0"/>
              <a:buChar char="•"/>
            </a:pPr>
            <a:r>
              <a:rPr lang="ar-IQ" sz="2800" b="0" i="0" dirty="0">
                <a:solidFill>
                  <a:srgbClr val="080808"/>
                </a:solidFill>
                <a:effectLst/>
                <a:latin typeface="Amiri"/>
              </a:rPr>
              <a:t>حركات لا إرادية وخارجة عن السيطرة (الشلل الدماغي </a:t>
            </a:r>
            <a:r>
              <a:rPr lang="ar-IQ" sz="2800" b="0" i="0" dirty="0" err="1">
                <a:solidFill>
                  <a:srgbClr val="080808"/>
                </a:solidFill>
                <a:effectLst/>
                <a:latin typeface="Amiri"/>
              </a:rPr>
              <a:t>الكنعي</a:t>
            </a:r>
            <a:r>
              <a:rPr lang="ar-IQ" sz="2800" b="0" i="0" dirty="0">
                <a:solidFill>
                  <a:srgbClr val="080808"/>
                </a:solidFill>
                <a:effectLst/>
                <a:latin typeface="Amiri"/>
              </a:rPr>
              <a:t>)</a:t>
            </a:r>
          </a:p>
          <a:p>
            <a:pPr algn="r" rtl="1">
              <a:buFont typeface="Arial" panose="020B0604020202020204" pitchFamily="34" charset="0"/>
              <a:buChar char="•"/>
            </a:pPr>
            <a:r>
              <a:rPr lang="ar-IQ" sz="2800" b="0" i="0" dirty="0">
                <a:solidFill>
                  <a:srgbClr val="080808"/>
                </a:solidFill>
                <a:effectLst/>
                <a:latin typeface="Amiri"/>
              </a:rPr>
              <a:t>النظر إلى أعلى بثبات</a:t>
            </a:r>
          </a:p>
          <a:p>
            <a:pPr algn="r" rtl="1">
              <a:buFont typeface="Arial" panose="020B0604020202020204" pitchFamily="34" charset="0"/>
              <a:buChar char="•"/>
            </a:pPr>
            <a:r>
              <a:rPr lang="ar-IQ" sz="2800" b="0" i="0" dirty="0">
                <a:solidFill>
                  <a:srgbClr val="080808"/>
                </a:solidFill>
                <a:effectLst/>
                <a:latin typeface="Amiri"/>
              </a:rPr>
              <a:t>فقدان السمع</a:t>
            </a:r>
          </a:p>
          <a:p>
            <a:pPr algn="r" rtl="1">
              <a:buFont typeface="Arial" panose="020B0604020202020204" pitchFamily="34" charset="0"/>
              <a:buChar char="•"/>
            </a:pPr>
            <a:r>
              <a:rPr lang="ar-IQ" sz="2800" b="0" i="0" dirty="0">
                <a:solidFill>
                  <a:srgbClr val="080808"/>
                </a:solidFill>
                <a:effectLst/>
                <a:latin typeface="Amiri"/>
              </a:rPr>
              <a:t>نمو غير سليم لمينا الأسنان</a:t>
            </a:r>
          </a:p>
        </p:txBody>
      </p:sp>
      <p:pic>
        <p:nvPicPr>
          <p:cNvPr id="7" name="Picture 6">
            <a:extLst>
              <a:ext uri="{FF2B5EF4-FFF2-40B4-BE49-F238E27FC236}">
                <a16:creationId xmlns:a16="http://schemas.microsoft.com/office/drawing/2014/main" id="{916F43B9-69DC-1D94-B87A-C6CF6458A3CE}"/>
              </a:ext>
            </a:extLst>
          </p:cNvPr>
          <p:cNvPicPr>
            <a:picLocks noChangeAspect="1"/>
          </p:cNvPicPr>
          <p:nvPr/>
        </p:nvPicPr>
        <p:blipFill>
          <a:blip r:embed="rId2"/>
          <a:stretch>
            <a:fillRect/>
          </a:stretch>
        </p:blipFill>
        <p:spPr>
          <a:xfrm>
            <a:off x="3461658" y="3332945"/>
            <a:ext cx="2724538" cy="2127380"/>
          </a:xfrm>
          <a:prstGeom prst="rect">
            <a:avLst/>
          </a:prstGeom>
        </p:spPr>
      </p:pic>
    </p:spTree>
    <p:extLst>
      <p:ext uri="{BB962C8B-B14F-4D97-AF65-F5344CB8AC3E}">
        <p14:creationId xmlns:p14="http://schemas.microsoft.com/office/powerpoint/2010/main" val="157994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1FAA8-3DB0-BDAB-8CBB-B5A815F74886}"/>
              </a:ext>
            </a:extLst>
          </p:cNvPr>
          <p:cNvSpPr txBox="1"/>
          <p:nvPr/>
        </p:nvSpPr>
        <p:spPr>
          <a:xfrm>
            <a:off x="989045" y="1265672"/>
            <a:ext cx="10086391" cy="3539430"/>
          </a:xfrm>
          <a:prstGeom prst="rect">
            <a:avLst/>
          </a:prstGeom>
          <a:noFill/>
        </p:spPr>
        <p:txBody>
          <a:bodyPr wrap="square">
            <a:spAutoFit/>
          </a:bodyPr>
          <a:lstStyle/>
          <a:p>
            <a:pPr algn="r"/>
            <a:r>
              <a:rPr lang="ar-IQ" sz="3200" b="1" i="0" dirty="0">
                <a:solidFill>
                  <a:srgbClr val="080808"/>
                </a:solidFill>
                <a:effectLst/>
                <a:latin typeface="var(--font-family)"/>
              </a:rPr>
              <a:t>الوقاية</a:t>
            </a:r>
          </a:p>
          <a:p>
            <a:pPr algn="r" rtl="1"/>
            <a:r>
              <a:rPr lang="ar-IQ" sz="3200" b="0" i="0" dirty="0">
                <a:solidFill>
                  <a:srgbClr val="080808"/>
                </a:solidFill>
                <a:effectLst/>
                <a:latin typeface="var(--mc-typography-font-family-sans)"/>
              </a:rPr>
              <a:t>أفضل طريقة للوقاية من الإصابة بيرقان الرضع هو التغذية الكافية. يجب أن يتناول الرُّضَّع ممن يتغذَّون على الرضاعة الطبيعية من ثماني إلى 12 رضعة في اليوم على مدار الأيام المعدودات الأولى في حياتهم. عادة ما يجب على الأطفال ممن يَتغذَّوْنَ على الرضاعة الصناعية تَناوُل مقدار أونصة واحدة إلى اثنتين (حوالي 30 إلى 60 ملليلترًا) من اللبن الصناعي كل ساعتين إلى ثلاث ساعات طوال الأسبوع الأول.</a:t>
            </a:r>
          </a:p>
        </p:txBody>
      </p:sp>
    </p:spTree>
    <p:extLst>
      <p:ext uri="{BB962C8B-B14F-4D97-AF65-F5344CB8AC3E}">
        <p14:creationId xmlns:p14="http://schemas.microsoft.com/office/powerpoint/2010/main" val="234525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4FC0D0-49A4-EADD-BF8D-61A355999CE3}"/>
              </a:ext>
            </a:extLst>
          </p:cNvPr>
          <p:cNvSpPr txBox="1"/>
          <p:nvPr/>
        </p:nvSpPr>
        <p:spPr>
          <a:xfrm>
            <a:off x="1026368" y="364802"/>
            <a:ext cx="10341428" cy="4770537"/>
          </a:xfrm>
          <a:prstGeom prst="rect">
            <a:avLst/>
          </a:prstGeom>
          <a:noFill/>
        </p:spPr>
        <p:txBody>
          <a:bodyPr wrap="square">
            <a:spAutoFit/>
          </a:bodyPr>
          <a:lstStyle/>
          <a:p>
            <a:pPr algn="r"/>
            <a:r>
              <a:rPr lang="ar-IQ" sz="2800" b="1" i="0" dirty="0">
                <a:solidFill>
                  <a:srgbClr val="080808"/>
                </a:solidFill>
                <a:effectLst/>
                <a:latin typeface="var(--font-family)"/>
              </a:rPr>
              <a:t>العلاج</a:t>
            </a:r>
          </a:p>
          <a:p>
            <a:pPr algn="r" rtl="1"/>
            <a:r>
              <a:rPr lang="ar-IQ" sz="2400" b="0" i="0" dirty="0">
                <a:solidFill>
                  <a:srgbClr val="080808"/>
                </a:solidFill>
                <a:effectLst/>
                <a:latin typeface="var(--mc-typography-font-family-sans)"/>
              </a:rPr>
              <a:t>عادةً ما يختفي يرقان الرضع البسيط وحده خلال أسبوعين أو ثلاثة. وفي حالة اليرقان المتوسط أو الشديد، قد يحتاج طفلك للبقاء في حضّانة حديثي الولادة أو الدخول إلى المستشفى مرة أخرى.</a:t>
            </a:r>
          </a:p>
          <a:p>
            <a:pPr algn="r" rtl="1"/>
            <a:r>
              <a:rPr lang="ar-IQ" sz="2800" b="0" i="0" dirty="0">
                <a:solidFill>
                  <a:srgbClr val="080808"/>
                </a:solidFill>
                <a:effectLst/>
                <a:latin typeface="var(--mc-typography-font-family-sans)"/>
              </a:rPr>
              <a:t>وتشمل وسائل العلاج المستخدمة لتقليل نسبة البيليروبين في الدم للأطفال ما يلي:</a:t>
            </a:r>
          </a:p>
          <a:p>
            <a:pPr algn="r" rtl="1">
              <a:buFont typeface="Arial" panose="020B0604020202020204" pitchFamily="34" charset="0"/>
              <a:buChar char="•"/>
            </a:pPr>
            <a:r>
              <a:rPr lang="ar-IQ" sz="2800" b="1" i="0" dirty="0">
                <a:solidFill>
                  <a:srgbClr val="080808"/>
                </a:solidFill>
                <a:effectLst/>
                <a:latin typeface="var(--mc-typography-font-family-sans)"/>
              </a:rPr>
              <a:t>التغذية الكافية.</a:t>
            </a:r>
            <a:r>
              <a:rPr lang="ar-IQ" sz="2800" b="0" i="0" dirty="0">
                <a:solidFill>
                  <a:srgbClr val="080808"/>
                </a:solidFill>
                <a:effectLst/>
                <a:latin typeface="var(--mc-typography-font-family-sans)"/>
              </a:rPr>
              <a:t> </a:t>
            </a:r>
            <a:r>
              <a:rPr lang="ar-IQ" sz="2400" b="0" i="0" dirty="0">
                <a:solidFill>
                  <a:srgbClr val="080808"/>
                </a:solidFill>
                <a:effectLst/>
                <a:latin typeface="var(--mc-typography-font-family-sans)"/>
              </a:rPr>
              <a:t>لتجنب فقدان الوزن، </a:t>
            </a:r>
            <a:r>
              <a:rPr lang="ar-IQ" sz="2400" b="0" i="0" dirty="0">
                <a:solidFill>
                  <a:srgbClr val="080808"/>
                </a:solidFill>
                <a:effectLst/>
                <a:latin typeface="Amiri"/>
              </a:rPr>
              <a:t>يمكن أن تَمُدَّ التغذية بجرعات أكثر تكرارًا طفلكِ بالمزيد من الحليب، ويُسبِّب المزيد من حركات الأمعاء؛ مما يُؤدِّي إلى زيادة كمية البيليروبين التي يتم التخلُّص منها في بُراز طفلكِ. يجب أن يتناول الرُّضَّع ممن يتغذَّون على الرضاعة الطبيعية من ثماني إلى 12 رضعة في اليوم على مدار الأيام المعدودات الأولى في حياتهم</a:t>
            </a:r>
            <a:endParaRPr lang="ar-IQ" sz="2400" b="0" i="0" dirty="0">
              <a:solidFill>
                <a:srgbClr val="080808"/>
              </a:solidFill>
              <a:effectLst/>
              <a:latin typeface="var(--mc-typography-font-family-sans)"/>
            </a:endParaRPr>
          </a:p>
          <a:p>
            <a:pPr algn="r" rtl="1">
              <a:buFont typeface="Arial" panose="020B0604020202020204" pitchFamily="34" charset="0"/>
              <a:buChar char="•"/>
            </a:pPr>
            <a:r>
              <a:rPr lang="ar-IQ" sz="2800" b="1" i="0" dirty="0">
                <a:solidFill>
                  <a:srgbClr val="080808"/>
                </a:solidFill>
                <a:effectLst/>
                <a:latin typeface="var(--mc-typography-font-family-sans)"/>
              </a:rPr>
              <a:t>العلاج بالضوء (المعالجة الضوئية).</a:t>
            </a:r>
            <a:r>
              <a:rPr lang="ar-IQ" sz="2800" b="0" i="0" dirty="0">
                <a:solidFill>
                  <a:srgbClr val="080808"/>
                </a:solidFill>
                <a:effectLst/>
                <a:latin typeface="var(--mc-typography-font-family-sans)"/>
              </a:rPr>
              <a:t> </a:t>
            </a:r>
            <a:r>
              <a:rPr lang="ar-IQ" sz="2400" b="0" i="0" dirty="0">
                <a:solidFill>
                  <a:srgbClr val="080808"/>
                </a:solidFill>
                <a:effectLst/>
                <a:latin typeface="var(--mc-typography-font-family-sans)"/>
              </a:rPr>
              <a:t>قد يوضَع طفلك تحت مصباح خاص ينبعث منه ضوء في الطيف الأزرق - الأخضر. حيث يغير هذا الضوء شكل جزيئات البيليروبين وتركيبها بطريقة تُمكِّن الجسم من التخلص منها مع البول والبراز. وأثناء العلاج، يرتدي طفلك حفاضًا ولصقات لحماية العينين فقط. ويمكن تعزيز العلاج بالضوء باستخدام وسادة أو حَشِيَّة باعثة للضوء.</a:t>
            </a:r>
            <a:endParaRPr lang="ar-IQ" sz="2800" b="0" i="0" dirty="0">
              <a:solidFill>
                <a:srgbClr val="080808"/>
              </a:solidFill>
              <a:effectLst/>
              <a:latin typeface="var(--mc-typography-font-family-sans)"/>
            </a:endParaRPr>
          </a:p>
        </p:txBody>
      </p:sp>
      <p:pic>
        <p:nvPicPr>
          <p:cNvPr id="3074" name="Picture 2" descr="Why It's Best Not to Worry If Your Baby Has Jaundice">
            <a:extLst>
              <a:ext uri="{FF2B5EF4-FFF2-40B4-BE49-F238E27FC236}">
                <a16:creationId xmlns:a16="http://schemas.microsoft.com/office/drawing/2014/main" id="{6DAC297B-C253-2E8F-4388-C507103B6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04" y="4833743"/>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8192C61-2791-FE76-A632-22D44FE2BAD7}"/>
              </a:ext>
            </a:extLst>
          </p:cNvPr>
          <p:cNvPicPr>
            <a:picLocks noChangeAspect="1"/>
          </p:cNvPicPr>
          <p:nvPr/>
        </p:nvPicPr>
        <p:blipFill>
          <a:blip r:embed="rId3"/>
          <a:stretch>
            <a:fillRect/>
          </a:stretch>
        </p:blipFill>
        <p:spPr>
          <a:xfrm>
            <a:off x="3907840" y="5135339"/>
            <a:ext cx="3048264" cy="1576386"/>
          </a:xfrm>
          <a:prstGeom prst="rect">
            <a:avLst/>
          </a:prstGeom>
        </p:spPr>
      </p:pic>
      <p:pic>
        <p:nvPicPr>
          <p:cNvPr id="3080" name="Picture 8" descr="Treating Neonatal Jaundice in the Developing World with D-Rev's Brilliance  | by Center for IP x Innovation Policy | Innovate4Health | Medium">
            <a:extLst>
              <a:ext uri="{FF2B5EF4-FFF2-40B4-BE49-F238E27FC236}">
                <a16:creationId xmlns:a16="http://schemas.microsoft.com/office/drawing/2014/main" id="{A48790D3-17C7-F71C-9616-E1C26F5F0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146" y="5038532"/>
            <a:ext cx="2957803" cy="157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2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13406-DF9F-4653-81EE-126F0096A230}"/>
              </a:ext>
            </a:extLst>
          </p:cNvPr>
          <p:cNvSpPr txBox="1"/>
          <p:nvPr/>
        </p:nvSpPr>
        <p:spPr>
          <a:xfrm>
            <a:off x="1576873" y="1088391"/>
            <a:ext cx="9218646" cy="3108543"/>
          </a:xfrm>
          <a:prstGeom prst="rect">
            <a:avLst/>
          </a:prstGeom>
          <a:noFill/>
        </p:spPr>
        <p:txBody>
          <a:bodyPr wrap="square">
            <a:spAutoFit/>
          </a:bodyPr>
          <a:lstStyle/>
          <a:p>
            <a:pPr algn="r" rtl="1">
              <a:buFont typeface="Arial" panose="020B0604020202020204" pitchFamily="34" charset="0"/>
              <a:buChar char="•"/>
            </a:pPr>
            <a:r>
              <a:rPr lang="ar-IQ" sz="2800" b="1" i="0" dirty="0">
                <a:solidFill>
                  <a:srgbClr val="080808"/>
                </a:solidFill>
                <a:effectLst/>
                <a:latin typeface="Amiri"/>
              </a:rPr>
              <a:t>حقن الغلوبولين المناعي من خلال الوريد </a:t>
            </a:r>
            <a:r>
              <a:rPr lang="en-US" sz="2800" b="1" i="0" dirty="0">
                <a:solidFill>
                  <a:srgbClr val="080808"/>
                </a:solidFill>
                <a:effectLst/>
                <a:latin typeface="Amiri"/>
              </a:rPr>
              <a:t> (iv Ig).</a:t>
            </a:r>
            <a:r>
              <a:rPr lang="en-US" sz="2800" b="0" i="0" dirty="0">
                <a:solidFill>
                  <a:srgbClr val="080808"/>
                </a:solidFill>
                <a:effectLst/>
                <a:latin typeface="Amiri"/>
              </a:rPr>
              <a:t> </a:t>
            </a:r>
            <a:r>
              <a:rPr lang="ar-IQ" sz="2800" b="0" i="0" dirty="0">
                <a:solidFill>
                  <a:srgbClr val="080808"/>
                </a:solidFill>
                <a:effectLst/>
                <a:latin typeface="Amiri"/>
              </a:rPr>
              <a:t>قد يكون اليرقان مرتبطًا باختلاف فصائل الدم بين الأم والطفل. وتكون نتيجة هذه الحالة أن يصبح جسم الطفل حاملًا لأجسام مضادة من الأم تسبب تكسير كريات الدم الحمراء لديه بسرعة. ومن الممكن أن يؤدي حقن الطفل بالغلوبولين المناعي من خلال الوريد — وهو بروتين في الدم يمكنه تقليل مستويات الأجسام المضادة — إلى التخفيف من اليرقان وتقليل حاجة الطفل لنقل الدم واستبداله، ومع ذلك فإن نتائجه ليست قاطعة.</a:t>
            </a:r>
          </a:p>
        </p:txBody>
      </p:sp>
      <p:pic>
        <p:nvPicPr>
          <p:cNvPr id="5122" name="Picture 2" descr="Intravenous Immunoglobulin (IVIg) Market Has Been Estimated to Account for  US$ 8.34 Bn in revenues by 2023 end | Medgadget">
            <a:extLst>
              <a:ext uri="{FF2B5EF4-FFF2-40B4-BE49-F238E27FC236}">
                <a16:creationId xmlns:a16="http://schemas.microsoft.com/office/drawing/2014/main" id="{43D3C2E4-045C-D513-D58F-DB447FF0A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481" y="4103627"/>
            <a:ext cx="3270574" cy="1877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tibodies | Free Full-Text | Intravenous Immune Globulin Uses in the Fetus  and Neonate: A Review">
            <a:extLst>
              <a:ext uri="{FF2B5EF4-FFF2-40B4-BE49-F238E27FC236}">
                <a16:creationId xmlns:a16="http://schemas.microsoft.com/office/drawing/2014/main" id="{75A01350-8AE7-FB6A-9780-461103162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026" y="3760237"/>
            <a:ext cx="3858015"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6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0F0FFC-8554-033C-DC5B-D32E13A954CC}"/>
              </a:ext>
            </a:extLst>
          </p:cNvPr>
          <p:cNvSpPr txBox="1"/>
          <p:nvPr/>
        </p:nvSpPr>
        <p:spPr>
          <a:xfrm>
            <a:off x="979714" y="842874"/>
            <a:ext cx="10245011" cy="3416320"/>
          </a:xfrm>
          <a:prstGeom prst="rect">
            <a:avLst/>
          </a:prstGeom>
          <a:noFill/>
        </p:spPr>
        <p:txBody>
          <a:bodyPr wrap="square">
            <a:spAutoFit/>
          </a:bodyPr>
          <a:lstStyle/>
          <a:p>
            <a:pPr algn="r" rtl="1">
              <a:buFont typeface="Arial" panose="020B0604020202020204" pitchFamily="34" charset="0"/>
              <a:buChar char="•"/>
            </a:pPr>
            <a:r>
              <a:rPr lang="ar-IQ" sz="3600" b="1" i="0" dirty="0">
                <a:solidFill>
                  <a:srgbClr val="080808"/>
                </a:solidFill>
                <a:effectLst/>
                <a:latin typeface="Amiri"/>
              </a:rPr>
              <a:t>نقل الدم لاستبداله.</a:t>
            </a:r>
            <a:r>
              <a:rPr lang="ar-IQ" sz="3600" b="0" i="0" dirty="0">
                <a:solidFill>
                  <a:srgbClr val="080808"/>
                </a:solidFill>
                <a:effectLst/>
                <a:latin typeface="Amiri"/>
              </a:rPr>
              <a:t> في حالات نادرة، عندما لا يستجيب اليرقان الشديد للعلاجات الأخرى، يحتاج الطفل لاستبدال دمه بنقل دم جديد له. في هذه العملية، تُسحب كميات صغيرة من دم الطفل على نحو متكرر وتُستبدل بعينات أخرى من دم المتبرع، مما يخفف تركيز البيليروبين والأجسام المضادة المنقولة من الأم — تُجرى هذه العملية في وحدة العناية المركزة الخاصة بالأطفال حديثي الولادة.</a:t>
            </a:r>
          </a:p>
        </p:txBody>
      </p:sp>
      <p:pic>
        <p:nvPicPr>
          <p:cNvPr id="4098" name="Picture 2" descr="Blood Exchange Transfusion - Neonatal Jaundice - YouTube">
            <a:extLst>
              <a:ext uri="{FF2B5EF4-FFF2-40B4-BE49-F238E27FC236}">
                <a16:creationId xmlns:a16="http://schemas.microsoft.com/office/drawing/2014/main" id="{A7902D65-E74F-E8D9-F163-5789BEF67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5" y="3774001"/>
            <a:ext cx="3405674" cy="25801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change transfusion [28]. | Download Scientific Diagram">
            <a:extLst>
              <a:ext uri="{FF2B5EF4-FFF2-40B4-BE49-F238E27FC236}">
                <a16:creationId xmlns:a16="http://schemas.microsoft.com/office/drawing/2014/main" id="{2CB9E970-1CE9-1DE0-41F1-00CFE0028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296" y="4259194"/>
            <a:ext cx="2967136" cy="19644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change Blood Transfusions for Severe Hyperbilirubinemia in  Resource-Limited Settings | SpringerLink">
            <a:extLst>
              <a:ext uri="{FF2B5EF4-FFF2-40B4-BE49-F238E27FC236}">
                <a16:creationId xmlns:a16="http://schemas.microsoft.com/office/drawing/2014/main" id="{EB22DC82-ED43-E0DF-900D-E064AE367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385" y="4151067"/>
            <a:ext cx="3405674" cy="229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5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F94665-6255-4BDB-97C1-04461BEE68D5}"/>
              </a:ext>
            </a:extLst>
          </p:cNvPr>
          <p:cNvSpPr txBox="1"/>
          <p:nvPr/>
        </p:nvSpPr>
        <p:spPr>
          <a:xfrm>
            <a:off x="1110343" y="1073221"/>
            <a:ext cx="10300994" cy="830997"/>
          </a:xfrm>
          <a:prstGeom prst="rect">
            <a:avLst/>
          </a:prstGeom>
          <a:noFill/>
        </p:spPr>
        <p:txBody>
          <a:bodyPr wrap="square">
            <a:spAutoFit/>
          </a:bodyPr>
          <a:lstStyle/>
          <a:p>
            <a:pPr algn="r"/>
            <a:r>
              <a:rPr lang="ar-IQ" sz="2400" b="0" i="0" dirty="0">
                <a:solidFill>
                  <a:srgbClr val="080808"/>
                </a:solidFill>
                <a:effectLst/>
                <a:latin typeface="Amiri"/>
              </a:rPr>
              <a:t>يرقان الرُّضَّع هو تلوُّن أصفر لبشرة وعين المولود الجديد. يحدُث يرقان الرُّضَّع بسبب أن دم الطفل يحتوي على فائض من البيليروبين، وهو صباغ أصفر من خلايا الدم الحمراء</a:t>
            </a:r>
            <a:endParaRPr lang="en-US" sz="2400" dirty="0"/>
          </a:p>
        </p:txBody>
      </p:sp>
      <p:sp>
        <p:nvSpPr>
          <p:cNvPr id="7" name="TextBox 6">
            <a:extLst>
              <a:ext uri="{FF2B5EF4-FFF2-40B4-BE49-F238E27FC236}">
                <a16:creationId xmlns:a16="http://schemas.microsoft.com/office/drawing/2014/main" id="{BD57062C-7522-FDE3-085D-938D7894808B}"/>
              </a:ext>
            </a:extLst>
          </p:cNvPr>
          <p:cNvSpPr txBox="1"/>
          <p:nvPr/>
        </p:nvSpPr>
        <p:spPr>
          <a:xfrm>
            <a:off x="1408921" y="2228671"/>
            <a:ext cx="10002416" cy="1200329"/>
          </a:xfrm>
          <a:prstGeom prst="rect">
            <a:avLst/>
          </a:prstGeom>
          <a:noFill/>
        </p:spPr>
        <p:txBody>
          <a:bodyPr wrap="square">
            <a:spAutoFit/>
          </a:bodyPr>
          <a:lstStyle/>
          <a:p>
            <a:pPr algn="r"/>
            <a:r>
              <a:rPr lang="ar-IQ" sz="2400" b="0" i="0" dirty="0">
                <a:solidFill>
                  <a:srgbClr val="080808"/>
                </a:solidFill>
                <a:effectLst/>
                <a:latin typeface="Amiri"/>
              </a:rPr>
              <a:t>يرقان الرُّضَّع هي حالة شائعة، خاصة في الرُّضَّع الذين يولدون في الأسبوع الـ37 من الحمل (قبل الموعد) وبعض الذين يرضعون طبيعيًّا. يحدُث يرقان الرُّضَّع عادةً لأن كبد الطفل ليس ناضجًا بما يكفي للتخلص من البيليروبين في مجرى الدم. في بعض الأطفال، قد يتسبَّب مرض كامن بالإصابة باليرقان.</a:t>
            </a:r>
            <a:endParaRPr lang="en-US" sz="2400" dirty="0"/>
          </a:p>
        </p:txBody>
      </p:sp>
      <p:pic>
        <p:nvPicPr>
          <p:cNvPr id="2050" name="Picture 2" descr="Understanding Newborn Baby Jaundice | HOME HEALTHCARE IN DUBAI">
            <a:extLst>
              <a:ext uri="{FF2B5EF4-FFF2-40B4-BE49-F238E27FC236}">
                <a16:creationId xmlns:a16="http://schemas.microsoft.com/office/drawing/2014/main" id="{94FC0DC1-6093-A906-F6E3-4F523D4D4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5" y="3586928"/>
            <a:ext cx="4236098" cy="245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3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55D97A-8F79-1792-F9FC-803EDFB773F6}"/>
              </a:ext>
            </a:extLst>
          </p:cNvPr>
          <p:cNvSpPr txBox="1"/>
          <p:nvPr/>
        </p:nvSpPr>
        <p:spPr>
          <a:xfrm>
            <a:off x="1464906" y="1279955"/>
            <a:ext cx="9750490" cy="3170099"/>
          </a:xfrm>
          <a:prstGeom prst="rect">
            <a:avLst/>
          </a:prstGeom>
          <a:noFill/>
        </p:spPr>
        <p:txBody>
          <a:bodyPr wrap="square">
            <a:spAutoFit/>
          </a:bodyPr>
          <a:lstStyle/>
          <a:p>
            <a:pPr algn="r"/>
            <a:r>
              <a:rPr lang="ar-IQ" sz="4000" b="0" i="0" dirty="0">
                <a:solidFill>
                  <a:srgbClr val="080808"/>
                </a:solidFill>
                <a:effectLst/>
                <a:latin typeface="Amiri"/>
              </a:rPr>
              <a:t>لا يحتاج معظم الأطفال الذين يولدون ما بين 35 أسبوعًا من الحمل والفترة الكاملة إلى علاج لليرقان. نادرًا ما يؤدي ارتفاع مستوى البيليروبين في الدم بشكل غير عادي إلى تعرُّض المولود الجديد لخطر الإصابة بتلف في المخ، خاصةً في وجود عوامل خطر معينة لليرقان الشديد</a:t>
            </a:r>
            <a:endParaRPr lang="en-US" sz="4000" dirty="0"/>
          </a:p>
        </p:txBody>
      </p:sp>
    </p:spTree>
    <p:extLst>
      <p:ext uri="{BB962C8B-B14F-4D97-AF65-F5344CB8AC3E}">
        <p14:creationId xmlns:p14="http://schemas.microsoft.com/office/powerpoint/2010/main" val="30424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DA578-FAEB-ADBE-F0DC-9B323918C647}"/>
              </a:ext>
            </a:extLst>
          </p:cNvPr>
          <p:cNvSpPr txBox="1"/>
          <p:nvPr/>
        </p:nvSpPr>
        <p:spPr>
          <a:xfrm>
            <a:off x="1108787" y="820723"/>
            <a:ext cx="9750489" cy="4524315"/>
          </a:xfrm>
          <a:prstGeom prst="rect">
            <a:avLst/>
          </a:prstGeom>
          <a:noFill/>
        </p:spPr>
        <p:txBody>
          <a:bodyPr wrap="square">
            <a:spAutoFit/>
          </a:bodyPr>
          <a:lstStyle/>
          <a:p>
            <a:pPr algn="r"/>
            <a:r>
              <a:rPr lang="ar-IQ" sz="3200" b="1" i="0" dirty="0">
                <a:solidFill>
                  <a:srgbClr val="080808"/>
                </a:solidFill>
                <a:effectLst/>
                <a:latin typeface="var(--font-family)"/>
              </a:rPr>
              <a:t>الأعراض</a:t>
            </a:r>
          </a:p>
          <a:p>
            <a:pPr algn="r" rtl="1"/>
            <a:r>
              <a:rPr lang="ar-IQ" sz="3200" b="0" i="0" dirty="0">
                <a:solidFill>
                  <a:srgbClr val="080808"/>
                </a:solidFill>
                <a:effectLst/>
                <a:latin typeface="var(--mc-typography-font-family-sans)"/>
              </a:rPr>
              <a:t>عادة ما يظهر اصفرار الجلد ومنطقة بياض العينين، العلامة الرئيسية ليرقان الأطفال، بين اليوم الثاني والرابع بعد الولادة.</a:t>
            </a:r>
          </a:p>
          <a:p>
            <a:pPr algn="r" rtl="1"/>
            <a:r>
              <a:rPr lang="ar-IQ" sz="3200" b="0" i="0" dirty="0">
                <a:solidFill>
                  <a:srgbClr val="080808"/>
                </a:solidFill>
                <a:effectLst/>
                <a:latin typeface="var(--mc-typography-font-family-sans)"/>
              </a:rPr>
              <a:t>للتحقُّق من الإصابة بيرقان الرضيع، اضغط برفق على جبين طفلك أو أنفه. إذا بدت البشرة صفراء حيث ضغطت، فمن المحتمل أن يكون طفلك مُصابًا باليرقان الخفيف. إذا لم يكن طفلك يعاني من اليرقان، فيجب أن يكون لون البشرة أخف قليلًا من لونه الطبيعي للحظة.</a:t>
            </a:r>
          </a:p>
          <a:p>
            <a:pPr algn="r" rtl="1"/>
            <a:r>
              <a:rPr lang="ar-IQ" sz="3200" b="0" i="0" dirty="0">
                <a:solidFill>
                  <a:srgbClr val="080808"/>
                </a:solidFill>
                <a:effectLst/>
                <a:latin typeface="var(--mc-typography-font-family-sans)"/>
              </a:rPr>
              <a:t>افحص طفلك في وضع الإضاءة الجيدة، ويفضل أن يكون ذلك في وضَح النهار الطبيعي</a:t>
            </a:r>
          </a:p>
        </p:txBody>
      </p:sp>
    </p:spTree>
    <p:extLst>
      <p:ext uri="{BB962C8B-B14F-4D97-AF65-F5344CB8AC3E}">
        <p14:creationId xmlns:p14="http://schemas.microsoft.com/office/powerpoint/2010/main" val="184880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5507A7-5705-69C3-A274-FBB1C6BA037F}"/>
              </a:ext>
            </a:extLst>
          </p:cNvPr>
          <p:cNvSpPr txBox="1"/>
          <p:nvPr/>
        </p:nvSpPr>
        <p:spPr>
          <a:xfrm>
            <a:off x="933061" y="1221939"/>
            <a:ext cx="10468947" cy="3970318"/>
          </a:xfrm>
          <a:prstGeom prst="rect">
            <a:avLst/>
          </a:prstGeom>
          <a:noFill/>
        </p:spPr>
        <p:txBody>
          <a:bodyPr wrap="square">
            <a:spAutoFit/>
          </a:bodyPr>
          <a:lstStyle/>
          <a:p>
            <a:pPr algn="r" rtl="1"/>
            <a:r>
              <a:rPr lang="ar-IQ" sz="2800" b="0" i="0" dirty="0">
                <a:solidFill>
                  <a:srgbClr val="080808"/>
                </a:solidFill>
                <a:effectLst/>
                <a:latin typeface="Amiri"/>
              </a:rPr>
              <a:t>قد تشير العلامات أو الأعراض التالية إلى إصابة شديدة باليرقان أو مضاعفات جرَّاء فَرْط البيليروبين. اتصلي بطبيبكِ إذا:</a:t>
            </a:r>
          </a:p>
          <a:p>
            <a:pPr algn="r" rtl="1">
              <a:buFont typeface="Arial" panose="020B0604020202020204" pitchFamily="34" charset="0"/>
              <a:buChar char="•"/>
            </a:pPr>
            <a:r>
              <a:rPr lang="ar-IQ" sz="2800" b="0" i="0" dirty="0">
                <a:solidFill>
                  <a:srgbClr val="080808"/>
                </a:solidFill>
                <a:effectLst/>
                <a:latin typeface="Amiri"/>
              </a:rPr>
              <a:t>أصبح جلد الطفل أكثر اصفرارًا</a:t>
            </a:r>
          </a:p>
          <a:p>
            <a:pPr algn="r" rtl="1">
              <a:buFont typeface="Arial" panose="020B0604020202020204" pitchFamily="34" charset="0"/>
              <a:buChar char="•"/>
            </a:pPr>
            <a:r>
              <a:rPr lang="ar-IQ" sz="2800" b="0" i="0" dirty="0">
                <a:solidFill>
                  <a:srgbClr val="080808"/>
                </a:solidFill>
                <a:effectLst/>
                <a:latin typeface="Amiri"/>
              </a:rPr>
              <a:t>اصفرَّ جلد الطفل في منطقة البطن أو الذراعين أو الساقين بصورة أكبر</a:t>
            </a:r>
          </a:p>
          <a:p>
            <a:pPr algn="r" rtl="1">
              <a:buFont typeface="Arial" panose="020B0604020202020204" pitchFamily="34" charset="0"/>
              <a:buChar char="•"/>
            </a:pPr>
            <a:r>
              <a:rPr lang="ar-IQ" sz="2800" b="0" i="0" dirty="0">
                <a:solidFill>
                  <a:srgbClr val="080808"/>
                </a:solidFill>
                <a:effectLst/>
                <a:latin typeface="Amiri"/>
              </a:rPr>
              <a:t>اصفرَّ بياض العينين لطفلكِ بصورة أكبر</a:t>
            </a:r>
          </a:p>
          <a:p>
            <a:pPr algn="r" rtl="1">
              <a:buFont typeface="Arial" panose="020B0604020202020204" pitchFamily="34" charset="0"/>
              <a:buChar char="•"/>
            </a:pPr>
            <a:r>
              <a:rPr lang="ar-IQ" sz="2800" b="0" i="0" dirty="0">
                <a:solidFill>
                  <a:srgbClr val="080808"/>
                </a:solidFill>
                <a:effectLst/>
                <a:latin typeface="Amiri"/>
              </a:rPr>
              <a:t>إذا كان يبدو على طفلكِ الخمول أو الإعياء أو صعوبة إيقاظه</a:t>
            </a:r>
          </a:p>
          <a:p>
            <a:pPr algn="r" rtl="1">
              <a:buFont typeface="Arial" panose="020B0604020202020204" pitchFamily="34" charset="0"/>
              <a:buChar char="•"/>
            </a:pPr>
            <a:r>
              <a:rPr lang="ar-IQ" sz="2800" b="0" i="0" dirty="0">
                <a:solidFill>
                  <a:srgbClr val="080808"/>
                </a:solidFill>
                <a:effectLst/>
                <a:latin typeface="Amiri"/>
              </a:rPr>
              <a:t>إذا كان لا يكتسب أي زيادة في الوزن أو وجود صعوبة في تغذيته</a:t>
            </a:r>
          </a:p>
          <a:p>
            <a:pPr algn="r" rtl="1">
              <a:buFont typeface="Arial" panose="020B0604020202020204" pitchFamily="34" charset="0"/>
              <a:buChar char="•"/>
            </a:pPr>
            <a:r>
              <a:rPr lang="ar-IQ" sz="2800" b="0" i="0" dirty="0">
                <a:solidFill>
                  <a:srgbClr val="080808"/>
                </a:solidFill>
                <a:effectLst/>
                <a:latin typeface="Amiri"/>
              </a:rPr>
              <a:t>إذا كان يبكي بصوت عالٍ</a:t>
            </a:r>
          </a:p>
          <a:p>
            <a:pPr algn="r" rtl="1">
              <a:buFont typeface="Arial" panose="020B0604020202020204" pitchFamily="34" charset="0"/>
              <a:buChar char="•"/>
            </a:pPr>
            <a:r>
              <a:rPr lang="ar-IQ" sz="2800" b="0" i="0" dirty="0">
                <a:solidFill>
                  <a:srgbClr val="080808"/>
                </a:solidFill>
                <a:effectLst/>
                <a:latin typeface="Amiri"/>
              </a:rPr>
              <a:t>إذا أصيب بأيِّ علامات أو أعراض أخرى تُقلقكِ</a:t>
            </a:r>
          </a:p>
        </p:txBody>
      </p:sp>
    </p:spTree>
    <p:extLst>
      <p:ext uri="{BB962C8B-B14F-4D97-AF65-F5344CB8AC3E}">
        <p14:creationId xmlns:p14="http://schemas.microsoft.com/office/powerpoint/2010/main" val="232269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A2A8A6-7AD8-A1CD-ABF4-A9D23D80581E}"/>
              </a:ext>
            </a:extLst>
          </p:cNvPr>
          <p:cNvSpPr txBox="1"/>
          <p:nvPr/>
        </p:nvSpPr>
        <p:spPr>
          <a:xfrm>
            <a:off x="1230086" y="1094229"/>
            <a:ext cx="10255898" cy="4401205"/>
          </a:xfrm>
          <a:prstGeom prst="rect">
            <a:avLst/>
          </a:prstGeom>
          <a:noFill/>
        </p:spPr>
        <p:txBody>
          <a:bodyPr wrap="square">
            <a:spAutoFit/>
          </a:bodyPr>
          <a:lstStyle/>
          <a:p>
            <a:pPr algn="r"/>
            <a:r>
              <a:rPr lang="ar-IQ" sz="2800" b="1" i="0" dirty="0">
                <a:solidFill>
                  <a:srgbClr val="080808"/>
                </a:solidFill>
                <a:effectLst/>
                <a:latin typeface="var(--font-family)"/>
              </a:rPr>
              <a:t>الأسباب</a:t>
            </a:r>
          </a:p>
          <a:p>
            <a:pPr algn="r" rtl="1"/>
            <a:r>
              <a:rPr lang="ar-IQ" sz="2800" b="0" i="0" dirty="0">
                <a:solidFill>
                  <a:srgbClr val="080808"/>
                </a:solidFill>
                <a:effectLst/>
                <a:latin typeface="var(--mc-typography-font-family-sans)"/>
              </a:rPr>
              <a:t>زيادة نسبة البيليروبين في الدم هي السبب الرئيسي في حدوث الصفراء. البيليروبين، المسئول عن اللون الأصفر للصفراء، هو جزء يُفرَز طبيعيًّا بعد تكسير خلايا الدم الحمراء القديمة البالية.</a:t>
            </a:r>
          </a:p>
          <a:p>
            <a:pPr algn="r" rtl="1"/>
            <a:r>
              <a:rPr lang="ar-IQ" sz="2800" b="0" i="0" dirty="0">
                <a:solidFill>
                  <a:srgbClr val="080808"/>
                </a:solidFill>
                <a:effectLst/>
                <a:latin typeface="var(--mc-typography-font-family-sans)"/>
              </a:rPr>
              <a:t>الرُّضع يُفرزون نسبة بيليروبين أكثر من البالغين بسبب الإنتاج الأضخم والتكسير الأسرع لخلايا الدم الحمراء في الأيام القليلة الأولى من حياة الرضيع. عادةً ما يقوم الكبد بتصفية البيليروبين من مجرى الدم وإفرازها في مجرى الأمعاء. كبد الرضيع غير البالغ غالبًا لا يستطيع إزالة البيليروبين بسرعة كافية، مؤديا إلى زيادة نسبة البيليروبين. حدوث الصفراء بسبب هذه الحالات الطبيعية للرضيع تُسمَّى الصفراء الفسيولوجية «أي طبيعية وغير مرضية»، وتظهر دائمًا في اليوم الثاني أو الثالث بعد الولادة.</a:t>
            </a:r>
          </a:p>
        </p:txBody>
      </p:sp>
    </p:spTree>
    <p:extLst>
      <p:ext uri="{BB962C8B-B14F-4D97-AF65-F5344CB8AC3E}">
        <p14:creationId xmlns:p14="http://schemas.microsoft.com/office/powerpoint/2010/main" val="365405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BDEE74-0CB2-0637-B732-84F25D0A0F9A}"/>
              </a:ext>
            </a:extLst>
          </p:cNvPr>
          <p:cNvSpPr txBox="1"/>
          <p:nvPr/>
        </p:nvSpPr>
        <p:spPr>
          <a:xfrm>
            <a:off x="1094792" y="658611"/>
            <a:ext cx="10002415" cy="5262979"/>
          </a:xfrm>
          <a:prstGeom prst="rect">
            <a:avLst/>
          </a:prstGeom>
          <a:noFill/>
        </p:spPr>
        <p:txBody>
          <a:bodyPr wrap="square">
            <a:spAutoFit/>
          </a:bodyPr>
          <a:lstStyle/>
          <a:p>
            <a:pPr algn="r"/>
            <a:r>
              <a:rPr lang="ar-IQ" sz="2800" b="1" i="0" dirty="0">
                <a:solidFill>
                  <a:srgbClr val="080808"/>
                </a:solidFill>
                <a:effectLst/>
                <a:latin typeface="Amiri"/>
              </a:rPr>
              <a:t>الأسباب الأخرى</a:t>
            </a:r>
          </a:p>
          <a:p>
            <a:pPr algn="r" rtl="1"/>
            <a:r>
              <a:rPr lang="ar-IQ" sz="2800" b="0" i="0" dirty="0">
                <a:solidFill>
                  <a:srgbClr val="080808"/>
                </a:solidFill>
                <a:effectLst/>
                <a:latin typeface="Amiri"/>
              </a:rPr>
              <a:t>يمكن أن ينتج اليرقان لدى الرضع عن أحد الاضطرابات الكامنة. وفي هذه الحالات، يظهر اليرقان غالبًا في وقتٍ مبكرٍ أو متأخرٍ جدًّا عن ميعاد اليرقان الأكثر شيوعًا في الرضع. تتضمن الأمراض والحالات الطبية التي تُسبب اليرقان ما يلي:</a:t>
            </a:r>
          </a:p>
          <a:p>
            <a:pPr algn="r" rtl="1">
              <a:buFont typeface="Arial" panose="020B0604020202020204" pitchFamily="34" charset="0"/>
              <a:buChar char="•"/>
            </a:pPr>
            <a:r>
              <a:rPr lang="ar-IQ" sz="2800" b="0" i="0" dirty="0">
                <a:solidFill>
                  <a:srgbClr val="080808"/>
                </a:solidFill>
                <a:effectLst/>
                <a:latin typeface="Amiri"/>
              </a:rPr>
              <a:t>نزفًا داخليًّا (النزف)</a:t>
            </a:r>
          </a:p>
          <a:p>
            <a:pPr algn="r" rtl="1">
              <a:buFont typeface="Arial" panose="020B0604020202020204" pitchFamily="34" charset="0"/>
              <a:buChar char="•"/>
            </a:pPr>
            <a:r>
              <a:rPr lang="ar-IQ" sz="2800" b="0" i="0" dirty="0">
                <a:solidFill>
                  <a:srgbClr val="080808"/>
                </a:solidFill>
                <a:effectLst/>
                <a:latin typeface="Amiri"/>
              </a:rPr>
              <a:t>عدوى في دم الطفل (الإنتان)</a:t>
            </a:r>
          </a:p>
          <a:p>
            <a:pPr algn="r" rtl="1">
              <a:buFont typeface="Arial" panose="020B0604020202020204" pitchFamily="34" charset="0"/>
              <a:buChar char="•"/>
            </a:pPr>
            <a:r>
              <a:rPr lang="ar-IQ" sz="2800" b="0" i="0" dirty="0">
                <a:solidFill>
                  <a:srgbClr val="080808"/>
                </a:solidFill>
                <a:effectLst/>
                <a:latin typeface="Amiri"/>
              </a:rPr>
              <a:t>عدوى بكتيرية أو فيروسية أخرى</a:t>
            </a:r>
          </a:p>
          <a:p>
            <a:pPr algn="r" rtl="1">
              <a:buFont typeface="Arial" panose="020B0604020202020204" pitchFamily="34" charset="0"/>
              <a:buChar char="•"/>
            </a:pPr>
            <a:r>
              <a:rPr lang="ar-IQ" sz="2800" b="0" i="0" dirty="0">
                <a:solidFill>
                  <a:srgbClr val="080808"/>
                </a:solidFill>
                <a:effectLst/>
                <a:latin typeface="Amiri"/>
              </a:rPr>
              <a:t>عدم التوافق بين دم الأم ودم الطفل</a:t>
            </a:r>
          </a:p>
          <a:p>
            <a:pPr algn="r" rtl="1">
              <a:buFont typeface="Arial" panose="020B0604020202020204" pitchFamily="34" charset="0"/>
              <a:buChar char="•"/>
            </a:pPr>
            <a:r>
              <a:rPr lang="ar-IQ" sz="2800" b="0" i="0" dirty="0">
                <a:solidFill>
                  <a:srgbClr val="080808"/>
                </a:solidFill>
                <a:effectLst/>
                <a:latin typeface="Amiri"/>
              </a:rPr>
              <a:t>خللاً في وظيفة الكبد</a:t>
            </a:r>
          </a:p>
          <a:p>
            <a:pPr algn="r" rtl="1">
              <a:buFont typeface="Arial" panose="020B0604020202020204" pitchFamily="34" charset="0"/>
              <a:buChar char="•"/>
            </a:pPr>
            <a:r>
              <a:rPr lang="ar-IQ" sz="2800" b="0" i="0" dirty="0">
                <a:solidFill>
                  <a:srgbClr val="080808"/>
                </a:solidFill>
                <a:effectLst/>
                <a:latin typeface="Amiri"/>
              </a:rPr>
              <a:t>رتق القناة الصفراوية، وهو مرض تنسد فيه القنوات المرارية للطفل أو تحدث بها ندوب</a:t>
            </a:r>
          </a:p>
          <a:p>
            <a:pPr algn="r" rtl="1">
              <a:buFont typeface="Arial" panose="020B0604020202020204" pitchFamily="34" charset="0"/>
              <a:buChar char="•"/>
            </a:pPr>
            <a:r>
              <a:rPr lang="ar-IQ" sz="2800" b="0" i="0" dirty="0">
                <a:solidFill>
                  <a:srgbClr val="080808"/>
                </a:solidFill>
                <a:effectLst/>
                <a:latin typeface="Amiri"/>
              </a:rPr>
              <a:t>نقصًا في الإنزيمات</a:t>
            </a:r>
          </a:p>
          <a:p>
            <a:pPr algn="r" rtl="1">
              <a:buFont typeface="Arial" panose="020B0604020202020204" pitchFamily="34" charset="0"/>
              <a:buChar char="•"/>
            </a:pPr>
            <a:r>
              <a:rPr lang="ar-IQ" sz="2800" b="0" i="0" dirty="0">
                <a:solidFill>
                  <a:srgbClr val="080808"/>
                </a:solidFill>
                <a:effectLst/>
                <a:latin typeface="Amiri"/>
              </a:rPr>
              <a:t>خللاً في خلايا الدم الحمراء لدى الطفل، مما يؤدي إلى تكسرها السريع.</a:t>
            </a:r>
          </a:p>
        </p:txBody>
      </p:sp>
      <p:pic>
        <p:nvPicPr>
          <p:cNvPr id="7170" name="Picture 2" descr="Biliary Atresia In Children: Why All Parents Must Know About This Disease">
            <a:extLst>
              <a:ext uri="{FF2B5EF4-FFF2-40B4-BE49-F238E27FC236}">
                <a16:creationId xmlns:a16="http://schemas.microsoft.com/office/drawing/2014/main" id="{C3F3DD0F-77E5-FE59-C8B3-C3190D42B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96" y="2518949"/>
            <a:ext cx="2711904" cy="182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5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DE1E40C-A12A-2F5B-BC03-0654B84C40C6}"/>
              </a:ext>
            </a:extLst>
          </p:cNvPr>
          <p:cNvSpPr txBox="1"/>
          <p:nvPr/>
        </p:nvSpPr>
        <p:spPr>
          <a:xfrm>
            <a:off x="1688842" y="923931"/>
            <a:ext cx="9582538" cy="646331"/>
          </a:xfrm>
          <a:prstGeom prst="rect">
            <a:avLst/>
          </a:prstGeom>
          <a:noFill/>
        </p:spPr>
        <p:txBody>
          <a:bodyPr wrap="square">
            <a:spAutoFit/>
          </a:bodyPr>
          <a:lstStyle/>
          <a:p>
            <a:pPr algn="r"/>
            <a:r>
              <a:rPr lang="ar-IQ" b="1" i="0" dirty="0">
                <a:solidFill>
                  <a:srgbClr val="080808"/>
                </a:solidFill>
                <a:effectLst/>
                <a:latin typeface="var(--font-family)"/>
              </a:rPr>
              <a:t>عوامل الخطورة</a:t>
            </a:r>
          </a:p>
          <a:p>
            <a:pPr algn="r" rtl="1"/>
            <a:r>
              <a:rPr lang="ar-IQ" b="0" i="0" dirty="0">
                <a:solidFill>
                  <a:srgbClr val="080808"/>
                </a:solidFill>
                <a:effectLst/>
                <a:latin typeface="var(--mc-typography-font-family-sans)"/>
              </a:rPr>
              <a:t>تتمثل عوامل الخطر الرئيسية للإصابة بالصفراء، على نحو خاص في الصفراء الشديدة التي يمكن أن تُسبب مضاعفات، ومنها:</a:t>
            </a:r>
          </a:p>
        </p:txBody>
      </p:sp>
      <p:sp>
        <p:nvSpPr>
          <p:cNvPr id="18" name="TextBox 17">
            <a:extLst>
              <a:ext uri="{FF2B5EF4-FFF2-40B4-BE49-F238E27FC236}">
                <a16:creationId xmlns:a16="http://schemas.microsoft.com/office/drawing/2014/main" id="{CB663F1A-C680-25A1-D88D-80F4E4615628}"/>
              </a:ext>
            </a:extLst>
          </p:cNvPr>
          <p:cNvSpPr txBox="1"/>
          <p:nvPr/>
        </p:nvSpPr>
        <p:spPr>
          <a:xfrm>
            <a:off x="1646853" y="1723049"/>
            <a:ext cx="9666515" cy="1569660"/>
          </a:xfrm>
          <a:prstGeom prst="rect">
            <a:avLst/>
          </a:prstGeom>
          <a:noFill/>
        </p:spPr>
        <p:txBody>
          <a:bodyPr wrap="square">
            <a:spAutoFit/>
          </a:bodyPr>
          <a:lstStyle/>
          <a:p>
            <a:pPr algn="r" rtl="1">
              <a:buFont typeface="Arial" panose="020B0604020202020204" pitchFamily="34" charset="0"/>
              <a:buChar char="•"/>
            </a:pPr>
            <a:r>
              <a:rPr lang="ar-IQ" sz="2400" b="1" i="0" dirty="0">
                <a:solidFill>
                  <a:srgbClr val="080808"/>
                </a:solidFill>
                <a:effectLst/>
                <a:latin typeface="Amiri"/>
              </a:rPr>
              <a:t>الولادة المبكرة.</a:t>
            </a:r>
            <a:r>
              <a:rPr lang="ar-IQ" sz="2400" b="0" i="0" dirty="0">
                <a:solidFill>
                  <a:srgbClr val="080808"/>
                </a:solidFill>
                <a:effectLst/>
                <a:latin typeface="Amiri"/>
              </a:rPr>
              <a:t> الطفل الذي تتم ولادته قبل حلول الأسبوع 38 من بدء حدوث الحمل قد لا يكون قادرًا على معالجة البيليروبين بسرعة تُماثِل الأطفال المولودين في الموعد المناسب، وقد يتم في بعض الأحيان تغذية الأطفال </a:t>
            </a:r>
            <a:r>
              <a:rPr lang="ar-IQ" sz="2400" b="0" i="0" dirty="0" err="1">
                <a:solidFill>
                  <a:srgbClr val="080808"/>
                </a:solidFill>
                <a:effectLst/>
                <a:latin typeface="Amiri"/>
              </a:rPr>
              <a:t>المبتسرين</a:t>
            </a:r>
            <a:r>
              <a:rPr lang="ar-IQ" sz="2400" b="0" i="0" dirty="0">
                <a:solidFill>
                  <a:srgbClr val="080808"/>
                </a:solidFill>
                <a:effectLst/>
                <a:latin typeface="Amiri"/>
              </a:rPr>
              <a:t> بقدر أقل أيضًا، ويتعرضون لقدر أقل من حركة الأمعاء (التغوُّط)، وهو ما يؤدي إلى التخلص من قدر أقل من البيليروبين من خلال البراز.</a:t>
            </a:r>
          </a:p>
        </p:txBody>
      </p:sp>
      <p:sp>
        <p:nvSpPr>
          <p:cNvPr id="20" name="TextBox 19">
            <a:extLst>
              <a:ext uri="{FF2B5EF4-FFF2-40B4-BE49-F238E27FC236}">
                <a16:creationId xmlns:a16="http://schemas.microsoft.com/office/drawing/2014/main" id="{6014C789-30EF-2785-43B6-8DBFE0E28D04}"/>
              </a:ext>
            </a:extLst>
          </p:cNvPr>
          <p:cNvSpPr txBox="1"/>
          <p:nvPr/>
        </p:nvSpPr>
        <p:spPr>
          <a:xfrm>
            <a:off x="1390261" y="3429000"/>
            <a:ext cx="10179698" cy="1384995"/>
          </a:xfrm>
          <a:prstGeom prst="rect">
            <a:avLst/>
          </a:prstGeom>
          <a:noFill/>
        </p:spPr>
        <p:txBody>
          <a:bodyPr wrap="square">
            <a:spAutoFit/>
          </a:bodyPr>
          <a:lstStyle/>
          <a:p>
            <a:pPr algn="r" rtl="1">
              <a:buFont typeface="Arial" panose="020B0604020202020204" pitchFamily="34" charset="0"/>
              <a:buChar char="•"/>
            </a:pPr>
            <a:r>
              <a:rPr lang="ar-IQ" sz="2800" b="1" i="0" dirty="0">
                <a:solidFill>
                  <a:srgbClr val="080808"/>
                </a:solidFill>
                <a:effectLst/>
                <a:latin typeface="Amiri"/>
              </a:rPr>
              <a:t>التعرض لكدمة قوية أثناء الولادة.</a:t>
            </a:r>
            <a:r>
              <a:rPr lang="ar-IQ" sz="2800" b="0" i="0" dirty="0">
                <a:solidFill>
                  <a:srgbClr val="080808"/>
                </a:solidFill>
                <a:effectLst/>
                <a:latin typeface="Amiri"/>
              </a:rPr>
              <a:t> الأطفال الحديثي الولادة الذين يتعرضون لكدمات أثناء الولادة أو ناتجة عنها قد يصابون بمستويات أعلى من البيليروبين بسبب تكسُّر المزيد من خلايا الدم الحمراء.</a:t>
            </a:r>
          </a:p>
        </p:txBody>
      </p:sp>
      <p:pic>
        <p:nvPicPr>
          <p:cNvPr id="1037" name="Picture 13" descr="CEPHALHAEMATOMA">
            <a:extLst>
              <a:ext uri="{FF2B5EF4-FFF2-40B4-BE49-F238E27FC236}">
                <a16:creationId xmlns:a16="http://schemas.microsoft.com/office/drawing/2014/main" id="{9C4D2F9C-9C15-5484-6B53-9C6D98B50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832" y="4492780"/>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Neonatal Hematomas | Pediatrics Clerkship | The University of Chicago">
            <a:extLst>
              <a:ext uri="{FF2B5EF4-FFF2-40B4-BE49-F238E27FC236}">
                <a16:creationId xmlns:a16="http://schemas.microsoft.com/office/drawing/2014/main" id="{F3205F39-33BB-4257-7E96-7E0533D4D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137" y="4432221"/>
            <a:ext cx="2267728" cy="20409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welling and ecchymosis of the neonate's left thigh. Figure 2. Swelling...  | Download Scientific Diagram">
            <a:extLst>
              <a:ext uri="{FF2B5EF4-FFF2-40B4-BE49-F238E27FC236}">
                <a16:creationId xmlns:a16="http://schemas.microsoft.com/office/drawing/2014/main" id="{2848F3A1-EA4D-104F-1D50-C5B0B89CC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626" y="4492780"/>
            <a:ext cx="2267729" cy="158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8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313C07-5331-AEB2-97D5-619F10E79C32}"/>
              </a:ext>
            </a:extLst>
          </p:cNvPr>
          <p:cNvSpPr txBox="1"/>
          <p:nvPr/>
        </p:nvSpPr>
        <p:spPr>
          <a:xfrm>
            <a:off x="1679510" y="1157196"/>
            <a:ext cx="9498563" cy="1200329"/>
          </a:xfrm>
          <a:prstGeom prst="rect">
            <a:avLst/>
          </a:prstGeom>
          <a:noFill/>
        </p:spPr>
        <p:txBody>
          <a:bodyPr wrap="square">
            <a:spAutoFit/>
          </a:bodyPr>
          <a:lstStyle/>
          <a:p>
            <a:pPr algn="r" rtl="1">
              <a:buFont typeface="Arial" panose="020B0604020202020204" pitchFamily="34" charset="0"/>
              <a:buChar char="•"/>
            </a:pPr>
            <a:r>
              <a:rPr lang="ar-IQ" sz="2400" b="1" i="0" dirty="0">
                <a:solidFill>
                  <a:srgbClr val="080808"/>
                </a:solidFill>
                <a:effectLst/>
                <a:latin typeface="Amiri"/>
              </a:rPr>
              <a:t>فصيلة الدم.</a:t>
            </a:r>
            <a:r>
              <a:rPr lang="ar-IQ" sz="2400" b="0" i="0" dirty="0">
                <a:solidFill>
                  <a:srgbClr val="080808"/>
                </a:solidFill>
                <a:effectLst/>
                <a:latin typeface="Amiri"/>
              </a:rPr>
              <a:t> إذا كانت فصيلة دم الأم مختلفة عن فصيلة دم المولود، فإن ذلكَ يعني أن الطفل ربما قد تلقَّى أجسامًا مضادة من خلال المَشيمة، وهو ما يسبب تكسُّرًا سريعًا وغير طبيعي في خلايا الدم الحمراء.</a:t>
            </a:r>
          </a:p>
        </p:txBody>
      </p:sp>
      <p:sp>
        <p:nvSpPr>
          <p:cNvPr id="7" name="TextBox 6">
            <a:extLst>
              <a:ext uri="{FF2B5EF4-FFF2-40B4-BE49-F238E27FC236}">
                <a16:creationId xmlns:a16="http://schemas.microsoft.com/office/drawing/2014/main" id="{9876B46C-7036-C063-FEC9-FD683F9BE8C0}"/>
              </a:ext>
            </a:extLst>
          </p:cNvPr>
          <p:cNvSpPr txBox="1"/>
          <p:nvPr/>
        </p:nvSpPr>
        <p:spPr>
          <a:xfrm>
            <a:off x="1576873" y="3023148"/>
            <a:ext cx="9927771" cy="2308324"/>
          </a:xfrm>
          <a:prstGeom prst="rect">
            <a:avLst/>
          </a:prstGeom>
          <a:noFill/>
        </p:spPr>
        <p:txBody>
          <a:bodyPr wrap="square">
            <a:spAutoFit/>
          </a:bodyPr>
          <a:lstStyle/>
          <a:p>
            <a:pPr algn="r" rtl="1">
              <a:buFont typeface="Arial" panose="020B0604020202020204" pitchFamily="34" charset="0"/>
              <a:buChar char="•"/>
            </a:pPr>
            <a:r>
              <a:rPr lang="ar-IQ" sz="2400" b="1" i="0" dirty="0">
                <a:solidFill>
                  <a:srgbClr val="080808"/>
                </a:solidFill>
                <a:effectLst/>
                <a:latin typeface="Amiri"/>
              </a:rPr>
              <a:t>الرضاعة الطبيعية.</a:t>
            </a:r>
            <a:r>
              <a:rPr lang="ar-IQ" sz="2400" b="0" i="0" dirty="0">
                <a:solidFill>
                  <a:srgbClr val="080808"/>
                </a:solidFill>
                <a:effectLst/>
                <a:latin typeface="Amiri"/>
              </a:rPr>
              <a:t> الأطفال الذين يرضعون طبيعيًّا، وتحديدًا الأطفال الذين يواجهون صعوبة في حصولهم على الرضاعة الطبيعية، أو يواجهون صعوبة في الحصول على ما يكفيهم من التغذية من خلال الرضاعة الطبيعية، تزداد لديهم مخاطر الإصابة بالصفراء. قد يُسهم الجفاف، أو استهلاك قدر أقل من السعرات الحرارية في بدء تعرُّضهم للإصابة بالصفراء. إلا أنه بسبب مزايا الرضاعة الطبيعية، ما زال الخبراء يوصون بها. من الضروري التأكد من حصول طفلكِ على ما يكفيه من الطعام، ومن السوائل.</a:t>
            </a:r>
          </a:p>
        </p:txBody>
      </p:sp>
    </p:spTree>
    <p:extLst>
      <p:ext uri="{BB962C8B-B14F-4D97-AF65-F5344CB8AC3E}">
        <p14:creationId xmlns:p14="http://schemas.microsoft.com/office/powerpoint/2010/main" val="778481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Amiri</vt:lpstr>
      <vt:lpstr>Arial</vt:lpstr>
      <vt:lpstr>Calibri</vt:lpstr>
      <vt:lpstr>Calibri Light</vt:lpstr>
      <vt:lpstr>var(--font-family)</vt:lpstr>
      <vt:lpstr>var(--mc-typography-font-family-sans)</vt:lpstr>
      <vt:lpstr>Office Theme</vt:lpstr>
      <vt:lpstr>اليرقان الولادي  عند الرضع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اليرقان الولادي  عند الرضع </dc:title>
  <dc:creator>Jalil Kadim</dc:creator>
  <cp:lastModifiedBy>Jalil Kadim</cp:lastModifiedBy>
  <cp:revision>1</cp:revision>
  <dcterms:created xsi:type="dcterms:W3CDTF">2024-01-18T07:26:48Z</dcterms:created>
  <dcterms:modified xsi:type="dcterms:W3CDTF">2024-01-18T08:13:41Z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2024-01-18T08:13:31Z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66250733-606a-44c0-ad48-bec127e002c3</vt:lpwstr>
  </property>
  <property fmtid="{D5CDD505-2E9C-101B-9397-08002B2CF9AE}" pid="7" name="MSIP_Label_defa4170-0d19-0005-0004-bc88714345d2_ActionId">
    <vt:lpwstr>671d657d-62f7-487e-8c46-f4780f7be7be</vt:lpwstr>
  </property>
  <property fmtid="{D5CDD505-2E9C-101B-9397-08002B2CF9AE}" pid="8" name="MSIP_Label_defa4170-0d19-0005-0004-bc88714345d2_ContentBits">
    <vt:lpwstr>0</vt:lpwstr>
  </property>
</Properties>
</file>