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74" r:id="rId3"/>
    <p:sldId id="272" r:id="rId4"/>
    <p:sldId id="273" r:id="rId5"/>
    <p:sldId id="268" r:id="rId6"/>
    <p:sldId id="258" r:id="rId7"/>
    <p:sldId id="270" r:id="rId8"/>
    <p:sldId id="257" r:id="rId9"/>
    <p:sldId id="269" r:id="rId10"/>
    <p:sldId id="259" r:id="rId11"/>
    <p:sldId id="260" r:id="rId12"/>
    <p:sldId id="261" r:id="rId13"/>
    <p:sldId id="262" r:id="rId14"/>
    <p:sldId id="263" r:id="rId15"/>
    <p:sldId id="264" r:id="rId16"/>
    <p:sldId id="265" r:id="rId17"/>
    <p:sldId id="266" r:id="rId18"/>
    <p:sldId id="267"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2" d="100"/>
          <a:sy n="72" d="100"/>
        </p:scale>
        <p:origin x="-10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45DFFE26-471C-4275-8B21-FE0FB9AFC1AC}" type="datetimeFigureOut">
              <a:rPr lang="ar-IQ" smtClean="0"/>
              <a:t>12/08/1445</a:t>
            </a:fld>
            <a:endParaRPr lang="ar-IQ"/>
          </a:p>
        </p:txBody>
      </p:sp>
      <p:sp>
        <p:nvSpPr>
          <p:cNvPr id="8" name="Slide Number Placeholder 7"/>
          <p:cNvSpPr>
            <a:spLocks noGrp="1"/>
          </p:cNvSpPr>
          <p:nvPr>
            <p:ph type="sldNum" sz="quarter" idx="11"/>
          </p:nvPr>
        </p:nvSpPr>
        <p:spPr/>
        <p:txBody>
          <a:bodyPr/>
          <a:lstStyle/>
          <a:p>
            <a:fld id="{9DF90F4F-AE28-4795-AB4B-83A28B4B2959}" type="slidenum">
              <a:rPr lang="ar-IQ" smtClean="0"/>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5DFFE26-471C-4275-8B21-FE0FB9AFC1AC}" type="datetimeFigureOut">
              <a:rPr lang="ar-IQ" smtClean="0"/>
              <a:t>12/08/1445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DF90F4F-AE28-4795-AB4B-83A28B4B2959}"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5DFFE26-471C-4275-8B21-FE0FB9AFC1AC}" type="datetimeFigureOut">
              <a:rPr lang="ar-IQ" smtClean="0"/>
              <a:t>12/08/1445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DF90F4F-AE28-4795-AB4B-83A28B4B2959}"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10"/>
          </p:nvPr>
        </p:nvSpPr>
        <p:spPr/>
        <p:txBody>
          <a:bodyPr/>
          <a:lstStyle/>
          <a:p>
            <a:fld id="{45DFFE26-471C-4275-8B21-FE0FB9AFC1AC}" type="datetimeFigureOut">
              <a:rPr lang="ar-IQ" smtClean="0"/>
              <a:t>12/08/1445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DF90F4F-AE28-4795-AB4B-83A28B4B2959}"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5DFFE26-471C-4275-8B21-FE0FB9AFC1AC}" type="datetimeFigureOut">
              <a:rPr lang="ar-IQ" smtClean="0"/>
              <a:t>12/08/1445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DF90F4F-AE28-4795-AB4B-83A28B4B2959}" type="slidenum">
              <a:rPr lang="ar-IQ" smtClean="0"/>
              <a:t>‹#›</a:t>
            </a:fld>
            <a:endParaRPr lang="ar-IQ"/>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5" name="Date Placeholder 4"/>
          <p:cNvSpPr>
            <a:spLocks noGrp="1"/>
          </p:cNvSpPr>
          <p:nvPr>
            <p:ph type="dt" sz="half" idx="10"/>
          </p:nvPr>
        </p:nvSpPr>
        <p:spPr/>
        <p:txBody>
          <a:bodyPr/>
          <a:lstStyle/>
          <a:p>
            <a:fld id="{45DFFE26-471C-4275-8B21-FE0FB9AFC1AC}" type="datetimeFigureOut">
              <a:rPr lang="ar-IQ" smtClean="0"/>
              <a:t>12/08/1445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DF90F4F-AE28-4795-AB4B-83A28B4B2959}" type="slidenum">
              <a:rPr lang="ar-IQ" smtClean="0"/>
              <a:t>‹#›</a:t>
            </a:fld>
            <a:endParaRPr lang="ar-IQ"/>
          </a:p>
        </p:txBody>
      </p:sp>
      <p:sp>
        <p:nvSpPr>
          <p:cNvPr id="9" name="Content Placeholder 8"/>
          <p:cNvSpPr>
            <a:spLocks noGrp="1"/>
          </p:cNvSpPr>
          <p:nvPr>
            <p:ph sz="quarter" idx="13"/>
          </p:nvPr>
        </p:nvSpPr>
        <p:spPr>
          <a:xfrm>
            <a:off x="365760" y="1600200"/>
            <a:ext cx="4041648" cy="452628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45DFFE26-471C-4275-8B21-FE0FB9AFC1AC}" type="datetimeFigureOut">
              <a:rPr lang="ar-IQ" smtClean="0"/>
              <a:t>12/08/1445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DF90F4F-AE28-4795-AB4B-83A28B4B2959}" type="slidenum">
              <a:rPr lang="ar-IQ" smtClean="0"/>
              <a:t>‹#›</a:t>
            </a:fld>
            <a:endParaRPr lang="ar-IQ"/>
          </a:p>
        </p:txBody>
      </p:sp>
      <p:sp>
        <p:nvSpPr>
          <p:cNvPr id="11" name="Content Placeholder 10"/>
          <p:cNvSpPr>
            <a:spLocks noGrp="1"/>
          </p:cNvSpPr>
          <p:nvPr>
            <p:ph sz="quarter" idx="13"/>
          </p:nvPr>
        </p:nvSpPr>
        <p:spPr>
          <a:xfrm>
            <a:off x="457200" y="2212848"/>
            <a:ext cx="4041648" cy="391363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5DFFE26-471C-4275-8B21-FE0FB9AFC1AC}" type="datetimeFigureOut">
              <a:rPr lang="ar-IQ" smtClean="0"/>
              <a:t>12/08/1445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DF90F4F-AE28-4795-AB4B-83A28B4B295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FE26-471C-4275-8B21-FE0FB9AFC1AC}" type="datetimeFigureOut">
              <a:rPr lang="ar-IQ" smtClean="0"/>
              <a:t>12/08/1445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DF90F4F-AE28-4795-AB4B-83A28B4B295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5DFFE26-471C-4275-8B21-FE0FB9AFC1AC}" type="datetimeFigureOut">
              <a:rPr lang="ar-IQ" smtClean="0"/>
              <a:t>12/08/1445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DF90F4F-AE28-4795-AB4B-83A28B4B2959}"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5DFFE26-471C-4275-8B21-FE0FB9AFC1AC}" type="datetimeFigureOut">
              <a:rPr lang="ar-IQ" smtClean="0"/>
              <a:t>12/08/1445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DF90F4F-AE28-4795-AB4B-83A28B4B2959}"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5DFFE26-471C-4275-8B21-FE0FB9AFC1AC}" type="datetimeFigureOut">
              <a:rPr lang="ar-IQ" smtClean="0"/>
              <a:t>12/08/1445</a:t>
            </a:fld>
            <a:endParaRPr lang="ar-IQ"/>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IQ"/>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DF90F4F-AE28-4795-AB4B-83A28B4B2959}" type="slidenum">
              <a:rPr lang="ar-IQ" smtClean="0"/>
              <a:t>‹#›</a:t>
            </a:fld>
            <a:endParaRPr lang="ar-IQ"/>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1324"/>
            <a:ext cx="7772400" cy="4267200"/>
          </a:xfrm>
        </p:spPr>
        <p:txBody>
          <a:bodyPr/>
          <a:lstStyle/>
          <a:p>
            <a:r>
              <a:rPr lang="ar-IQ" sz="6000" dirty="0" smtClean="0"/>
              <a:t>دور </a:t>
            </a:r>
            <a:r>
              <a:rPr lang="ar-IQ" sz="6000" dirty="0" smtClean="0"/>
              <a:t>الطالب</a:t>
            </a:r>
            <a:r>
              <a:rPr lang="ar-IQ" sz="6000" dirty="0" smtClean="0"/>
              <a:t> </a:t>
            </a:r>
            <a:r>
              <a:rPr lang="ar-IQ" sz="6000" dirty="0" smtClean="0"/>
              <a:t>الجامعي في مكافحة التطرف والارهاب وترسيخ الهوية الوطنية </a:t>
            </a:r>
            <a:endParaRPr lang="ar-IQ" sz="6000" dirty="0"/>
          </a:p>
        </p:txBody>
      </p:sp>
      <p:sp>
        <p:nvSpPr>
          <p:cNvPr id="3" name="عنوان فرعي 2"/>
          <p:cNvSpPr>
            <a:spLocks noGrp="1"/>
          </p:cNvSpPr>
          <p:nvPr>
            <p:ph type="subTitle" idx="1"/>
          </p:nvPr>
        </p:nvSpPr>
        <p:spPr>
          <a:xfrm>
            <a:off x="1331640" y="4365104"/>
            <a:ext cx="6400800" cy="1219200"/>
          </a:xfrm>
        </p:spPr>
        <p:txBody>
          <a:bodyPr>
            <a:noAutofit/>
          </a:bodyPr>
          <a:lstStyle/>
          <a:p>
            <a:endParaRPr lang="ar-IQ" sz="3600" b="1" dirty="0" smtClean="0">
              <a:solidFill>
                <a:srgbClr val="FF0000"/>
              </a:solidFill>
            </a:endParaRPr>
          </a:p>
          <a:p>
            <a:r>
              <a:rPr lang="ar-IQ" sz="3600" b="1" dirty="0" smtClean="0">
                <a:solidFill>
                  <a:srgbClr val="FF0000"/>
                </a:solidFill>
              </a:rPr>
              <a:t>أ.م. دريد حميد عبد الكاظم</a:t>
            </a:r>
          </a:p>
          <a:p>
            <a:r>
              <a:rPr lang="ar-IQ" sz="3600" b="1" dirty="0" smtClean="0">
                <a:solidFill>
                  <a:srgbClr val="FF0000"/>
                </a:solidFill>
              </a:rPr>
              <a:t>كلية الطب – جامعة ديالى</a:t>
            </a:r>
            <a:endParaRPr lang="ar-IQ" sz="3600" b="1" dirty="0">
              <a:solidFill>
                <a:srgbClr val="FF0000"/>
              </a:solidFill>
            </a:endParaRPr>
          </a:p>
        </p:txBody>
      </p:sp>
    </p:spTree>
    <p:extLst>
      <p:ext uri="{BB962C8B-B14F-4D97-AF65-F5344CB8AC3E}">
        <p14:creationId xmlns:p14="http://schemas.microsoft.com/office/powerpoint/2010/main" val="3396578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dirty="0" smtClean="0"/>
              <a:t>مناهج التعليمية والعوامل المساهمة في تعزيز التطرف</a:t>
            </a:r>
            <a:endParaRPr lang="ar-IQ" dirty="0"/>
          </a:p>
        </p:txBody>
      </p:sp>
      <p:sp>
        <p:nvSpPr>
          <p:cNvPr id="3" name="عنصر نائب للمحتوى 2"/>
          <p:cNvSpPr>
            <a:spLocks noGrp="1"/>
          </p:cNvSpPr>
          <p:nvPr>
            <p:ph idx="1"/>
          </p:nvPr>
        </p:nvSpPr>
        <p:spPr/>
        <p:txBody>
          <a:bodyPr>
            <a:noAutofit/>
          </a:bodyPr>
          <a:lstStyle/>
          <a:p>
            <a:pPr marL="514350" indent="-514350">
              <a:buFont typeface="+mj-lt"/>
              <a:buAutoNum type="arabicPeriod"/>
            </a:pPr>
            <a:r>
              <a:rPr lang="ar-IQ" sz="3200" b="1" dirty="0" smtClean="0"/>
              <a:t>الإقصاء اللغـوي والعرقـي</a:t>
            </a:r>
          </a:p>
          <a:p>
            <a:pPr marL="514350" indent="-514350">
              <a:buFont typeface="+mj-lt"/>
              <a:buAutoNum type="arabicPeriod"/>
            </a:pPr>
            <a:r>
              <a:rPr lang="ar-IQ" sz="3200" b="1" dirty="0" smtClean="0"/>
              <a:t>الترويـج للأصوليـة القوميـة العرقيـة</a:t>
            </a:r>
          </a:p>
          <a:p>
            <a:pPr marL="514350" indent="-514350">
              <a:buFont typeface="+mj-lt"/>
              <a:buAutoNum type="arabicPeriod"/>
            </a:pPr>
            <a:r>
              <a:rPr lang="ar-IQ" sz="3200" b="1" dirty="0" smtClean="0"/>
              <a:t>هيمنـة طائفـة أو ديـن فـي التعليـم والقانـون</a:t>
            </a:r>
          </a:p>
          <a:p>
            <a:pPr marL="514350" indent="-514350">
              <a:buFont typeface="+mj-lt"/>
              <a:buAutoNum type="arabicPeriod"/>
            </a:pPr>
            <a:r>
              <a:rPr lang="ar-IQ" sz="3200" b="1" dirty="0" smtClean="0"/>
              <a:t>الفصـل بيـن التعليـم الدينـي</a:t>
            </a:r>
          </a:p>
          <a:p>
            <a:pPr marL="514350" indent="-514350">
              <a:buFont typeface="+mj-lt"/>
              <a:buAutoNum type="arabicPeriod"/>
            </a:pPr>
            <a:r>
              <a:rPr lang="ar-IQ" sz="3200" b="1" dirty="0" smtClean="0"/>
              <a:t>انتشـار الإصدارات المتطرفـة مـن التعاليـم الدينيـة</a:t>
            </a:r>
          </a:p>
          <a:p>
            <a:pPr marL="514350" indent="-514350">
              <a:buFont typeface="+mj-lt"/>
              <a:buAutoNum type="arabicPeriod"/>
            </a:pPr>
            <a:r>
              <a:rPr lang="ar-IQ" sz="3200" b="1" dirty="0" smtClean="0"/>
              <a:t>زيـادة المـدارس الدينيـة والمـدارس الدينيـة الخاصـة</a:t>
            </a:r>
          </a:p>
          <a:p>
            <a:pPr marL="514350" indent="-514350">
              <a:buFont typeface="+mj-lt"/>
              <a:buAutoNum type="arabicPeriod"/>
            </a:pPr>
            <a:r>
              <a:rPr lang="ar-IQ" sz="3200" b="1" dirty="0" smtClean="0"/>
              <a:t>تعزيـز القوالـب النمطيـة للنـوع الاجتماعي</a:t>
            </a:r>
            <a:endParaRPr lang="ar-IQ" sz="3200" b="1" dirty="0"/>
          </a:p>
          <a:p>
            <a:pPr marL="514350" indent="-514350">
              <a:buFont typeface="+mj-lt"/>
              <a:buAutoNum type="arabicPeriod"/>
            </a:pPr>
            <a:r>
              <a:rPr lang="ar-IQ" sz="3200" b="1" dirty="0" smtClean="0"/>
              <a:t>استخدام وسـائل الإعلام الحديثـة لنشـر التطـرف</a:t>
            </a:r>
            <a:endParaRPr lang="ar-IQ" sz="3200" b="1" dirty="0"/>
          </a:p>
        </p:txBody>
      </p:sp>
    </p:spTree>
    <p:extLst>
      <p:ext uri="{BB962C8B-B14F-4D97-AF65-F5344CB8AC3E}">
        <p14:creationId xmlns:p14="http://schemas.microsoft.com/office/powerpoint/2010/main" val="3104471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1124744"/>
            <a:ext cx="8229600" cy="4525963"/>
          </a:xfrm>
        </p:spPr>
        <p:txBody>
          <a:bodyPr>
            <a:normAutofit/>
          </a:bodyPr>
          <a:lstStyle/>
          <a:p>
            <a:pPr marL="0" indent="0" algn="ctr">
              <a:buNone/>
            </a:pPr>
            <a:r>
              <a:rPr lang="ar-IQ" sz="3600" b="1" dirty="0" smtClean="0"/>
              <a:t>ومـن المفارقـات أن الحـركات المتطرفـة تطمـح فـي كثيـر مـن الأحيان إلـى إعادة خلق عالـم قديم، ولكـن ليـس لديهـا أي خوف من اسـتخدام أحـدث التقنيـات لنشـر رسـائلها الارتدادية</a:t>
            </a:r>
            <a:endParaRPr lang="ar-IQ" sz="3600" b="1" dirty="0"/>
          </a:p>
        </p:txBody>
      </p:sp>
    </p:spTree>
    <p:extLst>
      <p:ext uri="{BB962C8B-B14F-4D97-AF65-F5344CB8AC3E}">
        <p14:creationId xmlns:p14="http://schemas.microsoft.com/office/powerpoint/2010/main" val="1789800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4400" dirty="0" smtClean="0"/>
              <a:t>الاستراتيجيات والحلول الفعالة في السياسات والبرامج التعليمية </a:t>
            </a:r>
            <a:endParaRPr lang="ar-IQ" sz="4400" dirty="0"/>
          </a:p>
        </p:txBody>
      </p:sp>
      <p:sp>
        <p:nvSpPr>
          <p:cNvPr id="3" name="عنصر نائب للمحتوى 2"/>
          <p:cNvSpPr>
            <a:spLocks noGrp="1"/>
          </p:cNvSpPr>
          <p:nvPr>
            <p:ph idx="1"/>
          </p:nvPr>
        </p:nvSpPr>
        <p:spPr>
          <a:xfrm>
            <a:off x="395536" y="1916832"/>
            <a:ext cx="8229600" cy="4525963"/>
          </a:xfrm>
        </p:spPr>
        <p:txBody>
          <a:bodyPr>
            <a:noAutofit/>
          </a:bodyPr>
          <a:lstStyle/>
          <a:p>
            <a:r>
              <a:rPr lang="ar-IQ" dirty="0" smtClean="0">
                <a:solidFill>
                  <a:srgbClr val="FF0000"/>
                </a:solidFill>
              </a:rPr>
              <a:t>أولا: استراتيجيات رد الفعل لمقاومة التطرف والعنف</a:t>
            </a:r>
          </a:p>
          <a:p>
            <a:pPr marL="514350" indent="-514350">
              <a:buFont typeface="+mj-lt"/>
              <a:buAutoNum type="arabicPeriod"/>
            </a:pPr>
            <a:r>
              <a:rPr lang="ar-IQ" dirty="0" smtClean="0"/>
              <a:t>.تقديـم التوجيـه للمعلميـن وقـادة المجتمـع والمربيـن حـول معرفـة ورصـد علامـات التطـرف بيـن الشـباب ؛ بنـاء قدراتهـم ومهاراتهـم للمسـاعدة فـي وقـف عمليـة التطـرف والعمـل معهـم لتعزيـز صمـود الأفراد وجماعاتهـم ومجتمعاتهـم.</a:t>
            </a:r>
          </a:p>
          <a:p>
            <a:pPr marL="514350" indent="-514350">
              <a:buFont typeface="+mj-lt"/>
              <a:buAutoNum type="arabicPeriod"/>
            </a:pPr>
            <a:r>
              <a:rPr lang="ar-IQ" dirty="0" smtClean="0"/>
              <a:t>تقديـم الدعـم للأطفال والشـباب والبالغيـن الذيـن عانـوا مـن الصدمـات و / أو يتعاملـون مـع تأثيـر العنـف داخـل مجتمعاتهـم وحولهـا.</a:t>
            </a:r>
          </a:p>
          <a:p>
            <a:pPr marL="514350" indent="-514350">
              <a:buFont typeface="+mj-lt"/>
              <a:buAutoNum type="arabicPeriod"/>
            </a:pPr>
            <a:r>
              <a:rPr lang="ar-IQ" dirty="0" smtClean="0"/>
              <a:t>تقديــم ســرديات مضــادة وتفســيرات بديلــة للنصــوص الدينيــة التــي تســتخدمها الحــركات المتطرفــة لتقويــض التعاطــف وزيــادة الغضــب وعــدم الثقــة وتبريــر اســتخدام العنــف فــي نهايــة المطــاف.</a:t>
            </a:r>
          </a:p>
          <a:p>
            <a:pPr marL="514350" indent="-514350">
              <a:buFont typeface="+mj-lt"/>
              <a:buAutoNum type="arabicPeriod"/>
            </a:pPr>
            <a:endParaRPr lang="ar-IQ" dirty="0" smtClean="0"/>
          </a:p>
        </p:txBody>
      </p:sp>
    </p:spTree>
    <p:extLst>
      <p:ext uri="{BB962C8B-B14F-4D97-AF65-F5344CB8AC3E}">
        <p14:creationId xmlns:p14="http://schemas.microsoft.com/office/powerpoint/2010/main" val="2038565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692696"/>
            <a:ext cx="8229600" cy="5904656"/>
          </a:xfrm>
        </p:spPr>
        <p:txBody>
          <a:bodyPr>
            <a:normAutofit/>
          </a:bodyPr>
          <a:lstStyle/>
          <a:p>
            <a:r>
              <a:rPr lang="ar-IQ" dirty="0" smtClean="0">
                <a:solidFill>
                  <a:srgbClr val="FF0000"/>
                </a:solidFill>
              </a:rPr>
              <a:t>ثانيا: مبادرات استباقية لمنع انتشار التطرف من خلال تعزيز القيم الإيجابية</a:t>
            </a:r>
          </a:p>
          <a:p>
            <a:pPr marL="514350" indent="-514350">
              <a:buFont typeface="+mj-lt"/>
              <a:buAutoNum type="arabicPeriod"/>
            </a:pPr>
            <a:r>
              <a:rPr lang="ar-IQ" sz="2000" b="1" dirty="0" smtClean="0">
                <a:solidFill>
                  <a:schemeClr val="accent1"/>
                </a:solidFill>
              </a:rPr>
              <a:t>القيـم والشـمولية</a:t>
            </a:r>
            <a:r>
              <a:rPr lang="ar-IQ" sz="2000" dirty="0" smtClean="0"/>
              <a:t>: أهميـة تعليـم الطـاب حـول قيمنـا الإنسانية المشـتركة والقيـم الأساسية مثـل الصـدق والتواضـع واللطـف والكـرم والتسـامح والتعاطـف بالإضافة إلـى قبـول الاختلاف والتنـوع.</a:t>
            </a:r>
          </a:p>
          <a:p>
            <a:pPr marL="514350" indent="-514350">
              <a:buFont typeface="+mj-lt"/>
              <a:buAutoNum type="arabicPeriod"/>
            </a:pPr>
            <a:r>
              <a:rPr lang="ar-IQ" sz="2000" b="1" dirty="0" smtClean="0">
                <a:solidFill>
                  <a:schemeClr val="accent1"/>
                </a:solidFill>
              </a:rPr>
              <a:t>الإطار الإيجابي</a:t>
            </a:r>
            <a:r>
              <a:rPr lang="ar-IQ" sz="2000" dirty="0" smtClean="0"/>
              <a:t>: يعتبـر إشـراك الشـباب مـع التعزيـز الإيجابي ومعاملتهـم باحتـرام وكرامـة ميزة مشـتركة فـي جميـع البرامـج. ويعنــي اشــراكهم ّ واستطلاع آرائهـم أن أفكارهـم مهمـة وأنـه يمكنهـم المسـاهمة بشـكل بنـاء.</a:t>
            </a:r>
          </a:p>
          <a:p>
            <a:pPr marL="514350" indent="-514350">
              <a:buFont typeface="+mj-lt"/>
              <a:buAutoNum type="arabicPeriod"/>
            </a:pPr>
            <a:r>
              <a:rPr lang="ar-IQ" sz="2000" b="1" dirty="0" smtClean="0">
                <a:solidFill>
                  <a:schemeClr val="accent1"/>
                </a:solidFill>
              </a:rPr>
              <a:t>المهـارات الحياتيـة لإدارة الاختلاف والتوتـر</a:t>
            </a:r>
            <a:r>
              <a:rPr lang="ar-IQ" sz="2000" dirty="0" smtClean="0"/>
              <a:t>: تعـد مهـارات مثـل حـل النزاعـات والحـوار والاستماع العميق واحتــرام ”الآخر“ ضروريــة</a:t>
            </a:r>
          </a:p>
          <a:p>
            <a:pPr marL="514350" indent="-514350">
              <a:buFont typeface="+mj-lt"/>
              <a:buAutoNum type="arabicPeriod"/>
            </a:pPr>
            <a:r>
              <a:rPr lang="ar-IQ" sz="2000" b="1" dirty="0" smtClean="0">
                <a:solidFill>
                  <a:schemeClr val="accent1"/>
                </a:solidFill>
              </a:rPr>
              <a:t>التعـرض إلـى وجهـات نظـر متعـددة وروايـات بديلـة فـي تدريـس النصـوص الدينيـة والثقافيـة والتاريخيـة: </a:t>
            </a:r>
            <a:r>
              <a:rPr lang="ar-IQ" sz="2000" dirty="0" smtClean="0"/>
              <a:t>إن مضمـون المناهـج أمـر بالـغ الأهمية. يتـم إيلاء الكثيـر مـن الاهتمام لمواجهـة الروايـات المتعلقـة بالنصــوص الدينيــة .</a:t>
            </a:r>
          </a:p>
          <a:p>
            <a:pPr marL="514350" indent="-514350">
              <a:buFont typeface="+mj-lt"/>
              <a:buAutoNum type="arabicPeriod"/>
            </a:pPr>
            <a:r>
              <a:rPr lang="ar-IQ" sz="2000" b="1" dirty="0" smtClean="0">
                <a:solidFill>
                  <a:schemeClr val="accent1"/>
                </a:solidFill>
              </a:rPr>
              <a:t>دمـج الأنشطة الثقافيـة التجريبيـة والإبداعية والممتعـة كوسـائل للتعلـم</a:t>
            </a:r>
            <a:r>
              <a:rPr lang="ar-IQ" sz="2000" dirty="0" smtClean="0"/>
              <a:t>: إشـراك الطـاب والكبـار مـن خـلال القنـوات العاطفيـة والإدراكية. كمـا أن اسـتخدام الفنــون والرياضــة والممارســات الثقافيــة </a:t>
            </a:r>
            <a:r>
              <a:rPr lang="ar-IQ" sz="2000" smtClean="0"/>
              <a:t>المشــتركة الأخرى </a:t>
            </a:r>
            <a:r>
              <a:rPr lang="ar-IQ" sz="2000" dirty="0" smtClean="0"/>
              <a:t>أمــر ضــروري ألنهــا ترســخ المناقشــات الصعبــة أو الحاجــة إلــى بنــاء الثقــة فــي الأنشطة التــي ال تحظــى بالتقديــر فحســب بــل هــي ملازمة لهويـات أصحـاب المصلحـة.</a:t>
            </a:r>
          </a:p>
          <a:p>
            <a:pPr marL="514350" indent="-514350">
              <a:buFont typeface="+mj-lt"/>
              <a:buAutoNum type="arabicPeriod"/>
            </a:pPr>
            <a:endParaRPr lang="ar-IQ" sz="2000" dirty="0" smtClean="0"/>
          </a:p>
          <a:p>
            <a:pPr marL="514350" indent="-514350">
              <a:buFont typeface="+mj-lt"/>
              <a:buAutoNum type="arabicPeriod"/>
            </a:pPr>
            <a:endParaRPr lang="ar-IQ" sz="2000" dirty="0"/>
          </a:p>
        </p:txBody>
      </p:sp>
    </p:spTree>
    <p:extLst>
      <p:ext uri="{BB962C8B-B14F-4D97-AF65-F5344CB8AC3E}">
        <p14:creationId xmlns:p14="http://schemas.microsoft.com/office/powerpoint/2010/main" val="1904543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4000" dirty="0" smtClean="0"/>
              <a:t>منع التطرف العنيف من خلال برامج السلام والتربية المدنية في الجامعات</a:t>
            </a:r>
            <a:endParaRPr lang="ar-IQ" sz="4000" dirty="0"/>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IQ" sz="2800" dirty="0" smtClean="0"/>
              <a:t>إنهـاء التعصـب وتعزيـز التماسـك الاجتماعي.</a:t>
            </a:r>
          </a:p>
          <a:p>
            <a:pPr marL="514350" indent="-514350">
              <a:buFont typeface="+mj-lt"/>
              <a:buAutoNum type="arabicPeriod"/>
            </a:pPr>
            <a:r>
              <a:rPr lang="ar-IQ" sz="2800" dirty="0" smtClean="0"/>
              <a:t>تعليـم المهـارات الحياتيـة لتشـجيع الحـل السـلمي للنزاعـات واحتـرام الجميـع </a:t>
            </a:r>
          </a:p>
          <a:p>
            <a:pPr marL="514350" indent="-514350">
              <a:buFont typeface="+mj-lt"/>
              <a:buAutoNum type="arabicPeriod"/>
            </a:pPr>
            <a:r>
              <a:rPr lang="ar-IQ" sz="2800" dirty="0" smtClean="0"/>
              <a:t>تدريـس التاريـخ متعـدد وجهـات النظـر والديـن والثقافـة</a:t>
            </a:r>
          </a:p>
          <a:p>
            <a:pPr marL="514350" indent="-514350">
              <a:buFont typeface="+mj-lt"/>
              <a:buAutoNum type="arabicPeriod"/>
            </a:pPr>
            <a:r>
              <a:rPr lang="ar-IQ" sz="2800" dirty="0" smtClean="0"/>
              <a:t>التصـدي للخطـاب الدينـي المتطـرف بنصـوص بديلـة وتفاهـم عبـر الأديان فـي الأوساط الجامعيـة</a:t>
            </a:r>
          </a:p>
          <a:p>
            <a:pPr marL="514350" indent="-514350">
              <a:buFont typeface="+mj-lt"/>
              <a:buAutoNum type="arabicPeriod"/>
            </a:pPr>
            <a:r>
              <a:rPr lang="ar-IQ" sz="2800" dirty="0" smtClean="0"/>
              <a:t>خلـق مسـاحة آمنـة للوسـاطة والحـوار مـن خـال المـدارس الصيفيـة</a:t>
            </a:r>
          </a:p>
          <a:p>
            <a:pPr marL="514350" indent="-514350">
              <a:buFont typeface="+mj-lt"/>
              <a:buAutoNum type="arabicPeriod"/>
            </a:pPr>
            <a:r>
              <a:rPr lang="ar-IQ" sz="2800" dirty="0" smtClean="0"/>
              <a:t>تدريـس الانخراط الإيجابي لقـادة التعليـم والطـلاب</a:t>
            </a:r>
          </a:p>
          <a:p>
            <a:pPr marL="514350" indent="-514350">
              <a:buFont typeface="+mj-lt"/>
              <a:buAutoNum type="arabicPeriod"/>
            </a:pPr>
            <a:endParaRPr lang="ar-IQ" sz="2800" dirty="0" smtClean="0"/>
          </a:p>
        </p:txBody>
      </p:sp>
    </p:spTree>
    <p:extLst>
      <p:ext uri="{BB962C8B-B14F-4D97-AF65-F5344CB8AC3E}">
        <p14:creationId xmlns:p14="http://schemas.microsoft.com/office/powerpoint/2010/main" val="3863905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4400" dirty="0" smtClean="0"/>
              <a:t>المبادرة في إصدار سياسات تعليمية محددة لمنع التطرف العنيف </a:t>
            </a:r>
            <a:endParaRPr lang="ar-IQ" sz="4400" dirty="0"/>
          </a:p>
        </p:txBody>
      </p:sp>
      <p:sp>
        <p:nvSpPr>
          <p:cNvPr id="3" name="عنصر نائب للمحتوى 2"/>
          <p:cNvSpPr>
            <a:spLocks noGrp="1"/>
          </p:cNvSpPr>
          <p:nvPr>
            <p:ph idx="1"/>
          </p:nvPr>
        </p:nvSpPr>
        <p:spPr/>
        <p:txBody>
          <a:bodyPr>
            <a:noAutofit/>
          </a:bodyPr>
          <a:lstStyle/>
          <a:p>
            <a:pPr marL="514350" indent="-514350">
              <a:buFont typeface="+mj-lt"/>
              <a:buAutoNum type="arabicPeriod"/>
            </a:pPr>
            <a:r>
              <a:rPr lang="ar-IQ" sz="2400" dirty="0" smtClean="0"/>
              <a:t>تطويـر بروتوكولات تعـاون بين المنظمـات غير الحكوميـة - وخاصة المنظمـات النسـائية والشــبابية</a:t>
            </a:r>
          </a:p>
          <a:p>
            <a:pPr marL="514350" indent="-514350">
              <a:buFont typeface="+mj-lt"/>
              <a:buAutoNum type="arabicPeriod"/>
            </a:pPr>
            <a:r>
              <a:rPr lang="ar-IQ" sz="2400" dirty="0" smtClean="0"/>
              <a:t>دعــم وتشجيع الجهود المشــتركة بيــن القطاعــات ) أي المجتمــع المدنــي والدولــة والأطراف الأخرى( لتقاسـم المـوارد الموجـودة )مثـل المناهـج الدراسـية ، ومجموعـات الأدوات ، والمــوارد العالمية) </a:t>
            </a:r>
          </a:p>
          <a:p>
            <a:pPr marL="514350" indent="-514350">
              <a:buFont typeface="+mj-lt"/>
              <a:buAutoNum type="arabicPeriod"/>
            </a:pPr>
            <a:r>
              <a:rPr lang="ar-IQ" sz="2400" dirty="0" smtClean="0"/>
              <a:t>.دعــم تدريــس الفنــون والثقافــة والفلســفة والتربية المدنية والمعرفــة الدينية</a:t>
            </a:r>
          </a:p>
          <a:p>
            <a:pPr marL="514350" indent="-514350">
              <a:buFont typeface="+mj-lt"/>
              <a:buAutoNum type="arabicPeriod"/>
            </a:pPr>
            <a:r>
              <a:rPr lang="ar-IQ" sz="2400" dirty="0" smtClean="0"/>
              <a:t>تقييــم جــودة برامــج تدريــب الاساتذة مــن حيــث بنــاء قدراتهــم علــى معالجــة التطــرف وتعزيــز القيــم الإيجابية.</a:t>
            </a:r>
          </a:p>
          <a:p>
            <a:pPr marL="514350" indent="-514350">
              <a:buFont typeface="+mj-lt"/>
              <a:buAutoNum type="arabicPeriod"/>
            </a:pPr>
            <a:r>
              <a:rPr lang="ar-IQ" sz="2400" dirty="0" smtClean="0"/>
              <a:t>اســتخدم وســائل التواصــل الاجتماعي ، والكتــب المصــورة والرسـومات المعلوماتيـة والأفلام القصيـرة للوصـول إلـى الجمهـور في أماكـن متعـددة ومـن خـال وسـائل مختلفـة لنقـل الأفكار والمعلومـات</a:t>
            </a:r>
            <a:endParaRPr lang="ar-IQ" sz="2400" dirty="0"/>
          </a:p>
        </p:txBody>
      </p:sp>
    </p:spTree>
    <p:extLst>
      <p:ext uri="{BB962C8B-B14F-4D97-AF65-F5344CB8AC3E}">
        <p14:creationId xmlns:p14="http://schemas.microsoft.com/office/powerpoint/2010/main" val="114178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4000" dirty="0" smtClean="0"/>
              <a:t>المبادرة في إصدار سياسات تعليمية محددة لمنع التطرف العنيف </a:t>
            </a:r>
            <a:endParaRPr lang="ar-IQ" sz="4000" dirty="0"/>
          </a:p>
        </p:txBody>
      </p:sp>
      <p:sp>
        <p:nvSpPr>
          <p:cNvPr id="3" name="عنصر نائب للمحتوى 2"/>
          <p:cNvSpPr>
            <a:spLocks noGrp="1"/>
          </p:cNvSpPr>
          <p:nvPr>
            <p:ph idx="1"/>
          </p:nvPr>
        </p:nvSpPr>
        <p:spPr/>
        <p:txBody>
          <a:bodyPr>
            <a:normAutofit/>
          </a:bodyPr>
          <a:lstStyle/>
          <a:p>
            <a:pPr marL="0" indent="0">
              <a:buNone/>
            </a:pPr>
            <a:r>
              <a:rPr lang="ar-IQ" sz="2400" dirty="0" smtClean="0"/>
              <a:t>6. الاحتفال بالأيام الدوليــة الرئيســية مثــل يــوم المــرأة ، يــوم الشــباب ، يوم حقــوق الإنسان في المـدارس والمجتمعـات المحليـة لتعزيـز الإحساس بالاتصال العالمـي إلـى المحلــي والمواطنــة والملائمة.</a:t>
            </a:r>
          </a:p>
          <a:p>
            <a:pPr marL="0" indent="0">
              <a:buNone/>
            </a:pPr>
            <a:r>
              <a:rPr lang="ar-IQ" sz="2400" dirty="0" smtClean="0"/>
              <a:t>7. تخصيـص مـوارد لسياسـة التعليـم الشـامل والمناهـج الدراسـية وعمليـات الإصلاح التـي تضمـن المشـاركة الفعالـة للنسـاء والشـباب والأقليات فـي العمليـة </a:t>
            </a:r>
          </a:p>
          <a:p>
            <a:pPr marL="0" indent="0">
              <a:buNone/>
            </a:pPr>
            <a:r>
              <a:rPr lang="ar-IQ" sz="2400" dirty="0" smtClean="0"/>
              <a:t>8. دعــم البحــوث حــول العوامــل ، بمــا فــي ذلــك المبــادرات التعليميــة المحليــة التــي تعــزز المرونـة لتحديـد المكونـات المشـتركة الموجـودة علـى المسـتوى الاجتماعي أو المجتمعـي أو الفـردي</a:t>
            </a:r>
          </a:p>
          <a:p>
            <a:pPr marL="0" indent="0">
              <a:buNone/>
            </a:pPr>
            <a:r>
              <a:rPr lang="ar-IQ" sz="2400" dirty="0" smtClean="0"/>
              <a:t>9. دعـم الحـوارات المجتمعيـة حـول النتائـج لبنـاء الدعـم لقيـم المواطنـة العالميـة ومواجهـة ً الحـوار الرجعـي حـول حقـوق الإنسان وحقـوق المـرأة</a:t>
            </a:r>
          </a:p>
        </p:txBody>
      </p:sp>
    </p:spTree>
    <p:extLst>
      <p:ext uri="{BB962C8B-B14F-4D97-AF65-F5344CB8AC3E}">
        <p14:creationId xmlns:p14="http://schemas.microsoft.com/office/powerpoint/2010/main" val="2744255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420888"/>
            <a:ext cx="8229600" cy="2908920"/>
          </a:xfrm>
        </p:spPr>
        <p:txBody>
          <a:bodyPr>
            <a:normAutofit/>
          </a:bodyPr>
          <a:lstStyle/>
          <a:p>
            <a:pPr marL="0" indent="0" algn="ctr">
              <a:buNone/>
            </a:pPr>
            <a:r>
              <a:rPr lang="ar-IQ" sz="4400" dirty="0" smtClean="0">
                <a:solidFill>
                  <a:schemeClr val="accent1"/>
                </a:solidFill>
              </a:rPr>
              <a:t>سـيكون العالـم أفضـل وأكثـر سـلاما إذا اسـتثمرنا بشـكل أقـل فـي الجيـش وأكثر في تعليم السـلام“.</a:t>
            </a:r>
            <a:endParaRPr lang="ar-IQ" sz="4400" dirty="0">
              <a:solidFill>
                <a:schemeClr val="accent1"/>
              </a:solidFill>
            </a:endParaRPr>
          </a:p>
        </p:txBody>
      </p:sp>
    </p:spTree>
    <p:extLst>
      <p:ext uri="{BB962C8B-B14F-4D97-AF65-F5344CB8AC3E}">
        <p14:creationId xmlns:p14="http://schemas.microsoft.com/office/powerpoint/2010/main" val="40664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ctr">
              <a:buNone/>
            </a:pPr>
            <a:r>
              <a:rPr lang="ar-IQ" sz="4800" b="1" dirty="0" smtClean="0">
                <a:solidFill>
                  <a:schemeClr val="accent1"/>
                </a:solidFill>
              </a:rPr>
              <a:t>شكرا لأصغائكم ودمتم سالمين</a:t>
            </a:r>
            <a:endParaRPr lang="ar-IQ" sz="4800" b="1" dirty="0">
              <a:solidFill>
                <a:schemeClr val="accent1"/>
              </a:solidFill>
            </a:endParaRPr>
          </a:p>
        </p:txBody>
      </p:sp>
    </p:spTree>
    <p:extLst>
      <p:ext uri="{BB962C8B-B14F-4D97-AF65-F5344CB8AC3E}">
        <p14:creationId xmlns:p14="http://schemas.microsoft.com/office/powerpoint/2010/main" val="722643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شاب فلسطيني يرفع علم فلسطين"/>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6"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491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الارهاب </a:t>
            </a:r>
            <a:endParaRPr lang="en-US" dirty="0"/>
          </a:p>
        </p:txBody>
      </p:sp>
      <p:sp>
        <p:nvSpPr>
          <p:cNvPr id="3" name="عنصر نائب للمحتوى 2"/>
          <p:cNvSpPr>
            <a:spLocks noGrp="1"/>
          </p:cNvSpPr>
          <p:nvPr>
            <p:ph idx="1"/>
          </p:nvPr>
        </p:nvSpPr>
        <p:spPr/>
        <p:txBody>
          <a:bodyPr>
            <a:normAutofit fontScale="92500"/>
          </a:bodyPr>
          <a:lstStyle/>
          <a:p>
            <a:r>
              <a:rPr lang="ar-IQ" b="1" dirty="0"/>
              <a:t>الارهاب... لفظة مقززة، وما ان </a:t>
            </a:r>
            <a:r>
              <a:rPr lang="ar-IQ" b="1" dirty="0" err="1"/>
              <a:t>یسمعها</a:t>
            </a:r>
            <a:r>
              <a:rPr lang="ar-IQ" b="1" dirty="0"/>
              <a:t> الانسان السوي حتى </a:t>
            </a:r>
            <a:r>
              <a:rPr lang="ar-IQ" b="1" dirty="0" err="1"/>
              <a:t>یقشعر</a:t>
            </a:r>
            <a:r>
              <a:rPr lang="ar-IQ" b="1" dirty="0"/>
              <a:t> بدنه. </a:t>
            </a:r>
            <a:endParaRPr lang="ar-IQ" b="1" dirty="0" smtClean="0"/>
          </a:p>
          <a:p>
            <a:r>
              <a:rPr lang="ar-IQ" b="1" dirty="0"/>
              <a:t>لفظة </a:t>
            </a:r>
            <a:r>
              <a:rPr lang="ar-IQ" b="1" dirty="0" err="1"/>
              <a:t>تثیر</a:t>
            </a:r>
            <a:r>
              <a:rPr lang="ar-IQ" b="1" dirty="0"/>
              <a:t> الخوف والفزع والهلع وبقدر ماهي كلمة </a:t>
            </a:r>
            <a:r>
              <a:rPr lang="ar-IQ" b="1" dirty="0" err="1"/>
              <a:t>مخیفة</a:t>
            </a:r>
            <a:r>
              <a:rPr lang="ar-IQ" b="1" dirty="0"/>
              <a:t> ومقززة.. فقد استخدمت لاستعمار </a:t>
            </a:r>
            <a:r>
              <a:rPr lang="ar-IQ" b="1" dirty="0" smtClean="0"/>
              <a:t>بلدان وتدمرها </a:t>
            </a:r>
            <a:r>
              <a:rPr lang="ar-IQ" b="1" dirty="0"/>
              <a:t>بالكامل.. أو شبه الكامل.. وجعلها تحت الاحتلال.. تحت غطاء مكافحة </a:t>
            </a:r>
            <a:r>
              <a:rPr lang="ar-IQ" b="1" dirty="0" smtClean="0"/>
              <a:t>الإرهاب..</a:t>
            </a:r>
          </a:p>
          <a:p>
            <a:r>
              <a:rPr lang="ar-IQ" b="1" dirty="0" smtClean="0"/>
              <a:t> </a:t>
            </a:r>
            <a:r>
              <a:rPr lang="ar-IQ" b="1" dirty="0"/>
              <a:t>كما هو الحال في </a:t>
            </a:r>
            <a:r>
              <a:rPr lang="ar-IQ" b="1" dirty="0" smtClean="0"/>
              <a:t>ساسة الكيان الصهيوني </a:t>
            </a:r>
            <a:r>
              <a:rPr lang="ar-IQ" b="1" dirty="0"/>
              <a:t>الذي احتل أرض </a:t>
            </a:r>
            <a:r>
              <a:rPr lang="ar-IQ" b="1" dirty="0" smtClean="0"/>
              <a:t>فلسطين.. </a:t>
            </a:r>
            <a:r>
              <a:rPr lang="ar-IQ" b="1" dirty="0"/>
              <a:t>وشرد شعبها وطرده من </a:t>
            </a:r>
            <a:r>
              <a:rPr lang="ar-IQ" b="1" dirty="0" err="1" smtClean="0"/>
              <a:t>دیاره</a:t>
            </a:r>
            <a:r>
              <a:rPr lang="ar-IQ" b="1" dirty="0" smtClean="0"/>
              <a:t> وهجره </a:t>
            </a:r>
            <a:r>
              <a:rPr lang="ar-IQ" b="1" dirty="0"/>
              <a:t>واقتلع </a:t>
            </a:r>
            <a:r>
              <a:rPr lang="ar-IQ" b="1" dirty="0" err="1"/>
              <a:t>زیتونه</a:t>
            </a:r>
            <a:r>
              <a:rPr lang="ar-IQ" b="1" dirty="0"/>
              <a:t> وجرف حقوله.. وهدم منازله.. وغلق معابره ومدارجه وحاصره.. واعتقل شبابه.. واغتال </a:t>
            </a:r>
            <a:r>
              <a:rPr lang="ar-IQ" b="1" dirty="0" smtClean="0"/>
              <a:t>قياداته تحت حجة </a:t>
            </a:r>
            <a:r>
              <a:rPr lang="ar-IQ" b="1" dirty="0"/>
              <a:t>أمن </a:t>
            </a:r>
            <a:r>
              <a:rPr lang="ar-IQ" b="1" dirty="0" err="1"/>
              <a:t>إسرائیل</a:t>
            </a:r>
            <a:r>
              <a:rPr lang="ar-IQ" b="1" dirty="0" smtClean="0"/>
              <a:t>.</a:t>
            </a:r>
          </a:p>
          <a:p>
            <a:r>
              <a:rPr lang="ar-IQ" b="1" dirty="0"/>
              <a:t>أما إرهاب الدولة المنظم.. فهو قمة الارهاب وهو الذي </a:t>
            </a:r>
            <a:r>
              <a:rPr lang="ar-IQ" b="1" dirty="0" err="1"/>
              <a:t>یمارسه</a:t>
            </a:r>
            <a:r>
              <a:rPr lang="ar-IQ" b="1" dirty="0"/>
              <a:t> </a:t>
            </a:r>
            <a:r>
              <a:rPr lang="ar-IQ" b="1" dirty="0" smtClean="0"/>
              <a:t>الكيان </a:t>
            </a:r>
            <a:r>
              <a:rPr lang="ar-IQ" b="1" dirty="0" err="1" smtClean="0"/>
              <a:t>الصهیوني</a:t>
            </a:r>
            <a:r>
              <a:rPr lang="ar-IQ" b="1" dirty="0" smtClean="0"/>
              <a:t> </a:t>
            </a:r>
            <a:r>
              <a:rPr lang="ar-IQ" b="1" dirty="0" err="1" smtClean="0"/>
              <a:t>یومیا</a:t>
            </a:r>
            <a:r>
              <a:rPr lang="ar-IQ" b="1" dirty="0" smtClean="0"/>
              <a:t> </a:t>
            </a:r>
            <a:r>
              <a:rPr lang="ar-IQ" b="1" dirty="0"/>
              <a:t>ضد ابناء الشعب </a:t>
            </a:r>
            <a:r>
              <a:rPr lang="ar-IQ" b="1" dirty="0" smtClean="0"/>
              <a:t>الفلسطيني بتجريف </a:t>
            </a:r>
            <a:r>
              <a:rPr lang="ar-IQ" b="1" dirty="0" err="1"/>
              <a:t>اراضیه</a:t>
            </a:r>
            <a:r>
              <a:rPr lang="ar-IQ" b="1" dirty="0"/>
              <a:t> وهدم منازله وسجن شبابه </a:t>
            </a:r>
            <a:r>
              <a:rPr lang="ar-IQ" b="1" dirty="0" err="1"/>
              <a:t>وشاباته</a:t>
            </a:r>
            <a:r>
              <a:rPr lang="ar-IQ" b="1" dirty="0"/>
              <a:t> وقتل ابنائه وغلق معابره ومدارسه ومعامله </a:t>
            </a:r>
            <a:r>
              <a:rPr lang="ar-IQ" b="1" dirty="0" err="1"/>
              <a:t>بأغتیال</a:t>
            </a:r>
            <a:r>
              <a:rPr lang="ar-IQ" b="1" dirty="0"/>
              <a:t> قادته </a:t>
            </a:r>
            <a:r>
              <a:rPr lang="ar-IQ" b="1" dirty="0" err="1" smtClean="0"/>
              <a:t>ومجاهدیه</a:t>
            </a:r>
            <a:r>
              <a:rPr lang="ar-IQ" b="1" dirty="0" smtClean="0"/>
              <a:t> </a:t>
            </a:r>
            <a:r>
              <a:rPr lang="ar-IQ" b="1" dirty="0"/>
              <a:t>بكل انواع الاسلحة.. </a:t>
            </a:r>
            <a:r>
              <a:rPr lang="ar-IQ" b="1" dirty="0" err="1"/>
              <a:t>حیث</a:t>
            </a:r>
            <a:r>
              <a:rPr lang="ar-IQ" b="1" dirty="0"/>
              <a:t> تقوم العصابات </a:t>
            </a:r>
            <a:r>
              <a:rPr lang="ar-IQ" b="1" dirty="0" smtClean="0"/>
              <a:t>الإرهابية الصهيونية </a:t>
            </a:r>
            <a:r>
              <a:rPr lang="ar-IQ" b="1" dirty="0"/>
              <a:t>بهذه الافعال </a:t>
            </a:r>
            <a:r>
              <a:rPr lang="ar-IQ" b="1" dirty="0" smtClean="0"/>
              <a:t>الوحشية </a:t>
            </a:r>
            <a:r>
              <a:rPr lang="ar-IQ" b="1" dirty="0"/>
              <a:t>وتدعي انها تدافع عن امنها </a:t>
            </a:r>
            <a:r>
              <a:rPr lang="ar-IQ" b="1" dirty="0" err="1" smtClean="0"/>
              <a:t>وشعبها.بحجة</a:t>
            </a:r>
            <a:r>
              <a:rPr lang="ar-IQ" b="1" dirty="0" smtClean="0"/>
              <a:t> </a:t>
            </a:r>
            <a:r>
              <a:rPr lang="ar-IQ" b="1" dirty="0"/>
              <a:t>مكافحة الارهاب</a:t>
            </a:r>
            <a:endParaRPr lang="en-US" b="1" dirty="0"/>
          </a:p>
        </p:txBody>
      </p:sp>
    </p:spTree>
    <p:extLst>
      <p:ext uri="{BB962C8B-B14F-4D97-AF65-F5344CB8AC3E}">
        <p14:creationId xmlns:p14="http://schemas.microsoft.com/office/powerpoint/2010/main" val="1280603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ar-IQ" sz="2800" b="1" dirty="0"/>
              <a:t>ولكن </a:t>
            </a:r>
            <a:r>
              <a:rPr lang="ar-IQ" sz="2800" b="1" dirty="0" err="1"/>
              <a:t>مسیرة</a:t>
            </a:r>
            <a:r>
              <a:rPr lang="ar-IQ" sz="2800" b="1" dirty="0"/>
              <a:t> الظلم لن تدوم.. لأنها لم تدم من قبل.. ولذلك فأن أول استنتاجاتنا تتلخص بأن وعد </a:t>
            </a:r>
            <a:r>
              <a:rPr lang="ar-IQ" sz="2800" b="1" dirty="0" err="1"/>
              <a:t>االله</a:t>
            </a:r>
            <a:r>
              <a:rPr lang="ar-IQ" sz="2800" b="1" dirty="0"/>
              <a:t> الحق </a:t>
            </a:r>
            <a:r>
              <a:rPr lang="ar-IQ" sz="2800" b="1" dirty="0" err="1"/>
              <a:t>سیتحقق</a:t>
            </a:r>
            <a:r>
              <a:rPr lang="ar-IQ" sz="2800" b="1" dirty="0"/>
              <a:t> وتدمر </a:t>
            </a:r>
            <a:r>
              <a:rPr lang="ar-IQ" sz="2800" b="1" dirty="0" err="1"/>
              <a:t>اسرائیل</a:t>
            </a:r>
            <a:r>
              <a:rPr lang="ar-IQ" sz="2800" b="1" dirty="0"/>
              <a:t> كما دمرت من قبل اكثر من مرة جراء ممارسات </a:t>
            </a:r>
            <a:r>
              <a:rPr lang="ar-IQ" sz="2800" b="1" dirty="0" err="1"/>
              <a:t>الیهود</a:t>
            </a:r>
            <a:r>
              <a:rPr lang="ar-IQ" sz="2800" b="1" dirty="0"/>
              <a:t> ونقضهم العهود وقتلهم </a:t>
            </a:r>
            <a:r>
              <a:rPr lang="ar-IQ" sz="2800" b="1" dirty="0" err="1"/>
              <a:t>الانبیاء</a:t>
            </a:r>
            <a:r>
              <a:rPr lang="ar-IQ" sz="2800" b="1" dirty="0"/>
              <a:t> </a:t>
            </a:r>
            <a:r>
              <a:rPr lang="ar-IQ" sz="2800" b="1" dirty="0" err="1"/>
              <a:t>والابریاء</a:t>
            </a:r>
            <a:r>
              <a:rPr lang="ar-IQ" sz="2800" b="1" dirty="0"/>
              <a:t> وعدم توبتهم.. ولذلك فأن الساعة التي ستقول </a:t>
            </a:r>
            <a:r>
              <a:rPr lang="ar-IQ" sz="2800" b="1" dirty="0" err="1"/>
              <a:t>فیها</a:t>
            </a:r>
            <a:r>
              <a:rPr lang="ar-IQ" sz="2800" b="1" dirty="0"/>
              <a:t> الشجرة ((</a:t>
            </a:r>
            <a:r>
              <a:rPr lang="ar-IQ" sz="2800" b="1" dirty="0" err="1"/>
              <a:t>یا</a:t>
            </a:r>
            <a:r>
              <a:rPr lang="ar-IQ" sz="2800" b="1" dirty="0"/>
              <a:t> مسلم)) خلفي </a:t>
            </a:r>
            <a:r>
              <a:rPr lang="ar-IQ" sz="2800" b="1" dirty="0" err="1"/>
              <a:t>یهودي</a:t>
            </a:r>
            <a:r>
              <a:rPr lang="ar-IQ" sz="2800" b="1" dirty="0"/>
              <a:t> تعال فاقتله </a:t>
            </a:r>
            <a:r>
              <a:rPr lang="ar-IQ" sz="2800" b="1" dirty="0" err="1"/>
              <a:t>آتیة</a:t>
            </a:r>
            <a:r>
              <a:rPr lang="ar-IQ" sz="2800" b="1" dirty="0"/>
              <a:t> لا </a:t>
            </a:r>
            <a:r>
              <a:rPr lang="ar-IQ" sz="2800" b="1" dirty="0" err="1"/>
              <a:t>ریب</a:t>
            </a:r>
            <a:r>
              <a:rPr lang="ar-IQ" sz="2800" b="1" dirty="0"/>
              <a:t> </a:t>
            </a:r>
            <a:r>
              <a:rPr lang="ar-IQ" sz="2800" b="1" dirty="0" err="1"/>
              <a:t>فیها</a:t>
            </a:r>
            <a:r>
              <a:rPr lang="ar-IQ" sz="2800" b="1" dirty="0"/>
              <a:t>. وهذا </a:t>
            </a:r>
            <a:r>
              <a:rPr lang="ar-IQ" sz="2800" b="1" dirty="0" err="1"/>
              <a:t>یتحقق</a:t>
            </a:r>
            <a:r>
              <a:rPr lang="ar-IQ" sz="2800" b="1" dirty="0"/>
              <a:t> من خلال انتصارنا </a:t>
            </a:r>
            <a:r>
              <a:rPr lang="ar-IQ" sz="2800" b="1" dirty="0" smtClean="0"/>
              <a:t>لله </a:t>
            </a:r>
            <a:r>
              <a:rPr lang="ar-IQ" sz="2800" b="1" dirty="0"/>
              <a:t>لكي </a:t>
            </a:r>
            <a:r>
              <a:rPr lang="ar-IQ" sz="2800" b="1" dirty="0" err="1"/>
              <a:t>ینصرنا</a:t>
            </a:r>
            <a:r>
              <a:rPr lang="ar-IQ" sz="2800" b="1" dirty="0"/>
              <a:t> وان نتحدث </a:t>
            </a:r>
            <a:r>
              <a:rPr lang="ar-IQ" sz="2800" b="1" dirty="0" err="1" smtClean="0"/>
              <a:t>باعلى</a:t>
            </a:r>
            <a:r>
              <a:rPr lang="ar-IQ" sz="2800" b="1" dirty="0" smtClean="0"/>
              <a:t> </a:t>
            </a:r>
            <a:r>
              <a:rPr lang="ar-IQ" sz="2800" b="1" dirty="0"/>
              <a:t>اصواتنا عن الحق ونظهره... </a:t>
            </a:r>
            <a:r>
              <a:rPr lang="ar-IQ" sz="2800" b="1" dirty="0" smtClean="0"/>
              <a:t>ونقاوم </a:t>
            </a:r>
            <a:r>
              <a:rPr lang="ar-IQ" sz="2800" b="1" dirty="0"/>
              <a:t>بكل قوة الارهاب </a:t>
            </a:r>
            <a:r>
              <a:rPr lang="ar-IQ" sz="2800" b="1" dirty="0" smtClean="0"/>
              <a:t> </a:t>
            </a:r>
            <a:r>
              <a:rPr lang="ar-IQ" sz="2800" b="1" dirty="0"/>
              <a:t>ونقبره – في </a:t>
            </a:r>
            <a:r>
              <a:rPr lang="ar-IQ" sz="2800" b="1" dirty="0" smtClean="0"/>
              <a:t>كل المجالات .... في الميدان وفي السلك </a:t>
            </a:r>
            <a:r>
              <a:rPr lang="ar-IQ" sz="2800" b="1" dirty="0"/>
              <a:t>الدبلوماسي والمنظمات </a:t>
            </a:r>
            <a:r>
              <a:rPr lang="ar-IQ" sz="2800" b="1" dirty="0" err="1"/>
              <a:t>الدولیة</a:t>
            </a:r>
            <a:r>
              <a:rPr lang="ar-IQ" sz="2800" b="1" dirty="0"/>
              <a:t> </a:t>
            </a:r>
            <a:r>
              <a:rPr lang="ar-IQ" sz="2800" b="1" dirty="0" smtClean="0"/>
              <a:t>ونتحرك لفضح </a:t>
            </a:r>
            <a:r>
              <a:rPr lang="ar-IQ" sz="2800" b="1" dirty="0" err="1"/>
              <a:t>الارهابیین</a:t>
            </a:r>
            <a:r>
              <a:rPr lang="ar-IQ" sz="2800" b="1" dirty="0"/>
              <a:t> </a:t>
            </a:r>
            <a:r>
              <a:rPr lang="ar-IQ" sz="2800" b="1" dirty="0" err="1"/>
              <a:t>واسالیبهم</a:t>
            </a:r>
            <a:r>
              <a:rPr lang="ar-IQ" sz="2800" b="1" dirty="0"/>
              <a:t> والتي لا تحتاج الى أدلة. </a:t>
            </a:r>
            <a:r>
              <a:rPr lang="ar-IQ" sz="2800" b="1" dirty="0" err="1"/>
              <a:t>فالمیدان</a:t>
            </a:r>
            <a:r>
              <a:rPr lang="ar-IQ" sz="2800" b="1" dirty="0"/>
              <a:t> </a:t>
            </a:r>
            <a:r>
              <a:rPr lang="ar-IQ" sz="2800" b="1" dirty="0" smtClean="0"/>
              <a:t>شاهد </a:t>
            </a:r>
            <a:r>
              <a:rPr lang="ar-IQ" sz="2800" b="1" dirty="0" err="1" smtClean="0"/>
              <a:t>لافعالهم</a:t>
            </a:r>
            <a:r>
              <a:rPr lang="ar-IQ" sz="2800" b="1" dirty="0" smtClean="0"/>
              <a:t> </a:t>
            </a:r>
            <a:r>
              <a:rPr lang="ar-IQ" sz="2800" b="1" dirty="0"/>
              <a:t>وهم </a:t>
            </a:r>
            <a:r>
              <a:rPr lang="ar-IQ" sz="2800" b="1" dirty="0" err="1"/>
              <a:t>یعلنون</a:t>
            </a:r>
            <a:r>
              <a:rPr lang="ar-IQ" sz="2800" b="1" dirty="0"/>
              <a:t> </a:t>
            </a:r>
            <a:r>
              <a:rPr lang="ar-IQ" sz="2800" b="1" dirty="0" smtClean="0"/>
              <a:t> بانهم </a:t>
            </a:r>
            <a:r>
              <a:rPr lang="ar-IQ" sz="2800" b="1" dirty="0"/>
              <a:t>محتلون. </a:t>
            </a:r>
            <a:endParaRPr lang="en-US" sz="2800" b="1" dirty="0"/>
          </a:p>
        </p:txBody>
      </p:sp>
    </p:spTree>
    <p:extLst>
      <p:ext uri="{BB962C8B-B14F-4D97-AF65-F5344CB8AC3E}">
        <p14:creationId xmlns:p14="http://schemas.microsoft.com/office/powerpoint/2010/main" val="214642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 E1\Desktop\5ba64cebae096c3568ee9cf6df50ac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8" y="683458"/>
            <a:ext cx="8995322" cy="518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89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67544" y="1268760"/>
            <a:ext cx="8229600" cy="4525963"/>
          </a:xfrm>
        </p:spPr>
        <p:txBody>
          <a:bodyPr>
            <a:normAutofit/>
          </a:bodyPr>
          <a:lstStyle/>
          <a:p>
            <a:pPr algn="ctr"/>
            <a:r>
              <a:rPr lang="ar-IQ" sz="3600" b="1" dirty="0">
                <a:solidFill>
                  <a:srgbClr val="FF0000"/>
                </a:solidFill>
              </a:rPr>
              <a:t>أن تقتل </a:t>
            </a:r>
            <a:r>
              <a:rPr lang="ar-IQ" sz="3600" b="1" dirty="0" smtClean="0">
                <a:solidFill>
                  <a:srgbClr val="FF0000"/>
                </a:solidFill>
              </a:rPr>
              <a:t>عدوك لمجرد </a:t>
            </a:r>
            <a:r>
              <a:rPr lang="ar-IQ" sz="3600" b="1" dirty="0">
                <a:solidFill>
                  <a:srgbClr val="FF0000"/>
                </a:solidFill>
              </a:rPr>
              <a:t>أنك مختلف معه سياسيًا أو فكريا، وتنهي حياته لهوَ أمر نهت عنه الأديان السماوية والقوانين وأعراف الدول التي تحترم إنسانيتها، لكن لا شيء يبدو معلقًا في الفراغ، وكلّ حادثة اغتيال يترتب عليها مصير شعوب وفرق وجماعات، ولربما يتغير على إثرها العالم كله، وكل طلقة تمثّل سطراً جديداً في التاريخ، وإن كان الأغلب أنّه سطر تعقبه صفحات من الدماء</a:t>
            </a:r>
            <a:endParaRPr lang="en-US" sz="3600" b="1" dirty="0">
              <a:solidFill>
                <a:srgbClr val="FF0000"/>
              </a:solidFill>
            </a:endParaRPr>
          </a:p>
        </p:txBody>
      </p:sp>
    </p:spTree>
    <p:extLst>
      <p:ext uri="{BB962C8B-B14F-4D97-AF65-F5344CB8AC3E}">
        <p14:creationId xmlns:p14="http://schemas.microsoft.com/office/powerpoint/2010/main" val="2651546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098" name="Picture 2" descr="C:\Users\Sa E1\Desktop\التطرف-الفكري-1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7384"/>
            <a:ext cx="8968996" cy="66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91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المقدمة</a:t>
            </a:r>
            <a:endParaRPr lang="ar-IQ" dirty="0"/>
          </a:p>
        </p:txBody>
      </p:sp>
      <p:sp>
        <p:nvSpPr>
          <p:cNvPr id="3" name="عنصر نائب للمحتوى 2"/>
          <p:cNvSpPr>
            <a:spLocks noGrp="1"/>
          </p:cNvSpPr>
          <p:nvPr>
            <p:ph idx="1"/>
          </p:nvPr>
        </p:nvSpPr>
        <p:spPr/>
        <p:txBody>
          <a:bodyPr>
            <a:normAutofit/>
          </a:bodyPr>
          <a:lstStyle/>
          <a:p>
            <a:pPr algn="just"/>
            <a:r>
              <a:rPr lang="ar-IQ" dirty="0" smtClean="0"/>
              <a:t>فـي عـام 2014 عندمـا دخلت </a:t>
            </a:r>
            <a:r>
              <a:rPr lang="ar-IQ" dirty="0" err="1" smtClean="0"/>
              <a:t>داعش</a:t>
            </a:r>
            <a:r>
              <a:rPr lang="ar-IQ" dirty="0" smtClean="0"/>
              <a:t> الموصـل فـي العـراق ، كان أحـد الأهداف الرئيسـية للحركة هو الاستيلاء علـى المـدارس المحليـة والسـيطرة عليهـا. حيث تـم غسـل دمـاغ الأطفال فـي ترديـد الدعـم لهم وتـم تغييـر المناهج إلـى دعايـة </a:t>
            </a:r>
            <a:r>
              <a:rPr lang="ar-IQ" dirty="0" err="1" smtClean="0"/>
              <a:t>لداعش</a:t>
            </a:r>
            <a:r>
              <a:rPr lang="ar-IQ" dirty="0" smtClean="0"/>
              <a:t> . كان لـدى </a:t>
            </a:r>
            <a:r>
              <a:rPr lang="ar-IQ" dirty="0" err="1" smtClean="0"/>
              <a:t>داعـش</a:t>
            </a:r>
            <a:r>
              <a:rPr lang="ar-IQ" dirty="0" smtClean="0"/>
              <a:t> وزارة للتعليـم تسـمى ديـوان التعليم، ويقـرر الديوان ماهية محتـوى المناهـج الدراسـية و </a:t>
            </a:r>
            <a:r>
              <a:rPr lang="ar-IQ" smtClean="0"/>
              <a:t>مـا يقـوم </a:t>
            </a:r>
            <a:r>
              <a:rPr lang="ar-IQ" dirty="0" smtClean="0"/>
              <a:t>الآلاف مـن المعلميـن تدريسـه فـي الموصـل لطالبهم. وكمـا لاحـظ مديـر مدرسـة محليـة ، ” كانـت مدرسـتي عبـارة عـن حبـة بـذرة كان مـن المفتـرض أن تنمـو فيهـا دولـة مصابــة بجنــون العظمــة ”. و حســبما ذكــر واحــدا مــن الصبيــان ذو الأعوام العشــرة ”في كتاب الرياضيــات لدينا كانــت هنــاك شــاحنة مليئــة بالأسلحة ورجــل مــن </a:t>
            </a:r>
            <a:r>
              <a:rPr lang="ar-IQ" dirty="0" err="1" smtClean="0"/>
              <a:t>داعــش</a:t>
            </a:r>
            <a:r>
              <a:rPr lang="ar-IQ" dirty="0" smtClean="0"/>
              <a:t> واقــف عليها“، . أحضر </a:t>
            </a:r>
            <a:r>
              <a:rPr lang="ar-IQ" dirty="0" err="1" smtClean="0"/>
              <a:t>داعش</a:t>
            </a:r>
            <a:r>
              <a:rPr lang="ar-IQ" dirty="0" smtClean="0"/>
              <a:t> الأطفال إلــى المسـاجد وقامـوا بتجميعهـم فـي الشـوارع لعـرض مقاطـع فيديـو تظهـر قطـع الـرأس</a:t>
            </a:r>
            <a:endParaRPr lang="ar-IQ" dirty="0"/>
          </a:p>
        </p:txBody>
      </p:sp>
    </p:spTree>
    <p:extLst>
      <p:ext uri="{BB962C8B-B14F-4D97-AF65-F5344CB8AC3E}">
        <p14:creationId xmlns:p14="http://schemas.microsoft.com/office/powerpoint/2010/main" val="3433913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05" y="404664"/>
            <a:ext cx="8954995"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615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341</TotalTime>
  <Words>1098</Words>
  <Application>Microsoft Office PowerPoint</Application>
  <PresentationFormat>عرض على الشاشة (3:4)‏</PresentationFormat>
  <Paragraphs>54</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مدير تنفيذي</vt:lpstr>
      <vt:lpstr>دور الطالب الجامعي في مكافحة التطرف والارهاب وترسيخ الهوية الوطنية </vt:lpstr>
      <vt:lpstr>عرض تقديمي في PowerPoint</vt:lpstr>
      <vt:lpstr>الارهاب </vt:lpstr>
      <vt:lpstr>عرض تقديمي في PowerPoint</vt:lpstr>
      <vt:lpstr>عرض تقديمي في PowerPoint</vt:lpstr>
      <vt:lpstr>عرض تقديمي في PowerPoint</vt:lpstr>
      <vt:lpstr>عرض تقديمي في PowerPoint</vt:lpstr>
      <vt:lpstr>المقدمة</vt:lpstr>
      <vt:lpstr>عرض تقديمي في PowerPoint</vt:lpstr>
      <vt:lpstr>مناهج التعليمية والعوامل المساهمة في تعزيز التطرف</vt:lpstr>
      <vt:lpstr>عرض تقديمي في PowerPoint</vt:lpstr>
      <vt:lpstr>الاستراتيجيات والحلول الفعالة في السياسات والبرامج التعليمية </vt:lpstr>
      <vt:lpstr>عرض تقديمي في PowerPoint</vt:lpstr>
      <vt:lpstr>منع التطرف العنيف من خلال برامج السلام والتربية المدنية في الجامعات</vt:lpstr>
      <vt:lpstr>المبادرة في إصدار سياسات تعليمية محددة لمنع التطرف العنيف </vt:lpstr>
      <vt:lpstr>المبادرة في إصدار سياسات تعليمية محددة لمنع التطرف العنيف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SONY</dc:creator>
  <cp:lastModifiedBy>DR.Ahmed Saker 2O11</cp:lastModifiedBy>
  <cp:revision>27</cp:revision>
  <dcterms:created xsi:type="dcterms:W3CDTF">2021-02-16T20:48:13Z</dcterms:created>
  <dcterms:modified xsi:type="dcterms:W3CDTF">2024-02-20T21:52:45Z</dcterms:modified>
</cp:coreProperties>
</file>