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07"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5"/>
  </p:normalViewPr>
  <p:slideViewPr>
    <p:cSldViewPr>
      <p:cViewPr varScale="1">
        <p:scale>
          <a:sx n="117" d="100"/>
          <a:sy n="117" d="100"/>
        </p:scale>
        <p:origin x="172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0E8763-8B34-4A00-8088-56A5097562A6}" type="datetimeFigureOut">
              <a:rPr lang="ar-IQ" smtClean="0"/>
              <a:pPr/>
              <a:t>25‏/3‏/1446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F2450D4-98B1-4FDE-93A9-C24BC7E76C87}" type="slidenum">
              <a:rPr lang="ar-IQ" smtClean="0"/>
              <a:pPr/>
              <a:t>‹#›</a:t>
            </a:fld>
            <a:endParaRPr lang="ar-IQ"/>
          </a:p>
        </p:txBody>
      </p:sp>
    </p:spTree>
    <p:extLst>
      <p:ext uri="{BB962C8B-B14F-4D97-AF65-F5344CB8AC3E}">
        <p14:creationId xmlns:p14="http://schemas.microsoft.com/office/powerpoint/2010/main" val="384095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0E8763-8B34-4A00-8088-56A5097562A6}" type="datetimeFigureOut">
              <a:rPr lang="ar-IQ" smtClean="0"/>
              <a:pPr/>
              <a:t>25‏/3‏/1446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F2450D4-98B1-4FDE-93A9-C24BC7E76C87}" type="slidenum">
              <a:rPr lang="ar-IQ" smtClean="0"/>
              <a:pPr/>
              <a:t>‹#›</a:t>
            </a:fld>
            <a:endParaRPr lang="ar-IQ"/>
          </a:p>
        </p:txBody>
      </p:sp>
    </p:spTree>
    <p:extLst>
      <p:ext uri="{BB962C8B-B14F-4D97-AF65-F5344CB8AC3E}">
        <p14:creationId xmlns:p14="http://schemas.microsoft.com/office/powerpoint/2010/main" val="3376633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0E8763-8B34-4A00-8088-56A5097562A6}" type="datetimeFigureOut">
              <a:rPr lang="ar-IQ" smtClean="0"/>
              <a:pPr/>
              <a:t>25‏/3‏/1446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F2450D4-98B1-4FDE-93A9-C24BC7E76C87}" type="slidenum">
              <a:rPr lang="ar-IQ" smtClean="0"/>
              <a:pPr/>
              <a:t>‹#›</a:t>
            </a:fld>
            <a:endParaRPr lang="ar-IQ"/>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3709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0E8763-8B34-4A00-8088-56A5097562A6}" type="datetimeFigureOut">
              <a:rPr lang="ar-IQ" smtClean="0"/>
              <a:pPr/>
              <a:t>25‏/3‏/1446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F2450D4-98B1-4FDE-93A9-C24BC7E76C87}" type="slidenum">
              <a:rPr lang="ar-IQ" smtClean="0"/>
              <a:pPr/>
              <a:t>‹#›</a:t>
            </a:fld>
            <a:endParaRPr lang="ar-IQ"/>
          </a:p>
        </p:txBody>
      </p:sp>
    </p:spTree>
    <p:extLst>
      <p:ext uri="{BB962C8B-B14F-4D97-AF65-F5344CB8AC3E}">
        <p14:creationId xmlns:p14="http://schemas.microsoft.com/office/powerpoint/2010/main" val="3935071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0E8763-8B34-4A00-8088-56A5097562A6}" type="datetimeFigureOut">
              <a:rPr lang="ar-IQ" smtClean="0"/>
              <a:pPr/>
              <a:t>25‏/3‏/1446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F2450D4-98B1-4FDE-93A9-C24BC7E76C87}" type="slidenum">
              <a:rPr lang="ar-IQ" smtClean="0"/>
              <a:pPr/>
              <a:t>‹#›</a:t>
            </a:fld>
            <a:endParaRPr lang="ar-IQ"/>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8015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0E8763-8B34-4A00-8088-56A5097562A6}" type="datetimeFigureOut">
              <a:rPr lang="ar-IQ" smtClean="0"/>
              <a:pPr/>
              <a:t>25‏/3‏/1446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F2450D4-98B1-4FDE-93A9-C24BC7E76C87}" type="slidenum">
              <a:rPr lang="ar-IQ" smtClean="0"/>
              <a:pPr/>
              <a:t>‹#›</a:t>
            </a:fld>
            <a:endParaRPr lang="ar-IQ"/>
          </a:p>
        </p:txBody>
      </p:sp>
    </p:spTree>
    <p:extLst>
      <p:ext uri="{BB962C8B-B14F-4D97-AF65-F5344CB8AC3E}">
        <p14:creationId xmlns:p14="http://schemas.microsoft.com/office/powerpoint/2010/main" val="643678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E8763-8B34-4A00-8088-56A5097562A6}" type="datetimeFigureOut">
              <a:rPr lang="ar-IQ" smtClean="0"/>
              <a:pPr/>
              <a:t>25‏/3‏/1446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F2450D4-98B1-4FDE-93A9-C24BC7E76C87}" type="slidenum">
              <a:rPr lang="ar-IQ" smtClean="0"/>
              <a:pPr/>
              <a:t>‹#›</a:t>
            </a:fld>
            <a:endParaRPr lang="ar-IQ"/>
          </a:p>
        </p:txBody>
      </p:sp>
    </p:spTree>
    <p:extLst>
      <p:ext uri="{BB962C8B-B14F-4D97-AF65-F5344CB8AC3E}">
        <p14:creationId xmlns:p14="http://schemas.microsoft.com/office/powerpoint/2010/main" val="3074256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E8763-8B34-4A00-8088-56A5097562A6}" type="datetimeFigureOut">
              <a:rPr lang="ar-IQ" smtClean="0"/>
              <a:pPr/>
              <a:t>25‏/3‏/1446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F2450D4-98B1-4FDE-93A9-C24BC7E76C87}" type="slidenum">
              <a:rPr lang="ar-IQ" smtClean="0"/>
              <a:pPr/>
              <a:t>‹#›</a:t>
            </a:fld>
            <a:endParaRPr lang="ar-IQ"/>
          </a:p>
        </p:txBody>
      </p:sp>
    </p:spTree>
    <p:extLst>
      <p:ext uri="{BB962C8B-B14F-4D97-AF65-F5344CB8AC3E}">
        <p14:creationId xmlns:p14="http://schemas.microsoft.com/office/powerpoint/2010/main" val="334041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E8763-8B34-4A00-8088-56A5097562A6}" type="datetimeFigureOut">
              <a:rPr lang="ar-IQ" smtClean="0"/>
              <a:pPr/>
              <a:t>25‏/3‏/1446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F2450D4-98B1-4FDE-93A9-C24BC7E76C87}" type="slidenum">
              <a:rPr lang="ar-IQ" smtClean="0"/>
              <a:pPr/>
              <a:t>‹#›</a:t>
            </a:fld>
            <a:endParaRPr lang="ar-IQ"/>
          </a:p>
        </p:txBody>
      </p:sp>
    </p:spTree>
    <p:extLst>
      <p:ext uri="{BB962C8B-B14F-4D97-AF65-F5344CB8AC3E}">
        <p14:creationId xmlns:p14="http://schemas.microsoft.com/office/powerpoint/2010/main" val="197225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0E8763-8B34-4A00-8088-56A5097562A6}" type="datetimeFigureOut">
              <a:rPr lang="ar-IQ" smtClean="0"/>
              <a:pPr/>
              <a:t>25‏/3‏/1446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F2450D4-98B1-4FDE-93A9-C24BC7E76C87}" type="slidenum">
              <a:rPr lang="ar-IQ" smtClean="0"/>
              <a:pPr/>
              <a:t>‹#›</a:t>
            </a:fld>
            <a:endParaRPr lang="ar-IQ"/>
          </a:p>
        </p:txBody>
      </p:sp>
    </p:spTree>
    <p:extLst>
      <p:ext uri="{BB962C8B-B14F-4D97-AF65-F5344CB8AC3E}">
        <p14:creationId xmlns:p14="http://schemas.microsoft.com/office/powerpoint/2010/main" val="283296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0E8763-8B34-4A00-8088-56A5097562A6}" type="datetimeFigureOut">
              <a:rPr lang="ar-IQ" smtClean="0"/>
              <a:pPr/>
              <a:t>25‏/3‏/1446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F2450D4-98B1-4FDE-93A9-C24BC7E76C87}" type="slidenum">
              <a:rPr lang="ar-IQ" smtClean="0"/>
              <a:pPr/>
              <a:t>‹#›</a:t>
            </a:fld>
            <a:endParaRPr lang="ar-IQ"/>
          </a:p>
        </p:txBody>
      </p:sp>
    </p:spTree>
    <p:extLst>
      <p:ext uri="{BB962C8B-B14F-4D97-AF65-F5344CB8AC3E}">
        <p14:creationId xmlns:p14="http://schemas.microsoft.com/office/powerpoint/2010/main" val="98961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0E8763-8B34-4A00-8088-56A5097562A6}" type="datetimeFigureOut">
              <a:rPr lang="ar-IQ" smtClean="0"/>
              <a:pPr/>
              <a:t>25‏/3‏/1446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F2450D4-98B1-4FDE-93A9-C24BC7E76C87}" type="slidenum">
              <a:rPr lang="ar-IQ" smtClean="0"/>
              <a:pPr/>
              <a:t>‹#›</a:t>
            </a:fld>
            <a:endParaRPr lang="ar-IQ"/>
          </a:p>
        </p:txBody>
      </p:sp>
    </p:spTree>
    <p:extLst>
      <p:ext uri="{BB962C8B-B14F-4D97-AF65-F5344CB8AC3E}">
        <p14:creationId xmlns:p14="http://schemas.microsoft.com/office/powerpoint/2010/main" val="150479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0E8763-8B34-4A00-8088-56A5097562A6}" type="datetimeFigureOut">
              <a:rPr lang="ar-IQ" smtClean="0"/>
              <a:pPr/>
              <a:t>25‏/3‏/1446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F2450D4-98B1-4FDE-93A9-C24BC7E76C87}" type="slidenum">
              <a:rPr lang="ar-IQ" smtClean="0"/>
              <a:pPr/>
              <a:t>‹#›</a:t>
            </a:fld>
            <a:endParaRPr lang="ar-IQ"/>
          </a:p>
        </p:txBody>
      </p:sp>
    </p:spTree>
    <p:extLst>
      <p:ext uri="{BB962C8B-B14F-4D97-AF65-F5344CB8AC3E}">
        <p14:creationId xmlns:p14="http://schemas.microsoft.com/office/powerpoint/2010/main" val="117892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E8763-8B34-4A00-8088-56A5097562A6}" type="datetimeFigureOut">
              <a:rPr lang="ar-IQ" smtClean="0"/>
              <a:pPr/>
              <a:t>25‏/3‏/1446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F2450D4-98B1-4FDE-93A9-C24BC7E76C87}" type="slidenum">
              <a:rPr lang="ar-IQ" smtClean="0"/>
              <a:pPr/>
              <a:t>‹#›</a:t>
            </a:fld>
            <a:endParaRPr lang="ar-IQ"/>
          </a:p>
        </p:txBody>
      </p:sp>
    </p:spTree>
    <p:extLst>
      <p:ext uri="{BB962C8B-B14F-4D97-AF65-F5344CB8AC3E}">
        <p14:creationId xmlns:p14="http://schemas.microsoft.com/office/powerpoint/2010/main" val="233314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50E8763-8B34-4A00-8088-56A5097562A6}" type="datetimeFigureOut">
              <a:rPr lang="ar-IQ" smtClean="0"/>
              <a:pPr/>
              <a:t>25‏/3‏/1446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F2450D4-98B1-4FDE-93A9-C24BC7E76C87}" type="slidenum">
              <a:rPr lang="ar-IQ" smtClean="0"/>
              <a:pPr/>
              <a:t>‹#›</a:t>
            </a:fld>
            <a:endParaRPr lang="ar-IQ"/>
          </a:p>
        </p:txBody>
      </p:sp>
    </p:spTree>
    <p:extLst>
      <p:ext uri="{BB962C8B-B14F-4D97-AF65-F5344CB8AC3E}">
        <p14:creationId xmlns:p14="http://schemas.microsoft.com/office/powerpoint/2010/main" val="181224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0E8763-8B34-4A00-8088-56A5097562A6}" type="datetimeFigureOut">
              <a:rPr lang="ar-IQ" smtClean="0"/>
              <a:pPr/>
              <a:t>25‏/3‏/1446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F2450D4-98B1-4FDE-93A9-C24BC7E76C87}" type="slidenum">
              <a:rPr lang="ar-IQ" smtClean="0"/>
              <a:pPr/>
              <a:t>‹#›</a:t>
            </a:fld>
            <a:endParaRPr lang="ar-IQ"/>
          </a:p>
        </p:txBody>
      </p:sp>
    </p:spTree>
    <p:extLst>
      <p:ext uri="{BB962C8B-B14F-4D97-AF65-F5344CB8AC3E}">
        <p14:creationId xmlns:p14="http://schemas.microsoft.com/office/powerpoint/2010/main" val="364999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0E8763-8B34-4A00-8088-56A5097562A6}" type="datetimeFigureOut">
              <a:rPr lang="ar-IQ" smtClean="0"/>
              <a:pPr/>
              <a:t>25‏/3‏/1446</a:t>
            </a:fld>
            <a:endParaRPr lang="ar-IQ"/>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F2450D4-98B1-4FDE-93A9-C24BC7E76C87}" type="slidenum">
              <a:rPr lang="ar-IQ" smtClean="0"/>
              <a:pPr/>
              <a:t>‹#›</a:t>
            </a:fld>
            <a:endParaRPr lang="ar-IQ"/>
          </a:p>
        </p:txBody>
      </p:sp>
    </p:spTree>
    <p:extLst>
      <p:ext uri="{BB962C8B-B14F-4D97-AF65-F5344CB8AC3E}">
        <p14:creationId xmlns:p14="http://schemas.microsoft.com/office/powerpoint/2010/main" val="2699721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85720" y="2428868"/>
            <a:ext cx="8686800" cy="841248"/>
          </a:xfrm>
        </p:spPr>
        <p:txBody>
          <a:bodyPr>
            <a:normAutofit fontScale="90000"/>
          </a:bodyPr>
          <a:lstStyle/>
          <a:p>
            <a:pPr algn="ctr"/>
            <a:r>
              <a:rPr lang="en-US" b="1" cap="none" dirty="0">
                <a:ln w="1905"/>
                <a:solidFill>
                  <a:srgbClr val="0070C0"/>
                </a:solidFill>
                <a:effectLst>
                  <a:innerShdw blurRad="69850" dist="43180" dir="5400000">
                    <a:srgbClr val="000000">
                      <a:alpha val="65000"/>
                    </a:srgbClr>
                  </a:innerShdw>
                  <a:reflection blurRad="6350" stA="55000" endA="300" endPos="45500" dir="5400000" sy="-100000" algn="bl" rotWithShape="0"/>
                </a:effectLst>
              </a:rPr>
              <a:t>PRINCIPLES OF MICROBIOLOGY AND INFECTIOUS DISEASE</a:t>
            </a:r>
            <a:br>
              <a:rPr lang="en-US" b="1" cap="none" dirty="0">
                <a:ln w="1905"/>
                <a:solidFill>
                  <a:srgbClr val="0070C0"/>
                </a:solidFill>
                <a:effectLst>
                  <a:innerShdw blurRad="69850" dist="43180" dir="5400000">
                    <a:srgbClr val="000000">
                      <a:alpha val="65000"/>
                    </a:srgbClr>
                  </a:innerShdw>
                  <a:reflection blurRad="6350" stA="55000" endA="300" endPos="45500" dir="5400000" sy="-100000" algn="bl" rotWithShape="0"/>
                </a:effectLst>
              </a:rPr>
            </a:br>
            <a:r>
              <a:rPr lang="en-US" b="1" cap="none" dirty="0">
                <a:ln w="1905"/>
                <a:solidFill>
                  <a:srgbClr val="0070C0"/>
                </a:solidFill>
                <a:effectLst>
                  <a:innerShdw blurRad="69850" dist="43180" dir="5400000">
                    <a:srgbClr val="000000">
                      <a:alpha val="65000"/>
                    </a:srgbClr>
                  </a:innerShdw>
                  <a:reflection blurRad="6350" stA="55000" endA="300" endPos="45500" dir="5400000" sy="-100000" algn="bl" rotWithShape="0"/>
                </a:effectLst>
              </a:rPr>
              <a:t>H D </a:t>
            </a:r>
            <a:r>
              <a:rPr lang="en-US" b="1" cap="none">
                <a:ln w="1905"/>
                <a:solidFill>
                  <a:srgbClr val="0070C0"/>
                </a:solidFill>
                <a:effectLst>
                  <a:innerShdw blurRad="69850" dist="43180" dir="5400000">
                    <a:srgbClr val="000000">
                      <a:alpha val="65000"/>
                    </a:srgbClr>
                  </a:innerShdw>
                  <a:reflection blurRad="6350" stA="55000" endA="300" endPos="45500" dir="5400000" sy="-100000" algn="bl" rotWithShape="0"/>
                </a:effectLst>
              </a:rPr>
              <a:t>Internal Medicine</a:t>
            </a:r>
            <a:br>
              <a:rPr lang="en-US" b="1" cap="none" dirty="0">
                <a:ln w="1905"/>
                <a:solidFill>
                  <a:srgbClr val="0070C0"/>
                </a:solidFill>
                <a:effectLst>
                  <a:innerShdw blurRad="69850" dist="43180" dir="5400000">
                    <a:srgbClr val="000000">
                      <a:alpha val="65000"/>
                    </a:srgbClr>
                  </a:innerShdw>
                  <a:reflection blurRad="6350" stA="55000" endA="300" endPos="45500" dir="5400000" sy="-100000" algn="bl" rotWithShape="0"/>
                </a:effectLst>
              </a:rPr>
            </a:br>
            <a:br>
              <a:rPr lang="en-US" b="1" cap="none" dirty="0">
                <a:ln w="1905"/>
                <a:solidFill>
                  <a:srgbClr val="0070C0"/>
                </a:solidFill>
                <a:effectLst>
                  <a:innerShdw blurRad="69850" dist="43180" dir="5400000">
                    <a:srgbClr val="000000">
                      <a:alpha val="65000"/>
                    </a:srgbClr>
                  </a:innerShdw>
                  <a:reflection blurRad="6350" stA="55000" endA="300" endPos="45500" dir="5400000" sy="-100000" algn="bl" rotWithShape="0"/>
                </a:effectLst>
              </a:rPr>
            </a:br>
            <a:r>
              <a:rPr lang="en-US" b="1" cap="none" dirty="0">
                <a:ln w="1905"/>
                <a:solidFill>
                  <a:srgbClr val="0070C0"/>
                </a:solidFill>
                <a:effectLst>
                  <a:innerShdw blurRad="69850" dist="43180" dir="5400000">
                    <a:srgbClr val="000000">
                      <a:alpha val="65000"/>
                    </a:srgbClr>
                  </a:innerShdw>
                  <a:reflection blurRad="6350" stA="55000" endA="300" endPos="45500" dir="5400000" sy="-100000" algn="bl" rotWithShape="0"/>
                </a:effectLst>
              </a:rPr>
              <a:t>Prof </a:t>
            </a:r>
            <a:r>
              <a:rPr lang="en-US" b="1" cap="none" dirty="0" err="1">
                <a:ln w="1905"/>
                <a:solidFill>
                  <a:srgbClr val="0070C0"/>
                </a:solidFill>
                <a:effectLst>
                  <a:innerShdw blurRad="69850" dist="43180" dir="5400000">
                    <a:srgbClr val="000000">
                      <a:alpha val="65000"/>
                    </a:srgbClr>
                  </a:innerShdw>
                  <a:reflection blurRad="6350" stA="55000" endA="300" endPos="45500" dir="5400000" sy="-100000" algn="bl" rotWithShape="0"/>
                </a:effectLst>
              </a:rPr>
              <a:t>Dr</a:t>
            </a:r>
            <a:r>
              <a:rPr lang="en-US" b="1" cap="none" dirty="0">
                <a:ln w="1905"/>
                <a:solidFill>
                  <a:srgbClr val="0070C0"/>
                </a:solidFill>
                <a:effectLst>
                  <a:innerShdw blurRad="69850" dist="43180" dir="5400000">
                    <a:srgbClr val="000000">
                      <a:alpha val="65000"/>
                    </a:srgbClr>
                  </a:innerShdw>
                  <a:reflection blurRad="6350" stA="55000" endA="300" endPos="45500" dir="5400000" sy="-100000" algn="bl" rotWithShape="0"/>
                </a:effectLst>
              </a:rPr>
              <a:t> Ismail Ibrahim Latif</a:t>
            </a:r>
            <a:endParaRPr lang="ar-IQ" b="1" cap="none" dirty="0">
              <a:ln w="1905"/>
              <a:solidFill>
                <a:srgbClr val="0070C0"/>
              </a:solidFill>
              <a:effectLst>
                <a:innerShdw blurRad="69850" dist="43180" dir="5400000">
                  <a:srgbClr val="000000">
                    <a:alpha val="65000"/>
                  </a:srgbClr>
                </a:innerShdw>
                <a:reflection blurRad="6350" stA="55000" endA="300" endPos="45500" dir="5400000" sy="-10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14290"/>
            <a:ext cx="8686800" cy="838200"/>
          </a:xfrm>
        </p:spPr>
        <p:txBody>
          <a:bodyPr>
            <a:normAutofit fontScale="90000"/>
          </a:bodyPr>
          <a:lstStyle/>
          <a:p>
            <a:r>
              <a:rPr lang="en-US" cap="none" dirty="0">
                <a:solidFill>
                  <a:schemeClr val="tx1"/>
                </a:solidFill>
                <a:effectLst/>
              </a:rPr>
              <a:t>The following groups of infectious agents are now </a:t>
            </a:r>
            <a:r>
              <a:rPr lang="en-US" cap="none" dirty="0" err="1">
                <a:solidFill>
                  <a:schemeClr val="tx1"/>
                </a:solidFill>
                <a:effectLst/>
              </a:rPr>
              <a:t>recognised</a:t>
            </a:r>
            <a:r>
              <a:rPr lang="en-US" cap="none" dirty="0">
                <a:solidFill>
                  <a:schemeClr val="tx1"/>
                </a:solidFill>
                <a:effectLst/>
              </a:rPr>
              <a:t>:</a:t>
            </a:r>
            <a:endParaRPr lang="ar-IQ" cap="none" dirty="0">
              <a:solidFill>
                <a:schemeClr val="tx1"/>
              </a:solidFill>
              <a:effectLst/>
            </a:endParaRPr>
          </a:p>
        </p:txBody>
      </p:sp>
      <p:sp>
        <p:nvSpPr>
          <p:cNvPr id="3" name="عنصر نائب للمحتوى 2"/>
          <p:cNvSpPr>
            <a:spLocks noGrp="1"/>
          </p:cNvSpPr>
          <p:nvPr>
            <p:ph idx="1"/>
          </p:nvPr>
        </p:nvSpPr>
        <p:spPr/>
        <p:txBody>
          <a:bodyPr/>
          <a:lstStyle/>
          <a:p>
            <a:pPr algn="just" rtl="0">
              <a:buNone/>
            </a:pPr>
            <a:r>
              <a:rPr lang="en-US" sz="3600" b="1" dirty="0">
                <a:solidFill>
                  <a:schemeClr val="accent6"/>
                </a:solidFill>
                <a:effectLst>
                  <a:outerShdw blurRad="38100" dist="38100" dir="2700000" algn="tl">
                    <a:srgbClr val="000000">
                      <a:alpha val="43137"/>
                    </a:srgbClr>
                  </a:outerShdw>
                </a:effectLst>
              </a:rPr>
              <a:t>1. </a:t>
            </a:r>
            <a:r>
              <a:rPr lang="en-US" sz="3600" b="1" dirty="0" err="1">
                <a:solidFill>
                  <a:schemeClr val="accent6"/>
                </a:solidFill>
                <a:effectLst>
                  <a:outerShdw blurRad="38100" dist="38100" dir="2700000" algn="tl">
                    <a:srgbClr val="000000">
                      <a:alpha val="43137"/>
                    </a:srgbClr>
                  </a:outerShdw>
                </a:effectLst>
              </a:rPr>
              <a:t>Prions</a:t>
            </a:r>
            <a:r>
              <a:rPr lang="en-US" sz="3600" b="1" dirty="0">
                <a:solidFill>
                  <a:schemeClr val="accent6"/>
                </a:solidFill>
                <a:effectLst>
                  <a:outerShdw blurRad="38100" dist="38100" dir="2700000" algn="tl">
                    <a:srgbClr val="000000">
                      <a:alpha val="43137"/>
                    </a:srgbClr>
                  </a:outerShdw>
                </a:effectLst>
              </a:rPr>
              <a:t>:</a:t>
            </a:r>
          </a:p>
          <a:p>
            <a:pPr algn="just" rtl="0"/>
            <a:r>
              <a:rPr lang="en-US" sz="3600" dirty="0" err="1">
                <a:solidFill>
                  <a:schemeClr val="tx1"/>
                </a:solidFill>
              </a:rPr>
              <a:t>Prions</a:t>
            </a:r>
            <a:r>
              <a:rPr lang="en-US" sz="3600" dirty="0">
                <a:solidFill>
                  <a:schemeClr val="tx1"/>
                </a:solidFill>
              </a:rPr>
              <a:t> are unique amongst infectious agents in that they are devoid of any nucleic acid.</a:t>
            </a:r>
            <a:endParaRPr lang="ar-IQ" sz="36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428736"/>
            <a:ext cx="8686800" cy="4525963"/>
          </a:xfrm>
        </p:spPr>
        <p:txBody>
          <a:bodyPr>
            <a:normAutofit/>
          </a:bodyPr>
          <a:lstStyle/>
          <a:p>
            <a:pPr algn="just" rtl="0"/>
            <a:r>
              <a:rPr lang="en-US" dirty="0"/>
              <a:t>They appear to be transmitted by acquisition of a normal mammalian protein (</a:t>
            </a:r>
            <a:r>
              <a:rPr lang="en-US" dirty="0" err="1"/>
              <a:t>prion</a:t>
            </a:r>
            <a:r>
              <a:rPr lang="en-US" dirty="0"/>
              <a:t> protein, </a:t>
            </a:r>
            <a:r>
              <a:rPr lang="en-US" dirty="0" err="1"/>
              <a:t>PrP</a:t>
            </a:r>
            <a:r>
              <a:rPr lang="en-US" baseline="34000" dirty="0" err="1"/>
              <a:t>c</a:t>
            </a:r>
            <a:r>
              <a:rPr lang="en-US" baseline="34000" dirty="0"/>
              <a:t> </a:t>
            </a:r>
            <a:r>
              <a:rPr lang="en-US" dirty="0"/>
              <a:t>) which is in an abnormal conformation (</a:t>
            </a:r>
            <a:r>
              <a:rPr lang="en-US" dirty="0" err="1"/>
              <a:t>PrP</a:t>
            </a:r>
            <a:r>
              <a:rPr lang="en-US" baseline="34000" dirty="0" err="1"/>
              <a:t>Sc</a:t>
            </a:r>
            <a:r>
              <a:rPr lang="en-US" dirty="0"/>
              <a:t>, containing an excess of beta-sheet protein); the abnormal protein inhibits the enzyme </a:t>
            </a:r>
            <a:r>
              <a:rPr lang="en-US" dirty="0" err="1"/>
              <a:t>proteasome</a:t>
            </a:r>
            <a:r>
              <a:rPr lang="en-US" dirty="0"/>
              <a:t> 26S, leading to a vicious circle of further accumulation of abnormally configured </a:t>
            </a:r>
            <a:r>
              <a:rPr lang="en-US" dirty="0" err="1"/>
              <a:t>PrP</a:t>
            </a:r>
            <a:r>
              <a:rPr lang="en-US" baseline="30000" dirty="0" err="1"/>
              <a:t>Sc</a:t>
            </a:r>
            <a:r>
              <a:rPr lang="en-US" baseline="30000" dirty="0"/>
              <a:t> </a:t>
            </a:r>
            <a:r>
              <a:rPr lang="en-US" dirty="0"/>
              <a:t>protein instead of normally configured </a:t>
            </a:r>
            <a:r>
              <a:rPr lang="en-US" dirty="0" err="1"/>
              <a:t>PrP</a:t>
            </a:r>
            <a:r>
              <a:rPr lang="en-US" baseline="30000" dirty="0" err="1"/>
              <a:t>c</a:t>
            </a:r>
            <a:r>
              <a:rPr lang="en-US" dirty="0"/>
              <a:t> protein.</a:t>
            </a:r>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a:t>The result is accumulation of protein forming </a:t>
            </a:r>
            <a:r>
              <a:rPr lang="en-US" dirty="0" err="1"/>
              <a:t>amyloid</a:t>
            </a:r>
            <a:r>
              <a:rPr lang="en-US" dirty="0"/>
              <a:t> in the central nervous system (CNS), causing transmissible spongiform </a:t>
            </a:r>
            <a:r>
              <a:rPr lang="en-US" dirty="0" err="1"/>
              <a:t>encephalopathies</a:t>
            </a:r>
            <a:r>
              <a:rPr lang="en-US" dirty="0"/>
              <a:t> in humans, sheep, cows and cats.</a:t>
            </a:r>
          </a:p>
          <a:p>
            <a:pPr algn="just" rtl="0"/>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Viruses</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lstStyle/>
          <a:p>
            <a:pPr algn="just" rtl="0"/>
            <a:r>
              <a:rPr lang="en-US" dirty="0"/>
              <a:t>Viruses are incapable of independent replication, instead subverting the cellular processes of host cells. </a:t>
            </a:r>
          </a:p>
          <a:p>
            <a:pPr algn="just" rtl="0"/>
            <a:r>
              <a:rPr lang="en-US" dirty="0"/>
              <a:t>A virus that infects a bacterium is a </a:t>
            </a:r>
            <a:r>
              <a:rPr lang="en-US" dirty="0" err="1"/>
              <a:t>bacteriophage</a:t>
            </a:r>
            <a:r>
              <a:rPr lang="en-US" dirty="0"/>
              <a:t> (phage). </a:t>
            </a:r>
          </a:p>
          <a:p>
            <a:pPr algn="just" rtl="0"/>
            <a:r>
              <a:rPr lang="en-US" dirty="0"/>
              <a:t>Viruses contain genetic material (genome), which may be single- or double-stranded DNA or RNA.</a:t>
            </a:r>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a:t>Some viruses copy their RNA into DNA by reverse transcription (retroviruses). </a:t>
            </a:r>
          </a:p>
          <a:p>
            <a:pPr algn="just" rtl="0"/>
            <a:r>
              <a:rPr lang="en-US" dirty="0"/>
              <a:t>The virus genome is enclosed in an </a:t>
            </a:r>
            <a:r>
              <a:rPr lang="en-US" dirty="0" err="1"/>
              <a:t>antigenically</a:t>
            </a:r>
            <a:r>
              <a:rPr lang="en-US" dirty="0"/>
              <a:t> unique protein coat (</a:t>
            </a:r>
            <a:r>
              <a:rPr lang="en-US" dirty="0" err="1"/>
              <a:t>capsid</a:t>
            </a:r>
            <a:r>
              <a:rPr lang="en-US" dirty="0"/>
              <a:t>); together, these form the </a:t>
            </a:r>
            <a:r>
              <a:rPr lang="en-US" dirty="0" err="1"/>
              <a:t>nucleocapsid</a:t>
            </a:r>
            <a:r>
              <a:rPr lang="en-US" dirty="0"/>
              <a:t>. </a:t>
            </a:r>
          </a:p>
          <a:p>
            <a:pPr algn="just" rtl="0"/>
            <a:r>
              <a:rPr lang="en-US" dirty="0"/>
              <a:t>In many viruses the </a:t>
            </a:r>
            <a:r>
              <a:rPr lang="en-US" dirty="0" err="1"/>
              <a:t>nucleocapsid</a:t>
            </a:r>
            <a:r>
              <a:rPr lang="en-US" dirty="0"/>
              <a:t> is packaged within a lipid envelope.</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a:t>Enveloped viruses are less able to survive in the environment and are spread by respiratory, sexual or blood-borne routes, including arthropod-based transmission. </a:t>
            </a:r>
          </a:p>
          <a:p>
            <a:pPr algn="just" rtl="0"/>
            <a:r>
              <a:rPr lang="en-US" dirty="0" err="1"/>
              <a:t>Nonenveloped</a:t>
            </a:r>
            <a:r>
              <a:rPr lang="en-US" dirty="0"/>
              <a:t> viruses survive better in the </a:t>
            </a:r>
            <a:r>
              <a:rPr lang="en-US" dirty="0" err="1"/>
              <a:t>environmentand</a:t>
            </a:r>
            <a:r>
              <a:rPr lang="en-US" dirty="0"/>
              <a:t> are predominantly transmitted by </a:t>
            </a:r>
            <a:r>
              <a:rPr lang="en-US" dirty="0" err="1"/>
              <a:t>faecal</a:t>
            </a:r>
            <a:r>
              <a:rPr lang="en-US" dirty="0"/>
              <a:t>–oral or, less often, respiratory routes.</a:t>
            </a:r>
          </a:p>
          <a:p>
            <a:pPr algn="just" rtl="0"/>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075" name="Picture 3"/>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14290"/>
            <a:ext cx="8686800" cy="838200"/>
          </a:xfrm>
        </p:spPr>
        <p:txBody>
          <a:bodyPr>
            <a:normAutofit fontScale="90000"/>
          </a:bodyPr>
          <a:lstStyle/>
          <a:p>
            <a:r>
              <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Prokaryotes: bacteria (including </a:t>
            </a:r>
            <a:r>
              <a:rPr lang="en-US" b="1" cap="none"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mycobacteria</a:t>
            </a:r>
            <a:r>
              <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and </a:t>
            </a:r>
            <a:r>
              <a:rPr lang="en-US" b="1" cap="none"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actinomycetes</a:t>
            </a:r>
            <a:r>
              <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dirty="0"/>
              <a:t>Prokaryotic cells are capable of </a:t>
            </a:r>
            <a:r>
              <a:rPr lang="en-US" dirty="0" err="1"/>
              <a:t>synthesising</a:t>
            </a:r>
            <a:r>
              <a:rPr lang="en-US" dirty="0"/>
              <a:t> their own proteins and nucleic acids, and are able to reproduce autonomously, although they lack a nucleus. </a:t>
            </a:r>
          </a:p>
          <a:p>
            <a:pPr algn="just" rtl="0"/>
            <a:r>
              <a:rPr lang="en-US" dirty="0"/>
              <a:t>The bacterial cell membrane is bounded by a </a:t>
            </a:r>
            <a:r>
              <a:rPr lang="en-US" dirty="0" err="1"/>
              <a:t>peptidoglycan</a:t>
            </a:r>
            <a:r>
              <a:rPr lang="en-US" dirty="0"/>
              <a:t> cell wall, which is thick (20–80nm) in Gram-positive organisms and thin (5–10nm) in Gram-negative ones. </a:t>
            </a:r>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a:t>The Gram-negative cell wall is surrounded by an outer membrane containing </a:t>
            </a:r>
            <a:r>
              <a:rPr lang="en-US" dirty="0" err="1"/>
              <a:t>lipopolysaccharide</a:t>
            </a:r>
            <a:r>
              <a:rPr lang="en-US" dirty="0"/>
              <a:t> (</a:t>
            </a:r>
            <a:r>
              <a:rPr lang="en-US" dirty="0" err="1"/>
              <a:t>endotoxin</a:t>
            </a:r>
            <a:r>
              <a:rPr lang="en-US" dirty="0"/>
              <a:t>). </a:t>
            </a:r>
          </a:p>
          <a:p>
            <a:pPr algn="just" rtl="0"/>
            <a:r>
              <a:rPr lang="en-US" dirty="0"/>
              <a:t>Many bacteria contain extra-chromosomal DNA in the form of plasmids, which can be transferred between organisms. </a:t>
            </a:r>
          </a:p>
          <a:p>
            <a:pPr algn="just" rtl="0"/>
            <a:r>
              <a:rPr lang="en-US" dirty="0"/>
              <a:t>Bacteria may be embedded in a polysaccharide capsule, and motile bacteria are equipped with flagella. </a:t>
            </a:r>
            <a:endParaRPr lang="ar-IQ"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a:t>Although many prokaryotes are capable of independent existence, some (e.g. </a:t>
            </a:r>
            <a:r>
              <a:rPr lang="en-US" u="sng" dirty="0"/>
              <a:t>Chlamydia</a:t>
            </a:r>
            <a:r>
              <a:rPr lang="en-US" dirty="0"/>
              <a:t> </a:t>
            </a:r>
            <a:r>
              <a:rPr lang="en-US" u="sng" dirty="0" err="1"/>
              <a:t>trachomatis</a:t>
            </a:r>
            <a:r>
              <a:rPr lang="en-US" dirty="0"/>
              <a:t>, </a:t>
            </a:r>
            <a:r>
              <a:rPr lang="en-US" u="sng" dirty="0" err="1"/>
              <a:t>Coxiella</a:t>
            </a:r>
            <a:r>
              <a:rPr lang="en-US" dirty="0"/>
              <a:t> </a:t>
            </a:r>
            <a:r>
              <a:rPr lang="en-US" u="sng" dirty="0" err="1"/>
              <a:t>burnetii</a:t>
            </a:r>
            <a:r>
              <a:rPr lang="en-US" dirty="0"/>
              <a:t>) are obligate intracellular organisms. </a:t>
            </a:r>
          </a:p>
          <a:p>
            <a:pPr algn="just" rtl="0"/>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IQ"/>
          </a:p>
        </p:txBody>
      </p:sp>
      <p:sp>
        <p:nvSpPr>
          <p:cNvPr id="4" name="عنصر نائب للمحتوى 3"/>
          <p:cNvSpPr>
            <a:spLocks noGrp="1"/>
          </p:cNvSpPr>
          <p:nvPr>
            <p:ph idx="1"/>
          </p:nvPr>
        </p:nvSpPr>
        <p:spPr/>
        <p:txBody>
          <a:bodyPr>
            <a:normAutofit/>
          </a:bodyPr>
          <a:lstStyle/>
          <a:p>
            <a:pPr algn="just" rtl="0"/>
            <a:r>
              <a:rPr lang="en-US" dirty="0"/>
              <a:t>Infection is the establishment of foreign organisms, or ‘infectious agents’, in or on a human host. </a:t>
            </a:r>
          </a:p>
          <a:p>
            <a:pPr algn="just" rtl="0"/>
            <a:r>
              <a:rPr lang="en-US" dirty="0"/>
              <a:t>This may result in </a:t>
            </a:r>
            <a:r>
              <a:rPr lang="en-US" dirty="0" err="1"/>
              <a:t>colonisation</a:t>
            </a:r>
            <a:r>
              <a:rPr lang="en-US" dirty="0"/>
              <a:t>, if the microorganism exists at an anatomical site without establishing overt tissue injury, or infectious disease, when the interaction between the host and pathogenic organism (or pathogen) induces tissue damage and clinical illness. </a:t>
            </a:r>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sz="half" idx="1"/>
          </p:nvPr>
        </p:nvSpPr>
        <p:spPr>
          <a:xfrm>
            <a:off x="214282" y="1600200"/>
            <a:ext cx="3571900" cy="4724400"/>
          </a:xfrm>
        </p:spPr>
        <p:txBody>
          <a:bodyPr/>
          <a:lstStyle/>
          <a:p>
            <a:pPr algn="just" rtl="0"/>
            <a:r>
              <a:rPr lang="en-US" dirty="0"/>
              <a:t>Bacteria that replicate in artificial culture media are classified and identified using a range of characteristics.</a:t>
            </a:r>
          </a:p>
          <a:p>
            <a:pPr algn="just" rtl="0"/>
            <a:endParaRPr lang="ar-IQ" dirty="0"/>
          </a:p>
        </p:txBody>
      </p:sp>
      <p:pic>
        <p:nvPicPr>
          <p:cNvPr id="4098" name="Picture 2"/>
          <p:cNvPicPr>
            <a:picLocks noGrp="1" noChangeAspect="1" noChangeArrowheads="1"/>
          </p:cNvPicPr>
          <p:nvPr>
            <p:ph sz="half" idx="2"/>
          </p:nvPr>
        </p:nvPicPr>
        <p:blipFill>
          <a:blip r:embed="rId2"/>
          <a:srcRect/>
          <a:stretch>
            <a:fillRect/>
          </a:stretch>
        </p:blipFill>
        <p:spPr bwMode="auto">
          <a:xfrm>
            <a:off x="4143372" y="1142984"/>
            <a:ext cx="4786346" cy="5538782"/>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pic>
        <p:nvPicPr>
          <p:cNvPr id="5122" name="Picture 2"/>
          <p:cNvPicPr>
            <a:picLocks noGrp="1" noChangeAspect="1" noChangeArrowheads="1"/>
          </p:cNvPicPr>
          <p:nvPr>
            <p:ph idx="1"/>
          </p:nvPr>
        </p:nvPicPr>
        <p:blipFill>
          <a:blip r:embed="rId2"/>
          <a:srcRect/>
          <a:stretch>
            <a:fillRect/>
          </a:stretch>
        </p:blipFill>
        <p:spPr bwMode="auto">
          <a:xfrm>
            <a:off x="214282" y="1643050"/>
            <a:ext cx="8686800" cy="335404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14290"/>
            <a:ext cx="8686800" cy="838200"/>
          </a:xfrm>
        </p:spPr>
        <p:txBody>
          <a:bodyPr>
            <a:normAutofit fontScale="90000"/>
          </a:bodyPr>
          <a:lstStyle/>
          <a:p>
            <a:r>
              <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Eukaryotes: fungi, protozoa and </a:t>
            </a:r>
            <a:r>
              <a:rPr lang="en-US" b="1" cap="none"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helminths</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dirty="0"/>
              <a:t>Eukaryotes contain functional organelles such as nuclei, mitochondria and Golgi apparatus. </a:t>
            </a:r>
          </a:p>
          <a:p>
            <a:pPr algn="just" rtl="0"/>
            <a:r>
              <a:rPr lang="en-US" dirty="0"/>
              <a:t>Eukaryotes involved in human infection include fungi, protozoa (unicellular eukaryotes with a flexible cell membrane) and </a:t>
            </a:r>
            <a:r>
              <a:rPr lang="en-US" dirty="0" err="1"/>
              <a:t>helminths</a:t>
            </a:r>
            <a:r>
              <a:rPr lang="en-US" dirty="0"/>
              <a:t> (</a:t>
            </a:r>
            <a:r>
              <a:rPr lang="en-US" dirty="0" err="1"/>
              <a:t>multicellular</a:t>
            </a:r>
            <a:r>
              <a:rPr lang="en-US" dirty="0"/>
              <a:t> complex organisms including nematodes, </a:t>
            </a:r>
            <a:r>
              <a:rPr lang="en-US" dirty="0" err="1"/>
              <a:t>trematodes</a:t>
            </a:r>
            <a:r>
              <a:rPr lang="en-US" dirty="0"/>
              <a:t> and </a:t>
            </a:r>
            <a:r>
              <a:rPr lang="en-US" dirty="0" err="1"/>
              <a:t>cestodes</a:t>
            </a:r>
            <a:r>
              <a:rPr lang="en-US" dirty="0"/>
              <a:t>). </a:t>
            </a:r>
          </a:p>
          <a:p>
            <a:pPr algn="just" rtl="0"/>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a:t>Fungi exist as either moulds (filamentous fungi) or yeasts. </a:t>
            </a:r>
          </a:p>
          <a:p>
            <a:pPr algn="just" rtl="0"/>
            <a:r>
              <a:rPr lang="en-US" dirty="0"/>
              <a:t>Dimorphic fungi exist in either form, depending on environmental conditions. </a:t>
            </a:r>
          </a:p>
          <a:p>
            <a:pPr algn="just" rtl="0"/>
            <a:r>
              <a:rPr lang="en-US" dirty="0"/>
              <a:t>The fungal plasma membrane differs from the human cell membrane in that it contains the sterol, </a:t>
            </a:r>
            <a:r>
              <a:rPr lang="en-US" dirty="0" err="1"/>
              <a:t>ergosterol</a:t>
            </a:r>
            <a:r>
              <a:rPr lang="en-US" dirty="0"/>
              <a:t>. </a:t>
            </a:r>
            <a:endParaRPr lang="ar-IQ"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a:t>Fungi have a cell wall made up of polysaccharides, chitin and </a:t>
            </a:r>
            <a:r>
              <a:rPr lang="en-US" dirty="0" err="1"/>
              <a:t>mannoproteins</a:t>
            </a:r>
            <a:r>
              <a:rPr lang="en-US" dirty="0"/>
              <a:t>. </a:t>
            </a:r>
          </a:p>
          <a:p>
            <a:pPr algn="just" rtl="0"/>
            <a:r>
              <a:rPr lang="en-US" dirty="0"/>
              <a:t>In most fungi the main structural component of the cell wall is β-1, 3-D-glucan, a glucose polymer. </a:t>
            </a:r>
          </a:p>
          <a:p>
            <a:pPr algn="just" rtl="0"/>
            <a:r>
              <a:rPr lang="en-US" dirty="0"/>
              <a:t>Protozoa and </a:t>
            </a:r>
            <a:r>
              <a:rPr lang="en-US" dirty="0" err="1"/>
              <a:t>helminths</a:t>
            </a:r>
            <a:r>
              <a:rPr lang="en-US" dirty="0"/>
              <a:t> are often referred to as parasites. </a:t>
            </a:r>
          </a:p>
          <a:p>
            <a:pPr algn="just" rtl="0"/>
            <a:r>
              <a:rPr lang="en-US" dirty="0"/>
              <a:t>Many parasites have complex multi-stage life cycles, which involve animal and/or plant hosts in addition to humans.</a:t>
            </a:r>
          </a:p>
          <a:p>
            <a:pPr algn="just" rtl="0"/>
            <a:endParaRPr lang="ar-IQ"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NORMAL FLORA:</a:t>
            </a:r>
            <a:endParaRPr lang="ar-IQ"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عنصر نائب للمحتوى 2"/>
          <p:cNvSpPr>
            <a:spLocks noGrp="1"/>
          </p:cNvSpPr>
          <p:nvPr>
            <p:ph idx="1"/>
          </p:nvPr>
        </p:nvSpPr>
        <p:spPr/>
        <p:txBody>
          <a:bodyPr>
            <a:normAutofit/>
          </a:bodyPr>
          <a:lstStyle/>
          <a:p>
            <a:pPr algn="just" rtl="0"/>
            <a:r>
              <a:rPr lang="en-US" dirty="0"/>
              <a:t>Every human is host to an estimated 10</a:t>
            </a:r>
            <a:r>
              <a:rPr lang="en-US" baseline="30000" dirty="0"/>
              <a:t>13</a:t>
            </a:r>
            <a:r>
              <a:rPr lang="en-US" dirty="0"/>
              <a:t>–10</a:t>
            </a:r>
            <a:r>
              <a:rPr lang="en-US" baseline="30000" dirty="0"/>
              <a:t>14</a:t>
            </a:r>
            <a:r>
              <a:rPr lang="en-US" dirty="0"/>
              <a:t> </a:t>
            </a:r>
            <a:r>
              <a:rPr lang="en-US" dirty="0" err="1"/>
              <a:t>colonising</a:t>
            </a:r>
            <a:r>
              <a:rPr lang="en-US" dirty="0"/>
              <a:t> microorganisms which constitute the normal flora. </a:t>
            </a:r>
          </a:p>
          <a:p>
            <a:pPr algn="just" rtl="0"/>
            <a:r>
              <a:rPr lang="en-US" dirty="0"/>
              <a:t>Resident flora are able to survive and replicate at a body site, whereas transient flora are present only for short periods. </a:t>
            </a:r>
          </a:p>
          <a:p>
            <a:pPr algn="just" rtl="0"/>
            <a:r>
              <a:rPr lang="en-US" dirty="0"/>
              <a:t>Knowledge of non-sterile body sites and their specific normal flora is required to interpret microbiological culture results.</a:t>
            </a:r>
          </a:p>
          <a:p>
            <a:pPr algn="just" rtl="0"/>
            <a:endParaRPr lang="ar-IQ"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a:t>The relationship between human host and normal flora is symbiotic (the organisms are in close proximity) and may be: </a:t>
            </a:r>
          </a:p>
          <a:p>
            <a:pPr algn="just" rtl="0">
              <a:buNone/>
            </a:pPr>
            <a:r>
              <a:rPr lang="en-US" dirty="0"/>
              <a:t>• </a:t>
            </a:r>
            <a:r>
              <a:rPr lang="en-US" dirty="0" err="1"/>
              <a:t>mutualistic</a:t>
            </a:r>
            <a:r>
              <a:rPr lang="en-US" dirty="0"/>
              <a:t> (both organisms benefit)</a:t>
            </a:r>
          </a:p>
          <a:p>
            <a:pPr algn="just" rtl="0">
              <a:buNone/>
            </a:pPr>
            <a:r>
              <a:rPr lang="en-US" dirty="0"/>
              <a:t>• </a:t>
            </a:r>
            <a:r>
              <a:rPr lang="en-US" dirty="0" err="1"/>
              <a:t>commensal</a:t>
            </a:r>
            <a:r>
              <a:rPr lang="en-US" dirty="0"/>
              <a:t> (one organism benefits whilst the other </a:t>
            </a:r>
          </a:p>
          <a:p>
            <a:pPr algn="just" rtl="0">
              <a:buNone/>
            </a:pPr>
            <a:r>
              <a:rPr lang="en-US" dirty="0"/>
              <a:t>  derives neither benefit nor harm)</a:t>
            </a:r>
          </a:p>
          <a:p>
            <a:pPr algn="just" rtl="0">
              <a:buNone/>
            </a:pPr>
            <a:r>
              <a:rPr lang="en-US" dirty="0"/>
              <a:t>• parasitic (the parasite benefits at the expense of the </a:t>
            </a:r>
          </a:p>
          <a:p>
            <a:pPr algn="just" rtl="0">
              <a:buNone/>
            </a:pPr>
            <a:r>
              <a:rPr lang="en-US" dirty="0"/>
              <a:t>  host, as in infectious disease).</a:t>
            </a:r>
          </a:p>
          <a:p>
            <a:pPr algn="just" rtl="0"/>
            <a:endParaRPr lang="ar-IQ"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071546"/>
            <a:ext cx="8686800" cy="4525963"/>
          </a:xfrm>
        </p:spPr>
        <p:txBody>
          <a:bodyPr>
            <a:normAutofit/>
          </a:bodyPr>
          <a:lstStyle/>
          <a:p>
            <a:pPr algn="just" rtl="0"/>
            <a:r>
              <a:rPr lang="en-US" dirty="0"/>
              <a:t>Maintenance of the normal flora is beneficial to health. </a:t>
            </a:r>
          </a:p>
          <a:p>
            <a:pPr algn="just" rtl="0"/>
            <a:r>
              <a:rPr lang="en-US" dirty="0"/>
              <a:t>For example, lower gastrointestinal tract bacteria </a:t>
            </a:r>
            <a:r>
              <a:rPr lang="en-US" dirty="0" err="1"/>
              <a:t>synthesise</a:t>
            </a:r>
            <a:r>
              <a:rPr lang="en-US" dirty="0"/>
              <a:t> and excrete vitamins (e.g. vitamins K and B12); </a:t>
            </a:r>
            <a:r>
              <a:rPr lang="en-US" dirty="0" err="1"/>
              <a:t>colonisation</a:t>
            </a:r>
            <a:r>
              <a:rPr lang="en-US" dirty="0"/>
              <a:t> with normal flora confers ‘</a:t>
            </a:r>
            <a:r>
              <a:rPr lang="en-US" dirty="0" err="1"/>
              <a:t>colonisation</a:t>
            </a:r>
            <a:r>
              <a:rPr lang="en-US" dirty="0"/>
              <a:t> resistance’ to infection by pathogenic organisms by altering the local environment (e.g. lowering of pH), producing antibacterial agents (such as </a:t>
            </a:r>
            <a:r>
              <a:rPr lang="en-US" dirty="0" err="1"/>
              <a:t>bacteriocin</a:t>
            </a:r>
            <a:r>
              <a:rPr lang="en-US" dirty="0"/>
              <a:t> peptides, fatty acids and metabolic waste products), and inducing host antibodies which may cross-react with pathogenic organisms.</a:t>
            </a:r>
          </a:p>
          <a:p>
            <a:pPr algn="just" rtl="0"/>
            <a:endParaRPr lang="ar-IQ"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a:t>Conversely it is important to exclude infectious agents from sterile body sites. </a:t>
            </a:r>
          </a:p>
          <a:p>
            <a:pPr algn="just" rtl="0"/>
            <a:r>
              <a:rPr lang="en-US" dirty="0"/>
              <a:t>The </a:t>
            </a:r>
            <a:r>
              <a:rPr lang="en-US" dirty="0" err="1"/>
              <a:t>mucociliary</a:t>
            </a:r>
            <a:r>
              <a:rPr lang="en-US" dirty="0"/>
              <a:t> escalator transports environmental material deposited in the respiratory tract to the </a:t>
            </a:r>
            <a:r>
              <a:rPr lang="en-US" dirty="0" err="1"/>
              <a:t>nasopharynx</a:t>
            </a:r>
            <a:r>
              <a:rPr lang="en-US" dirty="0"/>
              <a:t>. </a:t>
            </a:r>
          </a:p>
          <a:p>
            <a:pPr algn="just" rtl="0"/>
            <a:r>
              <a:rPr lang="en-US" dirty="0"/>
              <a:t>The urethral sphincter prevents flow from the non-sterile urethra to the sterile bladder.</a:t>
            </a: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a:t>In clinical practice the term ‘infection’ is often used interchangeably with ‘infectious disease’. </a:t>
            </a:r>
          </a:p>
          <a:p>
            <a:pPr algn="just" rtl="0"/>
            <a:r>
              <a:rPr lang="en-US" dirty="0"/>
              <a:t>Most pathogens are microorganisms, although some are </a:t>
            </a:r>
            <a:r>
              <a:rPr lang="en-US" dirty="0" err="1"/>
              <a:t>multicellular</a:t>
            </a:r>
            <a:r>
              <a:rPr lang="en-US" dirty="0"/>
              <a:t> organisms (parasites). </a:t>
            </a:r>
          </a:p>
          <a:p>
            <a:pPr algn="just" rtl="0"/>
            <a:r>
              <a:rPr lang="en-US" dirty="0"/>
              <a:t>The interaction between the pathogen and the host is dynamic and complex. </a:t>
            </a:r>
            <a:endParaRPr lang="ar-IQ"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a:t>Physical barriers, including the skin, lining of the gastrointestinal tract and mucous membranes, maintain sterility of the blood stream, peritoneal and pleural cavities, chambers of the eye, subcutaneous tissue etc.</a:t>
            </a:r>
          </a:p>
          <a:p>
            <a:pPr algn="just" rtl="0"/>
            <a:r>
              <a:rPr lang="en-US" dirty="0"/>
              <a:t>The normal flora contribute to endogenous infectious disease by either excessive growth (overgrowth) at the ‘normal’ site, or translocation to a sterile site.</a:t>
            </a:r>
            <a:endParaRPr lang="ar-IQ"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a:t>Overgrowth is exemplified by ‘blind loop’ syndrome, dental caries and vaginal thrush, in which external factors </a:t>
            </a:r>
            <a:r>
              <a:rPr lang="en-US" dirty="0" err="1"/>
              <a:t>favour</a:t>
            </a:r>
            <a:r>
              <a:rPr lang="en-US" dirty="0"/>
              <a:t> overgrowth of specific components of the normal flora. </a:t>
            </a:r>
            <a:endParaRPr lang="ar-IQ"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285860"/>
            <a:ext cx="8686800" cy="4525963"/>
          </a:xfrm>
        </p:spPr>
        <p:txBody>
          <a:bodyPr>
            <a:normAutofit/>
          </a:bodyPr>
          <a:lstStyle/>
          <a:p>
            <a:pPr algn="just" rtl="0"/>
            <a:r>
              <a:rPr lang="en-US" dirty="0"/>
              <a:t>Translocation results from spread along a surface or penetration of a closed barrier: for example, in urinary tract infection caused by </a:t>
            </a:r>
            <a:r>
              <a:rPr lang="en-US" dirty="0" err="1"/>
              <a:t>perineal</a:t>
            </a:r>
            <a:r>
              <a:rPr lang="en-US" dirty="0"/>
              <a:t>/enteric flora, and in skin and surgical site infections caused by skin flora such as staphylococci. </a:t>
            </a:r>
          </a:p>
          <a:p>
            <a:pPr algn="just" rtl="0"/>
            <a:r>
              <a:rPr lang="en-US" dirty="0"/>
              <a:t>Normal flora also contributes to disease by cross-infection, in which organisms that are </a:t>
            </a:r>
            <a:r>
              <a:rPr lang="en-US" dirty="0" err="1"/>
              <a:t>colonising</a:t>
            </a:r>
            <a:r>
              <a:rPr lang="en-US" dirty="0"/>
              <a:t> one individual cause disease when transferred to another more susceptible individual.</a:t>
            </a:r>
          </a:p>
          <a:p>
            <a:pPr algn="just" rtl="0"/>
            <a:endParaRPr lang="ar-IQ"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HOST–PATHOGEN INTERACTIONS:</a:t>
            </a:r>
            <a:endParaRPr lang="ar-IQ"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عنصر نائب للمحتوى 2"/>
          <p:cNvSpPr>
            <a:spLocks noGrp="1"/>
          </p:cNvSpPr>
          <p:nvPr>
            <p:ph idx="1"/>
          </p:nvPr>
        </p:nvSpPr>
        <p:spPr/>
        <p:txBody>
          <a:bodyPr>
            <a:normAutofit/>
          </a:bodyPr>
          <a:lstStyle/>
          <a:p>
            <a:pPr algn="just" rtl="0"/>
            <a:r>
              <a:rPr lang="en-US" dirty="0"/>
              <a:t>Microorganisms capable of causing disease are termed pathogens. </a:t>
            </a:r>
          </a:p>
          <a:p>
            <a:pPr algn="just" rtl="0"/>
            <a:r>
              <a:rPr lang="en-US" dirty="0"/>
              <a:t>The components of </a:t>
            </a:r>
            <a:r>
              <a:rPr lang="en-US" dirty="0" err="1"/>
              <a:t>pathogenicity</a:t>
            </a:r>
            <a:r>
              <a:rPr lang="en-US" dirty="0"/>
              <a:t> are infectivity (the ability to become established in or on a host) and virulence (the ability to cause harm once established). </a:t>
            </a:r>
          </a:p>
          <a:p>
            <a:pPr algn="just" rtl="0"/>
            <a:r>
              <a:rPr lang="en-US" dirty="0"/>
              <a:t>Pathogens produce an array of proteins and other factors, termed virulence factors, which interact with host cells to contribute to disease.</a:t>
            </a:r>
          </a:p>
          <a:p>
            <a:pPr algn="just" rtl="0"/>
            <a:endParaRPr lang="ar-IQ"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buNone/>
            </a:pPr>
            <a:r>
              <a:rPr lang="en-US" dirty="0"/>
              <a:t>•  Primary pathogens cause disease in a proportion of individuals to whom they are exposed, regardless of their immunological status.</a:t>
            </a:r>
          </a:p>
          <a:p>
            <a:pPr algn="just" rtl="0">
              <a:buNone/>
            </a:pPr>
            <a:r>
              <a:rPr lang="en-US" dirty="0"/>
              <a:t>• Opportunistic pathogens cause disease only in individuals whose natural host </a:t>
            </a:r>
            <a:r>
              <a:rPr lang="en-US" dirty="0" err="1"/>
              <a:t>defences</a:t>
            </a:r>
            <a:r>
              <a:rPr lang="en-US" dirty="0"/>
              <a:t> are compromised, for example, by genetic susceptibility, immunosuppressive disease or a medical intervention.</a:t>
            </a:r>
          </a:p>
          <a:p>
            <a:pPr algn="just" rtl="0"/>
            <a:endParaRPr lang="ar-IQ"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Characteristics of successful pathogens:</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dirty="0"/>
              <a:t>Successful pathogens have a number of attributes. </a:t>
            </a:r>
          </a:p>
          <a:p>
            <a:pPr algn="just" rtl="0"/>
            <a:r>
              <a:rPr lang="en-US" dirty="0"/>
              <a:t>They compete with host cells and </a:t>
            </a:r>
            <a:r>
              <a:rPr lang="en-US" dirty="0" err="1"/>
              <a:t>colonising</a:t>
            </a:r>
            <a:r>
              <a:rPr lang="en-US" dirty="0"/>
              <a:t> flora by various methods including sequestration of nutrients, use of metabolic pathways not used by competing bacteria, or production of </a:t>
            </a:r>
            <a:r>
              <a:rPr lang="en-US" dirty="0" err="1"/>
              <a:t>bacteriocins</a:t>
            </a:r>
            <a:r>
              <a:rPr lang="en-US" dirty="0"/>
              <a:t> (small antimicrobial peptides/proteins that kill closely related bacteria).</a:t>
            </a:r>
            <a:endParaRPr lang="ar-IQ"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a:t>Motility enables pathogens to reach their site of infection, often in sterile sites that </a:t>
            </a:r>
            <a:r>
              <a:rPr lang="en-US" dirty="0" err="1"/>
              <a:t>colonising</a:t>
            </a:r>
            <a:r>
              <a:rPr lang="en-US" dirty="0"/>
              <a:t> bacteria do not reach, such as the distal airway. </a:t>
            </a:r>
          </a:p>
          <a:p>
            <a:pPr algn="just" rtl="0"/>
            <a:r>
              <a:rPr lang="en-US" dirty="0"/>
              <a:t>Many microorganisms, including viruses, use ‘</a:t>
            </a:r>
            <a:r>
              <a:rPr lang="en-US" dirty="0" err="1"/>
              <a:t>adhesins</a:t>
            </a:r>
            <a:r>
              <a:rPr lang="en-US" dirty="0"/>
              <a:t>’ to attach to host cells at the site of infection.</a:t>
            </a:r>
            <a:endParaRPr lang="ar-IQ"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a:t>Other pathogens can invade through tissues.</a:t>
            </a:r>
          </a:p>
          <a:p>
            <a:pPr algn="just" rtl="0"/>
            <a:r>
              <a:rPr lang="en-US" dirty="0"/>
              <a:t>Pathogens may produce toxins, microbial molecules that cause adverse effects on host cells either at the site of infection or remotely following carriage through the blood stream. </a:t>
            </a:r>
          </a:p>
          <a:p>
            <a:pPr algn="just" rtl="0"/>
            <a:r>
              <a:rPr lang="en-US" dirty="0" err="1"/>
              <a:t>Endotoxin</a:t>
            </a:r>
            <a:r>
              <a:rPr lang="en-US" dirty="0"/>
              <a:t> is a cell wall component released mainly following bacterial cell damage and has </a:t>
            </a:r>
            <a:r>
              <a:rPr lang="en-US" dirty="0" err="1"/>
              <a:t>generalised</a:t>
            </a:r>
            <a:r>
              <a:rPr lang="en-US" dirty="0"/>
              <a:t> inflammatory effects</a:t>
            </a:r>
            <a:endParaRPr lang="ar-IQ"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3" name="عنصر نائب للمحتوى 2"/>
          <p:cNvSpPr>
            <a:spLocks noGrp="1"/>
          </p:cNvSpPr>
          <p:nvPr>
            <p:ph sz="half" idx="1"/>
          </p:nvPr>
        </p:nvSpPr>
        <p:spPr/>
        <p:txBody>
          <a:bodyPr>
            <a:normAutofit/>
          </a:bodyPr>
          <a:lstStyle/>
          <a:p>
            <a:pPr algn="just" rtl="0"/>
            <a:r>
              <a:rPr lang="en-US" dirty="0" err="1"/>
              <a:t>Exotoxins</a:t>
            </a:r>
            <a:r>
              <a:rPr lang="en-US" dirty="0"/>
              <a:t> are proteins released by living bacteria, which often have specific effects on target organs.</a:t>
            </a:r>
          </a:p>
          <a:p>
            <a:pPr algn="just" rtl="0"/>
            <a:endParaRPr lang="ar-IQ" dirty="0"/>
          </a:p>
        </p:txBody>
      </p:sp>
      <p:pic>
        <p:nvPicPr>
          <p:cNvPr id="1026" name="Picture 2"/>
          <p:cNvPicPr>
            <a:picLocks noGrp="1" noChangeAspect="1" noChangeArrowheads="1"/>
          </p:cNvPicPr>
          <p:nvPr>
            <p:ph sz="half" idx="2"/>
          </p:nvPr>
        </p:nvPicPr>
        <p:blipFill>
          <a:blip r:embed="rId2"/>
          <a:srcRect/>
          <a:stretch>
            <a:fillRect/>
          </a:stretch>
        </p:blipFill>
        <p:spPr bwMode="auto">
          <a:xfrm>
            <a:off x="4643438" y="1714488"/>
            <a:ext cx="4343400" cy="3821057"/>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a:t>Intracellular pathogens, including viruses, bacteria (e.g. </a:t>
            </a:r>
            <a:r>
              <a:rPr lang="en-US" u="sng" dirty="0"/>
              <a:t>Salmonella</a:t>
            </a:r>
            <a:r>
              <a:rPr lang="en-US" dirty="0"/>
              <a:t> spp., </a:t>
            </a:r>
            <a:r>
              <a:rPr lang="en-US" u="sng" dirty="0" err="1"/>
              <a:t>Listeria</a:t>
            </a:r>
            <a:r>
              <a:rPr lang="en-US" dirty="0"/>
              <a:t> </a:t>
            </a:r>
            <a:r>
              <a:rPr lang="en-US" u="sng" dirty="0" err="1"/>
              <a:t>monocytogenes</a:t>
            </a:r>
            <a:r>
              <a:rPr lang="en-US" dirty="0"/>
              <a:t> and </a:t>
            </a:r>
            <a:r>
              <a:rPr lang="en-US" u="sng" dirty="0"/>
              <a:t>Mycobacterium</a:t>
            </a:r>
            <a:r>
              <a:rPr lang="en-US" dirty="0"/>
              <a:t> </a:t>
            </a:r>
            <a:r>
              <a:rPr lang="en-US" u="sng" dirty="0"/>
              <a:t>tuberculosis</a:t>
            </a:r>
            <a:r>
              <a:rPr lang="en-US" dirty="0"/>
              <a:t>), parasites (e.g. </a:t>
            </a:r>
            <a:r>
              <a:rPr lang="en-US" u="sng" dirty="0" err="1"/>
              <a:t>Leishmania</a:t>
            </a:r>
            <a:r>
              <a:rPr lang="en-US" dirty="0"/>
              <a:t> spp.) and fungi (e.g. </a:t>
            </a:r>
            <a:r>
              <a:rPr lang="en-US" u="sng" dirty="0" err="1"/>
              <a:t>Histoplasma</a:t>
            </a:r>
            <a:r>
              <a:rPr lang="en-US" dirty="0"/>
              <a:t> </a:t>
            </a:r>
            <a:r>
              <a:rPr lang="en-US" u="sng" dirty="0" err="1"/>
              <a:t>capsulatum</a:t>
            </a:r>
            <a:r>
              <a:rPr lang="en-US" dirty="0"/>
              <a:t>), have the capacity to survive in intracellular environments, including after </a:t>
            </a:r>
            <a:r>
              <a:rPr lang="en-US" dirty="0" err="1"/>
              <a:t>phagocytosis</a:t>
            </a:r>
            <a:r>
              <a:rPr lang="en-US" dirty="0"/>
              <a:t> by macrophages.</a:t>
            </a:r>
          </a:p>
          <a:p>
            <a:pPr algn="just" rtl="0"/>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a:t>Whilst it is rarely in the organism’s interest to kill the host (on which it relies for nutrition and protection), the generation of disease manifestations (e.g. </a:t>
            </a:r>
            <a:r>
              <a:rPr lang="en-US" dirty="0" err="1"/>
              <a:t>diarrhoea</a:t>
            </a:r>
            <a:r>
              <a:rPr lang="en-US" dirty="0"/>
              <a:t>, sneezing) may aid its dissemination. </a:t>
            </a:r>
          </a:p>
          <a:p>
            <a:pPr algn="just" rtl="0"/>
            <a:r>
              <a:rPr lang="en-US" dirty="0"/>
              <a:t>Conversely, it is in the host’s interests to kill microorganisms likely to cause disease, whilst preserving </a:t>
            </a:r>
            <a:r>
              <a:rPr lang="en-US" dirty="0" err="1"/>
              <a:t>colonising</a:t>
            </a:r>
            <a:r>
              <a:rPr lang="en-US" dirty="0"/>
              <a:t> organisms from which it may derive benefit. </a:t>
            </a:r>
          </a:p>
          <a:p>
            <a:pPr algn="just" rtl="0"/>
            <a:endParaRPr lang="ar-IQ"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a:t>Pathogenic bacteria express different arrays of genes, depending on environmental stress (pH, iron starvation, O2 starvation etc.) and anatomical location. </a:t>
            </a:r>
          </a:p>
          <a:p>
            <a:pPr algn="just" rtl="0"/>
            <a:r>
              <a:rPr lang="en-US" dirty="0"/>
              <a:t>In quorum sensing, bacteria communicate with one another to adapt their replication or metabolism according to local population density. </a:t>
            </a:r>
            <a:endParaRPr lang="ar-IQ"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a:t>Bacteria and fungi may respond to the presence of an artificial surface (e.g. prosthetic device, venous catheter) by forming a </a:t>
            </a:r>
            <a:r>
              <a:rPr lang="en-US" dirty="0" err="1"/>
              <a:t>biofilm</a:t>
            </a:r>
            <a:r>
              <a:rPr lang="en-US" dirty="0"/>
              <a:t>, which is a population of organisms encased in a matrix of extracellular molecules. </a:t>
            </a:r>
          </a:p>
          <a:p>
            <a:pPr algn="just" rtl="0"/>
            <a:r>
              <a:rPr lang="en-US" dirty="0" err="1"/>
              <a:t>Biofilm</a:t>
            </a:r>
            <a:r>
              <a:rPr lang="en-US" dirty="0"/>
              <a:t>-associated organisms are highly resistant to antimicrobial agents.</a:t>
            </a:r>
          </a:p>
          <a:p>
            <a:pPr algn="just" rtl="0"/>
            <a:endParaRPr lang="ar-IQ"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a:t>Genetic diversity enhances the pathogenic capacity of bacteria. </a:t>
            </a:r>
          </a:p>
          <a:p>
            <a:pPr algn="just" rtl="0"/>
            <a:r>
              <a:rPr lang="en-US" dirty="0"/>
              <a:t>Some virulence factor genes are found on plasmids or in phages and are exchanged between different strains or species. </a:t>
            </a:r>
          </a:p>
          <a:p>
            <a:pPr algn="just" rtl="0"/>
            <a:r>
              <a:rPr lang="en-US" dirty="0"/>
              <a:t>The ability to acquire genes from the gene pool of all strains of the species (the ‘bacterial </a:t>
            </a:r>
            <a:r>
              <a:rPr lang="en-US" dirty="0" err="1"/>
              <a:t>supragenome</a:t>
            </a:r>
            <a:r>
              <a:rPr lang="en-US" dirty="0"/>
              <a:t>’) increases diversity and the potential for </a:t>
            </a:r>
            <a:r>
              <a:rPr lang="en-US" dirty="0" err="1"/>
              <a:t>pathogenicity</a:t>
            </a:r>
            <a:r>
              <a:rPr lang="en-US" dirty="0"/>
              <a:t>. </a:t>
            </a:r>
            <a:endParaRPr lang="ar-IQ"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a:t>Viruses exploit their rapid reproduction and potential to exchange nucleic acid with host cells to enhance diversity. </a:t>
            </a:r>
          </a:p>
          <a:p>
            <a:pPr algn="just" rtl="0"/>
            <a:r>
              <a:rPr lang="en-US" dirty="0"/>
              <a:t>Once a strain acquires a particularly effective combination of virulence genes, it may become an epidemic strain, accounting for a large subset of infections in a particular region. </a:t>
            </a:r>
          </a:p>
          <a:p>
            <a:pPr algn="just" rtl="0"/>
            <a:r>
              <a:rPr lang="en-US" dirty="0"/>
              <a:t>This phenomenon accounts for influenza pandemics.</a:t>
            </a:r>
          </a:p>
          <a:p>
            <a:pPr algn="just" rtl="0"/>
            <a:endParaRPr lang="ar-IQ"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host response:</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sz="3600" dirty="0"/>
              <a:t>The human host relies on innate and adaptive immune and inflammatory responses to control the normal flora and respond to pathogens.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Pathogenesis of infectious disease:</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dirty="0"/>
              <a:t>The harmful manifestations of infection are determined by a combination of the virulence factors of the organism and the host response to infection, both of which vary at different stages of disease. </a:t>
            </a:r>
          </a:p>
          <a:p>
            <a:pPr algn="just" rtl="0"/>
            <a:r>
              <a:rPr lang="en-US" dirty="0"/>
              <a:t>Despite the obvious benefits of an intact host response, an excessive response is undesirable. </a:t>
            </a:r>
            <a:endParaRPr lang="ar-IQ"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a:t>Cytokines and antimicrobial factors contribute to tissue injury at the site of infection, and an excessive inflammatory response may lead to hypotension and organ dysfunction. </a:t>
            </a:r>
          </a:p>
          <a:p>
            <a:pPr algn="just" rtl="0"/>
            <a:r>
              <a:rPr lang="en-US" dirty="0"/>
              <a:t>The importance of the immune response in determining disease manifestations is exemplified in immune reconstitution inflammatory syndrome (IRIS, or immune reconstitution disease). </a:t>
            </a:r>
            <a:endParaRPr lang="ar-IQ"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a:t> In this condition—seen, for example, in HIV infection, </a:t>
            </a:r>
            <a:r>
              <a:rPr lang="en-US" dirty="0" err="1"/>
              <a:t>neutropenia</a:t>
            </a:r>
            <a:r>
              <a:rPr lang="en-US" dirty="0"/>
              <a:t> or tuberculosis (which causes suppression of T-cell function)—there is a paradoxical worsening of the clinical condition as the immune dysfunction is corrected.</a:t>
            </a:r>
          </a:p>
          <a:p>
            <a:pPr algn="just" rtl="0">
              <a:buNone/>
            </a:pPr>
            <a:endParaRPr lang="ar-IQ"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febrile response:</a:t>
            </a:r>
            <a:endParaRPr lang="ar-IQ"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dirty="0"/>
              <a:t>Thermoregulation is altered in infectious disease. </a:t>
            </a:r>
          </a:p>
          <a:p>
            <a:pPr algn="just" rtl="0"/>
            <a:r>
              <a:rPr lang="en-US" dirty="0"/>
              <a:t>Microbial </a:t>
            </a:r>
            <a:r>
              <a:rPr lang="en-US" dirty="0" err="1"/>
              <a:t>pyrogens</a:t>
            </a:r>
            <a:r>
              <a:rPr lang="en-US" dirty="0"/>
              <a:t> or the endogenous </a:t>
            </a:r>
            <a:r>
              <a:rPr lang="en-US" dirty="0" err="1"/>
              <a:t>pyrogens</a:t>
            </a:r>
            <a:r>
              <a:rPr lang="en-US" dirty="0"/>
              <a:t> released during tissue necrosis stimulate </a:t>
            </a:r>
            <a:r>
              <a:rPr lang="en-US" dirty="0" err="1"/>
              <a:t>specialised</a:t>
            </a:r>
            <a:r>
              <a:rPr lang="en-US" dirty="0"/>
              <a:t> cells such as </a:t>
            </a:r>
            <a:r>
              <a:rPr lang="en-US" dirty="0" err="1"/>
              <a:t>monocytes</a:t>
            </a:r>
            <a:r>
              <a:rPr lang="en-US" dirty="0"/>
              <a:t>/macrophages to release cytokines including IL-1</a:t>
            </a:r>
            <a:r>
              <a:rPr lang="el-GR" dirty="0"/>
              <a:t>β, </a:t>
            </a:r>
            <a:r>
              <a:rPr lang="en-US" dirty="0" err="1"/>
              <a:t>tumour</a:t>
            </a:r>
            <a:r>
              <a:rPr lang="en-US" dirty="0"/>
              <a:t> necrosis factor (TNF)-</a:t>
            </a:r>
            <a:r>
              <a:rPr lang="el-GR" dirty="0"/>
              <a:t>α, </a:t>
            </a:r>
            <a:r>
              <a:rPr lang="en-US" dirty="0"/>
              <a:t>IL-6 and IFN-</a:t>
            </a:r>
            <a:r>
              <a:rPr lang="el-GR" dirty="0"/>
              <a:t>γ. </a:t>
            </a:r>
          </a:p>
          <a:p>
            <a:pPr algn="just" rtl="0"/>
            <a:endParaRPr lang="ar-IQ"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a:t>Cytokine receptors in the pre-optic region of the anterior hypothalamus activate </a:t>
            </a:r>
            <a:r>
              <a:rPr lang="en-US" dirty="0" err="1"/>
              <a:t>phospholipase</a:t>
            </a:r>
            <a:r>
              <a:rPr lang="en-US" dirty="0"/>
              <a:t> A, releasing </a:t>
            </a:r>
            <a:r>
              <a:rPr lang="en-US" dirty="0" err="1"/>
              <a:t>arachidonic</a:t>
            </a:r>
            <a:r>
              <a:rPr lang="en-US" dirty="0"/>
              <a:t> acid as substrate for the </a:t>
            </a:r>
            <a:r>
              <a:rPr lang="en-US" dirty="0" err="1"/>
              <a:t>cyclo-oxygenase</a:t>
            </a:r>
            <a:r>
              <a:rPr lang="en-US" dirty="0"/>
              <a:t> pathway and producing prostaglandin E2 (PGE2), which in turn alters the responsiveness of </a:t>
            </a:r>
            <a:r>
              <a:rPr lang="en-US" dirty="0" err="1"/>
              <a:t>thermosensitive</a:t>
            </a:r>
            <a:r>
              <a:rPr lang="en-US" dirty="0"/>
              <a:t> neurons in the thermoregulatory centre. </a:t>
            </a: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a:t>Communicable infectious diseases are caused by organisms transmitted between hosts, whereas endogenous diseases are caused by </a:t>
            </a:r>
            <a:r>
              <a:rPr lang="en-US" dirty="0" err="1"/>
              <a:t>colonising</a:t>
            </a:r>
            <a:r>
              <a:rPr lang="en-US" dirty="0"/>
              <a:t> organisms already established in the host.</a:t>
            </a:r>
          </a:p>
          <a:p>
            <a:pPr algn="just" rtl="0"/>
            <a:r>
              <a:rPr lang="en-US" dirty="0"/>
              <a:t>Opportunistic infections, which may be communicable or endogenous, are those which arise only in individuals with impaired host </a:t>
            </a:r>
            <a:r>
              <a:rPr lang="en-US" dirty="0" err="1"/>
              <a:t>defence</a:t>
            </a:r>
            <a:r>
              <a:rPr lang="en-US" dirty="0"/>
              <a:t>. </a:t>
            </a:r>
          </a:p>
          <a:p>
            <a:pPr algn="just" rtl="0"/>
            <a:endParaRPr lang="ar-IQ"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a:t>Rigors occur when the body inappropriately attempts to ‘reset’ core temperature to a higher level by stimulating skeletal muscle activity and shaking.</a:t>
            </a:r>
          </a:p>
          <a:p>
            <a:pPr algn="just" rtl="0"/>
            <a:r>
              <a:rPr lang="en-US" dirty="0"/>
              <a:t>The role of the febrile response as a </a:t>
            </a:r>
            <a:r>
              <a:rPr lang="en-US" dirty="0" err="1"/>
              <a:t>defence</a:t>
            </a:r>
            <a:r>
              <a:rPr lang="en-US" dirty="0"/>
              <a:t> mechanism requires further study, but there are data to support the hypothesis that raised body temperature interferes with the replication and/or virulence of pathogens.</a:t>
            </a:r>
          </a:p>
          <a:p>
            <a:pPr algn="just" rtl="0"/>
            <a:endParaRPr lang="ar-IQ"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85720" y="2500306"/>
            <a:ext cx="8686800" cy="841248"/>
          </a:xfrm>
        </p:spPr>
        <p:txBody>
          <a:bodyPr>
            <a:noAutofit/>
          </a:bodyPr>
          <a:lstStyle/>
          <a:p>
            <a:pPr algn="ctr"/>
            <a:r>
              <a:rPr lang="en-US" sz="60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THE END</a:t>
            </a:r>
            <a:endParaRPr lang="ar-IQ" sz="60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sz="half" idx="1"/>
          </p:nvPr>
        </p:nvSpPr>
        <p:spPr>
          <a:xfrm>
            <a:off x="304800" y="1600200"/>
            <a:ext cx="3767134" cy="4724400"/>
          </a:xfrm>
        </p:spPr>
        <p:txBody>
          <a:bodyPr>
            <a:normAutofit/>
          </a:bodyPr>
          <a:lstStyle/>
          <a:p>
            <a:pPr algn="just" rtl="0"/>
            <a:r>
              <a:rPr lang="en-US" dirty="0"/>
              <a:t>The chain of infection describes six essential elements for communicable disease transmission.</a:t>
            </a:r>
          </a:p>
          <a:p>
            <a:pPr algn="just" rtl="0"/>
            <a:endParaRPr lang="ar-IQ" dirty="0"/>
          </a:p>
        </p:txBody>
      </p:sp>
      <p:pic>
        <p:nvPicPr>
          <p:cNvPr id="1026" name="Picture 2"/>
          <p:cNvPicPr>
            <a:picLocks noGrp="1" noChangeAspect="1" noChangeArrowheads="1"/>
          </p:cNvPicPr>
          <p:nvPr>
            <p:ph sz="half" idx="2"/>
          </p:nvPr>
        </p:nvPicPr>
        <p:blipFill>
          <a:blip r:embed="rId2"/>
          <a:srcRect/>
          <a:stretch>
            <a:fillRect/>
          </a:stretch>
        </p:blipFill>
        <p:spPr bwMode="auto">
          <a:xfrm>
            <a:off x="4500562" y="1142984"/>
            <a:ext cx="4357718" cy="53578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normAutofit/>
          </a:bodyPr>
          <a:lstStyle/>
          <a:p>
            <a:pPr algn="just" rtl="0"/>
            <a:r>
              <a:rPr lang="en-US" dirty="0"/>
              <a:t>Despite dramatic advances in hygiene, </a:t>
            </a:r>
            <a:r>
              <a:rPr lang="en-US" dirty="0" err="1"/>
              <a:t>immunisation</a:t>
            </a:r>
            <a:r>
              <a:rPr lang="en-US" dirty="0"/>
              <a:t> and antimicrobial therapy, infectious diseases are still responsible for a major global health burden. </a:t>
            </a:r>
          </a:p>
          <a:p>
            <a:pPr algn="just" rtl="0"/>
            <a:r>
              <a:rPr lang="en-US" dirty="0"/>
              <a:t>Key challenges remain in tackling the diversity of infection in developing countries and the emergence of new infectious agents and of antimicrobial-resistant microorganisms. </a:t>
            </a: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INFECTIOUS AGENTS:</a:t>
            </a:r>
            <a:endParaRPr lang="ar-IQ"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عنصر نائب للمحتوى 2"/>
          <p:cNvSpPr>
            <a:spLocks noGrp="1"/>
          </p:cNvSpPr>
          <p:nvPr>
            <p:ph sz="half" idx="1"/>
          </p:nvPr>
        </p:nvSpPr>
        <p:spPr>
          <a:xfrm>
            <a:off x="304800" y="1600200"/>
            <a:ext cx="8624918" cy="1042982"/>
          </a:xfrm>
        </p:spPr>
        <p:txBody>
          <a:bodyPr>
            <a:normAutofit/>
          </a:bodyPr>
          <a:lstStyle/>
          <a:p>
            <a:pPr algn="just" rtl="0"/>
            <a:r>
              <a:rPr lang="en-US" dirty="0"/>
              <a:t>The concept of an infectious agent was established by Robert Koch in the late 19th century. </a:t>
            </a:r>
          </a:p>
          <a:p>
            <a:pPr algn="just" rtl="0"/>
            <a:endParaRPr lang="ar-IQ" dirty="0"/>
          </a:p>
        </p:txBody>
      </p:sp>
      <p:pic>
        <p:nvPicPr>
          <p:cNvPr id="2050" name="Picture 2"/>
          <p:cNvPicPr>
            <a:picLocks noGrp="1" noChangeAspect="1" noChangeArrowheads="1"/>
          </p:cNvPicPr>
          <p:nvPr>
            <p:ph sz="half" idx="2"/>
          </p:nvPr>
        </p:nvPicPr>
        <p:blipFill>
          <a:blip r:embed="rId2"/>
          <a:srcRect/>
          <a:stretch>
            <a:fillRect/>
          </a:stretch>
        </p:blipFill>
        <p:spPr bwMode="auto">
          <a:xfrm>
            <a:off x="785786" y="2643182"/>
            <a:ext cx="7009907" cy="368141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a:t>Although </a:t>
            </a:r>
            <a:r>
              <a:rPr lang="en-US" dirty="0" err="1"/>
              <a:t>fulfilment</a:t>
            </a:r>
            <a:r>
              <a:rPr lang="en-US" dirty="0"/>
              <a:t> of ‘Koch’s postulates’ became the standard for the definition of an infectious agent, they do not apply to organisms which cannot be grown in culture (e.g. </a:t>
            </a:r>
            <a:r>
              <a:rPr lang="en-US" u="sng" dirty="0"/>
              <a:t>Mycobacterium</a:t>
            </a:r>
            <a:r>
              <a:rPr lang="en-US" dirty="0"/>
              <a:t> </a:t>
            </a:r>
            <a:r>
              <a:rPr lang="en-US" u="sng" dirty="0" err="1"/>
              <a:t>leprae</a:t>
            </a:r>
            <a:r>
              <a:rPr lang="en-US" dirty="0"/>
              <a:t>, </a:t>
            </a:r>
            <a:r>
              <a:rPr lang="en-US" u="sng" dirty="0" err="1"/>
              <a:t>Tropheryma</a:t>
            </a:r>
            <a:r>
              <a:rPr lang="en-US" dirty="0"/>
              <a:t> </a:t>
            </a:r>
            <a:r>
              <a:rPr lang="en-US" u="sng" dirty="0" err="1"/>
              <a:t>whipplei</a:t>
            </a:r>
            <a:r>
              <a:rPr lang="en-US" dirty="0"/>
              <a:t>) or members of the normal human flora (e.g. </a:t>
            </a:r>
            <a:r>
              <a:rPr lang="en-US" u="sng" dirty="0"/>
              <a:t>Escherichia</a:t>
            </a:r>
            <a:r>
              <a:rPr lang="en-US" dirty="0"/>
              <a:t> </a:t>
            </a:r>
            <a:r>
              <a:rPr lang="en-US" u="sng" dirty="0"/>
              <a:t>coli</a:t>
            </a:r>
            <a:r>
              <a:rPr lang="en-US" dirty="0"/>
              <a:t>, </a:t>
            </a:r>
            <a:r>
              <a:rPr lang="en-US" u="sng" dirty="0"/>
              <a:t>Candida</a:t>
            </a:r>
            <a:r>
              <a:rPr lang="en-US" dirty="0"/>
              <a:t> spp.). </a:t>
            </a:r>
          </a:p>
          <a:p>
            <a:pPr algn="just" rtl="0"/>
            <a:endParaRPr lang="ar-IQ"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112</TotalTime>
  <Words>2271</Words>
  <Application>Microsoft Macintosh PowerPoint</Application>
  <PresentationFormat>On-screen Show (4:3)</PresentationFormat>
  <Paragraphs>109</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Trebuchet MS</vt:lpstr>
      <vt:lpstr>Wingdings 3</vt:lpstr>
      <vt:lpstr>Facet</vt:lpstr>
      <vt:lpstr>PRINCIPLES OF MICROBIOLOGY AND INFECTIOUS DISEASE H D Internal Medicine  Prof Dr Ismail Ibrahim Latif</vt:lpstr>
      <vt:lpstr>PowerPoint Presentation</vt:lpstr>
      <vt:lpstr>PowerPoint Presentation</vt:lpstr>
      <vt:lpstr>PowerPoint Presentation</vt:lpstr>
      <vt:lpstr>PowerPoint Presentation</vt:lpstr>
      <vt:lpstr>PowerPoint Presentation</vt:lpstr>
      <vt:lpstr>PowerPoint Presentation</vt:lpstr>
      <vt:lpstr>INFECTIOUS AGENTS:</vt:lpstr>
      <vt:lpstr>PowerPoint Presentation</vt:lpstr>
      <vt:lpstr>The following groups of infectious agents are now recognised:</vt:lpstr>
      <vt:lpstr>PowerPoint Presentation</vt:lpstr>
      <vt:lpstr>PowerPoint Presentation</vt:lpstr>
      <vt:lpstr>:2. Viruses</vt:lpstr>
      <vt:lpstr>PowerPoint Presentation</vt:lpstr>
      <vt:lpstr>PowerPoint Presentation</vt:lpstr>
      <vt:lpstr>PowerPoint Presentation</vt:lpstr>
      <vt:lpstr>3. Prokaryotes: bacteria (including mycobacteria and actinomycetes)</vt:lpstr>
      <vt:lpstr>PowerPoint Presentation</vt:lpstr>
      <vt:lpstr>PowerPoint Presentation</vt:lpstr>
      <vt:lpstr>PowerPoint Presentation</vt:lpstr>
      <vt:lpstr>PowerPoint Presentation</vt:lpstr>
      <vt:lpstr>4. Eukaryotes: fungi, protozoa and helminths</vt:lpstr>
      <vt:lpstr>PowerPoint Presentation</vt:lpstr>
      <vt:lpstr>PowerPoint Presentation</vt:lpstr>
      <vt:lpstr>NORMAL FLORA: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HOST–PATHOGEN INTERACTIONS:</vt:lpstr>
      <vt:lpstr>PowerPoint Presentation</vt:lpstr>
      <vt:lpstr>Characteristics of successful pathogens: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host response:</vt:lpstr>
      <vt:lpstr>Pathogenesis of infectious disease:</vt:lpstr>
      <vt:lpstr>PowerPoint Presentation</vt:lpstr>
      <vt:lpstr>PowerPoint Presentation</vt:lpstr>
      <vt:lpstr>The febrile response:</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INFECTIOUS DISEASE</dc:title>
  <dc:creator>hasna</dc:creator>
  <cp:lastModifiedBy>Microsoft Office User</cp:lastModifiedBy>
  <cp:revision>16</cp:revision>
  <dcterms:created xsi:type="dcterms:W3CDTF">2015-09-04T17:07:53Z</dcterms:created>
  <dcterms:modified xsi:type="dcterms:W3CDTF">2024-09-28T04:30:07Z</dcterms:modified>
</cp:coreProperties>
</file>