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69.xml" ContentType="application/vnd.openxmlformats-officedocument.presentationml.slide+xml"/>
  <Override PartName="/ppt/slides/slide221.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s/slide215.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88.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slides/slide191.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s/slide209.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s/slide216.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23.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220.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presProps.xml" ContentType="application/vnd.openxmlformats-officedocument.presentationml.pres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226"/>
  </p:notes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5" r:id="rId45"/>
    <p:sldId id="300" r:id="rId46"/>
    <p:sldId id="301" r:id="rId47"/>
    <p:sldId id="302" r:id="rId48"/>
    <p:sldId id="303" r:id="rId49"/>
    <p:sldId id="304"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3" r:id="rId107"/>
    <p:sldId id="364" r:id="rId108"/>
    <p:sldId id="365" r:id="rId109"/>
    <p:sldId id="366" r:id="rId110"/>
    <p:sldId id="367" r:id="rId111"/>
    <p:sldId id="368" r:id="rId112"/>
    <p:sldId id="369" r:id="rId113"/>
    <p:sldId id="370" r:id="rId114"/>
    <p:sldId id="371" r:id="rId115"/>
    <p:sldId id="372" r:id="rId116"/>
    <p:sldId id="373" r:id="rId117"/>
    <p:sldId id="374" r:id="rId118"/>
    <p:sldId id="375" r:id="rId119"/>
    <p:sldId id="376" r:id="rId120"/>
    <p:sldId id="377" r:id="rId121"/>
    <p:sldId id="378" r:id="rId122"/>
    <p:sldId id="379" r:id="rId123"/>
    <p:sldId id="380" r:id="rId124"/>
    <p:sldId id="381" r:id="rId125"/>
    <p:sldId id="382" r:id="rId126"/>
    <p:sldId id="383" r:id="rId127"/>
    <p:sldId id="384" r:id="rId128"/>
    <p:sldId id="385" r:id="rId129"/>
    <p:sldId id="386" r:id="rId130"/>
    <p:sldId id="387" r:id="rId131"/>
    <p:sldId id="388" r:id="rId132"/>
    <p:sldId id="389" r:id="rId133"/>
    <p:sldId id="390" r:id="rId134"/>
    <p:sldId id="391" r:id="rId135"/>
    <p:sldId id="392" r:id="rId136"/>
    <p:sldId id="393" r:id="rId137"/>
    <p:sldId id="394" r:id="rId138"/>
    <p:sldId id="395" r:id="rId139"/>
    <p:sldId id="396" r:id="rId140"/>
    <p:sldId id="397" r:id="rId141"/>
    <p:sldId id="398" r:id="rId142"/>
    <p:sldId id="399" r:id="rId143"/>
    <p:sldId id="400" r:id="rId144"/>
    <p:sldId id="401" r:id="rId145"/>
    <p:sldId id="402" r:id="rId146"/>
    <p:sldId id="403" r:id="rId147"/>
    <p:sldId id="404" r:id="rId148"/>
    <p:sldId id="405" r:id="rId149"/>
    <p:sldId id="406" r:id="rId150"/>
    <p:sldId id="407" r:id="rId151"/>
    <p:sldId id="408" r:id="rId152"/>
    <p:sldId id="409" r:id="rId153"/>
    <p:sldId id="413" r:id="rId154"/>
    <p:sldId id="419" r:id="rId155"/>
    <p:sldId id="410" r:id="rId156"/>
    <p:sldId id="411" r:id="rId157"/>
    <p:sldId id="412" r:id="rId158"/>
    <p:sldId id="420" r:id="rId159"/>
    <p:sldId id="414" r:id="rId160"/>
    <p:sldId id="415" r:id="rId161"/>
    <p:sldId id="416" r:id="rId162"/>
    <p:sldId id="417" r:id="rId163"/>
    <p:sldId id="418" r:id="rId164"/>
    <p:sldId id="422" r:id="rId165"/>
    <p:sldId id="421" r:id="rId166"/>
    <p:sldId id="423" r:id="rId167"/>
    <p:sldId id="424" r:id="rId168"/>
    <p:sldId id="425" r:id="rId169"/>
    <p:sldId id="426" r:id="rId170"/>
    <p:sldId id="427" r:id="rId171"/>
    <p:sldId id="428" r:id="rId172"/>
    <p:sldId id="429" r:id="rId173"/>
    <p:sldId id="430" r:id="rId174"/>
    <p:sldId id="431" r:id="rId175"/>
    <p:sldId id="432" r:id="rId176"/>
    <p:sldId id="433" r:id="rId177"/>
    <p:sldId id="434" r:id="rId178"/>
    <p:sldId id="435" r:id="rId179"/>
    <p:sldId id="436" r:id="rId180"/>
    <p:sldId id="437" r:id="rId181"/>
    <p:sldId id="438" r:id="rId182"/>
    <p:sldId id="439" r:id="rId183"/>
    <p:sldId id="440" r:id="rId184"/>
    <p:sldId id="441" r:id="rId185"/>
    <p:sldId id="442" r:id="rId186"/>
    <p:sldId id="443" r:id="rId187"/>
    <p:sldId id="444" r:id="rId188"/>
    <p:sldId id="445" r:id="rId189"/>
    <p:sldId id="446" r:id="rId190"/>
    <p:sldId id="447" r:id="rId191"/>
    <p:sldId id="448" r:id="rId192"/>
    <p:sldId id="449" r:id="rId193"/>
    <p:sldId id="450" r:id="rId194"/>
    <p:sldId id="451" r:id="rId195"/>
    <p:sldId id="452" r:id="rId196"/>
    <p:sldId id="453" r:id="rId197"/>
    <p:sldId id="454" r:id="rId198"/>
    <p:sldId id="455" r:id="rId199"/>
    <p:sldId id="456" r:id="rId200"/>
    <p:sldId id="457" r:id="rId201"/>
    <p:sldId id="458" r:id="rId202"/>
    <p:sldId id="459" r:id="rId203"/>
    <p:sldId id="460" r:id="rId204"/>
    <p:sldId id="461" r:id="rId205"/>
    <p:sldId id="462" r:id="rId206"/>
    <p:sldId id="463" r:id="rId207"/>
    <p:sldId id="464" r:id="rId208"/>
    <p:sldId id="465" r:id="rId209"/>
    <p:sldId id="466" r:id="rId210"/>
    <p:sldId id="467" r:id="rId211"/>
    <p:sldId id="468" r:id="rId212"/>
    <p:sldId id="470" r:id="rId213"/>
    <p:sldId id="469" r:id="rId214"/>
    <p:sldId id="471" r:id="rId215"/>
    <p:sldId id="472" r:id="rId216"/>
    <p:sldId id="473" r:id="rId217"/>
    <p:sldId id="474" r:id="rId218"/>
    <p:sldId id="475" r:id="rId219"/>
    <p:sldId id="476" r:id="rId220"/>
    <p:sldId id="477" r:id="rId221"/>
    <p:sldId id="480" r:id="rId222"/>
    <p:sldId id="478" r:id="rId223"/>
    <p:sldId id="479" r:id="rId224"/>
    <p:sldId id="481" r:id="rId225"/>
  </p:sldIdLst>
  <p:sldSz cx="9144000" cy="6858000" type="screen4x3"/>
  <p:notesSz cx="6858000" cy="9144000"/>
  <p:defaultText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84380"/>
    <p:restoredTop sz="94660"/>
  </p:normalViewPr>
  <p:slideViewPr>
    <p:cSldViewPr>
      <p:cViewPr varScale="1">
        <p:scale>
          <a:sx n="66" d="100"/>
          <a:sy n="66" d="100"/>
        </p:scale>
        <p:origin x="-150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114" y="19218"/>
    </p:cViewPr>
  </p:sorter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27" Type="http://schemas.openxmlformats.org/officeDocument/2006/relationships/presProps" Target="presProps.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theme" Target="theme/theme1.xml"/><Relationship Id="rId19" Type="http://schemas.openxmlformats.org/officeDocument/2006/relationships/slide" Target="slides/slide18.xml"/><Relationship Id="rId224" Type="http://schemas.openxmlformats.org/officeDocument/2006/relationships/slide" Target="slides/slide223.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tableStyles" Target="tableStyle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IQ"/>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44CEB466-1872-42BF-8043-6215BEC403FF}" type="datetimeFigureOut">
              <a:rPr lang="ar-IQ" smtClean="0"/>
              <a:pPr/>
              <a:t>13/12/1436</a:t>
            </a:fld>
            <a:endParaRPr lang="ar-IQ"/>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IQ"/>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IQ"/>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7C5623BF-3565-4A69-8C7B-492E34D6AB91}" type="slidenum">
              <a:rPr lang="ar-IQ" smtClean="0"/>
              <a:pPr/>
              <a:t>‹#›</a:t>
            </a:fld>
            <a:endParaRPr lang="ar-IQ"/>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r>
              <a:rPr lang="en-US" dirty="0" smtClean="0"/>
              <a:t>Slide </a:t>
            </a:r>
            <a:r>
              <a:rPr lang="en-US" dirty="0" err="1" smtClean="0"/>
              <a:t>kaposi</a:t>
            </a:r>
            <a:r>
              <a:rPr lang="en-US" baseline="0" dirty="0" smtClean="0"/>
              <a:t> figure</a:t>
            </a:r>
            <a:endParaRPr lang="ar-IQ" dirty="0"/>
          </a:p>
        </p:txBody>
      </p:sp>
      <p:sp>
        <p:nvSpPr>
          <p:cNvPr id="4" name="عنصر نائب لرقم الشريحة 3"/>
          <p:cNvSpPr>
            <a:spLocks noGrp="1"/>
          </p:cNvSpPr>
          <p:nvPr>
            <p:ph type="sldNum" sz="quarter" idx="10"/>
          </p:nvPr>
        </p:nvSpPr>
        <p:spPr/>
        <p:txBody>
          <a:bodyPr/>
          <a:lstStyle/>
          <a:p>
            <a:fld id="{7C5623BF-3565-4A69-8C7B-492E34D6AB91}" type="slidenum">
              <a:rPr lang="ar-IQ" smtClean="0"/>
              <a:pPr/>
              <a:t>156</a:t>
            </a:fld>
            <a:endParaRPr lang="ar-IQ"/>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r>
              <a:rPr lang="en-US" dirty="0" smtClean="0"/>
              <a:t>Non</a:t>
            </a:r>
            <a:r>
              <a:rPr lang="en-US" baseline="0" dirty="0" smtClean="0"/>
              <a:t> </a:t>
            </a:r>
            <a:r>
              <a:rPr lang="en-US" baseline="0" dirty="0" err="1" smtClean="0"/>
              <a:t>hodgkin</a:t>
            </a:r>
            <a:endParaRPr lang="en-US" baseline="0" dirty="0" smtClean="0"/>
          </a:p>
          <a:p>
            <a:r>
              <a:rPr lang="en-US" baseline="0" dirty="0" smtClean="0"/>
              <a:t>Kaposi fig</a:t>
            </a:r>
            <a:endParaRPr lang="ar-IQ" dirty="0"/>
          </a:p>
        </p:txBody>
      </p:sp>
      <p:sp>
        <p:nvSpPr>
          <p:cNvPr id="4" name="عنصر نائب لرقم الشريحة 3"/>
          <p:cNvSpPr>
            <a:spLocks noGrp="1"/>
          </p:cNvSpPr>
          <p:nvPr>
            <p:ph type="sldNum" sz="quarter" idx="10"/>
          </p:nvPr>
        </p:nvSpPr>
        <p:spPr/>
        <p:txBody>
          <a:bodyPr/>
          <a:lstStyle/>
          <a:p>
            <a:fld id="{7C5623BF-3565-4A69-8C7B-492E34D6AB91}" type="slidenum">
              <a:rPr lang="ar-IQ" smtClean="0"/>
              <a:pPr/>
              <a:t>157</a:t>
            </a:fld>
            <a:endParaRPr lang="ar-IQ"/>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8" name="عنوان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ar-SA" smtClean="0"/>
              <a:t>انقر لتحرير نمط العنوان الرئيسي</a:t>
            </a:r>
            <a:endParaRPr kumimoji="0" lang="en-US"/>
          </a:p>
        </p:txBody>
      </p:sp>
      <p:sp>
        <p:nvSpPr>
          <p:cNvPr id="9" name="عنوان فرعي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smtClean="0"/>
              <a:t>انقر لتحرير نمط العنوان الثانوي الرئيسي</a:t>
            </a:r>
            <a:endParaRPr kumimoji="0" lang="en-US"/>
          </a:p>
        </p:txBody>
      </p:sp>
      <p:sp>
        <p:nvSpPr>
          <p:cNvPr id="28" name="عنصر نائب للتاريخ 27"/>
          <p:cNvSpPr>
            <a:spLocks noGrp="1"/>
          </p:cNvSpPr>
          <p:nvPr>
            <p:ph type="dt" sz="half" idx="10"/>
          </p:nvPr>
        </p:nvSpPr>
        <p:spPr>
          <a:xfrm>
            <a:off x="6400800" y="6355080"/>
            <a:ext cx="2286000" cy="365760"/>
          </a:xfrm>
        </p:spPr>
        <p:txBody>
          <a:bodyPr/>
          <a:lstStyle>
            <a:lvl1pPr>
              <a:defRPr sz="1400"/>
            </a:lvl1pPr>
          </a:lstStyle>
          <a:p>
            <a:fld id="{DCF6FF79-23F7-446E-9927-30414DDF5480}" type="datetimeFigureOut">
              <a:rPr lang="ar-IQ" smtClean="0"/>
              <a:pPr/>
              <a:t>13/12/1436</a:t>
            </a:fld>
            <a:endParaRPr lang="ar-IQ"/>
          </a:p>
        </p:txBody>
      </p:sp>
      <p:sp>
        <p:nvSpPr>
          <p:cNvPr id="17" name="عنصر نائب للتذييل 16"/>
          <p:cNvSpPr>
            <a:spLocks noGrp="1"/>
          </p:cNvSpPr>
          <p:nvPr>
            <p:ph type="ftr" sz="quarter" idx="11"/>
          </p:nvPr>
        </p:nvSpPr>
        <p:spPr>
          <a:xfrm>
            <a:off x="2898648" y="6355080"/>
            <a:ext cx="3474720" cy="365760"/>
          </a:xfrm>
        </p:spPr>
        <p:txBody>
          <a:bodyPr/>
          <a:lstStyle/>
          <a:p>
            <a:endParaRPr lang="ar-IQ"/>
          </a:p>
        </p:txBody>
      </p:sp>
      <p:sp>
        <p:nvSpPr>
          <p:cNvPr id="29" name="عنصر نائب لرقم الشريحة 28"/>
          <p:cNvSpPr>
            <a:spLocks noGrp="1"/>
          </p:cNvSpPr>
          <p:nvPr>
            <p:ph type="sldNum" sz="quarter" idx="12"/>
          </p:nvPr>
        </p:nvSpPr>
        <p:spPr>
          <a:xfrm>
            <a:off x="1216152" y="6355080"/>
            <a:ext cx="1219200" cy="365760"/>
          </a:xfrm>
        </p:spPr>
        <p:txBody>
          <a:bodyPr/>
          <a:lstStyle/>
          <a:p>
            <a:fld id="{BFFD6C7C-2891-4552-953A-FCCB7213C037}" type="slidenum">
              <a:rPr lang="ar-IQ" smtClean="0"/>
              <a:pPr/>
              <a:t>‹#›</a:t>
            </a:fld>
            <a:endParaRPr lang="ar-IQ"/>
          </a:p>
        </p:txBody>
      </p:sp>
      <p:sp>
        <p:nvSpPr>
          <p:cNvPr id="21" name="مستطيل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مستطيل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مستطيل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مستطيل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DCF6FF79-23F7-446E-9927-30414DDF5480}" type="datetimeFigureOut">
              <a:rPr lang="ar-IQ" smtClean="0"/>
              <a:pPr/>
              <a:t>13/12/1436</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BFFD6C7C-2891-4552-953A-FCCB7213C037}" type="slidenum">
              <a:rPr lang="ar-IQ" smtClean="0"/>
              <a:pPr/>
              <a:t>‹#›</a:t>
            </a:fld>
            <a:endParaRPr lang="ar-IQ"/>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DCF6FF79-23F7-446E-9927-30414DDF5480}" type="datetimeFigureOut">
              <a:rPr lang="ar-IQ" smtClean="0"/>
              <a:pPr/>
              <a:t>13/12/1436</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BFFD6C7C-2891-4552-953A-FCCB7213C037}" type="slidenum">
              <a:rPr lang="ar-IQ" smtClean="0"/>
              <a:pPr/>
              <a:t>‹#›</a:t>
            </a:fld>
            <a:endParaRPr lang="ar-IQ"/>
          </a:p>
        </p:txBody>
      </p:sp>
      <p:sp>
        <p:nvSpPr>
          <p:cNvPr id="7" name="رابط مستقيم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مثلث متساوي الساقين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رابط مستقيم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4" name="عنصر نائب للتاريخ 3"/>
          <p:cNvSpPr>
            <a:spLocks noGrp="1"/>
          </p:cNvSpPr>
          <p:nvPr>
            <p:ph type="dt" sz="half" idx="10"/>
          </p:nvPr>
        </p:nvSpPr>
        <p:spPr/>
        <p:txBody>
          <a:bodyPr/>
          <a:lstStyle/>
          <a:p>
            <a:fld id="{DCF6FF79-23F7-446E-9927-30414DDF5480}" type="datetimeFigureOut">
              <a:rPr lang="ar-IQ" smtClean="0"/>
              <a:pPr/>
              <a:t>13/12/1436</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BFFD6C7C-2891-4552-953A-FCCB7213C037}" type="slidenum">
              <a:rPr lang="ar-IQ" smtClean="0"/>
              <a:pPr/>
              <a:t>‹#›</a:t>
            </a:fld>
            <a:endParaRPr lang="ar-IQ"/>
          </a:p>
        </p:txBody>
      </p:sp>
      <p:sp>
        <p:nvSpPr>
          <p:cNvPr id="8" name="عنصر نائب للمحتوى 7"/>
          <p:cNvSpPr>
            <a:spLocks noGrp="1"/>
          </p:cNvSpPr>
          <p:nvPr>
            <p:ph sz="quarter" idx="1"/>
          </p:nvPr>
        </p:nvSpPr>
        <p:spPr>
          <a:xfrm>
            <a:off x="457200" y="1219200"/>
            <a:ext cx="8229600" cy="4937760"/>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bg>
      <p:bgRef idx="1001">
        <a:schemeClr val="bg2"/>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smtClean="0"/>
              <a:t>انقر لتحرير أنماط النص الرئيسي</a:t>
            </a:r>
          </a:p>
        </p:txBody>
      </p:sp>
      <p:sp>
        <p:nvSpPr>
          <p:cNvPr id="4" name="عنصر نائب للتاريخ 3"/>
          <p:cNvSpPr>
            <a:spLocks noGrp="1"/>
          </p:cNvSpPr>
          <p:nvPr>
            <p:ph type="dt" sz="half" idx="10"/>
          </p:nvPr>
        </p:nvSpPr>
        <p:spPr>
          <a:xfrm>
            <a:off x="6400800" y="6355080"/>
            <a:ext cx="2286000" cy="365760"/>
          </a:xfrm>
        </p:spPr>
        <p:txBody>
          <a:bodyPr/>
          <a:lstStyle/>
          <a:p>
            <a:fld id="{DCF6FF79-23F7-446E-9927-30414DDF5480}" type="datetimeFigureOut">
              <a:rPr lang="ar-IQ" smtClean="0"/>
              <a:pPr/>
              <a:t>13/12/1436</a:t>
            </a:fld>
            <a:endParaRPr lang="ar-IQ"/>
          </a:p>
        </p:txBody>
      </p:sp>
      <p:sp>
        <p:nvSpPr>
          <p:cNvPr id="5" name="عنصر نائب للتذييل 4"/>
          <p:cNvSpPr>
            <a:spLocks noGrp="1"/>
          </p:cNvSpPr>
          <p:nvPr>
            <p:ph type="ftr" sz="quarter" idx="11"/>
          </p:nvPr>
        </p:nvSpPr>
        <p:spPr>
          <a:xfrm>
            <a:off x="2898648" y="6355080"/>
            <a:ext cx="3474720" cy="365760"/>
          </a:xfrm>
        </p:spPr>
        <p:txBody>
          <a:bodyPr/>
          <a:lstStyle/>
          <a:p>
            <a:endParaRPr lang="ar-IQ"/>
          </a:p>
        </p:txBody>
      </p:sp>
      <p:sp>
        <p:nvSpPr>
          <p:cNvPr id="6" name="عنصر نائب لرقم الشريحة 5"/>
          <p:cNvSpPr>
            <a:spLocks noGrp="1"/>
          </p:cNvSpPr>
          <p:nvPr>
            <p:ph type="sldNum" sz="quarter" idx="12"/>
          </p:nvPr>
        </p:nvSpPr>
        <p:spPr>
          <a:xfrm>
            <a:off x="1069848" y="6355080"/>
            <a:ext cx="1520952" cy="365760"/>
          </a:xfrm>
        </p:spPr>
        <p:txBody>
          <a:bodyPr/>
          <a:lstStyle/>
          <a:p>
            <a:fld id="{BFFD6C7C-2891-4552-953A-FCCB7213C037}" type="slidenum">
              <a:rPr lang="ar-IQ" smtClean="0"/>
              <a:pPr/>
              <a:t>‹#›</a:t>
            </a:fld>
            <a:endParaRPr lang="ar-IQ"/>
          </a:p>
        </p:txBody>
      </p:sp>
      <p:sp>
        <p:nvSpPr>
          <p:cNvPr id="7" name="مستطيل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مستطيل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28600"/>
            <a:ext cx="8229600" cy="914400"/>
          </a:xfrm>
        </p:spPr>
        <p:txBody>
          <a:bodyPr/>
          <a:lstStyle/>
          <a:p>
            <a:r>
              <a:rPr kumimoji="0" lang="ar-SA" smtClean="0"/>
              <a:t>انقر لتحرير نمط العنوان الرئيسي</a:t>
            </a:r>
            <a:endParaRPr kumimoji="0" lang="en-US"/>
          </a:p>
        </p:txBody>
      </p:sp>
      <p:sp>
        <p:nvSpPr>
          <p:cNvPr id="5" name="عنصر نائب للتاريخ 4"/>
          <p:cNvSpPr>
            <a:spLocks noGrp="1"/>
          </p:cNvSpPr>
          <p:nvPr>
            <p:ph type="dt" sz="half" idx="10"/>
          </p:nvPr>
        </p:nvSpPr>
        <p:spPr/>
        <p:txBody>
          <a:bodyPr/>
          <a:lstStyle/>
          <a:p>
            <a:fld id="{DCF6FF79-23F7-446E-9927-30414DDF5480}" type="datetimeFigureOut">
              <a:rPr lang="ar-IQ" smtClean="0"/>
              <a:pPr/>
              <a:t>13/12/1436</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BFFD6C7C-2891-4552-953A-FCCB7213C037}" type="slidenum">
              <a:rPr lang="ar-IQ" smtClean="0"/>
              <a:pPr/>
              <a:t>‹#›</a:t>
            </a:fld>
            <a:endParaRPr lang="ar-IQ"/>
          </a:p>
        </p:txBody>
      </p:sp>
      <p:sp>
        <p:nvSpPr>
          <p:cNvPr id="9" name="عنصر نائب للمحتوى 8"/>
          <p:cNvSpPr>
            <a:spLocks noGrp="1"/>
          </p:cNvSpPr>
          <p:nvPr>
            <p:ph sz="quarter" idx="1"/>
          </p:nvPr>
        </p:nvSpPr>
        <p:spPr>
          <a:xfrm>
            <a:off x="457200" y="1219200"/>
            <a:ext cx="4041648" cy="4937760"/>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11" name="عنصر نائب للمحتوى 10"/>
          <p:cNvSpPr>
            <a:spLocks noGrp="1"/>
          </p:cNvSpPr>
          <p:nvPr>
            <p:ph sz="quarter" idx="2"/>
          </p:nvPr>
        </p:nvSpPr>
        <p:spPr>
          <a:xfrm>
            <a:off x="4632198" y="1216152"/>
            <a:ext cx="4041648" cy="4937760"/>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28600"/>
            <a:ext cx="8229600" cy="914400"/>
          </a:xfrm>
        </p:spPr>
        <p:txBody>
          <a:bodyPr anchor="ctr"/>
          <a:lstStyle>
            <a:lvl1pPr>
              <a:defRPr/>
            </a:lvl1pPr>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4" name="عنصر نائب للنص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7" name="عنصر نائب للتاريخ 6"/>
          <p:cNvSpPr>
            <a:spLocks noGrp="1"/>
          </p:cNvSpPr>
          <p:nvPr>
            <p:ph type="dt" sz="half" idx="10"/>
          </p:nvPr>
        </p:nvSpPr>
        <p:spPr/>
        <p:txBody>
          <a:bodyPr/>
          <a:lstStyle/>
          <a:p>
            <a:fld id="{DCF6FF79-23F7-446E-9927-30414DDF5480}" type="datetimeFigureOut">
              <a:rPr lang="ar-IQ" smtClean="0"/>
              <a:pPr/>
              <a:t>13/12/1436</a:t>
            </a:fld>
            <a:endParaRPr lang="ar-IQ"/>
          </a:p>
        </p:txBody>
      </p:sp>
      <p:sp>
        <p:nvSpPr>
          <p:cNvPr id="8" name="عنصر نائب للتذييل 7"/>
          <p:cNvSpPr>
            <a:spLocks noGrp="1"/>
          </p:cNvSpPr>
          <p:nvPr>
            <p:ph type="ftr" sz="quarter" idx="11"/>
          </p:nvPr>
        </p:nvSpPr>
        <p:spPr/>
        <p:txBody>
          <a:bodyPr/>
          <a:lstStyle/>
          <a:p>
            <a:endParaRPr lang="ar-IQ"/>
          </a:p>
        </p:txBody>
      </p:sp>
      <p:sp>
        <p:nvSpPr>
          <p:cNvPr id="9" name="عنصر نائب لرقم الشريحة 8"/>
          <p:cNvSpPr>
            <a:spLocks noGrp="1"/>
          </p:cNvSpPr>
          <p:nvPr>
            <p:ph type="sldNum" sz="quarter" idx="12"/>
          </p:nvPr>
        </p:nvSpPr>
        <p:spPr/>
        <p:txBody>
          <a:bodyPr/>
          <a:lstStyle/>
          <a:p>
            <a:fld id="{BFFD6C7C-2891-4552-953A-FCCB7213C037}" type="slidenum">
              <a:rPr lang="ar-IQ" smtClean="0"/>
              <a:pPr/>
              <a:t>‹#›</a:t>
            </a:fld>
            <a:endParaRPr lang="ar-IQ"/>
          </a:p>
        </p:txBody>
      </p:sp>
      <p:sp>
        <p:nvSpPr>
          <p:cNvPr id="11" name="عنصر نائب للمحتوى 10"/>
          <p:cNvSpPr>
            <a:spLocks noGrp="1"/>
          </p:cNvSpPr>
          <p:nvPr>
            <p:ph sz="quarter" idx="2"/>
          </p:nvPr>
        </p:nvSpPr>
        <p:spPr>
          <a:xfrm>
            <a:off x="457200" y="2133600"/>
            <a:ext cx="4038600" cy="4038600"/>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13" name="عنصر نائب للمحتوى 12"/>
          <p:cNvSpPr>
            <a:spLocks noGrp="1"/>
          </p:cNvSpPr>
          <p:nvPr>
            <p:ph sz="quarter" idx="4"/>
          </p:nvPr>
        </p:nvSpPr>
        <p:spPr>
          <a:xfrm>
            <a:off x="4648200" y="2133600"/>
            <a:ext cx="4038600" cy="4038600"/>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28600"/>
            <a:ext cx="8229600" cy="914400"/>
          </a:xfrm>
        </p:spPr>
        <p:txBody>
          <a:bodyPr/>
          <a:lstStyle/>
          <a:p>
            <a:r>
              <a:rPr kumimoji="0" lang="ar-SA" smtClean="0"/>
              <a:t>انقر لتحرير نمط العنوان الرئيسي</a:t>
            </a:r>
            <a:endParaRPr kumimoji="0" lang="en-US"/>
          </a:p>
        </p:txBody>
      </p:sp>
      <p:sp>
        <p:nvSpPr>
          <p:cNvPr id="3" name="عنصر نائب للتاريخ 2"/>
          <p:cNvSpPr>
            <a:spLocks noGrp="1"/>
          </p:cNvSpPr>
          <p:nvPr>
            <p:ph type="dt" sz="half" idx="10"/>
          </p:nvPr>
        </p:nvSpPr>
        <p:spPr/>
        <p:txBody>
          <a:bodyPr/>
          <a:lstStyle/>
          <a:p>
            <a:fld id="{DCF6FF79-23F7-446E-9927-30414DDF5480}" type="datetimeFigureOut">
              <a:rPr lang="ar-IQ" smtClean="0"/>
              <a:pPr/>
              <a:t>13/12/1436</a:t>
            </a:fld>
            <a:endParaRPr lang="ar-IQ"/>
          </a:p>
        </p:txBody>
      </p:sp>
      <p:sp>
        <p:nvSpPr>
          <p:cNvPr id="4" name="عنصر نائب للتذييل 3"/>
          <p:cNvSpPr>
            <a:spLocks noGrp="1"/>
          </p:cNvSpPr>
          <p:nvPr>
            <p:ph type="ftr" sz="quarter" idx="11"/>
          </p:nvPr>
        </p:nvSpPr>
        <p:spPr/>
        <p:txBody>
          <a:bodyPr/>
          <a:lstStyle/>
          <a:p>
            <a:endParaRPr lang="ar-IQ"/>
          </a:p>
        </p:txBody>
      </p:sp>
      <p:sp>
        <p:nvSpPr>
          <p:cNvPr id="5" name="عنصر نائب لرقم الشريحة 4"/>
          <p:cNvSpPr>
            <a:spLocks noGrp="1"/>
          </p:cNvSpPr>
          <p:nvPr>
            <p:ph type="sldNum" sz="quarter" idx="12"/>
          </p:nvPr>
        </p:nvSpPr>
        <p:spPr/>
        <p:txBody>
          <a:bodyPr/>
          <a:lstStyle/>
          <a:p>
            <a:fld id="{BFFD6C7C-2891-4552-953A-FCCB7213C037}" type="slidenum">
              <a:rPr lang="ar-IQ" smtClean="0"/>
              <a:pPr/>
              <a:t>‹#›</a:t>
            </a:fld>
            <a:endParaRPr lang="ar-IQ"/>
          </a:p>
        </p:txBody>
      </p:sp>
      <p:sp>
        <p:nvSpPr>
          <p:cNvPr id="6" name="مثلث متساوي الساقين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DCF6FF79-23F7-446E-9927-30414DDF5480}" type="datetimeFigureOut">
              <a:rPr lang="ar-IQ" smtClean="0"/>
              <a:pPr/>
              <a:t>13/12/1436</a:t>
            </a:fld>
            <a:endParaRPr lang="ar-IQ"/>
          </a:p>
        </p:txBody>
      </p:sp>
      <p:sp>
        <p:nvSpPr>
          <p:cNvPr id="3" name="عنصر نائب للتذييل 2"/>
          <p:cNvSpPr>
            <a:spLocks noGrp="1"/>
          </p:cNvSpPr>
          <p:nvPr>
            <p:ph type="ftr" sz="quarter" idx="11"/>
          </p:nvPr>
        </p:nvSpPr>
        <p:spPr/>
        <p:txBody>
          <a:bodyPr/>
          <a:lstStyle/>
          <a:p>
            <a:endParaRPr lang="ar-IQ"/>
          </a:p>
        </p:txBody>
      </p:sp>
      <p:sp>
        <p:nvSpPr>
          <p:cNvPr id="4" name="عنصر نائب لرقم الشريحة 3"/>
          <p:cNvSpPr>
            <a:spLocks noGrp="1"/>
          </p:cNvSpPr>
          <p:nvPr>
            <p:ph type="sldNum" sz="quarter" idx="12"/>
          </p:nvPr>
        </p:nvSpPr>
        <p:spPr/>
        <p:txBody>
          <a:bodyPr/>
          <a:lstStyle/>
          <a:p>
            <a:fld id="{BFFD6C7C-2891-4552-953A-FCCB7213C037}" type="slidenum">
              <a:rPr lang="ar-IQ" smtClean="0"/>
              <a:pPr/>
              <a:t>‹#›</a:t>
            </a:fld>
            <a:endParaRPr lang="ar-IQ"/>
          </a:p>
        </p:txBody>
      </p:sp>
      <p:sp>
        <p:nvSpPr>
          <p:cNvPr id="5" name="رابط مستقيم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مثلث متساوي الساقين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ar-SA" smtClean="0"/>
              <a:t>انقر لتحرير نمط العنوان الرئيسي</a:t>
            </a:r>
            <a:endParaRPr kumimoji="0" lang="en-US"/>
          </a:p>
        </p:txBody>
      </p:sp>
      <p:sp>
        <p:nvSpPr>
          <p:cNvPr id="3" name="عنصر نائب للنص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DCF6FF79-23F7-446E-9927-30414DDF5480}" type="datetimeFigureOut">
              <a:rPr lang="ar-IQ" smtClean="0"/>
              <a:pPr/>
              <a:t>13/12/1436</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BFFD6C7C-2891-4552-953A-FCCB7213C037}" type="slidenum">
              <a:rPr lang="ar-IQ" smtClean="0"/>
              <a:pPr/>
              <a:t>‹#›</a:t>
            </a:fld>
            <a:endParaRPr lang="ar-IQ"/>
          </a:p>
        </p:txBody>
      </p:sp>
      <p:sp>
        <p:nvSpPr>
          <p:cNvPr id="8" name="رابط مستقيم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رابط مستقيم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مثلث متساوي الساقين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عنصر نائب للمحتوى 11"/>
          <p:cNvSpPr>
            <a:spLocks noGrp="1"/>
          </p:cNvSpPr>
          <p:nvPr>
            <p:ph sz="quarter" idx="1"/>
          </p:nvPr>
        </p:nvSpPr>
        <p:spPr>
          <a:xfrm>
            <a:off x="304800" y="304800"/>
            <a:ext cx="5715000" cy="5715000"/>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bg>
      <p:bgRef idx="1001">
        <a:schemeClr val="bg2"/>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ar-SA" smtClean="0"/>
              <a:t>انقر لتحرير نمط العنوان الرئيسي</a:t>
            </a:r>
            <a:endParaRPr kumimoji="0" lang="en-US"/>
          </a:p>
        </p:txBody>
      </p:sp>
      <p:sp>
        <p:nvSpPr>
          <p:cNvPr id="3" name="عنصر نائب للصورة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ar-SA" smtClean="0"/>
              <a:t>انقر فوق الرمز لإضافة صورة</a:t>
            </a:r>
            <a:endParaRPr kumimoji="0" lang="en-US" dirty="0"/>
          </a:p>
        </p:txBody>
      </p:sp>
      <p:sp>
        <p:nvSpPr>
          <p:cNvPr id="4" name="عنصر نائب للنص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DCF6FF79-23F7-446E-9927-30414DDF5480}" type="datetimeFigureOut">
              <a:rPr lang="ar-IQ" smtClean="0"/>
              <a:pPr/>
              <a:t>13/12/1436</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BFFD6C7C-2891-4552-953A-FCCB7213C037}" type="slidenum">
              <a:rPr lang="ar-IQ" smtClean="0"/>
              <a:pPr/>
              <a:t>‹#›</a:t>
            </a:fld>
            <a:endParaRPr lang="ar-IQ"/>
          </a:p>
        </p:txBody>
      </p:sp>
      <p:sp>
        <p:nvSpPr>
          <p:cNvPr id="8" name="رابط مستقيم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مثلث متساوي الساقين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مستطيل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عنصر نائب للعنوان 21"/>
          <p:cNvSpPr>
            <a:spLocks noGrp="1"/>
          </p:cNvSpPr>
          <p:nvPr>
            <p:ph type="title"/>
          </p:nvPr>
        </p:nvSpPr>
        <p:spPr>
          <a:xfrm>
            <a:off x="457200" y="152400"/>
            <a:ext cx="8229600" cy="990600"/>
          </a:xfrm>
          <a:prstGeom prst="rect">
            <a:avLst/>
          </a:prstGeom>
        </p:spPr>
        <p:txBody>
          <a:bodyPr vert="horz" anchor="b" anchorCtr="0">
            <a:normAutofit/>
          </a:bodyPr>
          <a:lstStyle/>
          <a:p>
            <a:r>
              <a:rPr kumimoji="0" lang="ar-SA" smtClean="0"/>
              <a:t>انقر لتحرير نمط العنوان الرئيسي</a:t>
            </a:r>
            <a:endParaRPr kumimoji="0" lang="en-US"/>
          </a:p>
        </p:txBody>
      </p:sp>
      <p:sp>
        <p:nvSpPr>
          <p:cNvPr id="13" name="عنصر نائب للنص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ar-SA" smtClean="0"/>
              <a:t>انقر لتحرير أنماط النص الرئيسي</a:t>
            </a:r>
          </a:p>
          <a:p>
            <a:pPr lvl="1" eaLnBrk="1" latinLnBrk="0" hangingPunct="1"/>
            <a:r>
              <a:rPr kumimoji="0" lang="ar-SA" smtClean="0"/>
              <a:t>المستوى الثاني</a:t>
            </a:r>
          </a:p>
          <a:p>
            <a:pPr lvl="2" eaLnBrk="1" latinLnBrk="0" hangingPunct="1"/>
            <a:r>
              <a:rPr kumimoji="0" lang="ar-SA" smtClean="0"/>
              <a:t>المستوى الثالث</a:t>
            </a:r>
          </a:p>
          <a:p>
            <a:pPr lvl="3" eaLnBrk="1" latinLnBrk="0" hangingPunct="1"/>
            <a:r>
              <a:rPr kumimoji="0" lang="ar-SA" smtClean="0"/>
              <a:t>المستوى الرابع</a:t>
            </a:r>
          </a:p>
          <a:p>
            <a:pPr lvl="4" eaLnBrk="1" latinLnBrk="0" hangingPunct="1"/>
            <a:r>
              <a:rPr kumimoji="0" lang="ar-SA" smtClean="0"/>
              <a:t>المستوى الخامس</a:t>
            </a:r>
            <a:endParaRPr kumimoji="0" lang="en-US"/>
          </a:p>
        </p:txBody>
      </p:sp>
      <p:sp>
        <p:nvSpPr>
          <p:cNvPr id="14" name="عنصر نائب للتاريخ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DCF6FF79-23F7-446E-9927-30414DDF5480}" type="datetimeFigureOut">
              <a:rPr lang="ar-IQ" smtClean="0"/>
              <a:pPr/>
              <a:t>13/12/1436</a:t>
            </a:fld>
            <a:endParaRPr lang="ar-IQ"/>
          </a:p>
        </p:txBody>
      </p:sp>
      <p:sp>
        <p:nvSpPr>
          <p:cNvPr id="3" name="عنصر نائب للتذييل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ar-IQ"/>
          </a:p>
        </p:txBody>
      </p:sp>
      <p:sp>
        <p:nvSpPr>
          <p:cNvPr id="23" name="عنصر نائب لرقم الشريحة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BFFD6C7C-2891-4552-953A-FCCB7213C037}" type="slidenum">
              <a:rPr lang="ar-IQ" smtClean="0"/>
              <a:pPr/>
              <a:t>‹#›</a:t>
            </a:fld>
            <a:endParaRPr lang="ar-IQ"/>
          </a:p>
        </p:txBody>
      </p:sp>
      <p:sp>
        <p:nvSpPr>
          <p:cNvPr id="28" name="رابط مستقيم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رابط مستقيم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مثلث متساوي الساقين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1" eaLnBrk="1" latinLnBrk="0" hangingPunct="1">
        <a:spcBef>
          <a:spcPct val="0"/>
        </a:spcBef>
        <a:buNone/>
        <a:defRPr kumimoji="0" sz="3200" kern="1200">
          <a:solidFill>
            <a:schemeClr val="tx2"/>
          </a:solidFill>
          <a:latin typeface="+mj-lt"/>
          <a:ea typeface="+mj-ea"/>
          <a:cs typeface="+mj-cs"/>
        </a:defRPr>
      </a:lvl1pPr>
    </p:titleStyle>
    <p:bodyStyle>
      <a:lvl1pPr marL="274320" indent="-274320" algn="r" rtl="1"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r" rtl="1"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r" rtl="1"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r" rtl="1"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r" rtl="1"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r" rtl="1"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r" rtl="1"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r" rtl="1"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r" rtl="1"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وان 6"/>
          <p:cNvSpPr>
            <a:spLocks noGrp="1"/>
          </p:cNvSpPr>
          <p:nvPr>
            <p:ph type="title"/>
          </p:nvPr>
        </p:nvSpPr>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HIV infection and AIDS</a:t>
            </a:r>
            <a:endParaRPr lang="ar-IQ"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dirty="0" smtClean="0"/>
              <a:t>Many different cultural, social and </a:t>
            </a:r>
            <a:r>
              <a:rPr lang="en-US" dirty="0" err="1" smtClean="0"/>
              <a:t>behavioural</a:t>
            </a:r>
            <a:r>
              <a:rPr lang="en-US" dirty="0" smtClean="0"/>
              <a:t> aspects determine the regional characteristics of HIV disease. </a:t>
            </a:r>
          </a:p>
          <a:p>
            <a:pPr algn="just" rtl="0"/>
            <a:r>
              <a:rPr lang="en-US" dirty="0" smtClean="0"/>
              <a:t>Historically, the epidemic in North America and northern Europe has been in men who have sex with men (MSM), whereas in southern and Eastern Europe, Vietnam, Malaysia, Indonesia, North-east India and China the incidence has been greatest in injection drug-users.</a:t>
            </a:r>
            <a:endParaRPr lang="ar-IQ"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sz="4400" b="1" dirty="0" smtClean="0">
                <a:solidFill>
                  <a:srgbClr val="FF0000"/>
                </a:solidFill>
              </a:rPr>
              <a:t>Respiratory disease:</a:t>
            </a:r>
            <a:endParaRPr lang="ar-IQ" sz="4400" dirty="0">
              <a:solidFill>
                <a:srgbClr val="FF0000"/>
              </a:solidFill>
            </a:endParaRPr>
          </a:p>
        </p:txBody>
      </p:sp>
      <p:sp>
        <p:nvSpPr>
          <p:cNvPr id="3" name="عنصر نائب للمحتوى 2"/>
          <p:cNvSpPr>
            <a:spLocks noGrp="1"/>
          </p:cNvSpPr>
          <p:nvPr>
            <p:ph sz="quarter" idx="1"/>
          </p:nvPr>
        </p:nvSpPr>
        <p:spPr/>
        <p:txBody>
          <a:bodyPr>
            <a:normAutofit/>
          </a:bodyPr>
          <a:lstStyle/>
          <a:p>
            <a:pPr algn="just" rtl="0"/>
            <a:r>
              <a:rPr lang="en-US" dirty="0" smtClean="0"/>
              <a:t>Many patients with HIV will develop pulmonary disease at some time. </a:t>
            </a:r>
          </a:p>
          <a:p>
            <a:pPr algn="just" rtl="0"/>
            <a:r>
              <a:rPr lang="en-US" dirty="0" smtClean="0"/>
              <a:t>Several factors influence the likely cause, including CD4 count, ethnicity, age, risk group, prophylactic history and geographical location. </a:t>
            </a:r>
          </a:p>
          <a:p>
            <a:pPr algn="just" rtl="0"/>
            <a:r>
              <a:rPr lang="en-US" dirty="0" smtClean="0"/>
              <a:t>The history is vital in discriminating acute bacterial pneumonia (rapid onset, </a:t>
            </a:r>
            <a:r>
              <a:rPr lang="en-US" dirty="0" err="1" smtClean="0"/>
              <a:t>pleuritic</a:t>
            </a:r>
            <a:r>
              <a:rPr lang="en-US" dirty="0" smtClean="0"/>
              <a:t> chest pain, rigors) from </a:t>
            </a:r>
            <a:r>
              <a:rPr lang="en-US" i="1" dirty="0" err="1" smtClean="0"/>
              <a:t>Pneumocystis</a:t>
            </a:r>
            <a:r>
              <a:rPr lang="en-US" i="1" dirty="0" smtClean="0"/>
              <a:t> </a:t>
            </a:r>
            <a:r>
              <a:rPr lang="en-US" i="1" dirty="0" err="1" smtClean="0"/>
              <a:t>jirovecii</a:t>
            </a:r>
            <a:r>
              <a:rPr lang="en-US" i="1" dirty="0" smtClean="0"/>
              <a:t> </a:t>
            </a:r>
            <a:r>
              <a:rPr lang="en-US" dirty="0" smtClean="0"/>
              <a:t>pneumonia (</a:t>
            </a:r>
            <a:r>
              <a:rPr lang="en-US" dirty="0" err="1" smtClean="0"/>
              <a:t>subacute</a:t>
            </a:r>
            <a:r>
              <a:rPr lang="en-US" dirty="0" smtClean="0"/>
              <a:t> onset, breathlessness, dry cough), a common differential in later-stage disease.</a:t>
            </a:r>
            <a:endParaRPr lang="ar-IQ"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title"/>
          </p:nvPr>
        </p:nvSpPr>
        <p:spPr/>
        <p:txBody>
          <a:bodyPr/>
          <a:lstStyle/>
          <a:p>
            <a:endParaRPr lang="ar-IQ"/>
          </a:p>
        </p:txBody>
      </p:sp>
      <p:sp>
        <p:nvSpPr>
          <p:cNvPr id="5" name="عنصر نائب للمحتوى 4"/>
          <p:cNvSpPr>
            <a:spLocks noGrp="1"/>
          </p:cNvSpPr>
          <p:nvPr>
            <p:ph sz="quarter" idx="1"/>
          </p:nvPr>
        </p:nvSpPr>
        <p:spPr>
          <a:xfrm>
            <a:off x="457200" y="1219200"/>
            <a:ext cx="8258204" cy="923916"/>
          </a:xfrm>
        </p:spPr>
        <p:txBody>
          <a:bodyPr/>
          <a:lstStyle/>
          <a:p>
            <a:pPr algn="just" rtl="0"/>
            <a:r>
              <a:rPr lang="en-US" dirty="0" smtClean="0"/>
              <a:t>The chest X-ray is also important in distinguishing presenting syndromes.</a:t>
            </a:r>
            <a:endParaRPr lang="ar-IQ" dirty="0"/>
          </a:p>
        </p:txBody>
      </p:sp>
      <p:pic>
        <p:nvPicPr>
          <p:cNvPr id="7" name="عنصر نائب للمحتوى 6" descr="Capture.PNG"/>
          <p:cNvPicPr>
            <a:picLocks noGrp="1" noChangeAspect="1"/>
          </p:cNvPicPr>
          <p:nvPr>
            <p:ph sz="quarter" idx="2"/>
          </p:nvPr>
        </p:nvPicPr>
        <p:blipFill>
          <a:blip r:embed="rId2"/>
          <a:stretch>
            <a:fillRect/>
          </a:stretch>
        </p:blipFill>
        <p:spPr>
          <a:xfrm>
            <a:off x="1571604" y="2214554"/>
            <a:ext cx="6429420" cy="3786214"/>
          </a:xfrm>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42844" y="71414"/>
            <a:ext cx="5143536" cy="914400"/>
          </a:xfrm>
        </p:spPr>
        <p:style>
          <a:lnRef idx="2">
            <a:schemeClr val="dk1"/>
          </a:lnRef>
          <a:fillRef idx="1">
            <a:schemeClr val="lt1"/>
          </a:fillRef>
          <a:effectRef idx="0">
            <a:schemeClr val="dk1"/>
          </a:effectRef>
          <a:fontRef idx="minor">
            <a:schemeClr val="dk1"/>
          </a:fontRef>
        </p:style>
        <p:txBody>
          <a:bodyPr>
            <a:normAutofit/>
          </a:bodyPr>
          <a:lstStyle/>
          <a:p>
            <a:r>
              <a:rPr lang="en-US" sz="4000" b="1" dirty="0" smtClean="0"/>
              <a:t>Specific conditions:</a:t>
            </a:r>
            <a:endParaRPr lang="ar-IQ" sz="4000" b="1" dirty="0"/>
          </a:p>
        </p:txBody>
      </p:sp>
      <p:sp>
        <p:nvSpPr>
          <p:cNvPr id="3" name="عنصر نائب للمحتوى 2"/>
          <p:cNvSpPr>
            <a:spLocks noGrp="1"/>
          </p:cNvSpPr>
          <p:nvPr>
            <p:ph sz="quarter" idx="1"/>
          </p:nvPr>
        </p:nvSpPr>
        <p:spPr/>
        <p:txBody>
          <a:bodyPr/>
          <a:lstStyle/>
          <a:p>
            <a:pPr algn="just" rtl="0">
              <a:buNone/>
            </a:pPr>
            <a:r>
              <a:rPr lang="en-US" b="1" dirty="0" smtClean="0"/>
              <a:t>a.</a:t>
            </a:r>
            <a:r>
              <a:rPr lang="en-US" b="1" i="1" dirty="0" smtClean="0"/>
              <a:t> </a:t>
            </a:r>
            <a:r>
              <a:rPr lang="en-US" b="1" i="1" dirty="0" err="1" smtClean="0"/>
              <a:t>Pneumocystis</a:t>
            </a:r>
            <a:r>
              <a:rPr lang="en-US" b="1" i="1" dirty="0" smtClean="0"/>
              <a:t> </a:t>
            </a:r>
            <a:r>
              <a:rPr lang="en-US" b="1" i="1" dirty="0" err="1" smtClean="0"/>
              <a:t>jirovecii</a:t>
            </a:r>
            <a:r>
              <a:rPr lang="en-US" b="1" i="1" dirty="0" smtClean="0"/>
              <a:t>:</a:t>
            </a:r>
          </a:p>
          <a:p>
            <a:pPr algn="just" rtl="0"/>
            <a:r>
              <a:rPr lang="en-US" i="1" dirty="0" err="1" smtClean="0"/>
              <a:t>Pneumocystis</a:t>
            </a:r>
            <a:r>
              <a:rPr lang="en-US" i="1" dirty="0" smtClean="0"/>
              <a:t> </a:t>
            </a:r>
            <a:r>
              <a:rPr lang="en-US" i="1" dirty="0" err="1" smtClean="0"/>
              <a:t>jirovecii</a:t>
            </a:r>
            <a:r>
              <a:rPr lang="en-US" i="1" dirty="0" smtClean="0"/>
              <a:t> (</a:t>
            </a:r>
            <a:r>
              <a:rPr lang="en-US" dirty="0" smtClean="0"/>
              <a:t>previously </a:t>
            </a:r>
            <a:r>
              <a:rPr lang="en-US" i="1" dirty="0" err="1" smtClean="0"/>
              <a:t>carinii</a:t>
            </a:r>
            <a:r>
              <a:rPr lang="en-US" i="1" dirty="0" smtClean="0"/>
              <a:t>) </a:t>
            </a:r>
            <a:r>
              <a:rPr lang="en-US" dirty="0" smtClean="0"/>
              <a:t>pneumonia (PCP) was the first major indicator disease for HIV at the beginning of the epidemic, and still accounts for 25% of AIDS-defining illness.</a:t>
            </a:r>
            <a:endParaRPr lang="ar-IQ" dirty="0"/>
          </a:p>
        </p:txBody>
      </p:sp>
      <p:pic>
        <p:nvPicPr>
          <p:cNvPr id="3074" name="Picture 2"/>
          <p:cNvPicPr>
            <a:picLocks noGrp="1" noChangeAspect="1" noChangeArrowheads="1"/>
          </p:cNvPicPr>
          <p:nvPr>
            <p:ph sz="quarter" idx="2"/>
          </p:nvPr>
        </p:nvPicPr>
        <p:blipFill>
          <a:blip r:embed="rId2"/>
          <a:srcRect/>
          <a:stretch>
            <a:fillRect/>
          </a:stretch>
        </p:blipFill>
        <p:spPr bwMode="auto">
          <a:xfrm>
            <a:off x="5357819" y="0"/>
            <a:ext cx="3714775"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p:txBody>
          <a:bodyPr/>
          <a:lstStyle/>
          <a:p>
            <a:endParaRPr lang="ar-IQ"/>
          </a:p>
        </p:txBody>
      </p:sp>
      <p:sp>
        <p:nvSpPr>
          <p:cNvPr id="6" name="عنصر نائب للمحتوى 5"/>
          <p:cNvSpPr>
            <a:spLocks noGrp="1"/>
          </p:cNvSpPr>
          <p:nvPr>
            <p:ph sz="quarter" idx="1"/>
          </p:nvPr>
        </p:nvSpPr>
        <p:spPr/>
        <p:txBody>
          <a:bodyPr/>
          <a:lstStyle/>
          <a:p>
            <a:pPr algn="just" rtl="0"/>
            <a:r>
              <a:rPr lang="en-US" dirty="0" smtClean="0"/>
              <a:t>The incidence of PCP has fallen dramatically with HAART and primary prophylaxis. </a:t>
            </a:r>
          </a:p>
          <a:p>
            <a:pPr algn="just" rtl="0"/>
            <a:r>
              <a:rPr lang="en-US" dirty="0" smtClean="0"/>
              <a:t>Presentation is with fever, breathlessness, and dry cough, and other markers of HIV (e.g. </a:t>
            </a:r>
            <a:r>
              <a:rPr lang="en-US" dirty="0" err="1" smtClean="0"/>
              <a:t>oropharyngeal</a:t>
            </a:r>
            <a:r>
              <a:rPr lang="en-US" dirty="0" smtClean="0"/>
              <a:t> </a:t>
            </a:r>
            <a:r>
              <a:rPr lang="en-US" dirty="0" err="1" smtClean="0"/>
              <a:t>candidiasis</a:t>
            </a:r>
            <a:r>
              <a:rPr lang="en-US" dirty="0" smtClean="0"/>
              <a:t> or </a:t>
            </a:r>
            <a:r>
              <a:rPr lang="en-US" dirty="0" err="1" smtClean="0"/>
              <a:t>mucocutaneous</a:t>
            </a:r>
            <a:r>
              <a:rPr lang="en-US" dirty="0" smtClean="0"/>
              <a:t> herpes simplex) may be present.</a:t>
            </a:r>
            <a:endParaRPr lang="ar-IQ"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a:xfrm>
            <a:off x="457200" y="1142984"/>
            <a:ext cx="4041648" cy="4937760"/>
          </a:xfrm>
        </p:spPr>
        <p:txBody>
          <a:bodyPr>
            <a:normAutofit fontScale="92500"/>
          </a:bodyPr>
          <a:lstStyle/>
          <a:p>
            <a:pPr algn="just" rtl="0"/>
            <a:r>
              <a:rPr lang="en-US" dirty="0" smtClean="0"/>
              <a:t>The chest X-ray is usually typical, but 20% are atypical with unilateral infiltration, upper lobe disease (often when on inhaled </a:t>
            </a:r>
            <a:r>
              <a:rPr lang="en-US" dirty="0" err="1" smtClean="0"/>
              <a:t>pentamidine</a:t>
            </a:r>
            <a:r>
              <a:rPr lang="en-US" dirty="0" smtClean="0"/>
              <a:t> prophylaxis), focal consolidation, </a:t>
            </a:r>
            <a:r>
              <a:rPr lang="en-US" dirty="0" err="1" smtClean="0"/>
              <a:t>cavitation</a:t>
            </a:r>
            <a:r>
              <a:rPr lang="en-US" dirty="0" smtClean="0"/>
              <a:t> or nodular shadows. </a:t>
            </a:r>
          </a:p>
          <a:p>
            <a:pPr algn="just" rtl="0"/>
            <a:r>
              <a:rPr lang="en-US" dirty="0" smtClean="0"/>
              <a:t>Clinical and radiological deterioration within the first 48 hours of treatment is not uncommon.</a:t>
            </a:r>
            <a:endParaRPr lang="ar-IQ" dirty="0"/>
          </a:p>
        </p:txBody>
      </p:sp>
      <p:pic>
        <p:nvPicPr>
          <p:cNvPr id="6" name="عنصر نائب للمحتوى 5" descr="Capture.PNG"/>
          <p:cNvPicPr>
            <a:picLocks noGrp="1" noChangeAspect="1"/>
          </p:cNvPicPr>
          <p:nvPr>
            <p:ph sz="quarter" idx="2"/>
          </p:nvPr>
        </p:nvPicPr>
        <p:blipFill>
          <a:blip r:embed="rId2"/>
          <a:stretch>
            <a:fillRect/>
          </a:stretch>
        </p:blipFill>
        <p:spPr>
          <a:xfrm>
            <a:off x="4632325" y="1294267"/>
            <a:ext cx="4041775" cy="4635063"/>
          </a:xfrm>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b. </a:t>
            </a:r>
            <a:r>
              <a:rPr lang="en-US" b="1" i="1" dirty="0" smtClean="0"/>
              <a:t>Mycobacterium tuberculosis:</a:t>
            </a:r>
            <a:endParaRPr lang="ar-IQ" dirty="0"/>
          </a:p>
        </p:txBody>
      </p:sp>
      <p:sp>
        <p:nvSpPr>
          <p:cNvPr id="3" name="عنصر نائب للمحتوى 2"/>
          <p:cNvSpPr>
            <a:spLocks noGrp="1"/>
          </p:cNvSpPr>
          <p:nvPr>
            <p:ph sz="quarter" idx="1"/>
          </p:nvPr>
        </p:nvSpPr>
        <p:spPr>
          <a:xfrm>
            <a:off x="457200" y="1219200"/>
            <a:ext cx="8258204" cy="1281106"/>
          </a:xfrm>
        </p:spPr>
        <p:txBody>
          <a:bodyPr/>
          <a:lstStyle/>
          <a:p>
            <a:pPr algn="just" rtl="0"/>
            <a:r>
              <a:rPr lang="en-US" dirty="0" smtClean="0"/>
              <a:t>Tuberculosis (TB) is the most common global infection, affecting up to one-third of the estimated 40 million HIV patients.</a:t>
            </a:r>
            <a:endParaRPr lang="ar-IQ" dirty="0"/>
          </a:p>
        </p:txBody>
      </p:sp>
      <p:pic>
        <p:nvPicPr>
          <p:cNvPr id="5" name="عنصر نائب للمحتوى 4" descr="Capture.PNG"/>
          <p:cNvPicPr>
            <a:picLocks noGrp="1" noChangeAspect="1"/>
          </p:cNvPicPr>
          <p:nvPr>
            <p:ph sz="quarter" idx="2"/>
          </p:nvPr>
        </p:nvPicPr>
        <p:blipFill>
          <a:blip r:embed="rId2"/>
          <a:stretch>
            <a:fillRect/>
          </a:stretch>
        </p:blipFill>
        <p:spPr>
          <a:xfrm>
            <a:off x="857224" y="2571750"/>
            <a:ext cx="6482276" cy="3581400"/>
          </a:xfrm>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Capture.PNG"/>
          <p:cNvPicPr>
            <a:picLocks noGrp="1" noChangeAspect="1"/>
          </p:cNvPicPr>
          <p:nvPr>
            <p:ph sz="quarter" idx="1"/>
          </p:nvPr>
        </p:nvPicPr>
        <p:blipFill>
          <a:blip r:embed="rId2"/>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Estimated annual new case and death rates (8 million and 2 million respectively) are expected to continue to rise inexorably. </a:t>
            </a:r>
          </a:p>
          <a:p>
            <a:pPr algn="just" rtl="0"/>
            <a:r>
              <a:rPr lang="en-US" dirty="0" smtClean="0"/>
              <a:t>In some countries up to 30% of patients presenting with TB are co-infected with HIV.</a:t>
            </a:r>
          </a:p>
          <a:p>
            <a:pPr algn="just" rtl="0"/>
            <a:r>
              <a:rPr lang="en-US" dirty="0" smtClean="0"/>
              <a:t>Presentation is invariably with fever, weight loss and site-specific symptoms (pulmonary, </a:t>
            </a:r>
            <a:r>
              <a:rPr lang="en-US" dirty="0" err="1" smtClean="0"/>
              <a:t>meningeal</a:t>
            </a:r>
            <a:r>
              <a:rPr lang="en-US" dirty="0" smtClean="0"/>
              <a:t>, pericardial, etc.).</a:t>
            </a:r>
            <a:endParaRPr lang="ar-IQ"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title"/>
          </p:nvPr>
        </p:nvSpPr>
        <p:spPr/>
        <p:txBody>
          <a:bodyPr/>
          <a:lstStyle/>
          <a:p>
            <a:endParaRPr lang="ar-IQ"/>
          </a:p>
        </p:txBody>
      </p:sp>
      <p:sp>
        <p:nvSpPr>
          <p:cNvPr id="5" name="عنصر نائب للمحتوى 4"/>
          <p:cNvSpPr>
            <a:spLocks noGrp="1"/>
          </p:cNvSpPr>
          <p:nvPr>
            <p:ph sz="quarter" idx="1"/>
          </p:nvPr>
        </p:nvSpPr>
        <p:spPr/>
        <p:txBody>
          <a:bodyPr/>
          <a:lstStyle/>
          <a:p>
            <a:pPr algn="just" rtl="0"/>
            <a:r>
              <a:rPr lang="en-US" dirty="0" smtClean="0"/>
              <a:t>Diagnosis may be difficult, as smear-positive rates are reduced in pulmonary TB, and chest X-ray appearances may be atypical with less </a:t>
            </a:r>
            <a:r>
              <a:rPr lang="en-US" dirty="0" err="1" smtClean="0"/>
              <a:t>cavitation</a:t>
            </a:r>
            <a:r>
              <a:rPr lang="en-US" dirty="0" smtClean="0"/>
              <a:t>.</a:t>
            </a:r>
            <a:endParaRPr lang="ar-IQ" dirty="0"/>
          </a:p>
        </p:txBody>
      </p:sp>
      <p:pic>
        <p:nvPicPr>
          <p:cNvPr id="7" name="عنصر نائب للمحتوى 6" descr="Capture.PNG"/>
          <p:cNvPicPr>
            <a:picLocks noGrp="1" noChangeAspect="1"/>
          </p:cNvPicPr>
          <p:nvPr>
            <p:ph sz="quarter" idx="2"/>
          </p:nvPr>
        </p:nvPicPr>
        <p:blipFill>
          <a:blip r:embed="rId2"/>
          <a:stretch>
            <a:fillRect/>
          </a:stretch>
        </p:blipFill>
        <p:spPr>
          <a:xfrm>
            <a:off x="4632325" y="1357298"/>
            <a:ext cx="4297393" cy="4572032"/>
          </a:xfrm>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p:txBody>
          <a:bodyPr/>
          <a:lstStyle/>
          <a:p>
            <a:endParaRPr lang="ar-IQ"/>
          </a:p>
        </p:txBody>
      </p:sp>
      <p:sp>
        <p:nvSpPr>
          <p:cNvPr id="6" name="عنصر نائب للمحتوى 5"/>
          <p:cNvSpPr>
            <a:spLocks noGrp="1"/>
          </p:cNvSpPr>
          <p:nvPr>
            <p:ph sz="quarter" idx="1"/>
          </p:nvPr>
        </p:nvSpPr>
        <p:spPr/>
        <p:txBody>
          <a:bodyPr/>
          <a:lstStyle/>
          <a:p>
            <a:pPr algn="just" rtl="0"/>
            <a:r>
              <a:rPr lang="en-US" dirty="0" smtClean="0"/>
              <a:t>Standard quadruple therapy is curative in the majority, with mortality often being attributable to other disseminated bacterial infections </a:t>
            </a:r>
            <a:r>
              <a:rPr lang="en-US" i="1" dirty="0" smtClean="0"/>
              <a:t>(e.g.</a:t>
            </a:r>
            <a:r>
              <a:rPr lang="en-US" dirty="0" smtClean="0"/>
              <a:t> </a:t>
            </a:r>
            <a:r>
              <a:rPr lang="en-US" i="1" dirty="0" smtClean="0"/>
              <a:t>Salmonella and </a:t>
            </a:r>
            <a:r>
              <a:rPr lang="en-US" i="1" dirty="0" err="1" smtClean="0"/>
              <a:t>pneumococcus</a:t>
            </a:r>
            <a:r>
              <a:rPr lang="en-US" i="1" dirty="0" smtClean="0"/>
              <a:t>). </a:t>
            </a:r>
          </a:p>
          <a:p>
            <a:pPr algn="just" rtl="0"/>
            <a:r>
              <a:rPr lang="en-US" dirty="0" smtClean="0"/>
              <a:t>If compliance is likely to be a problem, daily or thrice-weekly directly observed therapy (DOT) should be considered.</a:t>
            </a:r>
            <a:endParaRPr lang="ar-IQ"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In Africa, the Caribbean and much of Southeast Asia the dominant route of transmission remains heterosexual and from mother to child. </a:t>
            </a:r>
          </a:p>
          <a:p>
            <a:pPr algn="just" rtl="0"/>
            <a:r>
              <a:rPr lang="en-US" dirty="0" smtClean="0"/>
              <a:t>However, the epidemic in many nations is changing. Heterosexual transmission has become a significant and often dominant route with racial and ethnic minorities representing an increasing fraction, largely as a consequence of the influx of migrants from high-prevalence countries.</a:t>
            </a:r>
            <a:endParaRPr lang="ar-IQ"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dirty="0" smtClean="0"/>
              <a:t>Multidrug-resistant TB (MDRTB) presents a serious clinical and public health problem in many areas of the world (e.g. Eastern Europe, South Africa).</a:t>
            </a:r>
          </a:p>
          <a:p>
            <a:pPr algn="just" rtl="0"/>
            <a:r>
              <a:rPr lang="en-US" dirty="0" smtClean="0"/>
              <a:t>In addition, extensively drug-resistant TB (XDRTB) has now been reported from South Africa, where it has become a significant problem, and also in small numbers from over 100 countries. </a:t>
            </a:r>
          </a:p>
          <a:p>
            <a:pPr algn="just" rtl="0"/>
            <a:r>
              <a:rPr lang="en-US" dirty="0" smtClean="0"/>
              <a:t>Treatment often entails hospital admission and 6–7 drug combinations.</a:t>
            </a:r>
            <a:endParaRPr lang="ar-IQ"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c.</a:t>
            </a:r>
            <a:r>
              <a:rPr lang="en-US" b="1" dirty="0" smtClean="0"/>
              <a:t> Bacterial infections:</a:t>
            </a:r>
            <a:endParaRPr lang="ar-IQ" dirty="0"/>
          </a:p>
        </p:txBody>
      </p:sp>
      <p:sp>
        <p:nvSpPr>
          <p:cNvPr id="3" name="عنصر نائب للمحتوى 2"/>
          <p:cNvSpPr>
            <a:spLocks noGrp="1"/>
          </p:cNvSpPr>
          <p:nvPr>
            <p:ph sz="quarter" idx="1"/>
          </p:nvPr>
        </p:nvSpPr>
        <p:spPr/>
        <p:txBody>
          <a:bodyPr/>
          <a:lstStyle/>
          <a:p>
            <a:pPr algn="just" rtl="0"/>
            <a:r>
              <a:rPr lang="en-US" dirty="0" smtClean="0"/>
              <a:t>Bacterial pneumonia is a common cause of morbidity and mortality in HIV. </a:t>
            </a:r>
          </a:p>
          <a:p>
            <a:pPr algn="just" rtl="0"/>
            <a:r>
              <a:rPr lang="en-US" dirty="0" smtClean="0"/>
              <a:t>The incidence, severity, likelihood of </a:t>
            </a:r>
            <a:r>
              <a:rPr lang="en-US" dirty="0" err="1" smtClean="0"/>
              <a:t>bacteraemia</a:t>
            </a:r>
            <a:r>
              <a:rPr lang="en-US" dirty="0" smtClean="0"/>
              <a:t> and recurrent pneumonia, and mortality rate are all increased compared to non-HIV-infected patients. </a:t>
            </a:r>
          </a:p>
          <a:p>
            <a:pPr algn="just" rtl="0"/>
            <a:r>
              <a:rPr lang="en-US" dirty="0" smtClean="0"/>
              <a:t>Susceptibility to particular respiratory pathogens is influenced by risk group, level of immune depletion, age and presence of </a:t>
            </a:r>
            <a:r>
              <a:rPr lang="en-US" dirty="0" err="1" smtClean="0"/>
              <a:t>neutropenia</a:t>
            </a:r>
            <a:r>
              <a:rPr lang="en-US" dirty="0" smtClean="0"/>
              <a:t>.</a:t>
            </a:r>
            <a:endParaRPr lang="ar-IQ"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dirty="0" smtClean="0"/>
              <a:t>There is a 150-fold greater risk of pneumococcal pneumonia in advanced HIV, when it is the cause of 40% of all pneumonias in which a pathogen is identified, and 70% of those with </a:t>
            </a:r>
            <a:r>
              <a:rPr lang="en-US" dirty="0" err="1" smtClean="0"/>
              <a:t>bacteraemia</a:t>
            </a:r>
            <a:r>
              <a:rPr lang="en-US" dirty="0" smtClean="0"/>
              <a:t>. </a:t>
            </a:r>
          </a:p>
          <a:p>
            <a:pPr algn="just" rtl="0"/>
            <a:r>
              <a:rPr lang="en-US" i="1" dirty="0" smtClean="0"/>
              <a:t>Pseudomonas </a:t>
            </a:r>
            <a:r>
              <a:rPr lang="en-US" dirty="0" smtClean="0"/>
              <a:t>(5%) and</a:t>
            </a:r>
            <a:r>
              <a:rPr lang="en-US" i="1" dirty="0" smtClean="0"/>
              <a:t> </a:t>
            </a:r>
            <a:r>
              <a:rPr lang="en-US" i="1" dirty="0" err="1" smtClean="0"/>
              <a:t>Nocardia</a:t>
            </a:r>
            <a:r>
              <a:rPr lang="en-US" i="1" dirty="0" smtClean="0"/>
              <a:t> </a:t>
            </a:r>
            <a:r>
              <a:rPr lang="en-US" dirty="0" smtClean="0"/>
              <a:t>infections are more likely in later-stage disease. </a:t>
            </a:r>
          </a:p>
          <a:p>
            <a:pPr algn="just" rtl="0"/>
            <a:r>
              <a:rPr lang="en-US" i="1" dirty="0" err="1" smtClean="0"/>
              <a:t>Legionella</a:t>
            </a:r>
            <a:r>
              <a:rPr lang="en-US" i="1" dirty="0" smtClean="0"/>
              <a:t> </a:t>
            </a:r>
            <a:r>
              <a:rPr lang="en-US" dirty="0" smtClean="0"/>
              <a:t>is also found more frequently. </a:t>
            </a:r>
          </a:p>
          <a:p>
            <a:pPr algn="just" rtl="0"/>
            <a:r>
              <a:rPr lang="en-US" dirty="0" smtClean="0"/>
              <a:t>Chest X-ray appearances may be atypical. </a:t>
            </a:r>
          </a:p>
          <a:p>
            <a:pPr algn="just" rtl="0"/>
            <a:r>
              <a:rPr lang="en-US" dirty="0" smtClean="0"/>
              <a:t>Infection usually responds to standard antibiotic therapy.</a:t>
            </a:r>
            <a:endParaRPr lang="ar-IQ"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sz="4000" b="1" dirty="0" smtClean="0">
                <a:solidFill>
                  <a:srgbClr val="FF0000"/>
                </a:solidFill>
              </a:rPr>
              <a:t>Nervous system and eye disease:</a:t>
            </a:r>
            <a:endParaRPr lang="ar-IQ" sz="4000" dirty="0">
              <a:solidFill>
                <a:srgbClr val="FF0000"/>
              </a:solidFill>
            </a:endParaRPr>
          </a:p>
        </p:txBody>
      </p:sp>
      <p:sp>
        <p:nvSpPr>
          <p:cNvPr id="3" name="عنصر نائب للمحتوى 2"/>
          <p:cNvSpPr>
            <a:spLocks noGrp="1"/>
          </p:cNvSpPr>
          <p:nvPr>
            <p:ph sz="quarter" idx="1"/>
          </p:nvPr>
        </p:nvSpPr>
        <p:spPr/>
        <p:txBody>
          <a:bodyPr/>
          <a:lstStyle/>
          <a:p>
            <a:pPr algn="just" rtl="0"/>
            <a:r>
              <a:rPr lang="en-US" dirty="0" smtClean="0"/>
              <a:t>Disease of the central and peripheral nervous system is common in HIV. </a:t>
            </a:r>
          </a:p>
          <a:p>
            <a:pPr algn="just" rtl="0"/>
            <a:r>
              <a:rPr lang="en-US" dirty="0" smtClean="0"/>
              <a:t>It may be a direct consequence of HIV infection or an indirect result of CD4 cell depletion.</a:t>
            </a:r>
            <a:endParaRPr lang="ar-IQ" dirty="0"/>
          </a:p>
        </p:txBody>
      </p:sp>
      <p:pic>
        <p:nvPicPr>
          <p:cNvPr id="5" name="عنصر نائب للمحتوى 4" descr="v.PNG"/>
          <p:cNvPicPr>
            <a:picLocks noGrp="1" noChangeAspect="1"/>
          </p:cNvPicPr>
          <p:nvPr>
            <p:ph sz="quarter" idx="2"/>
          </p:nvPr>
        </p:nvPicPr>
        <p:blipFill>
          <a:blip r:embed="rId2"/>
          <a:stretch>
            <a:fillRect/>
          </a:stretch>
        </p:blipFill>
        <p:spPr>
          <a:xfrm>
            <a:off x="4632325" y="1357298"/>
            <a:ext cx="4297393" cy="4538797"/>
          </a:xfrm>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Capture.PNG"/>
          <p:cNvPicPr>
            <a:picLocks noGrp="1" noChangeAspect="1"/>
          </p:cNvPicPr>
          <p:nvPr>
            <p:ph sz="quarter" idx="1"/>
          </p:nvPr>
        </p:nvPicPr>
        <p:blipFill>
          <a:blip r:embed="rId2"/>
          <a:stretch>
            <a:fillRect/>
          </a:stretch>
        </p:blipFill>
        <p:spPr>
          <a:xfrm>
            <a:off x="428596" y="1366024"/>
            <a:ext cx="8229600" cy="4643476"/>
          </a:xfrm>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4"/>
            <a:ext cx="8229600" cy="914400"/>
          </a:xfrm>
        </p:spPr>
        <p:txBody>
          <a:bodyPr/>
          <a:lstStyle/>
          <a:p>
            <a:r>
              <a:rPr lang="en-US" dirty="0" smtClean="0"/>
              <a:t>a.</a:t>
            </a:r>
            <a:r>
              <a:rPr lang="en-US" b="1" i="1" dirty="0" smtClean="0"/>
              <a:t> </a:t>
            </a:r>
            <a:r>
              <a:rPr lang="en-US" b="1" i="1" dirty="0" err="1" smtClean="0"/>
              <a:t>Toxoplasma</a:t>
            </a:r>
            <a:r>
              <a:rPr lang="en-US" b="1" i="1" dirty="0" smtClean="0"/>
              <a:t> </a:t>
            </a:r>
            <a:r>
              <a:rPr lang="en-US" b="1" i="1" dirty="0" err="1" smtClean="0"/>
              <a:t>gondii</a:t>
            </a:r>
            <a:r>
              <a:rPr lang="en-US" b="1" i="1" dirty="0" smtClean="0"/>
              <a:t>:</a:t>
            </a:r>
            <a:endParaRPr lang="ar-IQ" dirty="0"/>
          </a:p>
        </p:txBody>
      </p:sp>
      <p:sp>
        <p:nvSpPr>
          <p:cNvPr id="3" name="عنصر نائب للمحتوى 2"/>
          <p:cNvSpPr>
            <a:spLocks noGrp="1"/>
          </p:cNvSpPr>
          <p:nvPr>
            <p:ph sz="quarter" idx="1"/>
          </p:nvPr>
        </p:nvSpPr>
        <p:spPr/>
        <p:txBody>
          <a:bodyPr/>
          <a:lstStyle/>
          <a:p>
            <a:pPr algn="just" rtl="0"/>
            <a:r>
              <a:rPr lang="en-US" i="1" dirty="0" err="1" smtClean="0"/>
              <a:t>Toxoplasma</a:t>
            </a:r>
            <a:r>
              <a:rPr lang="en-US" i="1" dirty="0" smtClean="0"/>
              <a:t> </a:t>
            </a:r>
            <a:r>
              <a:rPr lang="en-US" dirty="0" smtClean="0"/>
              <a:t>infection results in a mild or subclinical illness in </a:t>
            </a:r>
            <a:r>
              <a:rPr lang="en-US" dirty="0" err="1" smtClean="0"/>
              <a:t>immunocompetent</a:t>
            </a:r>
            <a:r>
              <a:rPr lang="en-US" dirty="0" smtClean="0"/>
              <a:t> individuals, with the formation of latent tissue cysts that persist for life.</a:t>
            </a:r>
            <a:endParaRPr lang="ar-IQ" dirty="0"/>
          </a:p>
        </p:txBody>
      </p:sp>
      <p:pic>
        <p:nvPicPr>
          <p:cNvPr id="7170" name="Picture 2"/>
          <p:cNvPicPr>
            <a:picLocks noGrp="1" noChangeAspect="1" noChangeArrowheads="1"/>
          </p:cNvPicPr>
          <p:nvPr>
            <p:ph sz="quarter" idx="2"/>
          </p:nvPr>
        </p:nvPicPr>
        <p:blipFill>
          <a:blip r:embed="rId2"/>
          <a:srcRect/>
          <a:stretch>
            <a:fillRect/>
          </a:stretch>
        </p:blipFill>
        <p:spPr bwMode="auto">
          <a:xfrm>
            <a:off x="5072066" y="500042"/>
            <a:ext cx="3643337" cy="60722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p:txBody>
          <a:bodyPr/>
          <a:lstStyle/>
          <a:p>
            <a:endParaRPr lang="ar-IQ"/>
          </a:p>
        </p:txBody>
      </p:sp>
      <p:sp>
        <p:nvSpPr>
          <p:cNvPr id="6" name="عنصر نائب للمحتوى 5"/>
          <p:cNvSpPr>
            <a:spLocks noGrp="1"/>
          </p:cNvSpPr>
          <p:nvPr>
            <p:ph sz="quarter" idx="1"/>
          </p:nvPr>
        </p:nvSpPr>
        <p:spPr/>
        <p:txBody>
          <a:bodyPr>
            <a:normAutofit/>
          </a:bodyPr>
          <a:lstStyle/>
          <a:p>
            <a:pPr algn="just" rtl="0"/>
            <a:r>
              <a:rPr lang="en-US" dirty="0" smtClean="0"/>
              <a:t>The infection rate, as judged by </a:t>
            </a:r>
            <a:r>
              <a:rPr lang="en-US" dirty="0" err="1" smtClean="0"/>
              <a:t>seroconversion</a:t>
            </a:r>
            <a:r>
              <a:rPr lang="en-US" dirty="0" smtClean="0"/>
              <a:t>, is 0.5–1% per year. </a:t>
            </a:r>
          </a:p>
          <a:p>
            <a:pPr algn="just" rtl="0"/>
            <a:r>
              <a:rPr lang="en-US" dirty="0" smtClean="0"/>
              <a:t>In advanced HIV, reactivation of these cysts may occur with the development of cerebral toxoplasmosis.</a:t>
            </a:r>
          </a:p>
          <a:p>
            <a:pPr algn="just" rtl="0"/>
            <a:r>
              <a:rPr lang="en-US" dirty="0" smtClean="0"/>
              <a:t>Despite the characteristic findings on imaging, it is often impossible to distinguish </a:t>
            </a:r>
            <a:r>
              <a:rPr lang="en-US" i="1" dirty="0" err="1" smtClean="0"/>
              <a:t>Toxoplasma</a:t>
            </a:r>
            <a:r>
              <a:rPr lang="en-US" i="1" dirty="0" smtClean="0"/>
              <a:t> </a:t>
            </a:r>
            <a:r>
              <a:rPr lang="en-US" dirty="0" smtClean="0"/>
              <a:t>encephalitis</a:t>
            </a:r>
            <a:r>
              <a:rPr lang="en-US" i="1" dirty="0" smtClean="0"/>
              <a:t> </a:t>
            </a:r>
            <a:r>
              <a:rPr lang="en-US" dirty="0" smtClean="0"/>
              <a:t>from primary CNS lymphoma.</a:t>
            </a:r>
            <a:endParaRPr lang="ar-IQ"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5" name="عنصر نائب للمحتوى 4" descr="Capture.PNG"/>
          <p:cNvPicPr>
            <a:picLocks noGrp="1" noChangeAspect="1"/>
          </p:cNvPicPr>
          <p:nvPr>
            <p:ph sz="quarter" idx="1"/>
          </p:nvPr>
        </p:nvPicPr>
        <p:blipFill>
          <a:blip r:embed="rId2"/>
          <a:stretch>
            <a:fillRect/>
          </a:stretch>
        </p:blipFill>
        <p:spPr>
          <a:xfrm>
            <a:off x="357157" y="1214422"/>
            <a:ext cx="4114155" cy="4937125"/>
          </a:xfrm>
        </p:spPr>
      </p:pic>
      <p:pic>
        <p:nvPicPr>
          <p:cNvPr id="6" name="عنصر نائب للمحتوى 5" descr="Capture.PNG"/>
          <p:cNvPicPr>
            <a:picLocks noGrp="1" noChangeAspect="1"/>
          </p:cNvPicPr>
          <p:nvPr>
            <p:ph sz="quarter" idx="2"/>
          </p:nvPr>
        </p:nvPicPr>
        <p:blipFill>
          <a:blip r:embed="rId3"/>
          <a:stretch>
            <a:fillRect/>
          </a:stretch>
        </p:blipFill>
        <p:spPr>
          <a:xfrm>
            <a:off x="4632325" y="1214422"/>
            <a:ext cx="4297393" cy="5000660"/>
          </a:xfrm>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p:txBody>
          <a:bodyPr/>
          <a:lstStyle/>
          <a:p>
            <a:endParaRPr lang="ar-IQ"/>
          </a:p>
        </p:txBody>
      </p:sp>
      <p:sp>
        <p:nvSpPr>
          <p:cNvPr id="6" name="عنصر نائب للمحتوى 5"/>
          <p:cNvSpPr>
            <a:spLocks noGrp="1"/>
          </p:cNvSpPr>
          <p:nvPr>
            <p:ph sz="quarter" idx="1"/>
          </p:nvPr>
        </p:nvSpPr>
        <p:spPr/>
        <p:txBody>
          <a:bodyPr/>
          <a:lstStyle/>
          <a:p>
            <a:pPr algn="just" rtl="0"/>
            <a:r>
              <a:rPr lang="en-US" dirty="0" smtClean="0"/>
              <a:t>However, the response to a trial of anti-</a:t>
            </a:r>
            <a:r>
              <a:rPr lang="en-US" i="1" dirty="0" err="1" smtClean="0"/>
              <a:t>Toxoplasma</a:t>
            </a:r>
            <a:r>
              <a:rPr lang="en-US" i="1" dirty="0" smtClean="0"/>
              <a:t> </a:t>
            </a:r>
            <a:r>
              <a:rPr lang="en-US" dirty="0" smtClean="0"/>
              <a:t>therapy is usually diagnostic, with clinical improvement within 1 week in 50% and 2 weeks in 90%; shrinkage of lesions on MRI is usual by 2–4 weeks.</a:t>
            </a:r>
            <a:endParaRPr lang="ar-IQ"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b="1" dirty="0" smtClean="0"/>
              <a:t>b. Progressive multifocal </a:t>
            </a:r>
            <a:r>
              <a:rPr lang="en-US" b="1" dirty="0" err="1" smtClean="0"/>
              <a:t>leucoencephalopathy</a:t>
            </a:r>
            <a:r>
              <a:rPr lang="en-US" b="1" dirty="0" smtClean="0"/>
              <a:t> (PML):</a:t>
            </a:r>
            <a:endParaRPr lang="ar-IQ" dirty="0"/>
          </a:p>
        </p:txBody>
      </p:sp>
      <p:sp>
        <p:nvSpPr>
          <p:cNvPr id="3" name="عنصر نائب للمحتوى 2"/>
          <p:cNvSpPr>
            <a:spLocks noGrp="1"/>
          </p:cNvSpPr>
          <p:nvPr>
            <p:ph sz="quarter" idx="1"/>
          </p:nvPr>
        </p:nvSpPr>
        <p:spPr/>
        <p:txBody>
          <a:bodyPr>
            <a:normAutofit/>
          </a:bodyPr>
          <a:lstStyle/>
          <a:p>
            <a:pPr algn="just" rtl="0"/>
            <a:r>
              <a:rPr lang="en-US" dirty="0" smtClean="0"/>
              <a:t>PML is a </a:t>
            </a:r>
            <a:r>
              <a:rPr lang="en-US" dirty="0" err="1" smtClean="0"/>
              <a:t>demyelinating</a:t>
            </a:r>
            <a:r>
              <a:rPr lang="en-US" dirty="0" smtClean="0"/>
              <a:t> disease caused by the JC </a:t>
            </a:r>
            <a:r>
              <a:rPr lang="en-US" dirty="0" err="1" smtClean="0"/>
              <a:t>papovavirus</a:t>
            </a:r>
            <a:r>
              <a:rPr lang="en-US" dirty="0" smtClean="0"/>
              <a:t>; it occurs at very low CD4 counts.</a:t>
            </a:r>
          </a:p>
          <a:p>
            <a:pPr algn="just" rtl="0"/>
            <a:r>
              <a:rPr lang="en-US" dirty="0" err="1" smtClean="0"/>
              <a:t>Seroprevalence</a:t>
            </a:r>
            <a:r>
              <a:rPr lang="en-US" dirty="0" smtClean="0"/>
              <a:t> studies demonstrate that up to 90% of young adults have been exposed to JC virus, most infections occurring in childhood. </a:t>
            </a:r>
          </a:p>
        </p:txBody>
      </p:sp>
      <p:pic>
        <p:nvPicPr>
          <p:cNvPr id="5" name="عنصر نائب للمحتوى 4" descr="v.PNG"/>
          <p:cNvPicPr>
            <a:picLocks noGrp="1" noChangeAspect="1"/>
          </p:cNvPicPr>
          <p:nvPr>
            <p:ph sz="quarter" idx="2"/>
          </p:nvPr>
        </p:nvPicPr>
        <p:blipFill>
          <a:blip r:embed="rId2"/>
          <a:stretch>
            <a:fillRect/>
          </a:stretch>
        </p:blipFill>
        <p:spPr>
          <a:xfrm>
            <a:off x="5253512" y="1142984"/>
            <a:ext cx="3604768" cy="5286412"/>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In the European Union (EU) in 2006, more than half of patients were infected heterosexually, with a doubling of new cases in the UK over the last 5 years. Additionally, there has been a 50% increase in reported new diagnoses in MSM, although some of this may be accounted for by an increased uptake in testing.</a:t>
            </a:r>
            <a:endParaRPr lang="ar-IQ"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عنصر نائب للمحتوى 9"/>
          <p:cNvSpPr>
            <a:spLocks noGrp="1"/>
          </p:cNvSpPr>
          <p:nvPr>
            <p:ph sz="quarter" idx="1"/>
          </p:nvPr>
        </p:nvSpPr>
        <p:spPr/>
        <p:txBody>
          <a:bodyPr/>
          <a:lstStyle/>
          <a:p>
            <a:pPr algn="just" rtl="0"/>
            <a:r>
              <a:rPr lang="en-US" dirty="0" smtClean="0"/>
              <a:t>A combination of characteristic appearances on MRI  and positive JC virus in CSF is diagnostic. </a:t>
            </a:r>
          </a:p>
          <a:p>
            <a:pPr algn="just" rtl="0"/>
            <a:r>
              <a:rPr lang="en-US" dirty="0" smtClean="0"/>
              <a:t>No specific treatment exists and prognosis remains poor despite HAART.</a:t>
            </a:r>
            <a:endParaRPr lang="ar-IQ" dirty="0" smtClean="0"/>
          </a:p>
          <a:p>
            <a:pPr algn="just" rtl="0"/>
            <a:endParaRPr lang="ar-IQ" dirty="0"/>
          </a:p>
        </p:txBody>
      </p:sp>
      <p:pic>
        <p:nvPicPr>
          <p:cNvPr id="12" name="عنصر نائب للمحتوى 11" descr="Capture.PNG"/>
          <p:cNvPicPr>
            <a:picLocks noGrp="1" noChangeAspect="1"/>
          </p:cNvPicPr>
          <p:nvPr>
            <p:ph sz="quarter" idx="2"/>
          </p:nvPr>
        </p:nvPicPr>
        <p:blipFill>
          <a:blip r:embed="rId2"/>
          <a:stretch>
            <a:fillRect/>
          </a:stretch>
        </p:blipFill>
        <p:spPr>
          <a:xfrm>
            <a:off x="4645720" y="1216025"/>
            <a:ext cx="4014984" cy="4937125"/>
          </a:xfrm>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p:txBody>
          <a:bodyPr/>
          <a:lstStyle/>
          <a:p>
            <a:r>
              <a:rPr lang="en-US" b="1" dirty="0" smtClean="0"/>
              <a:t>c. Primary CNS lymphoma (PCNSL):</a:t>
            </a:r>
            <a:endParaRPr lang="ar-IQ" dirty="0"/>
          </a:p>
        </p:txBody>
      </p:sp>
      <p:sp>
        <p:nvSpPr>
          <p:cNvPr id="6" name="عنصر نائب للمحتوى 5"/>
          <p:cNvSpPr>
            <a:spLocks noGrp="1"/>
          </p:cNvSpPr>
          <p:nvPr>
            <p:ph sz="quarter" idx="1"/>
          </p:nvPr>
        </p:nvSpPr>
        <p:spPr/>
        <p:txBody>
          <a:bodyPr/>
          <a:lstStyle/>
          <a:p>
            <a:pPr algn="just" rtl="0"/>
            <a:r>
              <a:rPr lang="en-US" dirty="0" smtClean="0"/>
              <a:t>PCNSLs are high-grade, diffuse, B-cell lymphomas which usually complicate late-stage HIV (CD4 &lt; 50 cells/mm</a:t>
            </a:r>
            <a:r>
              <a:rPr lang="en-US" baseline="40000" dirty="0" smtClean="0"/>
              <a:t>3</a:t>
            </a:r>
            <a:r>
              <a:rPr lang="en-US" dirty="0" smtClean="0"/>
              <a:t>).</a:t>
            </a:r>
          </a:p>
          <a:p>
            <a:pPr algn="just" rtl="0"/>
            <a:r>
              <a:rPr lang="en-US" dirty="0" smtClean="0"/>
              <a:t>They occur in approximately 5% of AIDS patients and account for 20% of all focal CNS lesions. </a:t>
            </a:r>
          </a:p>
          <a:p>
            <a:pPr algn="just" rtl="0"/>
            <a:r>
              <a:rPr lang="en-US" dirty="0" smtClean="0"/>
              <a:t>The history is 2–8 weeks of headache, focal features and sometimes confusion; seizures occur in 15% but fever is absent.</a:t>
            </a:r>
            <a:endParaRPr lang="ar-IQ"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dirty="0" smtClean="0"/>
              <a:t>Characteristically, imaging demonstrates a large, single, homogeneously enhancing </a:t>
            </a:r>
            <a:r>
              <a:rPr lang="en-US" dirty="0" err="1" smtClean="0"/>
              <a:t>periventricular</a:t>
            </a:r>
            <a:r>
              <a:rPr lang="en-US" dirty="0" smtClean="0"/>
              <a:t> lesion with mild to moderate surrounding </a:t>
            </a:r>
            <a:r>
              <a:rPr lang="en-US" dirty="0" err="1" smtClean="0"/>
              <a:t>oedema</a:t>
            </a:r>
            <a:r>
              <a:rPr lang="en-US" dirty="0" smtClean="0"/>
              <a:t> and mass effect. </a:t>
            </a:r>
          </a:p>
          <a:p>
            <a:pPr algn="just" rtl="0"/>
            <a:r>
              <a:rPr lang="en-US" dirty="0" smtClean="0"/>
              <a:t>Multiple lesions may occur on MRI but a solitary lesion is four times more likely to be PCNSL than </a:t>
            </a:r>
            <a:r>
              <a:rPr lang="en-US" i="1" dirty="0" err="1" smtClean="0"/>
              <a:t>Toxoplasma</a:t>
            </a:r>
            <a:r>
              <a:rPr lang="en-US" i="1" dirty="0" smtClean="0"/>
              <a:t>. </a:t>
            </a:r>
          </a:p>
          <a:p>
            <a:pPr algn="just" rtl="0"/>
            <a:r>
              <a:rPr lang="en-US" dirty="0" smtClean="0"/>
              <a:t>The presence of EBV-DNA in the CSF has a high sensitivity and specificity for PCNSL.</a:t>
            </a:r>
            <a:endParaRPr lang="ar-IQ"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dirty="0" smtClean="0"/>
              <a:t>Biopsy is definitive, but carries a small risk of morbidity and may be non-diagnostic in up to one-third. </a:t>
            </a:r>
          </a:p>
          <a:p>
            <a:pPr algn="just" rtl="0"/>
            <a:r>
              <a:rPr lang="en-US" dirty="0" smtClean="0"/>
              <a:t>Failure to improve clinically or on scanning with a trial of anti-</a:t>
            </a:r>
            <a:r>
              <a:rPr lang="en-US" i="1" dirty="0" err="1" smtClean="0"/>
              <a:t>Toxoplasma</a:t>
            </a:r>
            <a:r>
              <a:rPr lang="en-US" i="1" dirty="0" smtClean="0"/>
              <a:t> </a:t>
            </a:r>
            <a:r>
              <a:rPr lang="en-US" dirty="0" smtClean="0"/>
              <a:t>therapy after 2–4 weeks is consistent with PCNSL and is an indication for brain biopsy. </a:t>
            </a:r>
          </a:p>
          <a:p>
            <a:pPr algn="just" rtl="0"/>
            <a:r>
              <a:rPr lang="en-US" dirty="0" smtClean="0"/>
              <a:t>Treatment can be tried with HAART and high-dose </a:t>
            </a:r>
            <a:r>
              <a:rPr lang="en-US" dirty="0" err="1" smtClean="0"/>
              <a:t>methotrexate</a:t>
            </a:r>
            <a:r>
              <a:rPr lang="en-US" dirty="0" smtClean="0"/>
              <a:t>, but the prognosis is poor.</a:t>
            </a:r>
            <a:endParaRPr lang="ar-IQ"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smtClean="0"/>
              <a:t>d. Other focal brain disease:</a:t>
            </a:r>
            <a:endParaRPr lang="ar-IQ" dirty="0"/>
          </a:p>
        </p:txBody>
      </p:sp>
      <p:sp>
        <p:nvSpPr>
          <p:cNvPr id="3" name="عنصر نائب للمحتوى 2"/>
          <p:cNvSpPr>
            <a:spLocks noGrp="1"/>
          </p:cNvSpPr>
          <p:nvPr>
            <p:ph sz="quarter" idx="1"/>
          </p:nvPr>
        </p:nvSpPr>
        <p:spPr/>
        <p:txBody>
          <a:bodyPr>
            <a:normAutofit/>
          </a:bodyPr>
          <a:lstStyle/>
          <a:p>
            <a:pPr algn="just" rtl="0"/>
            <a:r>
              <a:rPr lang="pt-BR" i="1" dirty="0" smtClean="0"/>
              <a:t>M. tuberculosis, Cryptococcus neoformans </a:t>
            </a:r>
            <a:r>
              <a:rPr lang="pt-BR" dirty="0" smtClean="0"/>
              <a:t>and</a:t>
            </a:r>
            <a:r>
              <a:rPr lang="pt-BR" i="1" dirty="0" smtClean="0"/>
              <a:t> Treponema </a:t>
            </a:r>
            <a:r>
              <a:rPr lang="en-US" i="1" dirty="0" err="1" smtClean="0"/>
              <a:t>pallidum</a:t>
            </a:r>
            <a:r>
              <a:rPr lang="en-US" i="1" dirty="0" smtClean="0"/>
              <a:t> </a:t>
            </a:r>
            <a:r>
              <a:rPr lang="en-US" dirty="0" smtClean="0"/>
              <a:t>predominantly affect the </a:t>
            </a:r>
            <a:r>
              <a:rPr lang="en-US" dirty="0" err="1" smtClean="0"/>
              <a:t>meninges</a:t>
            </a:r>
            <a:r>
              <a:rPr lang="en-US" dirty="0" smtClean="0"/>
              <a:t> but can produce mass lesions with focal neurology. </a:t>
            </a:r>
          </a:p>
          <a:p>
            <a:pPr algn="just" rtl="0"/>
            <a:r>
              <a:rPr lang="en-US" dirty="0" smtClean="0"/>
              <a:t>A less frequent cause of focal disease is CMV, which presents with a </a:t>
            </a:r>
            <a:r>
              <a:rPr lang="en-US" dirty="0" err="1" smtClean="0"/>
              <a:t>subacute</a:t>
            </a:r>
            <a:r>
              <a:rPr lang="en-US" dirty="0" smtClean="0"/>
              <a:t> history of progressive disorientation, withdrawal, apathy, cranial nerve palsies and </a:t>
            </a:r>
            <a:r>
              <a:rPr lang="en-US" dirty="0" err="1" smtClean="0"/>
              <a:t>nystagmus</a:t>
            </a:r>
            <a:r>
              <a:rPr lang="en-US" dirty="0" smtClean="0"/>
              <a:t>. Bilateral enhancing </a:t>
            </a:r>
            <a:r>
              <a:rPr lang="en-US" dirty="0" err="1" smtClean="0"/>
              <a:t>periventricular</a:t>
            </a:r>
            <a:r>
              <a:rPr lang="en-US" dirty="0" smtClean="0"/>
              <a:t> changes on MRI are characteristic and retinitis is present in over half. Diagnosis is made by identifying CMV-DNA in the CSF.</a:t>
            </a:r>
            <a:endParaRPr lang="ar-IQ" dirty="0" smtClean="0"/>
          </a:p>
          <a:p>
            <a:pPr algn="just" rtl="0"/>
            <a:endParaRPr lang="ar-IQ"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smtClean="0"/>
              <a:t>e. HIV-associated encephalopathy:</a:t>
            </a:r>
            <a:endParaRPr lang="ar-IQ" dirty="0"/>
          </a:p>
        </p:txBody>
      </p:sp>
      <p:sp>
        <p:nvSpPr>
          <p:cNvPr id="3" name="عنصر نائب للمحتوى 2"/>
          <p:cNvSpPr>
            <a:spLocks noGrp="1"/>
          </p:cNvSpPr>
          <p:nvPr>
            <p:ph sz="quarter" idx="1"/>
          </p:nvPr>
        </p:nvSpPr>
        <p:spPr/>
        <p:txBody>
          <a:bodyPr/>
          <a:lstStyle/>
          <a:p>
            <a:pPr algn="just" rtl="0"/>
            <a:r>
              <a:rPr lang="en-US" dirty="0" smtClean="0"/>
              <a:t>HIV is a </a:t>
            </a:r>
            <a:r>
              <a:rPr lang="en-US" dirty="0" err="1" smtClean="0"/>
              <a:t>neurotropic</a:t>
            </a:r>
            <a:r>
              <a:rPr lang="en-US" dirty="0" smtClean="0"/>
              <a:t> virus and infects the CNS early during infection. </a:t>
            </a:r>
          </a:p>
          <a:p>
            <a:pPr algn="just" rtl="0"/>
            <a:r>
              <a:rPr lang="en-US" dirty="0" smtClean="0"/>
              <a:t>Aseptic meningitis or encephalitis may occur at </a:t>
            </a:r>
            <a:r>
              <a:rPr lang="en-US" dirty="0" err="1" smtClean="0"/>
              <a:t>seroconversion</a:t>
            </a:r>
            <a:r>
              <a:rPr lang="en-US" dirty="0" smtClean="0"/>
              <a:t>, and minor cognitive defects such as mental slowness and poor memory may develop as the disease progresses. </a:t>
            </a:r>
          </a:p>
          <a:p>
            <a:pPr algn="just" rtl="0"/>
            <a:r>
              <a:rPr lang="en-US" dirty="0" smtClean="0"/>
              <a:t>The incidence has fallen dramatically as a result of HAART.</a:t>
            </a:r>
            <a:endParaRPr lang="ar-IQ"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Dementia occurs in late disease and is </a:t>
            </a:r>
            <a:r>
              <a:rPr lang="en-US" dirty="0" err="1" smtClean="0"/>
              <a:t>characterised</a:t>
            </a:r>
            <a:r>
              <a:rPr lang="en-US" dirty="0" smtClean="0"/>
              <a:t> by global deterioration of cognitive function, severe psychomotor retardation, </a:t>
            </a:r>
            <a:r>
              <a:rPr lang="en-US" dirty="0" err="1" smtClean="0"/>
              <a:t>paraparesis</a:t>
            </a:r>
            <a:r>
              <a:rPr lang="en-US" dirty="0" smtClean="0"/>
              <a:t>, ataxia, and urinary and </a:t>
            </a:r>
            <a:r>
              <a:rPr lang="en-US" dirty="0" err="1" smtClean="0"/>
              <a:t>faecal</a:t>
            </a:r>
            <a:r>
              <a:rPr lang="en-US" dirty="0" smtClean="0"/>
              <a:t> incontinence. </a:t>
            </a:r>
          </a:p>
          <a:p>
            <a:pPr algn="just" rtl="0"/>
            <a:r>
              <a:rPr lang="en-US" dirty="0" smtClean="0"/>
              <a:t>Changes in affect are common, and depression or psychosis may be the predominant feature. </a:t>
            </a:r>
          </a:p>
          <a:p>
            <a:pPr algn="just" rtl="0"/>
            <a:r>
              <a:rPr lang="en-US" dirty="0" smtClean="0"/>
              <a:t>Higher plasma and CSF HIV viral load, lower CD4 count and age are predictors.</a:t>
            </a:r>
            <a:endParaRPr lang="ar-IQ"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Investigations show diffuse cerebral atrophy with widened </a:t>
            </a:r>
            <a:r>
              <a:rPr lang="en-US" dirty="0" err="1" smtClean="0"/>
              <a:t>sulci</a:t>
            </a:r>
            <a:r>
              <a:rPr lang="en-US" dirty="0" smtClean="0"/>
              <a:t> and enlarged ventricles on imaging, and a raised protein in the CSF. </a:t>
            </a:r>
          </a:p>
          <a:p>
            <a:pPr algn="just" rtl="0"/>
            <a:r>
              <a:rPr lang="en-US" dirty="0" smtClean="0"/>
              <a:t>Combination therapy using agents providing optimal CNS penetration may slow or even reverse the progression of HIV-associated dementia. </a:t>
            </a:r>
          </a:p>
          <a:p>
            <a:pPr algn="just" rtl="0"/>
            <a:r>
              <a:rPr lang="en-US" dirty="0" smtClean="0"/>
              <a:t>Appropriate psychotropic medication may also be necessary.</a:t>
            </a:r>
            <a:endParaRPr lang="ar-IQ"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smtClean="0"/>
              <a:t>f. </a:t>
            </a:r>
            <a:r>
              <a:rPr lang="en-US" b="1" dirty="0" err="1" smtClean="0"/>
              <a:t>Cryptococcosis</a:t>
            </a:r>
            <a:r>
              <a:rPr lang="en-US" b="1" dirty="0" smtClean="0"/>
              <a:t>:</a:t>
            </a:r>
            <a:endParaRPr lang="ar-IQ" dirty="0"/>
          </a:p>
        </p:txBody>
      </p:sp>
      <p:sp>
        <p:nvSpPr>
          <p:cNvPr id="3" name="عنصر نائب للمحتوى 2"/>
          <p:cNvSpPr>
            <a:spLocks noGrp="1"/>
          </p:cNvSpPr>
          <p:nvPr>
            <p:ph sz="quarter" idx="1"/>
          </p:nvPr>
        </p:nvSpPr>
        <p:spPr/>
        <p:txBody>
          <a:bodyPr/>
          <a:lstStyle/>
          <a:p>
            <a:pPr algn="just" rtl="0"/>
            <a:r>
              <a:rPr lang="en-US" i="1" dirty="0" smtClean="0"/>
              <a:t>Cryptococcus </a:t>
            </a:r>
            <a:r>
              <a:rPr lang="en-US" i="1" dirty="0" err="1" smtClean="0"/>
              <a:t>neoformans</a:t>
            </a:r>
            <a:r>
              <a:rPr lang="en-US" i="1" dirty="0" smtClean="0"/>
              <a:t>  </a:t>
            </a:r>
            <a:r>
              <a:rPr lang="en-US" dirty="0" smtClean="0"/>
              <a:t>is the most important cause of meningitis associated with late-stage HIV and occurs in up to 5% of patients, who usually present with a 2–3-week history of headache, fever, vomiting and mild confusion. </a:t>
            </a:r>
          </a:p>
        </p:txBody>
      </p:sp>
      <p:pic>
        <p:nvPicPr>
          <p:cNvPr id="4099" name="Picture 3"/>
          <p:cNvPicPr>
            <a:picLocks noGrp="1" noChangeAspect="1" noChangeArrowheads="1"/>
          </p:cNvPicPr>
          <p:nvPr>
            <p:ph sz="quarter" idx="2"/>
          </p:nvPr>
        </p:nvPicPr>
        <p:blipFill>
          <a:blip r:embed="rId2"/>
          <a:srcRect/>
          <a:stretch>
            <a:fillRect/>
          </a:stretch>
        </p:blipFill>
        <p:spPr bwMode="auto">
          <a:xfrm>
            <a:off x="5357818" y="0"/>
            <a:ext cx="3643306"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Neck stiffness is present in less than 25% of patients, and around 10% are asymptomatic.</a:t>
            </a:r>
            <a:endParaRPr lang="ar-IQ" dirty="0" smtClean="0"/>
          </a:p>
          <a:p>
            <a:pPr algn="just" rtl="0"/>
            <a:r>
              <a:rPr lang="en-US" dirty="0" smtClean="0"/>
              <a:t>Diagnosis is made by CSF antigen detection and culture.</a:t>
            </a:r>
          </a:p>
          <a:p>
            <a:pPr algn="just" rtl="0"/>
            <a:r>
              <a:rPr lang="en-US" dirty="0" smtClean="0"/>
              <a:t>Between 10% and 20% of patients require treatment for raised intracranial pressure with repeated lumbar punctures, a lumbar drain or shunting.</a:t>
            </a:r>
            <a:endParaRPr lang="ar-IQ"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It is of concern that around 30% of patients are unaware of their diagnosis and one-quarter of these present with late disease. This underlies the importance of having a low threshold to test individuals, especially when they present with any condition that has been associated with HIV.</a:t>
            </a:r>
            <a:endParaRPr lang="ar-IQ"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b="1" dirty="0" smtClean="0"/>
              <a:t>g. Spinal cord, nerve root and peripheral nerve disease:</a:t>
            </a:r>
            <a:endParaRPr lang="ar-IQ" dirty="0"/>
          </a:p>
        </p:txBody>
      </p:sp>
      <p:sp>
        <p:nvSpPr>
          <p:cNvPr id="3" name="عنصر نائب للمحتوى 2"/>
          <p:cNvSpPr>
            <a:spLocks noGrp="1"/>
          </p:cNvSpPr>
          <p:nvPr>
            <p:ph sz="quarter" idx="1"/>
          </p:nvPr>
        </p:nvSpPr>
        <p:spPr/>
        <p:txBody>
          <a:bodyPr/>
          <a:lstStyle/>
          <a:p>
            <a:pPr algn="just" rtl="0"/>
            <a:r>
              <a:rPr lang="en-US" dirty="0" smtClean="0"/>
              <a:t>A variety of neuropathies occur in HIV infection.</a:t>
            </a:r>
          </a:p>
          <a:p>
            <a:pPr algn="just" rtl="0"/>
            <a:r>
              <a:rPr lang="en-US" dirty="0" smtClean="0"/>
              <a:t>At </a:t>
            </a:r>
            <a:r>
              <a:rPr lang="en-US" dirty="0" err="1" smtClean="0"/>
              <a:t>seroconversion</a:t>
            </a:r>
            <a:r>
              <a:rPr lang="en-US" dirty="0" smtClean="0"/>
              <a:t>, </a:t>
            </a:r>
            <a:r>
              <a:rPr lang="en-US" dirty="0" err="1" smtClean="0"/>
              <a:t>Guillain–Barré</a:t>
            </a:r>
            <a:r>
              <a:rPr lang="en-US" dirty="0" smtClean="0"/>
              <a:t> syndrome, transverse </a:t>
            </a:r>
            <a:r>
              <a:rPr lang="en-US" dirty="0" err="1" smtClean="0"/>
              <a:t>myelitis</a:t>
            </a:r>
            <a:r>
              <a:rPr lang="en-US" dirty="0" smtClean="0"/>
              <a:t>, facial palsy, brachial neuritis, </a:t>
            </a:r>
            <a:r>
              <a:rPr lang="en-US" dirty="0" err="1" smtClean="0"/>
              <a:t>polyradiculitis</a:t>
            </a:r>
            <a:r>
              <a:rPr lang="en-US" dirty="0" smtClean="0"/>
              <a:t> and peripheral neuropathy have all rarely been described.</a:t>
            </a:r>
            <a:endParaRPr lang="ar-IQ"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Vacuolar </a:t>
            </a:r>
            <a:r>
              <a:rPr lang="en-US" dirty="0" err="1" smtClean="0"/>
              <a:t>myelopathy</a:t>
            </a:r>
            <a:r>
              <a:rPr lang="en-US" dirty="0" smtClean="0"/>
              <a:t> is a slowly progressive </a:t>
            </a:r>
            <a:r>
              <a:rPr lang="en-US" dirty="0" err="1" smtClean="0"/>
              <a:t>myelitis</a:t>
            </a:r>
            <a:r>
              <a:rPr lang="en-US" dirty="0" smtClean="0"/>
              <a:t> resulting in </a:t>
            </a:r>
            <a:r>
              <a:rPr lang="en-US" dirty="0" err="1" smtClean="0"/>
              <a:t>paraparesis</a:t>
            </a:r>
            <a:r>
              <a:rPr lang="en-US" dirty="0" smtClean="0"/>
              <a:t> with no sensory level. </a:t>
            </a:r>
          </a:p>
          <a:p>
            <a:pPr algn="just" rtl="0"/>
            <a:r>
              <a:rPr lang="en-US" dirty="0" smtClean="0"/>
              <a:t>Ataxia and incontinence occur in advanced cases. </a:t>
            </a:r>
          </a:p>
          <a:p>
            <a:pPr algn="just" rtl="0"/>
            <a:r>
              <a:rPr lang="en-US" dirty="0" smtClean="0"/>
              <a:t>The CSF may show a raised protein but is frequently normal; MRI of the spine is normal, and the diagnosis is by exclusion of other causes.</a:t>
            </a:r>
            <a:endParaRPr lang="ar-IQ"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dirty="0" smtClean="0"/>
              <a:t>A predominantly distal HIV-related sensory neuropathy of the lower limbs affects up to 30% of patients. </a:t>
            </a:r>
          </a:p>
          <a:p>
            <a:pPr algn="just" rtl="0"/>
            <a:r>
              <a:rPr lang="en-US" dirty="0" smtClean="0"/>
              <a:t>It is associated with a lower CD4 (usually &lt; 200 cells/mm</a:t>
            </a:r>
            <a:r>
              <a:rPr lang="en-US" baseline="40000" dirty="0" smtClean="0"/>
              <a:t>3</a:t>
            </a:r>
            <a:r>
              <a:rPr lang="en-US" dirty="0" smtClean="0"/>
              <a:t>), higher viral load, older age and wasting, and results from axonal degeneration. </a:t>
            </a:r>
          </a:p>
          <a:p>
            <a:pPr algn="just" rtl="0"/>
            <a:r>
              <a:rPr lang="en-US" dirty="0" err="1" smtClean="0"/>
              <a:t>Hyperaesthesia</a:t>
            </a:r>
            <a:r>
              <a:rPr lang="en-US" dirty="0" smtClean="0"/>
              <a:t>, pain in the soles of the feet and </a:t>
            </a:r>
            <a:r>
              <a:rPr lang="en-US" dirty="0" err="1" smtClean="0"/>
              <a:t>paraesthesia</a:t>
            </a:r>
            <a:r>
              <a:rPr lang="en-US" dirty="0" smtClean="0"/>
              <a:t>, with diminished pin-prick, light touch and vibration sensation, and loss of ankle reflexes (75%) are typical.</a:t>
            </a:r>
            <a:endParaRPr lang="ar-IQ"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dirty="0" smtClean="0"/>
              <a:t>The nucleoside reverse transcriptase inhibitor (NRTI) drugs, especially d4T and </a:t>
            </a:r>
            <a:r>
              <a:rPr lang="en-US" dirty="0" err="1" smtClean="0"/>
              <a:t>didanosine</a:t>
            </a:r>
            <a:r>
              <a:rPr lang="en-US" dirty="0" smtClean="0"/>
              <a:t> (</a:t>
            </a:r>
            <a:r>
              <a:rPr lang="en-US" dirty="0" err="1" smtClean="0"/>
              <a:t>ddI</a:t>
            </a:r>
            <a:r>
              <a:rPr lang="en-US" dirty="0" smtClean="0"/>
              <a:t>), can produce an identical picture but this remits if the offending agent is withdrawn early. </a:t>
            </a:r>
          </a:p>
          <a:p>
            <a:pPr algn="just" rtl="0"/>
            <a:r>
              <a:rPr lang="en-US" dirty="0" smtClean="0"/>
              <a:t>Treatment is often difficult, although </a:t>
            </a:r>
            <a:r>
              <a:rPr lang="en-US" dirty="0" err="1" smtClean="0"/>
              <a:t>amitriptyline</a:t>
            </a:r>
            <a:r>
              <a:rPr lang="en-US" dirty="0" smtClean="0"/>
              <a:t>, </a:t>
            </a:r>
            <a:r>
              <a:rPr lang="en-US" dirty="0" err="1" smtClean="0"/>
              <a:t>lamotrigine</a:t>
            </a:r>
            <a:r>
              <a:rPr lang="en-US" dirty="0" smtClean="0"/>
              <a:t> and topical capsaicin cream may help symptoms. </a:t>
            </a:r>
          </a:p>
          <a:p>
            <a:pPr algn="just" rtl="0"/>
            <a:r>
              <a:rPr lang="en-US" dirty="0" smtClean="0"/>
              <a:t>HAART has minimal effect on halting or reversing the process.</a:t>
            </a:r>
            <a:endParaRPr lang="ar-IQ"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lnSpcReduction="10000"/>
          </a:bodyPr>
          <a:lstStyle/>
          <a:p>
            <a:pPr algn="just" rtl="0"/>
            <a:r>
              <a:rPr lang="en-US" dirty="0" err="1" smtClean="0"/>
              <a:t>Polyradiculitis</a:t>
            </a:r>
            <a:r>
              <a:rPr lang="en-US" dirty="0" smtClean="0"/>
              <a:t> occurs in late-stage HIV (CD4 count &lt; 50 cells/mm</a:t>
            </a:r>
            <a:r>
              <a:rPr lang="en-US" baseline="40000" dirty="0" smtClean="0"/>
              <a:t>3</a:t>
            </a:r>
            <a:r>
              <a:rPr lang="en-US" dirty="0" smtClean="0"/>
              <a:t>) and is nearly always a result of CMV.</a:t>
            </a:r>
          </a:p>
          <a:p>
            <a:pPr algn="just" rtl="0"/>
            <a:r>
              <a:rPr lang="en-US" dirty="0" smtClean="0"/>
              <a:t>It causes rapidly progressive flaccid </a:t>
            </a:r>
            <a:r>
              <a:rPr lang="en-US" dirty="0" err="1" smtClean="0"/>
              <a:t>paraparesis</a:t>
            </a:r>
            <a:r>
              <a:rPr lang="en-US" dirty="0" smtClean="0"/>
              <a:t>, saddle </a:t>
            </a:r>
            <a:r>
              <a:rPr lang="en-US" dirty="0" err="1" smtClean="0"/>
              <a:t>anaesthesia</a:t>
            </a:r>
            <a:r>
              <a:rPr lang="en-US" dirty="0" smtClean="0"/>
              <a:t>, absent reflexes and sphincter dysfunction. Pain in the legs and back is an early symptom. </a:t>
            </a:r>
          </a:p>
          <a:p>
            <a:pPr algn="just" rtl="0"/>
            <a:r>
              <a:rPr lang="en-US" dirty="0" smtClean="0"/>
              <a:t>Nerve root involvement on nerve conduction studies, a </a:t>
            </a:r>
            <a:r>
              <a:rPr lang="en-US" dirty="0" err="1" smtClean="0"/>
              <a:t>neutrophil</a:t>
            </a:r>
            <a:r>
              <a:rPr lang="en-US" dirty="0" smtClean="0"/>
              <a:t> CSF </a:t>
            </a:r>
            <a:r>
              <a:rPr lang="en-US" dirty="0" err="1" smtClean="0"/>
              <a:t>pleocytosis</a:t>
            </a:r>
            <a:r>
              <a:rPr lang="en-US" dirty="0" smtClean="0"/>
              <a:t> and the presence of CMV-DNA demonstrated by PCR confirm the diagnosis. </a:t>
            </a:r>
          </a:p>
          <a:p>
            <a:pPr algn="just" rtl="0"/>
            <a:r>
              <a:rPr lang="en-US" dirty="0" smtClean="0"/>
              <a:t>Despite treatment, functional recovery may not occur.</a:t>
            </a:r>
            <a:endParaRPr lang="ar-IQ"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Lastly, proximal </a:t>
            </a:r>
            <a:r>
              <a:rPr lang="en-US" dirty="0" err="1" smtClean="0"/>
              <a:t>myopathy</a:t>
            </a:r>
            <a:r>
              <a:rPr lang="en-US" dirty="0" smtClean="0"/>
              <a:t> can result from HIV, when it may occur at any stage, or rarely from </a:t>
            </a:r>
            <a:r>
              <a:rPr lang="en-US" dirty="0" err="1" smtClean="0"/>
              <a:t>zidovudine</a:t>
            </a:r>
            <a:r>
              <a:rPr lang="en-US" dirty="0" smtClean="0"/>
              <a:t> (ZDV) (&lt; 1% of patients).</a:t>
            </a:r>
            <a:endParaRPr lang="ar-IQ"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smtClean="0"/>
              <a:t>g. Psychiatric disease:</a:t>
            </a:r>
            <a:endParaRPr lang="ar-IQ" dirty="0"/>
          </a:p>
        </p:txBody>
      </p:sp>
      <p:sp>
        <p:nvSpPr>
          <p:cNvPr id="3" name="عنصر نائب للمحتوى 2"/>
          <p:cNvSpPr>
            <a:spLocks noGrp="1"/>
          </p:cNvSpPr>
          <p:nvPr>
            <p:ph sz="quarter" idx="1"/>
          </p:nvPr>
        </p:nvSpPr>
        <p:spPr/>
        <p:txBody>
          <a:bodyPr>
            <a:normAutofit/>
          </a:bodyPr>
          <a:lstStyle/>
          <a:p>
            <a:pPr algn="just" rtl="0"/>
            <a:r>
              <a:rPr lang="en-US" dirty="0" smtClean="0"/>
              <a:t>Significant psychiatric morbidity is not uncommon.</a:t>
            </a:r>
          </a:p>
          <a:p>
            <a:pPr algn="just" rtl="0"/>
            <a:r>
              <a:rPr lang="en-US" dirty="0" smtClean="0"/>
              <a:t>Anxiety and mood disturbance may be caused by pre-test issues such as worries about being infected and disclosure, receiving a positive result (e.g. confidentiality, discrimination and </a:t>
            </a:r>
            <a:r>
              <a:rPr lang="en-US" dirty="0" err="1" smtClean="0"/>
              <a:t>stigmatisation</a:t>
            </a:r>
            <a:r>
              <a:rPr lang="en-US" dirty="0" smtClean="0"/>
              <a:t>), concerns about life expectancy, or facing up to death. </a:t>
            </a:r>
          </a:p>
          <a:p>
            <a:pPr algn="just" rtl="0"/>
            <a:r>
              <a:rPr lang="en-US" dirty="0" smtClean="0"/>
              <a:t>Mild cognitive dysfunction is a common occurrence in later-stage disease and usually improves with HAART.</a:t>
            </a:r>
            <a:endParaRPr lang="ar-IQ"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dirty="0" smtClean="0"/>
              <a:t>Disorders of mental state may also result from drugs directly (e.g. depression with </a:t>
            </a:r>
            <a:r>
              <a:rPr lang="en-US" dirty="0" err="1" smtClean="0"/>
              <a:t>efavirenz</a:t>
            </a:r>
            <a:r>
              <a:rPr lang="en-US" dirty="0" smtClean="0"/>
              <a:t>) or indirectly (e.g. those affecting sexual dysfunction). </a:t>
            </a:r>
          </a:p>
          <a:p>
            <a:pPr algn="just" rtl="0"/>
            <a:r>
              <a:rPr lang="en-US" dirty="0" smtClean="0"/>
              <a:t>Psychiatric morbidity is a major risk factor for poor compliance with drug treatment, which is a critical component of HAART management.</a:t>
            </a:r>
            <a:endParaRPr lang="ar-IQ" dirty="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err="1" smtClean="0"/>
              <a:t>i</a:t>
            </a:r>
            <a:r>
              <a:rPr lang="en-US" b="1" dirty="0" smtClean="0"/>
              <a:t>. Retinitis:</a:t>
            </a:r>
            <a:endParaRPr lang="ar-IQ" dirty="0"/>
          </a:p>
        </p:txBody>
      </p:sp>
      <p:sp>
        <p:nvSpPr>
          <p:cNvPr id="3" name="عنصر نائب للمحتوى 2"/>
          <p:cNvSpPr>
            <a:spLocks noGrp="1"/>
          </p:cNvSpPr>
          <p:nvPr>
            <p:ph sz="quarter" idx="1"/>
          </p:nvPr>
        </p:nvSpPr>
        <p:spPr/>
        <p:txBody>
          <a:bodyPr/>
          <a:lstStyle/>
          <a:p>
            <a:pPr algn="just" rtl="0"/>
            <a:r>
              <a:rPr lang="en-US" dirty="0" smtClean="0"/>
              <a:t>Since the advent of HAART, there has been a 90% fall in the incidence of CMV infections. </a:t>
            </a:r>
          </a:p>
          <a:p>
            <a:pPr algn="just" rtl="0"/>
            <a:r>
              <a:rPr lang="en-US" dirty="0" smtClean="0"/>
              <a:t>Patients usually present with field defects and well-demarcated areas of retinal disease.</a:t>
            </a:r>
            <a:endParaRPr lang="ar-IQ" dirty="0"/>
          </a:p>
        </p:txBody>
      </p:sp>
      <p:pic>
        <p:nvPicPr>
          <p:cNvPr id="5" name="عنصر نائب للمحتوى 4" descr="Capture.PNG"/>
          <p:cNvPicPr>
            <a:picLocks noGrp="1" noChangeAspect="1"/>
          </p:cNvPicPr>
          <p:nvPr>
            <p:ph sz="quarter" idx="2"/>
          </p:nvPr>
        </p:nvPicPr>
        <p:blipFill>
          <a:blip r:embed="rId2"/>
          <a:stretch>
            <a:fillRect/>
          </a:stretch>
        </p:blipFill>
        <p:spPr>
          <a:xfrm>
            <a:off x="4929190" y="714356"/>
            <a:ext cx="3857652" cy="5857916"/>
          </a:xfrm>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p:txBody>
          <a:bodyPr/>
          <a:lstStyle/>
          <a:p>
            <a:endParaRPr lang="ar-IQ"/>
          </a:p>
        </p:txBody>
      </p:sp>
      <p:sp>
        <p:nvSpPr>
          <p:cNvPr id="6" name="عنصر نائب للمحتوى 5"/>
          <p:cNvSpPr>
            <a:spLocks noGrp="1"/>
          </p:cNvSpPr>
          <p:nvPr>
            <p:ph sz="quarter" idx="1"/>
          </p:nvPr>
        </p:nvSpPr>
        <p:spPr/>
        <p:txBody>
          <a:bodyPr>
            <a:normAutofit lnSpcReduction="10000"/>
          </a:bodyPr>
          <a:lstStyle/>
          <a:p>
            <a:pPr algn="just" rtl="0"/>
            <a:r>
              <a:rPr lang="en-US" dirty="0" smtClean="0"/>
              <a:t>Macular disease is rare but constitutes the most sight-threatening feature. </a:t>
            </a:r>
          </a:p>
          <a:p>
            <a:pPr algn="just" rtl="0"/>
            <a:r>
              <a:rPr lang="en-US" dirty="0" smtClean="0"/>
              <a:t>Diagnosis is usually clinical. </a:t>
            </a:r>
          </a:p>
          <a:p>
            <a:pPr algn="just" rtl="0"/>
            <a:r>
              <a:rPr lang="en-US" dirty="0" smtClean="0"/>
              <a:t>Treatment needs to be prompt, as the leading edge will progressively advance; no recovery of vision occurs in affected areas.</a:t>
            </a:r>
          </a:p>
          <a:p>
            <a:pPr algn="just" rtl="0"/>
            <a:r>
              <a:rPr lang="en-US" dirty="0" smtClean="0"/>
              <a:t>Some patients may develop immune recovery </a:t>
            </a:r>
            <a:r>
              <a:rPr lang="en-US" dirty="0" err="1" smtClean="0"/>
              <a:t>uveitis</a:t>
            </a:r>
            <a:r>
              <a:rPr lang="en-US" dirty="0" smtClean="0"/>
              <a:t> in response to HAART, with intra-ocular inflammation, macular </a:t>
            </a:r>
            <a:r>
              <a:rPr lang="en-US" dirty="0" err="1" smtClean="0"/>
              <a:t>oedema</a:t>
            </a:r>
            <a:r>
              <a:rPr lang="en-US" dirty="0" smtClean="0"/>
              <a:t> and cataract formation that requires prompt treatment with oral and intra-ocular corticosteroids to prevent visual loss.</a:t>
            </a:r>
            <a:endParaRPr lang="ar-IQ"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dirty="0" smtClean="0"/>
              <a:t>The economic and demographic impact of HIV infection in developing countries is profound, as it affects those at their most economically productive and fertile age, and is also eroding the health and economic advances made in the last few decades. </a:t>
            </a:r>
          </a:p>
          <a:p>
            <a:pPr algn="just" rtl="0"/>
            <a:r>
              <a:rPr lang="en-US" dirty="0" smtClean="0"/>
              <a:t>Although roll-out of drugs and access to care has improved dramatically recently, less than one-quarter of patients in many resource-poor countries are able to access </a:t>
            </a:r>
            <a:r>
              <a:rPr lang="en-US" dirty="0" err="1" smtClean="0"/>
              <a:t>antiretrovirals</a:t>
            </a:r>
            <a:r>
              <a:rPr lang="en-US" dirty="0" smtClean="0"/>
              <a:t>.</a:t>
            </a:r>
            <a:endParaRPr lang="ar-IQ" dirty="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sz="4000" b="1" dirty="0" smtClean="0">
                <a:solidFill>
                  <a:srgbClr val="FF0000"/>
                </a:solidFill>
              </a:rPr>
              <a:t>Miscellaneous conditions:</a:t>
            </a:r>
            <a:endParaRPr lang="ar-IQ" sz="4000" dirty="0">
              <a:solidFill>
                <a:srgbClr val="FF0000"/>
              </a:solidFill>
            </a:endParaRPr>
          </a:p>
        </p:txBody>
      </p:sp>
      <p:sp>
        <p:nvSpPr>
          <p:cNvPr id="3" name="عنصر نائب للمحتوى 2"/>
          <p:cNvSpPr>
            <a:spLocks noGrp="1"/>
          </p:cNvSpPr>
          <p:nvPr>
            <p:ph sz="quarter" idx="1"/>
          </p:nvPr>
        </p:nvSpPr>
        <p:spPr/>
        <p:txBody>
          <a:bodyPr>
            <a:normAutofit/>
          </a:bodyPr>
          <a:lstStyle/>
          <a:p>
            <a:pPr algn="just" rtl="0">
              <a:buNone/>
            </a:pPr>
            <a:r>
              <a:rPr lang="en-US" sz="3200" b="1" dirty="0" err="1" smtClean="0"/>
              <a:t>Haematological</a:t>
            </a:r>
            <a:r>
              <a:rPr lang="en-US" sz="3200" b="1" dirty="0" smtClean="0"/>
              <a:t> conditions:</a:t>
            </a:r>
          </a:p>
          <a:p>
            <a:pPr algn="just" rtl="0"/>
            <a:r>
              <a:rPr lang="en-US" sz="2800" dirty="0" smtClean="0"/>
              <a:t>Disorders of all three major cell lines may occur in HIV and are most frequent in later-stage disease (</a:t>
            </a:r>
            <a:r>
              <a:rPr lang="en-US" sz="2800" dirty="0" err="1" smtClean="0"/>
              <a:t>anaemia</a:t>
            </a:r>
            <a:r>
              <a:rPr lang="en-US" sz="2800" dirty="0" smtClean="0"/>
              <a:t> 70%, leucopenia 50% and thrombocytopenia 40%), when </a:t>
            </a:r>
            <a:r>
              <a:rPr lang="en-US" sz="2800" dirty="0" err="1" smtClean="0"/>
              <a:t>pancytopenia</a:t>
            </a:r>
            <a:r>
              <a:rPr lang="en-US" sz="2800" dirty="0" smtClean="0"/>
              <a:t> may also be seen.</a:t>
            </a:r>
            <a:endParaRPr lang="ar-IQ" sz="2800" b="1" dirty="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dirty="0" smtClean="0"/>
              <a:t>Numerous causes for </a:t>
            </a:r>
            <a:r>
              <a:rPr lang="en-US" dirty="0" err="1" smtClean="0"/>
              <a:t>anaemia</a:t>
            </a:r>
            <a:r>
              <a:rPr lang="en-US" dirty="0" smtClean="0"/>
              <a:t> exist, including marrow infiltration with opportunistic infections (MAI or TB) or </a:t>
            </a:r>
            <a:r>
              <a:rPr lang="en-US" dirty="0" err="1" smtClean="0"/>
              <a:t>neoplasms</a:t>
            </a:r>
            <a:r>
              <a:rPr lang="en-US" dirty="0" smtClean="0"/>
              <a:t> (non-Hodgkin lymphoma); bone marrow suppression from drugs (ZDV) or as a direct effect of HIV; and chronic blood loss (Kaposi’s sarcoma) or </a:t>
            </a:r>
            <a:r>
              <a:rPr lang="en-US" dirty="0" err="1" smtClean="0"/>
              <a:t>malabsorption</a:t>
            </a:r>
            <a:r>
              <a:rPr lang="en-US" dirty="0" smtClean="0"/>
              <a:t> (chronic </a:t>
            </a:r>
            <a:r>
              <a:rPr lang="en-US" dirty="0" err="1" smtClean="0"/>
              <a:t>protozoal</a:t>
            </a:r>
            <a:r>
              <a:rPr lang="en-US" dirty="0" smtClean="0"/>
              <a:t> infections) in gastrointestinal tract disease. </a:t>
            </a:r>
          </a:p>
          <a:p>
            <a:pPr algn="just" rtl="0"/>
            <a:r>
              <a:rPr lang="en-US" dirty="0" err="1" smtClean="0"/>
              <a:t>Haemolytic</a:t>
            </a:r>
            <a:r>
              <a:rPr lang="en-US" dirty="0" smtClean="0"/>
              <a:t> </a:t>
            </a:r>
            <a:r>
              <a:rPr lang="en-US" dirty="0" err="1" smtClean="0"/>
              <a:t>anaemia</a:t>
            </a:r>
            <a:r>
              <a:rPr lang="en-US" dirty="0" smtClean="0"/>
              <a:t> is uncommon but is seen with lymphoma.</a:t>
            </a:r>
            <a:endParaRPr lang="ar-IQ" dirty="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Leucopenia is usually seen in the context of marrow infiltration, as above, or drug toxicity (e.g. ZDV, co-</a:t>
            </a:r>
            <a:r>
              <a:rPr lang="en-US" dirty="0" err="1" smtClean="0"/>
              <a:t>trimoxazole</a:t>
            </a:r>
            <a:r>
              <a:rPr lang="en-US" dirty="0" smtClean="0"/>
              <a:t>, </a:t>
            </a:r>
            <a:r>
              <a:rPr lang="en-US" dirty="0" err="1" smtClean="0"/>
              <a:t>ganciclovir</a:t>
            </a:r>
            <a:r>
              <a:rPr lang="en-US" dirty="0" smtClean="0"/>
              <a:t>).</a:t>
            </a:r>
          </a:p>
          <a:p>
            <a:pPr algn="just" rtl="0"/>
            <a:r>
              <a:rPr lang="en-US" dirty="0" err="1" smtClean="0"/>
              <a:t>Lymphopenia</a:t>
            </a:r>
            <a:r>
              <a:rPr lang="en-US" dirty="0" smtClean="0"/>
              <a:t> (&lt; 1.0 × 10</a:t>
            </a:r>
            <a:r>
              <a:rPr lang="en-US" baseline="40000" dirty="0" smtClean="0"/>
              <a:t>9</a:t>
            </a:r>
            <a:r>
              <a:rPr lang="en-US" dirty="0" smtClean="0"/>
              <a:t>/L) is a good marker of HIV. </a:t>
            </a:r>
          </a:p>
          <a:p>
            <a:pPr algn="just" rtl="0"/>
            <a:endParaRPr lang="ar-IQ" dirty="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Thrombocytopenia may appear early (5–10%) and be the first indicator of HIV, or in later-stage disease. Its </a:t>
            </a:r>
            <a:r>
              <a:rPr lang="en-US" dirty="0" err="1" smtClean="0"/>
              <a:t>behaviour</a:t>
            </a:r>
            <a:r>
              <a:rPr lang="en-US" dirty="0" smtClean="0"/>
              <a:t> is very similar to idiopathic thrombocytopenic </a:t>
            </a:r>
            <a:r>
              <a:rPr lang="en-US" dirty="0" err="1" smtClean="0"/>
              <a:t>purpura</a:t>
            </a:r>
            <a:r>
              <a:rPr lang="en-US" dirty="0" smtClean="0"/>
              <a:t>, with detectable platelet antibodies and short-lived response to intravenous immunoglobulin. However, the treatment of choice is HAART.</a:t>
            </a:r>
            <a:endParaRPr lang="ar-IQ" dirty="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b="1" dirty="0" smtClean="0"/>
              <a:t>Renal, cardiac and endocrine conditions:</a:t>
            </a:r>
            <a:endParaRPr lang="ar-IQ" b="1" dirty="0"/>
          </a:p>
        </p:txBody>
      </p:sp>
      <p:sp>
        <p:nvSpPr>
          <p:cNvPr id="3" name="عنصر نائب للمحتوى 2"/>
          <p:cNvSpPr>
            <a:spLocks noGrp="1"/>
          </p:cNvSpPr>
          <p:nvPr>
            <p:ph sz="quarter" idx="1"/>
          </p:nvPr>
        </p:nvSpPr>
        <p:spPr/>
        <p:txBody>
          <a:bodyPr/>
          <a:lstStyle/>
          <a:p>
            <a:pPr algn="just" rtl="0"/>
            <a:r>
              <a:rPr lang="en-US" dirty="0" smtClean="0"/>
              <a:t>With the advent of HAART, opportunistic infections have declined substantially, and non-HIV-related illnesses of the cardiovascular, liver and renal systems have emerged as more important causes of morbidity and mortality.</a:t>
            </a:r>
            <a:endParaRPr lang="ar-IQ" dirty="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dirty="0" smtClean="0"/>
              <a:t>Acute renal failure may be associated with acute infection or medication-related </a:t>
            </a:r>
            <a:r>
              <a:rPr lang="en-US" dirty="0" err="1" smtClean="0"/>
              <a:t>nephrotoxicity</a:t>
            </a:r>
            <a:r>
              <a:rPr lang="en-US" dirty="0" smtClean="0"/>
              <a:t>; this usually resolves with appropriate management. </a:t>
            </a:r>
          </a:p>
          <a:p>
            <a:pPr algn="just" rtl="0"/>
            <a:r>
              <a:rPr lang="en-US" dirty="0" smtClean="0"/>
              <a:t>HIV-associated nephropathy (HIVAN) is the most important cause of chronic renal failure and is seen most frequently in patients of African descent and those with low CD4 counts. </a:t>
            </a:r>
          </a:p>
          <a:p>
            <a:pPr algn="just" rtl="0"/>
            <a:r>
              <a:rPr lang="en-US" dirty="0" smtClean="0"/>
              <a:t>Other important HIV-associated renal diseases include HIV immune complex kidney diseases and thrombotic </a:t>
            </a:r>
            <a:r>
              <a:rPr lang="en-US" dirty="0" err="1" smtClean="0"/>
              <a:t>microangiopathy</a:t>
            </a:r>
            <a:r>
              <a:rPr lang="en-US" dirty="0" smtClean="0"/>
              <a:t>.</a:t>
            </a:r>
            <a:endParaRPr lang="ar-IQ" dirty="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dirty="0" smtClean="0"/>
              <a:t>Several drugs used in HIV management are also associated with renal disease, including </a:t>
            </a:r>
            <a:r>
              <a:rPr lang="en-US" dirty="0" err="1" smtClean="0"/>
              <a:t>indinavir</a:t>
            </a:r>
            <a:r>
              <a:rPr lang="en-US" dirty="0" smtClean="0"/>
              <a:t> (causes renal stones), </a:t>
            </a:r>
            <a:r>
              <a:rPr lang="en-US" dirty="0" err="1" smtClean="0"/>
              <a:t>tenofovir</a:t>
            </a:r>
            <a:r>
              <a:rPr lang="en-US" dirty="0" smtClean="0"/>
              <a:t>, </a:t>
            </a:r>
            <a:r>
              <a:rPr lang="en-US" dirty="0" err="1" smtClean="0"/>
              <a:t>pentamidine</a:t>
            </a:r>
            <a:r>
              <a:rPr lang="en-US" dirty="0" smtClean="0"/>
              <a:t>, </a:t>
            </a:r>
            <a:r>
              <a:rPr lang="en-US" dirty="0" err="1" smtClean="0"/>
              <a:t>cidofovir</a:t>
            </a:r>
            <a:r>
              <a:rPr lang="en-US" dirty="0" smtClean="0"/>
              <a:t> and co-</a:t>
            </a:r>
            <a:r>
              <a:rPr lang="en-US" dirty="0" err="1" smtClean="0"/>
              <a:t>trimoxazole</a:t>
            </a:r>
            <a:r>
              <a:rPr lang="en-US" dirty="0" smtClean="0"/>
              <a:t>. </a:t>
            </a:r>
          </a:p>
          <a:p>
            <a:pPr algn="just" rtl="0"/>
            <a:r>
              <a:rPr lang="en-US" dirty="0" smtClean="0"/>
              <a:t>HIVAN usually presents with </a:t>
            </a:r>
            <a:r>
              <a:rPr lang="en-US" dirty="0" err="1" smtClean="0"/>
              <a:t>nephrotic</a:t>
            </a:r>
            <a:r>
              <a:rPr lang="en-US" dirty="0" smtClean="0"/>
              <a:t> syndrome, chronic renal failure or a combination of both. </a:t>
            </a:r>
          </a:p>
          <a:p>
            <a:pPr algn="just" rtl="0"/>
            <a:r>
              <a:rPr lang="en-US" dirty="0" smtClean="0"/>
              <a:t>With the overall improvement in life expectancy, conditions such as diabetes mellitus, hypertension and vascular disease add to the burden of chronic kidney disease.</a:t>
            </a:r>
            <a:endParaRPr lang="ar-IQ"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HAART has some effect in slowing progression of renal disease. </a:t>
            </a:r>
          </a:p>
          <a:p>
            <a:pPr algn="just" rtl="0"/>
            <a:r>
              <a:rPr lang="en-US" dirty="0" smtClean="0"/>
              <a:t>Doses of NRTIs must be adjusted according to </a:t>
            </a:r>
            <a:r>
              <a:rPr lang="en-US" dirty="0" err="1" smtClean="0"/>
              <a:t>creatinine</a:t>
            </a:r>
            <a:r>
              <a:rPr lang="en-US" dirty="0" smtClean="0"/>
              <a:t> clearance. </a:t>
            </a:r>
          </a:p>
          <a:p>
            <a:pPr algn="just" rtl="0"/>
            <a:r>
              <a:rPr lang="en-US" dirty="0" smtClean="0"/>
              <a:t>Those who progress to end-stage renal disease while receiving HAART may be eligible for renal transplant.</a:t>
            </a:r>
            <a:endParaRPr lang="ar-IQ"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With increasing life expectancy, cardiac disease has become important. </a:t>
            </a:r>
          </a:p>
          <a:p>
            <a:pPr algn="just" rtl="0"/>
            <a:r>
              <a:rPr lang="en-US" dirty="0" smtClean="0"/>
              <a:t>Although HIV-related dilated cardiomyopathy can be detected in 25–40% of AIDS patients, symptomatic heart disease is rare (3–6%) and </a:t>
            </a:r>
            <a:r>
              <a:rPr lang="en-US" dirty="0" err="1" smtClean="0"/>
              <a:t>zidovudine</a:t>
            </a:r>
            <a:r>
              <a:rPr lang="en-US" dirty="0" smtClean="0"/>
              <a:t>-induced cardiomyopathy rarely seen.</a:t>
            </a:r>
            <a:endParaRPr lang="ar-IQ" dirty="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Nevertheless, patients on certain </a:t>
            </a:r>
            <a:r>
              <a:rPr lang="en-US" dirty="0" err="1" smtClean="0"/>
              <a:t>antiretrovirals</a:t>
            </a:r>
            <a:r>
              <a:rPr lang="en-US" dirty="0" smtClean="0"/>
              <a:t> (e.g. protease inhibitors, </a:t>
            </a:r>
            <a:r>
              <a:rPr lang="en-US" dirty="0" err="1" smtClean="0"/>
              <a:t>abacavir</a:t>
            </a:r>
            <a:r>
              <a:rPr lang="en-US" dirty="0" smtClean="0"/>
              <a:t> and </a:t>
            </a:r>
            <a:r>
              <a:rPr lang="en-US" dirty="0" err="1" smtClean="0"/>
              <a:t>ddI</a:t>
            </a:r>
            <a:r>
              <a:rPr lang="en-US" dirty="0" smtClean="0"/>
              <a:t>) and those with CD4 counts &lt; 350 cells/mm</a:t>
            </a:r>
            <a:r>
              <a:rPr lang="en-US" baseline="40000" dirty="0" smtClean="0"/>
              <a:t>3</a:t>
            </a:r>
            <a:r>
              <a:rPr lang="en-US" dirty="0" smtClean="0"/>
              <a:t> not taking HAART have increased rates of coronary artery disease. </a:t>
            </a:r>
          </a:p>
          <a:p>
            <a:pPr algn="just" rtl="0"/>
            <a:r>
              <a:rPr lang="en-US" dirty="0" smtClean="0"/>
              <a:t>Moreover, there is a small but additional effect of drug-induced </a:t>
            </a:r>
            <a:r>
              <a:rPr lang="en-US" dirty="0" err="1" smtClean="0"/>
              <a:t>hyperlipidaemia</a:t>
            </a:r>
            <a:r>
              <a:rPr lang="en-US" dirty="0" smtClean="0"/>
              <a:t> with protease inhibitors and </a:t>
            </a:r>
            <a:r>
              <a:rPr lang="en-US" dirty="0" err="1" smtClean="0"/>
              <a:t>stavudine</a:t>
            </a:r>
            <a:r>
              <a:rPr lang="en-US" dirty="0" smtClean="0"/>
              <a:t>.</a:t>
            </a:r>
            <a:endParaRPr lang="ar-IQ"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style>
          <a:lnRef idx="2">
            <a:schemeClr val="dk1"/>
          </a:lnRef>
          <a:fillRef idx="1">
            <a:schemeClr val="lt1"/>
          </a:fillRef>
          <a:effectRef idx="0">
            <a:schemeClr val="dk1"/>
          </a:effectRef>
          <a:fontRef idx="minor">
            <a:schemeClr val="dk1"/>
          </a:fontRef>
        </p:style>
        <p:txBody>
          <a:bodyPr/>
          <a:lstStyle/>
          <a:p>
            <a:r>
              <a:rPr lang="en-US" b="1" dirty="0" smtClean="0"/>
              <a:t>Modes of transmission:</a:t>
            </a:r>
            <a:endParaRPr lang="ar-IQ" dirty="0"/>
          </a:p>
        </p:txBody>
      </p:sp>
      <p:sp>
        <p:nvSpPr>
          <p:cNvPr id="3" name="عنصر نائب للمحتوى 2"/>
          <p:cNvSpPr>
            <a:spLocks noGrp="1"/>
          </p:cNvSpPr>
          <p:nvPr>
            <p:ph sz="quarter" idx="1"/>
          </p:nvPr>
        </p:nvSpPr>
        <p:spPr/>
        <p:txBody>
          <a:bodyPr/>
          <a:lstStyle/>
          <a:p>
            <a:pPr algn="just" rtl="0"/>
            <a:r>
              <a:rPr lang="en-US" dirty="0" smtClean="0"/>
              <a:t>HIV is present in blood, semen and other body fluids such as breast milk and saliva. </a:t>
            </a:r>
          </a:p>
          <a:p>
            <a:pPr algn="just" rtl="0"/>
            <a:r>
              <a:rPr lang="en-US" dirty="0" smtClean="0"/>
              <a:t>Exposure to infected fluid leads to a risk of contracting infection, which is dependent on the integrity of the exposed site, the type and volume of body fluid, and the viral load. </a:t>
            </a:r>
          </a:p>
          <a:p>
            <a:pPr algn="just" rtl="0"/>
            <a:r>
              <a:rPr lang="en-US" dirty="0" smtClean="0"/>
              <a:t>HIV can enter either as free virus or within cells.</a:t>
            </a:r>
            <a:endParaRPr lang="ar-IQ" dirty="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Patients with fatigue and low CD4 counts should be screened for </a:t>
            </a:r>
            <a:r>
              <a:rPr lang="en-US" dirty="0" err="1" smtClean="0"/>
              <a:t>hypoadrenalism</a:t>
            </a:r>
            <a:r>
              <a:rPr lang="en-US" dirty="0" smtClean="0"/>
              <a:t>, which is seen in up to one-quarter of patients, and </a:t>
            </a:r>
            <a:r>
              <a:rPr lang="en-US" dirty="0" err="1" smtClean="0"/>
              <a:t>hypogonadism</a:t>
            </a:r>
            <a:r>
              <a:rPr lang="en-US" dirty="0" smtClean="0"/>
              <a:t>.</a:t>
            </a:r>
          </a:p>
          <a:p>
            <a:pPr algn="just" rtl="0"/>
            <a:r>
              <a:rPr lang="en-US" dirty="0" err="1" smtClean="0"/>
              <a:t>Hypopituitarism</a:t>
            </a:r>
            <a:r>
              <a:rPr lang="en-US" dirty="0" smtClean="0"/>
              <a:t> has also been described</a:t>
            </a:r>
            <a:endParaRPr lang="ar-IQ" dirty="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sz="4000" b="1" dirty="0" smtClean="0">
                <a:solidFill>
                  <a:srgbClr val="FF0000"/>
                </a:solidFill>
              </a:rPr>
              <a:t>HIV-related cancers:</a:t>
            </a:r>
            <a:endParaRPr lang="ar-IQ" sz="4000" dirty="0">
              <a:solidFill>
                <a:srgbClr val="FF0000"/>
              </a:solidFill>
            </a:endParaRPr>
          </a:p>
        </p:txBody>
      </p:sp>
      <p:sp>
        <p:nvSpPr>
          <p:cNvPr id="3" name="عنصر نائب للمحتوى 2"/>
          <p:cNvSpPr>
            <a:spLocks noGrp="1"/>
          </p:cNvSpPr>
          <p:nvPr>
            <p:ph sz="quarter" idx="1"/>
          </p:nvPr>
        </p:nvSpPr>
        <p:spPr/>
        <p:txBody>
          <a:bodyPr>
            <a:normAutofit/>
          </a:bodyPr>
          <a:lstStyle/>
          <a:p>
            <a:pPr algn="just" rtl="0"/>
            <a:r>
              <a:rPr lang="en-US" dirty="0" smtClean="0"/>
              <a:t>Malignancies in HIV can be divided into AIDS-defining and non-AIDS-defining cancers. </a:t>
            </a:r>
          </a:p>
          <a:p>
            <a:pPr algn="just" rtl="0"/>
            <a:r>
              <a:rPr lang="en-US" dirty="0" smtClean="0"/>
              <a:t>AIDS-defining cancers are </a:t>
            </a:r>
            <a:r>
              <a:rPr lang="en-US" dirty="0" err="1" smtClean="0"/>
              <a:t>characterised</a:t>
            </a:r>
            <a:r>
              <a:rPr lang="en-US" dirty="0" smtClean="0"/>
              <a:t> by a strong inverse association with CD4 count, which is also seen but to a lesser extent in many of the non-AIDS malignancies. </a:t>
            </a:r>
          </a:p>
          <a:p>
            <a:pPr algn="just" rtl="0"/>
            <a:r>
              <a:rPr lang="en-US" dirty="0" smtClean="0"/>
              <a:t>Kaposi’s sarcoma and non-Hodgkin lymphoma are the most important AIDS-defining malignancies, with anal cancer and Hodgkin disease becoming increasingly important non-AIDS-defining malignancies.</a:t>
            </a:r>
            <a:endParaRPr lang="ar-IQ" dirty="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85708"/>
            <a:ext cx="4043362" cy="914400"/>
          </a:xfrm>
        </p:spPr>
        <p:style>
          <a:lnRef idx="2">
            <a:schemeClr val="dk1"/>
          </a:lnRef>
          <a:fillRef idx="1">
            <a:schemeClr val="lt1"/>
          </a:fillRef>
          <a:effectRef idx="0">
            <a:schemeClr val="dk1"/>
          </a:effectRef>
          <a:fontRef idx="minor">
            <a:schemeClr val="dk1"/>
          </a:fontRef>
        </p:style>
        <p:txBody>
          <a:bodyPr/>
          <a:lstStyle/>
          <a:p>
            <a:r>
              <a:rPr lang="en-US" dirty="0" smtClean="0"/>
              <a:t>Specific conditions:</a:t>
            </a:r>
            <a:endParaRPr lang="ar-IQ" dirty="0"/>
          </a:p>
        </p:txBody>
      </p:sp>
      <p:sp>
        <p:nvSpPr>
          <p:cNvPr id="3" name="عنصر نائب للمحتوى 2"/>
          <p:cNvSpPr>
            <a:spLocks noGrp="1"/>
          </p:cNvSpPr>
          <p:nvPr>
            <p:ph sz="quarter" idx="1"/>
          </p:nvPr>
        </p:nvSpPr>
        <p:spPr/>
        <p:txBody>
          <a:bodyPr>
            <a:normAutofit/>
          </a:bodyPr>
          <a:lstStyle/>
          <a:p>
            <a:pPr algn="just" rtl="0">
              <a:buNone/>
            </a:pPr>
            <a:r>
              <a:rPr lang="en-US" sz="3200" dirty="0" smtClean="0"/>
              <a:t>a.</a:t>
            </a:r>
            <a:r>
              <a:rPr lang="en-US" sz="3200" b="1" dirty="0" smtClean="0"/>
              <a:t> Kaposi’s sarcoma (KS):</a:t>
            </a:r>
          </a:p>
          <a:p>
            <a:pPr algn="just" rtl="0"/>
            <a:r>
              <a:rPr lang="en-US" sz="3200" dirty="0" smtClean="0"/>
              <a:t>Together with PCP, KS has become a hallmark of AIDS; it is due to the herpes virus HHV-8.</a:t>
            </a:r>
          </a:p>
        </p:txBody>
      </p:sp>
      <p:pic>
        <p:nvPicPr>
          <p:cNvPr id="1027" name="Picture 3"/>
          <p:cNvPicPr>
            <a:picLocks noGrp="1" noChangeAspect="1" noChangeArrowheads="1"/>
          </p:cNvPicPr>
          <p:nvPr>
            <p:ph sz="quarter" idx="2"/>
          </p:nvPr>
        </p:nvPicPr>
        <p:blipFill>
          <a:blip r:embed="rId2"/>
          <a:srcRect/>
          <a:stretch>
            <a:fillRect/>
          </a:stretch>
        </p:blipFill>
        <p:spPr bwMode="auto">
          <a:xfrm>
            <a:off x="5429256" y="0"/>
            <a:ext cx="3462965"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Capture.PNG"/>
          <p:cNvPicPr>
            <a:picLocks noGrp="1" noChangeAspect="1"/>
          </p:cNvPicPr>
          <p:nvPr>
            <p:ph sz="quarter" idx="1"/>
          </p:nvPr>
        </p:nvPicPr>
        <p:blipFill>
          <a:blip r:embed="rId2"/>
          <a:stretch>
            <a:fillRect/>
          </a:stretch>
        </p:blipFill>
        <p:spPr>
          <a:xfrm>
            <a:off x="1500166" y="1219200"/>
            <a:ext cx="6248695" cy="4937125"/>
          </a:xfrm>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sz="3200" dirty="0" smtClean="0"/>
              <a:t>Prior to HIV, KS was a rare </a:t>
            </a:r>
            <a:r>
              <a:rPr lang="en-US" sz="3200" dirty="0" err="1" smtClean="0"/>
              <a:t>tumour</a:t>
            </a:r>
            <a:r>
              <a:rPr lang="en-US" sz="3200" dirty="0" smtClean="0"/>
              <a:t> restricted to elderly Mediterranean or Jewish males, </a:t>
            </a:r>
            <a:r>
              <a:rPr lang="en-US" sz="3200" dirty="0" err="1" smtClean="0"/>
              <a:t>immunosuppressed</a:t>
            </a:r>
            <a:r>
              <a:rPr lang="en-US" sz="3200" dirty="0" smtClean="0"/>
              <a:t> transplant recipients, and children and young adults in sub-Saharan Africa.</a:t>
            </a:r>
            <a:endParaRPr lang="ar-IQ" sz="3200" dirty="0" smtClean="0"/>
          </a:p>
          <a:p>
            <a:pPr algn="just" rtl="0">
              <a:buNone/>
            </a:pPr>
            <a:endParaRPr lang="ar-IQ" sz="2800" dirty="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dirty="0" smtClean="0"/>
              <a:t>Typical presentation is with raised non-</a:t>
            </a:r>
            <a:r>
              <a:rPr lang="en-US" dirty="0" err="1" smtClean="0"/>
              <a:t>pruritic</a:t>
            </a:r>
            <a:r>
              <a:rPr lang="en-US" dirty="0" smtClean="0"/>
              <a:t> papules, often found incidentally on examination in a newly diagnosed patient. </a:t>
            </a:r>
          </a:p>
          <a:p>
            <a:pPr algn="just" rtl="0"/>
            <a:r>
              <a:rPr lang="en-US" dirty="0" smtClean="0"/>
              <a:t>As the disease progresses, the skin lesions become more numerous and larger.</a:t>
            </a:r>
          </a:p>
          <a:p>
            <a:pPr algn="just" rtl="0"/>
            <a:r>
              <a:rPr lang="en-US" dirty="0" smtClean="0"/>
              <a:t>Visceral disease occurs in only 10% at presentation.</a:t>
            </a:r>
          </a:p>
          <a:p>
            <a:pPr algn="just" rtl="0"/>
            <a:r>
              <a:rPr lang="en-US" dirty="0" smtClean="0"/>
              <a:t>With the widespread use of HAART, which is also the mainstay of treatment, there has been a 70% fall in incidence.</a:t>
            </a:r>
            <a:endParaRPr lang="ar-IQ" dirty="0"/>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Primary-effusion lymphoma (&lt; 2% of cases of non-Hodgkin lymphoma) and </a:t>
            </a:r>
            <a:r>
              <a:rPr lang="en-US" dirty="0" err="1" smtClean="0"/>
              <a:t>multicentric</a:t>
            </a:r>
            <a:r>
              <a:rPr lang="en-US" dirty="0" smtClean="0"/>
              <a:t> </a:t>
            </a:r>
            <a:r>
              <a:rPr lang="en-US" dirty="0" err="1" smtClean="0"/>
              <a:t>Castleman’s</a:t>
            </a:r>
            <a:r>
              <a:rPr lang="en-US" dirty="0" smtClean="0"/>
              <a:t> disease, which is a rare </a:t>
            </a:r>
            <a:r>
              <a:rPr lang="en-US" dirty="0" err="1" smtClean="0"/>
              <a:t>lymphoproliferative</a:t>
            </a:r>
            <a:r>
              <a:rPr lang="en-US" dirty="0" smtClean="0"/>
              <a:t> disorder affecting mainly HIV patients who present with </a:t>
            </a:r>
            <a:r>
              <a:rPr lang="en-US" dirty="0" err="1" smtClean="0"/>
              <a:t>anaemia</a:t>
            </a:r>
            <a:r>
              <a:rPr lang="en-US" dirty="0" smtClean="0"/>
              <a:t>, fevers and multifocal </a:t>
            </a:r>
            <a:r>
              <a:rPr lang="en-US" dirty="0" err="1" smtClean="0"/>
              <a:t>lymphadenopathy</a:t>
            </a:r>
            <a:r>
              <a:rPr lang="en-US" dirty="0" smtClean="0"/>
              <a:t>, are other HHV-8-associated conditions seen rarely with HIV.</a:t>
            </a:r>
            <a:endParaRPr lang="ar-IQ"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smtClean="0"/>
              <a:t>b. HIV-associated lymphoma:</a:t>
            </a:r>
            <a:endParaRPr lang="ar-IQ" dirty="0"/>
          </a:p>
        </p:txBody>
      </p:sp>
      <p:sp>
        <p:nvSpPr>
          <p:cNvPr id="3" name="عنصر نائب للمحتوى 2"/>
          <p:cNvSpPr>
            <a:spLocks noGrp="1"/>
          </p:cNvSpPr>
          <p:nvPr>
            <p:ph sz="quarter" idx="1"/>
          </p:nvPr>
        </p:nvSpPr>
        <p:spPr/>
        <p:txBody>
          <a:bodyPr>
            <a:normAutofit/>
          </a:bodyPr>
          <a:lstStyle/>
          <a:p>
            <a:pPr algn="just" rtl="0"/>
            <a:r>
              <a:rPr lang="en-US" dirty="0" smtClean="0"/>
              <a:t>In the majority of patients, non-Hodgkin lymphoma (NHL) represents a late manifestation of HIV, with risk increasing as CD4 count falls. </a:t>
            </a:r>
          </a:p>
        </p:txBody>
      </p:sp>
      <p:pic>
        <p:nvPicPr>
          <p:cNvPr id="5122" name="Picture 2"/>
          <p:cNvPicPr>
            <a:picLocks noGrp="1" noChangeAspect="1" noChangeArrowheads="1"/>
          </p:cNvPicPr>
          <p:nvPr>
            <p:ph sz="quarter" idx="2"/>
          </p:nvPr>
        </p:nvPicPr>
        <p:blipFill>
          <a:blip r:embed="rId3"/>
          <a:srcRect/>
          <a:stretch>
            <a:fillRect/>
          </a:stretch>
        </p:blipFill>
        <p:spPr bwMode="auto">
          <a:xfrm>
            <a:off x="5000629" y="1142984"/>
            <a:ext cx="3714776" cy="550072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The risk is &gt; 50-fold greater than in HIV-negative individuals, with a lifetime risk of developing NHL of 5–10%. </a:t>
            </a:r>
          </a:p>
          <a:p>
            <a:pPr algn="just" rtl="0"/>
            <a:r>
              <a:rPr lang="en-US" dirty="0" smtClean="0"/>
              <a:t>Over the last 10 years, the incidence of NHL has fallen by &gt; 40% but has increased as a proportion of AIDS-defining illnesses.</a:t>
            </a:r>
            <a:endParaRPr lang="ar-IQ" dirty="0" smtClean="0"/>
          </a:p>
          <a:p>
            <a:endParaRPr lang="ar-IQ" dirty="0"/>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By comparison, the incidence of Hodgkin disease (HD) has a definite but less marked association with HIV (10–20-fold greater than in HIV-negative individuals) and CD4 count fall. </a:t>
            </a:r>
          </a:p>
          <a:p>
            <a:pPr algn="just" rtl="0"/>
            <a:r>
              <a:rPr lang="en-US" dirty="0" smtClean="0"/>
              <a:t>For both, </a:t>
            </a:r>
            <a:r>
              <a:rPr lang="en-US" dirty="0" err="1" smtClean="0"/>
              <a:t>extranodal</a:t>
            </a:r>
            <a:r>
              <a:rPr lang="en-US" dirty="0" smtClean="0"/>
              <a:t> and advanced presentation is more likely, with the majority having B symptoms.</a:t>
            </a:r>
          </a:p>
          <a:p>
            <a:pPr algn="just" rtl="0"/>
            <a:r>
              <a:rPr lang="en-US" dirty="0" smtClean="0"/>
              <a:t>Histologically, HD is more likely to show mixed </a:t>
            </a:r>
            <a:r>
              <a:rPr lang="en-US" dirty="0" err="1" smtClean="0"/>
              <a:t>cellularity</a:t>
            </a:r>
            <a:r>
              <a:rPr lang="en-US" dirty="0" smtClean="0"/>
              <a:t> or lymphocyte-depleted subtypes, as opposed to nodular sclerosis; a high percentage stain EBV-positive.</a:t>
            </a:r>
            <a:endParaRPr lang="ar-IQ" dirty="0" smtClean="0"/>
          </a:p>
          <a:p>
            <a:pPr algn="just" rtl="0"/>
            <a:endParaRPr lang="ar-IQ"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The modes of spread are sexual (man to man, heterosexual and oral), </a:t>
            </a:r>
            <a:r>
              <a:rPr lang="en-US" dirty="0" err="1" smtClean="0"/>
              <a:t>parenteral</a:t>
            </a:r>
            <a:r>
              <a:rPr lang="en-US" dirty="0" smtClean="0"/>
              <a:t> (blood or blood product recipients, injection drug-users and those experiencing occupational injury) and vertical.</a:t>
            </a:r>
            <a:endParaRPr lang="ar-IQ" dirty="0"/>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dirty="0" smtClean="0"/>
              <a:t>After diagnosis of NHL or Hodgkin lymphoma, a staging evaluation is required. </a:t>
            </a:r>
          </a:p>
          <a:p>
            <a:pPr algn="just" rtl="0"/>
            <a:r>
              <a:rPr lang="en-US" dirty="0" smtClean="0"/>
              <a:t>For both, HAART therapy is associated with improved overall response, disease-free survival and complete remission rates, so its introduction should not be delayed. </a:t>
            </a:r>
          </a:p>
          <a:p>
            <a:pPr algn="just" rtl="0"/>
            <a:r>
              <a:rPr lang="en-US" dirty="0" smtClean="0"/>
              <a:t>Multi-agent chemotherapy is the mainstay of treatment but </a:t>
            </a:r>
            <a:r>
              <a:rPr lang="en-US" dirty="0" err="1" smtClean="0"/>
              <a:t>intrathecal</a:t>
            </a:r>
            <a:r>
              <a:rPr lang="en-US" dirty="0" smtClean="0"/>
              <a:t> chemoprophylaxis, support of bone marrow reserves and prevention of infection are also key elements.</a:t>
            </a:r>
            <a:endParaRPr lang="ar-IQ" dirty="0"/>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dirty="0" smtClean="0"/>
              <a:t>Additional </a:t>
            </a:r>
            <a:r>
              <a:rPr lang="en-US" dirty="0" err="1" smtClean="0"/>
              <a:t>rituximab</a:t>
            </a:r>
            <a:r>
              <a:rPr lang="en-US" dirty="0" smtClean="0"/>
              <a:t> may improve response, depending on </a:t>
            </a:r>
            <a:r>
              <a:rPr lang="en-US" dirty="0" err="1" smtClean="0"/>
              <a:t>tumour</a:t>
            </a:r>
            <a:r>
              <a:rPr lang="en-US" dirty="0" smtClean="0"/>
              <a:t> cell markers. </a:t>
            </a:r>
          </a:p>
          <a:p>
            <a:pPr algn="just" rtl="0"/>
            <a:r>
              <a:rPr lang="en-US" dirty="0" smtClean="0"/>
              <a:t>More intensive regimens are required for </a:t>
            </a:r>
            <a:r>
              <a:rPr lang="en-US" dirty="0" err="1" smtClean="0"/>
              <a:t>Burkitt’s</a:t>
            </a:r>
            <a:r>
              <a:rPr lang="en-US" dirty="0" smtClean="0"/>
              <a:t> lymphoma. </a:t>
            </a:r>
          </a:p>
          <a:p>
            <a:pPr algn="just" rtl="0"/>
            <a:r>
              <a:rPr lang="en-US" dirty="0" smtClean="0"/>
              <a:t>For HD, first-line treatment is as standard.</a:t>
            </a:r>
          </a:p>
          <a:p>
            <a:pPr algn="just" rtl="0"/>
            <a:r>
              <a:rPr lang="en-US" dirty="0" smtClean="0"/>
              <a:t>Use of HAART with chemotherapy is safe, although drugs that have overlapping side-effects with </a:t>
            </a:r>
            <a:r>
              <a:rPr lang="en-US" dirty="0" err="1" smtClean="0"/>
              <a:t>cytotoxics</a:t>
            </a:r>
            <a:r>
              <a:rPr lang="en-US" dirty="0" smtClean="0"/>
              <a:t> should be avoided (e.g. ZDV and marrow suppression).</a:t>
            </a:r>
          </a:p>
          <a:p>
            <a:pPr algn="just" rtl="0"/>
            <a:r>
              <a:rPr lang="en-US" dirty="0" smtClean="0"/>
              <a:t>Following chemotherapy, it may take up to 1 year for the CD4 count to return to pre-treatment levels.</a:t>
            </a:r>
            <a:endParaRPr lang="ar-IQ" dirty="0"/>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smtClean="0"/>
              <a:t>c. Other non-AIDS-defining cancers:</a:t>
            </a:r>
            <a:endParaRPr lang="ar-IQ" dirty="0"/>
          </a:p>
        </p:txBody>
      </p:sp>
      <p:sp>
        <p:nvSpPr>
          <p:cNvPr id="3" name="عنصر نائب للمحتوى 2"/>
          <p:cNvSpPr>
            <a:spLocks noGrp="1"/>
          </p:cNvSpPr>
          <p:nvPr>
            <p:ph sz="quarter" idx="1"/>
          </p:nvPr>
        </p:nvSpPr>
        <p:spPr/>
        <p:txBody>
          <a:bodyPr/>
          <a:lstStyle/>
          <a:p>
            <a:pPr algn="just" rtl="0"/>
            <a:r>
              <a:rPr lang="en-US" dirty="0" smtClean="0"/>
              <a:t>HIV-infected patients have a greater risk of developing </a:t>
            </a:r>
            <a:r>
              <a:rPr lang="en-US" dirty="0" err="1" smtClean="0"/>
              <a:t>anogenital</a:t>
            </a:r>
            <a:r>
              <a:rPr lang="en-US" dirty="0" smtClean="0"/>
              <a:t> (</a:t>
            </a:r>
            <a:r>
              <a:rPr lang="en-US" dirty="0" err="1" smtClean="0"/>
              <a:t>vulval</a:t>
            </a:r>
            <a:r>
              <a:rPr lang="en-US" dirty="0" smtClean="0"/>
              <a:t>/vaginal, anal, penile) and in situ cervical cancer (cervical intra-epithelial </a:t>
            </a:r>
            <a:r>
              <a:rPr lang="en-US" dirty="0" err="1" smtClean="0"/>
              <a:t>neoplasia</a:t>
            </a:r>
            <a:r>
              <a:rPr lang="en-US" dirty="0" smtClean="0"/>
              <a:t> (CIN) III), all of which are closely associated with HPV co-infection.</a:t>
            </a:r>
          </a:p>
          <a:p>
            <a:pPr algn="just" rtl="0"/>
            <a:r>
              <a:rPr lang="en-US" dirty="0" smtClean="0"/>
              <a:t>This is more frequently observed in HIV (60% of females; 90% of males), including the most </a:t>
            </a:r>
            <a:r>
              <a:rPr lang="en-US" dirty="0" err="1" smtClean="0"/>
              <a:t>oncogenic</a:t>
            </a:r>
            <a:r>
              <a:rPr lang="en-US" dirty="0" smtClean="0"/>
              <a:t> genotypes (HPV-16, 18, 31, 33, 35). </a:t>
            </a:r>
          </a:p>
          <a:p>
            <a:pPr algn="just" rtl="0"/>
            <a:endParaRPr lang="ar-IQ" dirty="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dirty="0" smtClean="0"/>
              <a:t>Patients are more likely to have multiple genotypes which persist with time, and to progress more rapidly from dysplasia to in situ cancer.</a:t>
            </a:r>
          </a:p>
          <a:p>
            <a:pPr algn="just" rtl="0"/>
            <a:r>
              <a:rPr lang="en-US" dirty="0" smtClean="0"/>
              <a:t>Both a higher viral load and a lower CD4 count are associated with higher co-infection rates.</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Invasive cervical cancer is an AIDS-defining diagnosis, although it is unrelated to CD4 count and the risk is much lower than that for KS and NHL; by contrast, CIN is more common and more likely to recur. Disease tends to present late and is more aggressive.</a:t>
            </a:r>
          </a:p>
          <a:p>
            <a:pPr algn="just" rtl="0"/>
            <a:r>
              <a:rPr lang="en-US" dirty="0" smtClean="0"/>
              <a:t>Annual cervical smears should be taken from all HIV-infected women.</a:t>
            </a:r>
          </a:p>
          <a:p>
            <a:pPr algn="just" rtl="0"/>
            <a:endParaRPr lang="ar-IQ" dirty="0" smtClean="0"/>
          </a:p>
          <a:p>
            <a:pPr algn="just" rtl="0"/>
            <a:endParaRPr lang="ar-IQ" dirty="0"/>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The incidence of anal cancer is increasing (37-fold for men and 6.8-fold for women), particularly for MSM. Most are </a:t>
            </a:r>
            <a:r>
              <a:rPr lang="en-US" dirty="0" err="1" smtClean="0"/>
              <a:t>squamous</a:t>
            </a:r>
            <a:r>
              <a:rPr lang="en-US" dirty="0" smtClean="0"/>
              <a:t> cell carcinomas and tend to be advanced at presentation; treatment is with chemo- and radiotherapy. Survival rate is around 50% at 2 years.</a:t>
            </a:r>
            <a:endParaRPr lang="ar-IQ" dirty="0"/>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MANAGEMENT OF HIV:</a:t>
            </a:r>
            <a:endParaRPr lang="ar-IQ"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عنصر نائب للمحتوى 2"/>
          <p:cNvSpPr>
            <a:spLocks noGrp="1"/>
          </p:cNvSpPr>
          <p:nvPr>
            <p:ph sz="quarter" idx="1"/>
          </p:nvPr>
        </p:nvSpPr>
        <p:spPr/>
        <p:txBody>
          <a:bodyPr>
            <a:normAutofit/>
          </a:bodyPr>
          <a:lstStyle/>
          <a:p>
            <a:pPr algn="just" rtl="0"/>
            <a:r>
              <a:rPr lang="en-US" sz="2800" dirty="0" smtClean="0"/>
              <a:t>Management of HIV involves both treatment of the virus and prevention of opportunistic infections.</a:t>
            </a:r>
            <a:endParaRPr lang="ar-IQ" sz="2800" dirty="0"/>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dirty="0" smtClean="0"/>
              <a:t>The aims of HIV treatment are to:</a:t>
            </a:r>
            <a:endParaRPr lang="ar-IQ" dirty="0"/>
          </a:p>
        </p:txBody>
      </p:sp>
      <p:sp>
        <p:nvSpPr>
          <p:cNvPr id="3" name="عنصر نائب للمحتوى 2"/>
          <p:cNvSpPr>
            <a:spLocks noGrp="1"/>
          </p:cNvSpPr>
          <p:nvPr>
            <p:ph sz="quarter" idx="1"/>
          </p:nvPr>
        </p:nvSpPr>
        <p:spPr/>
        <p:txBody>
          <a:bodyPr/>
          <a:lstStyle/>
          <a:p>
            <a:pPr marL="514350" indent="-514350" algn="just" rtl="0">
              <a:buFont typeface="+mj-lt"/>
              <a:buAutoNum type="alphaUcPeriod"/>
            </a:pPr>
            <a:r>
              <a:rPr lang="en-US" dirty="0" smtClean="0"/>
              <a:t>reduce the viral load to an undetectable level for as long as possible</a:t>
            </a:r>
          </a:p>
          <a:p>
            <a:pPr marL="514350" indent="-514350" algn="just" rtl="0">
              <a:buFont typeface="+mj-lt"/>
              <a:buAutoNum type="alphaUcPeriod"/>
            </a:pPr>
            <a:r>
              <a:rPr lang="en-US" dirty="0" smtClean="0"/>
              <a:t>improve the CD4 count to &gt; 200 cells/</a:t>
            </a:r>
            <a:r>
              <a:rPr lang="en-US" dirty="0" err="1" smtClean="0"/>
              <a:t>mL</a:t>
            </a:r>
            <a:r>
              <a:rPr lang="en-US" dirty="0" smtClean="0"/>
              <a:t> so that severe HIV-related disease is unlikely</a:t>
            </a:r>
          </a:p>
          <a:p>
            <a:pPr marL="514350" indent="-514350" algn="just" rtl="0">
              <a:buFont typeface="+mj-lt"/>
              <a:buAutoNum type="alphaUcPeriod"/>
            </a:pPr>
            <a:r>
              <a:rPr lang="en-US" dirty="0" smtClean="0"/>
              <a:t>improve the quantity and quality of life without unacceptable drug-related side-effects or lifestyle alteration</a:t>
            </a:r>
          </a:p>
          <a:p>
            <a:pPr marL="514350" indent="-514350" algn="just" rtl="0">
              <a:buFont typeface="+mj-lt"/>
              <a:buAutoNum type="alphaUcPeriod"/>
            </a:pPr>
            <a:r>
              <a:rPr lang="en-US" dirty="0" smtClean="0"/>
              <a:t>reduce transmission.</a:t>
            </a:r>
            <a:endParaRPr lang="ar-IQ" dirty="0"/>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descr="Capture.PNG"/>
          <p:cNvPicPr>
            <a:picLocks noGrp="1" noChangeAspect="1"/>
          </p:cNvPicPr>
          <p:nvPr>
            <p:ph sz="quarter" idx="1"/>
          </p:nvPr>
        </p:nvPicPr>
        <p:blipFill>
          <a:blip r:embed="rId2"/>
          <a:stretch>
            <a:fillRect/>
          </a:stretch>
        </p:blipFill>
        <p:spPr>
          <a:xfrm>
            <a:off x="142844" y="857232"/>
            <a:ext cx="8858280" cy="5786478"/>
          </a:xfrm>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The principle of combining drugs serves to provide additive antiviral activity with a reduction in the emergence of viral resistance. This is known as highly active antiretroviral therapy (HAART) and is the cornerstone of management.</a:t>
            </a:r>
            <a:endParaRPr lang="ar-IQ"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dirty="0" smtClean="0"/>
              <a:t>The transmission risk after exposure is over 90% for blood or blood products, 15–40% for the vertical route, 0.5–1.0% for injection drug use, 0.2–0.5% for genital mucous membrane spread and under 0.1% for non-genital mucous membrane spread.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sz="4800" b="1" dirty="0" smtClean="0">
                <a:solidFill>
                  <a:srgbClr val="FF0000"/>
                </a:solidFill>
              </a:rPr>
              <a:t>Drugs:</a:t>
            </a:r>
            <a:endParaRPr lang="ar-IQ" sz="4800" dirty="0">
              <a:solidFill>
                <a:srgbClr val="FF0000"/>
              </a:solidFill>
            </a:endParaRPr>
          </a:p>
        </p:txBody>
      </p:sp>
      <p:sp>
        <p:nvSpPr>
          <p:cNvPr id="3" name="عنصر نائب للمحتوى 2"/>
          <p:cNvSpPr>
            <a:spLocks noGrp="1"/>
          </p:cNvSpPr>
          <p:nvPr>
            <p:ph sz="quarter" idx="1"/>
          </p:nvPr>
        </p:nvSpPr>
        <p:spPr/>
        <p:txBody>
          <a:bodyPr>
            <a:normAutofit/>
          </a:bodyPr>
          <a:lstStyle/>
          <a:p>
            <a:pPr algn="just" rtl="0">
              <a:buNone/>
            </a:pPr>
            <a:r>
              <a:rPr lang="en-US" sz="2800" b="1" dirty="0" smtClean="0"/>
              <a:t>a.</a:t>
            </a:r>
            <a:r>
              <a:rPr lang="en-US" sz="2800" b="1" dirty="0" smtClean="0"/>
              <a:t> Nucleoside reverse </a:t>
            </a:r>
            <a:r>
              <a:rPr lang="en-US" sz="2800" b="1" dirty="0" smtClean="0"/>
              <a:t>transcriptase inhibitors </a:t>
            </a:r>
            <a:r>
              <a:rPr lang="en-US" sz="2800" b="1" dirty="0" smtClean="0"/>
              <a:t>(NRTIs</a:t>
            </a:r>
            <a:r>
              <a:rPr lang="en-US" sz="2800" b="1" dirty="0" smtClean="0"/>
              <a:t>):</a:t>
            </a:r>
          </a:p>
          <a:p>
            <a:pPr algn="just" rtl="0"/>
            <a:r>
              <a:rPr lang="en-US" sz="2800" dirty="0" smtClean="0"/>
              <a:t>The drugs in this class are </a:t>
            </a:r>
            <a:r>
              <a:rPr lang="en-US" sz="2800" dirty="0" err="1" smtClean="0"/>
              <a:t>zidovudine</a:t>
            </a:r>
            <a:r>
              <a:rPr lang="en-US" sz="2800" dirty="0" smtClean="0"/>
              <a:t> (ZDV), </a:t>
            </a:r>
            <a:r>
              <a:rPr lang="en-US" sz="2800" dirty="0" err="1" smtClean="0"/>
              <a:t>didanosine</a:t>
            </a:r>
            <a:r>
              <a:rPr lang="en-US" sz="2800" dirty="0" smtClean="0"/>
              <a:t> (</a:t>
            </a:r>
            <a:r>
              <a:rPr lang="en-US" sz="2800" dirty="0" err="1" smtClean="0"/>
              <a:t>ddI</a:t>
            </a:r>
            <a:r>
              <a:rPr lang="en-US" sz="2800" dirty="0" smtClean="0"/>
              <a:t>), </a:t>
            </a:r>
            <a:r>
              <a:rPr lang="en-US" sz="2800" dirty="0" err="1" smtClean="0"/>
              <a:t>lamivudine</a:t>
            </a:r>
            <a:r>
              <a:rPr lang="en-US" sz="2800" dirty="0" smtClean="0"/>
              <a:t> (3TC), </a:t>
            </a:r>
            <a:r>
              <a:rPr lang="en-US" sz="2800" dirty="0" err="1" smtClean="0"/>
              <a:t>stavudine</a:t>
            </a:r>
            <a:r>
              <a:rPr lang="en-US" sz="2800" dirty="0" smtClean="0"/>
              <a:t> (d4T), </a:t>
            </a:r>
            <a:r>
              <a:rPr lang="en-US" sz="2800" dirty="0" err="1" smtClean="0"/>
              <a:t>abacavir</a:t>
            </a:r>
            <a:r>
              <a:rPr lang="en-US" sz="2800" dirty="0" smtClean="0"/>
              <a:t> </a:t>
            </a:r>
            <a:r>
              <a:rPr lang="en-US" sz="2800" dirty="0" smtClean="0"/>
              <a:t>and </a:t>
            </a:r>
            <a:r>
              <a:rPr lang="en-US" sz="2800" dirty="0" err="1" smtClean="0"/>
              <a:t>emtricitabine</a:t>
            </a:r>
            <a:r>
              <a:rPr lang="en-US" sz="2800" dirty="0" smtClean="0"/>
              <a:t> </a:t>
            </a:r>
            <a:r>
              <a:rPr lang="en-US" sz="2800" dirty="0" smtClean="0"/>
              <a:t>(FTC), which have been developed sequentially.</a:t>
            </a:r>
            <a:endParaRPr lang="ar-IQ" sz="2800" b="1" dirty="0"/>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dirty="0" smtClean="0"/>
              <a:t>The NRTIs act through intracellular </a:t>
            </a:r>
            <a:r>
              <a:rPr lang="en-US" dirty="0" err="1" smtClean="0"/>
              <a:t>phosphorylation</a:t>
            </a:r>
            <a:r>
              <a:rPr lang="en-US" dirty="0" smtClean="0"/>
              <a:t> to </a:t>
            </a:r>
            <a:r>
              <a:rPr lang="en-US" dirty="0" smtClean="0"/>
              <a:t>the </a:t>
            </a:r>
            <a:r>
              <a:rPr lang="en-US" dirty="0" err="1" smtClean="0"/>
              <a:t>triphosphate</a:t>
            </a:r>
            <a:r>
              <a:rPr lang="en-US" dirty="0" smtClean="0"/>
              <a:t> form and incorporation into </a:t>
            </a:r>
            <a:r>
              <a:rPr lang="en-US" dirty="0" smtClean="0"/>
              <a:t>the DNA</a:t>
            </a:r>
            <a:r>
              <a:rPr lang="en-US" dirty="0" smtClean="0"/>
              <a:t>, where they inhibit further lengthening of the </a:t>
            </a:r>
            <a:r>
              <a:rPr lang="en-US" dirty="0" smtClean="0"/>
              <a:t>complementary strand </a:t>
            </a:r>
            <a:r>
              <a:rPr lang="en-US" dirty="0" smtClean="0"/>
              <a:t>to the viral RNA </a:t>
            </a:r>
            <a:r>
              <a:rPr lang="en-US" dirty="0" smtClean="0"/>
              <a:t>template. </a:t>
            </a:r>
          </a:p>
          <a:p>
            <a:pPr algn="just" rtl="0"/>
            <a:r>
              <a:rPr lang="en-US" dirty="0" smtClean="0"/>
              <a:t>Each </a:t>
            </a:r>
            <a:r>
              <a:rPr lang="en-US" dirty="0" smtClean="0"/>
              <a:t>drug specifically competes with </a:t>
            </a:r>
            <a:r>
              <a:rPr lang="en-US" dirty="0" smtClean="0"/>
              <a:t>a natural </a:t>
            </a:r>
            <a:r>
              <a:rPr lang="en-US" dirty="0" smtClean="0"/>
              <a:t>nucleoside (e.g. ZDV with </a:t>
            </a:r>
            <a:r>
              <a:rPr lang="en-US" dirty="0" err="1" smtClean="0"/>
              <a:t>thymidine</a:t>
            </a:r>
            <a:r>
              <a:rPr lang="en-US" dirty="0" smtClean="0"/>
              <a:t>). </a:t>
            </a:r>
            <a:endParaRPr lang="en-US" dirty="0" smtClean="0"/>
          </a:p>
          <a:p>
            <a:pPr algn="just" rtl="0"/>
            <a:r>
              <a:rPr lang="en-US" dirty="0" smtClean="0"/>
              <a:t>CNS penetration is </a:t>
            </a:r>
            <a:r>
              <a:rPr lang="en-US" dirty="0" smtClean="0"/>
              <a:t>good with all NRTIs, and ZDV has been </a:t>
            </a:r>
            <a:r>
              <a:rPr lang="en-US" dirty="0" smtClean="0"/>
              <a:t>demonstrated to </a:t>
            </a:r>
            <a:r>
              <a:rPr lang="en-US" dirty="0" smtClean="0"/>
              <a:t>be of benefit in AIDS dementia.</a:t>
            </a:r>
            <a:endParaRPr lang="ar-IQ" dirty="0"/>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err="1" smtClean="0"/>
              <a:t>Tenofovir</a:t>
            </a:r>
            <a:r>
              <a:rPr lang="en-US" dirty="0" smtClean="0"/>
              <a:t> </a:t>
            </a:r>
            <a:r>
              <a:rPr lang="en-US" dirty="0" smtClean="0"/>
              <a:t>is a </a:t>
            </a:r>
            <a:r>
              <a:rPr lang="en-US" dirty="0" smtClean="0"/>
              <a:t>nucleotide drug which only requires two </a:t>
            </a:r>
            <a:r>
              <a:rPr lang="en-US" dirty="0" err="1" smtClean="0"/>
              <a:t>phosphorylation</a:t>
            </a:r>
            <a:r>
              <a:rPr lang="en-US" dirty="0" smtClean="0"/>
              <a:t> steps </a:t>
            </a:r>
            <a:r>
              <a:rPr lang="en-US" dirty="0" smtClean="0"/>
              <a:t>to the </a:t>
            </a:r>
            <a:r>
              <a:rPr lang="en-US" dirty="0" err="1" smtClean="0"/>
              <a:t>triphosphate</a:t>
            </a:r>
            <a:r>
              <a:rPr lang="en-US" dirty="0" smtClean="0"/>
              <a:t> form</a:t>
            </a:r>
            <a:r>
              <a:rPr lang="en-US" dirty="0" smtClean="0"/>
              <a:t>. Its </a:t>
            </a:r>
            <a:r>
              <a:rPr lang="en-US" dirty="0" smtClean="0"/>
              <a:t>activity and characteristics are </a:t>
            </a:r>
            <a:r>
              <a:rPr lang="en-US" dirty="0" smtClean="0"/>
              <a:t>similar to the NRTIs. </a:t>
            </a:r>
            <a:endParaRPr lang="en-US" dirty="0" smtClean="0"/>
          </a:p>
          <a:p>
            <a:pPr algn="just" rtl="0"/>
            <a:r>
              <a:rPr lang="en-US" dirty="0" smtClean="0"/>
              <a:t>The </a:t>
            </a:r>
            <a:r>
              <a:rPr lang="en-US" dirty="0" smtClean="0"/>
              <a:t>inclusion of </a:t>
            </a:r>
            <a:r>
              <a:rPr lang="en-US" dirty="0" smtClean="0"/>
              <a:t>two NRTIs</a:t>
            </a:r>
            <a:r>
              <a:rPr lang="en-US" dirty="0" smtClean="0"/>
              <a:t>, or one NRTI and </a:t>
            </a:r>
            <a:r>
              <a:rPr lang="en-US" dirty="0" err="1" smtClean="0"/>
              <a:t>tenofovir</a:t>
            </a:r>
            <a:r>
              <a:rPr lang="en-US" dirty="0" smtClean="0"/>
              <a:t>, remains the </a:t>
            </a:r>
            <a:r>
              <a:rPr lang="en-US" dirty="0" smtClean="0"/>
              <a:t>cornerstone of </a:t>
            </a:r>
            <a:r>
              <a:rPr lang="en-US" dirty="0" smtClean="0"/>
              <a:t>HAART.</a:t>
            </a:r>
            <a:endParaRPr lang="ar-IQ" dirty="0"/>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dirty="0" smtClean="0"/>
              <a:t>Resistance occurs to all NRTIs unless they are part </a:t>
            </a:r>
            <a:r>
              <a:rPr lang="en-US" dirty="0" smtClean="0"/>
              <a:t>of a </a:t>
            </a:r>
            <a:r>
              <a:rPr lang="en-US" dirty="0" smtClean="0"/>
              <a:t>maximally suppressive HAART regimen; </a:t>
            </a:r>
            <a:r>
              <a:rPr lang="en-US" dirty="0" smtClean="0"/>
              <a:t>resistance to </a:t>
            </a:r>
            <a:r>
              <a:rPr lang="en-US" dirty="0" smtClean="0"/>
              <a:t>3TC and FTC is rapid and high-level. </a:t>
            </a:r>
            <a:endParaRPr lang="en-US" dirty="0" smtClean="0"/>
          </a:p>
          <a:p>
            <a:pPr algn="just" rtl="0"/>
            <a:r>
              <a:rPr lang="en-US" dirty="0" smtClean="0"/>
              <a:t>Occasionally, certain single </a:t>
            </a:r>
            <a:r>
              <a:rPr lang="en-US" dirty="0" smtClean="0"/>
              <a:t>mutations in the viral reverse </a:t>
            </a:r>
            <a:r>
              <a:rPr lang="en-US" dirty="0" smtClean="0"/>
              <a:t>transcriptase may </a:t>
            </a:r>
            <a:r>
              <a:rPr lang="en-US" dirty="0" smtClean="0"/>
              <a:t>result in broad resistance to several or all of </a:t>
            </a:r>
            <a:r>
              <a:rPr lang="en-US" dirty="0" smtClean="0"/>
              <a:t>the NRTIs </a:t>
            </a:r>
            <a:r>
              <a:rPr lang="en-US" dirty="0" smtClean="0"/>
              <a:t>and </a:t>
            </a:r>
            <a:r>
              <a:rPr lang="en-US" dirty="0" err="1" smtClean="0"/>
              <a:t>tenofovir</a:t>
            </a:r>
            <a:r>
              <a:rPr lang="en-US" dirty="0" smtClean="0"/>
              <a:t>. These can be selected out by </a:t>
            </a:r>
            <a:r>
              <a:rPr lang="en-US" dirty="0" smtClean="0"/>
              <a:t>combining drugs </a:t>
            </a:r>
            <a:r>
              <a:rPr lang="en-US" dirty="0" smtClean="0"/>
              <a:t>that have overlapping resistance </a:t>
            </a:r>
            <a:r>
              <a:rPr lang="en-US" dirty="0" smtClean="0"/>
              <a:t>profiles and </a:t>
            </a:r>
            <a:r>
              <a:rPr lang="en-US" dirty="0" smtClean="0"/>
              <a:t>a low genetic barrier to resistance.</a:t>
            </a:r>
            <a:endParaRPr lang="ar-IQ" dirty="0"/>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Early side-effects are uncommon with current </a:t>
            </a:r>
            <a:r>
              <a:rPr lang="en-US" dirty="0" smtClean="0"/>
              <a:t>recommended NRTIs</a:t>
            </a:r>
            <a:r>
              <a:rPr lang="en-US" dirty="0" smtClean="0"/>
              <a:t>. </a:t>
            </a:r>
            <a:endParaRPr lang="en-US" dirty="0" smtClean="0"/>
          </a:p>
          <a:p>
            <a:pPr algn="just" rtl="0"/>
            <a:r>
              <a:rPr lang="en-US" dirty="0" err="1" smtClean="0"/>
              <a:t>Abacavir</a:t>
            </a:r>
            <a:r>
              <a:rPr lang="en-US" dirty="0" smtClean="0"/>
              <a:t> </a:t>
            </a:r>
            <a:r>
              <a:rPr lang="en-US" dirty="0" smtClean="0"/>
              <a:t>can result in a </a:t>
            </a:r>
            <a:r>
              <a:rPr lang="en-US" dirty="0" smtClean="0"/>
              <a:t>hypersensitivity reaction </a:t>
            </a:r>
            <a:r>
              <a:rPr lang="en-US" dirty="0" smtClean="0"/>
              <a:t>in 3% of patients with rash, fever </a:t>
            </a:r>
            <a:r>
              <a:rPr lang="en-US" dirty="0" smtClean="0"/>
              <a:t>and an influenza-like </a:t>
            </a:r>
            <a:r>
              <a:rPr lang="en-US" dirty="0" smtClean="0"/>
              <a:t>illness, but this only occurs in </a:t>
            </a:r>
            <a:r>
              <a:rPr lang="en-US" dirty="0" smtClean="0"/>
              <a:t>those with </a:t>
            </a:r>
            <a:r>
              <a:rPr lang="en-US" dirty="0" smtClean="0"/>
              <a:t>the genetic allele HLAB57*01; this can be </a:t>
            </a:r>
            <a:r>
              <a:rPr lang="en-US" dirty="0" smtClean="0"/>
              <a:t>screened for </a:t>
            </a:r>
            <a:r>
              <a:rPr lang="en-US" dirty="0" smtClean="0"/>
              <a:t>prior to use of </a:t>
            </a:r>
            <a:r>
              <a:rPr lang="en-US" dirty="0" err="1" smtClean="0"/>
              <a:t>abacavir</a:t>
            </a:r>
            <a:r>
              <a:rPr lang="en-US" dirty="0" smtClean="0"/>
              <a:t> and the drug avoided if </a:t>
            </a:r>
            <a:r>
              <a:rPr lang="en-US" dirty="0" smtClean="0"/>
              <a:t>it is </a:t>
            </a:r>
            <a:r>
              <a:rPr lang="en-US" dirty="0" smtClean="0"/>
              <a:t>present.</a:t>
            </a:r>
            <a:endParaRPr lang="ar-IQ" dirty="0"/>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err="1" smtClean="0"/>
              <a:t>Abacavir</a:t>
            </a:r>
            <a:r>
              <a:rPr lang="en-US" dirty="0" smtClean="0"/>
              <a:t> also appears to be associated </a:t>
            </a:r>
            <a:r>
              <a:rPr lang="en-US" dirty="0" smtClean="0"/>
              <a:t>with a </a:t>
            </a:r>
            <a:r>
              <a:rPr lang="en-US" dirty="0" smtClean="0"/>
              <a:t>small risk of coronary heart disease, and </a:t>
            </a:r>
            <a:r>
              <a:rPr lang="en-US" dirty="0" err="1" smtClean="0"/>
              <a:t>tenofovir</a:t>
            </a:r>
            <a:r>
              <a:rPr lang="en-US" dirty="0" smtClean="0"/>
              <a:t> with </a:t>
            </a:r>
            <a:r>
              <a:rPr lang="en-US" dirty="0" smtClean="0"/>
              <a:t>bone </a:t>
            </a:r>
            <a:r>
              <a:rPr lang="en-US" dirty="0" err="1" smtClean="0"/>
              <a:t>demineralisation</a:t>
            </a:r>
            <a:r>
              <a:rPr lang="en-US" dirty="0" smtClean="0"/>
              <a:t> and rarely renal tubular </a:t>
            </a:r>
            <a:r>
              <a:rPr lang="en-US" dirty="0" smtClean="0"/>
              <a:t>toxicity. They </a:t>
            </a:r>
            <a:r>
              <a:rPr lang="en-US" dirty="0" smtClean="0"/>
              <a:t>should be avoided if possible in those </a:t>
            </a:r>
            <a:r>
              <a:rPr lang="en-US" dirty="0" smtClean="0"/>
              <a:t>with existing </a:t>
            </a:r>
            <a:r>
              <a:rPr lang="en-US" dirty="0" smtClean="0"/>
              <a:t>cardiovascular risk factors or renal </a:t>
            </a:r>
            <a:r>
              <a:rPr lang="en-US" dirty="0" smtClean="0"/>
              <a:t>impairment  respectively.</a:t>
            </a:r>
          </a:p>
          <a:p>
            <a:pPr algn="just" rtl="0"/>
            <a:endParaRPr lang="ar-IQ" dirty="0"/>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ZDV is occasionally used (mainly during pregnancy</a:t>
            </a:r>
            <a:r>
              <a:rPr lang="en-US" dirty="0" smtClean="0"/>
              <a:t>), which </a:t>
            </a:r>
            <a:r>
              <a:rPr lang="en-US" dirty="0" smtClean="0"/>
              <a:t>can result in nausea and </a:t>
            </a:r>
            <a:r>
              <a:rPr lang="en-US" dirty="0" err="1" smtClean="0"/>
              <a:t>macrocytic</a:t>
            </a:r>
            <a:r>
              <a:rPr lang="en-US" dirty="0" smtClean="0"/>
              <a:t> </a:t>
            </a:r>
            <a:r>
              <a:rPr lang="en-US" dirty="0" err="1" smtClean="0"/>
              <a:t>anaemia</a:t>
            </a:r>
            <a:r>
              <a:rPr lang="en-US" dirty="0" smtClean="0"/>
              <a:t>.</a:t>
            </a:r>
          </a:p>
          <a:p>
            <a:pPr algn="just" rtl="0"/>
            <a:r>
              <a:rPr lang="en-US" dirty="0" smtClean="0"/>
              <a:t>In resource-poor countries, ZDV and d4T are </a:t>
            </a:r>
            <a:r>
              <a:rPr lang="en-US" dirty="0" smtClean="0"/>
              <a:t>important first-line </a:t>
            </a:r>
            <a:r>
              <a:rPr lang="en-US" dirty="0" smtClean="0"/>
              <a:t>drugs.</a:t>
            </a:r>
            <a:endParaRPr lang="ar-IQ" dirty="0" smtClean="0"/>
          </a:p>
          <a:p>
            <a:pPr algn="just" rtl="0"/>
            <a:endParaRPr lang="ar-IQ" dirty="0"/>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However, </a:t>
            </a:r>
            <a:r>
              <a:rPr lang="en-US" dirty="0" err="1" smtClean="0"/>
              <a:t>lipoatrophy</a:t>
            </a:r>
            <a:r>
              <a:rPr lang="en-US" dirty="0" smtClean="0"/>
              <a:t> (fat loss from </a:t>
            </a:r>
            <a:r>
              <a:rPr lang="en-US" dirty="0" smtClean="0"/>
              <a:t>the face</a:t>
            </a:r>
            <a:r>
              <a:rPr lang="en-US" dirty="0" smtClean="0"/>
              <a:t>, limbs and </a:t>
            </a:r>
            <a:r>
              <a:rPr lang="en-US" dirty="0" smtClean="0"/>
              <a:t>buttocks) </a:t>
            </a:r>
            <a:r>
              <a:rPr lang="en-US" dirty="0" smtClean="0"/>
              <a:t>is a frequent </a:t>
            </a:r>
            <a:r>
              <a:rPr lang="en-US" dirty="0" smtClean="0"/>
              <a:t>long-term complication</a:t>
            </a:r>
            <a:r>
              <a:rPr lang="en-US" dirty="0" smtClean="0"/>
              <a:t>, and peripheral neuropathy and lactic </a:t>
            </a:r>
            <a:r>
              <a:rPr lang="en-US" dirty="0" smtClean="0"/>
              <a:t>acidosis (</a:t>
            </a:r>
            <a:r>
              <a:rPr lang="en-US" dirty="0" err="1" smtClean="0"/>
              <a:t>ddI</a:t>
            </a:r>
            <a:r>
              <a:rPr lang="en-US" dirty="0" smtClean="0"/>
              <a:t> </a:t>
            </a:r>
            <a:r>
              <a:rPr lang="en-US" dirty="0" smtClean="0"/>
              <a:t>and d4T) may occur due to inhibition of </a:t>
            </a:r>
            <a:r>
              <a:rPr lang="en-US" dirty="0" smtClean="0"/>
              <a:t>mitochondrial DNA </a:t>
            </a:r>
            <a:r>
              <a:rPr lang="en-US" dirty="0" smtClean="0"/>
              <a:t>synthesis.</a:t>
            </a:r>
            <a:endParaRPr lang="ar-IQ" dirty="0"/>
          </a:p>
        </p:txBody>
      </p:sp>
      <p:pic>
        <p:nvPicPr>
          <p:cNvPr id="6" name="عنصر نائب للمحتوى 5" descr="f.PNG"/>
          <p:cNvPicPr>
            <a:picLocks noGrp="1" noChangeAspect="1"/>
          </p:cNvPicPr>
          <p:nvPr>
            <p:ph sz="quarter" idx="2"/>
          </p:nvPr>
        </p:nvPicPr>
        <p:blipFill>
          <a:blip r:embed="rId2"/>
          <a:stretch>
            <a:fillRect/>
          </a:stretch>
        </p:blipFill>
        <p:spPr>
          <a:xfrm>
            <a:off x="4632325" y="1357298"/>
            <a:ext cx="4041775" cy="3878654"/>
          </a:xfrm>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p:txBody>
          <a:bodyPr/>
          <a:lstStyle/>
          <a:p>
            <a:r>
              <a:rPr lang="en-US" b="1" dirty="0" smtClean="0"/>
              <a:t>b. Protease </a:t>
            </a:r>
            <a:r>
              <a:rPr lang="en-US" b="1" dirty="0" smtClean="0"/>
              <a:t>inhibitors (PIs</a:t>
            </a:r>
            <a:r>
              <a:rPr lang="en-US" b="1" dirty="0" smtClean="0"/>
              <a:t>):</a:t>
            </a:r>
            <a:endParaRPr lang="ar-IQ" b="1" dirty="0"/>
          </a:p>
        </p:txBody>
      </p:sp>
      <p:sp>
        <p:nvSpPr>
          <p:cNvPr id="6" name="عنصر نائب للمحتوى 5"/>
          <p:cNvSpPr>
            <a:spLocks noGrp="1"/>
          </p:cNvSpPr>
          <p:nvPr>
            <p:ph sz="quarter" idx="1"/>
          </p:nvPr>
        </p:nvSpPr>
        <p:spPr/>
        <p:txBody>
          <a:bodyPr>
            <a:normAutofit/>
          </a:bodyPr>
          <a:lstStyle/>
          <a:p>
            <a:pPr algn="just" rtl="0"/>
            <a:r>
              <a:rPr lang="en-US" dirty="0" smtClean="0"/>
              <a:t>The first PI developed was </a:t>
            </a:r>
            <a:r>
              <a:rPr lang="en-US" dirty="0" err="1" smtClean="0"/>
              <a:t>saquinavir</a:t>
            </a:r>
            <a:r>
              <a:rPr lang="en-US" dirty="0" smtClean="0"/>
              <a:t> followed by </a:t>
            </a:r>
            <a:r>
              <a:rPr lang="en-US" dirty="0" err="1" smtClean="0"/>
              <a:t>indinavir</a:t>
            </a:r>
            <a:r>
              <a:rPr lang="en-US" dirty="0" smtClean="0"/>
              <a:t>, </a:t>
            </a:r>
            <a:r>
              <a:rPr lang="en-US" dirty="0" err="1" smtClean="0"/>
              <a:t>ritonavir</a:t>
            </a:r>
            <a:r>
              <a:rPr lang="en-US" dirty="0" smtClean="0"/>
              <a:t>, </a:t>
            </a:r>
            <a:r>
              <a:rPr lang="en-US" dirty="0" err="1" smtClean="0"/>
              <a:t>lopinavir</a:t>
            </a:r>
            <a:r>
              <a:rPr lang="en-US" dirty="0" smtClean="0"/>
              <a:t> </a:t>
            </a:r>
            <a:r>
              <a:rPr lang="en-US" dirty="0" smtClean="0"/>
              <a:t>and </a:t>
            </a:r>
            <a:r>
              <a:rPr lang="en-US" dirty="0" err="1" smtClean="0"/>
              <a:t>tipranavir</a:t>
            </a:r>
            <a:r>
              <a:rPr lang="en-US" dirty="0" smtClean="0"/>
              <a:t>; more </a:t>
            </a:r>
            <a:r>
              <a:rPr lang="en-US" dirty="0" smtClean="0"/>
              <a:t>recently, </a:t>
            </a:r>
            <a:r>
              <a:rPr lang="en-US" dirty="0" err="1" smtClean="0"/>
              <a:t>atazanavir</a:t>
            </a:r>
            <a:r>
              <a:rPr lang="en-US" dirty="0" smtClean="0"/>
              <a:t>, </a:t>
            </a:r>
            <a:r>
              <a:rPr lang="en-US" dirty="0" err="1" smtClean="0"/>
              <a:t>fosamprenavir</a:t>
            </a:r>
            <a:r>
              <a:rPr lang="en-US" dirty="0" smtClean="0"/>
              <a:t> </a:t>
            </a:r>
            <a:r>
              <a:rPr lang="en-US" dirty="0" smtClean="0"/>
              <a:t>and </a:t>
            </a:r>
            <a:r>
              <a:rPr lang="en-US" dirty="0" err="1" smtClean="0"/>
              <a:t>darunavir</a:t>
            </a:r>
            <a:r>
              <a:rPr lang="en-US" dirty="0" smtClean="0"/>
              <a:t> have </a:t>
            </a:r>
            <a:r>
              <a:rPr lang="en-US" dirty="0" smtClean="0"/>
              <a:t>become available</a:t>
            </a:r>
            <a:r>
              <a:rPr lang="en-US" dirty="0" smtClean="0"/>
              <a:t>. </a:t>
            </a:r>
            <a:endParaRPr lang="en-US" dirty="0" smtClean="0"/>
          </a:p>
          <a:p>
            <a:pPr algn="just" rtl="0"/>
            <a:r>
              <a:rPr lang="en-US" dirty="0" smtClean="0"/>
              <a:t>Currently </a:t>
            </a:r>
            <a:r>
              <a:rPr lang="en-US" dirty="0" smtClean="0"/>
              <a:t>used PIs should always be </a:t>
            </a:r>
            <a:r>
              <a:rPr lang="en-US" dirty="0" smtClean="0"/>
              <a:t>boosted by low-dose </a:t>
            </a:r>
            <a:r>
              <a:rPr lang="en-US" dirty="0" err="1" smtClean="0"/>
              <a:t>ritonavir</a:t>
            </a:r>
            <a:r>
              <a:rPr lang="en-US" dirty="0" smtClean="0"/>
              <a:t>, which is a potent inhibitor </a:t>
            </a:r>
            <a:r>
              <a:rPr lang="en-US" dirty="0" smtClean="0"/>
              <a:t>of liver </a:t>
            </a:r>
            <a:r>
              <a:rPr lang="en-US" dirty="0" smtClean="0"/>
              <a:t>metabolism.</a:t>
            </a:r>
            <a:endParaRPr lang="ar-IQ" dirty="0"/>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dirty="0" smtClean="0"/>
              <a:t>This increases drug exposure, </a:t>
            </a:r>
            <a:r>
              <a:rPr lang="en-US" dirty="0" smtClean="0"/>
              <a:t>thereby prolonging the </a:t>
            </a:r>
            <a:r>
              <a:rPr lang="en-US" dirty="0" smtClean="0"/>
              <a:t>PI’s half-life, allowing reduction in </a:t>
            </a:r>
            <a:r>
              <a:rPr lang="en-US" dirty="0" smtClean="0"/>
              <a:t>pill burden </a:t>
            </a:r>
            <a:r>
              <a:rPr lang="en-US" dirty="0" smtClean="0"/>
              <a:t>and dosing frequency and so </a:t>
            </a:r>
            <a:r>
              <a:rPr lang="en-US" dirty="0" err="1" smtClean="0"/>
              <a:t>optimising</a:t>
            </a:r>
            <a:r>
              <a:rPr lang="en-US" dirty="0" smtClean="0"/>
              <a:t> </a:t>
            </a:r>
            <a:r>
              <a:rPr lang="en-US" dirty="0" smtClean="0"/>
              <a:t>adherence. It </a:t>
            </a:r>
            <a:r>
              <a:rPr lang="en-US" dirty="0" smtClean="0"/>
              <a:t>also limits the development of resistance. </a:t>
            </a:r>
            <a:endParaRPr lang="en-US" dirty="0" smtClean="0"/>
          </a:p>
          <a:p>
            <a:pPr algn="just" rtl="0"/>
            <a:r>
              <a:rPr lang="en-US" dirty="0" err="1" smtClean="0"/>
              <a:t>Pis</a:t>
            </a:r>
            <a:r>
              <a:rPr lang="en-US" dirty="0" smtClean="0"/>
              <a:t> prevent </a:t>
            </a:r>
            <a:r>
              <a:rPr lang="en-US" dirty="0" smtClean="0"/>
              <a:t>post-translational cleavage of polypeptides </a:t>
            </a:r>
            <a:r>
              <a:rPr lang="en-US" dirty="0" smtClean="0"/>
              <a:t>into functional </a:t>
            </a:r>
            <a:r>
              <a:rPr lang="en-US" dirty="0" smtClean="0"/>
              <a:t>virus </a:t>
            </a:r>
            <a:r>
              <a:rPr lang="en-US" dirty="0" smtClean="0"/>
              <a:t>proteins.</a:t>
            </a:r>
            <a:endParaRPr lang="en-US" dirty="0" smtClean="0"/>
          </a:p>
          <a:p>
            <a:pPr algn="just" rtl="0"/>
            <a:r>
              <a:rPr lang="en-US" dirty="0" smtClean="0"/>
              <a:t>When they are given with two NRTIs, the </a:t>
            </a:r>
            <a:r>
              <a:rPr lang="en-US" dirty="0" smtClean="0"/>
              <a:t>combination controls </a:t>
            </a:r>
            <a:r>
              <a:rPr lang="en-US" dirty="0" smtClean="0"/>
              <a:t>viral replication in plasma and tissues, </a:t>
            </a:r>
            <a:r>
              <a:rPr lang="en-US" dirty="0" smtClean="0"/>
              <a:t>and allows </a:t>
            </a:r>
            <a:r>
              <a:rPr lang="en-US" dirty="0" smtClean="0"/>
              <a:t>reconstitution of the immune system.</a:t>
            </a:r>
            <a:endParaRPr lang="ar-IQ"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title"/>
          </p:nvPr>
        </p:nvSpPr>
        <p:spPr/>
        <p:txBody>
          <a:bodyPr/>
          <a:lstStyle/>
          <a:p>
            <a:endParaRPr lang="ar-IQ"/>
          </a:p>
        </p:txBody>
      </p:sp>
      <p:pic>
        <p:nvPicPr>
          <p:cNvPr id="1027" name="Picture 3"/>
          <p:cNvPicPr>
            <a:picLocks noGrp="1" noChangeAspect="1" noChangeArrowheads="1"/>
          </p:cNvPicPr>
          <p:nvPr>
            <p:ph sz="quarter" idx="1"/>
          </p:nvPr>
        </p:nvPicPr>
        <p:blipFill>
          <a:blip r:embed="rId2"/>
          <a:srcRect/>
          <a:stretch>
            <a:fillRect/>
          </a:stretch>
        </p:blipFill>
        <p:spPr bwMode="auto">
          <a:xfrm>
            <a:off x="357158" y="1214422"/>
            <a:ext cx="4000528" cy="5072098"/>
          </a:xfrm>
          <a:prstGeom prst="rect">
            <a:avLst/>
          </a:prstGeom>
          <a:noFill/>
          <a:ln w="9525">
            <a:noFill/>
            <a:miter lim="800000"/>
            <a:headEnd/>
            <a:tailEnd/>
          </a:ln>
          <a:effectLst/>
        </p:spPr>
      </p:pic>
      <p:pic>
        <p:nvPicPr>
          <p:cNvPr id="1028" name="Picture 4"/>
          <p:cNvPicPr>
            <a:picLocks noGrp="1" noChangeAspect="1" noChangeArrowheads="1"/>
          </p:cNvPicPr>
          <p:nvPr>
            <p:ph sz="quarter" idx="2"/>
          </p:nvPr>
        </p:nvPicPr>
        <p:blipFill>
          <a:blip r:embed="rId3"/>
          <a:srcRect/>
          <a:stretch>
            <a:fillRect/>
          </a:stretch>
        </p:blipFill>
        <p:spPr bwMode="auto">
          <a:xfrm>
            <a:off x="4632325" y="1265846"/>
            <a:ext cx="4154517" cy="494923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dirty="0" smtClean="0"/>
              <a:t>Early and late side-effects are common. </a:t>
            </a:r>
            <a:endParaRPr lang="en-US" dirty="0" smtClean="0"/>
          </a:p>
          <a:p>
            <a:pPr algn="just" rtl="0"/>
            <a:r>
              <a:rPr lang="en-US" dirty="0" smtClean="0"/>
              <a:t>PI </a:t>
            </a:r>
            <a:r>
              <a:rPr lang="en-US" dirty="0" smtClean="0"/>
              <a:t>use has </a:t>
            </a:r>
            <a:r>
              <a:rPr lang="en-US" dirty="0" smtClean="0"/>
              <a:t>been linked </a:t>
            </a:r>
            <a:r>
              <a:rPr lang="en-US" dirty="0" smtClean="0"/>
              <a:t>with fat accumulation which is </a:t>
            </a:r>
            <a:r>
              <a:rPr lang="en-US" dirty="0" err="1" smtClean="0"/>
              <a:t>characterised</a:t>
            </a:r>
            <a:r>
              <a:rPr lang="en-US" dirty="0" smtClean="0"/>
              <a:t> </a:t>
            </a:r>
            <a:r>
              <a:rPr lang="en-US" dirty="0" smtClean="0"/>
              <a:t>by central </a:t>
            </a:r>
            <a:r>
              <a:rPr lang="en-US" dirty="0" smtClean="0"/>
              <a:t>adiposity and </a:t>
            </a:r>
            <a:r>
              <a:rPr lang="en-US" dirty="0" err="1" smtClean="0"/>
              <a:t>localised</a:t>
            </a:r>
            <a:r>
              <a:rPr lang="en-US" dirty="0" smtClean="0"/>
              <a:t> collections (buffalo </a:t>
            </a:r>
            <a:r>
              <a:rPr lang="en-US" dirty="0" smtClean="0"/>
              <a:t>hump, peripheral </a:t>
            </a:r>
            <a:r>
              <a:rPr lang="en-US" dirty="0" err="1" smtClean="0"/>
              <a:t>lipomatosis</a:t>
            </a:r>
            <a:r>
              <a:rPr lang="en-US" dirty="0" smtClean="0"/>
              <a:t>, and breast enlargement in </a:t>
            </a:r>
            <a:r>
              <a:rPr lang="en-US" dirty="0" smtClean="0"/>
              <a:t>women</a:t>
            </a:r>
            <a:r>
              <a:rPr lang="en-US" dirty="0" smtClean="0"/>
              <a:t>)</a:t>
            </a:r>
            <a:r>
              <a:rPr lang="en-US" dirty="0" smtClean="0"/>
              <a:t>. </a:t>
            </a:r>
          </a:p>
        </p:txBody>
      </p:sp>
      <p:pic>
        <p:nvPicPr>
          <p:cNvPr id="6" name="عنصر نائب للمحتوى 5" descr="Capture.PNG"/>
          <p:cNvPicPr>
            <a:picLocks noGrp="1" noChangeAspect="1"/>
          </p:cNvPicPr>
          <p:nvPr>
            <p:ph sz="quarter" idx="2"/>
          </p:nvPr>
        </p:nvPicPr>
        <p:blipFill>
          <a:blip r:embed="rId2"/>
          <a:stretch>
            <a:fillRect/>
          </a:stretch>
        </p:blipFill>
        <p:spPr>
          <a:xfrm>
            <a:off x="4632325" y="1357298"/>
            <a:ext cx="4041775" cy="4259514"/>
          </a:xfrm>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a:xfrm>
            <a:off x="457200" y="1142984"/>
            <a:ext cx="8229600" cy="4937760"/>
          </a:xfrm>
        </p:spPr>
        <p:txBody>
          <a:bodyPr>
            <a:normAutofit/>
          </a:bodyPr>
          <a:lstStyle/>
          <a:p>
            <a:pPr algn="just" rtl="0"/>
            <a:r>
              <a:rPr lang="en-US" dirty="0" smtClean="0"/>
              <a:t>In addition, their use may be associated </a:t>
            </a:r>
            <a:r>
              <a:rPr lang="en-US" dirty="0" smtClean="0"/>
              <a:t>with </a:t>
            </a:r>
            <a:r>
              <a:rPr lang="en-US" dirty="0" err="1" smtClean="0"/>
              <a:t>hyperlipidaemia</a:t>
            </a:r>
            <a:r>
              <a:rPr lang="en-US" dirty="0" smtClean="0"/>
              <a:t> </a:t>
            </a:r>
            <a:r>
              <a:rPr lang="en-US" dirty="0" smtClean="0"/>
              <a:t>(mainly total cholesterol and triglyceride</a:t>
            </a:r>
            <a:r>
              <a:rPr lang="en-US" dirty="0" smtClean="0"/>
              <a:t>), and </a:t>
            </a:r>
            <a:r>
              <a:rPr lang="en-US" dirty="0" smtClean="0"/>
              <a:t>abnormal glucose tolerance; this is less marked </a:t>
            </a:r>
            <a:r>
              <a:rPr lang="en-US" dirty="0" smtClean="0"/>
              <a:t>for </a:t>
            </a:r>
            <a:r>
              <a:rPr lang="en-US" dirty="0" err="1" smtClean="0"/>
              <a:t>atazanavir</a:t>
            </a:r>
            <a:r>
              <a:rPr lang="en-US" dirty="0" smtClean="0"/>
              <a:t> </a:t>
            </a:r>
            <a:r>
              <a:rPr lang="en-US" dirty="0" smtClean="0"/>
              <a:t>and </a:t>
            </a:r>
            <a:r>
              <a:rPr lang="en-US" dirty="0" err="1" smtClean="0"/>
              <a:t>darunavir</a:t>
            </a:r>
            <a:r>
              <a:rPr lang="en-US" dirty="0" smtClean="0"/>
              <a:t>.</a:t>
            </a:r>
          </a:p>
          <a:p>
            <a:pPr algn="just" rtl="0"/>
            <a:r>
              <a:rPr lang="en-US" dirty="0" smtClean="0"/>
              <a:t>An increased risk of </a:t>
            </a:r>
            <a:r>
              <a:rPr lang="en-US" dirty="0" smtClean="0"/>
              <a:t>myocardial infarction </a:t>
            </a:r>
            <a:r>
              <a:rPr lang="en-US" dirty="0" smtClean="0"/>
              <a:t>has been linked to certain PIs that is not </a:t>
            </a:r>
            <a:r>
              <a:rPr lang="en-US" dirty="0" smtClean="0"/>
              <a:t>explained by </a:t>
            </a:r>
            <a:r>
              <a:rPr lang="en-US" dirty="0" err="1" smtClean="0"/>
              <a:t>dyslipidaemia</a:t>
            </a:r>
            <a:r>
              <a:rPr lang="en-US" dirty="0" smtClean="0"/>
              <a:t>. </a:t>
            </a:r>
            <a:endParaRPr lang="en-US" dirty="0" smtClean="0"/>
          </a:p>
          <a:p>
            <a:pPr algn="just" rtl="0"/>
            <a:r>
              <a:rPr lang="en-US" dirty="0" smtClean="0"/>
              <a:t>Individual </a:t>
            </a:r>
            <a:r>
              <a:rPr lang="en-US" dirty="0" smtClean="0"/>
              <a:t>PI side-effects include </a:t>
            </a:r>
            <a:r>
              <a:rPr lang="en-US" dirty="0" err="1" smtClean="0"/>
              <a:t>diarrhoea</a:t>
            </a:r>
            <a:r>
              <a:rPr lang="en-US" dirty="0" smtClean="0"/>
              <a:t> (</a:t>
            </a:r>
            <a:r>
              <a:rPr lang="en-US" dirty="0" err="1" smtClean="0"/>
              <a:t>lopinavir</a:t>
            </a:r>
            <a:r>
              <a:rPr lang="en-US" dirty="0" smtClean="0"/>
              <a:t>), renal stones (</a:t>
            </a:r>
            <a:r>
              <a:rPr lang="en-US" dirty="0" err="1" smtClean="0"/>
              <a:t>indinavir</a:t>
            </a:r>
            <a:r>
              <a:rPr lang="en-US" dirty="0" smtClean="0"/>
              <a:t>), </a:t>
            </a:r>
            <a:r>
              <a:rPr lang="en-US" dirty="0" err="1" smtClean="0"/>
              <a:t>hyperbilirubinaemia</a:t>
            </a:r>
            <a:r>
              <a:rPr lang="en-US" dirty="0" smtClean="0"/>
              <a:t> (</a:t>
            </a:r>
            <a:r>
              <a:rPr lang="en-US" dirty="0" err="1" smtClean="0"/>
              <a:t>atazanavir</a:t>
            </a:r>
            <a:r>
              <a:rPr lang="en-US" dirty="0" smtClean="0"/>
              <a:t>) and rash </a:t>
            </a:r>
            <a:r>
              <a:rPr lang="en-US" dirty="0" smtClean="0"/>
              <a:t>( </a:t>
            </a:r>
            <a:r>
              <a:rPr lang="en-US" dirty="0" err="1" smtClean="0"/>
              <a:t>fosamprenavir</a:t>
            </a:r>
            <a:r>
              <a:rPr lang="en-US" dirty="0" smtClean="0"/>
              <a:t> </a:t>
            </a:r>
            <a:r>
              <a:rPr lang="en-US" dirty="0" smtClean="0"/>
              <a:t>and </a:t>
            </a:r>
            <a:r>
              <a:rPr lang="en-US" dirty="0" err="1" smtClean="0"/>
              <a:t>darunavir</a:t>
            </a:r>
            <a:r>
              <a:rPr lang="en-US" dirty="0" smtClean="0"/>
              <a:t>).</a:t>
            </a:r>
            <a:endParaRPr lang="ar-IQ" dirty="0" smtClean="0"/>
          </a:p>
          <a:p>
            <a:pPr algn="just" rtl="0"/>
            <a:endParaRPr lang="ar-IQ" dirty="0"/>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PIs are </a:t>
            </a:r>
            <a:r>
              <a:rPr lang="en-US" dirty="0" err="1" smtClean="0"/>
              <a:t>metabolised</a:t>
            </a:r>
            <a:r>
              <a:rPr lang="en-US" dirty="0" smtClean="0"/>
              <a:t> by the P450 </a:t>
            </a:r>
            <a:r>
              <a:rPr lang="en-US" dirty="0" err="1" smtClean="0"/>
              <a:t>cytochrome</a:t>
            </a:r>
            <a:r>
              <a:rPr lang="en-US" dirty="0" smtClean="0"/>
              <a:t> </a:t>
            </a:r>
            <a:r>
              <a:rPr lang="en-US" dirty="0" smtClean="0"/>
              <a:t>system (mainly </a:t>
            </a:r>
            <a:r>
              <a:rPr lang="en-US" dirty="0" smtClean="0"/>
              <a:t>the CYP3A4 </a:t>
            </a:r>
            <a:r>
              <a:rPr lang="en-US" dirty="0" err="1" smtClean="0"/>
              <a:t>isoenzyme</a:t>
            </a:r>
            <a:r>
              <a:rPr lang="en-US" dirty="0" smtClean="0"/>
              <a:t>), giving rise to </a:t>
            </a:r>
            <a:r>
              <a:rPr lang="en-US" dirty="0" smtClean="0"/>
              <a:t>the potential </a:t>
            </a:r>
            <a:r>
              <a:rPr lang="en-US" dirty="0" smtClean="0"/>
              <a:t>for multiple drug interactions. </a:t>
            </a:r>
            <a:endParaRPr lang="en-US" dirty="0" smtClean="0"/>
          </a:p>
          <a:p>
            <a:pPr algn="just" rtl="0"/>
            <a:r>
              <a:rPr lang="en-US" dirty="0" smtClean="0"/>
              <a:t>Commonly used </a:t>
            </a:r>
            <a:r>
              <a:rPr lang="en-US" dirty="0" smtClean="0"/>
              <a:t>drugs that interact with PIs (in particular </a:t>
            </a:r>
            <a:r>
              <a:rPr lang="en-US" dirty="0" err="1" smtClean="0"/>
              <a:t>ritonavir</a:t>
            </a:r>
            <a:r>
              <a:rPr lang="en-US" dirty="0" smtClean="0"/>
              <a:t>) are </a:t>
            </a:r>
            <a:r>
              <a:rPr lang="en-US" dirty="0" err="1" smtClean="0"/>
              <a:t>rifampicin</a:t>
            </a:r>
            <a:r>
              <a:rPr lang="en-US" dirty="0" smtClean="0"/>
              <a:t>, </a:t>
            </a:r>
            <a:r>
              <a:rPr lang="en-US" dirty="0" err="1" smtClean="0"/>
              <a:t>midazolam</a:t>
            </a:r>
            <a:r>
              <a:rPr lang="en-US" dirty="0" smtClean="0"/>
              <a:t> and </a:t>
            </a:r>
            <a:r>
              <a:rPr lang="en-US" dirty="0" err="1" smtClean="0"/>
              <a:t>simvastatin</a:t>
            </a:r>
            <a:r>
              <a:rPr lang="en-US" dirty="0" smtClean="0"/>
              <a:t>. </a:t>
            </a:r>
            <a:endParaRPr lang="en-US" dirty="0" smtClean="0"/>
          </a:p>
          <a:p>
            <a:pPr algn="just" rtl="0"/>
            <a:r>
              <a:rPr lang="en-US" dirty="0" smtClean="0"/>
              <a:t>Monitoring plasma </a:t>
            </a:r>
            <a:r>
              <a:rPr lang="en-US" dirty="0" smtClean="0"/>
              <a:t>levels and dose adjustments may be necessary </a:t>
            </a:r>
            <a:r>
              <a:rPr lang="en-US" dirty="0" smtClean="0"/>
              <a:t>to </a:t>
            </a:r>
            <a:r>
              <a:rPr lang="en-US" dirty="0" err="1" smtClean="0"/>
              <a:t>optimise</a:t>
            </a:r>
            <a:r>
              <a:rPr lang="en-US" dirty="0" smtClean="0"/>
              <a:t> </a:t>
            </a:r>
            <a:r>
              <a:rPr lang="en-US" dirty="0" smtClean="0"/>
              <a:t>the antiviral effect and reduce toxicity.</a:t>
            </a:r>
            <a:endParaRPr lang="ar-IQ" dirty="0"/>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b="1" dirty="0" smtClean="0"/>
              <a:t>c. Non-nucleoside reverse transcriptase </a:t>
            </a:r>
            <a:r>
              <a:rPr lang="en-US" b="1" dirty="0" smtClean="0"/>
              <a:t>inhibitors (NNRTIs</a:t>
            </a:r>
            <a:r>
              <a:rPr lang="en-US" b="1" dirty="0" smtClean="0"/>
              <a:t>):</a:t>
            </a:r>
            <a:endParaRPr lang="ar-IQ" b="1" dirty="0"/>
          </a:p>
        </p:txBody>
      </p:sp>
      <p:sp>
        <p:nvSpPr>
          <p:cNvPr id="3" name="عنصر نائب للمحتوى 2"/>
          <p:cNvSpPr>
            <a:spLocks noGrp="1"/>
          </p:cNvSpPr>
          <p:nvPr>
            <p:ph sz="quarter" idx="1"/>
          </p:nvPr>
        </p:nvSpPr>
        <p:spPr/>
        <p:txBody>
          <a:bodyPr/>
          <a:lstStyle/>
          <a:p>
            <a:pPr algn="just" rtl="0"/>
            <a:r>
              <a:rPr lang="en-US" dirty="0" smtClean="0"/>
              <a:t>There are two main NNRTIs used in drug-naïve </a:t>
            </a:r>
            <a:r>
              <a:rPr lang="en-US" dirty="0" smtClean="0"/>
              <a:t>patients (</a:t>
            </a:r>
            <a:r>
              <a:rPr lang="en-US" dirty="0" err="1" smtClean="0"/>
              <a:t>nevirapine</a:t>
            </a:r>
            <a:r>
              <a:rPr lang="en-US" dirty="0" smtClean="0"/>
              <a:t> </a:t>
            </a:r>
            <a:r>
              <a:rPr lang="en-US" dirty="0" smtClean="0"/>
              <a:t>and </a:t>
            </a:r>
            <a:r>
              <a:rPr lang="en-US" dirty="0" err="1" smtClean="0"/>
              <a:t>efavirenz</a:t>
            </a:r>
            <a:r>
              <a:rPr lang="en-US" dirty="0" smtClean="0"/>
              <a:t>) and one in </a:t>
            </a:r>
            <a:r>
              <a:rPr lang="en-US" dirty="0" smtClean="0"/>
              <a:t>drug-experienced (</a:t>
            </a:r>
            <a:r>
              <a:rPr lang="en-US" dirty="0" err="1" smtClean="0"/>
              <a:t>etravirine</a:t>
            </a:r>
            <a:r>
              <a:rPr lang="en-US" dirty="0" smtClean="0"/>
              <a:t>). </a:t>
            </a:r>
            <a:endParaRPr lang="en-US" dirty="0" smtClean="0"/>
          </a:p>
          <a:p>
            <a:pPr algn="just" rtl="0"/>
            <a:r>
              <a:rPr lang="en-US" dirty="0" smtClean="0"/>
              <a:t>Activity </a:t>
            </a:r>
            <a:r>
              <a:rPr lang="en-US" dirty="0" smtClean="0"/>
              <a:t>is through </a:t>
            </a:r>
            <a:r>
              <a:rPr lang="en-US" dirty="0" smtClean="0"/>
              <a:t>inhibiting reverse transcriptase by </a:t>
            </a:r>
            <a:r>
              <a:rPr lang="en-US" dirty="0" smtClean="0"/>
              <a:t>binding near to the active enzyme </a:t>
            </a:r>
            <a:r>
              <a:rPr lang="en-US" dirty="0" smtClean="0"/>
              <a:t>site.</a:t>
            </a:r>
            <a:endParaRPr lang="ar-IQ" dirty="0"/>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NNRTIs do not </a:t>
            </a:r>
            <a:r>
              <a:rPr lang="en-US" dirty="0" smtClean="0"/>
              <a:t>require intracellular </a:t>
            </a:r>
            <a:r>
              <a:rPr lang="en-US" dirty="0" smtClean="0"/>
              <a:t>activation and are not active against </a:t>
            </a:r>
            <a:r>
              <a:rPr lang="en-US" dirty="0" smtClean="0"/>
              <a:t>HIV-1 subtype </a:t>
            </a:r>
            <a:r>
              <a:rPr lang="en-US" dirty="0" smtClean="0"/>
              <a:t>O or HIV-2. </a:t>
            </a:r>
            <a:endParaRPr lang="en-US" dirty="0" smtClean="0"/>
          </a:p>
          <a:p>
            <a:pPr algn="just" rtl="0"/>
            <a:r>
              <a:rPr lang="en-US" dirty="0" smtClean="0"/>
              <a:t>All </a:t>
            </a:r>
            <a:r>
              <a:rPr lang="en-US" dirty="0" smtClean="0"/>
              <a:t>have good bioavailability </a:t>
            </a:r>
            <a:r>
              <a:rPr lang="en-US" dirty="0" smtClean="0"/>
              <a:t>and, for </a:t>
            </a:r>
            <a:r>
              <a:rPr lang="en-US" dirty="0" err="1" smtClean="0"/>
              <a:t>efavirenz</a:t>
            </a:r>
            <a:r>
              <a:rPr lang="en-US" dirty="0" smtClean="0"/>
              <a:t> and </a:t>
            </a:r>
            <a:r>
              <a:rPr lang="en-US" dirty="0" err="1" smtClean="0"/>
              <a:t>nevirapine</a:t>
            </a:r>
            <a:r>
              <a:rPr lang="en-US" dirty="0" smtClean="0"/>
              <a:t>, low daily tablet </a:t>
            </a:r>
            <a:r>
              <a:rPr lang="en-US" dirty="0" smtClean="0"/>
              <a:t>number and </a:t>
            </a:r>
            <a:r>
              <a:rPr lang="en-US" dirty="0" smtClean="0"/>
              <a:t>apparent freedom from </a:t>
            </a:r>
            <a:r>
              <a:rPr lang="en-US" dirty="0" smtClean="0"/>
              <a:t>long-term </a:t>
            </a:r>
            <a:r>
              <a:rPr lang="en-US" dirty="0" smtClean="0"/>
              <a:t>side-effects</a:t>
            </a:r>
            <a:r>
              <a:rPr lang="en-US" dirty="0" smtClean="0"/>
              <a:t>.</a:t>
            </a:r>
          </a:p>
          <a:p>
            <a:pPr algn="just" rtl="0"/>
            <a:r>
              <a:rPr lang="en-US" dirty="0" smtClean="0"/>
              <a:t>Hypersensitivity rash and hepatitis are the major class-specific side-effects. </a:t>
            </a:r>
          </a:p>
          <a:p>
            <a:pPr algn="just" rtl="0"/>
            <a:r>
              <a:rPr lang="en-US" dirty="0" smtClean="0"/>
              <a:t>The rash is usually mild and self-limiting but Stevens–Johnson syndrome may occur (0.3% with </a:t>
            </a:r>
            <a:r>
              <a:rPr lang="en-US" dirty="0" err="1" smtClean="0"/>
              <a:t>nevirapine</a:t>
            </a:r>
            <a:r>
              <a:rPr lang="en-US" dirty="0" smtClean="0"/>
              <a:t>, 0.1% with </a:t>
            </a:r>
            <a:r>
              <a:rPr lang="en-US" dirty="0" err="1" smtClean="0"/>
              <a:t>efavirenz</a:t>
            </a:r>
            <a:r>
              <a:rPr lang="en-US" dirty="0" smtClean="0"/>
              <a:t>). </a:t>
            </a:r>
          </a:p>
          <a:p>
            <a:pPr algn="just" rtl="0"/>
            <a:endParaRPr lang="ar-IQ" dirty="0"/>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dirty="0" smtClean="0"/>
              <a:t>Similarly, hepatitis </a:t>
            </a:r>
            <a:r>
              <a:rPr lang="en-US" dirty="0" smtClean="0"/>
              <a:t>occurs more frequently with </a:t>
            </a:r>
            <a:r>
              <a:rPr lang="en-US" dirty="0" err="1" smtClean="0"/>
              <a:t>nevirapine</a:t>
            </a:r>
            <a:r>
              <a:rPr lang="en-US" dirty="0" smtClean="0"/>
              <a:t>, </a:t>
            </a:r>
            <a:r>
              <a:rPr lang="en-US" dirty="0" smtClean="0"/>
              <a:t>when it </a:t>
            </a:r>
            <a:r>
              <a:rPr lang="en-US" dirty="0" smtClean="0"/>
              <a:t>is gender- and CD4 count-dependent (11% in </a:t>
            </a:r>
            <a:r>
              <a:rPr lang="en-US" dirty="0" smtClean="0"/>
              <a:t>women with </a:t>
            </a:r>
            <a:r>
              <a:rPr lang="en-US" dirty="0" smtClean="0"/>
              <a:t>CD4 counts of &gt; 250 cells/mm</a:t>
            </a:r>
            <a:r>
              <a:rPr lang="en-US" baseline="40000" dirty="0" smtClean="0"/>
              <a:t>3</a:t>
            </a:r>
            <a:r>
              <a:rPr lang="en-US" dirty="0" smtClean="0"/>
              <a:t>), and may be </a:t>
            </a:r>
            <a:r>
              <a:rPr lang="en-US" dirty="0" err="1" smtClean="0"/>
              <a:t>fulminant</a:t>
            </a:r>
            <a:r>
              <a:rPr lang="en-US" dirty="0" smtClean="0"/>
              <a:t>. Hence </a:t>
            </a:r>
            <a:r>
              <a:rPr lang="en-US" dirty="0" smtClean="0"/>
              <a:t>its use is restricted to CD4 count thresholds of 250 cells/mm</a:t>
            </a:r>
            <a:r>
              <a:rPr lang="en-US" baseline="40000" dirty="0" smtClean="0"/>
              <a:t>3</a:t>
            </a:r>
            <a:r>
              <a:rPr lang="en-US" dirty="0" smtClean="0"/>
              <a:t> for women and 400 cells/mm</a:t>
            </a:r>
            <a:r>
              <a:rPr lang="en-US" baseline="40000" dirty="0" smtClean="0"/>
              <a:t>3</a:t>
            </a:r>
            <a:r>
              <a:rPr lang="en-US" dirty="0" smtClean="0"/>
              <a:t> for men.</a:t>
            </a:r>
            <a:endParaRPr lang="ar-IQ" dirty="0"/>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dirty="0" smtClean="0"/>
              <a:t>CNS </a:t>
            </a:r>
            <a:r>
              <a:rPr lang="en-US" dirty="0" smtClean="0"/>
              <a:t>side-effects, including dizziness, </a:t>
            </a:r>
            <a:r>
              <a:rPr lang="en-US" dirty="0" smtClean="0"/>
              <a:t>vivid dreams</a:t>
            </a:r>
            <a:r>
              <a:rPr lang="en-US" dirty="0" smtClean="0"/>
              <a:t>, insomnia, somnolence and poor </a:t>
            </a:r>
            <a:r>
              <a:rPr lang="en-US" dirty="0" smtClean="0"/>
              <a:t>concentration, are </a:t>
            </a:r>
            <a:r>
              <a:rPr lang="en-US" dirty="0" smtClean="0"/>
              <a:t>described in half the patients treated with </a:t>
            </a:r>
            <a:r>
              <a:rPr lang="en-US" dirty="0" err="1" smtClean="0"/>
              <a:t>efavirenz</a:t>
            </a:r>
            <a:r>
              <a:rPr lang="en-US" dirty="0" smtClean="0"/>
              <a:t>. These </a:t>
            </a:r>
            <a:r>
              <a:rPr lang="en-US" dirty="0" smtClean="0"/>
              <a:t>usually resolve by 2–4 weeks and are </a:t>
            </a:r>
            <a:r>
              <a:rPr lang="en-US" dirty="0" smtClean="0"/>
              <a:t>only sufficiently severe </a:t>
            </a:r>
            <a:r>
              <a:rPr lang="en-US" dirty="0" smtClean="0"/>
              <a:t>to require </a:t>
            </a:r>
            <a:r>
              <a:rPr lang="en-US" dirty="0" smtClean="0"/>
              <a:t>discontinuation in </a:t>
            </a:r>
            <a:r>
              <a:rPr lang="en-US" dirty="0" smtClean="0"/>
              <a:t>2–5%.</a:t>
            </a:r>
            <a:endParaRPr lang="ar-IQ" dirty="0"/>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dirty="0" smtClean="0"/>
              <a:t>The major disadvantage of </a:t>
            </a:r>
            <a:r>
              <a:rPr lang="en-US" dirty="0" err="1" smtClean="0"/>
              <a:t>efavirenz</a:t>
            </a:r>
            <a:r>
              <a:rPr lang="en-US" dirty="0" smtClean="0"/>
              <a:t> and </a:t>
            </a:r>
            <a:r>
              <a:rPr lang="en-US" dirty="0" err="1" smtClean="0"/>
              <a:t>nevirapine</a:t>
            </a:r>
            <a:r>
              <a:rPr lang="en-US" dirty="0" smtClean="0"/>
              <a:t> </a:t>
            </a:r>
            <a:r>
              <a:rPr lang="en-US" dirty="0" smtClean="0"/>
              <a:t>is the </a:t>
            </a:r>
            <a:r>
              <a:rPr lang="en-US" dirty="0" smtClean="0"/>
              <a:t>rapid development of resistance in patients with </a:t>
            </a:r>
            <a:r>
              <a:rPr lang="en-US" dirty="0" err="1" smtClean="0"/>
              <a:t>virological</a:t>
            </a:r>
            <a:r>
              <a:rPr lang="en-US" dirty="0" smtClean="0"/>
              <a:t> failure</a:t>
            </a:r>
            <a:r>
              <a:rPr lang="en-US" dirty="0" smtClean="0"/>
              <a:t>, although they usually remain </a:t>
            </a:r>
            <a:r>
              <a:rPr lang="en-US" dirty="0" smtClean="0"/>
              <a:t>susceptible to </a:t>
            </a:r>
            <a:r>
              <a:rPr lang="en-US" dirty="0" err="1" smtClean="0"/>
              <a:t>etravirine</a:t>
            </a:r>
            <a:r>
              <a:rPr lang="en-US" dirty="0" smtClean="0"/>
              <a:t>. </a:t>
            </a:r>
            <a:r>
              <a:rPr lang="en-US" dirty="0" smtClean="0"/>
              <a:t>This </a:t>
            </a:r>
            <a:r>
              <a:rPr lang="en-US" dirty="0" smtClean="0"/>
              <a:t>is commonly used in combination </a:t>
            </a:r>
            <a:r>
              <a:rPr lang="en-US" dirty="0" smtClean="0"/>
              <a:t>with boosted </a:t>
            </a:r>
            <a:r>
              <a:rPr lang="en-US" dirty="0" err="1" smtClean="0"/>
              <a:t>darunavir</a:t>
            </a:r>
            <a:r>
              <a:rPr lang="en-US" dirty="0" smtClean="0"/>
              <a:t> and/or an </a:t>
            </a:r>
            <a:r>
              <a:rPr lang="en-US" dirty="0" err="1" smtClean="0"/>
              <a:t>integrase</a:t>
            </a:r>
            <a:r>
              <a:rPr lang="en-US" dirty="0" smtClean="0"/>
              <a:t> or entry </a:t>
            </a:r>
            <a:r>
              <a:rPr lang="en-US" dirty="0" smtClean="0"/>
              <a:t>inhibitor in </a:t>
            </a:r>
            <a:r>
              <a:rPr lang="en-US" dirty="0" smtClean="0"/>
              <a:t>patients with triple-class treatment failure. </a:t>
            </a:r>
            <a:endParaRPr lang="en-US" dirty="0" smtClean="0"/>
          </a:p>
          <a:p>
            <a:pPr algn="just" rtl="0"/>
            <a:r>
              <a:rPr lang="en-US" dirty="0" err="1" smtClean="0"/>
              <a:t>Nevirapine</a:t>
            </a:r>
            <a:r>
              <a:rPr lang="en-US" dirty="0" smtClean="0"/>
              <a:t> and </a:t>
            </a:r>
            <a:r>
              <a:rPr lang="en-US" dirty="0" err="1" smtClean="0"/>
              <a:t>efavirenz</a:t>
            </a:r>
            <a:r>
              <a:rPr lang="en-US" dirty="0" smtClean="0"/>
              <a:t> reduce methadone levels by </a:t>
            </a:r>
            <a:r>
              <a:rPr lang="en-US" dirty="0" smtClean="0"/>
              <a:t>approximately 50</a:t>
            </a:r>
            <a:r>
              <a:rPr lang="en-US" dirty="0" smtClean="0"/>
              <a:t>% and may precipitate </a:t>
            </a:r>
            <a:r>
              <a:rPr lang="en-US" dirty="0" smtClean="0"/>
              <a:t>opiate withdrawal</a:t>
            </a:r>
            <a:r>
              <a:rPr lang="en-US" dirty="0" smtClean="0"/>
              <a:t>.</a:t>
            </a:r>
            <a:endParaRPr lang="ar-IQ" dirty="0"/>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smtClean="0"/>
              <a:t>d. Entry inhibitors:</a:t>
            </a:r>
            <a:endParaRPr lang="ar-IQ" b="1" dirty="0"/>
          </a:p>
        </p:txBody>
      </p:sp>
      <p:sp>
        <p:nvSpPr>
          <p:cNvPr id="3" name="عنصر نائب للمحتوى 2"/>
          <p:cNvSpPr>
            <a:spLocks noGrp="1"/>
          </p:cNvSpPr>
          <p:nvPr>
            <p:ph sz="quarter" idx="1"/>
          </p:nvPr>
        </p:nvSpPr>
        <p:spPr/>
        <p:txBody>
          <a:bodyPr>
            <a:normAutofit/>
          </a:bodyPr>
          <a:lstStyle/>
          <a:p>
            <a:pPr algn="just" rtl="0"/>
            <a:r>
              <a:rPr lang="en-US" dirty="0" smtClean="0"/>
              <a:t>Currently, two classes of entry inhibitor exist: those </a:t>
            </a:r>
            <a:r>
              <a:rPr lang="en-US" dirty="0" smtClean="0"/>
              <a:t>that interfere </a:t>
            </a:r>
            <a:r>
              <a:rPr lang="en-US" dirty="0" smtClean="0"/>
              <a:t>with fusion by binding to gp41 </a:t>
            </a:r>
            <a:r>
              <a:rPr lang="en-US" dirty="0" smtClean="0"/>
              <a:t>(e.g</a:t>
            </a:r>
            <a:r>
              <a:rPr lang="en-US" dirty="0" smtClean="0"/>
              <a:t>. </a:t>
            </a:r>
            <a:r>
              <a:rPr lang="en-US" dirty="0" err="1" smtClean="0"/>
              <a:t>enfuvirtide</a:t>
            </a:r>
            <a:r>
              <a:rPr lang="en-US" dirty="0" smtClean="0"/>
              <a:t>) and those that bind </a:t>
            </a:r>
            <a:r>
              <a:rPr lang="en-US" dirty="0" smtClean="0"/>
              <a:t>to the </a:t>
            </a:r>
            <a:r>
              <a:rPr lang="en-US" dirty="0" smtClean="0"/>
              <a:t>CCR5 co-receptor blocking attachment of the </a:t>
            </a:r>
            <a:r>
              <a:rPr lang="en-US" dirty="0" smtClean="0"/>
              <a:t>virus (e.g</a:t>
            </a:r>
            <a:r>
              <a:rPr lang="en-US" dirty="0" smtClean="0"/>
              <a:t>. </a:t>
            </a:r>
            <a:r>
              <a:rPr lang="en-US" dirty="0" err="1" smtClean="0"/>
              <a:t>maraviroc</a:t>
            </a:r>
            <a:r>
              <a:rPr lang="en-US" dirty="0" smtClean="0"/>
              <a:t>). </a:t>
            </a:r>
            <a:r>
              <a:rPr lang="en-US" dirty="0" smtClean="0"/>
              <a:t>Both </a:t>
            </a:r>
            <a:r>
              <a:rPr lang="en-US" dirty="0" smtClean="0"/>
              <a:t>are </a:t>
            </a:r>
            <a:r>
              <a:rPr lang="en-US" dirty="0" smtClean="0"/>
              <a:t>given twice </a:t>
            </a:r>
            <a:r>
              <a:rPr lang="en-US" dirty="0" smtClean="0"/>
              <a:t>daily and used in patients with advanced </a:t>
            </a:r>
            <a:r>
              <a:rPr lang="en-US" dirty="0" smtClean="0"/>
              <a:t>disease and </a:t>
            </a:r>
            <a:r>
              <a:rPr lang="en-US" dirty="0" smtClean="0"/>
              <a:t>few other options.</a:t>
            </a:r>
            <a:endParaRPr lang="ar-IQ" dirty="0"/>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However, </a:t>
            </a:r>
            <a:r>
              <a:rPr lang="en-US" dirty="0" err="1" smtClean="0"/>
              <a:t>enfuvirtide</a:t>
            </a:r>
            <a:r>
              <a:rPr lang="en-US" dirty="0" smtClean="0"/>
              <a:t> has </a:t>
            </a:r>
            <a:r>
              <a:rPr lang="en-US" dirty="0" smtClean="0"/>
              <a:t>to be </a:t>
            </a:r>
            <a:r>
              <a:rPr lang="en-US" dirty="0" smtClean="0"/>
              <a:t>injected subcutaneously, and </a:t>
            </a:r>
            <a:r>
              <a:rPr lang="en-US" dirty="0" err="1" smtClean="0"/>
              <a:t>maraviroc</a:t>
            </a:r>
            <a:r>
              <a:rPr lang="en-US" dirty="0" smtClean="0"/>
              <a:t> can only </a:t>
            </a:r>
            <a:r>
              <a:rPr lang="en-US" dirty="0" smtClean="0"/>
              <a:t>be used </a:t>
            </a:r>
            <a:r>
              <a:rPr lang="en-US" dirty="0" smtClean="0"/>
              <a:t>in patients whose virus is CCR5-tropic (only 50% </a:t>
            </a:r>
            <a:r>
              <a:rPr lang="en-US" dirty="0" smtClean="0"/>
              <a:t>of patients </a:t>
            </a:r>
            <a:r>
              <a:rPr lang="en-US" dirty="0" smtClean="0"/>
              <a:t>with advanced disease). </a:t>
            </a:r>
            <a:endParaRPr lang="en-US" dirty="0" smtClean="0"/>
          </a:p>
          <a:p>
            <a:pPr algn="just" rtl="0"/>
            <a:r>
              <a:rPr lang="en-US" dirty="0" smtClean="0"/>
              <a:t>Together </a:t>
            </a:r>
            <a:r>
              <a:rPr lang="en-US" dirty="0" smtClean="0"/>
              <a:t>with </a:t>
            </a:r>
            <a:r>
              <a:rPr lang="en-US" dirty="0" smtClean="0"/>
              <a:t>boosted </a:t>
            </a:r>
            <a:r>
              <a:rPr lang="en-US" dirty="0" err="1" smtClean="0"/>
              <a:t>darunavir</a:t>
            </a:r>
            <a:r>
              <a:rPr lang="en-US" dirty="0" smtClean="0"/>
              <a:t>, </a:t>
            </a:r>
            <a:r>
              <a:rPr lang="en-US" dirty="0" err="1" smtClean="0"/>
              <a:t>etravirine</a:t>
            </a:r>
            <a:r>
              <a:rPr lang="en-US" dirty="0" smtClean="0"/>
              <a:t> and </a:t>
            </a:r>
            <a:r>
              <a:rPr lang="en-US" dirty="0" err="1" smtClean="0"/>
              <a:t>raltegravir</a:t>
            </a:r>
            <a:r>
              <a:rPr lang="en-US" dirty="0" smtClean="0"/>
              <a:t>, these drugs </a:t>
            </a:r>
            <a:r>
              <a:rPr lang="en-US" dirty="0" smtClean="0"/>
              <a:t>have transformed the management of </a:t>
            </a:r>
            <a:r>
              <a:rPr lang="en-US" dirty="0" smtClean="0"/>
              <a:t>patients with </a:t>
            </a:r>
            <a:r>
              <a:rPr lang="en-US" dirty="0" smtClean="0"/>
              <a:t>triple-class failure or resistant virus.</a:t>
            </a:r>
            <a:endParaRPr lang="ar-IQ"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p:txBody>
          <a:bodyPr/>
          <a:lstStyle/>
          <a:p>
            <a:endParaRPr lang="ar-IQ"/>
          </a:p>
        </p:txBody>
      </p:sp>
      <p:sp>
        <p:nvSpPr>
          <p:cNvPr id="6" name="عنصر نائب للمحتوى 5"/>
          <p:cNvSpPr>
            <a:spLocks noGrp="1"/>
          </p:cNvSpPr>
          <p:nvPr>
            <p:ph sz="quarter" idx="1"/>
          </p:nvPr>
        </p:nvSpPr>
        <p:spPr/>
        <p:txBody>
          <a:bodyPr/>
          <a:lstStyle/>
          <a:p>
            <a:pPr algn="just" rtl="0"/>
            <a:r>
              <a:rPr lang="en-US" dirty="0" smtClean="0"/>
              <a:t>World-wide, the major route of transmission (&gt; 75%) is heterosexual. </a:t>
            </a:r>
          </a:p>
          <a:p>
            <a:pPr algn="just" rtl="0"/>
            <a:r>
              <a:rPr lang="en-US" dirty="0" smtClean="0"/>
              <a:t>About 5–10% of new HIV infections are in children and more than 90% of these are infected during pregnancy, birth or breastfeeding. </a:t>
            </a:r>
          </a:p>
          <a:p>
            <a:pPr algn="just" rtl="0"/>
            <a:r>
              <a:rPr lang="en-US" dirty="0" smtClean="0"/>
              <a:t>The rate of mother-to-child transmission is higher in developing countries (25–44%) than in </a:t>
            </a:r>
            <a:r>
              <a:rPr lang="en-US" dirty="0" err="1" smtClean="0"/>
              <a:t>industrialised</a:t>
            </a:r>
            <a:r>
              <a:rPr lang="en-US" dirty="0" smtClean="0"/>
              <a:t> nations (13–25%).</a:t>
            </a:r>
          </a:p>
          <a:p>
            <a:pPr algn="just" rtl="0"/>
            <a:r>
              <a:rPr lang="en-US" dirty="0" smtClean="0"/>
              <a:t>Postnatal transmission via breast milk accounts for some of this increased risk. </a:t>
            </a:r>
          </a:p>
          <a:p>
            <a:pPr algn="just" rtl="0"/>
            <a:endParaRPr lang="ar-IQ" dirty="0"/>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In these </a:t>
            </a:r>
            <a:r>
              <a:rPr lang="en-US" dirty="0" smtClean="0"/>
              <a:t>highly treatment-experienced </a:t>
            </a:r>
            <a:r>
              <a:rPr lang="en-US" dirty="0" smtClean="0"/>
              <a:t>patients, it is imperative to </a:t>
            </a:r>
            <a:r>
              <a:rPr lang="en-US" dirty="0" smtClean="0"/>
              <a:t>use two </a:t>
            </a:r>
            <a:r>
              <a:rPr lang="en-US" dirty="0" smtClean="0"/>
              <a:t>and preferably three active agents in the new regimen.</a:t>
            </a:r>
          </a:p>
          <a:p>
            <a:pPr algn="just" rtl="0"/>
            <a:r>
              <a:rPr lang="en-US" dirty="0" smtClean="0"/>
              <a:t>Because 95% of patients with early disease </a:t>
            </a:r>
            <a:r>
              <a:rPr lang="en-US" dirty="0" err="1" smtClean="0"/>
              <a:t>harbour</a:t>
            </a:r>
            <a:r>
              <a:rPr lang="en-US" dirty="0" smtClean="0"/>
              <a:t> CCR5-tropic </a:t>
            </a:r>
            <a:r>
              <a:rPr lang="en-US" dirty="0" smtClean="0"/>
              <a:t>virus, </a:t>
            </a:r>
            <a:r>
              <a:rPr lang="en-US" dirty="0" err="1" smtClean="0"/>
              <a:t>maraviroc</a:t>
            </a:r>
            <a:r>
              <a:rPr lang="en-US" dirty="0" smtClean="0"/>
              <a:t> has also been evaluated </a:t>
            </a:r>
            <a:r>
              <a:rPr lang="en-US" dirty="0" smtClean="0"/>
              <a:t>as a </a:t>
            </a:r>
            <a:r>
              <a:rPr lang="en-US" dirty="0" smtClean="0"/>
              <a:t>drug option for treatment-naïve patients.</a:t>
            </a:r>
            <a:endParaRPr lang="ar-IQ" dirty="0"/>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smtClean="0"/>
              <a:t>e. </a:t>
            </a:r>
            <a:r>
              <a:rPr lang="en-US" b="1" dirty="0" err="1" smtClean="0"/>
              <a:t>Integrase</a:t>
            </a:r>
            <a:r>
              <a:rPr lang="en-US" b="1" dirty="0" smtClean="0"/>
              <a:t> inhibitors:</a:t>
            </a:r>
            <a:endParaRPr lang="ar-IQ" b="1" dirty="0"/>
          </a:p>
        </p:txBody>
      </p:sp>
      <p:sp>
        <p:nvSpPr>
          <p:cNvPr id="3" name="عنصر نائب للمحتوى 2"/>
          <p:cNvSpPr>
            <a:spLocks noGrp="1"/>
          </p:cNvSpPr>
          <p:nvPr>
            <p:ph sz="quarter" idx="1"/>
          </p:nvPr>
        </p:nvSpPr>
        <p:spPr/>
        <p:txBody>
          <a:bodyPr>
            <a:normAutofit/>
          </a:bodyPr>
          <a:lstStyle/>
          <a:p>
            <a:pPr algn="just" rtl="0"/>
            <a:r>
              <a:rPr lang="en-US" dirty="0" smtClean="0"/>
              <a:t>This class of drug inhibits the third and final step of </a:t>
            </a:r>
            <a:r>
              <a:rPr lang="en-US" dirty="0" err="1" smtClean="0"/>
              <a:t>proviral</a:t>
            </a:r>
            <a:r>
              <a:rPr lang="en-US" dirty="0" smtClean="0"/>
              <a:t> DNA </a:t>
            </a:r>
            <a:r>
              <a:rPr lang="en-US" dirty="0" smtClean="0"/>
              <a:t>integration: that of strand </a:t>
            </a:r>
            <a:r>
              <a:rPr lang="en-US" dirty="0" smtClean="0"/>
              <a:t>transfer. </a:t>
            </a:r>
          </a:p>
          <a:p>
            <a:pPr algn="just" rtl="0"/>
            <a:r>
              <a:rPr lang="en-US" dirty="0" err="1" smtClean="0"/>
              <a:t>Raltegravir</a:t>
            </a:r>
            <a:r>
              <a:rPr lang="en-US" dirty="0" smtClean="0"/>
              <a:t> </a:t>
            </a:r>
            <a:r>
              <a:rPr lang="en-US" dirty="0" smtClean="0"/>
              <a:t>is the first in this </a:t>
            </a:r>
            <a:r>
              <a:rPr lang="en-US" dirty="0" smtClean="0"/>
              <a:t>class and </a:t>
            </a:r>
            <a:r>
              <a:rPr lang="en-US" dirty="0" smtClean="0"/>
              <a:t>has shown high potency in heavily </a:t>
            </a:r>
            <a:r>
              <a:rPr lang="en-US" dirty="0" smtClean="0"/>
              <a:t>experienced patients </a:t>
            </a:r>
            <a:r>
              <a:rPr lang="en-US" dirty="0" smtClean="0"/>
              <a:t>irrespective of existing resistance, subtype </a:t>
            </a:r>
            <a:r>
              <a:rPr lang="en-US" dirty="0" smtClean="0"/>
              <a:t>and tropism</a:t>
            </a:r>
            <a:r>
              <a:rPr lang="en-US" dirty="0" smtClean="0"/>
              <a:t>. It is primarily </a:t>
            </a:r>
            <a:r>
              <a:rPr lang="en-US" dirty="0" err="1" smtClean="0"/>
              <a:t>metabolised</a:t>
            </a:r>
            <a:r>
              <a:rPr lang="en-US" dirty="0" smtClean="0"/>
              <a:t> by </a:t>
            </a:r>
            <a:r>
              <a:rPr lang="en-US" dirty="0" err="1" smtClean="0"/>
              <a:t>glucuronidation</a:t>
            </a:r>
            <a:r>
              <a:rPr lang="en-US" dirty="0" smtClean="0"/>
              <a:t> and </a:t>
            </a:r>
            <a:r>
              <a:rPr lang="en-US" dirty="0" smtClean="0"/>
              <a:t>therefore is not affected by co-administration </a:t>
            </a:r>
            <a:r>
              <a:rPr lang="en-US" dirty="0" smtClean="0"/>
              <a:t>with other antiviral drugs </a:t>
            </a:r>
            <a:r>
              <a:rPr lang="en-US" dirty="0" smtClean="0"/>
              <a:t>and has no major side-effects.</a:t>
            </a:r>
            <a:endParaRPr lang="ar-IQ" dirty="0"/>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sz="4400" b="1" dirty="0" smtClean="0">
                <a:solidFill>
                  <a:srgbClr val="FF0000"/>
                </a:solidFill>
              </a:rPr>
              <a:t>Treatment:</a:t>
            </a:r>
            <a:endParaRPr lang="ar-IQ" sz="4400" dirty="0">
              <a:solidFill>
                <a:srgbClr val="FF0000"/>
              </a:solidFill>
            </a:endParaRPr>
          </a:p>
        </p:txBody>
      </p:sp>
      <p:sp>
        <p:nvSpPr>
          <p:cNvPr id="3" name="عنصر نائب للمحتوى 2"/>
          <p:cNvSpPr>
            <a:spLocks noGrp="1"/>
          </p:cNvSpPr>
          <p:nvPr>
            <p:ph sz="quarter" idx="1"/>
          </p:nvPr>
        </p:nvSpPr>
        <p:spPr/>
        <p:txBody>
          <a:bodyPr>
            <a:normAutofit/>
          </a:bodyPr>
          <a:lstStyle/>
          <a:p>
            <a:pPr algn="just" rtl="0">
              <a:buNone/>
            </a:pPr>
            <a:r>
              <a:rPr lang="en-US" sz="3600" b="1" dirty="0" smtClean="0"/>
              <a:t>The naïve </a:t>
            </a:r>
            <a:r>
              <a:rPr lang="en-US" sz="3600" b="1" dirty="0" smtClean="0"/>
              <a:t>patient:</a:t>
            </a:r>
          </a:p>
          <a:p>
            <a:pPr algn="just" rtl="0"/>
            <a:r>
              <a:rPr lang="en-US" sz="2800" dirty="0" smtClean="0"/>
              <a:t>The decision to start therapy is a major one; it </a:t>
            </a:r>
            <a:r>
              <a:rPr lang="en-US" sz="2800" dirty="0" smtClean="0"/>
              <a:t>is influenced </a:t>
            </a:r>
            <a:r>
              <a:rPr lang="en-US" sz="2800" dirty="0" smtClean="0"/>
              <a:t>by several factors but predominantly </a:t>
            </a:r>
            <a:r>
              <a:rPr lang="en-US" sz="2800" dirty="0" smtClean="0"/>
              <a:t>by the </a:t>
            </a:r>
            <a:r>
              <a:rPr lang="en-US" sz="2800" dirty="0" smtClean="0"/>
              <a:t>CD4 count</a:t>
            </a:r>
            <a:r>
              <a:rPr lang="en-US" sz="2800" dirty="0" smtClean="0"/>
              <a:t>.</a:t>
            </a:r>
          </a:p>
          <a:p>
            <a:pPr algn="just" rtl="0"/>
            <a:r>
              <a:rPr lang="en-US" sz="2800" dirty="0" smtClean="0"/>
              <a:t>The risk of HIV-related disease with opportunistic infection and malignancy increases, treatment is less effective and side-effects are more common when the CD4 count is &lt; 200 cells/mm</a:t>
            </a:r>
            <a:r>
              <a:rPr lang="en-US" sz="2800" baseline="40000" dirty="0" smtClean="0"/>
              <a:t>3</a:t>
            </a:r>
            <a:r>
              <a:rPr lang="en-US" sz="2800" dirty="0" smtClean="0"/>
              <a:t>.</a:t>
            </a:r>
            <a:endParaRPr lang="ar-IQ" sz="2800" dirty="0" smtClean="0"/>
          </a:p>
          <a:p>
            <a:pPr algn="just" rtl="0"/>
            <a:endParaRPr lang="ar-IQ" sz="2800" b="1" dirty="0"/>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Capture.PNG"/>
          <p:cNvPicPr>
            <a:picLocks noGrp="1" noChangeAspect="1"/>
          </p:cNvPicPr>
          <p:nvPr>
            <p:ph sz="quarter" idx="1"/>
          </p:nvPr>
        </p:nvPicPr>
        <p:blipFill>
          <a:blip r:embed="rId2"/>
          <a:stretch>
            <a:fillRect/>
          </a:stretch>
        </p:blipFill>
        <p:spPr>
          <a:xfrm>
            <a:off x="966211" y="1219200"/>
            <a:ext cx="7320565" cy="4937125"/>
          </a:xfrm>
        </p:spPr>
      </p:pic>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Capture.PNG"/>
          <p:cNvPicPr>
            <a:picLocks noGrp="1" noChangeAspect="1"/>
          </p:cNvPicPr>
          <p:nvPr>
            <p:ph sz="quarter" idx="1"/>
          </p:nvPr>
        </p:nvPicPr>
        <p:blipFill>
          <a:blip r:embed="rId2"/>
          <a:stretch>
            <a:fillRect/>
          </a:stretch>
        </p:blipFill>
        <p:spPr>
          <a:xfrm>
            <a:off x="500034" y="1428736"/>
            <a:ext cx="8229600" cy="3848730"/>
          </a:xfrm>
        </p:spPr>
      </p:pic>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Prior to </a:t>
            </a:r>
            <a:r>
              <a:rPr lang="en-US" dirty="0" smtClean="0"/>
              <a:t>commencing treatment</a:t>
            </a:r>
            <a:r>
              <a:rPr lang="en-US" dirty="0" smtClean="0"/>
              <a:t>, all patients should have </a:t>
            </a:r>
            <a:r>
              <a:rPr lang="en-US" dirty="0" smtClean="0"/>
              <a:t>hepatitis B </a:t>
            </a:r>
            <a:r>
              <a:rPr lang="en-US" dirty="0" smtClean="0"/>
              <a:t>and C status checked, along with HIV viral </a:t>
            </a:r>
            <a:r>
              <a:rPr lang="en-US" dirty="0" smtClean="0"/>
              <a:t>resistance (5–10</a:t>
            </a:r>
            <a:r>
              <a:rPr lang="en-US" dirty="0" smtClean="0"/>
              <a:t>% incidence of primary resistance in </a:t>
            </a:r>
            <a:r>
              <a:rPr lang="en-US" dirty="0" smtClean="0"/>
              <a:t>the UK </a:t>
            </a:r>
            <a:r>
              <a:rPr lang="en-US" dirty="0" smtClean="0"/>
              <a:t>and Europe) and </a:t>
            </a:r>
            <a:r>
              <a:rPr lang="en-US" i="1" dirty="0" smtClean="0"/>
              <a:t>HLA-B*5701 </a:t>
            </a:r>
            <a:r>
              <a:rPr lang="en-US" dirty="0" smtClean="0"/>
              <a:t>tests (if </a:t>
            </a:r>
            <a:r>
              <a:rPr lang="en-US" dirty="0" err="1" smtClean="0"/>
              <a:t>abacavir</a:t>
            </a:r>
            <a:r>
              <a:rPr lang="en-US" dirty="0" smtClean="0"/>
              <a:t> </a:t>
            </a:r>
            <a:r>
              <a:rPr lang="en-US" dirty="0" smtClean="0"/>
              <a:t>is being </a:t>
            </a:r>
            <a:r>
              <a:rPr lang="en-US" dirty="0" smtClean="0"/>
              <a:t>considered an option).</a:t>
            </a:r>
            <a:endParaRPr lang="ar-IQ" dirty="0"/>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a:xfrm>
            <a:off x="457200" y="1219200"/>
            <a:ext cx="8258204" cy="1281106"/>
          </a:xfrm>
        </p:spPr>
        <p:txBody>
          <a:bodyPr/>
          <a:lstStyle/>
          <a:p>
            <a:pPr algn="just" rtl="0"/>
            <a:r>
              <a:rPr lang="en-US" dirty="0" smtClean="0"/>
              <a:t>With careful and </a:t>
            </a:r>
            <a:r>
              <a:rPr lang="en-US" dirty="0" smtClean="0"/>
              <a:t>appropriate choice </a:t>
            </a:r>
            <a:r>
              <a:rPr lang="en-US" dirty="0" smtClean="0"/>
              <a:t>of HAART, over 80% of patients have </a:t>
            </a:r>
            <a:r>
              <a:rPr lang="en-US" dirty="0" smtClean="0"/>
              <a:t>an undetectable </a:t>
            </a:r>
            <a:r>
              <a:rPr lang="en-US" dirty="0" smtClean="0"/>
              <a:t>viral load (VL) (i.e. &lt; 50 copies/</a:t>
            </a:r>
            <a:r>
              <a:rPr lang="en-US" dirty="0" err="1" smtClean="0"/>
              <a:t>mL</a:t>
            </a:r>
            <a:r>
              <a:rPr lang="en-US" dirty="0" smtClean="0"/>
              <a:t>) </a:t>
            </a:r>
            <a:r>
              <a:rPr lang="en-US" dirty="0" smtClean="0"/>
              <a:t>at 4–6 months.</a:t>
            </a:r>
            <a:endParaRPr lang="ar-IQ" dirty="0"/>
          </a:p>
        </p:txBody>
      </p:sp>
      <p:pic>
        <p:nvPicPr>
          <p:cNvPr id="6" name="عنصر نائب للمحتوى 5" descr="Capture.PNG"/>
          <p:cNvPicPr>
            <a:picLocks noGrp="1" noChangeAspect="1"/>
          </p:cNvPicPr>
          <p:nvPr>
            <p:ph sz="quarter" idx="2"/>
          </p:nvPr>
        </p:nvPicPr>
        <p:blipFill>
          <a:blip r:embed="rId2"/>
          <a:stretch>
            <a:fillRect/>
          </a:stretch>
        </p:blipFill>
        <p:spPr>
          <a:xfrm>
            <a:off x="878068" y="2571750"/>
            <a:ext cx="7694460" cy="3581400"/>
          </a:xfrm>
        </p:spPr>
      </p:pic>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p:txBody>
          <a:bodyPr/>
          <a:lstStyle/>
          <a:p>
            <a:endParaRPr lang="ar-IQ"/>
          </a:p>
        </p:txBody>
      </p:sp>
      <p:sp>
        <p:nvSpPr>
          <p:cNvPr id="6" name="عنصر نائب للمحتوى 5"/>
          <p:cNvSpPr>
            <a:spLocks noGrp="1"/>
          </p:cNvSpPr>
          <p:nvPr>
            <p:ph sz="quarter" idx="1"/>
          </p:nvPr>
        </p:nvSpPr>
        <p:spPr/>
        <p:txBody>
          <a:bodyPr/>
          <a:lstStyle/>
          <a:p>
            <a:pPr algn="just" rtl="0"/>
            <a:r>
              <a:rPr lang="en-US" dirty="0" smtClean="0"/>
              <a:t>The factors that reduce </a:t>
            </a:r>
            <a:r>
              <a:rPr lang="en-US" dirty="0" smtClean="0"/>
              <a:t>the probability </a:t>
            </a:r>
            <a:r>
              <a:rPr lang="en-US" dirty="0" smtClean="0"/>
              <a:t>of achieving prolonged viral </a:t>
            </a:r>
            <a:r>
              <a:rPr lang="en-US" dirty="0" smtClean="0"/>
              <a:t>suppression include </a:t>
            </a:r>
            <a:r>
              <a:rPr lang="en-US" dirty="0" smtClean="0"/>
              <a:t>low CD4 count (&lt; 50 cells/mm</a:t>
            </a:r>
            <a:r>
              <a:rPr lang="en-US" b="1" baseline="40000" dirty="0" smtClean="0"/>
              <a:t>3</a:t>
            </a:r>
            <a:r>
              <a:rPr lang="en-US" dirty="0" smtClean="0"/>
              <a:t>) and high </a:t>
            </a:r>
            <a:r>
              <a:rPr lang="en-US" dirty="0" smtClean="0"/>
              <a:t>VL (&gt; </a:t>
            </a:r>
            <a:r>
              <a:rPr lang="en-US" dirty="0" smtClean="0"/>
              <a:t>100 000 copies/</a:t>
            </a:r>
            <a:r>
              <a:rPr lang="en-US" dirty="0" err="1" smtClean="0"/>
              <a:t>mL</a:t>
            </a:r>
            <a:r>
              <a:rPr lang="en-US" dirty="0" smtClean="0"/>
              <a:t>), poor adherence, pre-existing </a:t>
            </a:r>
            <a:r>
              <a:rPr lang="en-US" dirty="0" smtClean="0"/>
              <a:t>or emergent </a:t>
            </a:r>
            <a:r>
              <a:rPr lang="en-US" dirty="0" smtClean="0"/>
              <a:t>resistance, and drug interaction or toxicity.</a:t>
            </a:r>
            <a:endParaRPr lang="ar-IQ" dirty="0"/>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The presence of active opportunistic infection or </a:t>
            </a:r>
            <a:r>
              <a:rPr lang="en-US" dirty="0" smtClean="0"/>
              <a:t>other HIV-related </a:t>
            </a:r>
            <a:r>
              <a:rPr lang="en-US" dirty="0" smtClean="0"/>
              <a:t>disease should not delay the </a:t>
            </a:r>
            <a:r>
              <a:rPr lang="en-US" dirty="0" smtClean="0"/>
              <a:t>introduction of </a:t>
            </a:r>
            <a:r>
              <a:rPr lang="en-US" dirty="0" smtClean="0"/>
              <a:t>HAART, which usually should be commenced </a:t>
            </a:r>
            <a:r>
              <a:rPr lang="en-US" dirty="0" smtClean="0"/>
              <a:t>as soon </a:t>
            </a:r>
            <a:r>
              <a:rPr lang="en-US" dirty="0" smtClean="0"/>
              <a:t>as the patient’s condition has </a:t>
            </a:r>
            <a:r>
              <a:rPr lang="en-US" dirty="0" err="1" smtClean="0"/>
              <a:t>stabilised</a:t>
            </a:r>
            <a:r>
              <a:rPr lang="en-US" dirty="0" smtClean="0"/>
              <a:t>.</a:t>
            </a:r>
            <a:endParaRPr lang="ar-IQ" dirty="0"/>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smtClean="0"/>
              <a:t>The drug-experienced </a:t>
            </a:r>
            <a:r>
              <a:rPr lang="en-US" b="1" dirty="0" smtClean="0"/>
              <a:t>patient:</a:t>
            </a:r>
            <a:endParaRPr lang="ar-IQ" b="1" dirty="0"/>
          </a:p>
        </p:txBody>
      </p:sp>
      <p:sp>
        <p:nvSpPr>
          <p:cNvPr id="3" name="عنصر نائب للمحتوى 2"/>
          <p:cNvSpPr>
            <a:spLocks noGrp="1"/>
          </p:cNvSpPr>
          <p:nvPr>
            <p:ph sz="quarter" idx="1"/>
          </p:nvPr>
        </p:nvSpPr>
        <p:spPr/>
        <p:txBody>
          <a:bodyPr>
            <a:normAutofit/>
          </a:bodyPr>
          <a:lstStyle/>
          <a:p>
            <a:pPr algn="just" rtl="0"/>
            <a:r>
              <a:rPr lang="en-US" dirty="0" smtClean="0"/>
              <a:t>A change in antiretroviral therapy may be </a:t>
            </a:r>
            <a:r>
              <a:rPr lang="en-US" dirty="0" smtClean="0"/>
              <a:t>necessary because </a:t>
            </a:r>
            <a:r>
              <a:rPr lang="en-US" dirty="0" smtClean="0"/>
              <a:t>of drug side-effects (early or late), </a:t>
            </a:r>
            <a:r>
              <a:rPr lang="en-US" dirty="0" smtClean="0"/>
              <a:t>difficulties in </a:t>
            </a:r>
            <a:r>
              <a:rPr lang="en-US" dirty="0" smtClean="0"/>
              <a:t>adherence or </a:t>
            </a:r>
            <a:r>
              <a:rPr lang="en-US" dirty="0" err="1" smtClean="0"/>
              <a:t>virological</a:t>
            </a:r>
            <a:r>
              <a:rPr lang="en-US" dirty="0" smtClean="0"/>
              <a:t> failure (defined as </a:t>
            </a:r>
            <a:r>
              <a:rPr lang="en-US" dirty="0" smtClean="0"/>
              <a:t>detectable VL </a:t>
            </a:r>
            <a:r>
              <a:rPr lang="en-US" dirty="0" smtClean="0"/>
              <a:t>despite treatment). </a:t>
            </a:r>
            <a:endParaRPr lang="en-US" dirty="0" smtClean="0"/>
          </a:p>
          <a:p>
            <a:pPr algn="just" rtl="0"/>
            <a:r>
              <a:rPr lang="en-US" dirty="0" smtClean="0"/>
              <a:t>In </a:t>
            </a:r>
            <a:r>
              <a:rPr lang="en-US" dirty="0" smtClean="0"/>
              <a:t>a patient with a </a:t>
            </a:r>
            <a:r>
              <a:rPr lang="en-US" dirty="0" smtClean="0"/>
              <a:t>previously undetectable </a:t>
            </a:r>
            <a:r>
              <a:rPr lang="en-US" dirty="0" smtClean="0"/>
              <a:t>VL, treatment failure is indicated </a:t>
            </a:r>
            <a:r>
              <a:rPr lang="en-US" dirty="0" smtClean="0"/>
              <a:t>by viral </a:t>
            </a:r>
            <a:r>
              <a:rPr lang="en-US" dirty="0" smtClean="0"/>
              <a:t>rebound. </a:t>
            </a:r>
            <a:endParaRPr lang="en-US" dirty="0" smtClean="0"/>
          </a:p>
          <a:p>
            <a:pPr algn="just" rtl="0"/>
            <a:r>
              <a:rPr lang="en-US" dirty="0" smtClean="0"/>
              <a:t>With </a:t>
            </a:r>
            <a:r>
              <a:rPr lang="en-US" dirty="0" smtClean="0"/>
              <a:t>increasing time on a failing </a:t>
            </a:r>
            <a:r>
              <a:rPr lang="en-US" dirty="0" smtClean="0"/>
              <a:t>regimen, the </a:t>
            </a:r>
            <a:r>
              <a:rPr lang="en-US" dirty="0" smtClean="0"/>
              <a:t>VL rises towards baseline levels, resistance </a:t>
            </a:r>
            <a:r>
              <a:rPr lang="en-US" dirty="0" smtClean="0"/>
              <a:t>mounts, the </a:t>
            </a:r>
            <a:r>
              <a:rPr lang="en-US" dirty="0" smtClean="0"/>
              <a:t>CD4 count falls and clinical progression occurs.</a:t>
            </a:r>
            <a:endParaRPr lang="ar-IQ"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bIns="288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EPIDEMIOLOGY AND BIOLOGY OF HIV:</a:t>
            </a:r>
            <a:endParaRPr lang="ar-IQ"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عنصر نائب للمحتوى 2"/>
          <p:cNvSpPr>
            <a:spLocks noGrp="1"/>
          </p:cNvSpPr>
          <p:nvPr>
            <p:ph sz="quarter" idx="1"/>
          </p:nvPr>
        </p:nvSpPr>
        <p:spPr/>
        <p:txBody>
          <a:bodyPr>
            <a:normAutofit/>
          </a:bodyPr>
          <a:lstStyle/>
          <a:p>
            <a:pPr algn="just" rtl="0"/>
            <a:r>
              <a:rPr lang="en-US" dirty="0" smtClean="0"/>
              <a:t>The acquired immunodeficiency syndrome (AIDS) was first </a:t>
            </a:r>
            <a:r>
              <a:rPr lang="en-US" dirty="0" err="1" smtClean="0"/>
              <a:t>recognised</a:t>
            </a:r>
            <a:r>
              <a:rPr lang="en-US" dirty="0" smtClean="0"/>
              <a:t> in 1981, although the earliest documented case has been traced to a blood sample from 1959. </a:t>
            </a:r>
          </a:p>
          <a:p>
            <a:pPr algn="just" rtl="0"/>
            <a:r>
              <a:rPr lang="en-US" dirty="0" smtClean="0"/>
              <a:t>It is caused by the human immunodeficiency virus (HIV-1), which has evolved a number of mechanisms to elude immune control and has thereby prevented effective control of the epidemic.</a:t>
            </a:r>
            <a:endParaRPr lang="ar-IQ"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dirty="0" smtClean="0"/>
              <a:t>Of those infected vertically, 80% are infected close to the time of delivery and 20% in </a:t>
            </a:r>
            <a:r>
              <a:rPr lang="en-US" dirty="0" err="1" smtClean="0"/>
              <a:t>utero</a:t>
            </a:r>
            <a:r>
              <a:rPr lang="en-US" dirty="0" smtClean="0"/>
              <a:t>.</a:t>
            </a:r>
          </a:p>
          <a:p>
            <a:pPr algn="just" rtl="0"/>
            <a:r>
              <a:rPr lang="en-US" dirty="0" smtClean="0"/>
              <a:t>Around 70% of patients with </a:t>
            </a:r>
            <a:r>
              <a:rPr lang="en-US" dirty="0" err="1" smtClean="0"/>
              <a:t>haemophilia</a:t>
            </a:r>
            <a:r>
              <a:rPr lang="en-US" dirty="0" smtClean="0"/>
              <a:t> A and 30% of those with </a:t>
            </a:r>
            <a:r>
              <a:rPr lang="en-US" dirty="0" err="1" smtClean="0"/>
              <a:t>haemophilia</a:t>
            </a:r>
            <a:r>
              <a:rPr lang="en-US" dirty="0" smtClean="0"/>
              <a:t> B had been infected through contaminated blood products by the time HIV antibody screening was adopted in the USA and Europe in 1985.</a:t>
            </a:r>
            <a:endParaRPr lang="ar-IQ" dirty="0"/>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dirty="0" smtClean="0"/>
              <a:t>In essence</a:t>
            </a:r>
            <a:r>
              <a:rPr lang="en-US" dirty="0" smtClean="0"/>
              <a:t>, most early failures are related to adherence </a:t>
            </a:r>
            <a:r>
              <a:rPr lang="en-US" dirty="0" smtClean="0"/>
              <a:t>difficulties (sometimes </a:t>
            </a:r>
            <a:r>
              <a:rPr lang="en-US" dirty="0" smtClean="0"/>
              <a:t>resulting from toxicity) and most </a:t>
            </a:r>
            <a:r>
              <a:rPr lang="en-US" dirty="0" smtClean="0"/>
              <a:t>late failures </a:t>
            </a:r>
            <a:r>
              <a:rPr lang="en-US" dirty="0" smtClean="0"/>
              <a:t>are a result of </a:t>
            </a:r>
            <a:r>
              <a:rPr lang="en-US" dirty="0" err="1" smtClean="0"/>
              <a:t>virological</a:t>
            </a:r>
            <a:r>
              <a:rPr lang="en-US" dirty="0" smtClean="0"/>
              <a:t> resistance. </a:t>
            </a:r>
            <a:endParaRPr lang="en-US" dirty="0" smtClean="0"/>
          </a:p>
          <a:p>
            <a:pPr algn="just" rtl="0"/>
            <a:r>
              <a:rPr lang="en-US" dirty="0" smtClean="0"/>
              <a:t>A resistance test </a:t>
            </a:r>
            <a:r>
              <a:rPr lang="en-US" dirty="0" smtClean="0"/>
              <a:t>should always be obtained before switching </a:t>
            </a:r>
            <a:r>
              <a:rPr lang="en-US" dirty="0" smtClean="0"/>
              <a:t>drugs, with </a:t>
            </a:r>
            <a:r>
              <a:rPr lang="en-US" dirty="0" smtClean="0"/>
              <a:t>a new active regimen being introduced as soon </a:t>
            </a:r>
            <a:r>
              <a:rPr lang="en-US" dirty="0" smtClean="0"/>
              <a:t>as possible </a:t>
            </a:r>
            <a:r>
              <a:rPr lang="en-US" dirty="0" smtClean="0"/>
              <a:t>and guided by this result. </a:t>
            </a:r>
            <a:r>
              <a:rPr lang="en-US" dirty="0" smtClean="0"/>
              <a:t>Account </a:t>
            </a:r>
            <a:r>
              <a:rPr lang="en-US" dirty="0" smtClean="0"/>
              <a:t>should </a:t>
            </a:r>
            <a:r>
              <a:rPr lang="en-US" dirty="0" smtClean="0"/>
              <a:t>also be </a:t>
            </a:r>
            <a:r>
              <a:rPr lang="en-US" dirty="0" smtClean="0"/>
              <a:t>taken of prior drug exposure.</a:t>
            </a:r>
            <a:endParaRPr lang="ar-IQ" dirty="0"/>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dirty="0" smtClean="0"/>
              <a:t>In certain </a:t>
            </a:r>
            <a:r>
              <a:rPr lang="en-US" dirty="0" smtClean="0"/>
              <a:t>situations, therapeutic </a:t>
            </a:r>
            <a:r>
              <a:rPr lang="en-US" dirty="0" smtClean="0"/>
              <a:t>drug monitoring may be helpful in </a:t>
            </a:r>
            <a:r>
              <a:rPr lang="en-US" dirty="0" smtClean="0"/>
              <a:t>confirming that </a:t>
            </a:r>
            <a:r>
              <a:rPr lang="en-US" dirty="0" err="1" smtClean="0"/>
              <a:t>virological</a:t>
            </a:r>
            <a:r>
              <a:rPr lang="en-US" dirty="0" smtClean="0"/>
              <a:t> failure is not related to inadequate </a:t>
            </a:r>
            <a:r>
              <a:rPr lang="en-US" dirty="0" smtClean="0"/>
              <a:t>PI or </a:t>
            </a:r>
            <a:r>
              <a:rPr lang="en-US" dirty="0" smtClean="0"/>
              <a:t>NNRTI levels. </a:t>
            </a:r>
            <a:endParaRPr lang="en-US" dirty="0" smtClean="0"/>
          </a:p>
          <a:p>
            <a:pPr algn="just" rtl="0"/>
            <a:r>
              <a:rPr lang="en-US" dirty="0" smtClean="0"/>
              <a:t>The </a:t>
            </a:r>
            <a:r>
              <a:rPr lang="en-US" dirty="0" smtClean="0"/>
              <a:t>new combination should </a:t>
            </a:r>
            <a:r>
              <a:rPr lang="en-US" dirty="0" smtClean="0"/>
              <a:t>include a </a:t>
            </a:r>
            <a:r>
              <a:rPr lang="en-US" dirty="0" smtClean="0"/>
              <a:t>minimum of two fully active new </a:t>
            </a:r>
            <a:r>
              <a:rPr lang="en-US" dirty="0" smtClean="0"/>
              <a:t>agents. </a:t>
            </a:r>
          </a:p>
          <a:p>
            <a:pPr algn="just" rtl="0"/>
            <a:r>
              <a:rPr lang="en-US" dirty="0" smtClean="0"/>
              <a:t>Occasionally</a:t>
            </a:r>
            <a:r>
              <a:rPr lang="en-US" dirty="0" smtClean="0"/>
              <a:t>, HAART must be stopped </a:t>
            </a:r>
            <a:r>
              <a:rPr lang="en-US" dirty="0" smtClean="0"/>
              <a:t>because of </a:t>
            </a:r>
            <a:r>
              <a:rPr lang="en-US" dirty="0" smtClean="0"/>
              <a:t>life-threatening drug toxicity or overriding </a:t>
            </a:r>
            <a:r>
              <a:rPr lang="en-US" dirty="0" smtClean="0"/>
              <a:t>medical problems </a:t>
            </a:r>
            <a:r>
              <a:rPr lang="en-US" dirty="0" smtClean="0"/>
              <a:t>where predicted drug interactions will occur.</a:t>
            </a:r>
            <a:endParaRPr lang="ar-IQ" dirty="0"/>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sz="2800" dirty="0" smtClean="0"/>
              <a:t>In this situation, the prolonged half-life of the </a:t>
            </a:r>
            <a:r>
              <a:rPr lang="en-US" sz="2800" dirty="0" smtClean="0"/>
              <a:t>NNRTIs should </a:t>
            </a:r>
            <a:r>
              <a:rPr lang="en-US" sz="2800" dirty="0" smtClean="0"/>
              <a:t>be covered by substitution of a PI or </a:t>
            </a:r>
            <a:r>
              <a:rPr lang="en-US" sz="2800" dirty="0" smtClean="0"/>
              <a:t>continuation of </a:t>
            </a:r>
            <a:r>
              <a:rPr lang="en-US" sz="2800" dirty="0" smtClean="0"/>
              <a:t>the other components of HAART for 2 weeks.</a:t>
            </a:r>
            <a:endParaRPr lang="ar-IQ" sz="2800" dirty="0"/>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a:xfrm>
            <a:off x="457200" y="1219200"/>
            <a:ext cx="8258204" cy="1352544"/>
          </a:xfrm>
        </p:spPr>
        <p:txBody>
          <a:bodyPr/>
          <a:lstStyle/>
          <a:p>
            <a:pPr algn="just" rtl="0"/>
            <a:r>
              <a:rPr lang="en-US" dirty="0" smtClean="0"/>
              <a:t>Treatment interruption is associated with an </a:t>
            </a:r>
            <a:r>
              <a:rPr lang="en-US" dirty="0" smtClean="0"/>
              <a:t>increased risk </a:t>
            </a:r>
            <a:r>
              <a:rPr lang="en-US" dirty="0" smtClean="0"/>
              <a:t>of progression and non-HIV-related </a:t>
            </a:r>
            <a:r>
              <a:rPr lang="en-US" dirty="0" smtClean="0"/>
              <a:t>complications.</a:t>
            </a:r>
            <a:endParaRPr lang="ar-IQ" dirty="0"/>
          </a:p>
        </p:txBody>
      </p:sp>
      <p:pic>
        <p:nvPicPr>
          <p:cNvPr id="6" name="عنصر نائب للمحتوى 5" descr="v.PNG"/>
          <p:cNvPicPr>
            <a:picLocks noGrp="1" noChangeAspect="1"/>
          </p:cNvPicPr>
          <p:nvPr>
            <p:ph sz="quarter" idx="2"/>
          </p:nvPr>
        </p:nvPicPr>
        <p:blipFill>
          <a:blip r:embed="rId2"/>
          <a:stretch>
            <a:fillRect/>
          </a:stretch>
        </p:blipFill>
        <p:spPr>
          <a:xfrm>
            <a:off x="857250" y="3000372"/>
            <a:ext cx="7816850" cy="2504716"/>
          </a:xfrm>
        </p:spPr>
      </p:pic>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p:txBody>
          <a:bodyPr>
            <a:normAutofit/>
          </a:bodyPr>
          <a:lstStyle/>
          <a:p>
            <a:r>
              <a:rPr lang="en-US" sz="4400" b="1" dirty="0" smtClean="0">
                <a:solidFill>
                  <a:srgbClr val="FF0000"/>
                </a:solidFill>
              </a:rPr>
              <a:t>Special </a:t>
            </a:r>
            <a:r>
              <a:rPr lang="en-US" sz="4400" b="1" dirty="0" smtClean="0">
                <a:solidFill>
                  <a:srgbClr val="FF0000"/>
                </a:solidFill>
              </a:rPr>
              <a:t>situations:</a:t>
            </a:r>
            <a:endParaRPr lang="ar-IQ" sz="4400" dirty="0">
              <a:solidFill>
                <a:srgbClr val="FF0000"/>
              </a:solidFill>
            </a:endParaRPr>
          </a:p>
        </p:txBody>
      </p:sp>
      <p:sp>
        <p:nvSpPr>
          <p:cNvPr id="6" name="عنصر نائب للمحتوى 5"/>
          <p:cNvSpPr>
            <a:spLocks noGrp="1"/>
          </p:cNvSpPr>
          <p:nvPr>
            <p:ph sz="quarter" idx="1"/>
          </p:nvPr>
        </p:nvSpPr>
        <p:spPr/>
        <p:txBody>
          <a:bodyPr>
            <a:normAutofit/>
          </a:bodyPr>
          <a:lstStyle/>
          <a:p>
            <a:pPr algn="just" rtl="0">
              <a:buNone/>
            </a:pPr>
            <a:r>
              <a:rPr lang="en-US" sz="3600" b="1" dirty="0" smtClean="0"/>
              <a:t>Children:</a:t>
            </a:r>
          </a:p>
          <a:p>
            <a:pPr algn="just" rtl="0"/>
            <a:r>
              <a:rPr lang="en-US" sz="3000" dirty="0" smtClean="0"/>
              <a:t>The general principles of management are the same </a:t>
            </a:r>
            <a:r>
              <a:rPr lang="en-US" sz="3000" dirty="0" smtClean="0"/>
              <a:t>as those </a:t>
            </a:r>
            <a:r>
              <a:rPr lang="en-US" sz="3000" dirty="0" smtClean="0"/>
              <a:t>for adults, although the CD4 percentage is a </a:t>
            </a:r>
            <a:r>
              <a:rPr lang="en-US" sz="3000" dirty="0" smtClean="0"/>
              <a:t>more accurate </a:t>
            </a:r>
            <a:r>
              <a:rPr lang="en-US" sz="3000" dirty="0" smtClean="0"/>
              <a:t>marker of immunological health until 5 </a:t>
            </a:r>
            <a:r>
              <a:rPr lang="en-US" sz="3000" dirty="0" smtClean="0"/>
              <a:t>years of </a:t>
            </a:r>
            <a:r>
              <a:rPr lang="en-US" sz="3000" dirty="0" smtClean="0"/>
              <a:t>age. </a:t>
            </a:r>
            <a:endParaRPr lang="en-US" sz="3000" dirty="0" smtClean="0"/>
          </a:p>
          <a:p>
            <a:pPr algn="just" rtl="0"/>
            <a:r>
              <a:rPr lang="en-US" sz="3000" dirty="0" smtClean="0"/>
              <a:t>All </a:t>
            </a:r>
            <a:r>
              <a:rPr lang="en-US" sz="3000" dirty="0" smtClean="0"/>
              <a:t>infants should receive PCP prophylaxis </a:t>
            </a:r>
            <a:r>
              <a:rPr lang="en-US" sz="3000" dirty="0" smtClean="0"/>
              <a:t>and commence </a:t>
            </a:r>
            <a:r>
              <a:rPr lang="en-US" sz="3000" dirty="0" smtClean="0"/>
              <a:t>HAART, irrespective of CD4 count or VL.</a:t>
            </a:r>
            <a:endParaRPr lang="ar-IQ" sz="3000" b="1" dirty="0"/>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dirty="0" smtClean="0"/>
              <a:t>CD4 counts (cells/mm</a:t>
            </a:r>
            <a:r>
              <a:rPr lang="en-US" baseline="40000" dirty="0" smtClean="0"/>
              <a:t>3</a:t>
            </a:r>
            <a:r>
              <a:rPr lang="en-US" dirty="0" smtClean="0"/>
              <a:t>) and CD4 </a:t>
            </a:r>
            <a:r>
              <a:rPr lang="en-US" dirty="0" smtClean="0"/>
              <a:t>percentage thresholds to </a:t>
            </a:r>
            <a:r>
              <a:rPr lang="en-US" dirty="0" smtClean="0"/>
              <a:t>initiate HAART are:</a:t>
            </a:r>
            <a:endParaRPr lang="ar-IQ" dirty="0"/>
          </a:p>
        </p:txBody>
      </p:sp>
      <p:sp>
        <p:nvSpPr>
          <p:cNvPr id="3" name="عنصر نائب للمحتوى 2"/>
          <p:cNvSpPr>
            <a:spLocks noGrp="1"/>
          </p:cNvSpPr>
          <p:nvPr>
            <p:ph sz="quarter" idx="1"/>
          </p:nvPr>
        </p:nvSpPr>
        <p:spPr/>
        <p:txBody>
          <a:bodyPr/>
          <a:lstStyle/>
          <a:p>
            <a:pPr marL="514350" indent="-514350" algn="just" rtl="0">
              <a:buFont typeface="+mj-lt"/>
              <a:buAutoNum type="alphaUcPeriod"/>
            </a:pPr>
            <a:r>
              <a:rPr lang="en-US" dirty="0" smtClean="0"/>
              <a:t>&lt; 1000 cells and/or &lt; 25% at 1–2 </a:t>
            </a:r>
            <a:r>
              <a:rPr lang="en-US" dirty="0" smtClean="0"/>
              <a:t>years</a:t>
            </a:r>
          </a:p>
          <a:p>
            <a:pPr marL="514350" indent="-514350" algn="just" rtl="0">
              <a:buFont typeface="+mj-lt"/>
              <a:buAutoNum type="alphaUcPeriod"/>
            </a:pPr>
            <a:r>
              <a:rPr lang="en-US" dirty="0" smtClean="0"/>
              <a:t>&lt; 500 cells and/or &lt; 20% at 3–4 </a:t>
            </a:r>
            <a:r>
              <a:rPr lang="en-US" dirty="0" smtClean="0"/>
              <a:t>years</a:t>
            </a:r>
          </a:p>
          <a:p>
            <a:pPr marL="514350" indent="-514350" algn="just" rtl="0">
              <a:buFont typeface="+mj-lt"/>
              <a:buAutoNum type="alphaUcPeriod"/>
            </a:pPr>
            <a:r>
              <a:rPr lang="en-US" dirty="0" smtClean="0"/>
              <a:t>&lt; 350 cells and/or &lt; 15% if above 5 years and in </a:t>
            </a:r>
            <a:r>
              <a:rPr lang="en-US" dirty="0" smtClean="0"/>
              <a:t>any child </a:t>
            </a:r>
            <a:r>
              <a:rPr lang="en-US" dirty="0" smtClean="0"/>
              <a:t>with advanced clinical </a:t>
            </a:r>
            <a:r>
              <a:rPr lang="en-US" dirty="0" smtClean="0"/>
              <a:t>disease.</a:t>
            </a:r>
            <a:endParaRPr lang="ar-IQ" dirty="0"/>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It should also be considered in those with a </a:t>
            </a:r>
            <a:r>
              <a:rPr lang="en-US" dirty="0" smtClean="0"/>
              <a:t>VL &gt; 100000 </a:t>
            </a:r>
            <a:r>
              <a:rPr lang="en-US" dirty="0" smtClean="0"/>
              <a:t>copies/</a:t>
            </a:r>
            <a:r>
              <a:rPr lang="en-US" dirty="0" err="1" smtClean="0"/>
              <a:t>mL.</a:t>
            </a:r>
            <a:r>
              <a:rPr lang="en-US" dirty="0" smtClean="0"/>
              <a:t> </a:t>
            </a:r>
            <a:endParaRPr lang="en-US" dirty="0" smtClean="0"/>
          </a:p>
          <a:p>
            <a:pPr algn="just" rtl="0"/>
            <a:r>
              <a:rPr lang="en-US" dirty="0" smtClean="0"/>
              <a:t>After </a:t>
            </a:r>
            <a:r>
              <a:rPr lang="en-US" dirty="0" smtClean="0"/>
              <a:t>1 year of age, PCP </a:t>
            </a:r>
            <a:r>
              <a:rPr lang="en-US" dirty="0" smtClean="0"/>
              <a:t>prophylaxis should </a:t>
            </a:r>
            <a:r>
              <a:rPr lang="en-US" dirty="0" smtClean="0"/>
              <a:t>be given to children until they are 5 </a:t>
            </a:r>
            <a:r>
              <a:rPr lang="en-US" dirty="0" smtClean="0"/>
              <a:t>with a </a:t>
            </a:r>
            <a:r>
              <a:rPr lang="en-US" dirty="0" smtClean="0"/>
              <a:t>CD4 percentage of &lt; 15%, and then at the same </a:t>
            </a:r>
            <a:r>
              <a:rPr lang="en-US" dirty="0" smtClean="0"/>
              <a:t>CD4 levels as </a:t>
            </a:r>
            <a:r>
              <a:rPr lang="en-US" dirty="0" smtClean="0"/>
              <a:t>for adults</a:t>
            </a:r>
            <a:r>
              <a:rPr lang="en-US" dirty="0" smtClean="0"/>
              <a:t>.</a:t>
            </a:r>
          </a:p>
          <a:p>
            <a:pPr algn="just" rtl="0"/>
            <a:r>
              <a:rPr lang="en-US" dirty="0" smtClean="0"/>
              <a:t>Not all antiretroviral drugs are available in a suitable formulation for children, e.g. suspension, powder, crushable tablet or a capsule that can be opened.</a:t>
            </a:r>
            <a:endParaRPr lang="ar-IQ" dirty="0" smtClean="0"/>
          </a:p>
          <a:p>
            <a:pPr algn="just" rtl="0"/>
            <a:endParaRPr lang="ar-IQ" dirty="0"/>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First-line preferred choices include </a:t>
            </a:r>
            <a:r>
              <a:rPr lang="en-US" dirty="0" smtClean="0"/>
              <a:t>boosted </a:t>
            </a:r>
            <a:r>
              <a:rPr lang="en-US" dirty="0" err="1" smtClean="0"/>
              <a:t>lopinavir</a:t>
            </a:r>
            <a:r>
              <a:rPr lang="en-US" dirty="0" smtClean="0"/>
              <a:t>, </a:t>
            </a:r>
            <a:r>
              <a:rPr lang="en-US" dirty="0" err="1" smtClean="0"/>
              <a:t>nevirapine</a:t>
            </a:r>
            <a:r>
              <a:rPr lang="en-US" dirty="0" smtClean="0"/>
              <a:t> (&lt; 3 years) and </a:t>
            </a:r>
            <a:r>
              <a:rPr lang="en-US" dirty="0" err="1" smtClean="0"/>
              <a:t>efavirenz</a:t>
            </a:r>
            <a:r>
              <a:rPr lang="en-US" dirty="0" smtClean="0"/>
              <a:t> (&gt; </a:t>
            </a:r>
            <a:r>
              <a:rPr lang="en-US" dirty="0" smtClean="0"/>
              <a:t>3 years) with two NRTIs. </a:t>
            </a:r>
            <a:endParaRPr lang="en-US" dirty="0" smtClean="0"/>
          </a:p>
          <a:p>
            <a:pPr algn="just" rtl="0"/>
            <a:r>
              <a:rPr lang="en-US" dirty="0" smtClean="0"/>
              <a:t>Coordinated</a:t>
            </a:r>
            <a:r>
              <a:rPr lang="en-US" dirty="0" smtClean="0"/>
              <a:t>, </a:t>
            </a:r>
            <a:r>
              <a:rPr lang="en-US" dirty="0" smtClean="0"/>
              <a:t>comprehensive, family-</a:t>
            </a:r>
            <a:r>
              <a:rPr lang="en-US" dirty="0" err="1" smtClean="0"/>
              <a:t>centred</a:t>
            </a:r>
            <a:r>
              <a:rPr lang="en-US" dirty="0" smtClean="0"/>
              <a:t> </a:t>
            </a:r>
            <a:r>
              <a:rPr lang="en-US" dirty="0" smtClean="0"/>
              <a:t>systems of care are necessary </a:t>
            </a:r>
            <a:r>
              <a:rPr lang="en-US" dirty="0" smtClean="0"/>
              <a:t>to support </a:t>
            </a:r>
            <a:r>
              <a:rPr lang="en-US" dirty="0" smtClean="0"/>
              <a:t>the child and parents and to </a:t>
            </a:r>
            <a:r>
              <a:rPr lang="en-US" dirty="0" err="1" smtClean="0"/>
              <a:t>optimise</a:t>
            </a:r>
            <a:r>
              <a:rPr lang="en-US" dirty="0" smtClean="0"/>
              <a:t> </a:t>
            </a:r>
            <a:r>
              <a:rPr lang="en-US" dirty="0" smtClean="0"/>
              <a:t>compliance with </a:t>
            </a:r>
            <a:r>
              <a:rPr lang="en-US" dirty="0" smtClean="0"/>
              <a:t>medications.</a:t>
            </a:r>
            <a:endParaRPr lang="ar-IQ" dirty="0"/>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sz="3600" b="1" dirty="0" smtClean="0"/>
              <a:t>Maternal </a:t>
            </a:r>
            <a:r>
              <a:rPr lang="en-US" sz="3600" b="1" dirty="0" smtClean="0"/>
              <a:t>HIV:</a:t>
            </a:r>
            <a:endParaRPr lang="ar-IQ" sz="3600" b="1" dirty="0"/>
          </a:p>
        </p:txBody>
      </p:sp>
      <p:sp>
        <p:nvSpPr>
          <p:cNvPr id="3" name="عنصر نائب للمحتوى 2"/>
          <p:cNvSpPr>
            <a:spLocks noGrp="1"/>
          </p:cNvSpPr>
          <p:nvPr>
            <p:ph sz="quarter" idx="1"/>
          </p:nvPr>
        </p:nvSpPr>
        <p:spPr/>
        <p:txBody>
          <a:bodyPr/>
          <a:lstStyle/>
          <a:p>
            <a:pPr algn="just" rtl="0"/>
            <a:r>
              <a:rPr lang="en-US" dirty="0" smtClean="0"/>
              <a:t>All pregnant women should routinely be </a:t>
            </a:r>
            <a:r>
              <a:rPr lang="en-US" dirty="0" smtClean="0"/>
              <a:t>recommended for </a:t>
            </a:r>
            <a:r>
              <a:rPr lang="en-US" dirty="0" smtClean="0"/>
              <a:t>HIV testing at an early stage in pregnancy, with </a:t>
            </a:r>
            <a:r>
              <a:rPr lang="en-US" dirty="0" smtClean="0"/>
              <a:t>rapid tests </a:t>
            </a:r>
            <a:r>
              <a:rPr lang="en-US" dirty="0" smtClean="0"/>
              <a:t>considered for those presenting in or just </a:t>
            </a:r>
            <a:r>
              <a:rPr lang="en-US" dirty="0" smtClean="0"/>
              <a:t>after </a:t>
            </a:r>
            <a:r>
              <a:rPr lang="en-US" dirty="0" err="1" smtClean="0"/>
              <a:t>labour</a:t>
            </a:r>
            <a:r>
              <a:rPr lang="en-US" dirty="0" smtClean="0"/>
              <a:t>. </a:t>
            </a:r>
            <a:endParaRPr lang="en-US" dirty="0" smtClean="0"/>
          </a:p>
          <a:p>
            <a:pPr algn="just" rtl="0"/>
            <a:r>
              <a:rPr lang="en-US" dirty="0" smtClean="0"/>
              <a:t>Pre-HAART</a:t>
            </a:r>
            <a:r>
              <a:rPr lang="en-US" dirty="0" smtClean="0"/>
              <a:t>, the rate of mother-to-child </a:t>
            </a:r>
            <a:r>
              <a:rPr lang="en-US" dirty="0" smtClean="0"/>
              <a:t>transmission was </a:t>
            </a:r>
            <a:r>
              <a:rPr lang="en-US" dirty="0" smtClean="0"/>
              <a:t>26% with rates being influenced by </a:t>
            </a:r>
            <a:r>
              <a:rPr lang="en-US" dirty="0" smtClean="0"/>
              <a:t>several factors</a:t>
            </a:r>
            <a:endParaRPr lang="ar-IQ" dirty="0"/>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The likelihood of </a:t>
            </a:r>
            <a:r>
              <a:rPr lang="en-US" dirty="0" smtClean="0"/>
              <a:t>transmission at </a:t>
            </a:r>
            <a:r>
              <a:rPr lang="en-US" dirty="0" smtClean="0"/>
              <a:t>delivery is decreased to the order of 8% </a:t>
            </a:r>
            <a:r>
              <a:rPr lang="en-US" dirty="0" smtClean="0"/>
              <a:t>with single-dose </a:t>
            </a:r>
            <a:r>
              <a:rPr lang="en-US" dirty="0" err="1" smtClean="0"/>
              <a:t>nevirapine</a:t>
            </a:r>
            <a:r>
              <a:rPr lang="en-US" dirty="0" smtClean="0"/>
              <a:t> to mother and child, 6–8% </a:t>
            </a:r>
            <a:r>
              <a:rPr lang="en-US" dirty="0" smtClean="0"/>
              <a:t>for ZDV </a:t>
            </a:r>
            <a:r>
              <a:rPr lang="en-US" dirty="0" smtClean="0"/>
              <a:t>alone, &lt; 1% for ZDV and caesarean section, </a:t>
            </a:r>
            <a:r>
              <a:rPr lang="en-US" dirty="0" smtClean="0"/>
              <a:t>and &lt; </a:t>
            </a:r>
            <a:r>
              <a:rPr lang="en-US" dirty="0" smtClean="0"/>
              <a:t>1% for HAART and planned vaginal delivery when </a:t>
            </a:r>
            <a:r>
              <a:rPr lang="en-US" dirty="0" smtClean="0"/>
              <a:t>the viral </a:t>
            </a:r>
            <a:r>
              <a:rPr lang="en-US" dirty="0" smtClean="0"/>
              <a:t>load is &lt; 50 copies/</a:t>
            </a:r>
            <a:r>
              <a:rPr lang="en-US" dirty="0" err="1" smtClean="0"/>
              <a:t>mL.</a:t>
            </a:r>
            <a:endParaRPr lang="ar-IQ"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dirty="0" smtClean="0"/>
              <a:t>In developed nations, because of routine antibody screening, the likelihood of acquiring HIV from blood products is now less than 1:500 000 and arises from donors in the </a:t>
            </a:r>
            <a:r>
              <a:rPr lang="en-US" dirty="0" err="1" smtClean="0"/>
              <a:t>seroconverting</a:t>
            </a:r>
            <a:r>
              <a:rPr lang="en-US" dirty="0" smtClean="0"/>
              <a:t> phase of infection. </a:t>
            </a:r>
          </a:p>
          <a:p>
            <a:pPr algn="just" rtl="0"/>
            <a:r>
              <a:rPr lang="en-US" dirty="0" smtClean="0"/>
              <a:t>However, the WHO estimates that because of the lack of adequate screening facilities in resource-poor countries, 5–10% of blood transfusions globally are with HIV-infected blood.</a:t>
            </a:r>
            <a:endParaRPr lang="ar-IQ" dirty="0"/>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Capture.PNG"/>
          <p:cNvPicPr>
            <a:picLocks noGrp="1" noChangeAspect="1"/>
          </p:cNvPicPr>
          <p:nvPr>
            <p:ph sz="quarter" idx="1"/>
          </p:nvPr>
        </p:nvPicPr>
        <p:blipFill>
          <a:blip r:embed="rId2"/>
          <a:stretch>
            <a:fillRect/>
          </a:stretch>
        </p:blipFill>
        <p:spPr>
          <a:xfrm>
            <a:off x="785786" y="1219200"/>
            <a:ext cx="7611401" cy="4937125"/>
          </a:xfrm>
        </p:spPr>
      </p:pic>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Single-dose </a:t>
            </a:r>
            <a:r>
              <a:rPr lang="en-US" dirty="0" err="1" smtClean="0"/>
              <a:t>nevirapine</a:t>
            </a:r>
            <a:r>
              <a:rPr lang="en-US" dirty="0" smtClean="0"/>
              <a:t> is used in resource-poor </a:t>
            </a:r>
            <a:r>
              <a:rPr lang="en-US" dirty="0" smtClean="0"/>
              <a:t>nations, but </a:t>
            </a:r>
            <a:r>
              <a:rPr lang="en-US" dirty="0" smtClean="0"/>
              <a:t>in the absence of other drugs is associated with a </a:t>
            </a:r>
            <a:r>
              <a:rPr lang="en-US" dirty="0" smtClean="0"/>
              <a:t>30–50</a:t>
            </a:r>
            <a:r>
              <a:rPr lang="en-US" dirty="0" smtClean="0"/>
              <a:t>% chance of NNRTI resistance in mother and </a:t>
            </a:r>
            <a:r>
              <a:rPr lang="en-US" dirty="0" smtClean="0"/>
              <a:t>infected child.</a:t>
            </a:r>
          </a:p>
          <a:p>
            <a:pPr algn="just" rtl="0"/>
            <a:r>
              <a:rPr lang="en-US" dirty="0" smtClean="0"/>
              <a:t>Mothers should formula-feed their babies exclusively.</a:t>
            </a:r>
          </a:p>
          <a:p>
            <a:pPr algn="just" rtl="0"/>
            <a:r>
              <a:rPr lang="en-US" dirty="0" smtClean="0"/>
              <a:t>Screening for HIV in the baby by </a:t>
            </a:r>
            <a:r>
              <a:rPr lang="en-US" dirty="0" err="1" smtClean="0"/>
              <a:t>proviral</a:t>
            </a:r>
            <a:r>
              <a:rPr lang="en-US" dirty="0" smtClean="0"/>
              <a:t> DNA should be performed at birth (not on cord blood), 6 weeks and 3 months. If negative, vertical transmission has not occurred.</a:t>
            </a:r>
            <a:endParaRPr lang="ar-IQ" dirty="0" smtClean="0"/>
          </a:p>
          <a:p>
            <a:pPr algn="just" rtl="0"/>
            <a:endParaRPr lang="ar-IQ" dirty="0"/>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In discordant couples (i.e. only one </a:t>
            </a:r>
            <a:r>
              <a:rPr lang="en-US" dirty="0" smtClean="0"/>
              <a:t>partner is </a:t>
            </a:r>
            <a:r>
              <a:rPr lang="en-US" dirty="0" smtClean="0"/>
              <a:t>HIV-positive) who desire a family, </a:t>
            </a:r>
            <a:r>
              <a:rPr lang="en-US" dirty="0" smtClean="0"/>
              <a:t>self-insemination of </a:t>
            </a:r>
            <a:r>
              <a:rPr lang="en-US" dirty="0" smtClean="0"/>
              <a:t>the partner’s semen is recommended to protect </a:t>
            </a:r>
            <a:r>
              <a:rPr lang="en-US" dirty="0" smtClean="0"/>
              <a:t>the uninfected male </a:t>
            </a:r>
            <a:r>
              <a:rPr lang="en-US" dirty="0" smtClean="0"/>
              <a:t>and sperm-washing is recommended </a:t>
            </a:r>
            <a:r>
              <a:rPr lang="en-US" dirty="0" smtClean="0"/>
              <a:t>to protect </a:t>
            </a:r>
            <a:r>
              <a:rPr lang="en-US" dirty="0" smtClean="0"/>
              <a:t>the uninfected female partner.</a:t>
            </a:r>
            <a:endParaRPr lang="ar-IQ" dirty="0"/>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smtClean="0"/>
              <a:t>Post-exposure </a:t>
            </a:r>
            <a:r>
              <a:rPr lang="en-US" b="1" dirty="0" smtClean="0"/>
              <a:t>prophylaxis:</a:t>
            </a:r>
            <a:endParaRPr lang="ar-IQ" b="1" dirty="0"/>
          </a:p>
        </p:txBody>
      </p:sp>
      <p:sp>
        <p:nvSpPr>
          <p:cNvPr id="3" name="عنصر نائب للمحتوى 2"/>
          <p:cNvSpPr>
            <a:spLocks noGrp="1"/>
          </p:cNvSpPr>
          <p:nvPr>
            <p:ph sz="quarter" idx="1"/>
          </p:nvPr>
        </p:nvSpPr>
        <p:spPr/>
        <p:txBody>
          <a:bodyPr>
            <a:normAutofit/>
          </a:bodyPr>
          <a:lstStyle/>
          <a:p>
            <a:pPr algn="just" rtl="0"/>
            <a:r>
              <a:rPr lang="en-US" dirty="0" smtClean="0"/>
              <a:t>Post-exposure prophylaxis with combination </a:t>
            </a:r>
            <a:r>
              <a:rPr lang="en-US" dirty="0" smtClean="0"/>
              <a:t>therapy (boosted </a:t>
            </a:r>
            <a:r>
              <a:rPr lang="en-US" dirty="0" err="1" smtClean="0"/>
              <a:t>lopinavir</a:t>
            </a:r>
            <a:r>
              <a:rPr lang="en-US" dirty="0" smtClean="0"/>
              <a:t>, </a:t>
            </a:r>
            <a:r>
              <a:rPr lang="en-US" dirty="0" err="1" smtClean="0"/>
              <a:t>tenofovir</a:t>
            </a:r>
            <a:r>
              <a:rPr lang="en-US" dirty="0" smtClean="0"/>
              <a:t> and FTC) is </a:t>
            </a:r>
            <a:r>
              <a:rPr lang="en-US" dirty="0" smtClean="0"/>
              <a:t>recommended when </a:t>
            </a:r>
            <a:r>
              <a:rPr lang="en-US" dirty="0" smtClean="0"/>
              <a:t>the risk is deemed to be significant </a:t>
            </a:r>
            <a:r>
              <a:rPr lang="en-US" dirty="0" smtClean="0"/>
              <a:t>after a </a:t>
            </a:r>
            <a:r>
              <a:rPr lang="en-US" dirty="0" smtClean="0"/>
              <a:t>careful risk assessment, in both occupational and </a:t>
            </a:r>
            <a:r>
              <a:rPr lang="en-US" dirty="0" smtClean="0"/>
              <a:t>non-occupational settings</a:t>
            </a:r>
            <a:r>
              <a:rPr lang="en-US" dirty="0" smtClean="0"/>
              <a:t>. </a:t>
            </a:r>
            <a:endParaRPr lang="en-US" dirty="0" smtClean="0"/>
          </a:p>
          <a:p>
            <a:pPr algn="just" rtl="0"/>
            <a:r>
              <a:rPr lang="en-US" dirty="0" smtClean="0"/>
              <a:t>The </a:t>
            </a:r>
            <a:r>
              <a:rPr lang="en-US" dirty="0" smtClean="0"/>
              <a:t>first dose should be given </a:t>
            </a:r>
            <a:r>
              <a:rPr lang="en-US" dirty="0" smtClean="0"/>
              <a:t>as soon </a:t>
            </a:r>
            <a:r>
              <a:rPr lang="en-US" dirty="0" smtClean="0"/>
              <a:t>as possible, preferably within 6–8 hours. </a:t>
            </a:r>
            <a:endParaRPr lang="en-US" dirty="0" smtClean="0"/>
          </a:p>
          <a:p>
            <a:pPr algn="just" rtl="0"/>
            <a:r>
              <a:rPr lang="en-US" dirty="0" smtClean="0"/>
              <a:t>However, protection </a:t>
            </a:r>
            <a:r>
              <a:rPr lang="en-US" dirty="0" smtClean="0"/>
              <a:t>is not absolute and </a:t>
            </a:r>
            <a:r>
              <a:rPr lang="en-US" dirty="0" err="1" smtClean="0"/>
              <a:t>seroconversion</a:t>
            </a:r>
            <a:r>
              <a:rPr lang="en-US" dirty="0" smtClean="0"/>
              <a:t> may occur.</a:t>
            </a:r>
            <a:endParaRPr lang="ar-IQ" dirty="0"/>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Non-occupational settings include condom breakage </a:t>
            </a:r>
            <a:r>
              <a:rPr lang="en-US" dirty="0" smtClean="0"/>
              <a:t>in HIV-</a:t>
            </a:r>
            <a:r>
              <a:rPr lang="en-US" dirty="0" err="1" smtClean="0"/>
              <a:t>serodiscordant</a:t>
            </a:r>
            <a:r>
              <a:rPr lang="en-US" dirty="0" smtClean="0"/>
              <a:t> partners</a:t>
            </a:r>
            <a:r>
              <a:rPr lang="en-US" dirty="0" smtClean="0"/>
              <a:t>, victims of rape, and </a:t>
            </a:r>
            <a:r>
              <a:rPr lang="en-US" dirty="0" smtClean="0"/>
              <a:t>sharps-related home </a:t>
            </a:r>
            <a:r>
              <a:rPr lang="en-US" dirty="0" smtClean="0"/>
              <a:t>exposures in families of injection </a:t>
            </a:r>
            <a:r>
              <a:rPr lang="en-US" dirty="0" smtClean="0"/>
              <a:t>drug-users or </a:t>
            </a:r>
            <a:r>
              <a:rPr lang="en-US" dirty="0" smtClean="0"/>
              <a:t>HIV patients. </a:t>
            </a:r>
            <a:endParaRPr lang="en-US" dirty="0" smtClean="0"/>
          </a:p>
          <a:p>
            <a:pPr algn="just" rtl="0"/>
            <a:r>
              <a:rPr lang="en-US" dirty="0" smtClean="0"/>
              <a:t>Many </a:t>
            </a:r>
            <a:r>
              <a:rPr lang="en-US" dirty="0" smtClean="0"/>
              <a:t>individuals </a:t>
            </a:r>
            <a:r>
              <a:rPr lang="en-US" dirty="0" smtClean="0"/>
              <a:t>experience side-effects and </a:t>
            </a:r>
            <a:r>
              <a:rPr lang="en-US" dirty="0" smtClean="0"/>
              <a:t>only half complete the recommended 4 weeks </a:t>
            </a:r>
            <a:r>
              <a:rPr lang="en-US" dirty="0" smtClean="0"/>
              <a:t>of therapy</a:t>
            </a:r>
            <a:r>
              <a:rPr lang="en-US" dirty="0" smtClean="0"/>
              <a:t>.</a:t>
            </a:r>
            <a:endParaRPr lang="ar-IQ" dirty="0"/>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b="1" dirty="0" smtClean="0"/>
              <a:t>Prevention of </a:t>
            </a:r>
            <a:r>
              <a:rPr lang="en-US" b="1" dirty="0" smtClean="0"/>
              <a:t>opportunistic infection:</a:t>
            </a:r>
            <a:endParaRPr lang="ar-IQ" b="1" dirty="0"/>
          </a:p>
        </p:txBody>
      </p:sp>
      <p:sp>
        <p:nvSpPr>
          <p:cNvPr id="3" name="عنصر نائب للمحتوى 2"/>
          <p:cNvSpPr>
            <a:spLocks noGrp="1"/>
          </p:cNvSpPr>
          <p:nvPr>
            <p:ph sz="quarter" idx="1"/>
          </p:nvPr>
        </p:nvSpPr>
        <p:spPr/>
        <p:txBody>
          <a:bodyPr/>
          <a:lstStyle/>
          <a:p>
            <a:pPr algn="just" rtl="0"/>
            <a:r>
              <a:rPr lang="en-US" dirty="0" smtClean="0"/>
              <a:t>Patients should be </a:t>
            </a:r>
            <a:r>
              <a:rPr lang="en-US" dirty="0" err="1" smtClean="0"/>
              <a:t>immunised</a:t>
            </a:r>
            <a:r>
              <a:rPr lang="en-US" dirty="0" smtClean="0"/>
              <a:t> with hepatitis A </a:t>
            </a:r>
            <a:r>
              <a:rPr lang="en-US" dirty="0" smtClean="0"/>
              <a:t>and hepatitis </a:t>
            </a:r>
            <a:r>
              <a:rPr lang="en-US" dirty="0" smtClean="0"/>
              <a:t>B vaccines if there is no evidence of </a:t>
            </a:r>
            <a:r>
              <a:rPr lang="en-US" dirty="0" smtClean="0"/>
              <a:t>naturally acquired </a:t>
            </a:r>
            <a:r>
              <a:rPr lang="en-US" dirty="0" smtClean="0"/>
              <a:t>infection. </a:t>
            </a:r>
            <a:endParaRPr lang="en-US" dirty="0" smtClean="0"/>
          </a:p>
          <a:p>
            <a:pPr algn="just" rtl="0"/>
            <a:r>
              <a:rPr lang="en-US" dirty="0" smtClean="0"/>
              <a:t>HBV </a:t>
            </a:r>
            <a:r>
              <a:rPr lang="en-US" dirty="0" smtClean="0"/>
              <a:t>surface antibody levels </a:t>
            </a:r>
            <a:r>
              <a:rPr lang="en-US" dirty="0" smtClean="0"/>
              <a:t>need to </a:t>
            </a:r>
            <a:r>
              <a:rPr lang="en-US" dirty="0" smtClean="0"/>
              <a:t>be monitored and boosters given when &lt; 100 U/</a:t>
            </a:r>
            <a:r>
              <a:rPr lang="en-US" dirty="0" err="1" smtClean="0"/>
              <a:t>mL.</a:t>
            </a:r>
            <a:endParaRPr lang="en-US" dirty="0" smtClean="0"/>
          </a:p>
          <a:p>
            <a:pPr algn="just" rtl="0"/>
            <a:r>
              <a:rPr lang="en-US" dirty="0" smtClean="0"/>
              <a:t>Pneumococcal vaccine (every 3–5 years) and </a:t>
            </a:r>
            <a:r>
              <a:rPr lang="en-US" dirty="0" smtClean="0"/>
              <a:t>influenza vaccine </a:t>
            </a:r>
            <a:r>
              <a:rPr lang="en-US" dirty="0" smtClean="0"/>
              <a:t>(annually) should be given to all patients.</a:t>
            </a:r>
            <a:endParaRPr lang="ar-IQ" dirty="0"/>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Response to all </a:t>
            </a:r>
            <a:r>
              <a:rPr lang="en-US" dirty="0" err="1" smtClean="0"/>
              <a:t>immunisations</a:t>
            </a:r>
            <a:r>
              <a:rPr lang="en-US" dirty="0" smtClean="0"/>
              <a:t> is lower when the </a:t>
            </a:r>
            <a:r>
              <a:rPr lang="en-US" dirty="0" smtClean="0"/>
              <a:t>CD4 count </a:t>
            </a:r>
            <a:r>
              <a:rPr lang="en-US" dirty="0" smtClean="0"/>
              <a:t>is &lt; 200 cells/mm</a:t>
            </a:r>
            <a:r>
              <a:rPr lang="en-US" baseline="30000" dirty="0" smtClean="0"/>
              <a:t>3</a:t>
            </a:r>
            <a:r>
              <a:rPr lang="en-US" dirty="0" smtClean="0"/>
              <a:t>, although some protection </a:t>
            </a:r>
            <a:r>
              <a:rPr lang="en-US" dirty="0" smtClean="0"/>
              <a:t>is afforded</a:t>
            </a:r>
            <a:r>
              <a:rPr lang="en-US" dirty="0" smtClean="0"/>
              <a:t>. </a:t>
            </a:r>
            <a:endParaRPr lang="en-US" dirty="0" smtClean="0"/>
          </a:p>
          <a:p>
            <a:pPr algn="just" rtl="0"/>
            <a:r>
              <a:rPr lang="en-US" dirty="0" smtClean="0"/>
              <a:t>Live </a:t>
            </a:r>
            <a:r>
              <a:rPr lang="en-US" dirty="0" smtClean="0"/>
              <a:t>attenuated vaccines (BCG, oral </a:t>
            </a:r>
            <a:r>
              <a:rPr lang="en-US" dirty="0" smtClean="0"/>
              <a:t>polio) should </a:t>
            </a:r>
            <a:r>
              <a:rPr lang="en-US" dirty="0" smtClean="0"/>
              <a:t>be avoided or restricted to those with high </a:t>
            </a:r>
            <a:r>
              <a:rPr lang="en-US" dirty="0" smtClean="0"/>
              <a:t>CD4 counts </a:t>
            </a:r>
            <a:r>
              <a:rPr lang="en-US" dirty="0" smtClean="0"/>
              <a:t>(yellow fever). </a:t>
            </a:r>
            <a:endParaRPr lang="en-US" dirty="0" smtClean="0"/>
          </a:p>
          <a:p>
            <a:pPr algn="just" rtl="0"/>
            <a:r>
              <a:rPr lang="en-US" dirty="0" smtClean="0"/>
              <a:t>Nevertheless</a:t>
            </a:r>
            <a:r>
              <a:rPr lang="en-US" dirty="0" smtClean="0"/>
              <a:t>, MMR (</a:t>
            </a:r>
            <a:r>
              <a:rPr lang="en-US" dirty="0" smtClean="0"/>
              <a:t>measles/mumps/rubella</a:t>
            </a:r>
            <a:r>
              <a:rPr lang="en-US" dirty="0" smtClean="0"/>
              <a:t>) vaccine is safe and can be given</a:t>
            </a:r>
            <a:endParaRPr lang="ar-IQ" dirty="0"/>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Prophylaxis against infection is another vital </a:t>
            </a:r>
            <a:r>
              <a:rPr lang="en-US" dirty="0" smtClean="0"/>
              <a:t>aspect of </a:t>
            </a:r>
            <a:r>
              <a:rPr lang="en-US" dirty="0" smtClean="0"/>
              <a:t>management. </a:t>
            </a:r>
            <a:endParaRPr lang="en-US" dirty="0" smtClean="0"/>
          </a:p>
          <a:p>
            <a:pPr algn="just" rtl="0"/>
            <a:r>
              <a:rPr lang="en-US" dirty="0" smtClean="0"/>
              <a:t>Primary </a:t>
            </a:r>
            <a:r>
              <a:rPr lang="en-US" dirty="0" smtClean="0"/>
              <a:t>prophylaxis is to prevent </a:t>
            </a:r>
            <a:r>
              <a:rPr lang="en-US" dirty="0" smtClean="0"/>
              <a:t>the initial </a:t>
            </a:r>
            <a:r>
              <a:rPr lang="en-US" dirty="0" smtClean="0"/>
              <a:t>disease occurring, and secondary to </a:t>
            </a:r>
            <a:r>
              <a:rPr lang="en-US" dirty="0" smtClean="0"/>
              <a:t>prevent recurrence </a:t>
            </a:r>
            <a:r>
              <a:rPr lang="en-US" dirty="0" smtClean="0"/>
              <a:t>of infection. </a:t>
            </a:r>
            <a:endParaRPr lang="en-US" dirty="0" smtClean="0"/>
          </a:p>
          <a:p>
            <a:pPr algn="just" rtl="0"/>
            <a:r>
              <a:rPr lang="en-US" dirty="0" smtClean="0"/>
              <a:t>Primary </a:t>
            </a:r>
            <a:r>
              <a:rPr lang="en-US" dirty="0" smtClean="0"/>
              <a:t>prophylaxis is </a:t>
            </a:r>
            <a:r>
              <a:rPr lang="en-US" dirty="0" smtClean="0"/>
              <a:t>introduced at </a:t>
            </a:r>
            <a:r>
              <a:rPr lang="en-US" dirty="0" smtClean="0"/>
              <a:t>specified CD4 counts at which there is a </a:t>
            </a:r>
            <a:r>
              <a:rPr lang="en-US" dirty="0" smtClean="0"/>
              <a:t>risk of </a:t>
            </a:r>
            <a:r>
              <a:rPr lang="en-US" dirty="0" smtClean="0"/>
              <a:t>infection.</a:t>
            </a:r>
            <a:endParaRPr lang="ar-IQ" dirty="0"/>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Secondary prophylaxis is started after </a:t>
            </a:r>
            <a:r>
              <a:rPr lang="en-US" dirty="0" smtClean="0"/>
              <a:t>successful treatment </a:t>
            </a:r>
            <a:r>
              <a:rPr lang="en-US" dirty="0" smtClean="0"/>
              <a:t>of the opportunistic infection, </a:t>
            </a:r>
            <a:r>
              <a:rPr lang="en-US" dirty="0" smtClean="0"/>
              <a:t>usually with </a:t>
            </a:r>
            <a:r>
              <a:rPr lang="en-US" dirty="0" smtClean="0"/>
              <a:t>the same drug(s) that was used to treat </a:t>
            </a:r>
            <a:r>
              <a:rPr lang="en-US" dirty="0" smtClean="0"/>
              <a:t>it, but </a:t>
            </a:r>
            <a:r>
              <a:rPr lang="en-US" dirty="0" smtClean="0"/>
              <a:t>at lower doses. </a:t>
            </a:r>
            <a:endParaRPr lang="en-US" dirty="0" smtClean="0"/>
          </a:p>
          <a:p>
            <a:pPr algn="just" rtl="0"/>
            <a:r>
              <a:rPr lang="en-US" dirty="0" smtClean="0"/>
              <a:t>Drugs </a:t>
            </a:r>
            <a:r>
              <a:rPr lang="en-US" dirty="0" smtClean="0"/>
              <a:t>can usually be stopped </a:t>
            </a:r>
            <a:r>
              <a:rPr lang="en-US" dirty="0" smtClean="0"/>
              <a:t>when the </a:t>
            </a:r>
            <a:r>
              <a:rPr lang="en-US" dirty="0" smtClean="0"/>
              <a:t>CD4 threshold at which primary prophylaxis </a:t>
            </a:r>
            <a:r>
              <a:rPr lang="en-US" dirty="0" smtClean="0"/>
              <a:t>is introduced </a:t>
            </a:r>
            <a:r>
              <a:rPr lang="en-US" dirty="0" smtClean="0"/>
              <a:t>is reached. </a:t>
            </a:r>
            <a:endParaRPr lang="en-US" dirty="0" smtClean="0"/>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sz="4000" b="1" dirty="0" smtClean="0">
                <a:solidFill>
                  <a:srgbClr val="FF0000"/>
                </a:solidFill>
              </a:rPr>
              <a:t>Prevention of </a:t>
            </a:r>
            <a:r>
              <a:rPr lang="en-US" sz="4000" b="1" dirty="0" smtClean="0">
                <a:solidFill>
                  <a:srgbClr val="FF0000"/>
                </a:solidFill>
              </a:rPr>
              <a:t>HIV:</a:t>
            </a:r>
            <a:endParaRPr lang="ar-IQ" sz="4000" dirty="0">
              <a:solidFill>
                <a:srgbClr val="FF0000"/>
              </a:solidFill>
            </a:endParaRPr>
          </a:p>
        </p:txBody>
      </p:sp>
      <p:sp>
        <p:nvSpPr>
          <p:cNvPr id="3" name="عنصر نائب للمحتوى 2"/>
          <p:cNvSpPr>
            <a:spLocks noGrp="1"/>
          </p:cNvSpPr>
          <p:nvPr>
            <p:ph sz="quarter" idx="1"/>
          </p:nvPr>
        </p:nvSpPr>
        <p:spPr/>
        <p:txBody>
          <a:bodyPr/>
          <a:lstStyle/>
          <a:p>
            <a:pPr algn="just" rtl="0"/>
            <a:r>
              <a:rPr lang="en-US" dirty="0" smtClean="0"/>
              <a:t>HIV vaccine development is slow. </a:t>
            </a:r>
            <a:endParaRPr lang="en-US" dirty="0" smtClean="0"/>
          </a:p>
          <a:p>
            <a:pPr algn="just" rtl="0"/>
            <a:r>
              <a:rPr lang="en-US" dirty="0" smtClean="0"/>
              <a:t>An </a:t>
            </a:r>
            <a:r>
              <a:rPr lang="en-US" dirty="0" smtClean="0"/>
              <a:t>effective, </a:t>
            </a:r>
            <a:r>
              <a:rPr lang="en-US" dirty="0" smtClean="0"/>
              <a:t>safe and </a:t>
            </a:r>
            <a:r>
              <a:rPr lang="en-US" dirty="0" smtClean="0"/>
              <a:t>cheap vaccine would radically alter the </a:t>
            </a:r>
            <a:r>
              <a:rPr lang="en-US" dirty="0" smtClean="0"/>
              <a:t>future global </a:t>
            </a:r>
            <a:r>
              <a:rPr lang="en-US" dirty="0" smtClean="0"/>
              <a:t>epidemic of HIV. </a:t>
            </a:r>
            <a:endParaRPr lang="en-US" dirty="0" smtClean="0"/>
          </a:p>
          <a:p>
            <a:pPr algn="just" rtl="0"/>
            <a:r>
              <a:rPr lang="en-US" dirty="0" smtClean="0"/>
              <a:t>Despite </a:t>
            </a:r>
            <a:r>
              <a:rPr lang="en-US" dirty="0" smtClean="0"/>
              <a:t>advances in </a:t>
            </a:r>
            <a:r>
              <a:rPr lang="en-US" dirty="0" smtClean="0"/>
              <a:t>the understanding </a:t>
            </a:r>
            <a:r>
              <a:rPr lang="en-US" dirty="0" smtClean="0"/>
              <a:t>of HIV pathogenesis and </a:t>
            </a:r>
            <a:r>
              <a:rPr lang="en-US" dirty="0" smtClean="0"/>
              <a:t>immunology, prototype </a:t>
            </a:r>
            <a:r>
              <a:rPr lang="en-US" dirty="0" smtClean="0"/>
              <a:t>HIV-1 vaccine candidates aimed at </a:t>
            </a:r>
            <a:r>
              <a:rPr lang="en-US" dirty="0" smtClean="0"/>
              <a:t>eliciting </a:t>
            </a:r>
            <a:r>
              <a:rPr lang="en-US" dirty="0" err="1" smtClean="0"/>
              <a:t>humoral</a:t>
            </a:r>
            <a:r>
              <a:rPr lang="en-US" dirty="0" smtClean="0"/>
              <a:t> </a:t>
            </a:r>
            <a:r>
              <a:rPr lang="en-US" dirty="0" smtClean="0"/>
              <a:t>and cellular immune responses </a:t>
            </a:r>
            <a:r>
              <a:rPr lang="en-US" dirty="0" smtClean="0"/>
              <a:t>have so </a:t>
            </a:r>
            <a:r>
              <a:rPr lang="en-US" dirty="0" smtClean="0"/>
              <a:t>far </a:t>
            </a:r>
            <a:r>
              <a:rPr lang="en-US" dirty="0" smtClean="0"/>
              <a:t>failed.</a:t>
            </a:r>
            <a:endParaRPr lang="ar-IQ"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dirty="0" smtClean="0"/>
              <a:t>There have been approximately 100 definite and 200 possible cases of HIV acquired occupationally in health-care workers. Such infections are substantially more frequent in developing nations, where it is estimated that 40% of syringes/needles used in injections are reused without </a:t>
            </a:r>
            <a:r>
              <a:rPr lang="en-US" dirty="0" err="1" smtClean="0"/>
              <a:t>sterilisation</a:t>
            </a:r>
            <a:r>
              <a:rPr lang="en-US" dirty="0" smtClean="0"/>
              <a:t>.</a:t>
            </a:r>
            <a:endParaRPr lang="ar-IQ" dirty="0"/>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Challenges include the extensive </a:t>
            </a:r>
            <a:r>
              <a:rPr lang="en-US" dirty="0" smtClean="0"/>
              <a:t>subtype and </a:t>
            </a:r>
            <a:r>
              <a:rPr lang="en-US" dirty="0" smtClean="0"/>
              <a:t>sequence diversity of HIV, the early </a:t>
            </a:r>
            <a:r>
              <a:rPr lang="en-US" dirty="0" smtClean="0"/>
              <a:t>establishment of </a:t>
            </a:r>
            <a:r>
              <a:rPr lang="en-US" dirty="0" smtClean="0"/>
              <a:t>reservoirs, the lack of a safe </a:t>
            </a:r>
            <a:r>
              <a:rPr lang="en-US" dirty="0" smtClean="0"/>
              <a:t>attenuated virus</a:t>
            </a:r>
            <a:r>
              <a:rPr lang="en-US" dirty="0" smtClean="0"/>
              <a:t>, the lack of a small animal model, and the </a:t>
            </a:r>
            <a:r>
              <a:rPr lang="en-US" dirty="0" smtClean="0"/>
              <a:t>inability of </a:t>
            </a:r>
            <a:r>
              <a:rPr lang="en-US" dirty="0" smtClean="0"/>
              <a:t>vaccines to generate protection across </a:t>
            </a:r>
            <a:r>
              <a:rPr lang="en-US" dirty="0" smtClean="0"/>
              <a:t>different viral </a:t>
            </a:r>
            <a:r>
              <a:rPr lang="en-US" dirty="0" smtClean="0"/>
              <a:t>strains.</a:t>
            </a:r>
            <a:endParaRPr lang="ar-IQ" dirty="0"/>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dirty="0" smtClean="0"/>
              <a:t>The United Nations’ aim is </a:t>
            </a:r>
            <a:r>
              <a:rPr lang="en-US" dirty="0" smtClean="0"/>
              <a:t>universal access to comprehensive </a:t>
            </a:r>
            <a:r>
              <a:rPr lang="en-US" dirty="0" smtClean="0"/>
              <a:t>prevention </a:t>
            </a:r>
            <a:r>
              <a:rPr lang="en-US" dirty="0" err="1" smtClean="0"/>
              <a:t>programmes</a:t>
            </a:r>
            <a:r>
              <a:rPr lang="en-US" dirty="0" smtClean="0"/>
              <a:t>, </a:t>
            </a:r>
            <a:r>
              <a:rPr lang="en-US" dirty="0" smtClean="0"/>
              <a:t>treatment, care </a:t>
            </a:r>
            <a:r>
              <a:rPr lang="en-US" dirty="0" smtClean="0"/>
              <a:t>and support by 2010. To achieve this, access </a:t>
            </a:r>
            <a:r>
              <a:rPr lang="en-US" dirty="0" smtClean="0"/>
              <a:t>to HIV </a:t>
            </a:r>
            <a:r>
              <a:rPr lang="en-US" dirty="0" smtClean="0"/>
              <a:t>testing needs to be widened, and strategies </a:t>
            </a:r>
            <a:r>
              <a:rPr lang="en-US" dirty="0" smtClean="0"/>
              <a:t>are required </a:t>
            </a:r>
            <a:r>
              <a:rPr lang="en-US" dirty="0" smtClean="0"/>
              <a:t>to protect the HIV non-infected person (</a:t>
            </a:r>
            <a:r>
              <a:rPr lang="en-US" dirty="0" smtClean="0"/>
              <a:t>e.g. promoting </a:t>
            </a:r>
            <a:r>
              <a:rPr lang="en-US" dirty="0" smtClean="0"/>
              <a:t>consistent condom use, improved STI </a:t>
            </a:r>
            <a:r>
              <a:rPr lang="en-US" dirty="0" smtClean="0"/>
              <a:t>management, male </a:t>
            </a:r>
            <a:r>
              <a:rPr lang="en-US" dirty="0" smtClean="0"/>
              <a:t>circumcision), for effective </a:t>
            </a:r>
            <a:r>
              <a:rPr lang="en-US" dirty="0" smtClean="0"/>
              <a:t>mother-to-child prevention </a:t>
            </a:r>
            <a:r>
              <a:rPr lang="en-US" dirty="0" err="1" smtClean="0"/>
              <a:t>programmes</a:t>
            </a:r>
            <a:r>
              <a:rPr lang="en-US" dirty="0" smtClean="0"/>
              <a:t>, and for scaling up </a:t>
            </a:r>
            <a:r>
              <a:rPr lang="en-US" dirty="0" smtClean="0"/>
              <a:t>of antiretroviral </a:t>
            </a:r>
            <a:r>
              <a:rPr lang="en-US" dirty="0" smtClean="0"/>
              <a:t>drug access.</a:t>
            </a:r>
            <a:endParaRPr lang="ar-IQ" dirty="0"/>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Capture.PNG"/>
          <p:cNvPicPr>
            <a:picLocks noGrp="1" noChangeAspect="1"/>
          </p:cNvPicPr>
          <p:nvPr>
            <p:ph sz="quarter" idx="1"/>
          </p:nvPr>
        </p:nvPicPr>
        <p:blipFill>
          <a:blip r:embed="rId2"/>
          <a:stretch>
            <a:fillRect/>
          </a:stretch>
        </p:blipFill>
        <p:spPr>
          <a:xfrm>
            <a:off x="485804" y="1785926"/>
            <a:ext cx="8229600" cy="2632973"/>
          </a:xfrm>
        </p:spPr>
      </p:pic>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Capture.PNG"/>
          <p:cNvPicPr>
            <a:picLocks noGrp="1" noChangeAspect="1"/>
          </p:cNvPicPr>
          <p:nvPr>
            <p:ph sz="quarter" idx="1"/>
          </p:nvPr>
        </p:nvPicPr>
        <p:blipFill>
          <a:blip r:embed="rId2"/>
          <a:stretch>
            <a:fillRect/>
          </a:stretch>
        </p:blipFill>
        <p:spPr>
          <a:xfrm>
            <a:off x="2214546" y="1142984"/>
            <a:ext cx="4786346" cy="5143536"/>
          </a:xfrm>
        </p:spPr>
      </p:pic>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title"/>
          </p:nvPr>
        </p:nvSpPr>
        <p:spPr>
          <a:xfrm>
            <a:off x="457200" y="2371724"/>
            <a:ext cx="8229600" cy="9144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lgerian" pitchFamily="82" charset="0"/>
              </a:rPr>
              <a:t>END</a:t>
            </a:r>
            <a:endParaRPr lang="ar-IQ" sz="8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lgerian" pitchFamily="82"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style>
          <a:lnRef idx="2">
            <a:schemeClr val="dk1"/>
          </a:lnRef>
          <a:fillRef idx="1">
            <a:schemeClr val="lt1"/>
          </a:fillRef>
          <a:effectRef idx="0">
            <a:schemeClr val="dk1"/>
          </a:effectRef>
          <a:fontRef idx="minor">
            <a:schemeClr val="dk1"/>
          </a:fontRef>
        </p:style>
        <p:txBody>
          <a:bodyPr/>
          <a:lstStyle/>
          <a:p>
            <a:r>
              <a:rPr lang="en-US" b="1" dirty="0" smtClean="0"/>
              <a:t>Virology and immunology:</a:t>
            </a:r>
            <a:endParaRPr lang="ar-IQ" dirty="0"/>
          </a:p>
        </p:txBody>
      </p:sp>
      <p:sp>
        <p:nvSpPr>
          <p:cNvPr id="3" name="عنصر نائب للمحتوى 2"/>
          <p:cNvSpPr>
            <a:spLocks noGrp="1"/>
          </p:cNvSpPr>
          <p:nvPr>
            <p:ph sz="quarter" idx="1"/>
          </p:nvPr>
        </p:nvSpPr>
        <p:spPr/>
        <p:txBody>
          <a:bodyPr/>
          <a:lstStyle/>
          <a:p>
            <a:pPr algn="just" rtl="0"/>
            <a:r>
              <a:rPr lang="en-US" dirty="0" smtClean="0"/>
              <a:t>HIV is a single-stranded RNA retrovirus from the </a:t>
            </a:r>
            <a:r>
              <a:rPr lang="en-US" dirty="0" err="1" smtClean="0"/>
              <a:t>Lentivirus</a:t>
            </a:r>
            <a:r>
              <a:rPr lang="en-US" dirty="0" smtClean="0"/>
              <a:t> family. </a:t>
            </a:r>
          </a:p>
          <a:p>
            <a:pPr algn="just" rtl="0"/>
            <a:r>
              <a:rPr lang="en-US" dirty="0" smtClean="0"/>
              <a:t>After mucosal exposure, HIV is transported to the lymph nodes via </a:t>
            </a:r>
            <a:r>
              <a:rPr lang="en-US" dirty="0" err="1" smtClean="0"/>
              <a:t>dendritic</a:t>
            </a:r>
            <a:r>
              <a:rPr lang="en-US" dirty="0" smtClean="0"/>
              <a:t>, CD4 T lymphocytes or </a:t>
            </a:r>
            <a:r>
              <a:rPr lang="en-US" dirty="0" err="1" smtClean="0"/>
              <a:t>Langerhans</a:t>
            </a:r>
            <a:r>
              <a:rPr lang="en-US" dirty="0" smtClean="0"/>
              <a:t> cells, where infection becomes established.</a:t>
            </a:r>
          </a:p>
          <a:p>
            <a:pPr algn="just" rtl="0"/>
            <a:r>
              <a:rPr lang="en-US" dirty="0" err="1" smtClean="0"/>
              <a:t>Dendritic</a:t>
            </a:r>
            <a:r>
              <a:rPr lang="en-US" dirty="0" smtClean="0"/>
              <a:t> cells express various receptors (e.g. DC–SIGN) that facilitate capture and transport of HIV-1.</a:t>
            </a:r>
            <a:endParaRPr lang="ar-IQ"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Free or cell-associated virus is then disseminated widely through the blood with seeding of ‘sanctuary’ sites (e.g. central nervous system (CNS)) and latent CD4 cell reservoirs.</a:t>
            </a:r>
            <a:endParaRPr lang="ar-IQ"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dirty="0" smtClean="0"/>
              <a:t>Each mature </a:t>
            </a:r>
            <a:r>
              <a:rPr lang="en-US" dirty="0" err="1" smtClean="0"/>
              <a:t>virion</a:t>
            </a:r>
            <a:r>
              <a:rPr lang="en-US" dirty="0" smtClean="0"/>
              <a:t> is spherical and has a lipid membrane lined by a matrix protein that is studded with glycoprotein (</a:t>
            </a:r>
            <a:r>
              <a:rPr lang="en-US" dirty="0" err="1" smtClean="0"/>
              <a:t>gp</a:t>
            </a:r>
            <a:r>
              <a:rPr lang="en-US" dirty="0" smtClean="0"/>
              <a:t>) 120 and gp41 spikes surrounding a cone-shaped protein core. </a:t>
            </a:r>
          </a:p>
          <a:p>
            <a:pPr algn="just" rtl="0"/>
            <a:r>
              <a:rPr lang="en-US" dirty="0" smtClean="0"/>
              <a:t>This core houses two copies of the single-stranded RNA genome and viral enzymes. </a:t>
            </a:r>
          </a:p>
          <a:p>
            <a:pPr algn="just" rtl="0"/>
            <a:r>
              <a:rPr lang="en-US" dirty="0" smtClean="0"/>
              <a:t>The virus infects the CD4 cell in a complicated sequence of events beginning with engagement of the viral gp120 and the CD4 cell receptor (stage 1), which results in a conformational change in gp120.</a:t>
            </a:r>
            <a:endParaRPr lang="ar-IQ"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2050" name="Picture 2"/>
          <p:cNvPicPr>
            <a:picLocks noGrp="1" noChangeAspect="1" noChangeArrowheads="1"/>
          </p:cNvPicPr>
          <p:nvPr>
            <p:ph sz="quarter"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dirty="0" smtClean="0"/>
              <a:t>This permits interaction with one of two </a:t>
            </a:r>
            <a:r>
              <a:rPr lang="en-US" dirty="0" err="1" smtClean="0"/>
              <a:t>chemokine</a:t>
            </a:r>
            <a:r>
              <a:rPr lang="en-US" dirty="0" smtClean="0"/>
              <a:t> co-receptors (CXCR4 or CCR5: stage 2), which is followed by membrane fusion and cellular entry involving gp41 (stage 3). </a:t>
            </a:r>
          </a:p>
          <a:p>
            <a:pPr algn="just" rtl="0"/>
            <a:r>
              <a:rPr lang="en-US" dirty="0" err="1" smtClean="0"/>
              <a:t>Monocyte</a:t>
            </a:r>
            <a:r>
              <a:rPr lang="en-US" dirty="0" smtClean="0"/>
              <a:t>-macrophages, follicular </a:t>
            </a:r>
            <a:r>
              <a:rPr lang="en-US" dirty="0" err="1" smtClean="0"/>
              <a:t>dendritic</a:t>
            </a:r>
            <a:r>
              <a:rPr lang="en-US" dirty="0" smtClean="0"/>
              <a:t> cells and </a:t>
            </a:r>
            <a:r>
              <a:rPr lang="en-US" dirty="0" err="1" smtClean="0"/>
              <a:t>microglial</a:t>
            </a:r>
            <a:r>
              <a:rPr lang="en-US" dirty="0" smtClean="0"/>
              <a:t> cells in the central nervous system also express the CD4 cell receptor and are permissive to infection.</a:t>
            </a:r>
            <a:endParaRPr lang="ar-IQ"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After penetrating the cell and </a:t>
            </a:r>
            <a:r>
              <a:rPr lang="en-US" dirty="0" err="1" smtClean="0"/>
              <a:t>uncoating</a:t>
            </a:r>
            <a:r>
              <a:rPr lang="en-US" dirty="0" smtClean="0"/>
              <a:t>, a DNA copy is transcribed from the RNA genome by the reverse transcriptase (RT) enzyme (stage 4) that is carried by the infecting </a:t>
            </a:r>
            <a:r>
              <a:rPr lang="en-US" dirty="0" err="1" smtClean="0"/>
              <a:t>virion</a:t>
            </a:r>
            <a:r>
              <a:rPr lang="en-US" dirty="0" smtClean="0"/>
              <a:t>. </a:t>
            </a:r>
          </a:p>
          <a:p>
            <a:pPr algn="just" rtl="0"/>
            <a:r>
              <a:rPr lang="en-US" dirty="0" smtClean="0"/>
              <a:t>Reverse transcription is an error-prone process and multiple mutations arise with ongoing replication (hence the rapid generation of viral resistance to drugs).</a:t>
            </a:r>
            <a:endParaRPr lang="ar-IQ"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dirty="0" smtClean="0"/>
              <a:t>This DNA is transported into the nucleus and integrated randomly within the host cell genome via </a:t>
            </a:r>
            <a:r>
              <a:rPr lang="en-US" dirty="0" err="1" smtClean="0"/>
              <a:t>integrase</a:t>
            </a:r>
            <a:r>
              <a:rPr lang="en-US" dirty="0" smtClean="0"/>
              <a:t> enzyme (stage 5). </a:t>
            </a:r>
          </a:p>
          <a:p>
            <a:pPr algn="just" rtl="0"/>
            <a:r>
              <a:rPr lang="en-US" dirty="0" smtClean="0"/>
              <a:t>Integrated virus is known as </a:t>
            </a:r>
            <a:r>
              <a:rPr lang="en-US" dirty="0" err="1" smtClean="0"/>
              <a:t>proviral</a:t>
            </a:r>
            <a:r>
              <a:rPr lang="en-US" dirty="0" smtClean="0"/>
              <a:t> DNA. </a:t>
            </a:r>
          </a:p>
          <a:p>
            <a:pPr algn="just" rtl="0"/>
            <a:r>
              <a:rPr lang="en-US" dirty="0" smtClean="0"/>
              <a:t>On host-cell activation, this DNA copy is used as a template to transcribe new RNA copies (stage 6), which are processed and exported from the nucleus, viral mRNA then being translated into viral peptide chains (stage 7).</a:t>
            </a:r>
            <a:endParaRPr lang="ar-IQ"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HIV-2 causes a similar illness to HIV-1 but is less aggressive and restricted mainly to western Africa. </a:t>
            </a:r>
          </a:p>
          <a:p>
            <a:pPr algn="just" rtl="0"/>
            <a:r>
              <a:rPr lang="en-US" dirty="0" smtClean="0"/>
              <a:t>The origin of HIV is a non-human primate simian virus which probably passed from chimpanzees to humans via bush hunters.</a:t>
            </a:r>
            <a:endParaRPr lang="ar-IQ"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dirty="0" smtClean="0"/>
              <a:t>The precursor </a:t>
            </a:r>
            <a:r>
              <a:rPr lang="en-US" dirty="0" err="1" smtClean="0"/>
              <a:t>polyproteins</a:t>
            </a:r>
            <a:r>
              <a:rPr lang="en-US" dirty="0" smtClean="0"/>
              <a:t> are then cleaved by the viral protease enzyme to form new viral structural proteins and viral enzymes such as the reverse transcriptase and protease. </a:t>
            </a:r>
          </a:p>
          <a:p>
            <a:pPr algn="just" rtl="0"/>
            <a:r>
              <a:rPr lang="en-US" dirty="0" smtClean="0"/>
              <a:t>These then migrate to the cell surface and are assembled using the host cellular apparatus to produce infectious viral particles. </a:t>
            </a:r>
          </a:p>
          <a:p>
            <a:pPr algn="just" rtl="0"/>
            <a:r>
              <a:rPr lang="en-US" dirty="0" smtClean="0"/>
              <a:t>These bud from the cell surface, incorporating the host cell membrane as their own lipid </a:t>
            </a:r>
            <a:r>
              <a:rPr lang="en-US" dirty="0" err="1" smtClean="0"/>
              <a:t>bilayer</a:t>
            </a:r>
            <a:r>
              <a:rPr lang="en-US" dirty="0" smtClean="0"/>
              <a:t> coat, and cell </a:t>
            </a:r>
            <a:r>
              <a:rPr lang="en-US" dirty="0" err="1" smtClean="0"/>
              <a:t>lysis</a:t>
            </a:r>
            <a:r>
              <a:rPr lang="en-US" dirty="0" smtClean="0"/>
              <a:t> occurs (stage 9).</a:t>
            </a:r>
            <a:endParaRPr lang="ar-IQ"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dirty="0" smtClean="0"/>
              <a:t>Once maturation is complete, the new infectious virus (</a:t>
            </a:r>
            <a:r>
              <a:rPr lang="en-US" dirty="0" err="1" smtClean="0"/>
              <a:t>virion</a:t>
            </a:r>
            <a:r>
              <a:rPr lang="en-US" dirty="0" smtClean="0"/>
              <a:t>) is then available to infect uninfected cells and repeat the process. </a:t>
            </a:r>
          </a:p>
          <a:p>
            <a:pPr algn="just" rtl="0"/>
            <a:r>
              <a:rPr lang="en-US" dirty="0" smtClean="0"/>
              <a:t>All of these processes are enabled by three viral genes </a:t>
            </a:r>
            <a:r>
              <a:rPr lang="en-US" i="1" dirty="0" smtClean="0"/>
              <a:t>(Gag, </a:t>
            </a:r>
            <a:r>
              <a:rPr lang="en-US" i="1" dirty="0" err="1" smtClean="0"/>
              <a:t>Pol</a:t>
            </a:r>
            <a:r>
              <a:rPr lang="en-US" i="1" dirty="0" smtClean="0"/>
              <a:t> and </a:t>
            </a:r>
            <a:r>
              <a:rPr lang="en-US" i="1" dirty="0" err="1" smtClean="0"/>
              <a:t>Env</a:t>
            </a:r>
            <a:r>
              <a:rPr lang="en-US" i="1" dirty="0" smtClean="0"/>
              <a:t> ), </a:t>
            </a:r>
            <a:r>
              <a:rPr lang="en-US" dirty="0" smtClean="0"/>
              <a:t>as well as the products of six regulatory genes </a:t>
            </a:r>
            <a:r>
              <a:rPr lang="en-US" i="1" dirty="0" smtClean="0"/>
              <a:t>(</a:t>
            </a:r>
            <a:r>
              <a:rPr lang="en-US" i="1" dirty="0" err="1" smtClean="0"/>
              <a:t>Vif</a:t>
            </a:r>
            <a:r>
              <a:rPr lang="en-US" i="1" dirty="0" smtClean="0"/>
              <a:t>, </a:t>
            </a:r>
            <a:r>
              <a:rPr lang="en-US" i="1" dirty="0" err="1" smtClean="0"/>
              <a:t>Vpr</a:t>
            </a:r>
            <a:r>
              <a:rPr lang="en-US" i="1" dirty="0" smtClean="0"/>
              <a:t>, </a:t>
            </a:r>
            <a:r>
              <a:rPr lang="en-US" i="1" dirty="0" err="1" smtClean="0"/>
              <a:t>Vpu</a:t>
            </a:r>
            <a:r>
              <a:rPr lang="en-US" i="1" dirty="0" smtClean="0"/>
              <a:t>, </a:t>
            </a:r>
            <a:r>
              <a:rPr lang="en-US" i="1" dirty="0" err="1" smtClean="0"/>
              <a:t>Nef</a:t>
            </a:r>
            <a:r>
              <a:rPr lang="en-US" i="1" dirty="0" smtClean="0"/>
              <a:t>, Tat and Rev ). </a:t>
            </a:r>
          </a:p>
          <a:p>
            <a:pPr algn="just" rtl="0"/>
            <a:r>
              <a:rPr lang="en-US" dirty="0" smtClean="0"/>
              <a:t>It has been calculated that each day more than 10</a:t>
            </a:r>
            <a:r>
              <a:rPr lang="en-US" b="1" baseline="50000" dirty="0" smtClean="0"/>
              <a:t>10</a:t>
            </a:r>
            <a:r>
              <a:rPr lang="en-US" b="1" dirty="0" smtClean="0"/>
              <a:t> </a:t>
            </a:r>
            <a:r>
              <a:rPr lang="en-US" dirty="0" err="1" smtClean="0"/>
              <a:t>virions</a:t>
            </a:r>
            <a:r>
              <a:rPr lang="en-US" dirty="0" smtClean="0"/>
              <a:t> are produced and 10</a:t>
            </a:r>
            <a:r>
              <a:rPr lang="en-US" b="1" baseline="50000" dirty="0" smtClean="0"/>
              <a:t>9</a:t>
            </a:r>
            <a:r>
              <a:rPr lang="en-US" dirty="0" smtClean="0"/>
              <a:t> CD4 cells destroyed. This represents a daily turnover of 30% of the total viral burden and 6–7% of the total body CD4 cells.</a:t>
            </a:r>
            <a:endParaRPr lang="ar-IQ"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A small percentage of T cells (&lt; 0.01%) either produce small quantities of virus or enter a post-integration latent phase and represent the main reservoir of HIV. </a:t>
            </a:r>
          </a:p>
          <a:p>
            <a:pPr algn="just" rtl="0"/>
            <a:r>
              <a:rPr lang="en-US" dirty="0" smtClean="0"/>
              <a:t>Together with </a:t>
            </a:r>
            <a:r>
              <a:rPr lang="en-US" dirty="0" err="1" smtClean="0"/>
              <a:t>virion</a:t>
            </a:r>
            <a:r>
              <a:rPr lang="en-US" dirty="0" smtClean="0"/>
              <a:t>-associated immune complexes bound to follicular </a:t>
            </a:r>
            <a:r>
              <a:rPr lang="en-US" dirty="0" err="1" smtClean="0"/>
              <a:t>dendritic</a:t>
            </a:r>
            <a:r>
              <a:rPr lang="en-US" dirty="0" smtClean="0"/>
              <a:t> cells, they can refuel infection if host </a:t>
            </a:r>
            <a:r>
              <a:rPr lang="en-US" dirty="0" err="1" smtClean="0"/>
              <a:t>defences</a:t>
            </a:r>
            <a:r>
              <a:rPr lang="en-US" dirty="0" smtClean="0"/>
              <a:t> fail or HAART is discontinued.</a:t>
            </a:r>
            <a:endParaRPr lang="ar-IQ"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dirty="0" smtClean="0"/>
              <a:t>There is ongoing low-level replication within these cells, even when plasma levels of HIV are below the level of detection as a result of antiretroviral treatment. </a:t>
            </a:r>
          </a:p>
          <a:p>
            <a:pPr algn="just" rtl="0"/>
            <a:r>
              <a:rPr lang="en-US" dirty="0" smtClean="0"/>
              <a:t>They are important as sanctuary sites from antiviral therapy, as continuing sources of virus (including the generation of drug-resistant strains) and as eventual targets for eradication strategies.</a:t>
            </a:r>
          </a:p>
          <a:p>
            <a:pPr algn="just" rtl="0"/>
            <a:r>
              <a:rPr lang="en-US" dirty="0" smtClean="0"/>
              <a:t>The half-life of the virus is 1–2 hours in plasma, 1.5 days in productively infected CD4 cells and over 12 months in latently infected CD4 cells.</a:t>
            </a:r>
            <a:endParaRPr lang="ar-IQ" dirty="0" smtClean="0"/>
          </a:p>
          <a:p>
            <a:pPr algn="just" rtl="0"/>
            <a:endParaRPr lang="ar-IQ"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With time, there is gradual attrition of the CD4 cell population and, as CD4 cells are pivotal in orchestrating the immune response, any depletion renders the body susceptible to opportunistic infections and </a:t>
            </a:r>
            <a:r>
              <a:rPr lang="en-US" dirty="0" err="1" smtClean="0"/>
              <a:t>oncogenic</a:t>
            </a:r>
            <a:r>
              <a:rPr lang="en-US" dirty="0" smtClean="0"/>
              <a:t> virus-related </a:t>
            </a:r>
            <a:r>
              <a:rPr lang="en-US" dirty="0" err="1" smtClean="0"/>
              <a:t>tumours</a:t>
            </a:r>
            <a:r>
              <a:rPr lang="en-US" dirty="0" smtClean="0"/>
              <a:t>.</a:t>
            </a:r>
            <a:endParaRPr lang="ar-IQ"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dirty="0" smtClean="0"/>
              <a:t>The predominant opportunist infections seen in HIV disease are intracellular parasites </a:t>
            </a:r>
            <a:r>
              <a:rPr lang="en-US" i="1" dirty="0" smtClean="0"/>
              <a:t>(</a:t>
            </a:r>
            <a:r>
              <a:rPr lang="en-US" dirty="0" smtClean="0"/>
              <a:t>e.g. </a:t>
            </a:r>
            <a:r>
              <a:rPr lang="en-US" i="1" dirty="0" smtClean="0"/>
              <a:t>Mycobacterium tuberculosis) </a:t>
            </a:r>
            <a:r>
              <a:rPr lang="en-US" dirty="0" smtClean="0"/>
              <a:t>or pathogens susceptible to cell-mediated rather than antibody-mediated immune responses. </a:t>
            </a:r>
          </a:p>
          <a:p>
            <a:pPr algn="just" rtl="0"/>
            <a:r>
              <a:rPr lang="en-US" dirty="0" smtClean="0"/>
              <a:t>The exact mechanism underlying the CD4 decline is not fully understood, but it is not restricted to virus-infected cells and is linked to the height of plasma viral load.</a:t>
            </a:r>
            <a:endParaRPr lang="ar-IQ"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Both are monitored closely in patients and used as measures of disease progression. </a:t>
            </a:r>
          </a:p>
          <a:p>
            <a:pPr algn="just" rtl="0"/>
            <a:r>
              <a:rPr lang="en-US" dirty="0" smtClean="0"/>
              <a:t>Virus-specific CD8 </a:t>
            </a:r>
            <a:r>
              <a:rPr lang="en-US" dirty="0" err="1" smtClean="0"/>
              <a:t>cytotoxic</a:t>
            </a:r>
            <a:r>
              <a:rPr lang="en-US" dirty="0" smtClean="0"/>
              <a:t> T lymphocytes develop rapidly after infection and are crucial in </a:t>
            </a:r>
            <a:r>
              <a:rPr lang="en-US" dirty="0" err="1" smtClean="0"/>
              <a:t>recognising</a:t>
            </a:r>
            <a:r>
              <a:rPr lang="en-US" dirty="0" smtClean="0"/>
              <a:t>, binding and </a:t>
            </a:r>
            <a:r>
              <a:rPr lang="en-US" dirty="0" err="1" smtClean="0"/>
              <a:t>lysing</a:t>
            </a:r>
            <a:r>
              <a:rPr lang="en-US" dirty="0" smtClean="0"/>
              <a:t> infected CD4 cells, thus controlling HIV replication after infection and the subsequent rate of disease progression.</a:t>
            </a:r>
            <a:endParaRPr lang="ar-IQ"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On the basis of DNA sequencing, HIV-1 can be subdivided into group M (‘major’, world-wide distribution), group O (‘outlier’, divergent from group M) and group N (‘non-major and non-outlier’, highly divergent) types. </a:t>
            </a:r>
          </a:p>
          <a:p>
            <a:pPr algn="just" rtl="0"/>
            <a:r>
              <a:rPr lang="en-US" dirty="0" smtClean="0"/>
              <a:t>Groups O and N are restricted to West Africa and may screen weakly positive or negative on routine antibody testing.</a:t>
            </a:r>
            <a:endParaRPr lang="ar-IQ"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Group M can be subdivided further into subtypes; 9 are currently </a:t>
            </a:r>
            <a:r>
              <a:rPr lang="en-US" dirty="0" err="1" smtClean="0"/>
              <a:t>recognised</a:t>
            </a:r>
            <a:r>
              <a:rPr lang="en-US" dirty="0" smtClean="0"/>
              <a:t> (A–K), with numerous </a:t>
            </a:r>
            <a:r>
              <a:rPr lang="en-US" dirty="0" err="1" smtClean="0"/>
              <a:t>subsubtypes</a:t>
            </a:r>
            <a:r>
              <a:rPr lang="en-US" dirty="0" smtClean="0"/>
              <a:t> (e.g. A1–A4) and circulating recombinant forms (e.g. CRF01_AE). Globally, subtype C (Africa and India) accounts for half of strains.</a:t>
            </a:r>
            <a:endParaRPr lang="ar-IQ"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Subtype A (Africa, Asia and Eastern Europe) and subtype B (Western Europe, the Americas and Australia) are responsible for approximately 10% each, and in many countries, more than one subtype or recombinant exists, or is emerging in restricted groups (e.g. West Africa, South-east Asia, southern Europe, and Russia).</a:t>
            </a:r>
            <a:endParaRPr lang="ar-IQ"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AIDS remains the second leading cause of disease burden world-wide and the leading cause of death in Africa, although downward trends in prevalence are occurring in several countries, partly as a result of effective prevention measures and partly due to scaling up of antiretroviral access.</a:t>
            </a:r>
            <a:endParaRPr lang="ar-IQ"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dirty="0" smtClean="0"/>
              <a:t>Increased HIV diversity has implications for diagnostic tests, treatments and vaccine development. It may also influence transmission (more frequent with subtype C), disease progression (faster with subtypes A and D), co-receptor usage (CXCR4 used early with subtype D) and emergent resistance patterns (subtype C). </a:t>
            </a:r>
          </a:p>
          <a:p>
            <a:pPr algn="just" rtl="0"/>
            <a:r>
              <a:rPr lang="en-US" dirty="0" smtClean="0"/>
              <a:t>In Europe, the prevalence of non-B subtypes is increasing because of migrants ( predominantly from Africa) and now accounts for a significant proportion of newly diagnosed infection.</a:t>
            </a:r>
            <a:endParaRPr lang="ar-IQ"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HIV-2 is an important but separate retrovirus which has at least five subtypes. </a:t>
            </a:r>
          </a:p>
          <a:p>
            <a:pPr algn="just" rtl="0"/>
            <a:r>
              <a:rPr lang="en-US" dirty="0" smtClean="0"/>
              <a:t>The virus differs from HIV-1 in that patients have lower viral loads, slower CD4 decline, lower rates of vertical transmission and 12-fold lower progression to AIDS.</a:t>
            </a:r>
            <a:endParaRPr lang="ar-IQ"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NATURAL HISTORY AND CLASSIFICATION OF HIV:</a:t>
            </a:r>
            <a:endParaRPr lang="ar-IQ"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عنصر نائب للمحتوى 2"/>
          <p:cNvSpPr>
            <a:spLocks noGrp="1"/>
          </p:cNvSpPr>
          <p:nvPr>
            <p:ph sz="quarter" idx="1"/>
          </p:nvPr>
        </p:nvSpPr>
        <p:spPr>
          <a:xfrm>
            <a:off x="457200" y="1219200"/>
            <a:ext cx="8186766" cy="1924048"/>
          </a:xfrm>
        </p:spPr>
        <p:txBody>
          <a:bodyPr>
            <a:normAutofit lnSpcReduction="10000"/>
          </a:bodyPr>
          <a:lstStyle/>
          <a:p>
            <a:pPr algn="just" rtl="0">
              <a:buNone/>
            </a:pPr>
            <a:r>
              <a:rPr lang="en-US" sz="3200" b="1" dirty="0" smtClean="0">
                <a:solidFill>
                  <a:srgbClr val="FF0000"/>
                </a:solidFill>
              </a:rPr>
              <a:t>Primary infection:</a:t>
            </a:r>
          </a:p>
          <a:p>
            <a:pPr algn="just" rtl="0"/>
            <a:r>
              <a:rPr lang="en-US" sz="2800" dirty="0" smtClean="0"/>
              <a:t>Primary infection is symptomatic in 70–80% of cases and usually occurs 2–6 weeks after exposure.</a:t>
            </a:r>
            <a:endParaRPr lang="ar-IQ" sz="2800" dirty="0">
              <a:solidFill>
                <a:srgbClr val="FF0000"/>
              </a:solidFill>
            </a:endParaRPr>
          </a:p>
        </p:txBody>
      </p:sp>
      <p:pic>
        <p:nvPicPr>
          <p:cNvPr id="5" name="عنصر نائب للمحتوى 4" descr="Capture.PNG"/>
          <p:cNvPicPr>
            <a:picLocks noGrp="1" noChangeAspect="1"/>
          </p:cNvPicPr>
          <p:nvPr>
            <p:ph sz="quarter" idx="2"/>
          </p:nvPr>
        </p:nvPicPr>
        <p:blipFill>
          <a:blip r:embed="rId2"/>
          <a:stretch>
            <a:fillRect/>
          </a:stretch>
        </p:blipFill>
        <p:spPr>
          <a:xfrm>
            <a:off x="541367" y="3143248"/>
            <a:ext cx="8245475" cy="2509492"/>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Rarely, presentation may be with neurological features. This coincides with high plasma HIV-RNA levels and a fall in the CD4 count to 300–400 cells/mm</a:t>
            </a:r>
            <a:r>
              <a:rPr lang="en-US" b="1" baseline="46000" dirty="0" smtClean="0"/>
              <a:t>3</a:t>
            </a:r>
            <a:r>
              <a:rPr lang="en-US" dirty="0" smtClean="0"/>
              <a:t>, but occasionally to below 200 when opportunistic infections (e.g. </a:t>
            </a:r>
            <a:r>
              <a:rPr lang="en-US" dirty="0" err="1" smtClean="0"/>
              <a:t>oropharyngeal</a:t>
            </a:r>
            <a:r>
              <a:rPr lang="en-US" dirty="0" smtClean="0"/>
              <a:t> </a:t>
            </a:r>
            <a:r>
              <a:rPr lang="en-US" dirty="0" err="1" smtClean="0"/>
              <a:t>candidiasis</a:t>
            </a:r>
            <a:r>
              <a:rPr lang="en-US" dirty="0" smtClean="0"/>
              <a:t>, </a:t>
            </a:r>
            <a:r>
              <a:rPr lang="en-US" i="1" dirty="0" err="1" smtClean="0"/>
              <a:t>Pneumocystis</a:t>
            </a:r>
            <a:r>
              <a:rPr lang="en-US" i="1" dirty="0" smtClean="0"/>
              <a:t> </a:t>
            </a:r>
            <a:r>
              <a:rPr lang="en-US" i="1" dirty="0" err="1" smtClean="0"/>
              <a:t>jirovecii</a:t>
            </a:r>
            <a:r>
              <a:rPr lang="en-US" i="1" dirty="0" smtClean="0"/>
              <a:t> </a:t>
            </a:r>
            <a:r>
              <a:rPr lang="en-US" dirty="0" smtClean="0"/>
              <a:t>pneumonia (PCP)) may rarely occur.</a:t>
            </a:r>
            <a:endParaRPr lang="ar-IQ"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Capture.PNG"/>
          <p:cNvPicPr>
            <a:picLocks noGrp="1" noChangeAspect="1"/>
          </p:cNvPicPr>
          <p:nvPr>
            <p:ph sz="quarter" idx="1"/>
          </p:nvPr>
        </p:nvPicPr>
        <p:blipFill>
          <a:blip r:embed="rId2"/>
          <a:stretch>
            <a:fillRect/>
          </a:stretch>
        </p:blipFill>
        <p:spPr>
          <a:xfrm>
            <a:off x="214282" y="1357298"/>
            <a:ext cx="8786842" cy="4500594"/>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dirty="0"/>
          </a:p>
        </p:txBody>
      </p:sp>
      <p:sp>
        <p:nvSpPr>
          <p:cNvPr id="3" name="عنصر نائب للمحتوى 2"/>
          <p:cNvSpPr>
            <a:spLocks noGrp="1"/>
          </p:cNvSpPr>
          <p:nvPr>
            <p:ph sz="quarter" idx="1"/>
          </p:nvPr>
        </p:nvSpPr>
        <p:spPr/>
        <p:txBody>
          <a:bodyPr/>
          <a:lstStyle/>
          <a:p>
            <a:pPr algn="just" rtl="0"/>
            <a:r>
              <a:rPr lang="en-US" dirty="0" smtClean="0"/>
              <a:t>Symptomatic recovery parallels the return of the CD4 count (although this rarely recovers to its previous value) and fall in the viral load. </a:t>
            </a:r>
          </a:p>
          <a:p>
            <a:pPr algn="just" rtl="0"/>
            <a:r>
              <a:rPr lang="en-US" dirty="0" smtClean="0"/>
              <a:t>In many patients, the illness is mild and only identified on retrospective enquiry at later presentation.</a:t>
            </a:r>
            <a:endParaRPr lang="ar-IQ"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dirty="0" smtClean="0"/>
              <a:t>Diagnosis is made by detecting HIV-RNA in the serum or by </a:t>
            </a:r>
            <a:r>
              <a:rPr lang="en-US" dirty="0" err="1" smtClean="0"/>
              <a:t>immunoblot</a:t>
            </a:r>
            <a:r>
              <a:rPr lang="en-US" dirty="0" smtClean="0"/>
              <a:t> assay (which shows antibodies developing to early proteins). </a:t>
            </a:r>
          </a:p>
          <a:p>
            <a:pPr algn="just" rtl="0"/>
            <a:r>
              <a:rPr lang="en-US" dirty="0" smtClean="0"/>
              <a:t>The appearance of specific anti-HIV antibodies in serum (</a:t>
            </a:r>
            <a:r>
              <a:rPr lang="en-US" dirty="0" err="1" smtClean="0"/>
              <a:t>seroconversion</a:t>
            </a:r>
            <a:r>
              <a:rPr lang="en-US" dirty="0" smtClean="0"/>
              <a:t>) takes place later at 3–12 weeks (median 8 weeks). </a:t>
            </a:r>
          </a:p>
          <a:p>
            <a:pPr algn="just" rtl="0"/>
            <a:r>
              <a:rPr lang="en-US" dirty="0" smtClean="0"/>
              <a:t>Factors likely to indicate faster disease progression are the presence and duration of symptoms, evidence of </a:t>
            </a:r>
            <a:r>
              <a:rPr lang="en-US" dirty="0" err="1" smtClean="0"/>
              <a:t>candidiasis</a:t>
            </a:r>
            <a:r>
              <a:rPr lang="en-US" dirty="0" smtClean="0"/>
              <a:t>, and neurological involvement.</a:t>
            </a:r>
            <a:endParaRPr lang="ar-IQ"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The level of the viral load post-</a:t>
            </a:r>
            <a:r>
              <a:rPr lang="en-US" dirty="0" err="1" smtClean="0"/>
              <a:t>seroconversion</a:t>
            </a:r>
            <a:r>
              <a:rPr lang="en-US" dirty="0" smtClean="0"/>
              <a:t> correlates with subsequent progression of disease. </a:t>
            </a:r>
          </a:p>
          <a:p>
            <a:pPr algn="just" rtl="0"/>
            <a:r>
              <a:rPr lang="en-US" dirty="0" smtClean="0"/>
              <a:t>The differential diagnosis of primary HIV includes acute Epstein–Barr virus (EBV), cytomegalovirus (CMV), streptococcal </a:t>
            </a:r>
            <a:r>
              <a:rPr lang="en-US" dirty="0" err="1" smtClean="0"/>
              <a:t>pharyngitis</a:t>
            </a:r>
            <a:r>
              <a:rPr lang="en-US" dirty="0" smtClean="0"/>
              <a:t>, toxoplasmosis and secondary syphilis.</a:t>
            </a:r>
            <a:endParaRPr lang="ar-IQ"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smtClean="0">
                <a:solidFill>
                  <a:srgbClr val="FF0000"/>
                </a:solidFill>
              </a:rPr>
              <a:t>Asymptomatic infection:</a:t>
            </a:r>
            <a:endParaRPr lang="ar-IQ" dirty="0">
              <a:solidFill>
                <a:srgbClr val="FF0000"/>
              </a:solidFill>
            </a:endParaRPr>
          </a:p>
        </p:txBody>
      </p:sp>
      <p:sp>
        <p:nvSpPr>
          <p:cNvPr id="3" name="عنصر نائب للمحتوى 2"/>
          <p:cNvSpPr>
            <a:spLocks noGrp="1"/>
          </p:cNvSpPr>
          <p:nvPr>
            <p:ph sz="quarter" idx="1"/>
          </p:nvPr>
        </p:nvSpPr>
        <p:spPr/>
        <p:txBody>
          <a:bodyPr>
            <a:normAutofit/>
          </a:bodyPr>
          <a:lstStyle/>
          <a:p>
            <a:pPr algn="just" rtl="0"/>
            <a:r>
              <a:rPr lang="en-US" dirty="0" smtClean="0"/>
              <a:t>Asymptomatic infection (category A disease in the Centers for Disease Control (CDC) classification) follows and lasts for a variable period, during which the infected individual remains well with no evidence of disease except for the possible presence of persistent </a:t>
            </a:r>
            <a:r>
              <a:rPr lang="en-US" dirty="0" err="1" smtClean="0"/>
              <a:t>generalised</a:t>
            </a:r>
            <a:r>
              <a:rPr lang="en-US" dirty="0" smtClean="0"/>
              <a:t> </a:t>
            </a:r>
            <a:r>
              <a:rPr lang="en-US" dirty="0" err="1" smtClean="0"/>
              <a:t>lymphadenopathy</a:t>
            </a:r>
            <a:r>
              <a:rPr lang="en-US" dirty="0" smtClean="0"/>
              <a:t> (PGL, defined as enlarged glands at ≥ 2 extra-inguinal sites).</a:t>
            </a:r>
            <a:endParaRPr lang="ar-IQ"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At this stage the bulk of virus replication takes place within lymphoid tissue (e.g. follicular </a:t>
            </a:r>
            <a:r>
              <a:rPr lang="en-US" dirty="0" err="1" smtClean="0"/>
              <a:t>dendritic</a:t>
            </a:r>
            <a:r>
              <a:rPr lang="en-US" dirty="0" smtClean="0"/>
              <a:t> cells). </a:t>
            </a:r>
          </a:p>
          <a:p>
            <a:pPr algn="just" rtl="0"/>
            <a:r>
              <a:rPr lang="en-US" dirty="0" smtClean="0"/>
              <a:t>There is sustained </a:t>
            </a:r>
            <a:r>
              <a:rPr lang="en-US" dirty="0" err="1" smtClean="0"/>
              <a:t>viraemia</a:t>
            </a:r>
            <a:r>
              <a:rPr lang="en-US" dirty="0" smtClean="0"/>
              <a:t> with a decline in CD4 count dependent on the height of the viral load but usually between 50 and 150 cells/year.</a:t>
            </a:r>
            <a:endParaRPr lang="ar-IQ"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Highly active retroviral therapy (HAART) with three or more drugs has improved life expectancy to near normal in the majority of patients receiving it, with an 80% reduction of mortality since its introduction.</a:t>
            </a:r>
            <a:endParaRPr lang="ar-IQ"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smtClean="0">
                <a:solidFill>
                  <a:srgbClr val="FF0000"/>
                </a:solidFill>
              </a:rPr>
              <a:t>Mildly symptomatic disease:</a:t>
            </a:r>
            <a:endParaRPr lang="ar-IQ" dirty="0">
              <a:solidFill>
                <a:srgbClr val="FF0000"/>
              </a:solidFill>
            </a:endParaRPr>
          </a:p>
        </p:txBody>
      </p:sp>
      <p:sp>
        <p:nvSpPr>
          <p:cNvPr id="3" name="عنصر نائب للمحتوى 2"/>
          <p:cNvSpPr>
            <a:spLocks noGrp="1"/>
          </p:cNvSpPr>
          <p:nvPr>
            <p:ph sz="quarter" idx="1"/>
          </p:nvPr>
        </p:nvSpPr>
        <p:spPr/>
        <p:txBody>
          <a:bodyPr/>
          <a:lstStyle/>
          <a:p>
            <a:pPr algn="just" rtl="0"/>
            <a:r>
              <a:rPr lang="en-US" dirty="0" smtClean="0"/>
              <a:t>Mildly symptomatic disease (CDC classification category B disease) then develops in the majority, indicating some impairment of cellular immunity but which is not AIDS-defining.</a:t>
            </a:r>
          </a:p>
          <a:p>
            <a:pPr algn="just" rtl="0"/>
            <a:r>
              <a:rPr lang="en-US" dirty="0" smtClean="0"/>
              <a:t>The median interval from infection to the development of symptoms is around 7–10 years, although subgroups of patients exhibit ‘fast’ or ‘slow’ rates of progression.</a:t>
            </a:r>
            <a:endParaRPr lang="ar-IQ"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c.PNG"/>
          <p:cNvPicPr>
            <a:picLocks noGrp="1" noChangeAspect="1"/>
          </p:cNvPicPr>
          <p:nvPr>
            <p:ph sz="quarter" idx="1"/>
          </p:nvPr>
        </p:nvPicPr>
        <p:blipFill>
          <a:blip r:embed="rId2"/>
          <a:stretch>
            <a:fillRect/>
          </a:stretch>
        </p:blipFill>
        <p:spPr>
          <a:xfrm>
            <a:off x="457200" y="1297912"/>
            <a:ext cx="8229600" cy="4559980"/>
          </a:xfr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b="1" dirty="0" smtClean="0">
                <a:solidFill>
                  <a:srgbClr val="FF0000"/>
                </a:solidFill>
              </a:rPr>
              <a:t>Acquired immunodeficiency syndrome (AIDS):</a:t>
            </a:r>
            <a:endParaRPr lang="ar-IQ" dirty="0">
              <a:solidFill>
                <a:srgbClr val="FF0000"/>
              </a:solidFill>
            </a:endParaRPr>
          </a:p>
        </p:txBody>
      </p:sp>
      <p:sp>
        <p:nvSpPr>
          <p:cNvPr id="3" name="عنصر نائب للمحتوى 2"/>
          <p:cNvSpPr>
            <a:spLocks noGrp="1"/>
          </p:cNvSpPr>
          <p:nvPr>
            <p:ph sz="quarter" idx="1"/>
          </p:nvPr>
        </p:nvSpPr>
        <p:spPr/>
        <p:txBody>
          <a:bodyPr/>
          <a:lstStyle/>
          <a:p>
            <a:pPr algn="just" rtl="0"/>
            <a:r>
              <a:rPr lang="en-US" dirty="0" smtClean="0"/>
              <a:t>AIDS (CDC classification category C disease) is defined by the development of specified opportunistic infections, </a:t>
            </a:r>
            <a:r>
              <a:rPr lang="en-US" dirty="0" err="1" smtClean="0"/>
              <a:t>tumours</a:t>
            </a:r>
            <a:r>
              <a:rPr lang="en-US" dirty="0" smtClean="0"/>
              <a:t> and presentations.</a:t>
            </a:r>
            <a:endParaRPr lang="ar-IQ" dirty="0"/>
          </a:p>
        </p:txBody>
      </p:sp>
      <p:pic>
        <p:nvPicPr>
          <p:cNvPr id="5" name="عنصر نائب للمحتوى 4" descr="e.PNG"/>
          <p:cNvPicPr>
            <a:picLocks noGrp="1" noChangeAspect="1"/>
          </p:cNvPicPr>
          <p:nvPr>
            <p:ph sz="quarter" idx="2"/>
          </p:nvPr>
        </p:nvPicPr>
        <p:blipFill>
          <a:blip r:embed="rId2"/>
          <a:stretch>
            <a:fillRect/>
          </a:stretch>
        </p:blipFill>
        <p:spPr>
          <a:xfrm>
            <a:off x="4714876" y="1142984"/>
            <a:ext cx="4071966" cy="5214973"/>
          </a:xfr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Capture.PNG"/>
          <p:cNvPicPr>
            <a:picLocks noGrp="1" noChangeAspect="1"/>
          </p:cNvPicPr>
          <p:nvPr>
            <p:ph sz="quarter" idx="1"/>
          </p:nvPr>
        </p:nvPicPr>
        <p:blipFill>
          <a:blip r:embed="rId2"/>
          <a:stretch>
            <a:fillRect/>
          </a:stretch>
        </p:blipFill>
        <p:spPr>
          <a:xfrm>
            <a:off x="1592544" y="1219200"/>
            <a:ext cx="5958912" cy="4937125"/>
          </a:xfr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PRESENTING PROBLEMS IN HIV INFECTION:</a:t>
            </a:r>
            <a:endParaRPr lang="ar-IQ"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عنصر نائب للمحتوى 2"/>
          <p:cNvSpPr>
            <a:spLocks noGrp="1"/>
          </p:cNvSpPr>
          <p:nvPr>
            <p:ph sz="quarter" idx="1"/>
          </p:nvPr>
        </p:nvSpPr>
        <p:spPr/>
        <p:txBody>
          <a:bodyPr>
            <a:normAutofit/>
          </a:bodyPr>
          <a:lstStyle/>
          <a:p>
            <a:pPr algn="just" rtl="0"/>
            <a:r>
              <a:rPr lang="en-US" dirty="0" smtClean="0"/>
              <a:t>Initial HAART is introduced when the CD4 count falls below 350 cells/mm</a:t>
            </a:r>
            <a:r>
              <a:rPr lang="en-US" b="1" baseline="40000" dirty="0" smtClean="0"/>
              <a:t>3</a:t>
            </a:r>
            <a:r>
              <a:rPr lang="en-US" dirty="0" smtClean="0"/>
              <a:t> or an AIDS-defining illness develops.</a:t>
            </a:r>
          </a:p>
          <a:p>
            <a:pPr algn="just" rtl="0"/>
            <a:r>
              <a:rPr lang="en-US" dirty="0" smtClean="0"/>
              <a:t>Over 85% of cases achieve complete </a:t>
            </a:r>
            <a:r>
              <a:rPr lang="en-US" dirty="0" err="1" smtClean="0"/>
              <a:t>virological</a:t>
            </a:r>
            <a:r>
              <a:rPr lang="en-US" dirty="0" smtClean="0"/>
              <a:t> suppression by 3 months, a steady increase in CD4 count and a return to good health.</a:t>
            </a:r>
            <a:endParaRPr lang="ar-IQ"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Occasionally, patients with low CD4 counts can experience immune reconstitution disease (IRD).  This indicates either subclinical infection which has become manifest with HAART, or an enhanced reaction to dying or dead microorganisms which results in clinical illness.</a:t>
            </a:r>
            <a:endParaRPr lang="ar-IQ"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sz="4000" b="1" dirty="0" err="1" smtClean="0">
                <a:solidFill>
                  <a:srgbClr val="FF0000"/>
                </a:solidFill>
              </a:rPr>
              <a:t>Mucocutaneous</a:t>
            </a:r>
            <a:r>
              <a:rPr lang="en-US" sz="4000" b="1" dirty="0" smtClean="0">
                <a:solidFill>
                  <a:srgbClr val="FF0000"/>
                </a:solidFill>
              </a:rPr>
              <a:t> disease:</a:t>
            </a:r>
            <a:endParaRPr lang="ar-IQ" sz="4000" dirty="0">
              <a:solidFill>
                <a:srgbClr val="FF0000"/>
              </a:solidFill>
            </a:endParaRPr>
          </a:p>
        </p:txBody>
      </p:sp>
      <p:sp>
        <p:nvSpPr>
          <p:cNvPr id="3" name="عنصر نائب للمحتوى 2"/>
          <p:cNvSpPr>
            <a:spLocks noGrp="1"/>
          </p:cNvSpPr>
          <p:nvPr>
            <p:ph sz="quarter" idx="1"/>
          </p:nvPr>
        </p:nvSpPr>
        <p:spPr>
          <a:xfrm>
            <a:off x="285720" y="1219200"/>
            <a:ext cx="4041648" cy="4937760"/>
          </a:xfrm>
        </p:spPr>
        <p:txBody>
          <a:bodyPr/>
          <a:lstStyle/>
          <a:p>
            <a:pPr algn="just" rtl="0"/>
            <a:r>
              <a:rPr lang="en-US" dirty="0" err="1" smtClean="0"/>
              <a:t>Mucocutaneous</a:t>
            </a:r>
            <a:r>
              <a:rPr lang="en-US" dirty="0" smtClean="0"/>
              <a:t> manifestations are common in HIV and range from the trivial to markers of significant systemic infection.</a:t>
            </a:r>
            <a:endParaRPr lang="ar-IQ" dirty="0"/>
          </a:p>
        </p:txBody>
      </p:sp>
      <p:pic>
        <p:nvPicPr>
          <p:cNvPr id="5" name="عنصر نائب للمحتوى 4" descr="g.PNG"/>
          <p:cNvPicPr>
            <a:picLocks noGrp="1" noChangeAspect="1"/>
          </p:cNvPicPr>
          <p:nvPr>
            <p:ph sz="quarter" idx="2"/>
          </p:nvPr>
        </p:nvPicPr>
        <p:blipFill>
          <a:blip r:embed="rId2"/>
          <a:stretch>
            <a:fillRect/>
          </a:stretch>
        </p:blipFill>
        <p:spPr>
          <a:xfrm>
            <a:off x="4572001" y="1142984"/>
            <a:ext cx="4429156" cy="5072098"/>
          </a:xfr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p:txBody>
          <a:bodyPr/>
          <a:lstStyle/>
          <a:p>
            <a:endParaRPr lang="ar-IQ"/>
          </a:p>
        </p:txBody>
      </p:sp>
      <p:pic>
        <p:nvPicPr>
          <p:cNvPr id="7" name="عنصر نائب للمحتوى 6" descr="h.PNG"/>
          <p:cNvPicPr>
            <a:picLocks noGrp="1" noChangeAspect="1"/>
          </p:cNvPicPr>
          <p:nvPr>
            <p:ph sz="quarter" idx="1"/>
          </p:nvPr>
        </p:nvPicPr>
        <p:blipFill>
          <a:blip r:embed="rId2"/>
          <a:stretch>
            <a:fillRect/>
          </a:stretch>
        </p:blipFill>
        <p:spPr>
          <a:xfrm>
            <a:off x="428596" y="1214422"/>
            <a:ext cx="8229600" cy="4527530"/>
          </a:xfr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dirty="0" smtClean="0"/>
              <a:t>Most patients are affected at some point and for many it is a major problem.</a:t>
            </a:r>
          </a:p>
          <a:p>
            <a:pPr algn="just" rtl="0"/>
            <a:r>
              <a:rPr lang="en-US" dirty="0" smtClean="0"/>
              <a:t>Dermatological problems may present atypically, coexist with other pathologies and be harder to manage than in an HIV-negative patient. </a:t>
            </a:r>
          </a:p>
          <a:p>
            <a:pPr algn="just" rtl="0"/>
            <a:r>
              <a:rPr lang="en-US" dirty="0" smtClean="0"/>
              <a:t>Type and severity of rash are often dependent upon the level of CD4 count.</a:t>
            </a:r>
          </a:p>
          <a:p>
            <a:pPr algn="just" rtl="0"/>
            <a:r>
              <a:rPr lang="en-US" dirty="0" smtClean="0"/>
              <a:t> The presence of either </a:t>
            </a:r>
            <a:r>
              <a:rPr lang="en-US" dirty="0" err="1" smtClean="0"/>
              <a:t>oropharyngeal</a:t>
            </a:r>
            <a:r>
              <a:rPr lang="en-US" dirty="0" smtClean="0"/>
              <a:t> </a:t>
            </a:r>
            <a:r>
              <a:rPr lang="en-US" dirty="0" err="1" smtClean="0"/>
              <a:t>candidiasis</a:t>
            </a:r>
            <a:r>
              <a:rPr lang="en-US" dirty="0" smtClean="0"/>
              <a:t> or oral hairy </a:t>
            </a:r>
            <a:r>
              <a:rPr lang="en-US" dirty="0" err="1" smtClean="0"/>
              <a:t>leucoplakia</a:t>
            </a:r>
            <a:r>
              <a:rPr lang="en-US" dirty="0" smtClean="0"/>
              <a:t> in a young person is suggestive of HIV infection.</a:t>
            </a:r>
            <a:endParaRPr lang="ar-IQ"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Anyone with an unusual rash, especially one persistent and unresponsive to topical antifungal/corticosteroid combinations, or in the presence of severe </a:t>
            </a:r>
            <a:r>
              <a:rPr lang="fr-FR" dirty="0" smtClean="0"/>
              <a:t>immune compromise (CD4 &lt; 50 </a:t>
            </a:r>
            <a:r>
              <a:rPr lang="fr-FR" dirty="0" err="1" smtClean="0"/>
              <a:t>cells</a:t>
            </a:r>
            <a:r>
              <a:rPr lang="fr-FR" dirty="0" smtClean="0"/>
              <a:t>/mm</a:t>
            </a:r>
            <a:r>
              <a:rPr lang="fr-FR" b="1" baseline="40000" dirty="0" smtClean="0"/>
              <a:t>3</a:t>
            </a:r>
            <a:r>
              <a:rPr lang="fr-FR" dirty="0" smtClean="0"/>
              <a:t>), </a:t>
            </a:r>
            <a:r>
              <a:rPr lang="fr-FR" dirty="0" err="1" smtClean="0"/>
              <a:t>merits</a:t>
            </a:r>
            <a:r>
              <a:rPr lang="fr-FR" dirty="0" smtClean="0"/>
              <a:t> a </a:t>
            </a:r>
            <a:r>
              <a:rPr lang="en-US" dirty="0" smtClean="0"/>
              <a:t>skin biopsy for histology and culture.</a:t>
            </a:r>
            <a:endParaRPr lang="ar-IQ"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style>
          <a:lnRef idx="2">
            <a:schemeClr val="dk1"/>
          </a:lnRef>
          <a:fillRef idx="1">
            <a:schemeClr val="lt1"/>
          </a:fillRef>
          <a:effectRef idx="0">
            <a:schemeClr val="dk1"/>
          </a:effectRef>
          <a:fontRef idx="minor">
            <a:schemeClr val="dk1"/>
          </a:fontRef>
        </p:style>
        <p:txBody>
          <a:bodyPr/>
          <a:lstStyle/>
          <a:p>
            <a:r>
              <a:rPr lang="en-US" b="1" dirty="0" smtClean="0"/>
              <a:t>Global epidemic and regional patterns:</a:t>
            </a:r>
            <a:endParaRPr lang="ar-IQ" dirty="0"/>
          </a:p>
        </p:txBody>
      </p:sp>
      <p:sp>
        <p:nvSpPr>
          <p:cNvPr id="3" name="عنصر نائب للمحتوى 2"/>
          <p:cNvSpPr>
            <a:spLocks noGrp="1"/>
          </p:cNvSpPr>
          <p:nvPr>
            <p:ph sz="quarter" idx="1"/>
          </p:nvPr>
        </p:nvSpPr>
        <p:spPr/>
        <p:txBody>
          <a:bodyPr>
            <a:normAutofit/>
          </a:bodyPr>
          <a:lstStyle/>
          <a:p>
            <a:pPr algn="just" rtl="0"/>
            <a:r>
              <a:rPr lang="en-US" dirty="0" smtClean="0"/>
              <a:t>In 2007, the World Health Organization (WHO) estimated that there were 33.2 million people living with HIV/AIDS, 2.5 million new infections and 2.1 million deaths.</a:t>
            </a:r>
          </a:p>
          <a:p>
            <a:pPr algn="just" rtl="0"/>
            <a:r>
              <a:rPr lang="en-US" dirty="0" smtClean="0"/>
              <a:t>The cumulative death toll since the epidemic began is over 20 million, the vast majority of cases occurring in sub-Saharan Africa where over 11.4 million children are now orphaned.</a:t>
            </a:r>
            <a:endParaRPr lang="ar-IQ"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style>
          <a:lnRef idx="2">
            <a:schemeClr val="dk1"/>
          </a:lnRef>
          <a:fillRef idx="1">
            <a:schemeClr val="lt1"/>
          </a:fillRef>
          <a:effectRef idx="0">
            <a:schemeClr val="dk1"/>
          </a:effectRef>
          <a:fontRef idx="minor">
            <a:schemeClr val="dk1"/>
          </a:fontRef>
        </p:style>
        <p:txBody>
          <a:bodyPr/>
          <a:lstStyle/>
          <a:p>
            <a:r>
              <a:rPr lang="en-US" dirty="0" smtClean="0"/>
              <a:t>Specific skin conditions:</a:t>
            </a:r>
            <a:endParaRPr lang="ar-IQ" dirty="0"/>
          </a:p>
        </p:txBody>
      </p:sp>
      <p:sp>
        <p:nvSpPr>
          <p:cNvPr id="3" name="عنصر نائب للمحتوى 2"/>
          <p:cNvSpPr>
            <a:spLocks noGrp="1"/>
          </p:cNvSpPr>
          <p:nvPr>
            <p:ph sz="quarter" idx="1"/>
          </p:nvPr>
        </p:nvSpPr>
        <p:spPr/>
        <p:txBody>
          <a:bodyPr/>
          <a:lstStyle/>
          <a:p>
            <a:pPr algn="just" rtl="0">
              <a:buNone/>
            </a:pPr>
            <a:r>
              <a:rPr lang="en-US" b="1" dirty="0" smtClean="0"/>
              <a:t>a. Fungal infections:</a:t>
            </a:r>
          </a:p>
          <a:p>
            <a:pPr algn="just" rtl="0"/>
            <a:r>
              <a:rPr lang="en-US" dirty="0" smtClean="0"/>
              <a:t>Early HIV-associated skin diseases include </a:t>
            </a:r>
            <a:r>
              <a:rPr lang="en-US" dirty="0" err="1" smtClean="0"/>
              <a:t>xerosis</a:t>
            </a:r>
            <a:r>
              <a:rPr lang="en-US" dirty="0" smtClean="0"/>
              <a:t> with </a:t>
            </a:r>
            <a:r>
              <a:rPr lang="en-US" dirty="0" err="1" smtClean="0"/>
              <a:t>pruritus</a:t>
            </a:r>
            <a:r>
              <a:rPr lang="en-US" dirty="0" smtClean="0"/>
              <a:t>, </a:t>
            </a:r>
            <a:r>
              <a:rPr lang="en-US" dirty="0" err="1" smtClean="0"/>
              <a:t>seborrhoeic</a:t>
            </a:r>
            <a:r>
              <a:rPr lang="en-US" dirty="0" smtClean="0"/>
              <a:t> dermatitis, and an itchy </a:t>
            </a:r>
            <a:r>
              <a:rPr lang="en-US" dirty="0" err="1" smtClean="0"/>
              <a:t>folliculitic</a:t>
            </a:r>
            <a:r>
              <a:rPr lang="en-US" dirty="0" smtClean="0"/>
              <a:t> rash which may be fungal </a:t>
            </a:r>
            <a:r>
              <a:rPr lang="en-US" i="1" dirty="0" smtClean="0"/>
              <a:t>(</a:t>
            </a:r>
            <a:r>
              <a:rPr lang="en-US" i="1" dirty="0" err="1" smtClean="0"/>
              <a:t>Malassezia</a:t>
            </a:r>
            <a:r>
              <a:rPr lang="en-US" i="1" dirty="0" smtClean="0"/>
              <a:t> </a:t>
            </a:r>
            <a:r>
              <a:rPr lang="en-US" i="1" dirty="0" err="1" smtClean="0"/>
              <a:t>furfur</a:t>
            </a:r>
            <a:r>
              <a:rPr lang="en-US" i="1" dirty="0" smtClean="0"/>
              <a:t>), </a:t>
            </a:r>
            <a:r>
              <a:rPr lang="en-US" dirty="0" smtClean="0"/>
              <a:t>staphylococcal or </a:t>
            </a:r>
            <a:r>
              <a:rPr lang="en-US" dirty="0" err="1" smtClean="0"/>
              <a:t>eosinophilic</a:t>
            </a:r>
            <a:r>
              <a:rPr lang="en-US" dirty="0" smtClean="0"/>
              <a:t> in </a:t>
            </a:r>
            <a:r>
              <a:rPr lang="en-US" dirty="0" err="1" smtClean="0"/>
              <a:t>aetiology</a:t>
            </a:r>
            <a:r>
              <a:rPr lang="en-US" dirty="0" smtClean="0"/>
              <a:t>.</a:t>
            </a:r>
            <a:endParaRPr lang="ar-IQ"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err="1" smtClean="0"/>
              <a:t>Dermatophyte</a:t>
            </a:r>
            <a:r>
              <a:rPr lang="en-US" dirty="0" smtClean="0"/>
              <a:t> infection affecting skin (feet, body and face) and nails is also common, and may be extensive and difficult to treat. </a:t>
            </a:r>
          </a:p>
          <a:p>
            <a:pPr algn="just" rtl="0"/>
            <a:r>
              <a:rPr lang="en-US" dirty="0" err="1" smtClean="0"/>
              <a:t>Seborrhoeic</a:t>
            </a:r>
            <a:r>
              <a:rPr lang="en-US" dirty="0" smtClean="0"/>
              <a:t> dermatitis is very common in HIV and is present in up to 80% of patients with AIDS; severity increases as the CD4 count falls.</a:t>
            </a:r>
            <a:endParaRPr lang="ar-IQ"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It presents as dry scaly red patches on the face (typically on the cheeks, in the </a:t>
            </a:r>
            <a:r>
              <a:rPr lang="en-US" dirty="0" err="1" smtClean="0"/>
              <a:t>nasolabial</a:t>
            </a:r>
            <a:r>
              <a:rPr lang="en-US" dirty="0" smtClean="0"/>
              <a:t> folds, around the eyebrows, behind the ears and on the scalp). </a:t>
            </a:r>
          </a:p>
          <a:p>
            <a:pPr algn="just" rtl="0"/>
            <a:r>
              <a:rPr lang="en-US" dirty="0" smtClean="0"/>
              <a:t>The cause is </a:t>
            </a:r>
            <a:r>
              <a:rPr lang="en-US" dirty="0" err="1" smtClean="0"/>
              <a:t>multifactorial</a:t>
            </a:r>
            <a:r>
              <a:rPr lang="en-US" dirty="0" smtClean="0"/>
              <a:t> but </a:t>
            </a:r>
            <a:r>
              <a:rPr lang="en-US" i="1" dirty="0" smtClean="0"/>
              <a:t>M. </a:t>
            </a:r>
            <a:r>
              <a:rPr lang="en-US" i="1" dirty="0" err="1" smtClean="0"/>
              <a:t>furfur</a:t>
            </a:r>
            <a:r>
              <a:rPr lang="en-US" i="1" dirty="0" smtClean="0"/>
              <a:t> </a:t>
            </a:r>
            <a:r>
              <a:rPr lang="en-US" dirty="0" smtClean="0"/>
              <a:t>is important.   It responds well to a combined topical antifungal/steroid.</a:t>
            </a:r>
            <a:endParaRPr lang="ar-IQ"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b.</a:t>
            </a:r>
            <a:r>
              <a:rPr lang="en-US" b="1" dirty="0" smtClean="0"/>
              <a:t> Viral infections:</a:t>
            </a:r>
            <a:r>
              <a:rPr lang="en-US" dirty="0" smtClean="0"/>
              <a:t> </a:t>
            </a:r>
            <a:endParaRPr lang="ar-IQ" dirty="0"/>
          </a:p>
        </p:txBody>
      </p:sp>
      <p:sp>
        <p:nvSpPr>
          <p:cNvPr id="3" name="عنصر نائب للمحتوى 2"/>
          <p:cNvSpPr>
            <a:spLocks noGrp="1"/>
          </p:cNvSpPr>
          <p:nvPr>
            <p:ph sz="quarter" idx="1"/>
          </p:nvPr>
        </p:nvSpPr>
        <p:spPr/>
        <p:txBody>
          <a:bodyPr>
            <a:normAutofit/>
          </a:bodyPr>
          <a:lstStyle/>
          <a:p>
            <a:pPr algn="just" rtl="0"/>
            <a:r>
              <a:rPr lang="en-US" dirty="0" smtClean="0"/>
              <a:t>The major viral infections affecting the skin are herpes simplex, </a:t>
            </a:r>
            <a:r>
              <a:rPr lang="en-US" dirty="0" err="1" smtClean="0"/>
              <a:t>varicella</a:t>
            </a:r>
            <a:r>
              <a:rPr lang="en-US" dirty="0" smtClean="0"/>
              <a:t> zoster (VZV), human </a:t>
            </a:r>
            <a:r>
              <a:rPr lang="en-US" dirty="0" err="1" smtClean="0"/>
              <a:t>papillomavirus</a:t>
            </a:r>
            <a:r>
              <a:rPr lang="en-US" dirty="0" smtClean="0"/>
              <a:t> (HPV) and </a:t>
            </a:r>
            <a:r>
              <a:rPr lang="en-US" dirty="0" err="1" smtClean="0"/>
              <a:t>molluscum</a:t>
            </a:r>
            <a:r>
              <a:rPr lang="en-US" dirty="0" smtClean="0"/>
              <a:t> </a:t>
            </a:r>
            <a:r>
              <a:rPr lang="en-US" dirty="0" err="1" smtClean="0"/>
              <a:t>contagiosum</a:t>
            </a:r>
            <a:r>
              <a:rPr lang="en-US" dirty="0" smtClean="0"/>
              <a:t>.</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title"/>
          </p:nvPr>
        </p:nvSpPr>
        <p:spPr/>
        <p:txBody>
          <a:bodyPr/>
          <a:lstStyle/>
          <a:p>
            <a:r>
              <a:rPr lang="en-US" b="1" dirty="0" smtClean="0">
                <a:solidFill>
                  <a:srgbClr val="FF0000"/>
                </a:solidFill>
              </a:rPr>
              <a:t>Herpes simplex (type 1 or 2):</a:t>
            </a:r>
            <a:endParaRPr lang="ar-IQ" dirty="0"/>
          </a:p>
        </p:txBody>
      </p:sp>
      <p:sp>
        <p:nvSpPr>
          <p:cNvPr id="3" name="عنصر نائب للمحتوى 2"/>
          <p:cNvSpPr>
            <a:spLocks noGrp="1"/>
          </p:cNvSpPr>
          <p:nvPr>
            <p:ph sz="quarter" idx="1"/>
          </p:nvPr>
        </p:nvSpPr>
        <p:spPr>
          <a:xfrm>
            <a:off x="457200" y="1142984"/>
            <a:ext cx="4041648" cy="4937760"/>
          </a:xfrm>
        </p:spPr>
        <p:txBody>
          <a:bodyPr>
            <a:normAutofit fontScale="92500"/>
          </a:bodyPr>
          <a:lstStyle/>
          <a:p>
            <a:pPr algn="just" rtl="0"/>
            <a:r>
              <a:rPr lang="en-US" dirty="0" smtClean="0"/>
              <a:t>This may affect the lips, mouth and skin or </a:t>
            </a:r>
            <a:r>
              <a:rPr lang="en-US" dirty="0" err="1" smtClean="0"/>
              <a:t>anogenital</a:t>
            </a:r>
            <a:r>
              <a:rPr lang="en-US" dirty="0" smtClean="0"/>
              <a:t> area and is seen in 20% of cases. </a:t>
            </a:r>
          </a:p>
          <a:p>
            <a:pPr algn="just" rtl="0"/>
            <a:r>
              <a:rPr lang="en-US" dirty="0" smtClean="0"/>
              <a:t>In later-stage HIV, the lesions are usually chronic, extensive, harder to treat and recurrent. </a:t>
            </a:r>
          </a:p>
          <a:p>
            <a:pPr algn="just" rtl="0"/>
            <a:r>
              <a:rPr lang="en-US" dirty="0" smtClean="0"/>
              <a:t>Persistent and severe </a:t>
            </a:r>
            <a:r>
              <a:rPr lang="en-US" dirty="0" err="1" smtClean="0"/>
              <a:t>anogenital</a:t>
            </a:r>
            <a:r>
              <a:rPr lang="en-US" dirty="0" smtClean="0"/>
              <a:t> ulceration is usually herpetic and a marker for underlying HIV.</a:t>
            </a:r>
            <a:endParaRPr lang="ar-IQ" dirty="0"/>
          </a:p>
        </p:txBody>
      </p:sp>
      <p:pic>
        <p:nvPicPr>
          <p:cNvPr id="6" name="عنصر نائب للمحتوى 5" descr="m.PNG"/>
          <p:cNvPicPr>
            <a:picLocks noGrp="1" noChangeAspect="1"/>
          </p:cNvPicPr>
          <p:nvPr>
            <p:ph sz="quarter" idx="2"/>
          </p:nvPr>
        </p:nvPicPr>
        <p:blipFill>
          <a:blip r:embed="rId2"/>
          <a:stretch>
            <a:fillRect/>
          </a:stretch>
        </p:blipFill>
        <p:spPr>
          <a:xfrm>
            <a:off x="4632325" y="1285860"/>
            <a:ext cx="4041775" cy="3787070"/>
          </a:xfr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p:txBody>
          <a:bodyPr/>
          <a:lstStyle/>
          <a:p>
            <a:r>
              <a:rPr lang="en-US" b="1" dirty="0" smtClean="0">
                <a:solidFill>
                  <a:srgbClr val="FF0000"/>
                </a:solidFill>
              </a:rPr>
              <a:t>VZV:</a:t>
            </a:r>
            <a:endParaRPr lang="ar-IQ" dirty="0"/>
          </a:p>
        </p:txBody>
      </p:sp>
      <p:sp>
        <p:nvSpPr>
          <p:cNvPr id="6" name="عنصر نائب للمحتوى 5"/>
          <p:cNvSpPr>
            <a:spLocks noGrp="1"/>
          </p:cNvSpPr>
          <p:nvPr>
            <p:ph sz="quarter" idx="1"/>
          </p:nvPr>
        </p:nvSpPr>
        <p:spPr/>
        <p:txBody>
          <a:bodyPr>
            <a:normAutofit/>
          </a:bodyPr>
          <a:lstStyle/>
          <a:p>
            <a:pPr algn="just" rtl="0"/>
            <a:r>
              <a:rPr lang="en-US" dirty="0" smtClean="0"/>
              <a:t>This usually presents with a </a:t>
            </a:r>
            <a:r>
              <a:rPr lang="en-US" dirty="0" err="1" smtClean="0"/>
              <a:t>dermatomal</a:t>
            </a:r>
            <a:r>
              <a:rPr lang="en-US" dirty="0" smtClean="0"/>
              <a:t> vesicular rash on an </a:t>
            </a:r>
            <a:r>
              <a:rPr lang="en-US" dirty="0" err="1" smtClean="0"/>
              <a:t>erythematous</a:t>
            </a:r>
            <a:r>
              <a:rPr lang="en-US" dirty="0" smtClean="0"/>
              <a:t> base, and may be the first clue to a diagnosis of HIV infection. </a:t>
            </a:r>
          </a:p>
          <a:p>
            <a:pPr algn="just" rtl="0"/>
            <a:r>
              <a:rPr lang="en-US" dirty="0" smtClean="0"/>
              <a:t>It can occur at any stage but is more frequent with failing immunity. </a:t>
            </a:r>
          </a:p>
          <a:p>
            <a:pPr algn="just" rtl="0"/>
            <a:r>
              <a:rPr lang="en-US" dirty="0" smtClean="0"/>
              <a:t>In patients with a CD4 count &lt; 100 cells/mm</a:t>
            </a:r>
            <a:r>
              <a:rPr lang="en-US" b="1" baseline="40000" dirty="0" smtClean="0"/>
              <a:t>3</a:t>
            </a:r>
            <a:r>
              <a:rPr lang="en-US" dirty="0" smtClean="0"/>
              <a:t>, the rash may be more severe, </a:t>
            </a:r>
            <a:r>
              <a:rPr lang="en-US" dirty="0" err="1" smtClean="0"/>
              <a:t>multidermatomal</a:t>
            </a:r>
            <a:r>
              <a:rPr lang="en-US" dirty="0" smtClean="0"/>
              <a:t>, persistent or recurrent, or may become disseminated.</a:t>
            </a:r>
            <a:endParaRPr lang="ar-IQ" b="1" dirty="0">
              <a:solidFill>
                <a:srgbClr val="FF0000"/>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Involvement of the trigeminal nerve, scarring on recovery and associated motor defects are probably also more common. </a:t>
            </a:r>
          </a:p>
          <a:p>
            <a:pPr algn="just" rtl="0"/>
            <a:r>
              <a:rPr lang="en-US" dirty="0" smtClean="0"/>
              <a:t>Diagnosis of herpetic infection can be confirmed by culture, smear preparations showing characteristic inclusion bodies, electron microscopy or biopsy.</a:t>
            </a:r>
            <a:endParaRPr lang="ar-IQ"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dirty="0" smtClean="0"/>
              <a:t>Treatment should be given for all cases of active disease, irrespective of the time since onset of rash. </a:t>
            </a:r>
          </a:p>
          <a:p>
            <a:pPr algn="just" rtl="0"/>
            <a:r>
              <a:rPr lang="en-US" dirty="0" smtClean="0"/>
              <a:t>In patients with severe </a:t>
            </a:r>
            <a:r>
              <a:rPr lang="en-US" dirty="0" err="1" smtClean="0"/>
              <a:t>mucocutaneous</a:t>
            </a:r>
            <a:r>
              <a:rPr lang="en-US" dirty="0" smtClean="0"/>
              <a:t> herpes simplex or herpes zoster which is disseminated, </a:t>
            </a:r>
            <a:r>
              <a:rPr lang="en-US" dirty="0" err="1" smtClean="0"/>
              <a:t>multidermatomal</a:t>
            </a:r>
            <a:r>
              <a:rPr lang="en-US" dirty="0" smtClean="0"/>
              <a:t>, ophthalmic or very dense, or when the CD4 count is &lt; 200 cells/mm</a:t>
            </a:r>
            <a:r>
              <a:rPr lang="en-US" baseline="40000" dirty="0" smtClean="0"/>
              <a:t>3</a:t>
            </a:r>
            <a:r>
              <a:rPr lang="en-US" dirty="0" smtClean="0"/>
              <a:t>, </a:t>
            </a:r>
            <a:r>
              <a:rPr lang="en-US" dirty="0" err="1" smtClean="0"/>
              <a:t>parenteral</a:t>
            </a:r>
            <a:r>
              <a:rPr lang="en-US" dirty="0" smtClean="0"/>
              <a:t> </a:t>
            </a:r>
            <a:r>
              <a:rPr lang="en-US" dirty="0" err="1" smtClean="0"/>
              <a:t>aciclovir</a:t>
            </a:r>
            <a:r>
              <a:rPr lang="en-US" dirty="0" smtClean="0"/>
              <a:t> must be used.</a:t>
            </a:r>
            <a:endParaRPr lang="ar-IQ"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smtClean="0">
                <a:solidFill>
                  <a:srgbClr val="FF0000"/>
                </a:solidFill>
              </a:rPr>
              <a:t>HPV infection:</a:t>
            </a:r>
            <a:endParaRPr lang="ar-IQ" b="1" dirty="0">
              <a:solidFill>
                <a:srgbClr val="FF0000"/>
              </a:solidFill>
            </a:endParaRPr>
          </a:p>
        </p:txBody>
      </p:sp>
      <p:sp>
        <p:nvSpPr>
          <p:cNvPr id="3" name="عنصر نائب للمحتوى 2"/>
          <p:cNvSpPr>
            <a:spLocks noGrp="1"/>
          </p:cNvSpPr>
          <p:nvPr>
            <p:ph sz="quarter" idx="1"/>
          </p:nvPr>
        </p:nvSpPr>
        <p:spPr/>
        <p:txBody>
          <a:bodyPr>
            <a:normAutofit/>
          </a:bodyPr>
          <a:lstStyle/>
          <a:p>
            <a:pPr algn="just" rtl="0"/>
            <a:r>
              <a:rPr lang="en-US" dirty="0" smtClean="0"/>
              <a:t>This is frequent amongst HIV patients and is usually </a:t>
            </a:r>
            <a:r>
              <a:rPr lang="en-US" dirty="0" err="1" smtClean="0"/>
              <a:t>anogenital</a:t>
            </a:r>
            <a:r>
              <a:rPr lang="en-US" dirty="0" smtClean="0"/>
              <a:t>; disease may be extensive and very difficult to manage. </a:t>
            </a:r>
          </a:p>
          <a:p>
            <a:pPr algn="just" rtl="0"/>
            <a:r>
              <a:rPr lang="en-US" dirty="0" smtClean="0"/>
              <a:t>Warts on the hands and feet (especially </a:t>
            </a:r>
            <a:r>
              <a:rPr lang="en-US" dirty="0" err="1" smtClean="0"/>
              <a:t>periungual</a:t>
            </a:r>
            <a:r>
              <a:rPr lang="en-US" dirty="0" smtClean="0"/>
              <a:t>) are also common and may attain considerable size, requiring surgery. </a:t>
            </a:r>
          </a:p>
          <a:p>
            <a:pPr algn="just" rtl="0"/>
            <a:r>
              <a:rPr lang="en-US" dirty="0" smtClean="0"/>
              <a:t>Occasionally, myriads of flat-topped papules occur over the body and face. </a:t>
            </a:r>
          </a:p>
          <a:p>
            <a:pPr algn="just" rtl="0"/>
            <a:r>
              <a:rPr lang="en-US" dirty="0" smtClean="0"/>
              <a:t>Both </a:t>
            </a:r>
            <a:r>
              <a:rPr lang="en-US" dirty="0" err="1" smtClean="0"/>
              <a:t>oncogenic</a:t>
            </a:r>
            <a:r>
              <a:rPr lang="en-US" dirty="0" smtClean="0"/>
              <a:t> (16, 18, 31, 33) and non-</a:t>
            </a:r>
            <a:r>
              <a:rPr lang="en-US" dirty="0" err="1" smtClean="0"/>
              <a:t>oncogenic</a:t>
            </a:r>
            <a:r>
              <a:rPr lang="en-US" dirty="0" smtClean="0"/>
              <a:t> (6, 11) genotypes are found. </a:t>
            </a:r>
          </a:p>
          <a:p>
            <a:pPr algn="just" rtl="0"/>
            <a:r>
              <a:rPr lang="en-US" dirty="0" smtClean="0"/>
              <a:t>There is often improvement on HAART.</a:t>
            </a:r>
            <a:endParaRPr lang="ar-IQ"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err="1" smtClean="0">
                <a:solidFill>
                  <a:srgbClr val="FF0000"/>
                </a:solidFill>
              </a:rPr>
              <a:t>Molluscum</a:t>
            </a:r>
            <a:r>
              <a:rPr lang="en-US" b="1" dirty="0" smtClean="0">
                <a:solidFill>
                  <a:srgbClr val="FF0000"/>
                </a:solidFill>
              </a:rPr>
              <a:t> </a:t>
            </a:r>
            <a:r>
              <a:rPr lang="en-US" b="1" dirty="0" err="1" smtClean="0">
                <a:solidFill>
                  <a:srgbClr val="FF0000"/>
                </a:solidFill>
              </a:rPr>
              <a:t>contagiosum</a:t>
            </a:r>
            <a:r>
              <a:rPr lang="en-US" b="1" dirty="0" smtClean="0">
                <a:solidFill>
                  <a:srgbClr val="FF0000"/>
                </a:solidFill>
              </a:rPr>
              <a:t>:</a:t>
            </a:r>
            <a:endParaRPr lang="ar-IQ" b="1" dirty="0">
              <a:solidFill>
                <a:srgbClr val="FF0000"/>
              </a:solidFill>
            </a:endParaRPr>
          </a:p>
        </p:txBody>
      </p:sp>
      <p:sp>
        <p:nvSpPr>
          <p:cNvPr id="3" name="عنصر نائب للمحتوى 2"/>
          <p:cNvSpPr>
            <a:spLocks noGrp="1"/>
          </p:cNvSpPr>
          <p:nvPr>
            <p:ph sz="quarter" idx="1"/>
          </p:nvPr>
        </p:nvSpPr>
        <p:spPr/>
        <p:txBody>
          <a:bodyPr>
            <a:normAutofit/>
          </a:bodyPr>
          <a:lstStyle/>
          <a:p>
            <a:pPr algn="just" rtl="0"/>
            <a:r>
              <a:rPr lang="en-US" dirty="0" smtClean="0"/>
              <a:t>This is an epidermal poxvirus infection. </a:t>
            </a:r>
          </a:p>
          <a:p>
            <a:pPr algn="just" rtl="0"/>
            <a:r>
              <a:rPr lang="en-US" dirty="0" smtClean="0"/>
              <a:t>It is found in approximately 10% of AIDS patients.</a:t>
            </a:r>
          </a:p>
          <a:p>
            <a:pPr algn="just" rtl="0"/>
            <a:r>
              <a:rPr lang="en-US" dirty="0" smtClean="0"/>
              <a:t>The lesions are usually 2–5 mm diameter papules with a central umbilicus and most frequently affect the face, neck, scalp and genital region. </a:t>
            </a:r>
          </a:p>
          <a:p>
            <a:pPr algn="just" rtl="0"/>
            <a:r>
              <a:rPr lang="en-US" dirty="0" smtClean="0"/>
              <a:t>Lesions may become widespread and attain a large size (giant </a:t>
            </a:r>
            <a:r>
              <a:rPr lang="en-US" dirty="0" err="1" smtClean="0"/>
              <a:t>mollusca</a:t>
            </a:r>
            <a:r>
              <a:rPr lang="en-US" dirty="0" smtClean="0"/>
              <a:t>). </a:t>
            </a:r>
          </a:p>
          <a:p>
            <a:pPr algn="just" rtl="0"/>
            <a:r>
              <a:rPr lang="en-US" dirty="0" smtClean="0"/>
              <a:t>Treatment is with curettage or </a:t>
            </a:r>
            <a:r>
              <a:rPr lang="en-US" dirty="0" err="1" smtClean="0"/>
              <a:t>cryotherapy</a:t>
            </a:r>
            <a:r>
              <a:rPr lang="en-US" dirty="0" smtClean="0"/>
              <a:t>, and with improvement in CD4 counts, lesions usually disappear.</a:t>
            </a:r>
            <a:endParaRPr lang="ar-IQ"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Capture.PNG"/>
          <p:cNvPicPr>
            <a:picLocks noGrp="1" noChangeAspect="1"/>
          </p:cNvPicPr>
          <p:nvPr>
            <p:ph sz="quarter" idx="1"/>
          </p:nvPr>
        </p:nvPicPr>
        <p:blipFill>
          <a:blip r:embed="rId2"/>
          <a:stretch>
            <a:fillRect/>
          </a:stretch>
        </p:blipFill>
        <p:spPr>
          <a:xfrm>
            <a:off x="142844" y="1285860"/>
            <a:ext cx="8858312" cy="4805285"/>
          </a:xfr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smtClean="0"/>
              <a:t>c. Bacterial and parasitic infections:</a:t>
            </a:r>
            <a:endParaRPr lang="ar-IQ" dirty="0"/>
          </a:p>
        </p:txBody>
      </p:sp>
      <p:sp>
        <p:nvSpPr>
          <p:cNvPr id="3" name="عنصر نائب للمحتوى 2"/>
          <p:cNvSpPr>
            <a:spLocks noGrp="1"/>
          </p:cNvSpPr>
          <p:nvPr>
            <p:ph sz="quarter" idx="1"/>
          </p:nvPr>
        </p:nvSpPr>
        <p:spPr/>
        <p:txBody>
          <a:bodyPr>
            <a:normAutofit/>
          </a:bodyPr>
          <a:lstStyle/>
          <a:p>
            <a:pPr algn="just" rtl="0"/>
            <a:r>
              <a:rPr lang="en-US" dirty="0" smtClean="0"/>
              <a:t>Bacterial infections include </a:t>
            </a:r>
            <a:r>
              <a:rPr lang="en-US" i="1" dirty="0" smtClean="0"/>
              <a:t>Staphylococcus </a:t>
            </a:r>
            <a:r>
              <a:rPr lang="en-US" i="1" dirty="0" err="1" smtClean="0"/>
              <a:t>aureus</a:t>
            </a:r>
            <a:r>
              <a:rPr lang="en-US" i="1" dirty="0" smtClean="0"/>
              <a:t> </a:t>
            </a:r>
            <a:r>
              <a:rPr lang="en-US" dirty="0" smtClean="0"/>
              <a:t>(</a:t>
            </a:r>
            <a:r>
              <a:rPr lang="en-US" dirty="0" err="1" smtClean="0"/>
              <a:t>folliculitis</a:t>
            </a:r>
            <a:r>
              <a:rPr lang="en-US" dirty="0" smtClean="0"/>
              <a:t>, </a:t>
            </a:r>
            <a:r>
              <a:rPr lang="en-US" dirty="0" err="1" smtClean="0"/>
              <a:t>cellulitis</a:t>
            </a:r>
            <a:r>
              <a:rPr lang="en-US" dirty="0" smtClean="0"/>
              <a:t> and abscesses), bacillary </a:t>
            </a:r>
            <a:r>
              <a:rPr lang="en-US" dirty="0" err="1" smtClean="0"/>
              <a:t>angiomatosis</a:t>
            </a:r>
            <a:r>
              <a:rPr lang="en-US" dirty="0" smtClean="0"/>
              <a:t> and syphilis (primary and secondary).</a:t>
            </a:r>
          </a:p>
          <a:p>
            <a:pPr algn="just" rtl="0"/>
            <a:r>
              <a:rPr lang="en-US" dirty="0" smtClean="0"/>
              <a:t>Bacillary </a:t>
            </a:r>
            <a:r>
              <a:rPr lang="en-US" dirty="0" err="1" smtClean="0"/>
              <a:t>angiomatosis</a:t>
            </a:r>
            <a:r>
              <a:rPr lang="en-US" dirty="0" smtClean="0"/>
              <a:t> is a bacterial infection due to the cat-scratch bacillus, </a:t>
            </a:r>
            <a:r>
              <a:rPr lang="en-US" i="1" dirty="0" err="1" smtClean="0"/>
              <a:t>Bartonella</a:t>
            </a:r>
            <a:r>
              <a:rPr lang="en-US" i="1" dirty="0" smtClean="0"/>
              <a:t> </a:t>
            </a:r>
            <a:r>
              <a:rPr lang="en-US" i="1" dirty="0" err="1" smtClean="0"/>
              <a:t>henselae</a:t>
            </a:r>
            <a:r>
              <a:rPr lang="en-US" i="1" dirty="0" smtClean="0"/>
              <a:t>.</a:t>
            </a:r>
          </a:p>
          <a:p>
            <a:pPr algn="just" rtl="0"/>
            <a:r>
              <a:rPr lang="en-US" dirty="0" smtClean="0"/>
              <a:t>Skin lesions range from solitary superficial reddish-purple lesions resembling Kaposi’s sarcoma or </a:t>
            </a:r>
            <a:r>
              <a:rPr lang="en-US" dirty="0" err="1" smtClean="0"/>
              <a:t>pyogenic</a:t>
            </a:r>
            <a:r>
              <a:rPr lang="en-US" dirty="0" smtClean="0"/>
              <a:t> </a:t>
            </a:r>
            <a:r>
              <a:rPr lang="en-US" dirty="0" err="1" smtClean="0"/>
              <a:t>granuloma</a:t>
            </a:r>
            <a:r>
              <a:rPr lang="en-US" dirty="0" smtClean="0"/>
              <a:t>, to multiple subcutaneous nodules or even </a:t>
            </a:r>
            <a:r>
              <a:rPr lang="en-US" dirty="0" err="1" smtClean="0"/>
              <a:t>hyperpigmented</a:t>
            </a:r>
            <a:r>
              <a:rPr lang="en-US" dirty="0" smtClean="0"/>
              <a:t> plaques. </a:t>
            </a:r>
          </a:p>
          <a:p>
            <a:pPr algn="just" rtl="0"/>
            <a:r>
              <a:rPr lang="en-US" dirty="0" smtClean="0"/>
              <a:t>Lesions are painful and may bleed or ulcerate.</a:t>
            </a:r>
            <a:endParaRPr lang="ar-IQ"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The infection may become disseminated with fevers, </a:t>
            </a:r>
            <a:r>
              <a:rPr lang="en-US" dirty="0" err="1" smtClean="0"/>
              <a:t>lymphadenopathy</a:t>
            </a:r>
            <a:r>
              <a:rPr lang="en-US" dirty="0" smtClean="0"/>
              <a:t> and </a:t>
            </a:r>
            <a:r>
              <a:rPr lang="en-US" dirty="0" err="1" smtClean="0"/>
              <a:t>hepatosplenomegaly</a:t>
            </a:r>
            <a:r>
              <a:rPr lang="en-US" dirty="0" smtClean="0"/>
              <a:t>. </a:t>
            </a:r>
          </a:p>
          <a:p>
            <a:pPr algn="just" rtl="0"/>
            <a:r>
              <a:rPr lang="en-US" dirty="0" smtClean="0"/>
              <a:t>Diagnosis is made by biopsy of a lesion and </a:t>
            </a:r>
            <a:r>
              <a:rPr lang="en-US" dirty="0" err="1" smtClean="0"/>
              <a:t>Warthin</a:t>
            </a:r>
            <a:r>
              <a:rPr lang="en-US" dirty="0" smtClean="0"/>
              <a:t>–Starry silver staining which reveals aggregates of bacilli. </a:t>
            </a:r>
          </a:p>
          <a:p>
            <a:pPr algn="just" rtl="0"/>
            <a:r>
              <a:rPr lang="en-US" dirty="0" smtClean="0"/>
              <a:t>Treatment with </a:t>
            </a:r>
            <a:r>
              <a:rPr lang="en-US" dirty="0" err="1" smtClean="0"/>
              <a:t>doxycycline</a:t>
            </a:r>
            <a:r>
              <a:rPr lang="en-US" dirty="0" smtClean="0"/>
              <a:t> or </a:t>
            </a:r>
            <a:r>
              <a:rPr lang="en-US" dirty="0" err="1" smtClean="0"/>
              <a:t>azithromycin</a:t>
            </a:r>
            <a:r>
              <a:rPr lang="en-US" dirty="0" smtClean="0"/>
              <a:t> is effective.</a:t>
            </a:r>
            <a:endParaRPr lang="ar-IQ"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dirty="0" smtClean="0"/>
              <a:t>In HIV, scabies </a:t>
            </a:r>
            <a:r>
              <a:rPr lang="en-US" i="1" dirty="0" smtClean="0"/>
              <a:t>(</a:t>
            </a:r>
            <a:r>
              <a:rPr lang="en-US" dirty="0" smtClean="0"/>
              <a:t>due to the mite </a:t>
            </a:r>
            <a:r>
              <a:rPr lang="en-US" i="1" dirty="0" err="1" smtClean="0"/>
              <a:t>Sarcoptes</a:t>
            </a:r>
            <a:r>
              <a:rPr lang="en-US" i="1" dirty="0" smtClean="0"/>
              <a:t> </a:t>
            </a:r>
            <a:r>
              <a:rPr lang="en-US" i="1" dirty="0" err="1" smtClean="0"/>
              <a:t>scabiei</a:t>
            </a:r>
            <a:r>
              <a:rPr lang="en-US" i="1" dirty="0" smtClean="0"/>
              <a:t>) </a:t>
            </a:r>
            <a:r>
              <a:rPr lang="en-US" dirty="0" smtClean="0"/>
              <a:t>may cause intensely </a:t>
            </a:r>
            <a:r>
              <a:rPr lang="en-US" dirty="0" err="1" smtClean="0"/>
              <a:t>pruritic</a:t>
            </a:r>
            <a:r>
              <a:rPr lang="en-US" dirty="0" smtClean="0"/>
              <a:t>, encrusted papules affecting most areas. Classically, the </a:t>
            </a:r>
            <a:r>
              <a:rPr lang="en-US" dirty="0" err="1" smtClean="0"/>
              <a:t>interdigital</a:t>
            </a:r>
            <a:r>
              <a:rPr lang="en-US" dirty="0" smtClean="0"/>
              <a:t> web spaces, wrists, </a:t>
            </a:r>
            <a:r>
              <a:rPr lang="en-US" dirty="0" err="1" smtClean="0"/>
              <a:t>periumbilical</a:t>
            </a:r>
            <a:r>
              <a:rPr lang="en-US" dirty="0" smtClean="0"/>
              <a:t> area, buttock and sides of the feet are involved.</a:t>
            </a:r>
          </a:p>
          <a:p>
            <a:pPr algn="just" rtl="0"/>
            <a:r>
              <a:rPr lang="en-US" dirty="0" smtClean="0"/>
              <a:t>Commonly in HIV the infestation may be heavy, the rash </a:t>
            </a:r>
            <a:r>
              <a:rPr lang="en-US" dirty="0" err="1" smtClean="0"/>
              <a:t>hyperkeratotic</a:t>
            </a:r>
            <a:r>
              <a:rPr lang="en-US" dirty="0" smtClean="0"/>
              <a:t> (Norwegian scabies) and the patient highly infectious. Uniquely, the face and neck are often affected.</a:t>
            </a:r>
            <a:endParaRPr lang="ar-IQ"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dirty="0" smtClean="0"/>
              <a:t>Rarely, </a:t>
            </a:r>
            <a:r>
              <a:rPr lang="en-US" dirty="0" err="1" smtClean="0"/>
              <a:t>cutaneous</a:t>
            </a:r>
            <a:r>
              <a:rPr lang="en-US" dirty="0" smtClean="0"/>
              <a:t> disease may be a manifestation of </a:t>
            </a:r>
            <a:r>
              <a:rPr lang="en-US" dirty="0" err="1" smtClean="0"/>
              <a:t>mycobacterial</a:t>
            </a:r>
            <a:r>
              <a:rPr lang="en-US" dirty="0" smtClean="0"/>
              <a:t> infection (tuberculosis or an atypical mycobacterium) or disseminated fungal infection.</a:t>
            </a:r>
          </a:p>
          <a:p>
            <a:pPr algn="just" rtl="0"/>
            <a:r>
              <a:rPr lang="en-US" dirty="0" err="1" smtClean="0"/>
              <a:t>Papular</a:t>
            </a:r>
            <a:r>
              <a:rPr lang="en-US" dirty="0" smtClean="0"/>
              <a:t> </a:t>
            </a:r>
            <a:r>
              <a:rPr lang="en-US" dirty="0" err="1" smtClean="0"/>
              <a:t>pruritic</a:t>
            </a:r>
            <a:r>
              <a:rPr lang="en-US" dirty="0" smtClean="0"/>
              <a:t> eruption is an itchy symmetrical rash affecting the extremities and resulting in hyper-/</a:t>
            </a:r>
            <a:r>
              <a:rPr lang="en-US" dirty="0" err="1" smtClean="0"/>
              <a:t>hypopigmentation</a:t>
            </a:r>
            <a:r>
              <a:rPr lang="en-US" dirty="0" smtClean="0"/>
              <a:t>. It is seen mainly in those from sub-Saharan Africa where it is the most common skin manifestation of HIV, and is highly indicative of HIV when present. </a:t>
            </a:r>
          </a:p>
          <a:p>
            <a:pPr algn="just" rtl="0"/>
            <a:r>
              <a:rPr lang="en-US" dirty="0" smtClean="0"/>
              <a:t>Topical steroids, emollients and antihistamines are useful but response is variable.</a:t>
            </a:r>
            <a:endParaRPr lang="ar-IQ"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style>
          <a:lnRef idx="2">
            <a:schemeClr val="dk1"/>
          </a:lnRef>
          <a:fillRef idx="1">
            <a:schemeClr val="lt1"/>
          </a:fillRef>
          <a:effectRef idx="0">
            <a:schemeClr val="dk1"/>
          </a:effectRef>
          <a:fontRef idx="minor">
            <a:schemeClr val="dk1"/>
          </a:fontRef>
        </p:style>
        <p:txBody>
          <a:bodyPr/>
          <a:lstStyle/>
          <a:p>
            <a:r>
              <a:rPr lang="en-US" dirty="0" smtClean="0"/>
              <a:t>Specific oral conditions:</a:t>
            </a:r>
            <a:endParaRPr lang="ar-IQ" dirty="0"/>
          </a:p>
        </p:txBody>
      </p:sp>
      <p:sp>
        <p:nvSpPr>
          <p:cNvPr id="3" name="عنصر نائب للمحتوى 2"/>
          <p:cNvSpPr>
            <a:spLocks noGrp="1"/>
          </p:cNvSpPr>
          <p:nvPr>
            <p:ph sz="quarter" idx="1"/>
          </p:nvPr>
        </p:nvSpPr>
        <p:spPr/>
        <p:txBody>
          <a:bodyPr>
            <a:normAutofit lnSpcReduction="10000"/>
          </a:bodyPr>
          <a:lstStyle/>
          <a:p>
            <a:pPr algn="just" rtl="0">
              <a:buNone/>
            </a:pPr>
            <a:r>
              <a:rPr lang="en-US" sz="3200" b="1" dirty="0" smtClean="0"/>
              <a:t>a. </a:t>
            </a:r>
            <a:r>
              <a:rPr lang="en-US" sz="3200" b="1" dirty="0" err="1" smtClean="0"/>
              <a:t>Candidiasis</a:t>
            </a:r>
            <a:r>
              <a:rPr lang="en-US" sz="3200" b="1" dirty="0" smtClean="0"/>
              <a:t>:</a:t>
            </a:r>
          </a:p>
          <a:p>
            <a:pPr algn="just" rtl="0"/>
            <a:r>
              <a:rPr lang="en-US" sz="2800" i="1" dirty="0" smtClean="0"/>
              <a:t>Candida </a:t>
            </a:r>
            <a:r>
              <a:rPr lang="en-US" sz="2800" dirty="0" smtClean="0"/>
              <a:t>infection in HIV is almost exclusively mucosal, affecting nearly all patients with CD4 counts &lt; 200 cells/mm</a:t>
            </a:r>
            <a:r>
              <a:rPr lang="en-US" sz="2800" baseline="40000" dirty="0" smtClean="0"/>
              <a:t>3</a:t>
            </a:r>
            <a:r>
              <a:rPr lang="en-US" sz="2800" dirty="0" smtClean="0"/>
              <a:t>. </a:t>
            </a:r>
          </a:p>
          <a:p>
            <a:pPr algn="just" rtl="0"/>
            <a:r>
              <a:rPr lang="en-US" sz="2800" dirty="0" smtClean="0"/>
              <a:t>In early disease, it is nearly always caused by </a:t>
            </a:r>
            <a:r>
              <a:rPr lang="en-US" sz="2800" i="1" dirty="0" smtClean="0"/>
              <a:t>C. </a:t>
            </a:r>
            <a:r>
              <a:rPr lang="en-US" sz="2800" i="1" dirty="0" err="1" smtClean="0"/>
              <a:t>albicans</a:t>
            </a:r>
            <a:r>
              <a:rPr lang="en-US" sz="2800" i="1" dirty="0" smtClean="0"/>
              <a:t>. </a:t>
            </a:r>
          </a:p>
          <a:p>
            <a:pPr algn="just" rtl="0"/>
            <a:r>
              <a:rPr lang="en-US" sz="2800" dirty="0" err="1" smtClean="0"/>
              <a:t>Pseudomembranous</a:t>
            </a:r>
            <a:r>
              <a:rPr lang="en-US" sz="2800" dirty="0" smtClean="0"/>
              <a:t> </a:t>
            </a:r>
            <a:r>
              <a:rPr lang="en-US" sz="2800" dirty="0" err="1" smtClean="0"/>
              <a:t>candidiasis</a:t>
            </a:r>
            <a:r>
              <a:rPr lang="en-US" sz="2800" dirty="0" smtClean="0"/>
              <a:t> describes white patches on the </a:t>
            </a:r>
            <a:r>
              <a:rPr lang="en-US" sz="2800" dirty="0" err="1" smtClean="0"/>
              <a:t>buccal</a:t>
            </a:r>
            <a:r>
              <a:rPr lang="en-US" sz="2800" dirty="0" smtClean="0"/>
              <a:t> mucosa that can be scraped off to reveal a red raw surface. The tongue, palate and pharynx may also be involved.</a:t>
            </a:r>
          </a:p>
          <a:p>
            <a:pPr algn="just" rtl="0"/>
            <a:endParaRPr lang="ar-IQ" sz="2800"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Less common is </a:t>
            </a:r>
            <a:r>
              <a:rPr lang="en-US" dirty="0" err="1" smtClean="0"/>
              <a:t>erythematous</a:t>
            </a:r>
            <a:r>
              <a:rPr lang="en-US" dirty="0" smtClean="0"/>
              <a:t> </a:t>
            </a:r>
            <a:r>
              <a:rPr lang="en-US" dirty="0" err="1" smtClean="0"/>
              <a:t>candidiasis</a:t>
            </a:r>
            <a:r>
              <a:rPr lang="en-US" dirty="0" smtClean="0"/>
              <a:t>; patients present with a sore mouth, reddened mucosa and a smooth shiny tongue. </a:t>
            </a:r>
          </a:p>
          <a:p>
            <a:pPr algn="just" rtl="0"/>
            <a:r>
              <a:rPr lang="en-US" dirty="0" smtClean="0"/>
              <a:t>Hypertrophic </a:t>
            </a:r>
            <a:r>
              <a:rPr lang="en-US" dirty="0" err="1" smtClean="0"/>
              <a:t>candidiasis</a:t>
            </a:r>
            <a:r>
              <a:rPr lang="en-US" dirty="0" smtClean="0"/>
              <a:t> (</a:t>
            </a:r>
            <a:r>
              <a:rPr lang="en-US" dirty="0" err="1" smtClean="0"/>
              <a:t>leucoplakia</a:t>
            </a:r>
            <a:r>
              <a:rPr lang="en-US" dirty="0" smtClean="0"/>
              <a:t>-like lesions which do not scrape off but respond to antifungal treatment) and angular </a:t>
            </a:r>
            <a:r>
              <a:rPr lang="en-US" dirty="0" err="1" smtClean="0"/>
              <a:t>cheilitis</a:t>
            </a:r>
            <a:r>
              <a:rPr lang="en-US" dirty="0" smtClean="0"/>
              <a:t> may also be present.</a:t>
            </a:r>
            <a:endParaRPr lang="ar-IQ"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Diagnosis is clinical but it is important to perform a mouth swill for culture, speciation and sensitivities in patients unresponsive to </a:t>
            </a:r>
            <a:r>
              <a:rPr lang="en-US" dirty="0" err="1" smtClean="0"/>
              <a:t>fluconazole</a:t>
            </a:r>
            <a:r>
              <a:rPr lang="en-US" dirty="0" smtClean="0"/>
              <a:t> or other </a:t>
            </a:r>
            <a:r>
              <a:rPr lang="en-US" dirty="0" err="1" smtClean="0"/>
              <a:t>azole</a:t>
            </a:r>
            <a:r>
              <a:rPr lang="en-US" dirty="0" smtClean="0"/>
              <a:t> drugs.  The cause is usually </a:t>
            </a:r>
            <a:r>
              <a:rPr lang="en-US" i="1" dirty="0" smtClean="0"/>
              <a:t>C. </a:t>
            </a:r>
            <a:r>
              <a:rPr lang="en-US" i="1" dirty="0" err="1" smtClean="0"/>
              <a:t>albicans</a:t>
            </a:r>
            <a:r>
              <a:rPr lang="en-US" i="1" dirty="0" smtClean="0"/>
              <a:t>. </a:t>
            </a:r>
          </a:p>
          <a:p>
            <a:pPr algn="just" rtl="0"/>
            <a:r>
              <a:rPr lang="en-US" dirty="0" smtClean="0"/>
              <a:t>Prophylaxis is not recommended and therapeutic courses of azoles should be given with each attack.</a:t>
            </a:r>
            <a:endParaRPr lang="ar-IQ"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a:xfrm>
            <a:off x="285720" y="1142984"/>
            <a:ext cx="4041648" cy="4937760"/>
          </a:xfrm>
        </p:spPr>
        <p:txBody>
          <a:bodyPr>
            <a:normAutofit lnSpcReduction="10000"/>
          </a:bodyPr>
          <a:lstStyle/>
          <a:p>
            <a:pPr algn="just" rtl="0"/>
            <a:r>
              <a:rPr lang="en-US" dirty="0" err="1" smtClean="0"/>
              <a:t>Oesophageal</a:t>
            </a:r>
            <a:r>
              <a:rPr lang="en-US" dirty="0" smtClean="0"/>
              <a:t> infection may coexist, although no </a:t>
            </a:r>
            <a:r>
              <a:rPr lang="en-US" dirty="0" err="1" smtClean="0"/>
              <a:t>oropharyngeal</a:t>
            </a:r>
            <a:r>
              <a:rPr lang="en-US" dirty="0" smtClean="0"/>
              <a:t> </a:t>
            </a:r>
            <a:r>
              <a:rPr lang="en-US" dirty="0" err="1" smtClean="0"/>
              <a:t>candidiasis</a:t>
            </a:r>
            <a:r>
              <a:rPr lang="en-US" dirty="0" smtClean="0"/>
              <a:t> is visible in up to 30%.</a:t>
            </a:r>
          </a:p>
          <a:p>
            <a:pPr algn="just" rtl="0"/>
            <a:r>
              <a:rPr lang="en-US" dirty="0" smtClean="0"/>
              <a:t>Up to 80% of patients with pain on swallowing have </a:t>
            </a:r>
            <a:r>
              <a:rPr lang="en-US" i="1" dirty="0" smtClean="0"/>
              <a:t>Candida </a:t>
            </a:r>
            <a:r>
              <a:rPr lang="en-US" dirty="0" err="1" smtClean="0"/>
              <a:t>oesophagitis</a:t>
            </a:r>
            <a:r>
              <a:rPr lang="en-US" i="1" dirty="0" smtClean="0"/>
              <a:t> </a:t>
            </a:r>
            <a:r>
              <a:rPr lang="fr-FR" dirty="0" err="1" smtClean="0"/>
              <a:t>with</a:t>
            </a:r>
            <a:r>
              <a:rPr lang="fr-FR" dirty="0" smtClean="0"/>
              <a:t> </a:t>
            </a:r>
            <a:r>
              <a:rPr lang="fr-FR" dirty="0" err="1" smtClean="0"/>
              <a:t>pseudomembranous</a:t>
            </a:r>
            <a:r>
              <a:rPr lang="fr-FR" dirty="0" smtClean="0"/>
              <a:t> plaques visible on </a:t>
            </a:r>
            <a:r>
              <a:rPr lang="en-US" dirty="0" smtClean="0"/>
              <a:t>barium swallow and endoscopy.</a:t>
            </a:r>
            <a:endParaRPr lang="ar-IQ" dirty="0"/>
          </a:p>
        </p:txBody>
      </p:sp>
      <p:pic>
        <p:nvPicPr>
          <p:cNvPr id="6" name="عنصر نائب للمحتوى 5" descr="Capture.PNG"/>
          <p:cNvPicPr>
            <a:picLocks noGrp="1" noChangeAspect="1"/>
          </p:cNvPicPr>
          <p:nvPr>
            <p:ph sz="quarter" idx="2"/>
          </p:nvPr>
        </p:nvPicPr>
        <p:blipFill>
          <a:blip r:embed="rId2"/>
          <a:stretch>
            <a:fillRect/>
          </a:stretch>
        </p:blipFill>
        <p:spPr>
          <a:xfrm>
            <a:off x="4572001" y="1357298"/>
            <a:ext cx="4357718" cy="3802521"/>
          </a:xfr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p:txBody>
          <a:bodyPr/>
          <a:lstStyle/>
          <a:p>
            <a:endParaRPr lang="ar-IQ"/>
          </a:p>
        </p:txBody>
      </p:sp>
      <p:pic>
        <p:nvPicPr>
          <p:cNvPr id="7" name="عنصر نائب للمحتوى 6" descr="Capture.PNG"/>
          <p:cNvPicPr>
            <a:picLocks noGrp="1" noChangeAspect="1"/>
          </p:cNvPicPr>
          <p:nvPr>
            <p:ph sz="quarter" idx="1"/>
          </p:nvPr>
        </p:nvPicPr>
        <p:blipFill>
          <a:blip r:embed="rId2"/>
          <a:stretch>
            <a:fillRect/>
          </a:stretch>
        </p:blipFill>
        <p:spPr>
          <a:xfrm>
            <a:off x="428596" y="1071546"/>
            <a:ext cx="8215369" cy="5214974"/>
          </a:xfr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The pain is usually associated with </a:t>
            </a:r>
            <a:r>
              <a:rPr lang="en-US" dirty="0" err="1" smtClean="0"/>
              <a:t>dysphagia</a:t>
            </a:r>
            <a:r>
              <a:rPr lang="en-US" dirty="0" smtClean="0"/>
              <a:t> and, when untreated, leads to weight loss. </a:t>
            </a:r>
          </a:p>
          <a:p>
            <a:pPr algn="just" rtl="0"/>
            <a:r>
              <a:rPr lang="en-US" dirty="0" smtClean="0"/>
              <a:t>Treatment is with an oral </a:t>
            </a:r>
            <a:r>
              <a:rPr lang="en-US" dirty="0" err="1" smtClean="0"/>
              <a:t>azole</a:t>
            </a:r>
            <a:r>
              <a:rPr lang="en-US" dirty="0" smtClean="0"/>
              <a:t> drug, usually </a:t>
            </a:r>
            <a:r>
              <a:rPr lang="en-US" dirty="0" err="1" smtClean="0"/>
              <a:t>fluconazole</a:t>
            </a:r>
            <a:r>
              <a:rPr lang="en-US" dirty="0" smtClean="0"/>
              <a:t>.</a:t>
            </a:r>
          </a:p>
          <a:p>
            <a:pPr algn="just" rtl="0"/>
            <a:r>
              <a:rPr lang="en-US" dirty="0" smtClean="0"/>
              <a:t>Where </a:t>
            </a:r>
            <a:r>
              <a:rPr lang="en-US" dirty="0" err="1" smtClean="0"/>
              <a:t>azole</a:t>
            </a:r>
            <a:r>
              <a:rPr lang="en-US" dirty="0" smtClean="0"/>
              <a:t>-resistant </a:t>
            </a:r>
            <a:r>
              <a:rPr lang="en-US" dirty="0" err="1" smtClean="0"/>
              <a:t>candida</a:t>
            </a:r>
            <a:r>
              <a:rPr lang="en-US" dirty="0" smtClean="0"/>
              <a:t> is present, </a:t>
            </a:r>
            <a:r>
              <a:rPr lang="en-US" dirty="0" err="1" smtClean="0"/>
              <a:t>caspofungin</a:t>
            </a:r>
            <a:r>
              <a:rPr lang="en-US" dirty="0" smtClean="0"/>
              <a:t> or </a:t>
            </a:r>
            <a:r>
              <a:rPr lang="en-US" dirty="0" err="1" smtClean="0"/>
              <a:t>amphotericin</a:t>
            </a:r>
            <a:r>
              <a:rPr lang="en-US" dirty="0" smtClean="0"/>
              <a:t> can be used.</a:t>
            </a:r>
            <a:endParaRPr lang="ar-IQ"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dirty="0" smtClean="0"/>
              <a:t>In eight Southern African countries (Botswana, South Africa, Swaziland, Mozambique, Lesotho, Namibia, Zaire and Zimbabwe) the prevalence exceeds 15%, and for many others, such as Cameroon, Central African Republic and Cote d’Ivoire, it is over 5%. </a:t>
            </a:r>
          </a:p>
          <a:p>
            <a:pPr algn="just" rtl="0"/>
            <a:r>
              <a:rPr lang="en-US" dirty="0" smtClean="0"/>
              <a:t>Between 2001 and 2007, the steepest increases have been seen in Asia (&gt; 90%) and Eastern Europe/Central Asia (150%), predominantly India, China, Russia and Ukraine.</a:t>
            </a:r>
            <a:endParaRPr lang="ar-IQ"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smtClean="0"/>
              <a:t>b. Oral hairy </a:t>
            </a:r>
            <a:r>
              <a:rPr lang="en-US" b="1" dirty="0" err="1" smtClean="0"/>
              <a:t>leucoplakia</a:t>
            </a:r>
            <a:r>
              <a:rPr lang="en-US" b="1" dirty="0" smtClean="0"/>
              <a:t>:</a:t>
            </a:r>
            <a:endParaRPr lang="ar-IQ" dirty="0"/>
          </a:p>
        </p:txBody>
      </p:sp>
      <p:sp>
        <p:nvSpPr>
          <p:cNvPr id="3" name="عنصر نائب للمحتوى 2"/>
          <p:cNvSpPr>
            <a:spLocks noGrp="1"/>
          </p:cNvSpPr>
          <p:nvPr>
            <p:ph sz="quarter" idx="1"/>
          </p:nvPr>
        </p:nvSpPr>
        <p:spPr/>
        <p:txBody>
          <a:bodyPr/>
          <a:lstStyle/>
          <a:p>
            <a:pPr algn="just" rtl="0"/>
            <a:r>
              <a:rPr lang="en-US" dirty="0" smtClean="0"/>
              <a:t>Oral hairy </a:t>
            </a:r>
            <a:r>
              <a:rPr lang="en-US" dirty="0" err="1" smtClean="0"/>
              <a:t>leucoplakia</a:t>
            </a:r>
            <a:r>
              <a:rPr lang="en-US" dirty="0" smtClean="0"/>
              <a:t> appears as corrugated white plaques running vertically on the side of the tongue, and is virtually </a:t>
            </a:r>
            <a:r>
              <a:rPr lang="en-US" dirty="0" err="1" smtClean="0"/>
              <a:t>pathognomonic</a:t>
            </a:r>
            <a:r>
              <a:rPr lang="en-US" dirty="0" smtClean="0"/>
              <a:t> of HIV disease in the context of HIV risk factors. </a:t>
            </a:r>
          </a:p>
          <a:p>
            <a:pPr algn="just" rtl="0"/>
            <a:r>
              <a:rPr lang="en-US" dirty="0" smtClean="0"/>
              <a:t>It is usually asymptomatic and does not require treatment.</a:t>
            </a:r>
          </a:p>
          <a:p>
            <a:pPr algn="just" rtl="0"/>
            <a:r>
              <a:rPr lang="en-US" dirty="0" smtClean="0"/>
              <a:t>The </a:t>
            </a:r>
            <a:r>
              <a:rPr lang="en-US" dirty="0" err="1" smtClean="0"/>
              <a:t>aetiology</a:t>
            </a:r>
            <a:r>
              <a:rPr lang="en-US" dirty="0" smtClean="0"/>
              <a:t> is closely associated with EBV.</a:t>
            </a:r>
          </a:p>
          <a:p>
            <a:pPr algn="just" rtl="0"/>
            <a:r>
              <a:rPr lang="en-US" dirty="0" smtClean="0"/>
              <a:t>High-dose </a:t>
            </a:r>
            <a:r>
              <a:rPr lang="en-US" dirty="0" err="1" smtClean="0"/>
              <a:t>aciclovir</a:t>
            </a:r>
            <a:r>
              <a:rPr lang="en-US" dirty="0" smtClean="0"/>
              <a:t> or </a:t>
            </a:r>
            <a:r>
              <a:rPr lang="en-US" dirty="0" err="1" smtClean="0"/>
              <a:t>valaciclovir</a:t>
            </a:r>
            <a:r>
              <a:rPr lang="en-US" dirty="0" smtClean="0"/>
              <a:t> is sometimes effective in eradicating the infection but relapse often follows cessation of treatment.</a:t>
            </a:r>
          </a:p>
          <a:p>
            <a:pPr algn="just" rtl="0">
              <a:buNone/>
            </a:pPr>
            <a:r>
              <a:rPr lang="en-US" sz="2800" b="1" dirty="0" smtClean="0"/>
              <a:t>c. Kaposi’s sarcoma.</a:t>
            </a:r>
            <a:endParaRPr lang="en-US" dirty="0" smtClean="0"/>
          </a:p>
          <a:p>
            <a:pPr algn="just" rtl="0">
              <a:buNone/>
            </a:pPr>
            <a:endParaRPr lang="ar-IQ"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sz="4000" b="1" dirty="0" smtClean="0">
                <a:solidFill>
                  <a:srgbClr val="FF0000"/>
                </a:solidFill>
              </a:rPr>
              <a:t>Gastrointestinal disease:</a:t>
            </a:r>
            <a:endParaRPr lang="ar-IQ" sz="4000" dirty="0">
              <a:solidFill>
                <a:srgbClr val="FF0000"/>
              </a:solidFill>
            </a:endParaRPr>
          </a:p>
        </p:txBody>
      </p:sp>
      <p:sp>
        <p:nvSpPr>
          <p:cNvPr id="3" name="عنصر نائب للمحتوى 2"/>
          <p:cNvSpPr>
            <a:spLocks noGrp="1"/>
          </p:cNvSpPr>
          <p:nvPr>
            <p:ph sz="quarter" idx="1"/>
          </p:nvPr>
        </p:nvSpPr>
        <p:spPr>
          <a:xfrm>
            <a:off x="428596" y="1214422"/>
            <a:ext cx="8229600" cy="4937760"/>
          </a:xfrm>
        </p:spPr>
        <p:txBody>
          <a:bodyPr/>
          <a:lstStyle/>
          <a:p>
            <a:pPr algn="just" rtl="0">
              <a:buNone/>
            </a:pPr>
            <a:endParaRPr lang="en-US" dirty="0" smtClean="0"/>
          </a:p>
          <a:p>
            <a:pPr algn="just" rtl="0"/>
            <a:r>
              <a:rPr lang="en-US" sz="3200" dirty="0" smtClean="0"/>
              <a:t>Pain on swallowing, weight loss and chronic </a:t>
            </a:r>
            <a:r>
              <a:rPr lang="en-US" sz="3200" dirty="0" err="1" smtClean="0"/>
              <a:t>diarrhoea</a:t>
            </a:r>
            <a:r>
              <a:rPr lang="en-US" sz="3200" dirty="0" smtClean="0"/>
              <a:t> are common presenting features of later-stage HIV.</a:t>
            </a:r>
          </a:p>
          <a:p>
            <a:pPr algn="just" rtl="0"/>
            <a:r>
              <a:rPr lang="en-US" sz="3200" dirty="0" smtClean="0"/>
              <a:t>A range of opportunistic organisms and HIV-related </a:t>
            </a:r>
            <a:r>
              <a:rPr lang="en-US" sz="3200" dirty="0" err="1" smtClean="0"/>
              <a:t>tumours</a:t>
            </a:r>
            <a:r>
              <a:rPr lang="en-US" sz="3200" dirty="0" smtClean="0"/>
              <a:t> may be responsible.</a:t>
            </a:r>
            <a:endParaRPr lang="ar-IQ" sz="3200" b="1"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596" y="85708"/>
            <a:ext cx="8229600" cy="914400"/>
          </a:xfrm>
        </p:spPr>
        <p:style>
          <a:lnRef idx="2">
            <a:schemeClr val="dk1"/>
          </a:lnRef>
          <a:fillRef idx="1">
            <a:schemeClr val="lt1"/>
          </a:fillRef>
          <a:effectRef idx="0">
            <a:schemeClr val="dk1"/>
          </a:effectRef>
          <a:fontRef idx="minor">
            <a:schemeClr val="dk1"/>
          </a:fontRef>
        </p:style>
        <p:txBody>
          <a:bodyPr>
            <a:normAutofit/>
          </a:bodyPr>
          <a:lstStyle/>
          <a:p>
            <a:r>
              <a:rPr lang="en-US" sz="3600" b="1" dirty="0" smtClean="0"/>
              <a:t>Specific conditions:</a:t>
            </a:r>
            <a:endParaRPr lang="ar-IQ" sz="3600" b="1" dirty="0"/>
          </a:p>
        </p:txBody>
      </p:sp>
      <p:sp>
        <p:nvSpPr>
          <p:cNvPr id="3" name="عنصر نائب للمحتوى 2"/>
          <p:cNvSpPr>
            <a:spLocks noGrp="1"/>
          </p:cNvSpPr>
          <p:nvPr>
            <p:ph sz="quarter" idx="1"/>
          </p:nvPr>
        </p:nvSpPr>
        <p:spPr/>
        <p:txBody>
          <a:bodyPr>
            <a:normAutofit/>
          </a:bodyPr>
          <a:lstStyle/>
          <a:p>
            <a:pPr algn="just" rtl="0">
              <a:buNone/>
            </a:pPr>
            <a:r>
              <a:rPr lang="en-US" sz="3200" b="1" dirty="0" smtClean="0"/>
              <a:t>a. Cytomegalovirus (CMV):</a:t>
            </a:r>
          </a:p>
          <a:p>
            <a:pPr algn="just" rtl="0"/>
            <a:r>
              <a:rPr lang="en-US" sz="3200" dirty="0" smtClean="0"/>
              <a:t>Gastrointestinal CMV is now infrequent and is only seen if the CD4 count is &lt; 100 cells/mm</a:t>
            </a:r>
            <a:r>
              <a:rPr lang="en-US" sz="3200" baseline="40000" dirty="0" smtClean="0"/>
              <a:t>3</a:t>
            </a:r>
            <a:r>
              <a:rPr lang="en-US" sz="3200" dirty="0" smtClean="0"/>
              <a:t> (usually &lt; 50).</a:t>
            </a:r>
            <a:endParaRPr lang="en-US" sz="3200" b="1" dirty="0" smtClean="0"/>
          </a:p>
          <a:p>
            <a:pPr algn="just" rtl="0">
              <a:buNone/>
            </a:pPr>
            <a:endParaRPr lang="ar-IQ" sz="3200" b="1" dirty="0"/>
          </a:p>
        </p:txBody>
      </p:sp>
      <p:pic>
        <p:nvPicPr>
          <p:cNvPr id="1026" name="Picture 2"/>
          <p:cNvPicPr>
            <a:picLocks noGrp="1" noChangeAspect="1" noChangeArrowheads="1"/>
          </p:cNvPicPr>
          <p:nvPr>
            <p:ph sz="quarter" idx="2"/>
          </p:nvPr>
        </p:nvPicPr>
        <p:blipFill>
          <a:blip r:embed="rId2"/>
          <a:srcRect/>
          <a:stretch>
            <a:fillRect/>
          </a:stretch>
        </p:blipFill>
        <p:spPr bwMode="auto">
          <a:xfrm>
            <a:off x="5143503" y="928670"/>
            <a:ext cx="3571901" cy="585791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p:txBody>
          <a:bodyPr/>
          <a:lstStyle/>
          <a:p>
            <a:endParaRPr lang="ar-IQ"/>
          </a:p>
        </p:txBody>
      </p:sp>
      <p:sp>
        <p:nvSpPr>
          <p:cNvPr id="6" name="عنصر نائب للمحتوى 5"/>
          <p:cNvSpPr>
            <a:spLocks noGrp="1"/>
          </p:cNvSpPr>
          <p:nvPr>
            <p:ph sz="quarter" idx="1"/>
          </p:nvPr>
        </p:nvSpPr>
        <p:spPr/>
        <p:txBody>
          <a:bodyPr/>
          <a:lstStyle/>
          <a:p>
            <a:pPr algn="just" rtl="0"/>
            <a:r>
              <a:rPr lang="en-US" dirty="0" smtClean="0"/>
              <a:t>It may cause disease throughout the entire gastrointestinal tract, including the liver and </a:t>
            </a:r>
            <a:r>
              <a:rPr lang="en-US" dirty="0" err="1" smtClean="0"/>
              <a:t>biliary</a:t>
            </a:r>
            <a:r>
              <a:rPr lang="en-US" dirty="0" smtClean="0"/>
              <a:t> tree, but most commonly affects the </a:t>
            </a:r>
            <a:r>
              <a:rPr lang="en-US" dirty="0" err="1" smtClean="0"/>
              <a:t>oesophagus</a:t>
            </a:r>
            <a:r>
              <a:rPr lang="en-US" dirty="0" smtClean="0"/>
              <a:t>, where it accounts for 10–20% of disease, and the colon.</a:t>
            </a:r>
            <a:endParaRPr lang="ar-IQ"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عنوان 7"/>
          <p:cNvSpPr>
            <a:spLocks noGrp="1"/>
          </p:cNvSpPr>
          <p:nvPr>
            <p:ph type="title"/>
          </p:nvPr>
        </p:nvSpPr>
        <p:spPr/>
        <p:txBody>
          <a:bodyPr/>
          <a:lstStyle/>
          <a:p>
            <a:r>
              <a:rPr lang="en-US" b="1" i="1" dirty="0" smtClean="0"/>
              <a:t>b. Cryptosporidium and </a:t>
            </a:r>
            <a:r>
              <a:rPr lang="en-US" b="1" i="1" dirty="0" err="1" smtClean="0"/>
              <a:t>Microsporidium</a:t>
            </a:r>
            <a:r>
              <a:rPr lang="en-US" b="1" i="1" dirty="0" smtClean="0"/>
              <a:t>:</a:t>
            </a:r>
            <a:endParaRPr lang="ar-IQ" dirty="0"/>
          </a:p>
        </p:txBody>
      </p:sp>
      <p:sp>
        <p:nvSpPr>
          <p:cNvPr id="4" name="عنصر نائب للمحتوى 3"/>
          <p:cNvSpPr>
            <a:spLocks noGrp="1"/>
          </p:cNvSpPr>
          <p:nvPr>
            <p:ph sz="quarter" idx="1"/>
          </p:nvPr>
        </p:nvSpPr>
        <p:spPr/>
        <p:txBody>
          <a:bodyPr/>
          <a:lstStyle/>
          <a:p>
            <a:pPr algn="just" rtl="0"/>
            <a:r>
              <a:rPr lang="en-US" i="1" dirty="0" smtClean="0"/>
              <a:t>Cryptosporidium </a:t>
            </a:r>
            <a:r>
              <a:rPr lang="en-US" dirty="0" smtClean="0"/>
              <a:t>is a highly contagious </a:t>
            </a:r>
            <a:r>
              <a:rPr lang="en-US" dirty="0" err="1" smtClean="0"/>
              <a:t>zoonotic</a:t>
            </a:r>
            <a:r>
              <a:rPr lang="en-US" dirty="0" smtClean="0"/>
              <a:t> </a:t>
            </a:r>
            <a:r>
              <a:rPr lang="en-US" dirty="0" err="1" smtClean="0"/>
              <a:t>protozoal</a:t>
            </a:r>
            <a:r>
              <a:rPr lang="en-US" dirty="0" smtClean="0"/>
              <a:t> enteric pathogen that infects a wide range of animals.</a:t>
            </a:r>
            <a:endParaRPr lang="ar-IQ" dirty="0"/>
          </a:p>
        </p:txBody>
      </p:sp>
      <p:pic>
        <p:nvPicPr>
          <p:cNvPr id="2050" name="Picture 2"/>
          <p:cNvPicPr>
            <a:picLocks noGrp="1" noChangeAspect="1" noChangeArrowheads="1"/>
          </p:cNvPicPr>
          <p:nvPr>
            <p:ph sz="quarter" idx="2"/>
          </p:nvPr>
        </p:nvPicPr>
        <p:blipFill>
          <a:blip r:embed="rId2"/>
          <a:stretch>
            <a:fillRect/>
          </a:stretch>
        </p:blipFill>
        <p:spPr bwMode="auto">
          <a:xfrm>
            <a:off x="5445816" y="1142984"/>
            <a:ext cx="3341026" cy="54292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p:txBody>
          <a:bodyPr/>
          <a:lstStyle/>
          <a:p>
            <a:endParaRPr lang="ar-IQ" dirty="0"/>
          </a:p>
        </p:txBody>
      </p:sp>
      <p:sp>
        <p:nvSpPr>
          <p:cNvPr id="6" name="عنصر نائب للمحتوى 5"/>
          <p:cNvSpPr>
            <a:spLocks noGrp="1"/>
          </p:cNvSpPr>
          <p:nvPr>
            <p:ph sz="quarter" idx="1"/>
          </p:nvPr>
        </p:nvSpPr>
        <p:spPr/>
        <p:txBody>
          <a:bodyPr/>
          <a:lstStyle/>
          <a:p>
            <a:pPr algn="just" rtl="0"/>
            <a:r>
              <a:rPr lang="en-US" dirty="0" err="1" smtClean="0"/>
              <a:t>Microsporidia</a:t>
            </a:r>
            <a:r>
              <a:rPr lang="en-US" dirty="0" smtClean="0"/>
              <a:t> are water-borne </a:t>
            </a:r>
            <a:r>
              <a:rPr lang="en-US" dirty="0" err="1" smtClean="0"/>
              <a:t>zoonoses</a:t>
            </a:r>
            <a:r>
              <a:rPr lang="en-US" dirty="0" smtClean="0"/>
              <a:t>, of which four main species infect humans: </a:t>
            </a:r>
            <a:r>
              <a:rPr lang="en-US" i="1" dirty="0" err="1" smtClean="0"/>
              <a:t>Encephalitozoon</a:t>
            </a:r>
            <a:r>
              <a:rPr lang="en-US" i="1" dirty="0" smtClean="0"/>
              <a:t> </a:t>
            </a:r>
            <a:r>
              <a:rPr lang="en-US" i="1" dirty="0" err="1" smtClean="0"/>
              <a:t>bieneusi</a:t>
            </a:r>
            <a:r>
              <a:rPr lang="en-US" i="1" dirty="0" smtClean="0"/>
              <a:t>, E. </a:t>
            </a:r>
            <a:r>
              <a:rPr lang="en-US" i="1" dirty="0" err="1" smtClean="0"/>
              <a:t>hellem</a:t>
            </a:r>
            <a:r>
              <a:rPr lang="en-US" i="1" dirty="0" smtClean="0"/>
              <a:t>, E </a:t>
            </a:r>
            <a:r>
              <a:rPr lang="en-US" i="1" dirty="0" err="1" smtClean="0"/>
              <a:t>cuniculi</a:t>
            </a:r>
            <a:r>
              <a:rPr lang="en-US" i="1" dirty="0" smtClean="0"/>
              <a:t> and E. </a:t>
            </a:r>
            <a:r>
              <a:rPr lang="en-US" i="1" dirty="0" err="1" smtClean="0"/>
              <a:t>intestinalis</a:t>
            </a:r>
            <a:r>
              <a:rPr lang="en-US" i="1" dirty="0" smtClean="0"/>
              <a:t>. </a:t>
            </a:r>
          </a:p>
          <a:p>
            <a:pPr algn="just" rtl="0"/>
            <a:r>
              <a:rPr lang="en-US" dirty="0" smtClean="0"/>
              <a:t>They are intracellular spore-forming protozoa which cause a mild inflammatory infiltrate and are carried by a wide range of animals, birds and fish.</a:t>
            </a:r>
            <a:endParaRPr lang="ar-IQ"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Both </a:t>
            </a:r>
            <a:r>
              <a:rPr lang="en-US" i="1" dirty="0" smtClean="0"/>
              <a:t>Cryptosporidium </a:t>
            </a:r>
            <a:r>
              <a:rPr lang="en-US" dirty="0" smtClean="0"/>
              <a:t>and</a:t>
            </a:r>
            <a:r>
              <a:rPr lang="en-US" i="1" dirty="0" smtClean="0"/>
              <a:t> </a:t>
            </a:r>
            <a:r>
              <a:rPr lang="en-US" i="1" dirty="0" err="1" smtClean="0"/>
              <a:t>Microsporidium</a:t>
            </a:r>
            <a:r>
              <a:rPr lang="en-US" i="1" dirty="0" smtClean="0"/>
              <a:t> </a:t>
            </a:r>
            <a:r>
              <a:rPr lang="en-US" dirty="0" smtClean="0"/>
              <a:t>complete their life cycle in a single host. </a:t>
            </a:r>
          </a:p>
          <a:p>
            <a:pPr algn="just" rtl="0"/>
            <a:r>
              <a:rPr lang="en-US" dirty="0" smtClean="0"/>
              <a:t>Together they account for 10–20% of cases of </a:t>
            </a:r>
            <a:r>
              <a:rPr lang="en-US" dirty="0" err="1" smtClean="0"/>
              <a:t>diarrhoea</a:t>
            </a:r>
            <a:r>
              <a:rPr lang="en-US" dirty="0" smtClean="0"/>
              <a:t> in HIV patients. This may vary from a mild illness to severe </a:t>
            </a:r>
            <a:r>
              <a:rPr lang="en-US" dirty="0" err="1" smtClean="0"/>
              <a:t>diarrhoea</a:t>
            </a:r>
            <a:r>
              <a:rPr lang="en-US" dirty="0" smtClean="0"/>
              <a:t>, and may be complicated by </a:t>
            </a:r>
            <a:r>
              <a:rPr lang="en-US" dirty="0" err="1" smtClean="0"/>
              <a:t>malabsorption</a:t>
            </a:r>
            <a:r>
              <a:rPr lang="en-US" dirty="0" smtClean="0"/>
              <a:t> and </a:t>
            </a:r>
            <a:r>
              <a:rPr lang="en-US" dirty="0" err="1" smtClean="0"/>
              <a:t>biliary</a:t>
            </a:r>
            <a:r>
              <a:rPr lang="en-US" dirty="0" smtClean="0"/>
              <a:t> disease.</a:t>
            </a:r>
          </a:p>
          <a:p>
            <a:pPr algn="just" rtl="0"/>
            <a:r>
              <a:rPr lang="en-US" dirty="0" smtClean="0"/>
              <a:t>Encephalitis, sinusitis, and ocular and disseminated infection may rarely occur with </a:t>
            </a:r>
            <a:r>
              <a:rPr lang="en-US" i="1" dirty="0" smtClean="0"/>
              <a:t>E. </a:t>
            </a:r>
            <a:r>
              <a:rPr lang="en-US" i="1" dirty="0" err="1" smtClean="0"/>
              <a:t>intestinalis</a:t>
            </a:r>
            <a:r>
              <a:rPr lang="en-US" i="1" dirty="0" smtClean="0"/>
              <a:t>.</a:t>
            </a:r>
            <a:endParaRPr lang="ar-IQ"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عنوان 8"/>
          <p:cNvSpPr>
            <a:spLocks noGrp="1"/>
          </p:cNvSpPr>
          <p:nvPr>
            <p:ph type="title"/>
          </p:nvPr>
        </p:nvSpPr>
        <p:spPr/>
        <p:txBody>
          <a:bodyPr/>
          <a:lstStyle/>
          <a:p>
            <a:endParaRPr lang="ar-IQ"/>
          </a:p>
        </p:txBody>
      </p:sp>
      <p:sp>
        <p:nvSpPr>
          <p:cNvPr id="10" name="عنصر نائب للمحتوى 9"/>
          <p:cNvSpPr>
            <a:spLocks noGrp="1"/>
          </p:cNvSpPr>
          <p:nvPr>
            <p:ph sz="quarter" idx="1"/>
          </p:nvPr>
        </p:nvSpPr>
        <p:spPr/>
        <p:txBody>
          <a:bodyPr/>
          <a:lstStyle/>
          <a:p>
            <a:pPr algn="just" rtl="0"/>
            <a:r>
              <a:rPr lang="en-US" dirty="0" smtClean="0"/>
              <a:t>Diagnosis is usually made by stool microscopy, although duodenal biopsy is occasionally necessary.</a:t>
            </a:r>
            <a:endParaRPr lang="ar-IQ" dirty="0"/>
          </a:p>
        </p:txBody>
      </p:sp>
      <p:pic>
        <p:nvPicPr>
          <p:cNvPr id="12" name="عنصر نائب للمحتوى 11" descr="Capture.PNG"/>
          <p:cNvPicPr>
            <a:picLocks noGrp="1" noChangeAspect="1"/>
          </p:cNvPicPr>
          <p:nvPr>
            <p:ph sz="quarter" idx="2"/>
          </p:nvPr>
        </p:nvPicPr>
        <p:blipFill>
          <a:blip r:embed="rId2"/>
          <a:stretch>
            <a:fillRect/>
          </a:stretch>
        </p:blipFill>
        <p:spPr>
          <a:xfrm>
            <a:off x="4632325" y="1357298"/>
            <a:ext cx="4297393" cy="3357586"/>
          </a:xfrm>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p:txBody>
          <a:bodyPr/>
          <a:lstStyle/>
          <a:p>
            <a:endParaRPr lang="ar-IQ"/>
          </a:p>
        </p:txBody>
      </p:sp>
      <p:sp>
        <p:nvSpPr>
          <p:cNvPr id="6" name="عنصر نائب للمحتوى 5"/>
          <p:cNvSpPr>
            <a:spLocks noGrp="1"/>
          </p:cNvSpPr>
          <p:nvPr>
            <p:ph sz="quarter" idx="1"/>
          </p:nvPr>
        </p:nvSpPr>
        <p:spPr/>
        <p:txBody>
          <a:bodyPr>
            <a:normAutofit/>
          </a:bodyPr>
          <a:lstStyle/>
          <a:p>
            <a:pPr algn="just" rtl="0"/>
            <a:r>
              <a:rPr lang="en-US" dirty="0" smtClean="0"/>
              <a:t>Electron microscopy is essential for speciation of </a:t>
            </a:r>
            <a:r>
              <a:rPr lang="en-US" dirty="0" err="1" smtClean="0"/>
              <a:t>microsporidia</a:t>
            </a:r>
            <a:r>
              <a:rPr lang="en-US" dirty="0" smtClean="0"/>
              <a:t>. </a:t>
            </a:r>
          </a:p>
          <a:p>
            <a:pPr algn="just" rtl="0"/>
            <a:r>
              <a:rPr lang="en-US" dirty="0" smtClean="0"/>
              <a:t>Although treatment for cryptosporidiosis and </a:t>
            </a:r>
            <a:r>
              <a:rPr lang="en-US" dirty="0" err="1" smtClean="0"/>
              <a:t>microsporidiosis</a:t>
            </a:r>
            <a:r>
              <a:rPr lang="en-US" dirty="0" smtClean="0"/>
              <a:t> (</a:t>
            </a:r>
            <a:r>
              <a:rPr lang="en-US" dirty="0" err="1" smtClean="0"/>
              <a:t>albendazole</a:t>
            </a:r>
            <a:r>
              <a:rPr lang="en-US" dirty="0" smtClean="0"/>
              <a:t> ± </a:t>
            </a:r>
            <a:r>
              <a:rPr lang="en-US" dirty="0" err="1" smtClean="0"/>
              <a:t>itraconazole</a:t>
            </a:r>
            <a:r>
              <a:rPr lang="en-US" dirty="0" smtClean="0"/>
              <a:t> for </a:t>
            </a:r>
            <a:r>
              <a:rPr lang="en-US" i="1" dirty="0" smtClean="0"/>
              <a:t>E. </a:t>
            </a:r>
            <a:r>
              <a:rPr lang="en-US" i="1" dirty="0" err="1" smtClean="0"/>
              <a:t>intestinalis</a:t>
            </a:r>
            <a:r>
              <a:rPr lang="en-US" i="1" dirty="0" smtClean="0"/>
              <a:t> </a:t>
            </a:r>
            <a:r>
              <a:rPr lang="en-US" dirty="0" smtClean="0"/>
              <a:t>and </a:t>
            </a:r>
            <a:r>
              <a:rPr lang="en-US" dirty="0" err="1" smtClean="0"/>
              <a:t>nitazoxanide</a:t>
            </a:r>
            <a:r>
              <a:rPr lang="en-US" dirty="0" smtClean="0"/>
              <a:t> or </a:t>
            </a:r>
            <a:r>
              <a:rPr lang="en-US" dirty="0" err="1" smtClean="0"/>
              <a:t>fumagillin</a:t>
            </a:r>
            <a:r>
              <a:rPr lang="en-US" dirty="0" smtClean="0"/>
              <a:t> for </a:t>
            </a:r>
            <a:r>
              <a:rPr lang="en-US" i="1" dirty="0" smtClean="0"/>
              <a:t>E. </a:t>
            </a:r>
            <a:r>
              <a:rPr lang="en-US" i="1" dirty="0" err="1" smtClean="0"/>
              <a:t>bieneusi</a:t>
            </a:r>
            <a:r>
              <a:rPr lang="en-US" i="1" dirty="0" smtClean="0"/>
              <a:t>) may be effective, reconstitution of the </a:t>
            </a:r>
            <a:r>
              <a:rPr lang="en-US" dirty="0" smtClean="0"/>
              <a:t>immune system with HAART is the most important component of treatment and offers the best chance of cure.</a:t>
            </a:r>
            <a:endParaRPr lang="ar-IQ"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title"/>
          </p:nvPr>
        </p:nvSpPr>
        <p:spPr/>
        <p:txBody>
          <a:bodyPr/>
          <a:lstStyle/>
          <a:p>
            <a:r>
              <a:rPr lang="en-US" b="1" dirty="0" smtClean="0"/>
              <a:t>c. Other infections:</a:t>
            </a:r>
            <a:endParaRPr lang="ar-IQ" dirty="0"/>
          </a:p>
        </p:txBody>
      </p:sp>
      <p:sp>
        <p:nvSpPr>
          <p:cNvPr id="3" name="عنصر نائب للمحتوى 2"/>
          <p:cNvSpPr>
            <a:spLocks noGrp="1"/>
          </p:cNvSpPr>
          <p:nvPr>
            <p:ph sz="quarter" idx="1"/>
          </p:nvPr>
        </p:nvSpPr>
        <p:spPr/>
        <p:txBody>
          <a:bodyPr>
            <a:normAutofit lnSpcReduction="10000"/>
          </a:bodyPr>
          <a:lstStyle/>
          <a:p>
            <a:pPr algn="just" rtl="0"/>
            <a:r>
              <a:rPr lang="en-US" i="1" dirty="0" err="1" smtClean="0"/>
              <a:t>Isospora</a:t>
            </a:r>
            <a:r>
              <a:rPr lang="en-US" i="1" dirty="0" smtClean="0"/>
              <a:t> </a:t>
            </a:r>
            <a:r>
              <a:rPr lang="en-US" dirty="0" smtClean="0"/>
              <a:t>(Africa and Latin America)</a:t>
            </a:r>
            <a:r>
              <a:rPr lang="en-US" i="1" dirty="0" smtClean="0"/>
              <a:t> and </a:t>
            </a:r>
            <a:r>
              <a:rPr lang="en-US" i="1" dirty="0" err="1" smtClean="0"/>
              <a:t>Cyclospora</a:t>
            </a:r>
            <a:r>
              <a:rPr lang="en-US" i="1" dirty="0" smtClean="0"/>
              <a:t> </a:t>
            </a:r>
            <a:r>
              <a:rPr lang="en-US" dirty="0" smtClean="0"/>
              <a:t>(Asia) cause watery </a:t>
            </a:r>
            <a:r>
              <a:rPr lang="en-US" dirty="0" err="1" smtClean="0"/>
              <a:t>diarrhoea</a:t>
            </a:r>
            <a:r>
              <a:rPr lang="en-US" dirty="0" smtClean="0"/>
              <a:t>, weight loss and </a:t>
            </a:r>
            <a:r>
              <a:rPr lang="en-US" dirty="0" err="1" smtClean="0"/>
              <a:t>malabsorption</a:t>
            </a:r>
            <a:r>
              <a:rPr lang="en-US" dirty="0" smtClean="0"/>
              <a:t> akin to </a:t>
            </a:r>
            <a:r>
              <a:rPr lang="en-US" i="1" dirty="0" smtClean="0"/>
              <a:t>Cryptosporidium, </a:t>
            </a:r>
            <a:r>
              <a:rPr lang="en-US" dirty="0" smtClean="0"/>
              <a:t>accounting overall for 2–4% of cases in the UK.  Diagnosis is by stool microscopy and treatment for both is co-</a:t>
            </a:r>
            <a:r>
              <a:rPr lang="en-US" dirty="0" err="1" smtClean="0"/>
              <a:t>trimoxazole</a:t>
            </a:r>
            <a:r>
              <a:rPr lang="en-US" dirty="0" smtClean="0"/>
              <a:t>. </a:t>
            </a:r>
          </a:p>
          <a:p>
            <a:pPr algn="just" rtl="0"/>
            <a:r>
              <a:rPr lang="en-US" i="1" dirty="0" err="1" smtClean="0"/>
              <a:t>Giardia</a:t>
            </a:r>
            <a:r>
              <a:rPr lang="en-US" i="1" dirty="0" smtClean="0"/>
              <a:t>, </a:t>
            </a:r>
            <a:r>
              <a:rPr lang="en-US" i="1" dirty="0" err="1" smtClean="0"/>
              <a:t>Entamoeba</a:t>
            </a:r>
            <a:r>
              <a:rPr lang="en-US" i="1" dirty="0" smtClean="0"/>
              <a:t> </a:t>
            </a:r>
            <a:r>
              <a:rPr lang="en-US" i="1" dirty="0" err="1" smtClean="0"/>
              <a:t>histolytica</a:t>
            </a:r>
            <a:r>
              <a:rPr lang="en-US" i="1" dirty="0" smtClean="0"/>
              <a:t>, </a:t>
            </a:r>
            <a:r>
              <a:rPr lang="en-US" dirty="0" smtClean="0"/>
              <a:t>adenovirus and bacterial overgrowth also occur more frequently in HIV patients. </a:t>
            </a:r>
          </a:p>
          <a:p>
            <a:pPr algn="just" rtl="0"/>
            <a:r>
              <a:rPr lang="en-US" dirty="0" smtClean="0"/>
              <a:t>Of the standard enteric pathogens, </a:t>
            </a:r>
            <a:r>
              <a:rPr lang="en-US" i="1" dirty="0" smtClean="0"/>
              <a:t>Salmonella </a:t>
            </a:r>
            <a:r>
              <a:rPr lang="en-US" dirty="0" smtClean="0"/>
              <a:t>is important because of the increased probability of </a:t>
            </a:r>
            <a:r>
              <a:rPr lang="en-US" dirty="0" err="1" smtClean="0"/>
              <a:t>bacteraemia</a:t>
            </a:r>
            <a:r>
              <a:rPr lang="en-US" dirty="0" smtClean="0"/>
              <a:t> and recurrent disease.</a:t>
            </a:r>
            <a:endParaRPr lang="ar-IQ"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dirty="0" smtClean="0"/>
              <a:t>In South-east Asia, the epidemic is well developed but prevalence is falling in Thailand, Cambodia and Myanmar, although still increasing in Vietnam and Indonesia. </a:t>
            </a:r>
          </a:p>
          <a:p>
            <a:pPr algn="just" rtl="0"/>
            <a:r>
              <a:rPr lang="en-US" dirty="0" smtClean="0"/>
              <a:t>In India, the national prevalence is 0.36% (varying from 0.07% in Uttar Pradesh to 1.13% in Manipur) and it is estimated that 2.5 million persons were infected in 2006.</a:t>
            </a:r>
          </a:p>
          <a:p>
            <a:pPr algn="just" rtl="0"/>
            <a:r>
              <a:rPr lang="en-US" dirty="0" smtClean="0"/>
              <a:t>Given that Asia is home to 60% of the world’s population, these changes have huge implications.</a:t>
            </a:r>
            <a:endParaRPr lang="ar-IQ"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وان 6"/>
          <p:cNvSpPr>
            <a:spLocks noGrp="1"/>
          </p:cNvSpPr>
          <p:nvPr>
            <p:ph type="title"/>
          </p:nvPr>
        </p:nvSpPr>
        <p:spPr>
          <a:xfrm>
            <a:off x="457200" y="71414"/>
            <a:ext cx="8229600" cy="914400"/>
          </a:xfrm>
        </p:spPr>
        <p:txBody>
          <a:bodyPr>
            <a:normAutofit fontScale="90000"/>
          </a:bodyPr>
          <a:lstStyle/>
          <a:p>
            <a:r>
              <a:rPr lang="en-US" b="1" i="1" dirty="0" smtClean="0"/>
              <a:t>d. Mycobacterium </a:t>
            </a:r>
            <a:r>
              <a:rPr lang="en-US" b="1" i="1" dirty="0" err="1" smtClean="0"/>
              <a:t>avium</a:t>
            </a:r>
            <a:r>
              <a:rPr lang="en-US" b="1" i="1" dirty="0" smtClean="0"/>
              <a:t> </a:t>
            </a:r>
            <a:r>
              <a:rPr lang="en-US" b="1" i="1" dirty="0" err="1" smtClean="0"/>
              <a:t>intracellulare</a:t>
            </a:r>
            <a:r>
              <a:rPr lang="en-US" b="1" i="1" dirty="0" smtClean="0"/>
              <a:t> </a:t>
            </a:r>
            <a:r>
              <a:rPr lang="en-US" b="1" dirty="0" smtClean="0"/>
              <a:t>(MAI):</a:t>
            </a:r>
            <a:endParaRPr lang="ar-IQ" dirty="0"/>
          </a:p>
        </p:txBody>
      </p:sp>
      <p:sp>
        <p:nvSpPr>
          <p:cNvPr id="3" name="عنصر نائب للمحتوى 2"/>
          <p:cNvSpPr>
            <a:spLocks noGrp="1"/>
          </p:cNvSpPr>
          <p:nvPr>
            <p:ph sz="quarter" idx="1"/>
          </p:nvPr>
        </p:nvSpPr>
        <p:spPr/>
        <p:txBody>
          <a:bodyPr/>
          <a:lstStyle/>
          <a:p>
            <a:pPr algn="just" rtl="0"/>
            <a:r>
              <a:rPr lang="en-US" dirty="0" smtClean="0"/>
              <a:t>Until the introduction of HAART and primary prophylaxis, disseminated MAI occurred in up to 35% of all patients. </a:t>
            </a:r>
          </a:p>
        </p:txBody>
      </p:sp>
      <p:pic>
        <p:nvPicPr>
          <p:cNvPr id="2050" name="Picture 2"/>
          <p:cNvPicPr>
            <a:picLocks noGrp="1" noChangeAspect="1" noChangeArrowheads="1"/>
          </p:cNvPicPr>
          <p:nvPr>
            <p:ph sz="quarter" idx="2"/>
          </p:nvPr>
        </p:nvPicPr>
        <p:blipFill>
          <a:blip r:embed="rId2"/>
          <a:srcRect/>
          <a:stretch>
            <a:fillRect/>
          </a:stretch>
        </p:blipFill>
        <p:spPr bwMode="auto">
          <a:xfrm>
            <a:off x="5143504" y="1142984"/>
            <a:ext cx="3643338" cy="550072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dirty="0" smtClean="0"/>
              <a:t>Like other opportunistic infections, the incidence has now fallen but it remains a problem in late-stage AIDS, especially those cases that are newly diagnosed.</a:t>
            </a:r>
            <a:endParaRPr lang="ar-IQ" dirty="0" smtClean="0"/>
          </a:p>
          <a:p>
            <a:pPr algn="just" rtl="0"/>
            <a:r>
              <a:rPr lang="en-US" dirty="0" smtClean="0"/>
              <a:t>Patients present with fever and weight loss.</a:t>
            </a:r>
          </a:p>
          <a:p>
            <a:pPr algn="just" rtl="0"/>
            <a:r>
              <a:rPr lang="en-US" dirty="0" smtClean="0"/>
              <a:t>Combination antibacterial therapy is essential to prevent resistance, but reconstitution of the immune system with HAART is necessary for cure.</a:t>
            </a:r>
            <a:endParaRPr lang="ar-IQ"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sz="4000" b="1" dirty="0" smtClean="0">
                <a:solidFill>
                  <a:srgbClr val="FF0000"/>
                </a:solidFill>
              </a:rPr>
              <a:t>Liver disease:</a:t>
            </a:r>
            <a:endParaRPr lang="ar-IQ" sz="4000" dirty="0">
              <a:solidFill>
                <a:srgbClr val="FF0000"/>
              </a:solidFill>
            </a:endParaRPr>
          </a:p>
        </p:txBody>
      </p:sp>
      <p:sp>
        <p:nvSpPr>
          <p:cNvPr id="3" name="عنصر نائب للمحتوى 2"/>
          <p:cNvSpPr>
            <a:spLocks noGrp="1"/>
          </p:cNvSpPr>
          <p:nvPr>
            <p:ph sz="quarter" idx="1"/>
          </p:nvPr>
        </p:nvSpPr>
        <p:spPr/>
        <p:txBody>
          <a:bodyPr>
            <a:normAutofit/>
          </a:bodyPr>
          <a:lstStyle/>
          <a:p>
            <a:pPr algn="just" rtl="0">
              <a:buNone/>
            </a:pPr>
            <a:r>
              <a:rPr lang="en-US" sz="3200" b="1" dirty="0" smtClean="0"/>
              <a:t>Hepatitis B and hepatitis C:</a:t>
            </a:r>
          </a:p>
          <a:p>
            <a:pPr algn="just" rtl="0"/>
            <a:r>
              <a:rPr lang="en-US" sz="3200" dirty="0" smtClean="0"/>
              <a:t>The importance of hepatitis B and C co-infection is increasingly </a:t>
            </a:r>
            <a:r>
              <a:rPr lang="en-US" sz="3200" dirty="0" err="1" smtClean="0"/>
              <a:t>recognised</a:t>
            </a:r>
            <a:r>
              <a:rPr lang="en-US" sz="3200" dirty="0" smtClean="0"/>
              <a:t>. </a:t>
            </a:r>
          </a:p>
          <a:p>
            <a:pPr algn="just" rtl="0"/>
            <a:r>
              <a:rPr lang="en-US" sz="3200" dirty="0" smtClean="0"/>
              <a:t>For both HBV and HCV, co-infection is associated with higher HBV or HCV viral loads, accelerated natural progression to cirrhosis (5–8 years after infection), an increased rate of </a:t>
            </a:r>
            <a:r>
              <a:rPr lang="en-US" sz="3200" dirty="0" err="1" smtClean="0"/>
              <a:t>hepatoma</a:t>
            </a:r>
            <a:r>
              <a:rPr lang="en-US" sz="3200" dirty="0" smtClean="0"/>
              <a:t> and higher mortality.</a:t>
            </a:r>
            <a:endParaRPr lang="ar-IQ" sz="3200"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i="1" dirty="0" smtClean="0"/>
              <a:t>Hepatitis B:</a:t>
            </a:r>
            <a:endParaRPr lang="ar-IQ" dirty="0"/>
          </a:p>
        </p:txBody>
      </p:sp>
      <p:sp>
        <p:nvSpPr>
          <p:cNvPr id="3" name="عنصر نائب للمحتوى 2"/>
          <p:cNvSpPr>
            <a:spLocks noGrp="1"/>
          </p:cNvSpPr>
          <p:nvPr>
            <p:ph sz="quarter" idx="1"/>
          </p:nvPr>
        </p:nvSpPr>
        <p:spPr/>
        <p:txBody>
          <a:bodyPr/>
          <a:lstStyle/>
          <a:p>
            <a:pPr algn="just" rtl="0"/>
            <a:r>
              <a:rPr lang="en-US" dirty="0" smtClean="0"/>
              <a:t>The majority of those with HIV have evidence of HBV exposure. </a:t>
            </a:r>
          </a:p>
          <a:p>
            <a:pPr algn="just" rtl="0"/>
            <a:r>
              <a:rPr lang="en-US" dirty="0" smtClean="0"/>
              <a:t>HBV carriage rate depends on the mode of acquisition, place of birth and ethnic group (reflecting vertical transmission), </a:t>
            </a:r>
            <a:r>
              <a:rPr lang="en-US" dirty="0" err="1" smtClean="0"/>
              <a:t>immunisation</a:t>
            </a:r>
            <a:r>
              <a:rPr lang="en-US" dirty="0" smtClean="0"/>
              <a:t> history (although response rates are lower in HIV patients) and likelihood of immune clearance after infection.</a:t>
            </a:r>
            <a:endParaRPr lang="ar-IQ"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Although HBV co-infected patients have more aggressive disease, the </a:t>
            </a:r>
            <a:r>
              <a:rPr lang="en-US" dirty="0" err="1" smtClean="0"/>
              <a:t>immunosuppression</a:t>
            </a:r>
            <a:r>
              <a:rPr lang="en-US" dirty="0" smtClean="0"/>
              <a:t> seen in more advanced HIV affords some protection because hepatic damage is immune-mediated.</a:t>
            </a:r>
          </a:p>
          <a:p>
            <a:pPr algn="just" rtl="0"/>
            <a:r>
              <a:rPr lang="en-US" dirty="0" smtClean="0"/>
              <a:t>Treatment with </a:t>
            </a:r>
            <a:r>
              <a:rPr lang="en-US" dirty="0" err="1" smtClean="0"/>
              <a:t>antivirals</a:t>
            </a:r>
            <a:r>
              <a:rPr lang="en-US" dirty="0" smtClean="0"/>
              <a:t> should be considered for all patients who have active viral replication (</a:t>
            </a:r>
            <a:r>
              <a:rPr lang="en-US" dirty="0" err="1" smtClean="0"/>
              <a:t>HBVeAg</a:t>
            </a:r>
            <a:r>
              <a:rPr lang="en-US" dirty="0" smtClean="0"/>
              <a:t>-positive or HBV-DNA &gt; 2000 U/</a:t>
            </a:r>
            <a:r>
              <a:rPr lang="en-US" dirty="0" err="1" smtClean="0"/>
              <a:t>mL</a:t>
            </a:r>
            <a:r>
              <a:rPr lang="en-US" dirty="0" smtClean="0"/>
              <a:t>) and/or evidence of inflammation, fibrosis or scarring on liver biopsy.</a:t>
            </a:r>
            <a:endParaRPr lang="ar-IQ" dirty="0" smtClean="0"/>
          </a:p>
          <a:p>
            <a:pPr algn="just" rtl="0"/>
            <a:endParaRPr lang="ar-IQ"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When the CD4 is ≥ 500 cells/mm</a:t>
            </a:r>
            <a:r>
              <a:rPr lang="en-US" baseline="40000" dirty="0" smtClean="0"/>
              <a:t>3</a:t>
            </a:r>
            <a:r>
              <a:rPr lang="en-US" dirty="0" smtClean="0"/>
              <a:t> and in the absence of cirrhosis, </a:t>
            </a:r>
            <a:r>
              <a:rPr lang="en-US" dirty="0" err="1" smtClean="0"/>
              <a:t>pegylated</a:t>
            </a:r>
            <a:r>
              <a:rPr lang="en-US" dirty="0" smtClean="0"/>
              <a:t> interferon or </a:t>
            </a:r>
            <a:r>
              <a:rPr lang="en-US" dirty="0" err="1" smtClean="0"/>
              <a:t>adefovir</a:t>
            </a:r>
            <a:r>
              <a:rPr lang="en-US" dirty="0" smtClean="0"/>
              <a:t> can be considered. Otherwise, </a:t>
            </a:r>
            <a:r>
              <a:rPr lang="en-US" dirty="0" err="1" smtClean="0"/>
              <a:t>antivirals</a:t>
            </a:r>
            <a:r>
              <a:rPr lang="en-US" dirty="0" smtClean="0"/>
              <a:t> should ordinarily be used. </a:t>
            </a:r>
          </a:p>
          <a:p>
            <a:pPr algn="just" rtl="0"/>
            <a:r>
              <a:rPr lang="en-US" dirty="0" smtClean="0"/>
              <a:t>A combination of either </a:t>
            </a:r>
            <a:r>
              <a:rPr lang="en-US" dirty="0" err="1" smtClean="0"/>
              <a:t>tamivudine</a:t>
            </a:r>
            <a:r>
              <a:rPr lang="en-US" dirty="0" smtClean="0"/>
              <a:t> (3TC) or </a:t>
            </a:r>
            <a:r>
              <a:rPr lang="en-US" dirty="0" err="1" smtClean="0"/>
              <a:t>emtricitabine</a:t>
            </a:r>
            <a:r>
              <a:rPr lang="en-US" dirty="0" smtClean="0"/>
              <a:t> (FTC) with </a:t>
            </a:r>
            <a:r>
              <a:rPr lang="en-US" dirty="0" err="1" smtClean="0"/>
              <a:t>tenofovir</a:t>
            </a:r>
            <a:r>
              <a:rPr lang="en-US" dirty="0" smtClean="0"/>
              <a:t> and an additional anti-HIV drug provides effective anti-HIV and anti-HBV treatment.</a:t>
            </a:r>
            <a:endParaRPr lang="ar-IQ"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A flare of hepatitis may be associated with improved immune function consequent to HAART or interruption of therapy and rebound HIV </a:t>
            </a:r>
            <a:r>
              <a:rPr lang="en-US" dirty="0" err="1" smtClean="0"/>
              <a:t>viraemia</a:t>
            </a:r>
            <a:r>
              <a:rPr lang="en-US" dirty="0" smtClean="0"/>
              <a:t>. </a:t>
            </a:r>
          </a:p>
          <a:p>
            <a:pPr algn="just" rtl="0"/>
            <a:r>
              <a:rPr lang="en-US" dirty="0" smtClean="0"/>
              <a:t>All patients should be </a:t>
            </a:r>
            <a:r>
              <a:rPr lang="en-US" dirty="0" err="1" smtClean="0"/>
              <a:t>immunised</a:t>
            </a:r>
            <a:r>
              <a:rPr lang="en-US" dirty="0" smtClean="0"/>
              <a:t> against HAV.</a:t>
            </a:r>
            <a:endParaRPr lang="ar-IQ"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i="1" dirty="0" smtClean="0"/>
              <a:t>Hepatitis C:</a:t>
            </a:r>
            <a:endParaRPr lang="ar-IQ" dirty="0"/>
          </a:p>
        </p:txBody>
      </p:sp>
      <p:sp>
        <p:nvSpPr>
          <p:cNvPr id="3" name="عنصر نائب للمحتوى 2"/>
          <p:cNvSpPr>
            <a:spLocks noGrp="1"/>
          </p:cNvSpPr>
          <p:nvPr>
            <p:ph sz="quarter" idx="1"/>
          </p:nvPr>
        </p:nvSpPr>
        <p:spPr/>
        <p:txBody>
          <a:bodyPr>
            <a:normAutofit/>
          </a:bodyPr>
          <a:lstStyle/>
          <a:p>
            <a:pPr algn="just" rtl="0"/>
            <a:r>
              <a:rPr lang="en-US" dirty="0" smtClean="0"/>
              <a:t>Most patients with HCV have acquired their infection from injection drug use but increasingly acute infection is being seen in MSM. </a:t>
            </a:r>
          </a:p>
          <a:p>
            <a:pPr algn="just" rtl="0"/>
            <a:r>
              <a:rPr lang="en-US" dirty="0" smtClean="0"/>
              <a:t>The major determinant of co-infection rate is the mode of acquisition: &gt; 80% for </a:t>
            </a:r>
            <a:r>
              <a:rPr lang="en-US" dirty="0" err="1" smtClean="0"/>
              <a:t>haemophiliacs</a:t>
            </a:r>
            <a:r>
              <a:rPr lang="en-US" dirty="0" smtClean="0"/>
              <a:t>, 70–80% for injection drug-users, 10–15% for MSM and 3–5% for heterosexuals. </a:t>
            </a:r>
          </a:p>
          <a:p>
            <a:pPr algn="just" rtl="0"/>
            <a:r>
              <a:rPr lang="en-US" dirty="0" smtClean="0"/>
              <a:t>Only 15–20% of patients ever clear their initial infection, but this rate is higher in females, those with higher CD4 counts, and those with raised </a:t>
            </a:r>
            <a:r>
              <a:rPr lang="en-US" dirty="0" err="1" smtClean="0"/>
              <a:t>transaminases</a:t>
            </a:r>
            <a:r>
              <a:rPr lang="en-US" dirty="0" smtClean="0"/>
              <a:t>.</a:t>
            </a:r>
            <a:endParaRPr lang="ar-IQ"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normAutofit/>
          </a:bodyPr>
          <a:lstStyle/>
          <a:p>
            <a:pPr algn="just" rtl="0"/>
            <a:r>
              <a:rPr lang="en-US" dirty="0" smtClean="0"/>
              <a:t>Response to 12 months’ combination therapy with </a:t>
            </a:r>
            <a:r>
              <a:rPr lang="en-US" dirty="0" err="1" smtClean="0"/>
              <a:t>pegylated</a:t>
            </a:r>
            <a:r>
              <a:rPr lang="en-US" dirty="0" smtClean="0"/>
              <a:t> α-interferon and weight-based </a:t>
            </a:r>
            <a:r>
              <a:rPr lang="en-US" dirty="0" err="1" smtClean="0"/>
              <a:t>ribavirin</a:t>
            </a:r>
            <a:r>
              <a:rPr lang="en-US" dirty="0" smtClean="0"/>
              <a:t> is dependent on the HCV genotype (approximately 65% with genotypes 2 or 3 as opposed to approximately 27% with other genotypes), HCV viral load, CD4 count and the presence of cirrhosis; those acutely infected also have an improved response rate. </a:t>
            </a:r>
          </a:p>
          <a:p>
            <a:pPr algn="just" rtl="0"/>
            <a:r>
              <a:rPr lang="en-US" dirty="0" smtClean="0"/>
              <a:t>HIV treatment is usually initiated first to </a:t>
            </a:r>
            <a:r>
              <a:rPr lang="en-US" dirty="0" err="1" smtClean="0"/>
              <a:t>optimise</a:t>
            </a:r>
            <a:r>
              <a:rPr lang="en-US" dirty="0" smtClean="0"/>
              <a:t> the CD4 count to ≥ 350 cells/mm</a:t>
            </a:r>
            <a:r>
              <a:rPr lang="en-US" baseline="40000" dirty="0" smtClean="0"/>
              <a:t>3</a:t>
            </a:r>
            <a:r>
              <a:rPr lang="en-US" dirty="0" smtClean="0"/>
              <a:t>.</a:t>
            </a:r>
            <a:endParaRPr lang="ar-IQ"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sz="quarter" idx="1"/>
          </p:nvPr>
        </p:nvSpPr>
        <p:spPr/>
        <p:txBody>
          <a:bodyPr/>
          <a:lstStyle/>
          <a:p>
            <a:pPr algn="just" rtl="0"/>
            <a:r>
              <a:rPr lang="en-US" dirty="0" smtClean="0"/>
              <a:t>Because of interactions with </a:t>
            </a:r>
            <a:r>
              <a:rPr lang="en-US" dirty="0" err="1" smtClean="0"/>
              <a:t>ribavirin</a:t>
            </a:r>
            <a:r>
              <a:rPr lang="en-US" dirty="0" smtClean="0"/>
              <a:t>, some nucleotide reverse transcriptase inhibitors (ZDV, </a:t>
            </a:r>
            <a:r>
              <a:rPr lang="en-US" dirty="0" err="1" smtClean="0"/>
              <a:t>didanosine</a:t>
            </a:r>
            <a:r>
              <a:rPr lang="en-US" dirty="0" smtClean="0"/>
              <a:t> (</a:t>
            </a:r>
            <a:r>
              <a:rPr lang="en-US" dirty="0" err="1" smtClean="0"/>
              <a:t>ddI</a:t>
            </a:r>
            <a:r>
              <a:rPr lang="en-US" dirty="0" smtClean="0"/>
              <a:t>) and possibly </a:t>
            </a:r>
            <a:r>
              <a:rPr lang="en-US" dirty="0" err="1" smtClean="0"/>
              <a:t>abacavir</a:t>
            </a:r>
            <a:r>
              <a:rPr lang="en-US" dirty="0" smtClean="0"/>
              <a:t>) should be avoided if HAART is being co-administered. </a:t>
            </a:r>
          </a:p>
          <a:p>
            <a:pPr algn="just" rtl="0"/>
            <a:r>
              <a:rPr lang="en-US" dirty="0" smtClean="0"/>
              <a:t>Therapy may be associated with a flare of hepatitis because of improved immune responsiveness. </a:t>
            </a:r>
          </a:p>
          <a:p>
            <a:pPr algn="just" rtl="0"/>
            <a:r>
              <a:rPr lang="en-US" dirty="0" smtClean="0"/>
              <a:t>All patients should be screened for HBV and HAV, and </a:t>
            </a:r>
            <a:r>
              <a:rPr lang="en-US" dirty="0" err="1" smtClean="0"/>
              <a:t>immunised</a:t>
            </a:r>
            <a:r>
              <a:rPr lang="en-US" dirty="0" smtClean="0"/>
              <a:t> if not protected.</a:t>
            </a:r>
            <a:endParaRPr lang="ar-IQ"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أصل">
  <a:themeElements>
    <a:clrScheme name="مخصص 1">
      <a:dk1>
        <a:sysClr val="windowText" lastClr="000000"/>
      </a:dk1>
      <a:lt1>
        <a:sysClr val="window" lastClr="FFFFFF"/>
      </a:lt1>
      <a:dk2>
        <a:srgbClr val="000000"/>
      </a:dk2>
      <a:lt2>
        <a:srgbClr val="EEECE1"/>
      </a:lt2>
      <a:accent1>
        <a:srgbClr val="0000FF"/>
      </a:accent1>
      <a:accent2>
        <a:srgbClr val="0000FF"/>
      </a:accent2>
      <a:accent3>
        <a:srgbClr val="000000"/>
      </a:accent3>
      <a:accent4>
        <a:srgbClr val="FE19FF"/>
      </a:accent4>
      <a:accent5>
        <a:srgbClr val="0000FF"/>
      </a:accent5>
      <a:accent6>
        <a:srgbClr val="FF0000"/>
      </a:accent6>
      <a:hlink>
        <a:srgbClr val="0000FF"/>
      </a:hlink>
      <a:folHlink>
        <a:srgbClr val="800080"/>
      </a:folHlink>
    </a:clrScheme>
    <a:fontScheme name="مخصص 2">
      <a:majorFont>
        <a:latin typeface="Times New Roman"/>
        <a:ea typeface=""/>
        <a:cs typeface="Arial"/>
      </a:majorFont>
      <a:minorFont>
        <a:latin typeface="Arial"/>
        <a:ea typeface=""/>
        <a:cs typeface="Arial"/>
      </a:minorFont>
    </a:fontScheme>
    <a:fmtScheme name="أصل">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799</TotalTime>
  <Words>11093</Words>
  <Application>Microsoft Office PowerPoint</Application>
  <PresentationFormat>عرض على الشاشة (3:4)‏</PresentationFormat>
  <Paragraphs>517</Paragraphs>
  <Slides>224</Slides>
  <Notes>2</Notes>
  <HiddenSlides>0</HiddenSlides>
  <MMClips>0</MMClips>
  <ScaleCrop>false</ScaleCrop>
  <HeadingPairs>
    <vt:vector size="4" baseType="variant">
      <vt:variant>
        <vt:lpstr>سمة</vt:lpstr>
      </vt:variant>
      <vt:variant>
        <vt:i4>1</vt:i4>
      </vt:variant>
      <vt:variant>
        <vt:lpstr>عناوين الشرائح</vt:lpstr>
      </vt:variant>
      <vt:variant>
        <vt:i4>224</vt:i4>
      </vt:variant>
    </vt:vector>
  </HeadingPairs>
  <TitlesOfParts>
    <vt:vector size="225" baseType="lpstr">
      <vt:lpstr>أصل</vt:lpstr>
      <vt:lpstr>HIV infection and AIDS</vt:lpstr>
      <vt:lpstr>EPIDEMIOLOGY AND BIOLOGY OF HIV:</vt:lpstr>
      <vt:lpstr>الشريحة 3</vt:lpstr>
      <vt:lpstr>الشريحة 4</vt:lpstr>
      <vt:lpstr>الشريحة 5</vt:lpstr>
      <vt:lpstr>Global epidemic and regional patterns:</vt:lpstr>
      <vt:lpstr>الشريحة 7</vt:lpstr>
      <vt:lpstr>الشريحة 8</vt:lpstr>
      <vt:lpstr>الشريحة 9</vt:lpstr>
      <vt:lpstr>الشريحة 10</vt:lpstr>
      <vt:lpstr>الشريحة 11</vt:lpstr>
      <vt:lpstr>الشريحة 12</vt:lpstr>
      <vt:lpstr>الشريحة 13</vt:lpstr>
      <vt:lpstr>الشريحة 14</vt:lpstr>
      <vt:lpstr>Modes of transmission:</vt:lpstr>
      <vt:lpstr>الشريحة 16</vt:lpstr>
      <vt:lpstr>الشريحة 17</vt:lpstr>
      <vt:lpstr>الشريحة 18</vt:lpstr>
      <vt:lpstr>الشريحة 19</vt:lpstr>
      <vt:lpstr>الشريحة 20</vt:lpstr>
      <vt:lpstr>الشريحة 21</vt:lpstr>
      <vt:lpstr>الشريحة 22</vt:lpstr>
      <vt:lpstr>Virology and immunology:</vt:lpstr>
      <vt:lpstr>الشريحة 24</vt:lpstr>
      <vt:lpstr>الشريحة 25</vt:lpstr>
      <vt:lpstr>الشريحة 26</vt:lpstr>
      <vt:lpstr>الشريحة 27</vt:lpstr>
      <vt:lpstr>الشريحة 28</vt:lpstr>
      <vt:lpstr>الشريحة 29</vt:lpstr>
      <vt:lpstr>الشريحة 30</vt:lpstr>
      <vt:lpstr>الشريحة 31</vt:lpstr>
      <vt:lpstr>الشريحة 32</vt:lpstr>
      <vt:lpstr>الشريحة 33</vt:lpstr>
      <vt:lpstr>الشريحة 34</vt:lpstr>
      <vt:lpstr>الشريحة 35</vt:lpstr>
      <vt:lpstr>الشريحة 36</vt:lpstr>
      <vt:lpstr>الشريحة 37</vt:lpstr>
      <vt:lpstr>الشريحة 38</vt:lpstr>
      <vt:lpstr>الشريحة 39</vt:lpstr>
      <vt:lpstr>الشريحة 40</vt:lpstr>
      <vt:lpstr>الشريحة 41</vt:lpstr>
      <vt:lpstr>NATURAL HISTORY AND CLASSIFICATION OF HIV:</vt:lpstr>
      <vt:lpstr>الشريحة 43</vt:lpstr>
      <vt:lpstr>الشريحة 44</vt:lpstr>
      <vt:lpstr>الشريحة 45</vt:lpstr>
      <vt:lpstr>الشريحة 46</vt:lpstr>
      <vt:lpstr>الشريحة 47</vt:lpstr>
      <vt:lpstr>Asymptomatic infection:</vt:lpstr>
      <vt:lpstr>الشريحة 49</vt:lpstr>
      <vt:lpstr>Mildly symptomatic disease:</vt:lpstr>
      <vt:lpstr>الشريحة 51</vt:lpstr>
      <vt:lpstr>Acquired immunodeficiency syndrome (AIDS):</vt:lpstr>
      <vt:lpstr>الشريحة 53</vt:lpstr>
      <vt:lpstr>PRESENTING PROBLEMS IN HIV INFECTION:</vt:lpstr>
      <vt:lpstr>الشريحة 55</vt:lpstr>
      <vt:lpstr>Mucocutaneous disease:</vt:lpstr>
      <vt:lpstr>الشريحة 57</vt:lpstr>
      <vt:lpstr>الشريحة 58</vt:lpstr>
      <vt:lpstr>الشريحة 59</vt:lpstr>
      <vt:lpstr>Specific skin conditions:</vt:lpstr>
      <vt:lpstr>الشريحة 61</vt:lpstr>
      <vt:lpstr>الشريحة 62</vt:lpstr>
      <vt:lpstr>b. Viral infections: </vt:lpstr>
      <vt:lpstr>Herpes simplex (type 1 or 2):</vt:lpstr>
      <vt:lpstr>VZV:</vt:lpstr>
      <vt:lpstr>الشريحة 66</vt:lpstr>
      <vt:lpstr>الشريحة 67</vt:lpstr>
      <vt:lpstr>HPV infection:</vt:lpstr>
      <vt:lpstr>Molluscum contagiosum:</vt:lpstr>
      <vt:lpstr>c. Bacterial and parasitic infections:</vt:lpstr>
      <vt:lpstr>الشريحة 71</vt:lpstr>
      <vt:lpstr>الشريحة 72</vt:lpstr>
      <vt:lpstr>الشريحة 73</vt:lpstr>
      <vt:lpstr>Specific oral conditions:</vt:lpstr>
      <vt:lpstr>الشريحة 75</vt:lpstr>
      <vt:lpstr>الشريحة 76</vt:lpstr>
      <vt:lpstr>الشريحة 77</vt:lpstr>
      <vt:lpstr>الشريحة 78</vt:lpstr>
      <vt:lpstr>الشريحة 79</vt:lpstr>
      <vt:lpstr>b. Oral hairy leucoplakia:</vt:lpstr>
      <vt:lpstr>Gastrointestinal disease:</vt:lpstr>
      <vt:lpstr>Specific conditions:</vt:lpstr>
      <vt:lpstr>الشريحة 83</vt:lpstr>
      <vt:lpstr>b. Cryptosporidium and Microsporidium:</vt:lpstr>
      <vt:lpstr>الشريحة 85</vt:lpstr>
      <vt:lpstr>الشريحة 86</vt:lpstr>
      <vt:lpstr>الشريحة 87</vt:lpstr>
      <vt:lpstr>الشريحة 88</vt:lpstr>
      <vt:lpstr>c. Other infections:</vt:lpstr>
      <vt:lpstr>d. Mycobacterium avium intracellulare (MAI):</vt:lpstr>
      <vt:lpstr>الشريحة 91</vt:lpstr>
      <vt:lpstr>Liver disease:</vt:lpstr>
      <vt:lpstr>Hepatitis B:</vt:lpstr>
      <vt:lpstr>الشريحة 94</vt:lpstr>
      <vt:lpstr>الشريحة 95</vt:lpstr>
      <vt:lpstr>الشريحة 96</vt:lpstr>
      <vt:lpstr>Hepatitis C:</vt:lpstr>
      <vt:lpstr>الشريحة 98</vt:lpstr>
      <vt:lpstr>الشريحة 99</vt:lpstr>
      <vt:lpstr>Respiratory disease:</vt:lpstr>
      <vt:lpstr>الشريحة 101</vt:lpstr>
      <vt:lpstr>Specific conditions:</vt:lpstr>
      <vt:lpstr>الشريحة 103</vt:lpstr>
      <vt:lpstr>الشريحة 104</vt:lpstr>
      <vt:lpstr>b. Mycobacterium tuberculosis:</vt:lpstr>
      <vt:lpstr>الشريحة 106</vt:lpstr>
      <vt:lpstr>الشريحة 107</vt:lpstr>
      <vt:lpstr>الشريحة 108</vt:lpstr>
      <vt:lpstr>الشريحة 109</vt:lpstr>
      <vt:lpstr>الشريحة 110</vt:lpstr>
      <vt:lpstr>c. Bacterial infections:</vt:lpstr>
      <vt:lpstr>الشريحة 112</vt:lpstr>
      <vt:lpstr>Nervous system and eye disease:</vt:lpstr>
      <vt:lpstr>الشريحة 114</vt:lpstr>
      <vt:lpstr>a. Toxoplasma gondii:</vt:lpstr>
      <vt:lpstr>الشريحة 116</vt:lpstr>
      <vt:lpstr>الشريحة 117</vt:lpstr>
      <vt:lpstr>الشريحة 118</vt:lpstr>
      <vt:lpstr>b. Progressive multifocal leucoencephalopathy (PML):</vt:lpstr>
      <vt:lpstr>الشريحة 120</vt:lpstr>
      <vt:lpstr>c. Primary CNS lymphoma (PCNSL):</vt:lpstr>
      <vt:lpstr>الشريحة 122</vt:lpstr>
      <vt:lpstr>الشريحة 123</vt:lpstr>
      <vt:lpstr>d. Other focal brain disease:</vt:lpstr>
      <vt:lpstr>e. HIV-associated encephalopathy:</vt:lpstr>
      <vt:lpstr>الشريحة 126</vt:lpstr>
      <vt:lpstr>الشريحة 127</vt:lpstr>
      <vt:lpstr>f. Cryptococcosis:</vt:lpstr>
      <vt:lpstr>الشريحة 129</vt:lpstr>
      <vt:lpstr>g. Spinal cord, nerve root and peripheral nerve disease:</vt:lpstr>
      <vt:lpstr>الشريحة 131</vt:lpstr>
      <vt:lpstr>الشريحة 132</vt:lpstr>
      <vt:lpstr>الشريحة 133</vt:lpstr>
      <vt:lpstr>الشريحة 134</vt:lpstr>
      <vt:lpstr>الشريحة 135</vt:lpstr>
      <vt:lpstr>g. Psychiatric disease:</vt:lpstr>
      <vt:lpstr>الشريحة 137</vt:lpstr>
      <vt:lpstr>i. Retinitis:</vt:lpstr>
      <vt:lpstr>الشريحة 139</vt:lpstr>
      <vt:lpstr>Miscellaneous conditions:</vt:lpstr>
      <vt:lpstr>الشريحة 141</vt:lpstr>
      <vt:lpstr>الشريحة 142</vt:lpstr>
      <vt:lpstr>الشريحة 143</vt:lpstr>
      <vt:lpstr>Renal, cardiac and endocrine conditions:</vt:lpstr>
      <vt:lpstr>الشريحة 145</vt:lpstr>
      <vt:lpstr>الشريحة 146</vt:lpstr>
      <vt:lpstr>الشريحة 147</vt:lpstr>
      <vt:lpstr>الشريحة 148</vt:lpstr>
      <vt:lpstr>الشريحة 149</vt:lpstr>
      <vt:lpstr>الشريحة 150</vt:lpstr>
      <vt:lpstr>HIV-related cancers:</vt:lpstr>
      <vt:lpstr>Specific conditions:</vt:lpstr>
      <vt:lpstr>الشريحة 153</vt:lpstr>
      <vt:lpstr>الشريحة 154</vt:lpstr>
      <vt:lpstr>الشريحة 155</vt:lpstr>
      <vt:lpstr>الشريحة 156</vt:lpstr>
      <vt:lpstr>b. HIV-associated lymphoma:</vt:lpstr>
      <vt:lpstr>الشريحة 158</vt:lpstr>
      <vt:lpstr>الشريحة 159</vt:lpstr>
      <vt:lpstr>الشريحة 160</vt:lpstr>
      <vt:lpstr>الشريحة 161</vt:lpstr>
      <vt:lpstr>c. Other non-AIDS-defining cancers:</vt:lpstr>
      <vt:lpstr>الشريحة 163</vt:lpstr>
      <vt:lpstr>الشريحة 164</vt:lpstr>
      <vt:lpstr>الشريحة 165</vt:lpstr>
      <vt:lpstr>MANAGEMENT OF HIV:</vt:lpstr>
      <vt:lpstr>The aims of HIV treatment are to:</vt:lpstr>
      <vt:lpstr>الشريحة 168</vt:lpstr>
      <vt:lpstr>الشريحة 169</vt:lpstr>
      <vt:lpstr>Drugs:</vt:lpstr>
      <vt:lpstr>الشريحة 171</vt:lpstr>
      <vt:lpstr>الشريحة 172</vt:lpstr>
      <vt:lpstr>الشريحة 173</vt:lpstr>
      <vt:lpstr>الشريحة 174</vt:lpstr>
      <vt:lpstr>الشريحة 175</vt:lpstr>
      <vt:lpstr>الشريحة 176</vt:lpstr>
      <vt:lpstr>الشريحة 177</vt:lpstr>
      <vt:lpstr>b. Protease inhibitors (PIs):</vt:lpstr>
      <vt:lpstr>الشريحة 179</vt:lpstr>
      <vt:lpstr>الشريحة 180</vt:lpstr>
      <vt:lpstr>الشريحة 181</vt:lpstr>
      <vt:lpstr>الشريحة 182</vt:lpstr>
      <vt:lpstr>c. Non-nucleoside reverse transcriptase inhibitors (NNRTIs):</vt:lpstr>
      <vt:lpstr>الشريحة 184</vt:lpstr>
      <vt:lpstr>الشريحة 185</vt:lpstr>
      <vt:lpstr>الشريحة 186</vt:lpstr>
      <vt:lpstr>الشريحة 187</vt:lpstr>
      <vt:lpstr>d. Entry inhibitors:</vt:lpstr>
      <vt:lpstr>الشريحة 189</vt:lpstr>
      <vt:lpstr>الشريحة 190</vt:lpstr>
      <vt:lpstr>e. Integrase inhibitors:</vt:lpstr>
      <vt:lpstr>Treatment:</vt:lpstr>
      <vt:lpstr>الشريحة 193</vt:lpstr>
      <vt:lpstr>الشريحة 194</vt:lpstr>
      <vt:lpstr>الشريحة 195</vt:lpstr>
      <vt:lpstr>الشريحة 196</vt:lpstr>
      <vt:lpstr>الشريحة 197</vt:lpstr>
      <vt:lpstr>الشريحة 198</vt:lpstr>
      <vt:lpstr>The drug-experienced patient:</vt:lpstr>
      <vt:lpstr>الشريحة 200</vt:lpstr>
      <vt:lpstr>الشريحة 201</vt:lpstr>
      <vt:lpstr>الشريحة 202</vt:lpstr>
      <vt:lpstr>الشريحة 203</vt:lpstr>
      <vt:lpstr>Special situations:</vt:lpstr>
      <vt:lpstr>CD4 counts (cells/mm3) and CD4 percentage thresholds to initiate HAART are:</vt:lpstr>
      <vt:lpstr>الشريحة 206</vt:lpstr>
      <vt:lpstr>الشريحة 207</vt:lpstr>
      <vt:lpstr>Maternal HIV:</vt:lpstr>
      <vt:lpstr>الشريحة 209</vt:lpstr>
      <vt:lpstr>الشريحة 210</vt:lpstr>
      <vt:lpstr>الشريحة 211</vt:lpstr>
      <vt:lpstr>الشريحة 212</vt:lpstr>
      <vt:lpstr>Post-exposure prophylaxis:</vt:lpstr>
      <vt:lpstr>الشريحة 214</vt:lpstr>
      <vt:lpstr>Prevention of opportunistic infection:</vt:lpstr>
      <vt:lpstr>الشريحة 216</vt:lpstr>
      <vt:lpstr>الشريحة 217</vt:lpstr>
      <vt:lpstr>الشريحة 218</vt:lpstr>
      <vt:lpstr>Prevention of HIV:</vt:lpstr>
      <vt:lpstr>الشريحة 220</vt:lpstr>
      <vt:lpstr>الشريحة 221</vt:lpstr>
      <vt:lpstr>الشريحة 222</vt:lpstr>
      <vt:lpstr>الشريحة 223</vt:lpstr>
      <vt:lpstr>END</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HIV infection and AIDS</dc:title>
  <dc:creator>hasna</dc:creator>
  <cp:lastModifiedBy>hasna</cp:lastModifiedBy>
  <cp:revision>77</cp:revision>
  <dcterms:created xsi:type="dcterms:W3CDTF">2015-09-25T09:13:22Z</dcterms:created>
  <dcterms:modified xsi:type="dcterms:W3CDTF">2015-09-26T18:15:16Z</dcterms:modified>
</cp:coreProperties>
</file>