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724" r:id="rId1"/>
    <p:sldMasterId id="2147483754" r:id="rId2"/>
  </p:sldMasterIdLst>
  <p:notesMasterIdLst>
    <p:notesMasterId r:id="rId27"/>
  </p:notesMasterIdLst>
  <p:sldIdLst>
    <p:sldId id="256" r:id="rId3"/>
    <p:sldId id="264" r:id="rId4"/>
    <p:sldId id="257" r:id="rId5"/>
    <p:sldId id="432" r:id="rId6"/>
    <p:sldId id="515" r:id="rId7"/>
    <p:sldId id="258" r:id="rId8"/>
    <p:sldId id="513" r:id="rId9"/>
    <p:sldId id="406" r:id="rId10"/>
    <p:sldId id="541" r:id="rId11"/>
    <p:sldId id="259" r:id="rId12"/>
    <p:sldId id="260" r:id="rId13"/>
    <p:sldId id="261" r:id="rId14"/>
    <p:sldId id="262" r:id="rId15"/>
    <p:sldId id="532" r:id="rId16"/>
    <p:sldId id="533" r:id="rId17"/>
    <p:sldId id="534" r:id="rId18"/>
    <p:sldId id="535" r:id="rId19"/>
    <p:sldId id="542" r:id="rId20"/>
    <p:sldId id="539" r:id="rId21"/>
    <p:sldId id="536" r:id="rId22"/>
    <p:sldId id="537" r:id="rId23"/>
    <p:sldId id="263" r:id="rId24"/>
    <p:sldId id="538" r:id="rId25"/>
    <p:sldId id="543" r:id="rId26"/>
  </p:sldIdLst>
  <p:sldSz cx="14630400" cy="8229600"/>
  <p:notesSz cx="8229600" cy="14630400"/>
  <p:embeddedFontLst>
    <p:embeddedFont>
      <p:font typeface="Barlow" panose="00000500000000000000" pitchFamily="2" charset="0"/>
      <p:regular r:id="rId28"/>
      <p:bold r:id="rId29"/>
      <p:italic r:id="rId30"/>
      <p:boldItalic r:id="rId31"/>
    </p:embeddedFont>
    <p:embeddedFont>
      <p:font typeface="Barlow Bold" panose="00000800000000000000" charset="0"/>
      <p:bold r:id="rId32"/>
    </p:embeddedFont>
    <p:embeddedFont>
      <p:font typeface="Century Gothic" panose="020B050202020202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
      <p:font typeface="Epilogue" panose="020B0604020202020204" charset="0"/>
      <p:regular r:id="rId41"/>
    </p:embeddedFont>
    <p:embeddedFont>
      <p:font typeface="Eras Bold ITC" panose="020B0907030504020204" pitchFamily="34" charset="0"/>
      <p:regular r:id="rId42"/>
    </p:embeddedFont>
    <p:embeddedFont>
      <p:font typeface="Fraunces Medium" panose="020B0604020202020204" charset="0"/>
      <p:regular r:id="rId43"/>
    </p:embeddedFont>
    <p:embeddedFont>
      <p:font typeface="Goudy Stout" panose="0202090407030B020401" pitchFamily="18" charset="0"/>
      <p:regular r:id="rId44"/>
    </p:embeddedFont>
    <p:embeddedFont>
      <p:font typeface="Impact" panose="020B0806030902050204" pitchFamily="34" charset="0"/>
      <p:regular r:id="rId45"/>
    </p:embeddedFont>
    <p:embeddedFont>
      <p:font typeface="Wide Latin" panose="020A0A07050505020404" pitchFamily="18" charset="0"/>
      <p:regular r:id="rId46"/>
    </p:embeddedFont>
    <p:embeddedFont>
      <p:font typeface="Wingdings 3" panose="05040102010807070707" pitchFamily="18" charset="2"/>
      <p:regular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R.Ahmed Saker 2o1O" initials="DS2" lastIdx="1" clrIdx="0">
    <p:extLst>
      <p:ext uri="{19B8F6BF-5375-455C-9EA6-DF929625EA0E}">
        <p15:presenceInfo xmlns:p15="http://schemas.microsoft.com/office/powerpoint/2012/main" userId="DR.Ahmed Saker 2o1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a:srgbClr val="FF0066"/>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0224" autoAdjust="0"/>
  </p:normalViewPr>
  <p:slideViewPr>
    <p:cSldViewPr snapToGrid="0" snapToObjects="1">
      <p:cViewPr>
        <p:scale>
          <a:sx n="75" d="100"/>
          <a:sy n="75" d="100"/>
        </p:scale>
        <p:origin x="24" y="-876"/>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2.fntdata"/><Relationship Id="rId41"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18675"/>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dirty="0"/>
              <a:t>1st line triple drug therapy</a:t>
            </a:r>
          </a:p>
          <a:p>
            <a:pPr algn="l" rtl="0"/>
            <a:r>
              <a:rPr lang="en-US" dirty="0"/>
              <a:t>       Omeprazole + Clarithromycin + Metronidazole or Amoxicillin given for 7 -14 days</a:t>
            </a:r>
          </a:p>
          <a:p>
            <a:pPr algn="l" rtl="0"/>
            <a:r>
              <a:rPr lang="en-US" dirty="0"/>
              <a:t>Urea breath test is done </a:t>
            </a:r>
          </a:p>
          <a:p>
            <a:pPr algn="l" rtl="0"/>
            <a:r>
              <a:rPr lang="en-US" dirty="0"/>
              <a:t>If the 1st line regimen fails (Urea breath test +</a:t>
            </a:r>
            <a:r>
              <a:rPr lang="en-US" dirty="0" err="1"/>
              <a:t>ve</a:t>
            </a:r>
            <a:r>
              <a:rPr lang="en-US" dirty="0"/>
              <a:t>)</a:t>
            </a:r>
          </a:p>
          <a:p>
            <a:pPr algn="l" rtl="0"/>
            <a:r>
              <a:rPr lang="en-US" dirty="0"/>
              <a:t>2nd line quadruple drug therapy</a:t>
            </a:r>
          </a:p>
          <a:p>
            <a:pPr algn="l" rtl="0"/>
            <a:r>
              <a:rPr lang="en-US" dirty="0"/>
              <a:t>       Omeprazole + Bismuth subsalicylate + Metronidazole + Tetracycline Given for 14 days</a:t>
            </a:r>
          </a:p>
          <a:p>
            <a:pPr algn="l" rtl="0"/>
            <a:endParaRPr lang="en-US" dirty="0"/>
          </a:p>
          <a:p>
            <a:pPr algn="l" rtl="0"/>
            <a:r>
              <a:rPr lang="en-US" dirty="0"/>
              <a:t>If 2nd line quadruple drug therapy fails then – </a:t>
            </a:r>
          </a:p>
          <a:p>
            <a:pPr algn="l" rtl="0"/>
            <a:r>
              <a:rPr lang="en-US" dirty="0"/>
              <a:t>Culture of endoscopic guided biopsy is done and treatment is Given based on antimicrobial susceptibility test</a:t>
            </a:r>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Yersinia pestis is the causative agent of plague (black death). 99%of cases occur in Asia.</a:t>
            </a:r>
          </a:p>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Tx/>
              <a:buChar char="-"/>
            </a:pPr>
            <a:r>
              <a:rPr lang="en-US" dirty="0"/>
              <a:t>The sylvatic cycle occur during transmission among rodents. The flea ingests the bacteria while taking a blood meal from a </a:t>
            </a:r>
            <a:r>
              <a:rPr lang="en-US" dirty="0" err="1"/>
              <a:t>bacteremic</a:t>
            </a:r>
            <a:r>
              <a:rPr lang="en-US" dirty="0"/>
              <a:t> rodent. A thick biofilm containing many organisms forms in the upper gastrointestinal tract that prevents any food from proceeding down the GIT of the flea. Subsequently, the flea with blocked esophagus want to feed and bites, the aspirated blood enters the esophagus, mixes with the bacteria , and then return back (due to the blockage) into the bite wound. </a:t>
            </a:r>
          </a:p>
          <a:p>
            <a:pPr marL="171450" indent="-171450" algn="l" rtl="0">
              <a:buFontTx/>
              <a:buChar char="-"/>
            </a:pPr>
            <a:r>
              <a:rPr lang="en-US" dirty="0"/>
              <a:t>The inoculated organisms may be phagocytosed by macrophages and polymorphonuclear. The organisms spread to the regional lymph nodes, which swollen to form buboes.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i="1" dirty="0"/>
              <a:t>Y pestis </a:t>
            </a:r>
            <a:r>
              <a:rPr lang="en-US" sz="1200" dirty="0"/>
              <a:t>can also reach the bloodstream and spread to the other part of the body. Macrophages play role in dissemination of infection to distant sites causing (secondary pneumonia and septicemia) </a:t>
            </a:r>
          </a:p>
          <a:p>
            <a:pPr marL="171450" indent="-171450" algn="l" rtl="0">
              <a:buFontTx/>
              <a:buChar char="-"/>
            </a:pPr>
            <a:r>
              <a:rPr lang="en-US" sz="1200" dirty="0"/>
              <a:t>Endotoxin-related symptoms (intravascular coagulation) and cutaneous hemorrhage === black death</a:t>
            </a:r>
            <a:endParaRPr lang="en-US" dirty="0"/>
          </a:p>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53279D-168F-47D9-3A3C-3347537E7EDC}"/>
            </a:ext>
          </a:extLst>
        </p:cNvPr>
        <p:cNvGrpSpPr/>
        <p:nvPr/>
      </p:nvGrpSpPr>
      <p:grpSpPr>
        <a:xfrm>
          <a:off x="0" y="0"/>
          <a:ext cx="0" cy="0"/>
          <a:chOff x="0" y="0"/>
          <a:chExt cx="0" cy="0"/>
        </a:xfrm>
      </p:grpSpPr>
      <p:sp>
        <p:nvSpPr>
          <p:cNvPr id="2" name="عنصر نائب لصورة الشريحة 1">
            <a:extLst>
              <a:ext uri="{FF2B5EF4-FFF2-40B4-BE49-F238E27FC236}">
                <a16:creationId xmlns:a16="http://schemas.microsoft.com/office/drawing/2014/main" id="{053ADF93-F241-4427-A319-172DA2713D44}"/>
              </a:ext>
            </a:extLst>
          </p:cNvPr>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عنصر نائب للملاحظات 2">
            <a:extLst>
              <a:ext uri="{FF2B5EF4-FFF2-40B4-BE49-F238E27FC236}">
                <a16:creationId xmlns:a16="http://schemas.microsoft.com/office/drawing/2014/main" id="{F2D04036-2346-7077-3614-71021C25C724}"/>
              </a:ext>
            </a:extLst>
          </p:cNvPr>
          <p:cNvSpPr>
            <a:spLocks noGrp="1"/>
          </p:cNvSpPr>
          <p:nvPr>
            <p:ph type="body" idx="1"/>
          </p:nvPr>
        </p:nvSpPr>
        <p:spPr>
          <a:xfrm>
            <a:off x="822325" y="7040563"/>
            <a:ext cx="6584950" cy="5761037"/>
          </a:xfrm>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Tree>
    <p:extLst>
      <p:ext uri="{BB962C8B-B14F-4D97-AF65-F5344CB8AC3E}">
        <p14:creationId xmlns:p14="http://schemas.microsoft.com/office/powerpoint/2010/main" val="14942208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عنصر نائب للملاحظات 2"/>
          <p:cNvSpPr>
            <a:spLocks noGrp="1"/>
          </p:cNvSpPr>
          <p:nvPr>
            <p:ph type="body" idx="1"/>
          </p:nvPr>
        </p:nvSpPr>
        <p:spPr>
          <a:xfrm>
            <a:off x="822325" y="7040563"/>
            <a:ext cx="6584950" cy="5761037"/>
          </a:xfrm>
          <a:prstGeom prst="rect">
            <a:avLst/>
          </a:prstGeom>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dirty="0"/>
          </a:p>
        </p:txBody>
      </p:sp>
    </p:spTree>
    <p:extLst>
      <p:ext uri="{BB962C8B-B14F-4D97-AF65-F5344CB8AC3E}">
        <p14:creationId xmlns:p14="http://schemas.microsoft.com/office/powerpoint/2010/main" val="360363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Tx/>
              <a:buChar char="-"/>
            </a:pPr>
            <a:r>
              <a:rPr lang="en-US" dirty="0"/>
              <a:t>H pylori is a curved-shaped gram-negative, similar to </a:t>
            </a:r>
            <a:r>
              <a:rPr lang="en-US" dirty="0" err="1"/>
              <a:t>Compylobacter</a:t>
            </a:r>
            <a:r>
              <a:rPr lang="en-US" dirty="0"/>
              <a:t>.</a:t>
            </a:r>
          </a:p>
          <a:p>
            <a:pPr marL="171450" indent="-171450" algn="l" rtl="0">
              <a:buFontTx/>
              <a:buChar char="-"/>
            </a:pPr>
            <a:r>
              <a:rPr lang="en-US" dirty="0"/>
              <a:t> It has multiple flagella at one pole (</a:t>
            </a:r>
            <a:r>
              <a:rPr lang="en-US" dirty="0" err="1"/>
              <a:t>lophotrichous</a:t>
            </a:r>
            <a:r>
              <a:rPr lang="en-US" dirty="0"/>
              <a:t>), actively motile.</a:t>
            </a:r>
          </a:p>
          <a:p>
            <a:pPr marL="171450" indent="-171450" algn="l" rtl="0">
              <a:buFontTx/>
              <a:buChar char="-"/>
            </a:pPr>
            <a:r>
              <a:rPr lang="en-US" dirty="0"/>
              <a:t>H pylori is oxidase positive and catalase positive, is a strong producer of urease.</a:t>
            </a:r>
          </a:p>
          <a:p>
            <a:pPr marL="171450" indent="-171450" algn="l" rtl="0">
              <a:buFontTx/>
              <a:buChar char="-"/>
            </a:pPr>
            <a:r>
              <a:rPr lang="en-US" altLang="en-US" sz="1200" i="1" dirty="0">
                <a:solidFill>
                  <a:schemeClr val="bg1"/>
                </a:solidFill>
                <a:latin typeface="Comic Sans MS" panose="030F0702030302020204" pitchFamily="66" charset="0"/>
              </a:rPr>
              <a:t>H pylori </a:t>
            </a:r>
            <a:r>
              <a:rPr lang="en-US" altLang="en-US" sz="1200" dirty="0">
                <a:solidFill>
                  <a:schemeClr val="bg1"/>
                </a:solidFill>
                <a:latin typeface="Comic Sans MS" panose="030F0702030302020204" pitchFamily="66" charset="0"/>
              </a:rPr>
              <a:t>grows optimally at a </a:t>
            </a:r>
            <a:r>
              <a:rPr lang="en-US" altLang="en-US" sz="1200" dirty="0">
                <a:solidFill>
                  <a:srgbClr val="AEF0C2"/>
                </a:solidFill>
                <a:latin typeface="Comic Sans MS" panose="030F0702030302020204" pitchFamily="66" charset="0"/>
              </a:rPr>
              <a:t>pH of 6.0–7.0 </a:t>
            </a:r>
            <a:r>
              <a:rPr lang="en-US" altLang="en-US" sz="1200" dirty="0">
                <a:solidFill>
                  <a:schemeClr val="bg1"/>
                </a:solidFill>
                <a:latin typeface="Comic Sans MS" panose="030F0702030302020204" pitchFamily="66" charset="0"/>
              </a:rPr>
              <a:t>and would be killed or not grow at the pH within the gastric lumen. </a:t>
            </a:r>
          </a:p>
          <a:p>
            <a:pPr algn="just" eaLnBrk="1" hangingPunct="1"/>
            <a:endParaRPr lang="en-US" altLang="en-US" sz="1200" dirty="0">
              <a:solidFill>
                <a:schemeClr val="bg1"/>
              </a:solidFill>
              <a:latin typeface="Comic Sans MS" panose="030F0702030302020204" pitchFamily="66" charset="0"/>
            </a:endParaRPr>
          </a:p>
          <a:p>
            <a:pPr marL="171450" indent="-171450" algn="l" rtl="0">
              <a:buFontTx/>
              <a:buChar char="-"/>
            </a:pPr>
            <a:endParaRPr lang="en-US" dirty="0"/>
          </a:p>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8CDF0EAD-1260-4591-A25C-7B6CB092F26C}"/>
              </a:ext>
            </a:extLst>
          </p:cNvPr>
          <p:cNvSpPr>
            <a:spLocks noGrp="1" noRot="1" noChangeAspect="1" noTextEdit="1"/>
          </p:cNvSpPr>
          <p:nvPr>
            <p:ph type="sldImg"/>
          </p:nvPr>
        </p:nvSpPr>
        <p:spPr>
          <a:ln/>
        </p:spPr>
      </p:sp>
      <p:sp>
        <p:nvSpPr>
          <p:cNvPr id="49155" name="Notes Placeholder 2">
            <a:extLst>
              <a:ext uri="{FF2B5EF4-FFF2-40B4-BE49-F238E27FC236}">
                <a16:creationId xmlns:a16="http://schemas.microsoft.com/office/drawing/2014/main" id="{CCE9C0F1-3A1C-FA09-D8F0-5F2C20506D5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lgn="l" rtl="0">
              <a:buFontTx/>
              <a:buChar char="-"/>
            </a:pPr>
            <a:r>
              <a:rPr lang="en-US" altLang="en-US" dirty="0" err="1">
                <a:latin typeface="Arial" panose="020B0604020202020204" pitchFamily="34" charset="0"/>
              </a:rPr>
              <a:t>vacA</a:t>
            </a:r>
            <a:r>
              <a:rPr lang="en-US" altLang="en-US" dirty="0">
                <a:latin typeface="Arial" panose="020B0604020202020204" pitchFamily="34" charset="0"/>
              </a:rPr>
              <a:t> toxin is the major virulence factor associated with 80% of duodenal ulcer and 60% of gastric ulcer. Forms channels in host cell membranes, allowing the passage of nutrients and damaging mitochondria. It can also inhibit immune responses</a:t>
            </a:r>
          </a:p>
          <a:p>
            <a:pPr marL="171450" indent="-171450" algn="l" rtl="0">
              <a:buFontTx/>
              <a:buChar char="-"/>
            </a:pPr>
            <a:r>
              <a:rPr lang="en-US" altLang="en-US" dirty="0">
                <a:latin typeface="Arial" panose="020B0604020202020204" pitchFamily="34" charset="0"/>
              </a:rPr>
              <a:t> </a:t>
            </a:r>
            <a:endParaRPr lang="ar-IQ"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bg1"/>
                </a:solidFill>
                <a:latin typeface="Comic Sans MS" panose="030F0702030302020204" pitchFamily="66" charset="0"/>
              </a:rPr>
              <a:t>The sole source is human gastric mucosa</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bg1"/>
                </a:solidFill>
                <a:latin typeface="Comic Sans MS" panose="030F0702030302020204" pitchFamily="66" charset="0"/>
              </a:rPr>
              <a:t>On the </a:t>
            </a:r>
            <a:r>
              <a:rPr lang="en-US" altLang="en-US" sz="1200" u="sng" dirty="0">
                <a:solidFill>
                  <a:schemeClr val="bg1"/>
                </a:solidFill>
                <a:latin typeface="Comic Sans MS" panose="030F0702030302020204" pitchFamily="66" charset="0"/>
              </a:rPr>
              <a:t>lumen side </a:t>
            </a:r>
            <a:r>
              <a:rPr lang="en-US" altLang="en-US" sz="1200" dirty="0">
                <a:solidFill>
                  <a:schemeClr val="bg1"/>
                </a:solidFill>
                <a:latin typeface="Comic Sans MS" panose="030F0702030302020204" pitchFamily="66" charset="0"/>
              </a:rPr>
              <a:t>of the mucus, the pH is low (1.0–2.0); on the </a:t>
            </a:r>
            <a:r>
              <a:rPr lang="en-US" altLang="en-US" sz="1200" u="sng" dirty="0">
                <a:solidFill>
                  <a:schemeClr val="bg1"/>
                </a:solidFill>
                <a:latin typeface="Comic Sans MS" panose="030F0702030302020204" pitchFamily="66" charset="0"/>
              </a:rPr>
              <a:t>epithelial side</a:t>
            </a:r>
            <a:r>
              <a:rPr lang="en-US" altLang="en-US" sz="1200" dirty="0">
                <a:solidFill>
                  <a:schemeClr val="bg1"/>
                </a:solidFill>
                <a:latin typeface="Comic Sans MS" panose="030F0702030302020204" pitchFamily="66" charset="0"/>
              </a:rPr>
              <a:t>, the pH is about 7.4. </a:t>
            </a:r>
            <a:endParaRPr lang="en-US" altLang="en-US" sz="1200" dirty="0">
              <a:solidFill>
                <a:srgbClr val="CCFFFF"/>
              </a:solidFill>
              <a:latin typeface="Comic Sans MS" panose="030F0702030302020204" pitchFamily="66" charset="0"/>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dirty="0"/>
              <a:t>H. Pylori is actively motile even in mucus &amp; can be near the epithelial surface.</a:t>
            </a:r>
            <a:r>
              <a:rPr lang="en-US" altLang="en-US" sz="1200" dirty="0">
                <a:solidFill>
                  <a:srgbClr val="CCFFFF"/>
                </a:solidFill>
                <a:latin typeface="Comic Sans MS" panose="030F0702030302020204" pitchFamily="66" charset="0"/>
              </a:rPr>
              <a:t> With its flagella and its spiral shape, the bacterium drills into the mucus layer of the stomach, and can either be found suspended in the gastric mucosa or attached to epithelial cells.</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dirty="0"/>
              <a:t>H. Pylori produce potent urease activity which yield production of ammonia &amp; further buffering of acid.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dirty="0"/>
              <a:t>H. Pylori also produce a protease that modifies the gastric mucus &amp; further reduce the gastric acid to diffuse through the mucus.</a:t>
            </a:r>
            <a:endParaRPr lang="en-US" sz="1200" u="none" dirty="0">
              <a:solidFill>
                <a:schemeClr val="bg1"/>
              </a:solidFill>
              <a:latin typeface="Comic Sans MS" panose="030F0702030302020204" pitchFamily="66" charset="0"/>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altLang="en-US" sz="1200" u="sng" dirty="0">
                <a:solidFill>
                  <a:srgbClr val="AEF0C2"/>
                </a:solidFill>
                <a:latin typeface="Comic Sans MS" panose="030F0702030302020204" pitchFamily="66" charset="0"/>
              </a:rPr>
              <a:t>Toxins and lipopolysaccharide </a:t>
            </a:r>
            <a:r>
              <a:rPr lang="en-US" altLang="en-US" sz="1200" dirty="0">
                <a:solidFill>
                  <a:srgbClr val="FFFFFF"/>
                </a:solidFill>
                <a:latin typeface="Comic Sans MS" panose="030F0702030302020204" pitchFamily="66" charset="0"/>
              </a:rPr>
              <a:t>may damage the mucosal cells, and the </a:t>
            </a:r>
            <a:r>
              <a:rPr lang="en-US" altLang="en-US" sz="1200" u="sng" dirty="0">
                <a:solidFill>
                  <a:srgbClr val="AEF0C2"/>
                </a:solidFill>
                <a:latin typeface="Comic Sans MS" panose="030F0702030302020204" pitchFamily="66" charset="0"/>
              </a:rPr>
              <a:t>ammonia produced by the urease activity </a:t>
            </a:r>
            <a:r>
              <a:rPr lang="en-US" altLang="en-US" sz="1200" dirty="0">
                <a:solidFill>
                  <a:srgbClr val="FFFFFF"/>
                </a:solidFill>
                <a:latin typeface="Comic Sans MS" panose="030F0702030302020204" pitchFamily="66" charset="0"/>
              </a:rPr>
              <a:t>may also directly damage the cells.</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bg1"/>
                </a:solidFill>
                <a:latin typeface="Comic Sans MS" panose="030F0702030302020204" pitchFamily="66" charset="0"/>
              </a:rPr>
              <a:t>Histologically, gastritis is characterized by acute and chronic inflammation.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bg1"/>
                </a:solidFill>
                <a:latin typeface="Comic Sans MS" panose="030F0702030302020204" pitchFamily="66" charset="0"/>
              </a:rPr>
              <a:t>Polymorphonuclear and mononuclear cell infiltrates within the epithelium and lamina propria. </a:t>
            </a:r>
          </a:p>
          <a:p>
            <a:pPr marL="171450" marR="0" lvl="0" indent="-171450" algn="just"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bg1"/>
                </a:solidFill>
                <a:latin typeface="Comic Sans MS" panose="030F0702030302020204" pitchFamily="66" charset="0"/>
              </a:rPr>
              <a:t>Destruction of the epithelium is common, and glandular atrophy may occur. </a:t>
            </a:r>
            <a:r>
              <a:rPr lang="en-US" altLang="en-US" sz="1200" i="1" dirty="0">
                <a:solidFill>
                  <a:schemeClr val="bg1"/>
                </a:solidFill>
                <a:latin typeface="Comic Sans MS" panose="030F0702030302020204" pitchFamily="66" charset="0"/>
              </a:rPr>
              <a:t>H pylori </a:t>
            </a:r>
            <a:r>
              <a:rPr lang="en-US" altLang="en-US" sz="1200" dirty="0">
                <a:solidFill>
                  <a:schemeClr val="bg1"/>
                </a:solidFill>
                <a:latin typeface="Comic Sans MS" panose="030F0702030302020204" pitchFamily="66" charset="0"/>
              </a:rPr>
              <a:t>thus is a major risk factor for gastric cancer.</a:t>
            </a:r>
            <a:endParaRPr lang="ar-IQ" altLang="en-US" sz="1200" dirty="0">
              <a:solidFill>
                <a:schemeClr val="bg1"/>
              </a:solidFill>
              <a:latin typeface="Comic Sans MS" panose="030F0702030302020204" pitchFamily="66" charset="0"/>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en-US" altLang="en-US" sz="1200" dirty="0">
              <a:solidFill>
                <a:srgbClr val="FFFFFF"/>
              </a:solidFill>
              <a:latin typeface="Comic Sans MS" panose="030F0702030302020204" pitchFamily="66" charset="0"/>
            </a:endParaRPr>
          </a:p>
          <a:p>
            <a:pPr marL="171450" marR="0" lvl="0" indent="-171450" algn="just" defTabSz="914400" rtl="0" eaLnBrk="1" fontAlgn="auto" latinLnBrk="0" hangingPunct="1">
              <a:lnSpc>
                <a:spcPct val="100000"/>
              </a:lnSpc>
              <a:spcBef>
                <a:spcPts val="0"/>
              </a:spcBef>
              <a:spcAft>
                <a:spcPts val="0"/>
              </a:spcAft>
              <a:buClrTx/>
              <a:buSzTx/>
              <a:buFontTx/>
              <a:buChar char="-"/>
              <a:tabLst/>
              <a:defRPr/>
            </a:pPr>
            <a:endParaRPr lang="en-US" dirty="0"/>
          </a:p>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97E72563-FB43-B743-CCDE-8ABB224D98D8}"/>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8742EDFE-2A46-D527-7713-9309114D728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rtl="0"/>
            <a:endParaRPr lang="en-US"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عنصر نائب للملاحظات 2"/>
          <p:cNvSpPr>
            <a:spLocks noGrp="1"/>
          </p:cNvSpPr>
          <p:nvPr>
            <p:ph type="body" idx="1"/>
          </p:nvPr>
        </p:nvSpPr>
        <p:spPr>
          <a:xfrm>
            <a:off x="822325" y="7040563"/>
            <a:ext cx="6584950" cy="5761037"/>
          </a:xfrm>
          <a:prstGeom prst="rect">
            <a:avLst/>
          </a:prstGeom>
        </p:spPr>
        <p:txBody>
          <a:bodyPr/>
          <a:lstStyle/>
          <a:p>
            <a:pPr marL="171450" indent="-171450" algn="l" rtl="0">
              <a:buFontTx/>
              <a:buChar char="-"/>
            </a:pPr>
            <a:r>
              <a:rPr lang="en-US" sz="1200" dirty="0">
                <a:solidFill>
                  <a:schemeClr val="bg1"/>
                </a:solidFill>
                <a:latin typeface="Comic Sans MS" pitchFamily="66" charset="0"/>
              </a:rPr>
              <a:t>Most convenient biopsy-based test is biopsy or rapid urease test</a:t>
            </a:r>
          </a:p>
          <a:p>
            <a:pPr marL="171450" indent="-171450" algn="l" rtl="0">
              <a:buFontTx/>
              <a:buChar char="-"/>
            </a:pPr>
            <a:r>
              <a:rPr lang="en-US" sz="1200" dirty="0">
                <a:solidFill>
                  <a:schemeClr val="bg1"/>
                </a:solidFill>
                <a:latin typeface="Comic Sans MS" pitchFamily="66" charset="0"/>
              </a:rPr>
              <a:t>The media for primary isolation include </a:t>
            </a:r>
            <a:r>
              <a:rPr lang="en-US" sz="1200" dirty="0">
                <a:solidFill>
                  <a:srgbClr val="002060"/>
                </a:solidFill>
                <a:latin typeface="Comic Sans MS" pitchFamily="66" charset="0"/>
              </a:rPr>
              <a:t>Skirrow’s medium </a:t>
            </a:r>
            <a:r>
              <a:rPr lang="en-US" sz="1200" dirty="0">
                <a:solidFill>
                  <a:schemeClr val="bg1"/>
                </a:solidFill>
                <a:latin typeface="Comic Sans MS" pitchFamily="66" charset="0"/>
              </a:rPr>
              <a:t>with vancomycin, polymyxin B, and trimethoprim. Culturing is the most specific but insensitive test</a:t>
            </a:r>
          </a:p>
        </p:txBody>
      </p:sp>
    </p:spTree>
    <p:extLst>
      <p:ext uri="{BB962C8B-B14F-4D97-AF65-F5344CB8AC3E}">
        <p14:creationId xmlns:p14="http://schemas.microsoft.com/office/powerpoint/2010/main" val="615370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bg1"/>
                </a:solidFill>
                <a:latin typeface="Comic Sans MS" panose="030F0702030302020204" pitchFamily="66" charset="0"/>
              </a:rPr>
              <a:t>Urea- breath test: radiolabeled urea is ingested. If H&gt; pylori is present, urease will cleave the ingested urea, radiolabeled CO</a:t>
            </a:r>
            <a:r>
              <a:rPr lang="en-US" altLang="en-US" sz="900" dirty="0">
                <a:solidFill>
                  <a:schemeClr val="tx1"/>
                </a:solidFill>
                <a:latin typeface="Comic Sans MS" panose="030F0702030302020204" pitchFamily="66" charset="0"/>
              </a:rPr>
              <a:t>2 is evolved and radioactivity  is detected in breath</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altLang="en-US" sz="1200" dirty="0">
                <a:solidFill>
                  <a:schemeClr val="bg1"/>
                </a:solidFill>
                <a:latin typeface="Comic Sans MS" panose="030F0702030302020204" pitchFamily="66" charset="0"/>
              </a:rPr>
              <a:t>The serum antibodies persist even if the </a:t>
            </a:r>
            <a:r>
              <a:rPr lang="en-US" altLang="en-US" sz="1200" i="1" dirty="0">
                <a:solidFill>
                  <a:schemeClr val="bg1"/>
                </a:solidFill>
                <a:latin typeface="Comic Sans MS" panose="030F0702030302020204" pitchFamily="66" charset="0"/>
              </a:rPr>
              <a:t>H pylori </a:t>
            </a:r>
            <a:r>
              <a:rPr lang="en-US" altLang="en-US" sz="1200" dirty="0">
                <a:solidFill>
                  <a:schemeClr val="bg1"/>
                </a:solidFill>
                <a:latin typeface="Comic Sans MS" panose="030F0702030302020204" pitchFamily="66" charset="0"/>
              </a:rPr>
              <a:t>infection is eradicated, and the role of antibody tests in diagnosing active infection or after therapy is therefore limited.</a:t>
            </a:r>
            <a:endParaRPr lang="en-US" altLang="en-US" sz="1200" u="sng" dirty="0">
              <a:solidFill>
                <a:srgbClr val="FFFFFF"/>
              </a:solidFill>
              <a:latin typeface="Comic Sans MS" panose="030F0702030302020204" pitchFamily="66" charset="0"/>
            </a:endParaRPr>
          </a:p>
          <a:p>
            <a:pPr marL="171450" indent="-171450" algn="l" rtl="0">
              <a:buFontTx/>
              <a:buChar char="-"/>
            </a:pPr>
            <a:r>
              <a:rPr lang="en-US" sz="1200" dirty="0">
                <a:solidFill>
                  <a:schemeClr val="bg1"/>
                </a:solidFill>
                <a:latin typeface="Comic Sans MS" pitchFamily="66" charset="0"/>
              </a:rPr>
              <a:t>Urea breath test, stool antigen test and biopsy based tests can all be used to assess the success of the treatment.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rtl="0">
              <a:buFontTx/>
              <a:buChar char="-"/>
            </a:pPr>
            <a:r>
              <a:rPr lang="en-US" dirty="0"/>
              <a:t>H pylori is present on the gastric mucosa of fewer than 20% of persons younger than years 30 but increases in prevalence to 40–60% of persons age 60 years, including persons who are asymptomatic. </a:t>
            </a:r>
          </a:p>
          <a:p>
            <a:pPr marL="171450" indent="-171450" algn="l" rtl="0">
              <a:buFontTx/>
              <a:buChar char="-"/>
            </a:pPr>
            <a:r>
              <a:rPr lang="en-US" dirty="0"/>
              <a:t>In developing countries, the prevalence of infection may be 80% or higher in adults. </a:t>
            </a:r>
          </a:p>
          <a:p>
            <a:pPr marL="171450" indent="-171450" algn="l" rtl="0">
              <a:buFontTx/>
              <a:buChar char="-"/>
            </a:pPr>
            <a:r>
              <a:rPr lang="en-US" dirty="0"/>
              <a:t>Person-to-person transmission of H pylori is likely because intrafamilial clustering of infection occurs. Acute epidemics of gastritis suggest a common source for H pylori.</a:t>
            </a:r>
          </a:p>
          <a:p>
            <a:pPr algn="l" rtl="0"/>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altLang="en-US" sz="1200" dirty="0">
                <a:solidFill>
                  <a:schemeClr val="bg1"/>
                </a:solidFill>
                <a:latin typeface="Comic Sans MS" panose="030F0702030302020204" pitchFamily="66" charset="0"/>
              </a:rPr>
              <a:t>There is no vaccine or other specific preventive measure.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Title 1"/>
          <p:cNvSpPr>
            <a:spLocks noGrp="1"/>
          </p:cNvSpPr>
          <p:nvPr>
            <p:ph type="ctrTitle"/>
          </p:nvPr>
        </p:nvSpPr>
        <p:spPr>
          <a:xfrm>
            <a:off x="1385946" y="1737361"/>
            <a:ext cx="10590790" cy="3995497"/>
          </a:xfrm>
        </p:spPr>
        <p:txBody>
          <a:bodyPr anchor="b"/>
          <a:lstStyle>
            <a:lvl1pPr>
              <a:defRPr sz="8640"/>
            </a:lvl1pPr>
          </a:lstStyle>
          <a:p>
            <a:r>
              <a:rPr lang="ar-SA"/>
              <a:t>انقر لتحرير نمط عنوان الشكل الرئيسي</a:t>
            </a:r>
            <a:endParaRPr lang="en-US" dirty="0"/>
          </a:p>
        </p:txBody>
      </p:sp>
      <p:sp>
        <p:nvSpPr>
          <p:cNvPr id="3" name="Subtitle 2"/>
          <p:cNvSpPr>
            <a:spLocks noGrp="1"/>
          </p:cNvSpPr>
          <p:nvPr>
            <p:ph type="subTitle" idx="1"/>
          </p:nvPr>
        </p:nvSpPr>
        <p:spPr>
          <a:xfrm>
            <a:off x="1385946" y="5732856"/>
            <a:ext cx="10590790" cy="1033704"/>
          </a:xfrm>
        </p:spPr>
        <p:txBody>
          <a:bodyPr anchor="t"/>
          <a:lstStyle>
            <a:lvl1pPr marL="0" indent="0" algn="l">
              <a:buNone/>
              <a:defRPr cap="all">
                <a:solidFill>
                  <a:schemeClr val="bg2">
                    <a:lumMod val="40000"/>
                    <a:lumOff val="60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ar-SA"/>
              <a:t>انقر لتحرير نمط العنوان الفرعي للشكل الرئيسي</a:t>
            </a:r>
            <a:endParaRPr lang="en-US" dirty="0"/>
          </a:p>
        </p:txBody>
      </p:sp>
      <p:sp>
        <p:nvSpPr>
          <p:cNvPr id="4"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90333651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صورة بانورامي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385948" y="5760704"/>
            <a:ext cx="10590788" cy="680086"/>
          </a:xfrm>
        </p:spPr>
        <p:txBody>
          <a:bodyPr anchor="b">
            <a:normAutofit/>
          </a:bodyPr>
          <a:lstStyle>
            <a:lvl1pPr algn="l">
              <a:defRPr sz="288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1385946" y="822960"/>
            <a:ext cx="10590790" cy="4368799"/>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385947" y="6440790"/>
            <a:ext cx="10590787" cy="592454"/>
          </a:xfrm>
        </p:spPr>
        <p:txBody>
          <a:bodyPr>
            <a:normAutofit/>
          </a:bodyPr>
          <a:lstStyle>
            <a:lvl1pPr marL="0" indent="0">
              <a:buNone/>
              <a:defRPr sz="144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ED7D0906-0881-4D74-ACD6-BAFA7FA24355}"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93495894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العنوان والتسمية ال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385945" y="1737360"/>
            <a:ext cx="10590791" cy="2377440"/>
          </a:xfrm>
        </p:spPr>
        <p:txBody>
          <a:bodyPr/>
          <a:lstStyle>
            <a:lvl1pPr>
              <a:defRPr sz="5760"/>
            </a:lvl1pPr>
          </a:lstStyle>
          <a:p>
            <a:r>
              <a:rPr lang="ar-SA"/>
              <a:t>انقر لتحرير نمط عنوان الشكل الرئيسي</a:t>
            </a:r>
            <a:endParaRPr lang="en-US" dirty="0"/>
          </a:p>
        </p:txBody>
      </p:sp>
      <p:sp>
        <p:nvSpPr>
          <p:cNvPr id="8" name="Text Placeholder 3"/>
          <p:cNvSpPr>
            <a:spLocks noGrp="1"/>
          </p:cNvSpPr>
          <p:nvPr>
            <p:ph type="body" sz="half" idx="2"/>
          </p:nvPr>
        </p:nvSpPr>
        <p:spPr>
          <a:xfrm>
            <a:off x="1385945" y="4389120"/>
            <a:ext cx="10590791" cy="283464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5922978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اقتباس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889762" y="1737360"/>
            <a:ext cx="9599178" cy="2788049"/>
          </a:xfrm>
        </p:spPr>
        <p:txBody>
          <a:bodyPr/>
          <a:lstStyle>
            <a:lvl1pPr>
              <a:defRPr sz="5760"/>
            </a:lvl1pPr>
          </a:lstStyle>
          <a:p>
            <a:r>
              <a:rPr lang="ar-SA"/>
              <a:t>انقر لتحرير نمط عنوان الشكل الرئيسي</a:t>
            </a:r>
            <a:endParaRPr lang="en-US" dirty="0"/>
          </a:p>
        </p:txBody>
      </p:sp>
      <p:sp>
        <p:nvSpPr>
          <p:cNvPr id="11" name="Text Placeholder 3"/>
          <p:cNvSpPr>
            <a:spLocks noGrp="1"/>
          </p:cNvSpPr>
          <p:nvPr>
            <p:ph type="body" sz="half" idx="14"/>
          </p:nvPr>
        </p:nvSpPr>
        <p:spPr>
          <a:xfrm>
            <a:off x="2316481" y="4525409"/>
            <a:ext cx="8735579" cy="410609"/>
          </a:xfrm>
        </p:spPr>
        <p:txBody>
          <a:bodyPr vert="horz" lIns="91440" tIns="45720" rIns="91440" bIns="45720" rtlCol="0" anchor="t">
            <a:normAutofit/>
          </a:bodyPr>
          <a:lstStyle>
            <a:lvl1pPr marL="0" indent="0">
              <a:buNone/>
              <a:defRPr lang="en-US" sz="1680" b="0" i="0" kern="1200" cap="small" dirty="0">
                <a:solidFill>
                  <a:schemeClr val="bg2">
                    <a:lumMod val="40000"/>
                    <a:lumOff val="60000"/>
                  </a:schemeClr>
                </a:solidFill>
                <a:latin typeface="+mj-lt"/>
                <a:ea typeface="+mj-ea"/>
                <a:cs typeface="+mj-cs"/>
              </a:defRPr>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marL="0" lvl="0" indent="0">
              <a:buNone/>
            </a:pPr>
            <a:r>
              <a:rPr lang="ar-SA"/>
              <a:t>انقر لتحرير أنماط نص الشكل الرئيسي</a:t>
            </a:r>
          </a:p>
        </p:txBody>
      </p:sp>
      <p:sp>
        <p:nvSpPr>
          <p:cNvPr id="10" name="Text Placeholder 3"/>
          <p:cNvSpPr>
            <a:spLocks noGrp="1"/>
          </p:cNvSpPr>
          <p:nvPr>
            <p:ph type="body" sz="half" idx="2"/>
          </p:nvPr>
        </p:nvSpPr>
        <p:spPr>
          <a:xfrm>
            <a:off x="1385945" y="5220788"/>
            <a:ext cx="10590791" cy="2011680"/>
          </a:xfrm>
        </p:spPr>
        <p:txBody>
          <a:bodyPr anchor="ctr">
            <a:normAutofit/>
          </a:bodyPr>
          <a:lstStyle>
            <a:lvl1pPr marL="0" indent="0">
              <a:buNone/>
              <a:defRPr sz="216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
        <p:nvSpPr>
          <p:cNvPr id="12" name="TextBox 11"/>
          <p:cNvSpPr txBox="1"/>
          <p:nvPr/>
        </p:nvSpPr>
        <p:spPr>
          <a:xfrm>
            <a:off x="1077954" y="1165504"/>
            <a:ext cx="962294" cy="2345257"/>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4640" dirty="0"/>
              <a:t>“</a:t>
            </a:r>
          </a:p>
        </p:txBody>
      </p:sp>
      <p:sp>
        <p:nvSpPr>
          <p:cNvPr id="15" name="TextBox 14"/>
          <p:cNvSpPr txBox="1"/>
          <p:nvPr/>
        </p:nvSpPr>
        <p:spPr>
          <a:xfrm>
            <a:off x="11196588" y="3136545"/>
            <a:ext cx="962294" cy="2345257"/>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4640" dirty="0"/>
              <a:t>”</a:t>
            </a:r>
          </a:p>
        </p:txBody>
      </p:sp>
    </p:spTree>
    <p:extLst>
      <p:ext uri="{BB962C8B-B14F-4D97-AF65-F5344CB8AC3E}">
        <p14:creationId xmlns:p14="http://schemas.microsoft.com/office/powerpoint/2010/main" val="323742739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بطاقة اسم">
    <p:spTree>
      <p:nvGrpSpPr>
        <p:cNvPr id="1" name=""/>
        <p:cNvGrpSpPr/>
        <p:nvPr/>
      </p:nvGrpSpPr>
      <p:grpSpPr>
        <a:xfrm>
          <a:off x="0" y="0"/>
          <a:ext cx="0" cy="0"/>
          <a:chOff x="0" y="0"/>
          <a:chExt cx="0" cy="0"/>
        </a:xfrm>
      </p:grpSpPr>
      <p:sp>
        <p:nvSpPr>
          <p:cNvPr id="2" name="Title 1"/>
          <p:cNvSpPr>
            <a:spLocks noGrp="1"/>
          </p:cNvSpPr>
          <p:nvPr>
            <p:ph type="title"/>
          </p:nvPr>
        </p:nvSpPr>
        <p:spPr>
          <a:xfrm>
            <a:off x="1385945" y="3749041"/>
            <a:ext cx="10590792" cy="1983816"/>
          </a:xfrm>
        </p:spPr>
        <p:txBody>
          <a:bodyPr anchor="b"/>
          <a:lstStyle>
            <a:lvl1pPr algn="l">
              <a:defRPr sz="48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385945" y="5732857"/>
            <a:ext cx="10590791" cy="1032480"/>
          </a:xfrm>
        </p:spPr>
        <p:txBody>
          <a:bodyPr anchor="t"/>
          <a:lstStyle>
            <a:lvl1pPr marL="0" indent="0" algn="l">
              <a:buNone/>
              <a:defRPr sz="2400" cap="none">
                <a:solidFill>
                  <a:schemeClr val="bg2">
                    <a:lumMod val="40000"/>
                    <a:lumOff val="6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01167030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أعمد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59537" y="2377440"/>
            <a:ext cx="3536239"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16" name="Text Placeholder 3"/>
          <p:cNvSpPr>
            <a:spLocks noGrp="1"/>
          </p:cNvSpPr>
          <p:nvPr>
            <p:ph type="body" sz="half" idx="15"/>
          </p:nvPr>
        </p:nvSpPr>
        <p:spPr>
          <a:xfrm>
            <a:off x="782956" y="3200400"/>
            <a:ext cx="3512820"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4660392" y="2377440"/>
            <a:ext cx="3523489"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19" name="Text Placeholder 3"/>
          <p:cNvSpPr>
            <a:spLocks noGrp="1"/>
          </p:cNvSpPr>
          <p:nvPr>
            <p:ph type="body" sz="half" idx="16"/>
          </p:nvPr>
        </p:nvSpPr>
        <p:spPr>
          <a:xfrm>
            <a:off x="4647727" y="3200400"/>
            <a:ext cx="3536153"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8549640" y="2377440"/>
            <a:ext cx="3518536"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20" name="Text Placeholder 3"/>
          <p:cNvSpPr>
            <a:spLocks noGrp="1"/>
          </p:cNvSpPr>
          <p:nvPr>
            <p:ph type="body" sz="half" idx="17"/>
          </p:nvPr>
        </p:nvSpPr>
        <p:spPr>
          <a:xfrm>
            <a:off x="8549640" y="3200400"/>
            <a:ext cx="3518536" cy="4307206"/>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cxnSp>
        <p:nvCxnSpPr>
          <p:cNvPr id="17" name="Straight Connector 16"/>
          <p:cNvCxnSpPr/>
          <p:nvPr/>
        </p:nvCxnSpPr>
        <p:spPr>
          <a:xfrm>
            <a:off x="4471370" y="2560320"/>
            <a:ext cx="0" cy="475488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8354672" y="2560320"/>
            <a:ext cx="0" cy="476025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41601109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أعمدة صو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5040"/>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782956" y="5101139"/>
            <a:ext cx="3528060"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29" name="Picture Placeholder 2"/>
          <p:cNvSpPr>
            <a:spLocks noGrp="1" noChangeAspect="1"/>
          </p:cNvSpPr>
          <p:nvPr>
            <p:ph type="pic" idx="15"/>
          </p:nvPr>
        </p:nvSpPr>
        <p:spPr>
          <a:xfrm>
            <a:off x="782956" y="2651760"/>
            <a:ext cx="352806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ar-SA"/>
              <a:t>انقر فوق الأيقونة لإضافة صورة</a:t>
            </a:r>
            <a:endParaRPr lang="en-US" dirty="0"/>
          </a:p>
        </p:txBody>
      </p:sp>
      <p:sp>
        <p:nvSpPr>
          <p:cNvPr id="22" name="Text Placeholder 3"/>
          <p:cNvSpPr>
            <a:spLocks noGrp="1"/>
          </p:cNvSpPr>
          <p:nvPr>
            <p:ph type="body" sz="half" idx="18"/>
          </p:nvPr>
        </p:nvSpPr>
        <p:spPr>
          <a:xfrm>
            <a:off x="782956" y="5792654"/>
            <a:ext cx="3528060"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5" name="Text Placeholder 4"/>
          <p:cNvSpPr>
            <a:spLocks noGrp="1"/>
          </p:cNvSpPr>
          <p:nvPr>
            <p:ph type="body" sz="quarter" idx="3"/>
          </p:nvPr>
        </p:nvSpPr>
        <p:spPr>
          <a:xfrm>
            <a:off x="4667251" y="5101139"/>
            <a:ext cx="3516630"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30" name="Picture Placeholder 2"/>
          <p:cNvSpPr>
            <a:spLocks noGrp="1" noChangeAspect="1"/>
          </p:cNvSpPr>
          <p:nvPr>
            <p:ph type="pic" idx="21"/>
          </p:nvPr>
        </p:nvSpPr>
        <p:spPr>
          <a:xfrm>
            <a:off x="4667249" y="2651760"/>
            <a:ext cx="3516630"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ar-SA"/>
              <a:t>انقر فوق الأيقونة لإضافة صورة</a:t>
            </a:r>
            <a:endParaRPr lang="en-US" dirty="0"/>
          </a:p>
        </p:txBody>
      </p:sp>
      <p:sp>
        <p:nvSpPr>
          <p:cNvPr id="23" name="Text Placeholder 3"/>
          <p:cNvSpPr>
            <a:spLocks noGrp="1"/>
          </p:cNvSpPr>
          <p:nvPr>
            <p:ph type="body" sz="half" idx="19"/>
          </p:nvPr>
        </p:nvSpPr>
        <p:spPr>
          <a:xfrm>
            <a:off x="4665627" y="5792653"/>
            <a:ext cx="3521287"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14" name="Text Placeholder 4"/>
          <p:cNvSpPr>
            <a:spLocks noGrp="1"/>
          </p:cNvSpPr>
          <p:nvPr>
            <p:ph type="body" sz="quarter" idx="13"/>
          </p:nvPr>
        </p:nvSpPr>
        <p:spPr>
          <a:xfrm>
            <a:off x="8549640" y="5101139"/>
            <a:ext cx="3518536"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31" name="Picture Placeholder 2"/>
          <p:cNvSpPr>
            <a:spLocks noGrp="1" noChangeAspect="1"/>
          </p:cNvSpPr>
          <p:nvPr>
            <p:ph type="pic" idx="22"/>
          </p:nvPr>
        </p:nvSpPr>
        <p:spPr>
          <a:xfrm>
            <a:off x="8549639" y="2651760"/>
            <a:ext cx="3518536" cy="18288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ar-SA"/>
              <a:t>انقر فوق الأيقونة لإضافة صورة</a:t>
            </a:r>
            <a:endParaRPr lang="en-US" dirty="0"/>
          </a:p>
        </p:txBody>
      </p:sp>
      <p:sp>
        <p:nvSpPr>
          <p:cNvPr id="24" name="Text Placeholder 3"/>
          <p:cNvSpPr>
            <a:spLocks noGrp="1"/>
          </p:cNvSpPr>
          <p:nvPr>
            <p:ph type="body" sz="half" idx="20"/>
          </p:nvPr>
        </p:nvSpPr>
        <p:spPr>
          <a:xfrm>
            <a:off x="8549491" y="5792650"/>
            <a:ext cx="3523196" cy="791027"/>
          </a:xfrm>
        </p:spPr>
        <p:txBody>
          <a:bodyPr anchor="t">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cxnSp>
        <p:nvCxnSpPr>
          <p:cNvPr id="19" name="Straight Connector 18"/>
          <p:cNvCxnSpPr/>
          <p:nvPr/>
        </p:nvCxnSpPr>
        <p:spPr>
          <a:xfrm>
            <a:off x="4471370" y="2560320"/>
            <a:ext cx="0" cy="475488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8354672" y="2560320"/>
            <a:ext cx="0" cy="4760258"/>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67019028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p:txBody>
          <a:bodyPr vert="eaVert" anchor="t" anchorCtr="0"/>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695828155"/>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965055" y="516256"/>
            <a:ext cx="2103121" cy="6991350"/>
          </a:xfrm>
        </p:spPr>
        <p:txBody>
          <a:bodyPr vert="eaVert" anchor="b" anchorCtr="0"/>
          <a:lstStyle/>
          <a:p>
            <a:r>
              <a:rPr lang="ar-SA"/>
              <a:t>انقر لتحرير نمط عنوان الشكل الرئيسي</a:t>
            </a:r>
            <a:endParaRPr lang="en-US" dirty="0"/>
          </a:p>
        </p:txBody>
      </p:sp>
      <p:sp>
        <p:nvSpPr>
          <p:cNvPr id="3" name="Vertical Text Placeholder 2"/>
          <p:cNvSpPr>
            <a:spLocks noGrp="1"/>
          </p:cNvSpPr>
          <p:nvPr>
            <p:ph type="body" orient="vert" idx="1"/>
          </p:nvPr>
        </p:nvSpPr>
        <p:spPr>
          <a:xfrm>
            <a:off x="782956" y="1064897"/>
            <a:ext cx="8907779" cy="6442709"/>
          </a:xfrm>
        </p:spPr>
        <p:txBody>
          <a:bodyPr vert="eaVert"/>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295614067"/>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Slide 1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264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Slide 2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754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idx="1"/>
          </p:nvPr>
        </p:nvSpPr>
        <p:spPr/>
        <p:txBody>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374613828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Slide 3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0761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Slide 4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37230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Slide 5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2314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Slide 6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9452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Slide 7 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800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519" y="1790497"/>
            <a:ext cx="13436867" cy="5884546"/>
          </a:xfrm>
        </p:spPr>
        <p:txBody>
          <a:bodyPr/>
          <a:lstStyle>
            <a:lvl1pPr>
              <a:defRPr>
                <a:solidFill>
                  <a:schemeClr val="bg1"/>
                </a:solidFill>
                <a:latin typeface="Calibri" pitchFamily="34" charset="0"/>
              </a:defRPr>
            </a:lvl1pPr>
            <a:lvl2pPr>
              <a:defRPr>
                <a:solidFill>
                  <a:schemeClr val="bg1"/>
                </a:solidFill>
                <a:latin typeface="Calibri" pitchFamily="34" charset="0"/>
              </a:defRPr>
            </a:lvl2pPr>
            <a:lvl3pPr>
              <a:defRPr>
                <a:solidFill>
                  <a:schemeClr val="bg1"/>
                </a:solidFill>
                <a:latin typeface="Calibri"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46301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24677466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A8AFCC"/>
          </a:solidFill>
          <a:ln/>
        </p:spPr>
      </p:sp>
      <p:sp>
        <p:nvSpPr>
          <p:cNvPr id="3" name="Shape 1"/>
          <p:cNvSpPr/>
          <p:nvPr/>
        </p:nvSpPr>
        <p:spPr>
          <a:xfrm>
            <a:off x="0" y="0"/>
            <a:ext cx="14630400" cy="8229600"/>
          </a:xfrm>
          <a:prstGeom prst="rect">
            <a:avLst/>
          </a:prstGeom>
          <a:solidFill>
            <a:srgbClr val="080E26"/>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extLst>
      <p:ext uri="{BB962C8B-B14F-4D97-AF65-F5344CB8AC3E}">
        <p14:creationId xmlns:p14="http://schemas.microsoft.com/office/powerpoint/2010/main" val="1847660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a:t>Click to edit Master title style</a:t>
            </a:r>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548640" indent="0" algn="ctr">
              <a:buNone/>
              <a:defRPr/>
            </a:lvl2pPr>
            <a:lvl3pPr marL="1097280" indent="0" algn="ctr">
              <a:buNone/>
              <a:defRPr/>
            </a:lvl3pPr>
            <a:lvl4pPr marL="1645920" indent="0" algn="ctr">
              <a:buNone/>
              <a:defRPr/>
            </a:lvl4pPr>
            <a:lvl5pPr marL="2194560" indent="0" algn="ctr">
              <a:buNone/>
              <a:defRPr/>
            </a:lvl5pPr>
            <a:lvl6pPr marL="2743200" indent="0" algn="ctr">
              <a:buNone/>
              <a:defRPr/>
            </a:lvl6pPr>
            <a:lvl7pPr marL="3291840" indent="0" algn="ctr">
              <a:buNone/>
              <a:defRPr/>
            </a:lvl7pPr>
            <a:lvl8pPr marL="3840480" indent="0" algn="ctr">
              <a:buNone/>
              <a:defRPr/>
            </a:lvl8pPr>
            <a:lvl9pPr marL="438912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7281C5F-9EEF-B0FE-15ED-6E306716F714}"/>
              </a:ext>
            </a:extLst>
          </p:cNvPr>
          <p:cNvSpPr>
            <a:spLocks noGrp="1" noChangeArrowheads="1"/>
          </p:cNvSpPr>
          <p:nvPr>
            <p:ph type="dt" sz="half" idx="10"/>
          </p:nvPr>
        </p:nvSpPr>
        <p:spPr>
          <a:xfrm>
            <a:off x="693422" y="7879080"/>
            <a:ext cx="4208779" cy="337186"/>
          </a:xfrm>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7CB7176-D3C8-4E97-8AC5-716C34D6DA2E}"/>
              </a:ext>
            </a:extLst>
          </p:cNvPr>
          <p:cNvSpPr>
            <a:spLocks noGrp="1" noChangeArrowheads="1"/>
          </p:cNvSpPr>
          <p:nvPr>
            <p:ph type="sldNum" sz="quarter" idx="11"/>
          </p:nvPr>
        </p:nvSpPr>
        <p:spPr/>
        <p:txBody>
          <a:bodyPr/>
          <a:lstStyle>
            <a:lvl1pPr>
              <a:defRPr/>
            </a:lvl1pPr>
          </a:lstStyle>
          <a:p>
            <a:fld id="{D133F775-90C5-4771-8058-E98212AD976C}" type="slidenum">
              <a:rPr lang="en-US" altLang="en-US"/>
              <a:pPr/>
              <a:t>‹#›</a:t>
            </a:fld>
            <a:endParaRPr lang="en-US" altLang="en-US"/>
          </a:p>
        </p:txBody>
      </p:sp>
    </p:spTree>
    <p:extLst>
      <p:ext uri="{BB962C8B-B14F-4D97-AF65-F5344CB8AC3E}">
        <p14:creationId xmlns:p14="http://schemas.microsoft.com/office/powerpoint/2010/main" val="35019436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54519" y="1790497"/>
            <a:ext cx="13436867" cy="5884546"/>
          </a:xfrm>
        </p:spPr>
        <p:txBody>
          <a:bodyPr/>
          <a:lstStyle>
            <a:lvl1pPr>
              <a:defRPr>
                <a:solidFill>
                  <a:schemeClr val="bg1"/>
                </a:solidFill>
                <a:latin typeface="Calibri" pitchFamily="34" charset="0"/>
              </a:defRPr>
            </a:lvl1pPr>
            <a:lvl2pPr>
              <a:defRPr>
                <a:solidFill>
                  <a:schemeClr val="bg1"/>
                </a:solidFill>
                <a:latin typeface="Calibri" pitchFamily="34" charset="0"/>
              </a:defRPr>
            </a:lvl2pPr>
            <a:lvl3pPr>
              <a:defRPr>
                <a:solidFill>
                  <a:schemeClr val="bg1"/>
                </a:solidFill>
                <a:latin typeface="Calibri"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92838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Title 1"/>
          <p:cNvSpPr>
            <a:spLocks noGrp="1"/>
          </p:cNvSpPr>
          <p:nvPr>
            <p:ph type="title"/>
          </p:nvPr>
        </p:nvSpPr>
        <p:spPr>
          <a:xfrm>
            <a:off x="1385948" y="3434080"/>
            <a:ext cx="10590788" cy="2298776"/>
          </a:xfrm>
        </p:spPr>
        <p:txBody>
          <a:bodyPr anchor="b"/>
          <a:lstStyle>
            <a:lvl1pPr algn="l">
              <a:defRPr sz="4800" b="0" cap="none"/>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385946" y="5732857"/>
            <a:ext cx="10590790" cy="1032480"/>
          </a:xfrm>
        </p:spPr>
        <p:txBody>
          <a:bodyPr anchor="t"/>
          <a:lstStyle>
            <a:lvl1pPr marL="0" indent="0" algn="l">
              <a:buNone/>
              <a:defRPr sz="2400" cap="all">
                <a:solidFill>
                  <a:schemeClr val="bg2">
                    <a:lumMod val="40000"/>
                    <a:lumOff val="60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ar-SA"/>
              <a:t>انقر لتحرير أنماط نص الشكل الرئيسي</a:t>
            </a:r>
          </a:p>
        </p:txBody>
      </p:sp>
      <p:sp>
        <p:nvSpPr>
          <p:cNvPr id="4" name="Date Placeholder 3"/>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98221850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400"/>
            </a:lvl1pPr>
            <a:lvl2pPr marL="548640" indent="0">
              <a:buNone/>
              <a:defRPr sz="2160"/>
            </a:lvl2pPr>
            <a:lvl3pPr marL="1097280" indent="0">
              <a:buNone/>
              <a:defRPr sz="1920"/>
            </a:lvl3pPr>
            <a:lvl4pPr marL="1645920" indent="0">
              <a:buNone/>
              <a:defRPr sz="1680"/>
            </a:lvl4pPr>
            <a:lvl5pPr marL="2194560" indent="0">
              <a:buNone/>
              <a:defRPr sz="1680"/>
            </a:lvl5pPr>
            <a:lvl6pPr marL="2743200" indent="0">
              <a:buNone/>
              <a:defRPr sz="1680"/>
            </a:lvl6pPr>
            <a:lvl7pPr marL="3291840" indent="0">
              <a:buNone/>
              <a:defRPr sz="1680"/>
            </a:lvl7pPr>
            <a:lvl8pPr marL="3840480" indent="0">
              <a:buNone/>
              <a:defRPr sz="1680"/>
            </a:lvl8pPr>
            <a:lvl9pPr marL="4389120" indent="0">
              <a:buNone/>
              <a:defRPr sz="1680"/>
            </a:lvl9pPr>
          </a:lstStyle>
          <a:p>
            <a:pPr lvl="0"/>
            <a:r>
              <a:rPr lang="en-US"/>
              <a:t>Click to edit Master text styles</a:t>
            </a:r>
          </a:p>
        </p:txBody>
      </p:sp>
      <p:sp>
        <p:nvSpPr>
          <p:cNvPr id="4" name="Rectangle 4">
            <a:extLst>
              <a:ext uri="{FF2B5EF4-FFF2-40B4-BE49-F238E27FC236}">
                <a16:creationId xmlns:a16="http://schemas.microsoft.com/office/drawing/2014/main" id="{0D044EDD-0D14-D3A5-A627-3F9990EC15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85992BA-9D3C-A229-015A-702869BA19DD}"/>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6" name="Rectangle 6">
            <a:extLst>
              <a:ext uri="{FF2B5EF4-FFF2-40B4-BE49-F238E27FC236}">
                <a16:creationId xmlns:a16="http://schemas.microsoft.com/office/drawing/2014/main" id="{ECB79E67-A327-FC58-40DD-648D41490CB2}"/>
              </a:ext>
            </a:extLst>
          </p:cNvPr>
          <p:cNvSpPr>
            <a:spLocks noGrp="1" noChangeArrowheads="1"/>
          </p:cNvSpPr>
          <p:nvPr>
            <p:ph type="sldNum" sz="quarter" idx="12"/>
          </p:nvPr>
        </p:nvSpPr>
        <p:spPr>
          <a:ln/>
        </p:spPr>
        <p:txBody>
          <a:bodyPr/>
          <a:lstStyle>
            <a:lvl1pPr>
              <a:defRPr/>
            </a:lvl1pPr>
          </a:lstStyle>
          <a:p>
            <a:fld id="{AF1F07FE-A972-4E76-A818-30DEF8D1E820}" type="slidenum">
              <a:rPr lang="en-US" altLang="en-US"/>
              <a:pPr/>
              <a:t>‹#›</a:t>
            </a:fld>
            <a:endParaRPr lang="en-US" altLang="en-US"/>
          </a:p>
        </p:txBody>
      </p:sp>
    </p:spTree>
    <p:extLst>
      <p:ext uri="{BB962C8B-B14F-4D97-AF65-F5344CB8AC3E}">
        <p14:creationId xmlns:p14="http://schemas.microsoft.com/office/powerpoint/2010/main" val="12141042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1520" y="1443990"/>
            <a:ext cx="6461760" cy="588454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37120" y="1443990"/>
            <a:ext cx="6461760" cy="5884546"/>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08F21B0-CF95-8D9D-B60D-83FFDE2B092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5973D1-D76C-3743-BD90-CC6E9A8700C3}"/>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7" name="Rectangle 6">
            <a:extLst>
              <a:ext uri="{FF2B5EF4-FFF2-40B4-BE49-F238E27FC236}">
                <a16:creationId xmlns:a16="http://schemas.microsoft.com/office/drawing/2014/main" id="{459218B1-9FF4-E15F-6DE8-420F7D6E6B86}"/>
              </a:ext>
            </a:extLst>
          </p:cNvPr>
          <p:cNvSpPr>
            <a:spLocks noGrp="1" noChangeArrowheads="1"/>
          </p:cNvSpPr>
          <p:nvPr>
            <p:ph type="sldNum" sz="quarter" idx="12"/>
          </p:nvPr>
        </p:nvSpPr>
        <p:spPr>
          <a:ln/>
        </p:spPr>
        <p:txBody>
          <a:bodyPr/>
          <a:lstStyle>
            <a:lvl1pPr>
              <a:defRPr/>
            </a:lvl1pPr>
          </a:lstStyle>
          <a:p>
            <a:fld id="{6496F65F-C542-4FB7-89FC-800CC238AB38}" type="slidenum">
              <a:rPr lang="en-US" altLang="en-US"/>
              <a:pPr/>
              <a:t>‹#›</a:t>
            </a:fld>
            <a:endParaRPr lang="en-US" altLang="en-US"/>
          </a:p>
        </p:txBody>
      </p:sp>
    </p:spTree>
    <p:extLst>
      <p:ext uri="{BB962C8B-B14F-4D97-AF65-F5344CB8AC3E}">
        <p14:creationId xmlns:p14="http://schemas.microsoft.com/office/powerpoint/2010/main" val="822506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1520" y="329566"/>
            <a:ext cx="13167360" cy="13716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1520" y="1842136"/>
            <a:ext cx="6464301"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C2631BE-488D-2E1E-4CA1-B21475CA92D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B60985E-A905-FF3E-F7AA-B6211152E037}"/>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9" name="Rectangle 6">
            <a:extLst>
              <a:ext uri="{FF2B5EF4-FFF2-40B4-BE49-F238E27FC236}">
                <a16:creationId xmlns:a16="http://schemas.microsoft.com/office/drawing/2014/main" id="{DAD07959-5943-B65C-C16F-BA1617AD920B}"/>
              </a:ext>
            </a:extLst>
          </p:cNvPr>
          <p:cNvSpPr>
            <a:spLocks noGrp="1" noChangeArrowheads="1"/>
          </p:cNvSpPr>
          <p:nvPr>
            <p:ph type="sldNum" sz="quarter" idx="12"/>
          </p:nvPr>
        </p:nvSpPr>
        <p:spPr>
          <a:ln/>
        </p:spPr>
        <p:txBody>
          <a:bodyPr/>
          <a:lstStyle>
            <a:lvl1pPr>
              <a:defRPr/>
            </a:lvl1pPr>
          </a:lstStyle>
          <a:p>
            <a:fld id="{F763BFA3-0473-4FE6-8047-2FE68C6C9964}" type="slidenum">
              <a:rPr lang="en-US" altLang="en-US"/>
              <a:pPr/>
              <a:t>‹#›</a:t>
            </a:fld>
            <a:endParaRPr lang="en-US" altLang="en-US"/>
          </a:p>
        </p:txBody>
      </p:sp>
    </p:spTree>
    <p:extLst>
      <p:ext uri="{BB962C8B-B14F-4D97-AF65-F5344CB8AC3E}">
        <p14:creationId xmlns:p14="http://schemas.microsoft.com/office/powerpoint/2010/main" val="1069552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94C6F79-AD2A-290F-B588-57D76D1614D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D6E45A3-DC8A-9B13-AD6D-B6EDBEDE9899}"/>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5" name="Rectangle 6">
            <a:extLst>
              <a:ext uri="{FF2B5EF4-FFF2-40B4-BE49-F238E27FC236}">
                <a16:creationId xmlns:a16="http://schemas.microsoft.com/office/drawing/2014/main" id="{BB077276-08C6-5CAC-6E38-F750E276B271}"/>
              </a:ext>
            </a:extLst>
          </p:cNvPr>
          <p:cNvSpPr>
            <a:spLocks noGrp="1" noChangeArrowheads="1"/>
          </p:cNvSpPr>
          <p:nvPr>
            <p:ph type="sldNum" sz="quarter" idx="12"/>
          </p:nvPr>
        </p:nvSpPr>
        <p:spPr>
          <a:ln/>
        </p:spPr>
        <p:txBody>
          <a:bodyPr/>
          <a:lstStyle>
            <a:lvl1pPr>
              <a:defRPr/>
            </a:lvl1pPr>
          </a:lstStyle>
          <a:p>
            <a:fld id="{A82956DD-4FA9-4D0A-9D61-916003E1C0BF}" type="slidenum">
              <a:rPr lang="en-US" altLang="en-US"/>
              <a:pPr/>
              <a:t>‹#›</a:t>
            </a:fld>
            <a:endParaRPr lang="en-US" altLang="en-US"/>
          </a:p>
        </p:txBody>
      </p:sp>
    </p:spTree>
    <p:extLst>
      <p:ext uri="{BB962C8B-B14F-4D97-AF65-F5344CB8AC3E}">
        <p14:creationId xmlns:p14="http://schemas.microsoft.com/office/powerpoint/2010/main" val="41635550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50DCD2B-6B89-212E-8CEF-9806770ECC1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AEEDF55-96DA-B5E8-6CBF-D3643F284906}"/>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4" name="Rectangle 6">
            <a:extLst>
              <a:ext uri="{FF2B5EF4-FFF2-40B4-BE49-F238E27FC236}">
                <a16:creationId xmlns:a16="http://schemas.microsoft.com/office/drawing/2014/main" id="{C7AAF5DB-A81D-F4C9-1553-E43772C9B262}"/>
              </a:ext>
            </a:extLst>
          </p:cNvPr>
          <p:cNvSpPr>
            <a:spLocks noGrp="1" noChangeArrowheads="1"/>
          </p:cNvSpPr>
          <p:nvPr>
            <p:ph type="sldNum" sz="quarter" idx="12"/>
          </p:nvPr>
        </p:nvSpPr>
        <p:spPr>
          <a:ln/>
        </p:spPr>
        <p:txBody>
          <a:bodyPr/>
          <a:lstStyle>
            <a:lvl1pPr>
              <a:defRPr/>
            </a:lvl1pPr>
          </a:lstStyle>
          <a:p>
            <a:fld id="{829D0C52-7909-4A92-B196-B69984CCE0E9}" type="slidenum">
              <a:rPr lang="en-US" altLang="en-US"/>
              <a:pPr/>
              <a:t>‹#›</a:t>
            </a:fld>
            <a:endParaRPr lang="en-US" altLang="en-US"/>
          </a:p>
        </p:txBody>
      </p:sp>
    </p:spTree>
    <p:extLst>
      <p:ext uri="{BB962C8B-B14F-4D97-AF65-F5344CB8AC3E}">
        <p14:creationId xmlns:p14="http://schemas.microsoft.com/office/powerpoint/2010/main" val="36961985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5720080" y="327660"/>
            <a:ext cx="8178800" cy="7023736"/>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1521" y="1722120"/>
            <a:ext cx="4813301" cy="5629276"/>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Rectangle 4">
            <a:extLst>
              <a:ext uri="{FF2B5EF4-FFF2-40B4-BE49-F238E27FC236}">
                <a16:creationId xmlns:a16="http://schemas.microsoft.com/office/drawing/2014/main" id="{6258EB16-2834-F7B6-C39A-04FA86A3325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4CA8ED-3DB1-85A6-5A15-2BFC3DCF5A05}"/>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7" name="Rectangle 6">
            <a:extLst>
              <a:ext uri="{FF2B5EF4-FFF2-40B4-BE49-F238E27FC236}">
                <a16:creationId xmlns:a16="http://schemas.microsoft.com/office/drawing/2014/main" id="{7F1856D7-53E0-BE58-D311-E45DC9F36FE8}"/>
              </a:ext>
            </a:extLst>
          </p:cNvPr>
          <p:cNvSpPr>
            <a:spLocks noGrp="1" noChangeArrowheads="1"/>
          </p:cNvSpPr>
          <p:nvPr>
            <p:ph type="sldNum" sz="quarter" idx="12"/>
          </p:nvPr>
        </p:nvSpPr>
        <p:spPr>
          <a:ln/>
        </p:spPr>
        <p:txBody>
          <a:bodyPr/>
          <a:lstStyle>
            <a:lvl1pPr>
              <a:defRPr/>
            </a:lvl1pPr>
          </a:lstStyle>
          <a:p>
            <a:fld id="{484BA31F-C71A-4AD5-AABF-FA685DEF2CC7}" type="slidenum">
              <a:rPr lang="en-US" altLang="en-US"/>
              <a:pPr/>
              <a:t>‹#›</a:t>
            </a:fld>
            <a:endParaRPr lang="en-US" altLang="en-US"/>
          </a:p>
        </p:txBody>
      </p:sp>
    </p:spTree>
    <p:extLst>
      <p:ext uri="{BB962C8B-B14F-4D97-AF65-F5344CB8AC3E}">
        <p14:creationId xmlns:p14="http://schemas.microsoft.com/office/powerpoint/2010/main" val="42865701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867661" y="735330"/>
            <a:ext cx="8778240" cy="493776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pPr lvl="0"/>
            <a:endParaRPr lang="en-US" noProof="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Rectangle 4">
            <a:extLst>
              <a:ext uri="{FF2B5EF4-FFF2-40B4-BE49-F238E27FC236}">
                <a16:creationId xmlns:a16="http://schemas.microsoft.com/office/drawing/2014/main" id="{83AEBF6E-09CB-F0D4-4AEB-6231A4EE337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D900E45-A092-77E3-C086-3852F1B5C3E7}"/>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7" name="Rectangle 6">
            <a:extLst>
              <a:ext uri="{FF2B5EF4-FFF2-40B4-BE49-F238E27FC236}">
                <a16:creationId xmlns:a16="http://schemas.microsoft.com/office/drawing/2014/main" id="{ACB52F05-0341-2801-BE83-71B062B63CFA}"/>
              </a:ext>
            </a:extLst>
          </p:cNvPr>
          <p:cNvSpPr>
            <a:spLocks noGrp="1" noChangeArrowheads="1"/>
          </p:cNvSpPr>
          <p:nvPr>
            <p:ph type="sldNum" sz="quarter" idx="12"/>
          </p:nvPr>
        </p:nvSpPr>
        <p:spPr>
          <a:ln/>
        </p:spPr>
        <p:txBody>
          <a:bodyPr/>
          <a:lstStyle>
            <a:lvl1pPr>
              <a:defRPr/>
            </a:lvl1pPr>
          </a:lstStyle>
          <a:p>
            <a:fld id="{93B70DCC-4C60-44C9-B2EB-E4D304203ECA}" type="slidenum">
              <a:rPr lang="en-US" altLang="en-US"/>
              <a:pPr/>
              <a:t>‹#›</a:t>
            </a:fld>
            <a:endParaRPr lang="en-US" altLang="en-US"/>
          </a:p>
        </p:txBody>
      </p:sp>
    </p:spTree>
    <p:extLst>
      <p:ext uri="{BB962C8B-B14F-4D97-AF65-F5344CB8AC3E}">
        <p14:creationId xmlns:p14="http://schemas.microsoft.com/office/powerpoint/2010/main" val="36946374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48C4E7B-F4A9-5E7B-1DA2-B560E2C6C4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17268B-53B4-D98A-5FA0-735E6A193FDC}"/>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6" name="Rectangle 6">
            <a:extLst>
              <a:ext uri="{FF2B5EF4-FFF2-40B4-BE49-F238E27FC236}">
                <a16:creationId xmlns:a16="http://schemas.microsoft.com/office/drawing/2014/main" id="{98C89B69-FA59-C7F4-004A-C39C57430187}"/>
              </a:ext>
            </a:extLst>
          </p:cNvPr>
          <p:cNvSpPr>
            <a:spLocks noGrp="1" noChangeArrowheads="1"/>
          </p:cNvSpPr>
          <p:nvPr>
            <p:ph type="sldNum" sz="quarter" idx="12"/>
          </p:nvPr>
        </p:nvSpPr>
        <p:spPr>
          <a:ln/>
        </p:spPr>
        <p:txBody>
          <a:bodyPr/>
          <a:lstStyle>
            <a:lvl1pPr>
              <a:defRPr/>
            </a:lvl1pPr>
          </a:lstStyle>
          <a:p>
            <a:fld id="{6E51A5D7-DD78-4D05-954E-630AD7C5D452}" type="slidenum">
              <a:rPr lang="en-US" altLang="en-US"/>
              <a:pPr/>
              <a:t>‹#›</a:t>
            </a:fld>
            <a:endParaRPr lang="en-US" altLang="en-US"/>
          </a:p>
        </p:txBody>
      </p:sp>
    </p:spTree>
    <p:extLst>
      <p:ext uri="{BB962C8B-B14F-4D97-AF65-F5344CB8AC3E}">
        <p14:creationId xmlns:p14="http://schemas.microsoft.com/office/powerpoint/2010/main" val="30675711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764521" y="57150"/>
            <a:ext cx="3411221" cy="727138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0862" y="57150"/>
            <a:ext cx="9989819" cy="72713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823C780-4A49-D90F-B927-CA72CBC3D7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5E408C5-727C-F1F3-DDC3-BA485C5F8E81}"/>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6" name="Rectangle 6">
            <a:extLst>
              <a:ext uri="{FF2B5EF4-FFF2-40B4-BE49-F238E27FC236}">
                <a16:creationId xmlns:a16="http://schemas.microsoft.com/office/drawing/2014/main" id="{40CE1D79-5E5C-B2DD-AFA1-96FB0E583055}"/>
              </a:ext>
            </a:extLst>
          </p:cNvPr>
          <p:cNvSpPr>
            <a:spLocks noGrp="1" noChangeArrowheads="1"/>
          </p:cNvSpPr>
          <p:nvPr>
            <p:ph type="sldNum" sz="quarter" idx="12"/>
          </p:nvPr>
        </p:nvSpPr>
        <p:spPr>
          <a:ln/>
        </p:spPr>
        <p:txBody>
          <a:bodyPr/>
          <a:lstStyle>
            <a:lvl1pPr>
              <a:defRPr/>
            </a:lvl1pPr>
          </a:lstStyle>
          <a:p>
            <a:fld id="{16E0B9AE-1CD8-4FAC-9A26-36275D34CE12}" type="slidenum">
              <a:rPr lang="en-US" altLang="en-US"/>
              <a:pPr/>
              <a:t>‹#›</a:t>
            </a:fld>
            <a:endParaRPr lang="en-US" altLang="en-US"/>
          </a:p>
        </p:txBody>
      </p:sp>
    </p:spTree>
    <p:extLst>
      <p:ext uri="{BB962C8B-B14F-4D97-AF65-F5344CB8AC3E}">
        <p14:creationId xmlns:p14="http://schemas.microsoft.com/office/powerpoint/2010/main" val="845287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30861" y="57150"/>
            <a:ext cx="13644880" cy="962026"/>
          </a:xfrm>
        </p:spPr>
        <p:txBody>
          <a:bodyPr/>
          <a:lstStyle/>
          <a:p>
            <a:r>
              <a:rPr lang="en-US"/>
              <a:t>Click to edit Master title style</a:t>
            </a:r>
          </a:p>
        </p:txBody>
      </p:sp>
      <p:sp>
        <p:nvSpPr>
          <p:cNvPr id="3" name="Table Placeholder 2"/>
          <p:cNvSpPr>
            <a:spLocks noGrp="1"/>
          </p:cNvSpPr>
          <p:nvPr>
            <p:ph type="tbl" idx="1"/>
          </p:nvPr>
        </p:nvSpPr>
        <p:spPr>
          <a:xfrm>
            <a:off x="731520" y="1443990"/>
            <a:ext cx="13167360" cy="5884546"/>
          </a:xfrm>
        </p:spPr>
        <p:txBody>
          <a:bodyPr/>
          <a:lstStyle/>
          <a:p>
            <a:pPr lvl="0"/>
            <a:endParaRPr lang="en-US" noProof="0"/>
          </a:p>
        </p:txBody>
      </p:sp>
      <p:sp>
        <p:nvSpPr>
          <p:cNvPr id="4" name="Rectangle 4">
            <a:extLst>
              <a:ext uri="{FF2B5EF4-FFF2-40B4-BE49-F238E27FC236}">
                <a16:creationId xmlns:a16="http://schemas.microsoft.com/office/drawing/2014/main" id="{CFBA8ACA-0979-0839-8601-C31E68A67AA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BB64B8B-BF8E-C1A2-415E-AFD961BDB5C8}"/>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6" name="Rectangle 6">
            <a:extLst>
              <a:ext uri="{FF2B5EF4-FFF2-40B4-BE49-F238E27FC236}">
                <a16:creationId xmlns:a16="http://schemas.microsoft.com/office/drawing/2014/main" id="{A6CD71A6-34A3-1BCF-CE5E-AFE8D759D198}"/>
              </a:ext>
            </a:extLst>
          </p:cNvPr>
          <p:cNvSpPr>
            <a:spLocks noGrp="1" noChangeArrowheads="1"/>
          </p:cNvSpPr>
          <p:nvPr>
            <p:ph type="sldNum" sz="quarter" idx="12"/>
          </p:nvPr>
        </p:nvSpPr>
        <p:spPr>
          <a:ln/>
        </p:spPr>
        <p:txBody>
          <a:bodyPr/>
          <a:lstStyle>
            <a:lvl1pPr>
              <a:defRPr/>
            </a:lvl1pPr>
          </a:lstStyle>
          <a:p>
            <a:fld id="{6648471B-9633-4A16-99C4-A4B2D7D1C44B}" type="slidenum">
              <a:rPr lang="en-US" altLang="en-US"/>
              <a:pPr/>
              <a:t>‹#›</a:t>
            </a:fld>
            <a:endParaRPr lang="en-US" altLang="en-US"/>
          </a:p>
        </p:txBody>
      </p:sp>
    </p:spTree>
    <p:extLst>
      <p:ext uri="{BB962C8B-B14F-4D97-AF65-F5344CB8AC3E}">
        <p14:creationId xmlns:p14="http://schemas.microsoft.com/office/powerpoint/2010/main" val="781556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ان">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3" name="Content Placeholder 2"/>
          <p:cNvSpPr>
            <a:spLocks noGrp="1"/>
          </p:cNvSpPr>
          <p:nvPr>
            <p:ph sz="half" idx="1"/>
          </p:nvPr>
        </p:nvSpPr>
        <p:spPr>
          <a:xfrm>
            <a:off x="1323975" y="2472690"/>
            <a:ext cx="5275607" cy="503491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Content Placeholder 3"/>
          <p:cNvSpPr>
            <a:spLocks noGrp="1"/>
          </p:cNvSpPr>
          <p:nvPr>
            <p:ph sz="half" idx="2"/>
          </p:nvPr>
        </p:nvSpPr>
        <p:spPr>
          <a:xfrm>
            <a:off x="6785392" y="2467311"/>
            <a:ext cx="5275609" cy="5040294"/>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Date Placeholder 4"/>
          <p:cNvSpPr>
            <a:spLocks noGrp="1"/>
          </p:cNvSpPr>
          <p:nvPr>
            <p:ph type="dt" sz="half" idx="10"/>
          </p:nvPr>
        </p:nvSpPr>
        <p:spPr/>
        <p:txBody>
          <a:bodyPr/>
          <a:lstStyle/>
          <a:p>
            <a:fld id="{ED7D0906-0881-4D74-ACD6-BAFA7FA24355}"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642905820"/>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0861" y="605786"/>
            <a:ext cx="13644880" cy="962026"/>
          </a:xfrm>
        </p:spPr>
        <p:txBody>
          <a:bodyPr/>
          <a:lstStyle>
            <a:lvl1pPr>
              <a:defRPr baseline="0">
                <a:effectLst>
                  <a:outerShdw blurRad="38100" dist="38100" dir="2700000" algn="tl">
                    <a:srgbClr val="000000">
                      <a:alpha val="43137"/>
                    </a:srgbClr>
                  </a:outerShdw>
                </a:effectLst>
                <a:latin typeface="Calibri" pitchFamily="34" charset="0"/>
              </a:defRPr>
            </a:lvl1pPr>
          </a:lstStyle>
          <a:p>
            <a:r>
              <a:rPr lang="en-US" dirty="0"/>
              <a:t>Click to edit Master title style</a:t>
            </a:r>
          </a:p>
        </p:txBody>
      </p:sp>
      <p:sp>
        <p:nvSpPr>
          <p:cNvPr id="3" name="Content Placeholder 2"/>
          <p:cNvSpPr>
            <a:spLocks noGrp="1"/>
          </p:cNvSpPr>
          <p:nvPr>
            <p:ph idx="1"/>
          </p:nvPr>
        </p:nvSpPr>
        <p:spPr>
          <a:xfrm>
            <a:off x="654519" y="1790497"/>
            <a:ext cx="13436867" cy="5884546"/>
          </a:xfrm>
        </p:spPr>
        <p:txBody>
          <a:bodyPr/>
          <a:lstStyle>
            <a:lvl1pPr>
              <a:defRPr>
                <a:solidFill>
                  <a:schemeClr val="bg1"/>
                </a:solidFill>
                <a:latin typeface="Calibri" pitchFamily="34" charset="0"/>
              </a:defRPr>
            </a:lvl1pPr>
            <a:lvl2pPr>
              <a:defRPr>
                <a:solidFill>
                  <a:schemeClr val="bg1"/>
                </a:solidFill>
                <a:latin typeface="Calibri" pitchFamily="34" charset="0"/>
              </a:defRPr>
            </a:lvl2pPr>
            <a:lvl3pPr>
              <a:defRPr>
                <a:solidFill>
                  <a:schemeClr val="bg1"/>
                </a:solidFill>
                <a:latin typeface="Calibri" pitchFamily="34" charset="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6CC9E28E-1989-5246-7F3D-E8B4457825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2ED577-DCFA-BC4C-BDF1-EAE2C0923645}"/>
              </a:ext>
            </a:extLst>
          </p:cNvPr>
          <p:cNvSpPr>
            <a:spLocks noGrp="1" noChangeArrowheads="1"/>
          </p:cNvSpPr>
          <p:nvPr>
            <p:ph type="ftr" sz="quarter" idx="11"/>
          </p:nvPr>
        </p:nvSpPr>
        <p:spPr>
          <a:ln/>
        </p:spPr>
        <p:txBody>
          <a:bodyPr/>
          <a:lstStyle>
            <a:lvl1pPr>
              <a:defRPr/>
            </a:lvl1pPr>
          </a:lstStyle>
          <a:p>
            <a:pPr>
              <a:defRPr/>
            </a:pPr>
            <a:r>
              <a:rPr lang="en-US"/>
              <a:t>PYLERA SCIENTIFIC PRESENTATION VB051207</a:t>
            </a:r>
          </a:p>
        </p:txBody>
      </p:sp>
      <p:sp>
        <p:nvSpPr>
          <p:cNvPr id="6" name="Rectangle 6">
            <a:extLst>
              <a:ext uri="{FF2B5EF4-FFF2-40B4-BE49-F238E27FC236}">
                <a16:creationId xmlns:a16="http://schemas.microsoft.com/office/drawing/2014/main" id="{4FDF3378-002B-E0C1-071F-CCB3DD045D28}"/>
              </a:ext>
            </a:extLst>
          </p:cNvPr>
          <p:cNvSpPr>
            <a:spLocks noGrp="1" noChangeArrowheads="1"/>
          </p:cNvSpPr>
          <p:nvPr>
            <p:ph type="sldNum" sz="quarter" idx="12"/>
          </p:nvPr>
        </p:nvSpPr>
        <p:spPr>
          <a:ln/>
        </p:spPr>
        <p:txBody>
          <a:bodyPr/>
          <a:lstStyle>
            <a:lvl1pPr>
              <a:defRPr/>
            </a:lvl1pPr>
          </a:lstStyle>
          <a:p>
            <a:fld id="{6271EA5B-577A-489D-8350-2BD29FFD88BF}" type="slidenum">
              <a:rPr lang="en-US" altLang="en-US"/>
              <a:pPr/>
              <a:t>‹#›</a:t>
            </a:fld>
            <a:endParaRPr lang="en-US" altLang="en-US"/>
          </a:p>
        </p:txBody>
      </p:sp>
    </p:spTree>
    <p:extLst>
      <p:ext uri="{BB962C8B-B14F-4D97-AF65-F5344CB8AC3E}">
        <p14:creationId xmlns:p14="http://schemas.microsoft.com/office/powerpoint/2010/main" val="3421757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323975" y="2286000"/>
            <a:ext cx="5275606"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4" name="Content Placeholder 3"/>
          <p:cNvSpPr>
            <a:spLocks noGrp="1"/>
          </p:cNvSpPr>
          <p:nvPr>
            <p:ph sz="half" idx="2"/>
          </p:nvPr>
        </p:nvSpPr>
        <p:spPr>
          <a:xfrm>
            <a:off x="132397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5" name="Text Placeholder 4"/>
          <p:cNvSpPr>
            <a:spLocks noGrp="1"/>
          </p:cNvSpPr>
          <p:nvPr>
            <p:ph type="body" sz="quarter" idx="3"/>
          </p:nvPr>
        </p:nvSpPr>
        <p:spPr>
          <a:xfrm>
            <a:off x="6785395" y="2286000"/>
            <a:ext cx="5275607" cy="691514"/>
          </a:xfrm>
        </p:spPr>
        <p:txBody>
          <a:bodyPr anchor="b">
            <a:noAutofit/>
          </a:bodyPr>
          <a:lstStyle>
            <a:lvl1pPr marL="0" indent="0">
              <a:buNone/>
              <a:defRPr sz="2880" b="0">
                <a:solidFill>
                  <a:schemeClr val="bg2">
                    <a:lumMod val="40000"/>
                    <a:lumOff val="60000"/>
                  </a:schemeClr>
                </a:solidFill>
              </a:defRPr>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ar-SA"/>
              <a:t>انقر لتحرير أنماط نص الشكل الرئيسي</a:t>
            </a:r>
          </a:p>
        </p:txBody>
      </p:sp>
      <p:sp>
        <p:nvSpPr>
          <p:cNvPr id="6" name="Content Placeholder 5"/>
          <p:cNvSpPr>
            <a:spLocks noGrp="1"/>
          </p:cNvSpPr>
          <p:nvPr>
            <p:ph sz="quarter" idx="4"/>
          </p:nvPr>
        </p:nvSpPr>
        <p:spPr>
          <a:xfrm>
            <a:off x="6785395" y="3017520"/>
            <a:ext cx="5275607" cy="4490086"/>
          </a:xfrm>
        </p:spPr>
        <p:txBody>
          <a:bodyPr>
            <a:normAutofit/>
          </a:bodyPr>
          <a:lstStyle>
            <a:lvl1pPr>
              <a:defRPr sz="2160"/>
            </a:lvl1pPr>
            <a:lvl2pPr>
              <a:defRPr sz="1920"/>
            </a:lvl2pPr>
            <a:lvl3pPr>
              <a:defRPr sz="1680"/>
            </a:lvl3pPr>
            <a:lvl4pPr>
              <a:defRPr sz="1440"/>
            </a:lvl4pPr>
            <a:lvl5pPr>
              <a:defRPr sz="1440"/>
            </a:lvl5pPr>
            <a:lvl6pPr>
              <a:defRPr sz="1440"/>
            </a:lvl6pPr>
            <a:lvl7pPr>
              <a:defRPr sz="1440"/>
            </a:lvl7pPr>
            <a:lvl8pPr>
              <a:defRPr sz="1440"/>
            </a:lvl8pPr>
            <a:lvl9pPr>
              <a:defRPr sz="144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7" name="Date Placeholder 6"/>
          <p:cNvSpPr>
            <a:spLocks noGrp="1"/>
          </p:cNvSpPr>
          <p:nvPr>
            <p:ph type="dt" sz="half" idx="10"/>
          </p:nvPr>
        </p:nvSpPr>
        <p:spPr/>
        <p:txBody>
          <a:bodyPr/>
          <a:lstStyle/>
          <a:p>
            <a:fld id="{ED7D0906-0881-4D74-ACD6-BAFA7FA24355}" type="datetimeFigureOut">
              <a:rPr lang="en-US" smtClean="0"/>
              <a:t>2/16/2025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476864534"/>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انقر لتحرير نمط عنوان الشكل الرئيسي</a:t>
            </a:r>
            <a:endParaRPr lang="en-US" dirty="0"/>
          </a:p>
        </p:txBody>
      </p:sp>
      <p:sp>
        <p:nvSpPr>
          <p:cNvPr id="7" name="Date Placeholder 2"/>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183373251"/>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88448776"/>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385944" y="1737360"/>
            <a:ext cx="4081277" cy="1737360"/>
          </a:xfrm>
        </p:spPr>
        <p:txBody>
          <a:bodyPr anchor="b"/>
          <a:lstStyle>
            <a:lvl1pPr algn="l">
              <a:defRPr sz="2880" b="0"/>
            </a:lvl1pPr>
          </a:lstStyle>
          <a:p>
            <a:r>
              <a:rPr lang="ar-SA"/>
              <a:t>انقر لتحرير نمط عنوان الشكل الرئيسي</a:t>
            </a:r>
            <a:endParaRPr lang="en-US" dirty="0"/>
          </a:p>
        </p:txBody>
      </p:sp>
      <p:sp>
        <p:nvSpPr>
          <p:cNvPr id="3" name="Content Placeholder 2"/>
          <p:cNvSpPr>
            <a:spLocks noGrp="1"/>
          </p:cNvSpPr>
          <p:nvPr>
            <p:ph idx="1"/>
          </p:nvPr>
        </p:nvSpPr>
        <p:spPr>
          <a:xfrm>
            <a:off x="5741540" y="1737360"/>
            <a:ext cx="6235196" cy="5486400"/>
          </a:xfrm>
        </p:spPr>
        <p:txBody>
          <a:bodyPr anchor="ctr">
            <a:normAutofit/>
          </a:bodyPr>
          <a:lstStyle>
            <a:lvl1pPr>
              <a:defRPr sz="2400"/>
            </a:lvl1pPr>
            <a:lvl2pPr>
              <a:defRPr sz="2160"/>
            </a:lvl2pPr>
            <a:lvl3pPr>
              <a:defRPr sz="1920"/>
            </a:lvl3pPr>
            <a:lvl4pPr>
              <a:defRPr sz="1680"/>
            </a:lvl4pPr>
            <a:lvl5pPr>
              <a:defRPr sz="1680"/>
            </a:lvl5pPr>
            <a:lvl6pPr>
              <a:defRPr sz="1680"/>
            </a:lvl6pPr>
            <a:lvl7pPr>
              <a:defRPr sz="1680"/>
            </a:lvl7pPr>
            <a:lvl8pPr>
              <a:defRPr sz="1680"/>
            </a:lvl8pPr>
            <a:lvl9pPr>
              <a:defRPr sz="1680"/>
            </a:lvl9p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Text Placeholder 3"/>
          <p:cNvSpPr>
            <a:spLocks noGrp="1"/>
          </p:cNvSpPr>
          <p:nvPr>
            <p:ph type="body" sz="half" idx="2"/>
          </p:nvPr>
        </p:nvSpPr>
        <p:spPr>
          <a:xfrm>
            <a:off x="1385944" y="3755137"/>
            <a:ext cx="4081276" cy="3474719"/>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7" name="Date Placeholder 4"/>
          <p:cNvSpPr>
            <a:spLocks noGrp="1"/>
          </p:cNvSpPr>
          <p:nvPr>
            <p:ph type="dt" sz="half" idx="10"/>
          </p:nvPr>
        </p:nvSpPr>
        <p:spPr/>
        <p:txBody>
          <a:bodyPr/>
          <a:lstStyle/>
          <a:p>
            <a:fld id="{ED7D0906-0881-4D74-ACD6-BAFA7FA24355}" type="datetimeFigureOut">
              <a:rPr lang="en-US" smtClean="0"/>
              <a:t>2/16/2025</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166729974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مع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1384689" y="2225030"/>
            <a:ext cx="6111487" cy="1889770"/>
          </a:xfrm>
        </p:spPr>
        <p:txBody>
          <a:bodyPr anchor="b">
            <a:normAutofit/>
          </a:bodyPr>
          <a:lstStyle>
            <a:lvl1pPr algn="l">
              <a:defRPr sz="4320" b="0"/>
            </a:lvl1pPr>
          </a:lstStyle>
          <a:p>
            <a:r>
              <a:rPr lang="ar-SA"/>
              <a:t>انقر لتحرير نمط عنوان الشكل الرئيسي</a:t>
            </a:r>
            <a:endParaRPr lang="en-US" dirty="0"/>
          </a:p>
        </p:txBody>
      </p:sp>
      <p:sp>
        <p:nvSpPr>
          <p:cNvPr id="3" name="Picture Placeholder 2"/>
          <p:cNvSpPr>
            <a:spLocks noGrp="1" noChangeAspect="1"/>
          </p:cNvSpPr>
          <p:nvPr>
            <p:ph type="pic" idx="1"/>
          </p:nvPr>
        </p:nvSpPr>
        <p:spPr>
          <a:xfrm>
            <a:off x="8339455" y="1371600"/>
            <a:ext cx="3840480" cy="54864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920"/>
            </a:lvl1pPr>
            <a:lvl2pPr marL="548640" indent="0">
              <a:buNone/>
              <a:defRPr sz="1920"/>
            </a:lvl2pPr>
            <a:lvl3pPr marL="1097280" indent="0">
              <a:buNone/>
              <a:defRPr sz="1920"/>
            </a:lvl3pPr>
            <a:lvl4pPr marL="1645920" indent="0">
              <a:buNone/>
              <a:defRPr sz="1920"/>
            </a:lvl4pPr>
            <a:lvl5pPr marL="2194560" indent="0">
              <a:buNone/>
              <a:defRPr sz="1920"/>
            </a:lvl5pPr>
            <a:lvl6pPr marL="2743200" indent="0">
              <a:buNone/>
              <a:defRPr sz="1920"/>
            </a:lvl6pPr>
            <a:lvl7pPr marL="3291840" indent="0">
              <a:buNone/>
              <a:defRPr sz="1920"/>
            </a:lvl7pPr>
            <a:lvl8pPr marL="3840480" indent="0">
              <a:buNone/>
              <a:defRPr sz="1920"/>
            </a:lvl8pPr>
            <a:lvl9pPr marL="4389120" indent="0">
              <a:buNone/>
              <a:defRPr sz="1920"/>
            </a:lvl9pPr>
          </a:lstStyle>
          <a:p>
            <a:r>
              <a:rPr lang="ar-SA"/>
              <a:t>انقر فوق الأيقونة لإضافة صورة</a:t>
            </a:r>
            <a:endParaRPr lang="en-US" dirty="0"/>
          </a:p>
        </p:txBody>
      </p:sp>
      <p:sp>
        <p:nvSpPr>
          <p:cNvPr id="4" name="Text Placeholder 3"/>
          <p:cNvSpPr>
            <a:spLocks noGrp="1"/>
          </p:cNvSpPr>
          <p:nvPr>
            <p:ph type="body" sz="half" idx="2"/>
          </p:nvPr>
        </p:nvSpPr>
        <p:spPr>
          <a:xfrm>
            <a:off x="1385945" y="4389120"/>
            <a:ext cx="6101975" cy="1645920"/>
          </a:xfrm>
        </p:spPr>
        <p:txBody>
          <a:bodyPr>
            <a:normAutofit/>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ar-SA"/>
              <a:t>انقر لتحرير أنماط نص الشكل الرئيسي</a:t>
            </a:r>
          </a:p>
        </p:txBody>
      </p:sp>
      <p:sp>
        <p:nvSpPr>
          <p:cNvPr id="5" name="Date Placeholder 4"/>
          <p:cNvSpPr>
            <a:spLocks noGrp="1"/>
          </p:cNvSpPr>
          <p:nvPr>
            <p:ph type="dt" sz="half" idx="10"/>
          </p:nvPr>
        </p:nvSpPr>
        <p:spPr/>
        <p:txBody>
          <a:bodyPr/>
          <a:lstStyle/>
          <a:p>
            <a:fld id="{ED7D0906-0881-4D74-ACD6-BAFA7FA24355}" type="datetimeFigureOut">
              <a:rPr lang="en-US" smtClean="0"/>
              <a:t>2/16/2025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5980EFF-CCBC-486F-B285-759A81FC5A50}" type="slidenum">
              <a:rPr lang="en-US" smtClean="0"/>
              <a:t>‹#›</a:t>
            </a:fld>
            <a:endParaRPr lang="en-US"/>
          </a:p>
        </p:txBody>
      </p:sp>
    </p:spTree>
    <p:extLst>
      <p:ext uri="{BB962C8B-B14F-4D97-AF65-F5344CB8AC3E}">
        <p14:creationId xmlns:p14="http://schemas.microsoft.com/office/powerpoint/2010/main" val="284816401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7.jpe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9">
            <a:extLst>
              <a:ext uri="{28A0092B-C50C-407E-A947-70E740481C1C}">
                <a14:useLocalDpi xmlns:a14="http://schemas.microsoft.com/office/drawing/2010/main" val="0"/>
              </a:ext>
            </a:extLst>
          </a:blip>
          <a:srcRect l="3613"/>
          <a:stretch/>
        </p:blipFill>
        <p:spPr>
          <a:xfrm>
            <a:off x="0" y="3203623"/>
            <a:ext cx="4844414" cy="5025978"/>
          </a:xfrm>
          <a:prstGeom prst="rect">
            <a:avLst/>
          </a:prstGeom>
        </p:spPr>
      </p:pic>
      <p:pic>
        <p:nvPicPr>
          <p:cNvPr id="7" name="Picture 6"/>
          <p:cNvPicPr>
            <a:picLocks noChangeAspect="1"/>
          </p:cNvPicPr>
          <p:nvPr/>
        </p:nvPicPr>
        <p:blipFill rotWithShape="1">
          <a:blip r:embed="rId30">
            <a:extLst>
              <a:ext uri="{28A0092B-C50C-407E-A947-70E740481C1C}">
                <a14:useLocalDpi xmlns:a14="http://schemas.microsoft.com/office/drawing/2010/main" val="0"/>
              </a:ext>
            </a:extLst>
          </a:blip>
          <a:srcRect l="35640"/>
          <a:stretch/>
        </p:blipFill>
        <p:spPr>
          <a:xfrm>
            <a:off x="0" y="3470817"/>
            <a:ext cx="1826894" cy="2838544"/>
          </a:xfrm>
          <a:prstGeom prst="rect">
            <a:avLst/>
          </a:prstGeom>
        </p:spPr>
      </p:pic>
      <p:sp>
        <p:nvSpPr>
          <p:cNvPr id="16" name="Oval 15"/>
          <p:cNvSpPr/>
          <p:nvPr/>
        </p:nvSpPr>
        <p:spPr>
          <a:xfrm>
            <a:off x="10330814" y="2011680"/>
            <a:ext cx="3383280" cy="338328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31">
            <a:extLst>
              <a:ext uri="{28A0092B-C50C-407E-A947-70E740481C1C}">
                <a14:useLocalDpi xmlns:a14="http://schemas.microsoft.com/office/drawing/2010/main" val="0"/>
              </a:ext>
            </a:extLst>
          </a:blip>
          <a:srcRect t="28813"/>
          <a:stretch/>
        </p:blipFill>
        <p:spPr>
          <a:xfrm>
            <a:off x="9599295" y="1"/>
            <a:ext cx="1924064" cy="1369688"/>
          </a:xfrm>
          <a:prstGeom prst="rect">
            <a:avLst/>
          </a:prstGeom>
        </p:spPr>
      </p:pic>
      <p:pic>
        <p:nvPicPr>
          <p:cNvPr id="10" name="Picture 9"/>
          <p:cNvPicPr>
            <a:picLocks noChangeAspect="1"/>
          </p:cNvPicPr>
          <p:nvPr/>
        </p:nvPicPr>
        <p:blipFill rotWithShape="1">
          <a:blip r:embed="rId32">
            <a:extLst>
              <a:ext uri="{28A0092B-C50C-407E-A947-70E740481C1C}">
                <a14:useLocalDpi xmlns:a14="http://schemas.microsoft.com/office/drawing/2010/main" val="0"/>
              </a:ext>
            </a:extLst>
          </a:blip>
          <a:srcRect b="23320"/>
          <a:stretch/>
        </p:blipFill>
        <p:spPr>
          <a:xfrm>
            <a:off x="10327054" y="7315200"/>
            <a:ext cx="1192481" cy="914400"/>
          </a:xfrm>
          <a:prstGeom prst="rect">
            <a:avLst/>
          </a:prstGeom>
        </p:spPr>
      </p:pic>
      <p:sp>
        <p:nvSpPr>
          <p:cNvPr id="14" name="Rectangle 13"/>
          <p:cNvSpPr/>
          <p:nvPr/>
        </p:nvSpPr>
        <p:spPr>
          <a:xfrm>
            <a:off x="12525374" y="0"/>
            <a:ext cx="822960" cy="13716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775334" y="543262"/>
            <a:ext cx="11285668" cy="1680636"/>
          </a:xfrm>
          <a:prstGeom prst="rect">
            <a:avLst/>
          </a:prstGeom>
        </p:spPr>
        <p:txBody>
          <a:bodyPr vert="horz" lIns="91440" tIns="45720" rIns="91440" bIns="45720" rtlCol="0" anchor="t">
            <a:noAutofit/>
          </a:bodyPr>
          <a:lstStyle/>
          <a:p>
            <a:r>
              <a:rPr lang="ar-SA"/>
              <a:t>انقر لتحرير نمط عنوان الشكل الرئيسي</a:t>
            </a:r>
            <a:endParaRPr lang="en-US" dirty="0"/>
          </a:p>
        </p:txBody>
      </p:sp>
      <p:sp>
        <p:nvSpPr>
          <p:cNvPr id="3" name="Text Placeholder 2"/>
          <p:cNvSpPr>
            <a:spLocks noGrp="1"/>
          </p:cNvSpPr>
          <p:nvPr>
            <p:ph type="body" idx="1"/>
          </p:nvPr>
        </p:nvSpPr>
        <p:spPr>
          <a:xfrm>
            <a:off x="1323975" y="2463502"/>
            <a:ext cx="10735849" cy="5034577"/>
          </a:xfrm>
          <a:prstGeom prst="rect">
            <a:avLst/>
          </a:prstGeom>
        </p:spPr>
        <p:txBody>
          <a:bodyPr vert="horz" lIns="91440" tIns="45720" rIns="91440" bIns="45720" rtlCol="0">
            <a:normAutofit/>
          </a:bodyPr>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en-US" dirty="0"/>
          </a:p>
        </p:txBody>
      </p:sp>
      <p:sp>
        <p:nvSpPr>
          <p:cNvPr id="4" name="Date Placeholder 3"/>
          <p:cNvSpPr>
            <a:spLocks noGrp="1"/>
          </p:cNvSpPr>
          <p:nvPr>
            <p:ph type="dt" sz="half" idx="2"/>
          </p:nvPr>
        </p:nvSpPr>
        <p:spPr>
          <a:xfrm rot="5400000">
            <a:off x="12186767" y="2148842"/>
            <a:ext cx="1188719" cy="365759"/>
          </a:xfrm>
          <a:prstGeom prst="rect">
            <a:avLst/>
          </a:prstGeom>
        </p:spPr>
        <p:txBody>
          <a:bodyPr vert="horz" lIns="91440" tIns="45720" rIns="91440" bIns="45720" rtlCol="0" anchor="t"/>
          <a:lstStyle>
            <a:lvl1pPr algn="l">
              <a:defRPr sz="1320" b="0" i="0">
                <a:solidFill>
                  <a:schemeClr val="tx1">
                    <a:tint val="75000"/>
                    <a:alpha val="60000"/>
                  </a:schemeClr>
                </a:solidFill>
              </a:defRPr>
            </a:lvl1pPr>
          </a:lstStyle>
          <a:p>
            <a:fld id="{ED7D0906-0881-4D74-ACD6-BAFA7FA24355}" type="datetimeFigureOut">
              <a:rPr lang="en-US" smtClean="0"/>
              <a:t>2/16/2025</a:t>
            </a:fld>
            <a:endParaRPr lang="en-US"/>
          </a:p>
        </p:txBody>
      </p:sp>
      <p:sp>
        <p:nvSpPr>
          <p:cNvPr id="5" name="Footer Placeholder 4"/>
          <p:cNvSpPr>
            <a:spLocks noGrp="1"/>
          </p:cNvSpPr>
          <p:nvPr>
            <p:ph type="ftr" sz="quarter" idx="3"/>
          </p:nvPr>
        </p:nvSpPr>
        <p:spPr>
          <a:xfrm rot="5400000">
            <a:off x="10741888" y="3870357"/>
            <a:ext cx="4631754" cy="365761"/>
          </a:xfrm>
          <a:prstGeom prst="rect">
            <a:avLst/>
          </a:prstGeom>
        </p:spPr>
        <p:txBody>
          <a:bodyPr vert="horz" lIns="91440" tIns="45720" rIns="91440" bIns="45720" rtlCol="0" anchor="b"/>
          <a:lstStyle>
            <a:lvl1pPr algn="l">
              <a:defRPr sz="132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2423049" y="354876"/>
            <a:ext cx="1005839" cy="921224"/>
          </a:xfrm>
          <a:prstGeom prst="rect">
            <a:avLst/>
          </a:prstGeom>
        </p:spPr>
        <p:txBody>
          <a:bodyPr vert="horz" lIns="91440" tIns="45720" rIns="91440" bIns="45720" rtlCol="0" anchor="b"/>
          <a:lstStyle>
            <a:lvl1pPr algn="ctr">
              <a:defRPr sz="3360" b="0" i="0">
                <a:solidFill>
                  <a:schemeClr val="tx1">
                    <a:tint val="75000"/>
                  </a:schemeClr>
                </a:solidFill>
              </a:defRPr>
            </a:lvl1pPr>
          </a:lstStyle>
          <a:p>
            <a:fld id="{F5980EFF-CCBC-486F-B285-759A81FC5A50}" type="slidenum">
              <a:rPr lang="en-US" smtClean="0"/>
              <a:t>‹#›</a:t>
            </a:fld>
            <a:endParaRPr lang="en-US"/>
          </a:p>
        </p:txBody>
      </p:sp>
    </p:spTree>
    <p:extLst>
      <p:ext uri="{BB962C8B-B14F-4D97-AF65-F5344CB8AC3E}">
        <p14:creationId xmlns:p14="http://schemas.microsoft.com/office/powerpoint/2010/main" val="3746130973"/>
      </p:ext>
    </p:extLst>
  </p:cSld>
  <p:clrMap bg1="dk1" tx1="lt1" bg2="dk2"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 id="2147483747" r:id="rId23"/>
    <p:sldLayoutId id="2147483748" r:id="rId24"/>
    <p:sldLayoutId id="2147483750" r:id="rId25"/>
    <p:sldLayoutId id="2147483751" r:id="rId26"/>
    <p:sldLayoutId id="2147483752" r:id="rId27"/>
  </p:sldLayoutIdLst>
  <p:hf sldNum="0" hdr="0" ftr="0" dt="0"/>
  <p:txStyles>
    <p:titleStyle>
      <a:lvl1pPr algn="l" defTabSz="548640" rtl="0" eaLnBrk="1" latinLnBrk="0" hangingPunct="1">
        <a:spcBef>
          <a:spcPct val="0"/>
        </a:spcBef>
        <a:buNone/>
        <a:defRPr sz="504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11480" indent="-411480" algn="l" defTabSz="548640" rtl="0" eaLnBrk="1" latinLnBrk="0" hangingPunct="1">
        <a:spcBef>
          <a:spcPts val="1200"/>
        </a:spcBef>
        <a:spcAft>
          <a:spcPts val="0"/>
        </a:spcAft>
        <a:buClr>
          <a:schemeClr val="bg2">
            <a:lumMod val="40000"/>
            <a:lumOff val="60000"/>
          </a:schemeClr>
        </a:buClr>
        <a:buSzPct val="80000"/>
        <a:buFont typeface="Wingdings 3" charset="2"/>
        <a:buChar char=""/>
        <a:defRPr sz="2400" b="0" i="0" kern="1200">
          <a:solidFill>
            <a:schemeClr val="tx1"/>
          </a:solidFill>
          <a:latin typeface="+mj-lt"/>
          <a:ea typeface="+mj-ea"/>
          <a:cs typeface="+mj-cs"/>
        </a:defRPr>
      </a:lvl1pPr>
      <a:lvl2pPr marL="891540" indent="-342900" algn="l" defTabSz="548640" rtl="0" eaLnBrk="1" latinLnBrk="0" hangingPunct="1">
        <a:spcBef>
          <a:spcPts val="1200"/>
        </a:spcBef>
        <a:spcAft>
          <a:spcPts val="0"/>
        </a:spcAft>
        <a:buClr>
          <a:schemeClr val="bg2">
            <a:lumMod val="40000"/>
            <a:lumOff val="60000"/>
          </a:schemeClr>
        </a:buClr>
        <a:buSzPct val="80000"/>
        <a:buFont typeface="Wingdings 3" charset="2"/>
        <a:buChar char=""/>
        <a:defRPr sz="2160" b="0" i="0" kern="1200">
          <a:solidFill>
            <a:schemeClr val="tx1"/>
          </a:solidFill>
          <a:latin typeface="+mj-lt"/>
          <a:ea typeface="+mj-ea"/>
          <a:cs typeface="+mj-cs"/>
        </a:defRPr>
      </a:lvl2pPr>
      <a:lvl3pPr marL="137160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920" b="0" i="0" kern="1200">
          <a:solidFill>
            <a:schemeClr val="tx1"/>
          </a:solidFill>
          <a:latin typeface="+mj-lt"/>
          <a:ea typeface="+mj-ea"/>
          <a:cs typeface="+mj-cs"/>
        </a:defRPr>
      </a:lvl3pPr>
      <a:lvl4pPr marL="192024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4pPr>
      <a:lvl5pPr marL="246888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5pPr>
      <a:lvl6pPr marL="300720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6pPr>
      <a:lvl7pPr marL="356616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7pPr>
      <a:lvl8pPr marL="411480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8pPr>
      <a:lvl9pPr marL="4663440" indent="-274320" algn="l" defTabSz="548640" rtl="0" eaLnBrk="1" latinLnBrk="0" hangingPunct="1">
        <a:spcBef>
          <a:spcPts val="1200"/>
        </a:spcBef>
        <a:spcAft>
          <a:spcPts val="0"/>
        </a:spcAft>
        <a:buClr>
          <a:schemeClr val="bg2">
            <a:lumMod val="40000"/>
            <a:lumOff val="60000"/>
          </a:schemeClr>
        </a:buClr>
        <a:buSzPct val="80000"/>
        <a:buFont typeface="Wingdings 3" charset="2"/>
        <a:buChar char=""/>
        <a:defRPr sz="1680" b="0" i="0" kern="1200">
          <a:solidFill>
            <a:schemeClr val="tx1"/>
          </a:solidFill>
          <a:latin typeface="+mj-lt"/>
          <a:ea typeface="+mj-ea"/>
          <a:cs typeface="+mj-cs"/>
        </a:defRPr>
      </a:lvl9pPr>
    </p:bodyStyle>
    <p:otherStyle>
      <a:defPPr>
        <a:defRPr lang="en-US"/>
      </a:defPPr>
      <a:lvl1pPr marL="0" algn="l" defTabSz="548640" rtl="0" eaLnBrk="1" latinLnBrk="0" hangingPunct="1">
        <a:defRPr sz="2160" kern="1200">
          <a:solidFill>
            <a:schemeClr val="tx1"/>
          </a:solidFill>
          <a:latin typeface="+mn-lt"/>
          <a:ea typeface="+mn-ea"/>
          <a:cs typeface="+mn-cs"/>
        </a:defRPr>
      </a:lvl1pPr>
      <a:lvl2pPr marL="548640" algn="l" defTabSz="548640" rtl="0" eaLnBrk="1" latinLnBrk="0" hangingPunct="1">
        <a:defRPr sz="2160" kern="1200">
          <a:solidFill>
            <a:schemeClr val="tx1"/>
          </a:solidFill>
          <a:latin typeface="+mn-lt"/>
          <a:ea typeface="+mn-ea"/>
          <a:cs typeface="+mn-cs"/>
        </a:defRPr>
      </a:lvl2pPr>
      <a:lvl3pPr marL="1097280" algn="l" defTabSz="548640" rtl="0" eaLnBrk="1" latinLnBrk="0" hangingPunct="1">
        <a:defRPr sz="2160" kern="1200">
          <a:solidFill>
            <a:schemeClr val="tx1"/>
          </a:solidFill>
          <a:latin typeface="+mn-lt"/>
          <a:ea typeface="+mn-ea"/>
          <a:cs typeface="+mn-cs"/>
        </a:defRPr>
      </a:lvl3pPr>
      <a:lvl4pPr marL="1645920" algn="l" defTabSz="548640" rtl="0" eaLnBrk="1" latinLnBrk="0" hangingPunct="1">
        <a:defRPr sz="2160" kern="1200">
          <a:solidFill>
            <a:schemeClr val="tx1"/>
          </a:solidFill>
          <a:latin typeface="+mn-lt"/>
          <a:ea typeface="+mn-ea"/>
          <a:cs typeface="+mn-cs"/>
        </a:defRPr>
      </a:lvl4pPr>
      <a:lvl5pPr marL="2194560" algn="l" defTabSz="548640" rtl="0" eaLnBrk="1" latinLnBrk="0" hangingPunct="1">
        <a:defRPr sz="2160" kern="1200">
          <a:solidFill>
            <a:schemeClr val="tx1"/>
          </a:solidFill>
          <a:latin typeface="+mn-lt"/>
          <a:ea typeface="+mn-ea"/>
          <a:cs typeface="+mn-cs"/>
        </a:defRPr>
      </a:lvl5pPr>
      <a:lvl6pPr marL="2743200" algn="l" defTabSz="548640" rtl="0" eaLnBrk="1" latinLnBrk="0" hangingPunct="1">
        <a:defRPr sz="2160" kern="1200">
          <a:solidFill>
            <a:schemeClr val="tx1"/>
          </a:solidFill>
          <a:latin typeface="+mn-lt"/>
          <a:ea typeface="+mn-ea"/>
          <a:cs typeface="+mn-cs"/>
        </a:defRPr>
      </a:lvl6pPr>
      <a:lvl7pPr marL="3291840" algn="l" defTabSz="548640" rtl="0" eaLnBrk="1" latinLnBrk="0" hangingPunct="1">
        <a:defRPr sz="2160" kern="1200">
          <a:solidFill>
            <a:schemeClr val="tx1"/>
          </a:solidFill>
          <a:latin typeface="+mn-lt"/>
          <a:ea typeface="+mn-ea"/>
          <a:cs typeface="+mn-cs"/>
        </a:defRPr>
      </a:lvl7pPr>
      <a:lvl8pPr marL="3840480" algn="l" defTabSz="548640" rtl="0" eaLnBrk="1" latinLnBrk="0" hangingPunct="1">
        <a:defRPr sz="2160" kern="1200">
          <a:solidFill>
            <a:schemeClr val="tx1"/>
          </a:solidFill>
          <a:latin typeface="+mn-lt"/>
          <a:ea typeface="+mn-ea"/>
          <a:cs typeface="+mn-cs"/>
        </a:defRPr>
      </a:lvl8pPr>
      <a:lvl9pPr marL="4389120" algn="l" defTabSz="548640"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0F15CE5-AA94-6865-2B58-22240F3DA2C2}"/>
              </a:ext>
            </a:extLst>
          </p:cNvPr>
          <p:cNvSpPr>
            <a:spLocks noGrp="1" noChangeArrowheads="1"/>
          </p:cNvSpPr>
          <p:nvPr>
            <p:ph type="title"/>
          </p:nvPr>
        </p:nvSpPr>
        <p:spPr bwMode="auto">
          <a:xfrm>
            <a:off x="530861" y="57150"/>
            <a:ext cx="13644880" cy="962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D35967D3-93CD-E74A-1052-4CC31BD789AD}"/>
              </a:ext>
            </a:extLst>
          </p:cNvPr>
          <p:cNvSpPr>
            <a:spLocks noGrp="1" noChangeArrowheads="1"/>
          </p:cNvSpPr>
          <p:nvPr>
            <p:ph type="body" idx="1"/>
          </p:nvPr>
        </p:nvSpPr>
        <p:spPr bwMode="auto">
          <a:xfrm>
            <a:off x="731520" y="1443990"/>
            <a:ext cx="13167360" cy="5884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20F712D-532D-4DAB-522B-20D9CD28965D}"/>
              </a:ext>
            </a:extLst>
          </p:cNvPr>
          <p:cNvSpPr>
            <a:spLocks noGrp="1" noChangeArrowheads="1"/>
          </p:cNvSpPr>
          <p:nvPr>
            <p:ph type="dt" sz="half" idx="2"/>
          </p:nvPr>
        </p:nvSpPr>
        <p:spPr bwMode="auto">
          <a:xfrm>
            <a:off x="731520" y="7892416"/>
            <a:ext cx="3413760" cy="21145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80">
                <a:solidFill>
                  <a:schemeClr val="bg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E8797985-B159-C5AA-2C2C-0EDD9B7B2B45}"/>
              </a:ext>
            </a:extLst>
          </p:cNvPr>
          <p:cNvSpPr>
            <a:spLocks noGrp="1" noChangeArrowheads="1"/>
          </p:cNvSpPr>
          <p:nvPr>
            <p:ph type="ftr" sz="quarter" idx="3"/>
          </p:nvPr>
        </p:nvSpPr>
        <p:spPr bwMode="auto">
          <a:xfrm>
            <a:off x="4998720" y="7873366"/>
            <a:ext cx="4632960" cy="23050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80">
                <a:solidFill>
                  <a:schemeClr val="bg1"/>
                </a:solidFill>
                <a:latin typeface="Arial" charset="0"/>
              </a:defRPr>
            </a:lvl1pPr>
          </a:lstStyle>
          <a:p>
            <a:pPr>
              <a:defRPr/>
            </a:pPr>
            <a:r>
              <a:rPr lang="en-US"/>
              <a:t>PYLERA SCIENTIFIC PRESENTATION VB051207</a:t>
            </a:r>
          </a:p>
        </p:txBody>
      </p:sp>
      <p:sp>
        <p:nvSpPr>
          <p:cNvPr id="1030" name="Rectangle 6">
            <a:extLst>
              <a:ext uri="{FF2B5EF4-FFF2-40B4-BE49-F238E27FC236}">
                <a16:creationId xmlns:a16="http://schemas.microsoft.com/office/drawing/2014/main" id="{688F0A83-89E4-0138-D422-8847117A8EBA}"/>
              </a:ext>
            </a:extLst>
          </p:cNvPr>
          <p:cNvSpPr>
            <a:spLocks noGrp="1" noChangeArrowheads="1"/>
          </p:cNvSpPr>
          <p:nvPr>
            <p:ph type="sldNum" sz="quarter" idx="4"/>
          </p:nvPr>
        </p:nvSpPr>
        <p:spPr bwMode="auto">
          <a:xfrm>
            <a:off x="10485120" y="7890510"/>
            <a:ext cx="3413760" cy="21336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80">
                <a:solidFill>
                  <a:schemeClr val="bg1"/>
                </a:solidFill>
              </a:defRPr>
            </a:lvl1pPr>
          </a:lstStyle>
          <a:p>
            <a:fld id="{CDF7F875-71CE-4E45-A311-2D158D7BB0E5}" type="slidenum">
              <a:rPr lang="en-US" altLang="en-US"/>
              <a:pPr/>
              <a:t>‹#›</a:t>
            </a:fld>
            <a:endParaRPr lang="en-US" altLang="en-US"/>
          </a:p>
        </p:txBody>
      </p:sp>
    </p:spTree>
    <p:extLst>
      <p:ext uri="{BB962C8B-B14F-4D97-AF65-F5344CB8AC3E}">
        <p14:creationId xmlns:p14="http://schemas.microsoft.com/office/powerpoint/2010/main" val="3067256415"/>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Lst>
  <p:hf sldNum="0" hdr="0" ftr="0" dt="0"/>
  <p:txStyles>
    <p:titleStyle>
      <a:lvl1pPr algn="ctr" rtl="0" eaLnBrk="0" fontAlgn="base" hangingPunct="0">
        <a:spcBef>
          <a:spcPct val="0"/>
        </a:spcBef>
        <a:spcAft>
          <a:spcPct val="0"/>
        </a:spcAft>
        <a:defRPr sz="3840" b="1">
          <a:solidFill>
            <a:schemeClr val="bg1"/>
          </a:solidFill>
          <a:latin typeface="+mj-lt"/>
          <a:ea typeface="+mj-ea"/>
          <a:cs typeface="+mj-cs"/>
        </a:defRPr>
      </a:lvl1pPr>
      <a:lvl2pPr algn="ctr" rtl="0" eaLnBrk="0" fontAlgn="base" hangingPunct="0">
        <a:spcBef>
          <a:spcPct val="0"/>
        </a:spcBef>
        <a:spcAft>
          <a:spcPct val="0"/>
        </a:spcAft>
        <a:defRPr sz="3840" b="1">
          <a:solidFill>
            <a:schemeClr val="bg1"/>
          </a:solidFill>
          <a:latin typeface="Arial" charset="0"/>
        </a:defRPr>
      </a:lvl2pPr>
      <a:lvl3pPr algn="ctr" rtl="0" eaLnBrk="0" fontAlgn="base" hangingPunct="0">
        <a:spcBef>
          <a:spcPct val="0"/>
        </a:spcBef>
        <a:spcAft>
          <a:spcPct val="0"/>
        </a:spcAft>
        <a:defRPr sz="3840" b="1">
          <a:solidFill>
            <a:schemeClr val="bg1"/>
          </a:solidFill>
          <a:latin typeface="Arial" charset="0"/>
        </a:defRPr>
      </a:lvl3pPr>
      <a:lvl4pPr algn="ctr" rtl="0" eaLnBrk="0" fontAlgn="base" hangingPunct="0">
        <a:spcBef>
          <a:spcPct val="0"/>
        </a:spcBef>
        <a:spcAft>
          <a:spcPct val="0"/>
        </a:spcAft>
        <a:defRPr sz="3840" b="1">
          <a:solidFill>
            <a:schemeClr val="bg1"/>
          </a:solidFill>
          <a:latin typeface="Arial" charset="0"/>
        </a:defRPr>
      </a:lvl4pPr>
      <a:lvl5pPr algn="ctr" rtl="0" eaLnBrk="0" fontAlgn="base" hangingPunct="0">
        <a:spcBef>
          <a:spcPct val="0"/>
        </a:spcBef>
        <a:spcAft>
          <a:spcPct val="0"/>
        </a:spcAft>
        <a:defRPr sz="3840" b="1">
          <a:solidFill>
            <a:schemeClr val="bg1"/>
          </a:solidFill>
          <a:latin typeface="Arial" charset="0"/>
        </a:defRPr>
      </a:lvl5pPr>
      <a:lvl6pPr marL="548640" algn="ctr" rtl="0" fontAlgn="base">
        <a:spcBef>
          <a:spcPct val="0"/>
        </a:spcBef>
        <a:spcAft>
          <a:spcPct val="0"/>
        </a:spcAft>
        <a:defRPr sz="3840" b="1">
          <a:solidFill>
            <a:schemeClr val="bg1"/>
          </a:solidFill>
          <a:latin typeface="Arial" charset="0"/>
        </a:defRPr>
      </a:lvl6pPr>
      <a:lvl7pPr marL="1097280" algn="ctr" rtl="0" fontAlgn="base">
        <a:spcBef>
          <a:spcPct val="0"/>
        </a:spcBef>
        <a:spcAft>
          <a:spcPct val="0"/>
        </a:spcAft>
        <a:defRPr sz="3840" b="1">
          <a:solidFill>
            <a:schemeClr val="bg1"/>
          </a:solidFill>
          <a:latin typeface="Arial" charset="0"/>
        </a:defRPr>
      </a:lvl7pPr>
      <a:lvl8pPr marL="1645920" algn="ctr" rtl="0" fontAlgn="base">
        <a:spcBef>
          <a:spcPct val="0"/>
        </a:spcBef>
        <a:spcAft>
          <a:spcPct val="0"/>
        </a:spcAft>
        <a:defRPr sz="3840" b="1">
          <a:solidFill>
            <a:schemeClr val="bg1"/>
          </a:solidFill>
          <a:latin typeface="Arial" charset="0"/>
        </a:defRPr>
      </a:lvl8pPr>
      <a:lvl9pPr marL="2194560" algn="ctr" rtl="0" fontAlgn="base">
        <a:spcBef>
          <a:spcPct val="0"/>
        </a:spcBef>
        <a:spcAft>
          <a:spcPct val="0"/>
        </a:spcAft>
        <a:defRPr sz="3840" b="1">
          <a:solidFill>
            <a:schemeClr val="bg1"/>
          </a:solidFill>
          <a:latin typeface="Arial" charset="0"/>
        </a:defRPr>
      </a:lvl9pPr>
    </p:titleStyle>
    <p:bodyStyle>
      <a:lvl1pPr marL="411480" indent="-411480" algn="l" rtl="0" eaLnBrk="0" fontAlgn="base" hangingPunct="0">
        <a:spcBef>
          <a:spcPct val="20000"/>
        </a:spcBef>
        <a:spcAft>
          <a:spcPct val="0"/>
        </a:spcAft>
        <a:buChar char="•"/>
        <a:defRPr sz="3360">
          <a:solidFill>
            <a:schemeClr val="tx1"/>
          </a:solidFill>
          <a:latin typeface="+mn-lt"/>
          <a:ea typeface="+mn-ea"/>
          <a:cs typeface="+mn-cs"/>
        </a:defRPr>
      </a:lvl1pPr>
      <a:lvl2pPr marL="891540" indent="-342900" algn="l" rtl="0" eaLnBrk="0" fontAlgn="base" hangingPunct="0">
        <a:spcBef>
          <a:spcPct val="20000"/>
        </a:spcBef>
        <a:spcAft>
          <a:spcPct val="0"/>
        </a:spcAft>
        <a:buChar char="–"/>
        <a:defRPr sz="2880">
          <a:solidFill>
            <a:schemeClr val="tx1"/>
          </a:solidFill>
          <a:latin typeface="+mn-lt"/>
        </a:defRPr>
      </a:lvl2pPr>
      <a:lvl3pPr marL="1371600" indent="-274320" algn="l" rtl="0" eaLnBrk="0" fontAlgn="base" hangingPunct="0">
        <a:spcBef>
          <a:spcPct val="20000"/>
        </a:spcBef>
        <a:spcAft>
          <a:spcPct val="0"/>
        </a:spcAft>
        <a:buChar char="•"/>
        <a:defRPr sz="2400">
          <a:solidFill>
            <a:schemeClr val="tx1"/>
          </a:solidFill>
          <a:latin typeface="+mn-lt"/>
        </a:defRPr>
      </a:lvl3pPr>
      <a:lvl4pPr marL="1920240" indent="-274320" algn="l" rtl="0" eaLnBrk="0" fontAlgn="base" hangingPunct="0">
        <a:spcBef>
          <a:spcPct val="20000"/>
        </a:spcBef>
        <a:spcAft>
          <a:spcPct val="0"/>
        </a:spcAft>
        <a:buChar char="–"/>
        <a:defRPr sz="2400">
          <a:solidFill>
            <a:schemeClr val="tx1"/>
          </a:solidFill>
          <a:latin typeface="+mn-lt"/>
        </a:defRPr>
      </a:lvl4pPr>
      <a:lvl5pPr marL="2468880" indent="-274320" algn="l" rtl="0" eaLnBrk="0" fontAlgn="base" hangingPunct="0">
        <a:spcBef>
          <a:spcPct val="20000"/>
        </a:spcBef>
        <a:spcAft>
          <a:spcPct val="0"/>
        </a:spcAft>
        <a:buChar char="»"/>
        <a:defRPr sz="2400">
          <a:solidFill>
            <a:schemeClr val="tx1"/>
          </a:solidFill>
          <a:latin typeface="+mn-lt"/>
        </a:defRPr>
      </a:lvl5pPr>
      <a:lvl6pPr marL="3017520" indent="-274320" algn="l" rtl="0" fontAlgn="base">
        <a:spcBef>
          <a:spcPct val="20000"/>
        </a:spcBef>
        <a:spcAft>
          <a:spcPct val="0"/>
        </a:spcAft>
        <a:buChar char="»"/>
        <a:defRPr>
          <a:solidFill>
            <a:schemeClr val="tx1"/>
          </a:solidFill>
          <a:latin typeface="+mn-lt"/>
        </a:defRPr>
      </a:lvl6pPr>
      <a:lvl7pPr marL="3566160" indent="-274320" algn="l" rtl="0" fontAlgn="base">
        <a:spcBef>
          <a:spcPct val="20000"/>
        </a:spcBef>
        <a:spcAft>
          <a:spcPct val="0"/>
        </a:spcAft>
        <a:buChar char="»"/>
        <a:defRPr>
          <a:solidFill>
            <a:schemeClr val="tx1"/>
          </a:solidFill>
          <a:latin typeface="+mn-lt"/>
        </a:defRPr>
      </a:lvl7pPr>
      <a:lvl8pPr marL="4114800" indent="-274320" algn="l" rtl="0" fontAlgn="base">
        <a:spcBef>
          <a:spcPct val="20000"/>
        </a:spcBef>
        <a:spcAft>
          <a:spcPct val="0"/>
        </a:spcAft>
        <a:buChar char="»"/>
        <a:defRPr>
          <a:solidFill>
            <a:schemeClr val="tx1"/>
          </a:solidFill>
          <a:latin typeface="+mn-lt"/>
        </a:defRPr>
      </a:lvl8pPr>
      <a:lvl9pPr marL="4663440" indent="-274320" algn="l" rtl="0" fontAlgn="base">
        <a:spcBef>
          <a:spcPct val="20000"/>
        </a:spcBef>
        <a:spcAft>
          <a:spcPct val="0"/>
        </a:spcAft>
        <a:buChar char="»"/>
        <a:defRPr>
          <a:solidFill>
            <a:schemeClr val="tx1"/>
          </a:solidFill>
          <a:latin typeface="+mn-lt"/>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0.xml"/><Relationship Id="rId1" Type="http://schemas.openxmlformats.org/officeDocument/2006/relationships/slideLayout" Target="../slideLayouts/slideLayout27.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4454187" y="1215189"/>
            <a:ext cx="9312177" cy="2566604"/>
          </a:xfrm>
          <a:prstGeom prst="rect">
            <a:avLst/>
          </a:prstGeom>
          <a:noFill/>
          <a:ln/>
        </p:spPr>
        <p:txBody>
          <a:bodyPr wrap="square" lIns="0" tIns="0" rIns="0" bIns="0" rtlCol="0" anchor="t"/>
          <a:lstStyle/>
          <a:p>
            <a:pPr marL="0" indent="0" algn="ctr">
              <a:lnSpc>
                <a:spcPts val="5400"/>
              </a:lnSpc>
              <a:buNone/>
            </a:pPr>
            <a:endParaRPr lang="en-US" sz="43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oudy Stout" panose="0202090407030B020401" pitchFamily="18" charset="0"/>
              <a:ea typeface="Spline Sans Bold" pitchFamily="34" charset="-122"/>
              <a:cs typeface="Spline Sans Bold" pitchFamily="34" charset="-120"/>
            </a:endParaRPr>
          </a:p>
          <a:p>
            <a:pPr marL="0" indent="0" algn="ctr">
              <a:lnSpc>
                <a:spcPts val="5400"/>
              </a:lnSpc>
              <a:buNone/>
            </a:pPr>
            <a:r>
              <a:rPr lang="en-US" sz="43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Goudy Stout" panose="0202090407030B020401" pitchFamily="18" charset="0"/>
                <a:ea typeface="Spline Sans Bold" pitchFamily="34" charset="-122"/>
                <a:cs typeface="Spline Sans Bold" pitchFamily="34" charset="-120"/>
              </a:rPr>
              <a:t>Helicobacter pylori</a:t>
            </a:r>
          </a:p>
        </p:txBody>
      </p:sp>
      <p:sp>
        <p:nvSpPr>
          <p:cNvPr id="7" name="Text 4"/>
          <p:cNvSpPr/>
          <p:nvPr/>
        </p:nvSpPr>
        <p:spPr>
          <a:xfrm>
            <a:off x="4116940" y="4828346"/>
            <a:ext cx="7140340" cy="1513247"/>
          </a:xfrm>
          <a:prstGeom prst="rect">
            <a:avLst/>
          </a:prstGeom>
          <a:noFill/>
          <a:ln/>
        </p:spPr>
        <p:txBody>
          <a:bodyPr wrap="none" lIns="0" tIns="0" rIns="0" bIns="0" rtlCol="0" anchor="t"/>
          <a:lstStyle/>
          <a:p>
            <a:pPr marL="0" indent="0" algn="ctr">
              <a:lnSpc>
                <a:spcPts val="3400"/>
              </a:lnSpc>
              <a:buNone/>
            </a:pPr>
            <a:r>
              <a:rPr lang="en-US" sz="3200" b="1" dirty="0">
                <a:solidFill>
                  <a:srgbClr val="E0E4E6"/>
                </a:solidFill>
                <a:latin typeface="Barlow Bold" pitchFamily="34" charset="0"/>
                <a:ea typeface="Barlow Bold" pitchFamily="34" charset="-122"/>
                <a:cs typeface="Barlow Bold" pitchFamily="34" charset="-120"/>
              </a:rPr>
              <a:t>By</a:t>
            </a:r>
          </a:p>
          <a:p>
            <a:pPr marL="0" indent="0" algn="ctr">
              <a:lnSpc>
                <a:spcPts val="3400"/>
              </a:lnSpc>
              <a:buNone/>
            </a:pPr>
            <a:r>
              <a:rPr lang="en-US" sz="3200" b="1" dirty="0">
                <a:solidFill>
                  <a:srgbClr val="E0E4E6"/>
                </a:solidFill>
                <a:latin typeface="Barlow Bold" pitchFamily="34" charset="0"/>
                <a:ea typeface="Barlow Bold" pitchFamily="34" charset="-122"/>
                <a:cs typeface="Barlow Bold" pitchFamily="34" charset="-120"/>
              </a:rPr>
              <a:t> Asst. Prof. Dr. Shaimaa Al-Salihy</a:t>
            </a:r>
            <a:endParaRPr lang="en-US" sz="3200" dirty="0"/>
          </a:p>
        </p:txBody>
      </p:sp>
      <p:pic>
        <p:nvPicPr>
          <p:cNvPr id="8" name="صورة 7">
            <a:extLst>
              <a:ext uri="{FF2B5EF4-FFF2-40B4-BE49-F238E27FC236}">
                <a16:creationId xmlns:a16="http://schemas.microsoft.com/office/drawing/2014/main" id="{C2BBF7E2-9997-9754-C6ED-F3334DCC9128}"/>
              </a:ext>
            </a:extLst>
          </p:cNvPr>
          <p:cNvPicPr>
            <a:picLocks noChangeAspect="1"/>
          </p:cNvPicPr>
          <p:nvPr/>
        </p:nvPicPr>
        <p:blipFill>
          <a:blip r:embed="rId3"/>
          <a:stretch>
            <a:fillRect/>
          </a:stretch>
        </p:blipFill>
        <p:spPr>
          <a:xfrm rot="6721083">
            <a:off x="-400216" y="1502147"/>
            <a:ext cx="7597069" cy="501797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4732421" cy="8240316"/>
          </a:xfrm>
          <a:prstGeom prst="rect">
            <a:avLst/>
          </a:prstGeom>
        </p:spPr>
      </p:pic>
      <p:sp>
        <p:nvSpPr>
          <p:cNvPr id="3" name="Text 0"/>
          <p:cNvSpPr/>
          <p:nvPr/>
        </p:nvSpPr>
        <p:spPr>
          <a:xfrm>
            <a:off x="5213065" y="282293"/>
            <a:ext cx="7656195" cy="602515"/>
          </a:xfrm>
          <a:prstGeom prst="rect">
            <a:avLst/>
          </a:prstGeom>
          <a:noFill/>
          <a:ln/>
        </p:spPr>
        <p:txBody>
          <a:bodyPr wrap="square" lIns="0" tIns="0" rIns="0" bIns="0" rtlCol="0" anchor="t"/>
          <a:lstStyle/>
          <a:p>
            <a:pPr>
              <a:lnSpc>
                <a:spcPts val="4600"/>
              </a:lnSpc>
            </a:pPr>
            <a:r>
              <a:rPr lang="en-US" sz="4000" b="1" dirty="0">
                <a:solidFill>
                  <a:srgbClr val="F0FCFF"/>
                </a:solidFill>
                <a:latin typeface="Spline Sans Bold" pitchFamily="34" charset="0"/>
                <a:ea typeface="Spline Sans Bold" pitchFamily="34" charset="-122"/>
                <a:cs typeface="Spline Sans Bold" pitchFamily="34" charset="-120"/>
              </a:rPr>
              <a:t>Current diagnostic method:</a:t>
            </a:r>
            <a:endParaRPr lang="en-US" sz="4000" dirty="0"/>
          </a:p>
        </p:txBody>
      </p:sp>
      <p:sp>
        <p:nvSpPr>
          <p:cNvPr id="6" name="Text 3"/>
          <p:cNvSpPr/>
          <p:nvPr/>
        </p:nvSpPr>
        <p:spPr>
          <a:xfrm>
            <a:off x="10292701" y="2632156"/>
            <a:ext cx="7185422" cy="744318"/>
          </a:xfrm>
          <a:prstGeom prst="rect">
            <a:avLst/>
          </a:prstGeom>
          <a:noFill/>
          <a:ln/>
        </p:spPr>
        <p:txBody>
          <a:bodyPr wrap="none" lIns="0" tIns="0" rIns="0" bIns="0" rtlCol="0" anchor="t"/>
          <a:lstStyle/>
          <a:p>
            <a:pPr marL="0" indent="0">
              <a:lnSpc>
                <a:spcPts val="2300"/>
              </a:lnSpc>
              <a:buNone/>
            </a:pPr>
            <a:endParaRPr lang="en-US" sz="1800" dirty="0"/>
          </a:p>
        </p:txBody>
      </p:sp>
      <p:sp>
        <p:nvSpPr>
          <p:cNvPr id="7" name="Shape 4"/>
          <p:cNvSpPr/>
          <p:nvPr/>
        </p:nvSpPr>
        <p:spPr>
          <a:xfrm>
            <a:off x="5040333" y="4813430"/>
            <a:ext cx="7603056" cy="1309250"/>
          </a:xfrm>
          <a:prstGeom prst="roundRect">
            <a:avLst>
              <a:gd name="adj" fmla="val 25845"/>
            </a:avLst>
          </a:prstGeom>
          <a:solidFill>
            <a:srgbClr val="0A081B"/>
          </a:solidFill>
          <a:ln w="22860">
            <a:solidFill>
              <a:srgbClr val="29DDDA"/>
            </a:solidFill>
            <a:prstDash val="solid"/>
          </a:ln>
        </p:spPr>
        <p:txBody>
          <a:bodyPr/>
          <a:lstStyle/>
          <a:p>
            <a:endParaRPr lang="en-US" dirty="0"/>
          </a:p>
        </p:txBody>
      </p:sp>
      <p:sp>
        <p:nvSpPr>
          <p:cNvPr id="8" name="Text 5"/>
          <p:cNvSpPr/>
          <p:nvPr/>
        </p:nvSpPr>
        <p:spPr>
          <a:xfrm>
            <a:off x="5572923" y="5250875"/>
            <a:ext cx="3147668" cy="434361"/>
          </a:xfrm>
          <a:prstGeom prst="rect">
            <a:avLst/>
          </a:prstGeom>
          <a:noFill/>
          <a:ln/>
        </p:spPr>
        <p:txBody>
          <a:bodyPr wrap="none" lIns="0" tIns="0" rIns="0" bIns="0" rtlCol="0" anchor="t"/>
          <a:lstStyle/>
          <a:p>
            <a:pPr>
              <a:lnSpc>
                <a:spcPts val="2300"/>
              </a:lnSpc>
            </a:pPr>
            <a:r>
              <a:rPr lang="en-US" sz="2800" b="1" dirty="0"/>
              <a:t>Stool Tests</a:t>
            </a:r>
          </a:p>
        </p:txBody>
      </p:sp>
      <p:sp>
        <p:nvSpPr>
          <p:cNvPr id="9" name="Text 6"/>
          <p:cNvSpPr/>
          <p:nvPr/>
        </p:nvSpPr>
        <p:spPr>
          <a:xfrm>
            <a:off x="5733708" y="5581043"/>
            <a:ext cx="7656195" cy="744318"/>
          </a:xfrm>
          <a:prstGeom prst="rect">
            <a:avLst/>
          </a:prstGeom>
          <a:noFill/>
          <a:ln/>
        </p:spPr>
        <p:txBody>
          <a:bodyPr wrap="none" lIns="0" tIns="0" rIns="0" bIns="0" rtlCol="0" anchor="t"/>
          <a:lstStyle/>
          <a:p>
            <a:pPr marL="0" indent="0">
              <a:lnSpc>
                <a:spcPts val="2650"/>
              </a:lnSpc>
              <a:buNone/>
            </a:pPr>
            <a:r>
              <a:rPr lang="en-US" sz="1650" dirty="0">
                <a:solidFill>
                  <a:srgbClr val="E0E4E6"/>
                </a:solidFill>
                <a:latin typeface="Barlow" pitchFamily="34" charset="0"/>
                <a:ea typeface="Barlow" pitchFamily="34" charset="-122"/>
                <a:cs typeface="Barlow" pitchFamily="34" charset="-120"/>
              </a:rPr>
              <a:t>        </a:t>
            </a:r>
            <a:r>
              <a:rPr lang="en-US" sz="2800" dirty="0"/>
              <a:t>Identify H. pylori antigens in stool.</a:t>
            </a:r>
          </a:p>
        </p:txBody>
      </p:sp>
      <p:sp>
        <p:nvSpPr>
          <p:cNvPr id="10" name="Shape 7"/>
          <p:cNvSpPr/>
          <p:nvPr/>
        </p:nvSpPr>
        <p:spPr>
          <a:xfrm>
            <a:off x="5040334" y="6307364"/>
            <a:ext cx="7603055" cy="1505022"/>
          </a:xfrm>
          <a:prstGeom prst="roundRect">
            <a:avLst>
              <a:gd name="adj" fmla="val 25845"/>
            </a:avLst>
          </a:prstGeom>
          <a:solidFill>
            <a:srgbClr val="0A081B"/>
          </a:solidFill>
          <a:ln w="22860">
            <a:solidFill>
              <a:srgbClr val="37A7E7"/>
            </a:solidFill>
            <a:prstDash val="solid"/>
          </a:ln>
        </p:spPr>
      </p:sp>
      <p:sp>
        <p:nvSpPr>
          <p:cNvPr id="11" name="Text 8"/>
          <p:cNvSpPr/>
          <p:nvPr/>
        </p:nvSpPr>
        <p:spPr>
          <a:xfrm>
            <a:off x="5638846" y="6655528"/>
            <a:ext cx="2361605" cy="295275"/>
          </a:xfrm>
          <a:prstGeom prst="rect">
            <a:avLst/>
          </a:prstGeom>
          <a:noFill/>
          <a:ln/>
        </p:spPr>
        <p:txBody>
          <a:bodyPr wrap="none" lIns="0" tIns="0" rIns="0" bIns="0" rtlCol="0" anchor="t"/>
          <a:lstStyle/>
          <a:p>
            <a:pPr marL="0" indent="0">
              <a:lnSpc>
                <a:spcPts val="2300"/>
              </a:lnSpc>
              <a:buNone/>
            </a:pPr>
            <a:r>
              <a:rPr lang="en-US" sz="2800" b="1" dirty="0"/>
              <a:t>Breath Tests</a:t>
            </a:r>
          </a:p>
        </p:txBody>
      </p:sp>
      <p:sp>
        <p:nvSpPr>
          <p:cNvPr id="12" name="Text 9"/>
          <p:cNvSpPr/>
          <p:nvPr/>
        </p:nvSpPr>
        <p:spPr>
          <a:xfrm>
            <a:off x="5979544" y="7059875"/>
            <a:ext cx="7656195" cy="340043"/>
          </a:xfrm>
          <a:prstGeom prst="rect">
            <a:avLst/>
          </a:prstGeom>
          <a:noFill/>
          <a:ln/>
        </p:spPr>
        <p:txBody>
          <a:bodyPr wrap="none" lIns="0" tIns="0" rIns="0" bIns="0" rtlCol="0" anchor="t"/>
          <a:lstStyle/>
          <a:p>
            <a:pPr marL="0" indent="0">
              <a:lnSpc>
                <a:spcPts val="2650"/>
              </a:lnSpc>
              <a:buNone/>
            </a:pPr>
            <a:r>
              <a:rPr lang="en-US" sz="2800" dirty="0"/>
              <a:t>Measure the amount of carbon dioxide</a:t>
            </a:r>
          </a:p>
          <a:p>
            <a:pPr marL="0" indent="0">
              <a:lnSpc>
                <a:spcPts val="2650"/>
              </a:lnSpc>
              <a:buNone/>
            </a:pPr>
            <a:r>
              <a:rPr lang="en-US" sz="2800" dirty="0"/>
              <a:t> produced by H. pylori</a:t>
            </a:r>
            <a:r>
              <a:rPr lang="en-US" sz="2000" dirty="0">
                <a:solidFill>
                  <a:srgbClr val="E0E4E6"/>
                </a:solidFill>
                <a:latin typeface="Barlow" pitchFamily="34" charset="0"/>
                <a:ea typeface="Barlow" pitchFamily="34" charset="-122"/>
                <a:cs typeface="Barlow" pitchFamily="34" charset="-120"/>
              </a:rPr>
              <a:t>.</a:t>
            </a:r>
            <a:endParaRPr lang="en-US" sz="2000" dirty="0"/>
          </a:p>
        </p:txBody>
      </p:sp>
      <p:sp>
        <p:nvSpPr>
          <p:cNvPr id="13" name="Shape 10"/>
          <p:cNvSpPr/>
          <p:nvPr/>
        </p:nvSpPr>
        <p:spPr>
          <a:xfrm>
            <a:off x="4964134" y="3210257"/>
            <a:ext cx="7603055" cy="1364189"/>
          </a:xfrm>
          <a:prstGeom prst="roundRect">
            <a:avLst>
              <a:gd name="adj" fmla="val 25845"/>
            </a:avLst>
          </a:prstGeom>
          <a:solidFill>
            <a:srgbClr val="0A081B"/>
          </a:solidFill>
          <a:ln w="22860">
            <a:solidFill>
              <a:schemeClr val="bg2">
                <a:lumMod val="60000"/>
                <a:lumOff val="40000"/>
              </a:schemeClr>
            </a:solidFill>
            <a:prstDash val="solid"/>
          </a:ln>
        </p:spPr>
        <p:txBody>
          <a:bodyPr/>
          <a:lstStyle/>
          <a:p>
            <a:pPr>
              <a:lnSpc>
                <a:spcPts val="2300"/>
              </a:lnSpc>
            </a:pPr>
            <a:endParaRPr lang="en-US" sz="2800" dirty="0"/>
          </a:p>
          <a:p>
            <a:pPr>
              <a:lnSpc>
                <a:spcPts val="2300"/>
              </a:lnSpc>
            </a:pPr>
            <a:r>
              <a:rPr lang="en-US" sz="2800" b="1" dirty="0"/>
              <a:t>Blood Test</a:t>
            </a:r>
          </a:p>
          <a:p>
            <a:pPr>
              <a:lnSpc>
                <a:spcPts val="2300"/>
              </a:lnSpc>
            </a:pPr>
            <a:endParaRPr lang="en-US" sz="2800" dirty="0"/>
          </a:p>
          <a:p>
            <a:pPr>
              <a:lnSpc>
                <a:spcPts val="2300"/>
              </a:lnSpc>
            </a:pPr>
            <a:r>
              <a:rPr lang="en-US" sz="2800" dirty="0"/>
              <a:t>     Detect antibodies against H. pylori.</a:t>
            </a:r>
          </a:p>
          <a:p>
            <a:endParaRPr lang="en-US" sz="2400" dirty="0"/>
          </a:p>
        </p:txBody>
      </p:sp>
      <p:sp>
        <p:nvSpPr>
          <p:cNvPr id="16" name="Shape 1">
            <a:extLst>
              <a:ext uri="{FF2B5EF4-FFF2-40B4-BE49-F238E27FC236}">
                <a16:creationId xmlns:a16="http://schemas.microsoft.com/office/drawing/2014/main" id="{0CA7C242-812F-DF3C-60F7-919094476402}"/>
              </a:ext>
            </a:extLst>
          </p:cNvPr>
          <p:cNvSpPr/>
          <p:nvPr/>
        </p:nvSpPr>
        <p:spPr>
          <a:xfrm>
            <a:off x="4892493" y="951867"/>
            <a:ext cx="7656195" cy="1961484"/>
          </a:xfrm>
          <a:prstGeom prst="roundRect">
            <a:avLst>
              <a:gd name="adj" fmla="val 25845"/>
            </a:avLst>
          </a:prstGeom>
          <a:solidFill>
            <a:srgbClr val="0A081B"/>
          </a:solidFill>
          <a:ln w="22860">
            <a:solidFill>
              <a:srgbClr val="16FFBB"/>
            </a:solidFill>
            <a:prstDash val="solid"/>
          </a:ln>
        </p:spPr>
        <p:txBody>
          <a:bodyPr/>
          <a:lstStyle/>
          <a:p>
            <a:r>
              <a:rPr lang="en-US" sz="2800" b="1" dirty="0"/>
              <a:t>Specimens:</a:t>
            </a:r>
          </a:p>
          <a:p>
            <a:pPr marL="285750" indent="-285750">
              <a:buFontTx/>
              <a:buChar char="-"/>
            </a:pPr>
            <a:r>
              <a:rPr lang="en-US" sz="2800" dirty="0"/>
              <a:t>Gastric biopsy (histologic examination).</a:t>
            </a:r>
          </a:p>
          <a:p>
            <a:r>
              <a:rPr lang="en-US" sz="2800" dirty="0"/>
              <a:t>      - Blood (serum antibodies).</a:t>
            </a:r>
          </a:p>
          <a:p>
            <a:r>
              <a:rPr lang="en-US" sz="2800" dirty="0"/>
              <a:t>            - Stool (antigen detection)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48126"/>
            <a:ext cx="5486400" cy="8229600"/>
          </a:xfrm>
          <a:prstGeom prst="rect">
            <a:avLst/>
          </a:prstGeom>
        </p:spPr>
      </p:pic>
      <p:sp>
        <p:nvSpPr>
          <p:cNvPr id="3" name="Text 0"/>
          <p:cNvSpPr/>
          <p:nvPr/>
        </p:nvSpPr>
        <p:spPr>
          <a:xfrm>
            <a:off x="790099" y="784860"/>
            <a:ext cx="7563803" cy="1254204"/>
          </a:xfrm>
          <a:prstGeom prst="rect">
            <a:avLst/>
          </a:prstGeom>
          <a:noFill/>
          <a:ln/>
        </p:spPr>
        <p:txBody>
          <a:bodyPr wrap="square" lIns="0" tIns="0" rIns="0" bIns="0" rtlCol="0" anchor="t"/>
          <a:lstStyle/>
          <a:p>
            <a:pPr marL="0" indent="0">
              <a:lnSpc>
                <a:spcPts val="4900"/>
              </a:lnSpc>
              <a:buNone/>
            </a:pPr>
            <a:r>
              <a:rPr lang="en-US" sz="3950" b="1" dirty="0">
                <a:solidFill>
                  <a:srgbClr val="F0FCFF"/>
                </a:solidFill>
                <a:latin typeface="Spline Sans Bold" pitchFamily="34" charset="0"/>
                <a:ea typeface="Spline Sans Bold" pitchFamily="34" charset="-122"/>
                <a:cs typeface="Spline Sans Bold" pitchFamily="34" charset="-120"/>
              </a:rPr>
              <a:t>Epidemiology: Global Prevalence and Risk Factors</a:t>
            </a:r>
            <a:endParaRPr lang="en-US" sz="3950" dirty="0"/>
          </a:p>
        </p:txBody>
      </p:sp>
      <p:pic>
        <p:nvPicPr>
          <p:cNvPr id="4" name="Image 1" descr="preencoded.png"/>
          <p:cNvPicPr>
            <a:picLocks noChangeAspect="1"/>
          </p:cNvPicPr>
          <p:nvPr/>
        </p:nvPicPr>
        <p:blipFill>
          <a:blip r:embed="rId4"/>
          <a:stretch>
            <a:fillRect/>
          </a:stretch>
        </p:blipFill>
        <p:spPr>
          <a:xfrm>
            <a:off x="1211044" y="2377678"/>
            <a:ext cx="524708" cy="524708"/>
          </a:xfrm>
          <a:prstGeom prst="rect">
            <a:avLst/>
          </a:prstGeom>
        </p:spPr>
      </p:pic>
      <p:sp>
        <p:nvSpPr>
          <p:cNvPr id="5" name="Text 1"/>
          <p:cNvSpPr/>
          <p:nvPr/>
        </p:nvSpPr>
        <p:spPr>
          <a:xfrm>
            <a:off x="266701" y="3128129"/>
            <a:ext cx="2818924" cy="1083350"/>
          </a:xfrm>
          <a:prstGeom prst="rect">
            <a:avLst/>
          </a:prstGeom>
          <a:noFill/>
          <a:ln/>
        </p:spPr>
        <p:txBody>
          <a:bodyPr wrap="square" lIns="0" tIns="0" rIns="0" bIns="0" rtlCol="0" anchor="t"/>
          <a:lstStyle/>
          <a:p>
            <a:pPr marL="0" indent="0" algn="just">
              <a:lnSpc>
                <a:spcPts val="2800"/>
              </a:lnSpc>
              <a:buNone/>
            </a:pPr>
            <a:r>
              <a:rPr lang="en-US" sz="2400" dirty="0">
                <a:solidFill>
                  <a:srgbClr val="E0E4E6"/>
                </a:solidFill>
                <a:latin typeface="Barlow" pitchFamily="34" charset="0"/>
                <a:ea typeface="Barlow" pitchFamily="34" charset="-122"/>
                <a:cs typeface="Barlow" pitchFamily="34" charset="-120"/>
              </a:rPr>
              <a:t>H. pylori infection is prevalent worldwide, affecting millions.</a:t>
            </a:r>
            <a:endParaRPr lang="en-US" sz="2400" dirty="0"/>
          </a:p>
        </p:txBody>
      </p:sp>
      <p:pic>
        <p:nvPicPr>
          <p:cNvPr id="6" name="Image 2" descr="preencoded.png"/>
          <p:cNvPicPr>
            <a:picLocks noChangeAspect="1"/>
          </p:cNvPicPr>
          <p:nvPr/>
        </p:nvPicPr>
        <p:blipFill>
          <a:blip r:embed="rId5"/>
          <a:stretch>
            <a:fillRect/>
          </a:stretch>
        </p:blipFill>
        <p:spPr>
          <a:xfrm>
            <a:off x="4205168" y="2321242"/>
            <a:ext cx="524708" cy="524708"/>
          </a:xfrm>
          <a:prstGeom prst="rect">
            <a:avLst/>
          </a:prstGeom>
        </p:spPr>
      </p:pic>
      <p:sp>
        <p:nvSpPr>
          <p:cNvPr id="7" name="Text 2"/>
          <p:cNvSpPr/>
          <p:nvPr/>
        </p:nvSpPr>
        <p:spPr>
          <a:xfrm>
            <a:off x="3424238" y="3128129"/>
            <a:ext cx="2818924" cy="1444466"/>
          </a:xfrm>
          <a:prstGeom prst="rect">
            <a:avLst/>
          </a:prstGeom>
          <a:noFill/>
          <a:ln/>
        </p:spPr>
        <p:txBody>
          <a:bodyPr wrap="square" lIns="0" tIns="0" rIns="0" bIns="0" rtlCol="0" anchor="t"/>
          <a:lstStyle/>
          <a:p>
            <a:pPr marL="0" indent="0" algn="l">
              <a:lnSpc>
                <a:spcPts val="2800"/>
              </a:lnSpc>
              <a:buNone/>
            </a:pPr>
            <a:r>
              <a:rPr lang="en-US" sz="2400" dirty="0">
                <a:solidFill>
                  <a:srgbClr val="E0E4E6"/>
                </a:solidFill>
                <a:latin typeface="Barlow" pitchFamily="34" charset="0"/>
                <a:ea typeface="Barlow" pitchFamily="34" charset="-122"/>
                <a:cs typeface="Barlow" pitchFamily="34" charset="-120"/>
              </a:rPr>
              <a:t>Poor sanitation and inadequate hygiene practices contribute to its spread.</a:t>
            </a:r>
            <a:endParaRPr lang="en-US" sz="2400" dirty="0"/>
          </a:p>
        </p:txBody>
      </p:sp>
      <p:pic>
        <p:nvPicPr>
          <p:cNvPr id="8" name="Image 3" descr="preencoded.png"/>
          <p:cNvPicPr>
            <a:picLocks noChangeAspect="1"/>
          </p:cNvPicPr>
          <p:nvPr/>
        </p:nvPicPr>
        <p:blipFill>
          <a:blip r:embed="rId6"/>
          <a:stretch>
            <a:fillRect/>
          </a:stretch>
        </p:blipFill>
        <p:spPr>
          <a:xfrm>
            <a:off x="7368360" y="2377678"/>
            <a:ext cx="524708" cy="524708"/>
          </a:xfrm>
          <a:prstGeom prst="rect">
            <a:avLst/>
          </a:prstGeom>
        </p:spPr>
      </p:pic>
      <p:sp>
        <p:nvSpPr>
          <p:cNvPr id="9" name="Text 3"/>
          <p:cNvSpPr/>
          <p:nvPr/>
        </p:nvSpPr>
        <p:spPr>
          <a:xfrm>
            <a:off x="6509861" y="3128129"/>
            <a:ext cx="2400778" cy="1083350"/>
          </a:xfrm>
          <a:prstGeom prst="rect">
            <a:avLst/>
          </a:prstGeom>
          <a:noFill/>
          <a:ln/>
        </p:spPr>
        <p:txBody>
          <a:bodyPr wrap="square" lIns="0" tIns="0" rIns="0" bIns="0" rtlCol="0" anchor="t"/>
          <a:lstStyle/>
          <a:p>
            <a:pPr marL="0" indent="0" algn="just">
              <a:lnSpc>
                <a:spcPts val="2800"/>
              </a:lnSpc>
              <a:buNone/>
            </a:pPr>
            <a:r>
              <a:rPr lang="en-US" sz="2400" dirty="0">
                <a:solidFill>
                  <a:srgbClr val="E0E4E6"/>
                </a:solidFill>
                <a:latin typeface="Barlow" pitchFamily="34" charset="0"/>
                <a:ea typeface="Barlow" pitchFamily="34" charset="-122"/>
                <a:cs typeface="Barlow" pitchFamily="34" charset="-120"/>
              </a:rPr>
              <a:t>Crowded living conditions increase the risk of transmission.</a:t>
            </a:r>
            <a:endParaRPr lang="en-US" sz="2400" dirty="0"/>
          </a:p>
        </p:txBody>
      </p:sp>
      <p:pic>
        <p:nvPicPr>
          <p:cNvPr id="10" name="Image 4" descr="preencoded.png"/>
          <p:cNvPicPr>
            <a:picLocks noChangeAspect="1"/>
          </p:cNvPicPr>
          <p:nvPr/>
        </p:nvPicPr>
        <p:blipFill>
          <a:blip r:embed="rId7"/>
          <a:stretch>
            <a:fillRect/>
          </a:stretch>
        </p:blipFill>
        <p:spPr>
          <a:xfrm>
            <a:off x="2899530" y="5136952"/>
            <a:ext cx="524708" cy="524708"/>
          </a:xfrm>
          <a:prstGeom prst="rect">
            <a:avLst/>
          </a:prstGeom>
        </p:spPr>
      </p:pic>
      <p:sp>
        <p:nvSpPr>
          <p:cNvPr id="11" name="Text 4"/>
          <p:cNvSpPr/>
          <p:nvPr/>
        </p:nvSpPr>
        <p:spPr>
          <a:xfrm>
            <a:off x="1562100" y="5864900"/>
            <a:ext cx="3448050" cy="1444466"/>
          </a:xfrm>
          <a:prstGeom prst="rect">
            <a:avLst/>
          </a:prstGeom>
          <a:noFill/>
          <a:ln/>
        </p:spPr>
        <p:txBody>
          <a:bodyPr wrap="square" lIns="0" tIns="0" rIns="0" bIns="0" rtlCol="0" anchor="t"/>
          <a:lstStyle/>
          <a:p>
            <a:pPr marL="0" indent="0" algn="just">
              <a:lnSpc>
                <a:spcPts val="2800"/>
              </a:lnSpc>
              <a:buNone/>
            </a:pPr>
            <a:r>
              <a:rPr lang="en-US" sz="2400" dirty="0">
                <a:solidFill>
                  <a:srgbClr val="E0E4E6"/>
                </a:solidFill>
                <a:latin typeface="Barlow" pitchFamily="34" charset="0"/>
                <a:ea typeface="Barlow" pitchFamily="34" charset="-122"/>
                <a:cs typeface="Barlow" pitchFamily="34" charset="-120"/>
              </a:rPr>
              <a:t>H. pylori infection is often acquired in childhood, typically from family members.</a:t>
            </a:r>
            <a:endParaRPr lang="en-US" sz="2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50437" y="1293257"/>
            <a:ext cx="7415927" cy="2057400"/>
          </a:xfrm>
          <a:prstGeom prst="rect">
            <a:avLst/>
          </a:prstGeom>
          <a:noFill/>
          <a:ln/>
        </p:spPr>
        <p:txBody>
          <a:bodyPr wrap="square" lIns="0" tIns="0" rIns="0" bIns="0" rtlCol="0" anchor="t"/>
          <a:lstStyle/>
          <a:p>
            <a:pPr marL="0" indent="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Prevention Strategies: Minimizing H. pylori Transmission</a:t>
            </a:r>
            <a:endParaRPr lang="en-US" sz="4300" dirty="0"/>
          </a:p>
        </p:txBody>
      </p:sp>
      <p:sp>
        <p:nvSpPr>
          <p:cNvPr id="4" name="Shape 1"/>
          <p:cNvSpPr/>
          <p:nvPr/>
        </p:nvSpPr>
        <p:spPr>
          <a:xfrm>
            <a:off x="6350437" y="3998595"/>
            <a:ext cx="555427" cy="555427"/>
          </a:xfrm>
          <a:prstGeom prst="roundRect">
            <a:avLst>
              <a:gd name="adj" fmla="val 66675"/>
            </a:avLst>
          </a:prstGeom>
          <a:solidFill>
            <a:srgbClr val="0A081B"/>
          </a:solidFill>
          <a:ln w="30480">
            <a:solidFill>
              <a:srgbClr val="16FFBB"/>
            </a:solidFill>
            <a:prstDash val="solid"/>
          </a:ln>
        </p:spPr>
      </p:sp>
      <p:sp>
        <p:nvSpPr>
          <p:cNvPr id="5" name="Text 2"/>
          <p:cNvSpPr/>
          <p:nvPr/>
        </p:nvSpPr>
        <p:spPr>
          <a:xfrm>
            <a:off x="6556891" y="4111704"/>
            <a:ext cx="142399" cy="329208"/>
          </a:xfrm>
          <a:prstGeom prst="rect">
            <a:avLst/>
          </a:prstGeom>
          <a:noFill/>
          <a:ln/>
        </p:spPr>
        <p:txBody>
          <a:bodyPr wrap="none" lIns="0" tIns="0" rIns="0" bIns="0" rtlCol="0" anchor="t"/>
          <a:lstStyle/>
          <a:p>
            <a:pPr marL="0" indent="0" algn="ctr">
              <a:lnSpc>
                <a:spcPts val="2550"/>
              </a:lnSpc>
              <a:buNone/>
            </a:pPr>
            <a:r>
              <a:rPr lang="en-US" sz="2550" b="1" dirty="0">
                <a:solidFill>
                  <a:srgbClr val="E0E4E6"/>
                </a:solidFill>
                <a:latin typeface="Spline Sans Bold" pitchFamily="34" charset="0"/>
                <a:ea typeface="Spline Sans Bold" pitchFamily="34" charset="-122"/>
                <a:cs typeface="Spline Sans Bold" pitchFamily="34" charset="-120"/>
              </a:rPr>
              <a:t>1</a:t>
            </a:r>
            <a:endParaRPr lang="en-US" sz="2550" dirty="0"/>
          </a:p>
        </p:txBody>
      </p:sp>
      <p:sp>
        <p:nvSpPr>
          <p:cNvPr id="6" name="Text 3"/>
          <p:cNvSpPr/>
          <p:nvPr/>
        </p:nvSpPr>
        <p:spPr>
          <a:xfrm>
            <a:off x="7152680" y="3998595"/>
            <a:ext cx="2782372" cy="1185148"/>
          </a:xfrm>
          <a:prstGeom prst="rect">
            <a:avLst/>
          </a:prstGeom>
          <a:noFill/>
          <a:ln/>
        </p:spPr>
        <p:txBody>
          <a:bodyPr wrap="square" lIns="0" tIns="0" rIns="0" bIns="0" rtlCol="0" anchor="t"/>
          <a:lstStyle/>
          <a:p>
            <a:pPr marL="0" indent="0">
              <a:lnSpc>
                <a:spcPts val="3100"/>
              </a:lnSpc>
              <a:buNone/>
            </a:pPr>
            <a:r>
              <a:rPr lang="en-US" sz="2400" dirty="0">
                <a:solidFill>
                  <a:srgbClr val="E0E4E6"/>
                </a:solidFill>
                <a:latin typeface="Barlow" pitchFamily="34" charset="0"/>
                <a:ea typeface="Barlow" pitchFamily="34" charset="-122"/>
                <a:cs typeface="Barlow" pitchFamily="34" charset="-120"/>
              </a:rPr>
              <a:t>Practicing good hygiene, including handwashing, is crucial.</a:t>
            </a:r>
            <a:endParaRPr lang="en-US" sz="2400" dirty="0"/>
          </a:p>
        </p:txBody>
      </p:sp>
      <p:sp>
        <p:nvSpPr>
          <p:cNvPr id="7" name="Shape 4"/>
          <p:cNvSpPr/>
          <p:nvPr/>
        </p:nvSpPr>
        <p:spPr>
          <a:xfrm>
            <a:off x="10181868" y="3998595"/>
            <a:ext cx="555427" cy="555427"/>
          </a:xfrm>
          <a:prstGeom prst="roundRect">
            <a:avLst>
              <a:gd name="adj" fmla="val 66675"/>
            </a:avLst>
          </a:prstGeom>
          <a:solidFill>
            <a:srgbClr val="0A081B"/>
          </a:solidFill>
          <a:ln w="30480">
            <a:solidFill>
              <a:srgbClr val="29DDDA"/>
            </a:solidFill>
            <a:prstDash val="solid"/>
          </a:ln>
        </p:spPr>
      </p:sp>
      <p:sp>
        <p:nvSpPr>
          <p:cNvPr id="8" name="Text 5"/>
          <p:cNvSpPr/>
          <p:nvPr/>
        </p:nvSpPr>
        <p:spPr>
          <a:xfrm>
            <a:off x="10368082" y="4111704"/>
            <a:ext cx="182999" cy="329208"/>
          </a:xfrm>
          <a:prstGeom prst="rect">
            <a:avLst/>
          </a:prstGeom>
          <a:noFill/>
          <a:ln/>
        </p:spPr>
        <p:txBody>
          <a:bodyPr wrap="none" lIns="0" tIns="0" rIns="0" bIns="0" rtlCol="0" anchor="t"/>
          <a:lstStyle/>
          <a:p>
            <a:pPr marL="0" indent="0" algn="ctr">
              <a:lnSpc>
                <a:spcPts val="2550"/>
              </a:lnSpc>
              <a:buNone/>
            </a:pPr>
            <a:r>
              <a:rPr lang="en-US" sz="2550" b="1" dirty="0">
                <a:solidFill>
                  <a:srgbClr val="E0E4E6"/>
                </a:solidFill>
                <a:latin typeface="Spline Sans Bold" pitchFamily="34" charset="0"/>
                <a:ea typeface="Spline Sans Bold" pitchFamily="34" charset="-122"/>
                <a:cs typeface="Spline Sans Bold" pitchFamily="34" charset="-120"/>
              </a:rPr>
              <a:t>2</a:t>
            </a:r>
            <a:endParaRPr lang="en-US" sz="2550" dirty="0"/>
          </a:p>
        </p:txBody>
      </p:sp>
      <p:sp>
        <p:nvSpPr>
          <p:cNvPr id="9" name="Text 6"/>
          <p:cNvSpPr/>
          <p:nvPr/>
        </p:nvSpPr>
        <p:spPr>
          <a:xfrm>
            <a:off x="10984111" y="3998595"/>
            <a:ext cx="2782372" cy="1580198"/>
          </a:xfrm>
          <a:prstGeom prst="rect">
            <a:avLst/>
          </a:prstGeom>
          <a:noFill/>
          <a:ln/>
        </p:spPr>
        <p:txBody>
          <a:bodyPr wrap="square" lIns="0" tIns="0" rIns="0" bIns="0" rtlCol="0" anchor="t"/>
          <a:lstStyle/>
          <a:p>
            <a:pPr marL="0" indent="0">
              <a:lnSpc>
                <a:spcPts val="3100"/>
              </a:lnSpc>
              <a:buNone/>
            </a:pPr>
            <a:r>
              <a:rPr lang="en-US" sz="2400" dirty="0">
                <a:solidFill>
                  <a:srgbClr val="E0E4E6"/>
                </a:solidFill>
                <a:latin typeface="Barlow" pitchFamily="34" charset="0"/>
                <a:ea typeface="Barlow" pitchFamily="34" charset="-122"/>
                <a:cs typeface="Barlow" pitchFamily="34" charset="-120"/>
              </a:rPr>
              <a:t>Safe drinking water and food handling practices can reduce the risk of contamination.</a:t>
            </a:r>
            <a:endParaRPr lang="en-US" sz="2400" dirty="0"/>
          </a:p>
        </p:txBody>
      </p:sp>
      <p:sp>
        <p:nvSpPr>
          <p:cNvPr id="10" name="Shape 7"/>
          <p:cNvSpPr/>
          <p:nvPr/>
        </p:nvSpPr>
        <p:spPr>
          <a:xfrm>
            <a:off x="6350437" y="6103263"/>
            <a:ext cx="555427" cy="555427"/>
          </a:xfrm>
          <a:prstGeom prst="roundRect">
            <a:avLst>
              <a:gd name="adj" fmla="val 66675"/>
            </a:avLst>
          </a:prstGeom>
          <a:solidFill>
            <a:srgbClr val="0A081B"/>
          </a:solidFill>
          <a:ln w="30480">
            <a:solidFill>
              <a:srgbClr val="37A7E7"/>
            </a:solidFill>
            <a:prstDash val="solid"/>
          </a:ln>
        </p:spPr>
      </p:sp>
      <p:sp>
        <p:nvSpPr>
          <p:cNvPr id="11" name="Text 8"/>
          <p:cNvSpPr/>
          <p:nvPr/>
        </p:nvSpPr>
        <p:spPr>
          <a:xfrm>
            <a:off x="6531769" y="6216372"/>
            <a:ext cx="192762" cy="329208"/>
          </a:xfrm>
          <a:prstGeom prst="rect">
            <a:avLst/>
          </a:prstGeom>
          <a:noFill/>
          <a:ln/>
        </p:spPr>
        <p:txBody>
          <a:bodyPr wrap="none" lIns="0" tIns="0" rIns="0" bIns="0" rtlCol="0" anchor="t"/>
          <a:lstStyle/>
          <a:p>
            <a:pPr marL="0" indent="0" algn="ctr">
              <a:lnSpc>
                <a:spcPts val="2550"/>
              </a:lnSpc>
              <a:buNone/>
            </a:pPr>
            <a:r>
              <a:rPr lang="en-US" sz="2550" b="1" dirty="0">
                <a:solidFill>
                  <a:srgbClr val="E0E4E6"/>
                </a:solidFill>
                <a:latin typeface="Spline Sans Bold" pitchFamily="34" charset="0"/>
                <a:ea typeface="Spline Sans Bold" pitchFamily="34" charset="-122"/>
                <a:cs typeface="Spline Sans Bold" pitchFamily="34" charset="-120"/>
              </a:rPr>
              <a:t>3</a:t>
            </a:r>
            <a:endParaRPr lang="en-US" sz="2550" dirty="0"/>
          </a:p>
        </p:txBody>
      </p:sp>
      <p:sp>
        <p:nvSpPr>
          <p:cNvPr id="12" name="Text 9"/>
          <p:cNvSpPr/>
          <p:nvPr/>
        </p:nvSpPr>
        <p:spPr>
          <a:xfrm>
            <a:off x="7152680" y="6103263"/>
            <a:ext cx="6613684" cy="790099"/>
          </a:xfrm>
          <a:prstGeom prst="rect">
            <a:avLst/>
          </a:prstGeom>
          <a:noFill/>
          <a:ln/>
        </p:spPr>
        <p:txBody>
          <a:bodyPr wrap="square" lIns="0" tIns="0" rIns="0" bIns="0" rtlCol="0" anchor="t"/>
          <a:lstStyle/>
          <a:p>
            <a:pPr marL="0" indent="0">
              <a:lnSpc>
                <a:spcPts val="3100"/>
              </a:lnSpc>
              <a:buNone/>
            </a:pPr>
            <a:r>
              <a:rPr lang="en-US" sz="2400" dirty="0">
                <a:solidFill>
                  <a:srgbClr val="E0E4E6"/>
                </a:solidFill>
                <a:latin typeface="Barlow" pitchFamily="34" charset="0"/>
                <a:ea typeface="Barlow" pitchFamily="34" charset="-122"/>
                <a:cs typeface="Barlow" pitchFamily="34" charset="-120"/>
              </a:rPr>
              <a:t>Treating infected individuals can prevent further transmission.</a:t>
            </a:r>
            <a:endParaRPr lang="en-US" sz="24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64037" y="927497"/>
            <a:ext cx="7415927" cy="1371600"/>
          </a:xfrm>
          <a:prstGeom prst="rect">
            <a:avLst/>
          </a:prstGeom>
          <a:noFill/>
          <a:ln/>
        </p:spPr>
        <p:txBody>
          <a:bodyPr wrap="square" lIns="0" tIns="0" rIns="0" bIns="0" rtlCol="0" anchor="t"/>
          <a:lstStyle/>
          <a:p>
            <a:pPr marL="0" indent="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Treatment Options: Eradicating H. pylori</a:t>
            </a:r>
            <a:endParaRPr lang="en-US" sz="4300" dirty="0"/>
          </a:p>
        </p:txBody>
      </p:sp>
      <p:sp>
        <p:nvSpPr>
          <p:cNvPr id="4" name="Shape 1"/>
          <p:cNvSpPr/>
          <p:nvPr/>
        </p:nvSpPr>
        <p:spPr>
          <a:xfrm>
            <a:off x="1219081" y="2669381"/>
            <a:ext cx="30480" cy="4632722"/>
          </a:xfrm>
          <a:prstGeom prst="roundRect">
            <a:avLst>
              <a:gd name="adj" fmla="val 1215000"/>
            </a:avLst>
          </a:prstGeom>
          <a:solidFill>
            <a:srgbClr val="FFFFFF">
              <a:alpha val="24000"/>
            </a:srgbClr>
          </a:solidFill>
          <a:ln/>
        </p:spPr>
      </p:sp>
      <p:sp>
        <p:nvSpPr>
          <p:cNvPr id="5" name="Shape 2"/>
          <p:cNvSpPr/>
          <p:nvPr/>
        </p:nvSpPr>
        <p:spPr>
          <a:xfrm>
            <a:off x="1481554" y="3209449"/>
            <a:ext cx="864037" cy="30480"/>
          </a:xfrm>
          <a:prstGeom prst="roundRect">
            <a:avLst>
              <a:gd name="adj" fmla="val 1215000"/>
            </a:avLst>
          </a:prstGeom>
          <a:solidFill>
            <a:srgbClr val="16FFBB"/>
          </a:solidFill>
          <a:ln/>
        </p:spPr>
      </p:sp>
      <p:sp>
        <p:nvSpPr>
          <p:cNvPr id="6" name="Shape 3"/>
          <p:cNvSpPr/>
          <p:nvPr/>
        </p:nvSpPr>
        <p:spPr>
          <a:xfrm>
            <a:off x="956608" y="2947035"/>
            <a:ext cx="555427" cy="555427"/>
          </a:xfrm>
          <a:prstGeom prst="roundRect">
            <a:avLst>
              <a:gd name="adj" fmla="val 66675"/>
            </a:avLst>
          </a:prstGeom>
          <a:solidFill>
            <a:srgbClr val="0A081B"/>
          </a:solidFill>
          <a:ln w="30480">
            <a:solidFill>
              <a:srgbClr val="16FFBB"/>
            </a:solidFill>
            <a:prstDash val="solid"/>
          </a:ln>
        </p:spPr>
      </p:sp>
      <p:sp>
        <p:nvSpPr>
          <p:cNvPr id="7" name="Text 4"/>
          <p:cNvSpPr/>
          <p:nvPr/>
        </p:nvSpPr>
        <p:spPr>
          <a:xfrm>
            <a:off x="1163062" y="3060144"/>
            <a:ext cx="142399" cy="329208"/>
          </a:xfrm>
          <a:prstGeom prst="rect">
            <a:avLst/>
          </a:prstGeom>
          <a:noFill/>
          <a:ln/>
        </p:spPr>
        <p:txBody>
          <a:bodyPr wrap="none" lIns="0" tIns="0" rIns="0" bIns="0" rtlCol="0" anchor="t"/>
          <a:lstStyle/>
          <a:p>
            <a:pPr marL="0" indent="0" algn="ctr">
              <a:lnSpc>
                <a:spcPts val="2550"/>
              </a:lnSpc>
              <a:buNone/>
            </a:pPr>
            <a:r>
              <a:rPr lang="en-US" sz="2550" b="1" dirty="0">
                <a:solidFill>
                  <a:srgbClr val="E0E4E6"/>
                </a:solidFill>
                <a:latin typeface="Spline Sans Bold" pitchFamily="34" charset="0"/>
                <a:ea typeface="Spline Sans Bold" pitchFamily="34" charset="-122"/>
                <a:cs typeface="Spline Sans Bold" pitchFamily="34" charset="-120"/>
              </a:rPr>
              <a:t>1</a:t>
            </a:r>
            <a:endParaRPr lang="en-US" sz="2550" dirty="0"/>
          </a:p>
        </p:txBody>
      </p:sp>
      <p:sp>
        <p:nvSpPr>
          <p:cNvPr id="8" name="Text 5"/>
          <p:cNvSpPr/>
          <p:nvPr/>
        </p:nvSpPr>
        <p:spPr>
          <a:xfrm>
            <a:off x="2592110" y="2916198"/>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Antibiotics</a:t>
            </a:r>
            <a:endParaRPr lang="en-US" sz="2150" dirty="0"/>
          </a:p>
        </p:txBody>
      </p:sp>
      <p:sp>
        <p:nvSpPr>
          <p:cNvPr id="9" name="Text 6"/>
          <p:cNvSpPr/>
          <p:nvPr/>
        </p:nvSpPr>
        <p:spPr>
          <a:xfrm>
            <a:off x="2592110" y="3407212"/>
            <a:ext cx="5687854" cy="395049"/>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Eradicate the bacteria.</a:t>
            </a:r>
            <a:endParaRPr lang="en-US" sz="1900" dirty="0"/>
          </a:p>
        </p:txBody>
      </p:sp>
      <p:sp>
        <p:nvSpPr>
          <p:cNvPr id="10" name="Shape 7"/>
          <p:cNvSpPr/>
          <p:nvPr/>
        </p:nvSpPr>
        <p:spPr>
          <a:xfrm>
            <a:off x="1481554" y="4835962"/>
            <a:ext cx="864037" cy="30480"/>
          </a:xfrm>
          <a:prstGeom prst="roundRect">
            <a:avLst>
              <a:gd name="adj" fmla="val 1215000"/>
            </a:avLst>
          </a:prstGeom>
          <a:solidFill>
            <a:srgbClr val="29DDDA"/>
          </a:solidFill>
          <a:ln/>
        </p:spPr>
      </p:sp>
      <p:sp>
        <p:nvSpPr>
          <p:cNvPr id="11" name="Shape 8"/>
          <p:cNvSpPr/>
          <p:nvPr/>
        </p:nvSpPr>
        <p:spPr>
          <a:xfrm>
            <a:off x="956608" y="4573548"/>
            <a:ext cx="555427" cy="555427"/>
          </a:xfrm>
          <a:prstGeom prst="roundRect">
            <a:avLst>
              <a:gd name="adj" fmla="val 66675"/>
            </a:avLst>
          </a:prstGeom>
          <a:solidFill>
            <a:srgbClr val="0A081B"/>
          </a:solidFill>
          <a:ln w="30480">
            <a:solidFill>
              <a:srgbClr val="29DDDA"/>
            </a:solidFill>
            <a:prstDash val="solid"/>
          </a:ln>
        </p:spPr>
      </p:sp>
      <p:sp>
        <p:nvSpPr>
          <p:cNvPr id="12" name="Text 9"/>
          <p:cNvSpPr/>
          <p:nvPr/>
        </p:nvSpPr>
        <p:spPr>
          <a:xfrm>
            <a:off x="1142821" y="4686657"/>
            <a:ext cx="182999" cy="329208"/>
          </a:xfrm>
          <a:prstGeom prst="rect">
            <a:avLst/>
          </a:prstGeom>
          <a:noFill/>
          <a:ln/>
        </p:spPr>
        <p:txBody>
          <a:bodyPr wrap="none" lIns="0" tIns="0" rIns="0" bIns="0" rtlCol="0" anchor="t"/>
          <a:lstStyle/>
          <a:p>
            <a:pPr marL="0" indent="0" algn="ctr">
              <a:lnSpc>
                <a:spcPts val="2550"/>
              </a:lnSpc>
              <a:buNone/>
            </a:pPr>
            <a:r>
              <a:rPr lang="en-US" sz="2550" b="1" dirty="0">
                <a:solidFill>
                  <a:srgbClr val="E0E4E6"/>
                </a:solidFill>
                <a:latin typeface="Spline Sans Bold" pitchFamily="34" charset="0"/>
                <a:ea typeface="Spline Sans Bold" pitchFamily="34" charset="-122"/>
                <a:cs typeface="Spline Sans Bold" pitchFamily="34" charset="-120"/>
              </a:rPr>
              <a:t>2</a:t>
            </a:r>
            <a:endParaRPr lang="en-US" sz="2550" dirty="0"/>
          </a:p>
        </p:txBody>
      </p:sp>
      <p:sp>
        <p:nvSpPr>
          <p:cNvPr id="13" name="Text 10"/>
          <p:cNvSpPr/>
          <p:nvPr/>
        </p:nvSpPr>
        <p:spPr>
          <a:xfrm>
            <a:off x="2592110" y="4542711"/>
            <a:ext cx="2976086"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Proton Pump Inhibitors</a:t>
            </a:r>
            <a:endParaRPr lang="en-US" sz="2150" dirty="0"/>
          </a:p>
        </p:txBody>
      </p:sp>
      <p:sp>
        <p:nvSpPr>
          <p:cNvPr id="14" name="Text 11"/>
          <p:cNvSpPr/>
          <p:nvPr/>
        </p:nvSpPr>
        <p:spPr>
          <a:xfrm>
            <a:off x="2592110" y="5033724"/>
            <a:ext cx="5687854" cy="395049"/>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Reduce stomach acid production.</a:t>
            </a:r>
            <a:endParaRPr lang="en-US" sz="1900" dirty="0"/>
          </a:p>
        </p:txBody>
      </p:sp>
      <p:sp>
        <p:nvSpPr>
          <p:cNvPr id="15" name="Shape 12"/>
          <p:cNvSpPr/>
          <p:nvPr/>
        </p:nvSpPr>
        <p:spPr>
          <a:xfrm>
            <a:off x="1481554" y="6462474"/>
            <a:ext cx="864037" cy="30480"/>
          </a:xfrm>
          <a:prstGeom prst="roundRect">
            <a:avLst>
              <a:gd name="adj" fmla="val 1215000"/>
            </a:avLst>
          </a:prstGeom>
          <a:solidFill>
            <a:srgbClr val="37A7E7"/>
          </a:solidFill>
          <a:ln/>
        </p:spPr>
      </p:sp>
      <p:sp>
        <p:nvSpPr>
          <p:cNvPr id="16" name="Shape 13"/>
          <p:cNvSpPr/>
          <p:nvPr/>
        </p:nvSpPr>
        <p:spPr>
          <a:xfrm>
            <a:off x="956608" y="6200061"/>
            <a:ext cx="555427" cy="555427"/>
          </a:xfrm>
          <a:prstGeom prst="roundRect">
            <a:avLst>
              <a:gd name="adj" fmla="val 66675"/>
            </a:avLst>
          </a:prstGeom>
          <a:solidFill>
            <a:srgbClr val="0A081B"/>
          </a:solidFill>
          <a:ln w="30480">
            <a:solidFill>
              <a:srgbClr val="37A7E7"/>
            </a:solidFill>
            <a:prstDash val="solid"/>
          </a:ln>
        </p:spPr>
      </p:sp>
      <p:sp>
        <p:nvSpPr>
          <p:cNvPr id="17" name="Text 14"/>
          <p:cNvSpPr/>
          <p:nvPr/>
        </p:nvSpPr>
        <p:spPr>
          <a:xfrm>
            <a:off x="1137940" y="6313170"/>
            <a:ext cx="192762" cy="329208"/>
          </a:xfrm>
          <a:prstGeom prst="rect">
            <a:avLst/>
          </a:prstGeom>
          <a:noFill/>
          <a:ln/>
        </p:spPr>
        <p:txBody>
          <a:bodyPr wrap="none" lIns="0" tIns="0" rIns="0" bIns="0" rtlCol="0" anchor="t"/>
          <a:lstStyle/>
          <a:p>
            <a:pPr marL="0" indent="0" algn="ctr">
              <a:lnSpc>
                <a:spcPts val="2550"/>
              </a:lnSpc>
              <a:buNone/>
            </a:pPr>
            <a:r>
              <a:rPr lang="en-US" sz="2550" b="1" dirty="0">
                <a:solidFill>
                  <a:srgbClr val="E0E4E6"/>
                </a:solidFill>
                <a:latin typeface="Spline Sans Bold" pitchFamily="34" charset="0"/>
                <a:ea typeface="Spline Sans Bold" pitchFamily="34" charset="-122"/>
                <a:cs typeface="Spline Sans Bold" pitchFamily="34" charset="-120"/>
              </a:rPr>
              <a:t>3</a:t>
            </a:r>
            <a:endParaRPr lang="en-US" sz="2550" dirty="0"/>
          </a:p>
        </p:txBody>
      </p:sp>
      <p:sp>
        <p:nvSpPr>
          <p:cNvPr id="18" name="Text 15"/>
          <p:cNvSpPr/>
          <p:nvPr/>
        </p:nvSpPr>
        <p:spPr>
          <a:xfrm>
            <a:off x="2592110" y="6169223"/>
            <a:ext cx="2743200" cy="342900"/>
          </a:xfrm>
          <a:prstGeom prst="rect">
            <a:avLst/>
          </a:prstGeom>
          <a:noFill/>
          <a:ln/>
        </p:spPr>
        <p:txBody>
          <a:bodyPr wrap="none" lIns="0" tIns="0" rIns="0" bIns="0" rtlCol="0" anchor="t"/>
          <a:lstStyle/>
          <a:p>
            <a:pPr marL="0" indent="0" algn="l">
              <a:lnSpc>
                <a:spcPts val="2700"/>
              </a:lnSpc>
              <a:buNone/>
            </a:pPr>
            <a:r>
              <a:rPr lang="en-US" sz="2150" b="1" dirty="0">
                <a:solidFill>
                  <a:srgbClr val="E0E4E6"/>
                </a:solidFill>
                <a:latin typeface="Spline Sans Bold" pitchFamily="34" charset="0"/>
                <a:ea typeface="Spline Sans Bold" pitchFamily="34" charset="-122"/>
                <a:cs typeface="Spline Sans Bold" pitchFamily="34" charset="-120"/>
              </a:rPr>
              <a:t>Bismuth Salts</a:t>
            </a:r>
            <a:endParaRPr lang="en-US" sz="2150" dirty="0"/>
          </a:p>
        </p:txBody>
      </p:sp>
      <p:sp>
        <p:nvSpPr>
          <p:cNvPr id="19" name="Text 16"/>
          <p:cNvSpPr/>
          <p:nvPr/>
        </p:nvSpPr>
        <p:spPr>
          <a:xfrm>
            <a:off x="2592110" y="6660237"/>
            <a:ext cx="5687854" cy="395049"/>
          </a:xfrm>
          <a:prstGeom prst="rect">
            <a:avLst/>
          </a:prstGeom>
          <a:noFill/>
          <a:ln/>
        </p:spPr>
        <p:txBody>
          <a:bodyPr wrap="none" lIns="0" tIns="0" rIns="0" bIns="0" rtlCol="0" anchor="t"/>
          <a:lstStyle/>
          <a:p>
            <a:pPr marL="0" indent="0" algn="l">
              <a:lnSpc>
                <a:spcPts val="3100"/>
              </a:lnSpc>
              <a:buNone/>
            </a:pPr>
            <a:r>
              <a:rPr lang="en-US" sz="1900" dirty="0">
                <a:solidFill>
                  <a:srgbClr val="E0E4E6"/>
                </a:solidFill>
                <a:latin typeface="Barlow" pitchFamily="34" charset="0"/>
                <a:ea typeface="Barlow" pitchFamily="34" charset="-122"/>
                <a:cs typeface="Barlow" pitchFamily="34" charset="-120"/>
              </a:rPr>
              <a:t>Help protect the stomach lining.</a:t>
            </a:r>
            <a:endParaRPr lang="en-US" sz="19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453275" y="398780"/>
            <a:ext cx="8448616" cy="1417558"/>
          </a:xfrm>
          <a:prstGeom prst="rect">
            <a:avLst/>
          </a:prstGeom>
          <a:noFill/>
          <a:ln/>
        </p:spPr>
        <p:txBody>
          <a:bodyPr wrap="square" lIns="0" tIns="0" rIns="0" bIns="0" rtlCol="0" anchor="t"/>
          <a:lstStyle/>
          <a:p>
            <a:pPr marL="0" indent="0" algn="ctr">
              <a:lnSpc>
                <a:spcPts val="5550"/>
              </a:lnSpc>
              <a:buNone/>
            </a:pP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Eras Bold ITC" panose="020B0907030504020204" pitchFamily="34" charset="0"/>
                <a:ea typeface="Fraunces Medium" pitchFamily="34" charset="-122"/>
                <a:cs typeface="Fraunces Medium" pitchFamily="34" charset="-120"/>
              </a:rPr>
              <a:t>Yersinia </a:t>
            </a:r>
          </a:p>
          <a:p>
            <a:pPr marL="0" indent="0">
              <a:lnSpc>
                <a:spcPts val="5550"/>
              </a:lnSpc>
              <a:buNone/>
            </a:pPr>
            <a:r>
              <a:rPr lang="en-US" sz="3600" dirty="0">
                <a:solidFill>
                  <a:srgbClr val="FFFFFF"/>
                </a:solidFill>
                <a:latin typeface="Fraunces Medium" pitchFamily="34" charset="0"/>
                <a:ea typeface="Fraunces Medium" pitchFamily="34" charset="-122"/>
                <a:cs typeface="Fraunces Medium" pitchFamily="34" charset="-120"/>
              </a:rPr>
              <a:t>Defining Characteristics and Taxonomy</a:t>
            </a:r>
            <a:endParaRPr lang="en-US" sz="3600" dirty="0"/>
          </a:p>
        </p:txBody>
      </p:sp>
      <p:sp>
        <p:nvSpPr>
          <p:cNvPr id="3" name="Text 1"/>
          <p:cNvSpPr/>
          <p:nvPr/>
        </p:nvSpPr>
        <p:spPr>
          <a:xfrm>
            <a:off x="4581386" y="2360989"/>
            <a:ext cx="3265289" cy="354330"/>
          </a:xfrm>
          <a:prstGeom prst="rect">
            <a:avLst/>
          </a:prstGeom>
          <a:noFill/>
          <a:ln/>
        </p:spPr>
        <p:txBody>
          <a:bodyPr wrap="none" lIns="0" tIns="0" rIns="0" bIns="0" rtlCol="0" anchor="t"/>
          <a:lstStyle/>
          <a:p>
            <a:pPr marL="0" indent="0">
              <a:lnSpc>
                <a:spcPts val="2750"/>
              </a:lnSpc>
              <a:buNone/>
            </a:pPr>
            <a:r>
              <a:rPr lang="en-US" sz="3200" dirty="0">
                <a:solidFill>
                  <a:srgbClr val="FFFFFF"/>
                </a:solidFill>
                <a:latin typeface="Fraunces Medium" pitchFamily="34" charset="0"/>
                <a:ea typeface="Fraunces Medium" pitchFamily="34" charset="-122"/>
                <a:cs typeface="Fraunces Medium" pitchFamily="34" charset="-120"/>
              </a:rPr>
              <a:t>Gram-Negative Bacteria</a:t>
            </a:r>
            <a:endParaRPr lang="en-US" sz="3200" dirty="0"/>
          </a:p>
        </p:txBody>
      </p:sp>
      <p:sp>
        <p:nvSpPr>
          <p:cNvPr id="4" name="Text 2"/>
          <p:cNvSpPr/>
          <p:nvPr/>
        </p:nvSpPr>
        <p:spPr>
          <a:xfrm>
            <a:off x="4453275" y="3259970"/>
            <a:ext cx="4192230" cy="3262193"/>
          </a:xfrm>
          <a:prstGeom prst="rect">
            <a:avLst/>
          </a:prstGeom>
          <a:noFill/>
          <a:ln/>
        </p:spPr>
        <p:txBody>
          <a:bodyPr wrap="square" lIns="0" tIns="0" rIns="0" bIns="0" rtlCol="0" anchor="t"/>
          <a:lstStyle/>
          <a:p>
            <a:pPr marL="0" indent="0" algn="just">
              <a:lnSpc>
                <a:spcPts val="2850"/>
              </a:lnSpc>
              <a:buNone/>
            </a:pPr>
            <a:r>
              <a:rPr lang="en-US" sz="2800" dirty="0">
                <a:solidFill>
                  <a:srgbClr val="EBECEF"/>
                </a:solidFill>
                <a:latin typeface="Epilogue" pitchFamily="34" charset="0"/>
                <a:ea typeface="Epilogue" pitchFamily="34" charset="-122"/>
                <a:cs typeface="Epilogue" pitchFamily="34" charset="-120"/>
              </a:rPr>
              <a:t>Yersinia are small gram-negative rods. They possess a characteristic "</a:t>
            </a:r>
            <a:r>
              <a:rPr lang="en-US" sz="2800" b="1" dirty="0">
                <a:solidFill>
                  <a:srgbClr val="FF0000"/>
                </a:solidFill>
                <a:latin typeface="Epilogue" pitchFamily="34" charset="0"/>
                <a:ea typeface="Epilogue" pitchFamily="34" charset="-122"/>
                <a:cs typeface="Epilogue" pitchFamily="34" charset="-120"/>
              </a:rPr>
              <a:t>safety pin" </a:t>
            </a:r>
            <a:r>
              <a:rPr lang="en-US" sz="2800" dirty="0">
                <a:solidFill>
                  <a:srgbClr val="EBECEF"/>
                </a:solidFill>
                <a:latin typeface="Epilogue" pitchFamily="34" charset="0"/>
                <a:ea typeface="Epilogue" pitchFamily="34" charset="-122"/>
                <a:cs typeface="Epilogue" pitchFamily="34" charset="-120"/>
              </a:rPr>
              <a:t>appearance under microscopy.</a:t>
            </a:r>
          </a:p>
          <a:p>
            <a:pPr marL="0" indent="0" algn="just">
              <a:lnSpc>
                <a:spcPts val="2850"/>
              </a:lnSpc>
              <a:buNone/>
            </a:pPr>
            <a:r>
              <a:rPr lang="en-US" sz="2800" dirty="0"/>
              <a:t>One of the most virulent bacteria (ID</a:t>
            </a:r>
            <a:r>
              <a:rPr lang="en-US" dirty="0"/>
              <a:t>50</a:t>
            </a:r>
            <a:r>
              <a:rPr lang="en-US" sz="2800" dirty="0"/>
              <a:t>=1-10)</a:t>
            </a:r>
          </a:p>
        </p:txBody>
      </p:sp>
      <p:sp>
        <p:nvSpPr>
          <p:cNvPr id="5" name="Text 3"/>
          <p:cNvSpPr/>
          <p:nvPr/>
        </p:nvSpPr>
        <p:spPr>
          <a:xfrm>
            <a:off x="11048246" y="2360989"/>
            <a:ext cx="2835235" cy="354330"/>
          </a:xfrm>
          <a:prstGeom prst="rect">
            <a:avLst/>
          </a:prstGeom>
          <a:noFill/>
          <a:ln/>
        </p:spPr>
        <p:txBody>
          <a:bodyPr wrap="none" lIns="0" tIns="0" rIns="0" bIns="0" rtlCol="0" anchor="t"/>
          <a:lstStyle/>
          <a:p>
            <a:pPr marL="0" indent="0">
              <a:lnSpc>
                <a:spcPts val="2750"/>
              </a:lnSpc>
              <a:buNone/>
            </a:pPr>
            <a:r>
              <a:rPr lang="en-US" sz="3200" dirty="0">
                <a:solidFill>
                  <a:srgbClr val="FFFFFF"/>
                </a:solidFill>
                <a:latin typeface="Fraunces Medium" pitchFamily="34" charset="0"/>
                <a:ea typeface="Fraunces Medium" pitchFamily="34" charset="-122"/>
                <a:cs typeface="Fraunces Medium" pitchFamily="34" charset="-120"/>
              </a:rPr>
              <a:t>Genus Yersinia</a:t>
            </a:r>
            <a:endParaRPr lang="en-US" sz="3200" dirty="0"/>
          </a:p>
        </p:txBody>
      </p:sp>
      <p:sp>
        <p:nvSpPr>
          <p:cNvPr id="6" name="Text 4"/>
          <p:cNvSpPr/>
          <p:nvPr/>
        </p:nvSpPr>
        <p:spPr>
          <a:xfrm>
            <a:off x="10099040" y="3240781"/>
            <a:ext cx="4192230" cy="3300570"/>
          </a:xfrm>
          <a:prstGeom prst="rect">
            <a:avLst/>
          </a:prstGeom>
          <a:noFill/>
          <a:ln/>
        </p:spPr>
        <p:txBody>
          <a:bodyPr wrap="square" lIns="0" tIns="0" rIns="0" bIns="0" rtlCol="0" anchor="t"/>
          <a:lstStyle/>
          <a:p>
            <a:pPr marL="0" indent="0" algn="just">
              <a:lnSpc>
                <a:spcPts val="2850"/>
              </a:lnSpc>
              <a:buNone/>
            </a:pPr>
            <a:r>
              <a:rPr lang="en-US" sz="2800" dirty="0">
                <a:solidFill>
                  <a:srgbClr val="EBECEF"/>
                </a:solidFill>
                <a:latin typeface="Epilogue" pitchFamily="34" charset="0"/>
                <a:ea typeface="Epilogue" pitchFamily="34" charset="-122"/>
                <a:cs typeface="Epilogue" pitchFamily="34" charset="-120"/>
              </a:rPr>
              <a:t>The genus Yersinia comprises several species, including Y. pestis, Y. enterocolitica, and Y. pseudotuberculosis, each with unique pathogenic properties.</a:t>
            </a:r>
            <a:endParaRPr lang="en-US" sz="2800" dirty="0"/>
          </a:p>
        </p:txBody>
      </p:sp>
      <p:pic>
        <p:nvPicPr>
          <p:cNvPr id="7" name="صورة 6">
            <a:extLst>
              <a:ext uri="{FF2B5EF4-FFF2-40B4-BE49-F238E27FC236}">
                <a16:creationId xmlns:a16="http://schemas.microsoft.com/office/drawing/2014/main" id="{C6DA628E-E89C-CE70-4A9C-5E827652CFCE}"/>
              </a:ext>
            </a:extLst>
          </p:cNvPr>
          <p:cNvPicPr>
            <a:picLocks noChangeAspect="1"/>
          </p:cNvPicPr>
          <p:nvPr/>
        </p:nvPicPr>
        <p:blipFill>
          <a:blip r:embed="rId3"/>
          <a:stretch>
            <a:fillRect/>
          </a:stretch>
        </p:blipFill>
        <p:spPr>
          <a:xfrm>
            <a:off x="1" y="0"/>
            <a:ext cx="4192230"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153603"/>
          </a:xfrm>
          <a:prstGeom prst="rect">
            <a:avLst/>
          </a:prstGeom>
        </p:spPr>
      </p:pic>
      <p:sp>
        <p:nvSpPr>
          <p:cNvPr id="3" name="Text 0"/>
          <p:cNvSpPr/>
          <p:nvPr/>
        </p:nvSpPr>
        <p:spPr>
          <a:xfrm>
            <a:off x="602933" y="2628781"/>
            <a:ext cx="13424535" cy="1076801"/>
          </a:xfrm>
          <a:prstGeom prst="rect">
            <a:avLst/>
          </a:prstGeom>
          <a:noFill/>
          <a:ln/>
        </p:spPr>
        <p:txBody>
          <a:bodyPr wrap="square" lIns="0" tIns="0" rIns="0" bIns="0" rtlCol="0" anchor="t"/>
          <a:lstStyle/>
          <a:p>
            <a:pPr marL="0" indent="0">
              <a:lnSpc>
                <a:spcPts val="4200"/>
              </a:lnSpc>
              <a:buNone/>
            </a:pPr>
            <a:r>
              <a:rPr lang="en-US" sz="3350" dirty="0">
                <a:solidFill>
                  <a:srgbClr val="FFFFFF"/>
                </a:solidFill>
                <a:latin typeface="Fraunces Medium" pitchFamily="34" charset="0"/>
                <a:ea typeface="Fraunces Medium" pitchFamily="34" charset="-122"/>
                <a:cs typeface="Fraunces Medium" pitchFamily="34" charset="-120"/>
              </a:rPr>
              <a:t>Yersinia pestis: The Causative Agent of Plague - History and Epidemiology</a:t>
            </a:r>
            <a:endParaRPr lang="en-US" sz="3350" dirty="0"/>
          </a:p>
        </p:txBody>
      </p:sp>
      <p:sp>
        <p:nvSpPr>
          <p:cNvPr id="4" name="Shape 1"/>
          <p:cNvSpPr/>
          <p:nvPr/>
        </p:nvSpPr>
        <p:spPr>
          <a:xfrm>
            <a:off x="7303770" y="3963948"/>
            <a:ext cx="22860" cy="3790355"/>
          </a:xfrm>
          <a:prstGeom prst="roundRect">
            <a:avLst>
              <a:gd name="adj" fmla="val 316540"/>
            </a:avLst>
          </a:prstGeom>
          <a:solidFill>
            <a:srgbClr val="414A70"/>
          </a:solidFill>
          <a:ln/>
        </p:spPr>
      </p:sp>
      <p:sp>
        <p:nvSpPr>
          <p:cNvPr id="5" name="Shape 2"/>
          <p:cNvSpPr/>
          <p:nvPr/>
        </p:nvSpPr>
        <p:spPr>
          <a:xfrm>
            <a:off x="6541353" y="4339947"/>
            <a:ext cx="602933" cy="22860"/>
          </a:xfrm>
          <a:prstGeom prst="roundRect">
            <a:avLst>
              <a:gd name="adj" fmla="val 316540"/>
            </a:avLst>
          </a:prstGeom>
          <a:solidFill>
            <a:srgbClr val="414A70"/>
          </a:solidFill>
          <a:ln/>
        </p:spPr>
      </p:sp>
      <p:sp>
        <p:nvSpPr>
          <p:cNvPr id="6" name="Shape 3"/>
          <p:cNvSpPr/>
          <p:nvPr/>
        </p:nvSpPr>
        <p:spPr>
          <a:xfrm>
            <a:off x="7121426" y="4157663"/>
            <a:ext cx="387548" cy="387548"/>
          </a:xfrm>
          <a:prstGeom prst="roundRect">
            <a:avLst>
              <a:gd name="adj" fmla="val 18672"/>
            </a:avLst>
          </a:prstGeom>
          <a:solidFill>
            <a:srgbClr val="283157"/>
          </a:solidFill>
          <a:ln w="7620">
            <a:solidFill>
              <a:srgbClr val="414A70"/>
            </a:solidFill>
            <a:prstDash val="solid"/>
          </a:ln>
        </p:spPr>
      </p:sp>
      <p:sp>
        <p:nvSpPr>
          <p:cNvPr id="7" name="Text 4"/>
          <p:cNvSpPr/>
          <p:nvPr/>
        </p:nvSpPr>
        <p:spPr>
          <a:xfrm>
            <a:off x="7255966" y="4222194"/>
            <a:ext cx="118467" cy="258485"/>
          </a:xfrm>
          <a:prstGeom prst="rect">
            <a:avLst/>
          </a:prstGeom>
          <a:noFill/>
          <a:ln/>
        </p:spPr>
        <p:txBody>
          <a:bodyPr wrap="none" lIns="0" tIns="0" rIns="0" bIns="0" rtlCol="0" anchor="t"/>
          <a:lstStyle/>
          <a:p>
            <a:pPr marL="0" indent="0" algn="ctr">
              <a:lnSpc>
                <a:spcPts val="2000"/>
              </a:lnSpc>
              <a:buNone/>
            </a:pPr>
            <a:r>
              <a:rPr lang="en-US" sz="2000" dirty="0">
                <a:solidFill>
                  <a:srgbClr val="EBECEF"/>
                </a:solidFill>
                <a:latin typeface="Fraunces Medium" pitchFamily="34" charset="0"/>
                <a:ea typeface="Fraunces Medium" pitchFamily="34" charset="-122"/>
                <a:cs typeface="Fraunces Medium" pitchFamily="34" charset="-120"/>
              </a:rPr>
              <a:t>1</a:t>
            </a:r>
            <a:endParaRPr lang="en-US" sz="2000" dirty="0"/>
          </a:p>
        </p:txBody>
      </p:sp>
      <p:sp>
        <p:nvSpPr>
          <p:cNvPr id="8" name="Text 5"/>
          <p:cNvSpPr/>
          <p:nvPr/>
        </p:nvSpPr>
        <p:spPr>
          <a:xfrm>
            <a:off x="4214098" y="4136231"/>
            <a:ext cx="2153603" cy="269200"/>
          </a:xfrm>
          <a:prstGeom prst="rect">
            <a:avLst/>
          </a:prstGeom>
          <a:noFill/>
          <a:ln/>
        </p:spPr>
        <p:txBody>
          <a:bodyPr wrap="none" lIns="0" tIns="0" rIns="0" bIns="0" rtlCol="0" anchor="t"/>
          <a:lstStyle/>
          <a:p>
            <a:pPr marL="0" indent="0" algn="r">
              <a:lnSpc>
                <a:spcPts val="2100"/>
              </a:lnSpc>
              <a:buNone/>
            </a:pPr>
            <a:r>
              <a:rPr lang="en-US" sz="2400" dirty="0">
                <a:solidFill>
                  <a:srgbClr val="EBECEF"/>
                </a:solidFill>
                <a:latin typeface="Fraunces Medium" pitchFamily="34" charset="0"/>
                <a:ea typeface="Fraunces Medium" pitchFamily="34" charset="-122"/>
                <a:cs typeface="Fraunces Medium" pitchFamily="34" charset="-120"/>
              </a:rPr>
              <a:t>14th Century</a:t>
            </a:r>
            <a:endParaRPr lang="en-US" sz="2400" dirty="0"/>
          </a:p>
        </p:txBody>
      </p:sp>
      <p:sp>
        <p:nvSpPr>
          <p:cNvPr id="9" name="Text 6"/>
          <p:cNvSpPr/>
          <p:nvPr/>
        </p:nvSpPr>
        <p:spPr>
          <a:xfrm>
            <a:off x="602933" y="4508778"/>
            <a:ext cx="5764768" cy="275630"/>
          </a:xfrm>
          <a:prstGeom prst="rect">
            <a:avLst/>
          </a:prstGeom>
          <a:noFill/>
          <a:ln/>
        </p:spPr>
        <p:txBody>
          <a:bodyPr wrap="none" lIns="0" tIns="0" rIns="0" bIns="0" rtlCol="0" anchor="t"/>
          <a:lstStyle/>
          <a:p>
            <a:pPr marL="0" indent="0" algn="r">
              <a:lnSpc>
                <a:spcPts val="2150"/>
              </a:lnSpc>
              <a:buNone/>
            </a:pPr>
            <a:r>
              <a:rPr lang="en-US" sz="2000" dirty="0">
                <a:solidFill>
                  <a:srgbClr val="EBECEF"/>
                </a:solidFill>
                <a:latin typeface="Epilogue" pitchFamily="34" charset="0"/>
                <a:ea typeface="Epilogue" pitchFamily="34" charset="-122"/>
                <a:cs typeface="Epilogue" pitchFamily="34" charset="-120"/>
              </a:rPr>
              <a:t>The Black Death, caused by Y. pestis, killing millions.</a:t>
            </a:r>
            <a:endParaRPr lang="en-US" sz="2000" dirty="0"/>
          </a:p>
        </p:txBody>
      </p:sp>
      <p:sp>
        <p:nvSpPr>
          <p:cNvPr id="10" name="Shape 7"/>
          <p:cNvSpPr/>
          <p:nvPr/>
        </p:nvSpPr>
        <p:spPr>
          <a:xfrm>
            <a:off x="7486114" y="5201364"/>
            <a:ext cx="602933" cy="22860"/>
          </a:xfrm>
          <a:prstGeom prst="roundRect">
            <a:avLst>
              <a:gd name="adj" fmla="val 316540"/>
            </a:avLst>
          </a:prstGeom>
          <a:solidFill>
            <a:srgbClr val="414A70"/>
          </a:solidFill>
          <a:ln/>
        </p:spPr>
      </p:sp>
      <p:sp>
        <p:nvSpPr>
          <p:cNvPr id="11" name="Shape 8"/>
          <p:cNvSpPr/>
          <p:nvPr/>
        </p:nvSpPr>
        <p:spPr>
          <a:xfrm>
            <a:off x="7121426" y="5019080"/>
            <a:ext cx="387548" cy="387548"/>
          </a:xfrm>
          <a:prstGeom prst="roundRect">
            <a:avLst>
              <a:gd name="adj" fmla="val 18672"/>
            </a:avLst>
          </a:prstGeom>
          <a:solidFill>
            <a:srgbClr val="283157"/>
          </a:solidFill>
          <a:ln w="7620">
            <a:solidFill>
              <a:srgbClr val="414A70"/>
            </a:solidFill>
            <a:prstDash val="solid"/>
          </a:ln>
        </p:spPr>
      </p:sp>
      <p:sp>
        <p:nvSpPr>
          <p:cNvPr id="12" name="Text 9"/>
          <p:cNvSpPr/>
          <p:nvPr/>
        </p:nvSpPr>
        <p:spPr>
          <a:xfrm>
            <a:off x="7236797" y="5083612"/>
            <a:ext cx="156686" cy="258485"/>
          </a:xfrm>
          <a:prstGeom prst="rect">
            <a:avLst/>
          </a:prstGeom>
          <a:noFill/>
          <a:ln/>
        </p:spPr>
        <p:txBody>
          <a:bodyPr wrap="none" lIns="0" tIns="0" rIns="0" bIns="0" rtlCol="0" anchor="t"/>
          <a:lstStyle/>
          <a:p>
            <a:pPr marL="0" indent="0" algn="ctr">
              <a:lnSpc>
                <a:spcPts val="2000"/>
              </a:lnSpc>
              <a:buNone/>
            </a:pPr>
            <a:r>
              <a:rPr lang="en-US" sz="2000" dirty="0">
                <a:solidFill>
                  <a:srgbClr val="EBECEF"/>
                </a:solidFill>
                <a:latin typeface="Fraunces Medium" pitchFamily="34" charset="0"/>
                <a:ea typeface="Fraunces Medium" pitchFamily="34" charset="-122"/>
                <a:cs typeface="Fraunces Medium" pitchFamily="34" charset="-120"/>
              </a:rPr>
              <a:t>2</a:t>
            </a:r>
            <a:endParaRPr lang="en-US" sz="2000" dirty="0"/>
          </a:p>
        </p:txBody>
      </p:sp>
      <p:sp>
        <p:nvSpPr>
          <p:cNvPr id="13" name="Text 10"/>
          <p:cNvSpPr/>
          <p:nvPr/>
        </p:nvSpPr>
        <p:spPr>
          <a:xfrm>
            <a:off x="8262699" y="4997648"/>
            <a:ext cx="2153603" cy="269200"/>
          </a:xfrm>
          <a:prstGeom prst="rect">
            <a:avLst/>
          </a:prstGeom>
          <a:noFill/>
          <a:ln/>
        </p:spPr>
        <p:txBody>
          <a:bodyPr wrap="none" lIns="0" tIns="0" rIns="0" bIns="0" rtlCol="0" anchor="t"/>
          <a:lstStyle/>
          <a:p>
            <a:pPr marL="0" indent="0" algn="l">
              <a:lnSpc>
                <a:spcPts val="2100"/>
              </a:lnSpc>
              <a:buNone/>
            </a:pPr>
            <a:r>
              <a:rPr lang="en-US" sz="2400" dirty="0">
                <a:solidFill>
                  <a:srgbClr val="EBECEF"/>
                </a:solidFill>
                <a:latin typeface="Fraunces Medium" pitchFamily="34" charset="0"/>
                <a:ea typeface="Fraunces Medium" pitchFamily="34" charset="-122"/>
                <a:cs typeface="Fraunces Medium" pitchFamily="34" charset="-120"/>
              </a:rPr>
              <a:t>19th Century</a:t>
            </a:r>
            <a:endParaRPr lang="en-US" sz="2400" dirty="0"/>
          </a:p>
        </p:txBody>
      </p:sp>
      <p:sp>
        <p:nvSpPr>
          <p:cNvPr id="14" name="Text 11"/>
          <p:cNvSpPr/>
          <p:nvPr/>
        </p:nvSpPr>
        <p:spPr>
          <a:xfrm>
            <a:off x="8262699" y="5370195"/>
            <a:ext cx="5764768" cy="551259"/>
          </a:xfrm>
          <a:prstGeom prst="rect">
            <a:avLst/>
          </a:prstGeom>
          <a:noFill/>
          <a:ln/>
        </p:spPr>
        <p:txBody>
          <a:bodyPr wrap="square" lIns="0" tIns="0" rIns="0" bIns="0" rtlCol="0" anchor="t"/>
          <a:lstStyle/>
          <a:p>
            <a:pPr marL="0" indent="0" algn="l">
              <a:lnSpc>
                <a:spcPts val="2150"/>
              </a:lnSpc>
              <a:buNone/>
            </a:pPr>
            <a:r>
              <a:rPr lang="en-US" sz="2000" dirty="0">
                <a:solidFill>
                  <a:srgbClr val="EBECEF"/>
                </a:solidFill>
                <a:latin typeface="Epilogue" pitchFamily="34" charset="0"/>
                <a:ea typeface="Epilogue" pitchFamily="34" charset="-122"/>
                <a:cs typeface="Epilogue" pitchFamily="34" charset="-120"/>
              </a:rPr>
              <a:t>Plague outbreaks occurred in Asia and the United States, fueled by the growth of urban centers.</a:t>
            </a:r>
            <a:endParaRPr lang="en-US" sz="2000" dirty="0"/>
          </a:p>
        </p:txBody>
      </p:sp>
      <p:sp>
        <p:nvSpPr>
          <p:cNvPr id="15" name="Shape 12"/>
          <p:cNvSpPr/>
          <p:nvPr/>
        </p:nvSpPr>
        <p:spPr>
          <a:xfrm>
            <a:off x="6541353" y="5976580"/>
            <a:ext cx="602933" cy="22860"/>
          </a:xfrm>
          <a:prstGeom prst="roundRect">
            <a:avLst>
              <a:gd name="adj" fmla="val 316540"/>
            </a:avLst>
          </a:prstGeom>
          <a:solidFill>
            <a:srgbClr val="414A70"/>
          </a:solidFill>
          <a:ln/>
        </p:spPr>
      </p:sp>
      <p:sp>
        <p:nvSpPr>
          <p:cNvPr id="16" name="Shape 13"/>
          <p:cNvSpPr/>
          <p:nvPr/>
        </p:nvSpPr>
        <p:spPr>
          <a:xfrm>
            <a:off x="7121426" y="5794296"/>
            <a:ext cx="387548" cy="387548"/>
          </a:xfrm>
          <a:prstGeom prst="roundRect">
            <a:avLst>
              <a:gd name="adj" fmla="val 18672"/>
            </a:avLst>
          </a:prstGeom>
          <a:solidFill>
            <a:srgbClr val="283157"/>
          </a:solidFill>
          <a:ln w="7620">
            <a:solidFill>
              <a:srgbClr val="414A70"/>
            </a:solidFill>
            <a:prstDash val="solid"/>
          </a:ln>
        </p:spPr>
      </p:sp>
      <p:sp>
        <p:nvSpPr>
          <p:cNvPr id="17" name="Text 14"/>
          <p:cNvSpPr/>
          <p:nvPr/>
        </p:nvSpPr>
        <p:spPr>
          <a:xfrm>
            <a:off x="7243822" y="5858828"/>
            <a:ext cx="142637" cy="258485"/>
          </a:xfrm>
          <a:prstGeom prst="rect">
            <a:avLst/>
          </a:prstGeom>
          <a:noFill/>
          <a:ln/>
        </p:spPr>
        <p:txBody>
          <a:bodyPr wrap="none" lIns="0" tIns="0" rIns="0" bIns="0" rtlCol="0" anchor="t"/>
          <a:lstStyle/>
          <a:p>
            <a:pPr marL="0" indent="0" algn="ctr">
              <a:lnSpc>
                <a:spcPts val="2000"/>
              </a:lnSpc>
              <a:buNone/>
            </a:pPr>
            <a:r>
              <a:rPr lang="en-US" sz="2000" dirty="0">
                <a:solidFill>
                  <a:srgbClr val="EBECEF"/>
                </a:solidFill>
                <a:latin typeface="Fraunces Medium" pitchFamily="34" charset="0"/>
                <a:ea typeface="Fraunces Medium" pitchFamily="34" charset="-122"/>
                <a:cs typeface="Fraunces Medium" pitchFamily="34" charset="-120"/>
              </a:rPr>
              <a:t>3</a:t>
            </a:r>
            <a:endParaRPr lang="en-US" sz="2000" dirty="0"/>
          </a:p>
        </p:txBody>
      </p:sp>
      <p:sp>
        <p:nvSpPr>
          <p:cNvPr id="18" name="Text 15"/>
          <p:cNvSpPr/>
          <p:nvPr/>
        </p:nvSpPr>
        <p:spPr>
          <a:xfrm>
            <a:off x="4214098" y="5772864"/>
            <a:ext cx="2153603" cy="269200"/>
          </a:xfrm>
          <a:prstGeom prst="rect">
            <a:avLst/>
          </a:prstGeom>
          <a:noFill/>
          <a:ln/>
        </p:spPr>
        <p:txBody>
          <a:bodyPr wrap="none" lIns="0" tIns="0" rIns="0" bIns="0" rtlCol="0" anchor="t"/>
          <a:lstStyle/>
          <a:p>
            <a:pPr marL="0" indent="0" algn="r">
              <a:lnSpc>
                <a:spcPts val="2100"/>
              </a:lnSpc>
              <a:buNone/>
            </a:pPr>
            <a:r>
              <a:rPr lang="en-US" sz="2400" dirty="0">
                <a:solidFill>
                  <a:srgbClr val="EBECEF"/>
                </a:solidFill>
                <a:latin typeface="Fraunces Medium" pitchFamily="34" charset="0"/>
                <a:ea typeface="Fraunces Medium" pitchFamily="34" charset="-122"/>
                <a:cs typeface="Fraunces Medium" pitchFamily="34" charset="-120"/>
              </a:rPr>
              <a:t>20th Century</a:t>
            </a:r>
            <a:endParaRPr lang="en-US" sz="2400" dirty="0"/>
          </a:p>
        </p:txBody>
      </p:sp>
      <p:sp>
        <p:nvSpPr>
          <p:cNvPr id="19" name="Text 16"/>
          <p:cNvSpPr/>
          <p:nvPr/>
        </p:nvSpPr>
        <p:spPr>
          <a:xfrm>
            <a:off x="602933" y="6145411"/>
            <a:ext cx="5764768" cy="551259"/>
          </a:xfrm>
          <a:prstGeom prst="rect">
            <a:avLst/>
          </a:prstGeom>
          <a:noFill/>
          <a:ln/>
        </p:spPr>
        <p:txBody>
          <a:bodyPr wrap="square" lIns="0" tIns="0" rIns="0" bIns="0" rtlCol="0" anchor="t"/>
          <a:lstStyle/>
          <a:p>
            <a:pPr marL="0" indent="0" algn="just">
              <a:lnSpc>
                <a:spcPts val="2150"/>
              </a:lnSpc>
              <a:buNone/>
            </a:pPr>
            <a:r>
              <a:rPr lang="en-US" sz="2000" dirty="0">
                <a:solidFill>
                  <a:srgbClr val="EBECEF"/>
                </a:solidFill>
                <a:latin typeface="Epilogue" pitchFamily="34" charset="0"/>
                <a:ea typeface="Epilogue" pitchFamily="34" charset="-122"/>
                <a:cs typeface="Epilogue" pitchFamily="34" charset="-120"/>
              </a:rPr>
              <a:t>The development of antibiotics led to a significant decline in plague cases globally.</a:t>
            </a:r>
            <a:endParaRPr lang="en-US" sz="2000" dirty="0"/>
          </a:p>
        </p:txBody>
      </p:sp>
      <p:sp>
        <p:nvSpPr>
          <p:cNvPr id="20" name="Shape 17"/>
          <p:cNvSpPr/>
          <p:nvPr/>
        </p:nvSpPr>
        <p:spPr>
          <a:xfrm>
            <a:off x="7486114" y="6751915"/>
            <a:ext cx="602933" cy="22860"/>
          </a:xfrm>
          <a:prstGeom prst="roundRect">
            <a:avLst>
              <a:gd name="adj" fmla="val 316540"/>
            </a:avLst>
          </a:prstGeom>
          <a:solidFill>
            <a:srgbClr val="414A70"/>
          </a:solidFill>
          <a:ln/>
        </p:spPr>
      </p:sp>
      <p:sp>
        <p:nvSpPr>
          <p:cNvPr id="21" name="Shape 18"/>
          <p:cNvSpPr/>
          <p:nvPr/>
        </p:nvSpPr>
        <p:spPr>
          <a:xfrm>
            <a:off x="7121426" y="6569631"/>
            <a:ext cx="387548" cy="387548"/>
          </a:xfrm>
          <a:prstGeom prst="roundRect">
            <a:avLst>
              <a:gd name="adj" fmla="val 18672"/>
            </a:avLst>
          </a:prstGeom>
          <a:solidFill>
            <a:srgbClr val="283157"/>
          </a:solidFill>
          <a:ln w="7620">
            <a:solidFill>
              <a:srgbClr val="414A70"/>
            </a:solidFill>
            <a:prstDash val="solid"/>
          </a:ln>
        </p:spPr>
      </p:sp>
      <p:sp>
        <p:nvSpPr>
          <p:cNvPr id="22" name="Text 19"/>
          <p:cNvSpPr/>
          <p:nvPr/>
        </p:nvSpPr>
        <p:spPr>
          <a:xfrm>
            <a:off x="7236202" y="6634162"/>
            <a:ext cx="157996" cy="258485"/>
          </a:xfrm>
          <a:prstGeom prst="rect">
            <a:avLst/>
          </a:prstGeom>
          <a:noFill/>
          <a:ln/>
        </p:spPr>
        <p:txBody>
          <a:bodyPr wrap="none" lIns="0" tIns="0" rIns="0" bIns="0" rtlCol="0" anchor="t"/>
          <a:lstStyle/>
          <a:p>
            <a:pPr marL="0" indent="0" algn="ctr">
              <a:lnSpc>
                <a:spcPts val="2000"/>
              </a:lnSpc>
              <a:buNone/>
            </a:pPr>
            <a:r>
              <a:rPr lang="en-US" sz="2000" dirty="0">
                <a:solidFill>
                  <a:srgbClr val="EBECEF"/>
                </a:solidFill>
                <a:latin typeface="Fraunces Medium" pitchFamily="34" charset="0"/>
                <a:ea typeface="Fraunces Medium" pitchFamily="34" charset="-122"/>
                <a:cs typeface="Fraunces Medium" pitchFamily="34" charset="-120"/>
              </a:rPr>
              <a:t>4</a:t>
            </a:r>
            <a:endParaRPr lang="en-US" sz="2000" dirty="0"/>
          </a:p>
        </p:txBody>
      </p:sp>
      <p:sp>
        <p:nvSpPr>
          <p:cNvPr id="23" name="Text 20"/>
          <p:cNvSpPr/>
          <p:nvPr/>
        </p:nvSpPr>
        <p:spPr>
          <a:xfrm>
            <a:off x="8262699" y="6548199"/>
            <a:ext cx="2153603" cy="269200"/>
          </a:xfrm>
          <a:prstGeom prst="rect">
            <a:avLst/>
          </a:prstGeom>
          <a:noFill/>
          <a:ln/>
        </p:spPr>
        <p:txBody>
          <a:bodyPr wrap="none" lIns="0" tIns="0" rIns="0" bIns="0" rtlCol="0" anchor="t"/>
          <a:lstStyle/>
          <a:p>
            <a:pPr marL="0" indent="0" algn="l">
              <a:lnSpc>
                <a:spcPts val="2100"/>
              </a:lnSpc>
              <a:buNone/>
            </a:pPr>
            <a:r>
              <a:rPr lang="en-US" sz="2400" dirty="0">
                <a:solidFill>
                  <a:srgbClr val="EBECEF"/>
                </a:solidFill>
                <a:latin typeface="Fraunces Medium" pitchFamily="34" charset="0"/>
                <a:ea typeface="Fraunces Medium" pitchFamily="34" charset="-122"/>
                <a:cs typeface="Fraunces Medium" pitchFamily="34" charset="-120"/>
              </a:rPr>
              <a:t>Present Day</a:t>
            </a:r>
            <a:endParaRPr lang="en-US" sz="2400" dirty="0"/>
          </a:p>
        </p:txBody>
      </p:sp>
      <p:sp>
        <p:nvSpPr>
          <p:cNvPr id="24" name="Text 21"/>
          <p:cNvSpPr/>
          <p:nvPr/>
        </p:nvSpPr>
        <p:spPr>
          <a:xfrm>
            <a:off x="8262699" y="6920746"/>
            <a:ext cx="5764768" cy="551259"/>
          </a:xfrm>
          <a:prstGeom prst="rect">
            <a:avLst/>
          </a:prstGeom>
          <a:noFill/>
          <a:ln/>
        </p:spPr>
        <p:txBody>
          <a:bodyPr wrap="square" lIns="0" tIns="0" rIns="0" bIns="0" rtlCol="0" anchor="t"/>
          <a:lstStyle/>
          <a:p>
            <a:pPr marL="0" indent="0" algn="l">
              <a:lnSpc>
                <a:spcPts val="2150"/>
              </a:lnSpc>
              <a:buNone/>
            </a:pPr>
            <a:r>
              <a:rPr lang="en-US" sz="2000" dirty="0">
                <a:solidFill>
                  <a:srgbClr val="EBECEF"/>
                </a:solidFill>
                <a:latin typeface="Epilogue" pitchFamily="34" charset="0"/>
                <a:ea typeface="Epilogue" pitchFamily="34" charset="-122"/>
                <a:cs typeface="Epilogue" pitchFamily="34" charset="-120"/>
              </a:rPr>
              <a:t>Plague remains endemic in certain regions, with sporadic outbreaks reported each year</a:t>
            </a:r>
            <a:r>
              <a:rPr lang="en-US" sz="1350" dirty="0">
                <a:solidFill>
                  <a:srgbClr val="EBECEF"/>
                </a:solidFill>
                <a:latin typeface="Epilogue" pitchFamily="34" charset="0"/>
                <a:ea typeface="Epilogue" pitchFamily="34" charset="-122"/>
                <a:cs typeface="Epilogue" pitchFamily="34" charset="-120"/>
              </a:rPr>
              <a:t>.</a:t>
            </a:r>
            <a:endParaRPr lang="en-US" sz="135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424827"/>
          </a:xfrm>
          <a:prstGeom prst="rect">
            <a:avLst/>
          </a:prstGeom>
        </p:spPr>
      </p:pic>
      <p:sp>
        <p:nvSpPr>
          <p:cNvPr id="3" name="Text 0"/>
          <p:cNvSpPr/>
          <p:nvPr/>
        </p:nvSpPr>
        <p:spPr>
          <a:xfrm>
            <a:off x="678894" y="2959775"/>
            <a:ext cx="13272611" cy="1212294"/>
          </a:xfrm>
          <a:prstGeom prst="rect">
            <a:avLst/>
          </a:prstGeom>
          <a:noFill/>
          <a:ln/>
        </p:spPr>
        <p:txBody>
          <a:bodyPr wrap="square" lIns="0" tIns="0" rIns="0" bIns="0" rtlCol="0" anchor="t"/>
          <a:lstStyle/>
          <a:p>
            <a:pPr marL="0" indent="0">
              <a:lnSpc>
                <a:spcPts val="4750"/>
              </a:lnSpc>
              <a:buNone/>
            </a:pPr>
            <a:r>
              <a:rPr lang="en-US" sz="3800" dirty="0">
                <a:solidFill>
                  <a:srgbClr val="FFFFFF"/>
                </a:solidFill>
                <a:latin typeface="Fraunces Medium" pitchFamily="34" charset="0"/>
                <a:ea typeface="Fraunces Medium" pitchFamily="34" charset="-122"/>
                <a:cs typeface="Fraunces Medium" pitchFamily="34" charset="-120"/>
              </a:rPr>
              <a:t>Transmission and Pathogenesis of Y. pestis: From Fleas to Pneumonic Plague</a:t>
            </a:r>
            <a:endParaRPr lang="en-US" sz="3800" dirty="0"/>
          </a:p>
        </p:txBody>
      </p:sp>
      <p:pic>
        <p:nvPicPr>
          <p:cNvPr id="4" name="Image 1" descr="preencoded.png"/>
          <p:cNvPicPr>
            <a:picLocks noChangeAspect="1"/>
          </p:cNvPicPr>
          <p:nvPr/>
        </p:nvPicPr>
        <p:blipFill>
          <a:blip r:embed="rId4"/>
          <a:stretch>
            <a:fillRect/>
          </a:stretch>
        </p:blipFill>
        <p:spPr>
          <a:xfrm>
            <a:off x="678894" y="4462939"/>
            <a:ext cx="3318153" cy="775930"/>
          </a:xfrm>
          <a:prstGeom prst="rect">
            <a:avLst/>
          </a:prstGeom>
        </p:spPr>
      </p:pic>
      <p:sp>
        <p:nvSpPr>
          <p:cNvPr id="5" name="Text 1"/>
          <p:cNvSpPr/>
          <p:nvPr/>
        </p:nvSpPr>
        <p:spPr>
          <a:xfrm>
            <a:off x="872847" y="5529739"/>
            <a:ext cx="2424827" cy="303133"/>
          </a:xfrm>
          <a:prstGeom prst="rect">
            <a:avLst/>
          </a:prstGeom>
          <a:noFill/>
          <a:ln/>
        </p:spPr>
        <p:txBody>
          <a:bodyPr wrap="none" lIns="0" tIns="0" rIns="0" bIns="0" rtlCol="0" anchor="t"/>
          <a:lstStyle/>
          <a:p>
            <a:pPr marL="0" indent="0" algn="l">
              <a:lnSpc>
                <a:spcPts val="2350"/>
              </a:lnSpc>
              <a:buNone/>
            </a:pPr>
            <a:r>
              <a:rPr lang="en-US" sz="3200" dirty="0">
                <a:solidFill>
                  <a:srgbClr val="EBECEF"/>
                </a:solidFill>
                <a:latin typeface="Fraunces Medium" pitchFamily="34" charset="0"/>
                <a:ea typeface="Fraunces Medium" pitchFamily="34" charset="-122"/>
                <a:cs typeface="Fraunces Medium" pitchFamily="34" charset="-120"/>
              </a:rPr>
              <a:t>Fleas</a:t>
            </a:r>
            <a:endParaRPr lang="en-US" sz="3200" dirty="0"/>
          </a:p>
        </p:txBody>
      </p:sp>
      <p:sp>
        <p:nvSpPr>
          <p:cNvPr id="6" name="Text 2"/>
          <p:cNvSpPr/>
          <p:nvPr/>
        </p:nvSpPr>
        <p:spPr>
          <a:xfrm>
            <a:off x="872847" y="5949196"/>
            <a:ext cx="2764433" cy="1241108"/>
          </a:xfrm>
          <a:prstGeom prst="rect">
            <a:avLst/>
          </a:prstGeom>
          <a:noFill/>
          <a:ln/>
        </p:spPr>
        <p:txBody>
          <a:bodyPr wrap="square" lIns="0" tIns="0" rIns="0" bIns="0" rtlCol="0" anchor="t"/>
          <a:lstStyle/>
          <a:p>
            <a:pPr marL="0" indent="0">
              <a:lnSpc>
                <a:spcPts val="2400"/>
              </a:lnSpc>
              <a:buNone/>
            </a:pPr>
            <a:r>
              <a:rPr lang="en-US" sz="2400" dirty="0">
                <a:solidFill>
                  <a:srgbClr val="EBECEF"/>
                </a:solidFill>
                <a:latin typeface="Epilogue" pitchFamily="34" charset="0"/>
                <a:ea typeface="Epilogue" pitchFamily="34" charset="-122"/>
                <a:cs typeface="Epilogue" pitchFamily="34" charset="-120"/>
              </a:rPr>
              <a:t>Y. pestis is primarily transmitted by infected fleas, which bite rodents, amplifying the bacteria.</a:t>
            </a:r>
            <a:endParaRPr lang="en-US" sz="2400" dirty="0"/>
          </a:p>
        </p:txBody>
      </p:sp>
      <p:pic>
        <p:nvPicPr>
          <p:cNvPr id="7" name="Image 2" descr="preencoded.png"/>
          <p:cNvPicPr>
            <a:picLocks noChangeAspect="1"/>
          </p:cNvPicPr>
          <p:nvPr/>
        </p:nvPicPr>
        <p:blipFill>
          <a:blip r:embed="rId5"/>
          <a:stretch>
            <a:fillRect/>
          </a:stretch>
        </p:blipFill>
        <p:spPr>
          <a:xfrm>
            <a:off x="3997047" y="4462939"/>
            <a:ext cx="3318153" cy="775930"/>
          </a:xfrm>
          <a:prstGeom prst="rect">
            <a:avLst/>
          </a:prstGeom>
        </p:spPr>
      </p:pic>
      <p:sp>
        <p:nvSpPr>
          <p:cNvPr id="8" name="Text 3"/>
          <p:cNvSpPr/>
          <p:nvPr/>
        </p:nvSpPr>
        <p:spPr>
          <a:xfrm>
            <a:off x="4191000" y="5529739"/>
            <a:ext cx="2424827" cy="303133"/>
          </a:xfrm>
          <a:prstGeom prst="rect">
            <a:avLst/>
          </a:prstGeom>
          <a:noFill/>
          <a:ln/>
        </p:spPr>
        <p:txBody>
          <a:bodyPr wrap="none" lIns="0" tIns="0" rIns="0" bIns="0" rtlCol="0" anchor="t"/>
          <a:lstStyle/>
          <a:p>
            <a:pPr marL="0" indent="0" algn="l">
              <a:lnSpc>
                <a:spcPts val="2350"/>
              </a:lnSpc>
              <a:buNone/>
            </a:pPr>
            <a:r>
              <a:rPr lang="en-US" sz="3200" dirty="0">
                <a:solidFill>
                  <a:srgbClr val="EBECEF"/>
                </a:solidFill>
                <a:latin typeface="Fraunces Medium" pitchFamily="34" charset="0"/>
                <a:ea typeface="Fraunces Medium" pitchFamily="34" charset="-122"/>
                <a:cs typeface="Fraunces Medium" pitchFamily="34" charset="-120"/>
              </a:rPr>
              <a:t>Rodents</a:t>
            </a:r>
            <a:endParaRPr lang="en-US" sz="3200" dirty="0"/>
          </a:p>
        </p:txBody>
      </p:sp>
      <p:sp>
        <p:nvSpPr>
          <p:cNvPr id="9" name="Text 4"/>
          <p:cNvSpPr/>
          <p:nvPr/>
        </p:nvSpPr>
        <p:spPr>
          <a:xfrm>
            <a:off x="4191000" y="5949196"/>
            <a:ext cx="2764433" cy="1894324"/>
          </a:xfrm>
          <a:prstGeom prst="rect">
            <a:avLst/>
          </a:prstGeom>
          <a:noFill/>
          <a:ln/>
        </p:spPr>
        <p:txBody>
          <a:bodyPr wrap="square" lIns="0" tIns="0" rIns="0" bIns="0" rtlCol="0" anchor="t"/>
          <a:lstStyle/>
          <a:p>
            <a:pPr marL="0" indent="0" algn="l">
              <a:lnSpc>
                <a:spcPts val="2400"/>
              </a:lnSpc>
              <a:buNone/>
            </a:pPr>
            <a:r>
              <a:rPr lang="en-US" sz="2400" dirty="0">
                <a:solidFill>
                  <a:srgbClr val="EBECEF"/>
                </a:solidFill>
                <a:latin typeface="Epilogue" pitchFamily="34" charset="0"/>
                <a:ea typeface="Epilogue" pitchFamily="34" charset="-122"/>
                <a:cs typeface="Epilogue" pitchFamily="34" charset="-120"/>
              </a:rPr>
              <a:t>Rodents, such as rats, are natural reservoirs for Y. pestis, harboring the bacteria without showing symptoms.</a:t>
            </a:r>
            <a:endParaRPr lang="en-US" sz="2400" dirty="0"/>
          </a:p>
        </p:txBody>
      </p:sp>
      <p:pic>
        <p:nvPicPr>
          <p:cNvPr id="10" name="Image 3" descr="preencoded.png"/>
          <p:cNvPicPr>
            <a:picLocks noChangeAspect="1"/>
          </p:cNvPicPr>
          <p:nvPr/>
        </p:nvPicPr>
        <p:blipFill>
          <a:blip r:embed="rId6"/>
          <a:stretch>
            <a:fillRect/>
          </a:stretch>
        </p:blipFill>
        <p:spPr>
          <a:xfrm>
            <a:off x="7315200" y="4462939"/>
            <a:ext cx="3318153" cy="775930"/>
          </a:xfrm>
          <a:prstGeom prst="rect">
            <a:avLst/>
          </a:prstGeom>
        </p:spPr>
      </p:pic>
      <p:sp>
        <p:nvSpPr>
          <p:cNvPr id="11" name="Text 5"/>
          <p:cNvSpPr/>
          <p:nvPr/>
        </p:nvSpPr>
        <p:spPr>
          <a:xfrm>
            <a:off x="7121247" y="5529739"/>
            <a:ext cx="2506266" cy="303133"/>
          </a:xfrm>
          <a:prstGeom prst="rect">
            <a:avLst/>
          </a:prstGeom>
          <a:noFill/>
          <a:ln/>
        </p:spPr>
        <p:txBody>
          <a:bodyPr wrap="none" lIns="0" tIns="0" rIns="0" bIns="0" rtlCol="0" anchor="t"/>
          <a:lstStyle/>
          <a:p>
            <a:pPr marL="0" indent="0" algn="l">
              <a:lnSpc>
                <a:spcPts val="2350"/>
              </a:lnSpc>
              <a:buNone/>
            </a:pPr>
            <a:r>
              <a:rPr lang="en-US" sz="2800" dirty="0">
                <a:solidFill>
                  <a:srgbClr val="EBECEF"/>
                </a:solidFill>
                <a:latin typeface="Fraunces Medium" pitchFamily="34" charset="0"/>
                <a:ea typeface="Fraunces Medium" pitchFamily="34" charset="-122"/>
                <a:cs typeface="Fraunces Medium" pitchFamily="34" charset="-120"/>
              </a:rPr>
              <a:t>Human Transmission</a:t>
            </a:r>
            <a:endParaRPr lang="en-US" sz="2800" dirty="0"/>
          </a:p>
        </p:txBody>
      </p:sp>
      <p:sp>
        <p:nvSpPr>
          <p:cNvPr id="12" name="Text 6"/>
          <p:cNvSpPr/>
          <p:nvPr/>
        </p:nvSpPr>
        <p:spPr>
          <a:xfrm>
            <a:off x="7343339" y="5949196"/>
            <a:ext cx="2930247" cy="1241108"/>
          </a:xfrm>
          <a:prstGeom prst="rect">
            <a:avLst/>
          </a:prstGeom>
          <a:noFill/>
          <a:ln/>
        </p:spPr>
        <p:txBody>
          <a:bodyPr wrap="square" lIns="0" tIns="0" rIns="0" bIns="0" rtlCol="0" anchor="t"/>
          <a:lstStyle/>
          <a:p>
            <a:pPr marL="0" indent="0" algn="l">
              <a:lnSpc>
                <a:spcPts val="2400"/>
              </a:lnSpc>
              <a:buNone/>
            </a:pPr>
            <a:r>
              <a:rPr lang="en-US" sz="2400" dirty="0">
                <a:solidFill>
                  <a:srgbClr val="EBECEF"/>
                </a:solidFill>
                <a:latin typeface="Epilogue" pitchFamily="34" charset="0"/>
                <a:ea typeface="Epilogue" pitchFamily="34" charset="-122"/>
                <a:cs typeface="Epilogue" pitchFamily="34" charset="-120"/>
              </a:rPr>
              <a:t>Humans can be infected through flea bites or direct contact with infected rodents or their tissues.</a:t>
            </a:r>
            <a:endParaRPr lang="en-US" sz="2400" dirty="0"/>
          </a:p>
        </p:txBody>
      </p:sp>
      <p:pic>
        <p:nvPicPr>
          <p:cNvPr id="13" name="Image 4" descr="preencoded.png"/>
          <p:cNvPicPr>
            <a:picLocks noChangeAspect="1"/>
          </p:cNvPicPr>
          <p:nvPr/>
        </p:nvPicPr>
        <p:blipFill>
          <a:blip r:embed="rId7"/>
          <a:stretch>
            <a:fillRect/>
          </a:stretch>
        </p:blipFill>
        <p:spPr>
          <a:xfrm>
            <a:off x="10633353" y="4462939"/>
            <a:ext cx="3318153" cy="775930"/>
          </a:xfrm>
          <a:prstGeom prst="rect">
            <a:avLst/>
          </a:prstGeom>
        </p:spPr>
      </p:pic>
      <p:sp>
        <p:nvSpPr>
          <p:cNvPr id="14" name="Text 7"/>
          <p:cNvSpPr/>
          <p:nvPr/>
        </p:nvSpPr>
        <p:spPr>
          <a:xfrm>
            <a:off x="11080015" y="5529739"/>
            <a:ext cx="2424827" cy="303133"/>
          </a:xfrm>
          <a:prstGeom prst="rect">
            <a:avLst/>
          </a:prstGeom>
          <a:noFill/>
          <a:ln/>
        </p:spPr>
        <p:txBody>
          <a:bodyPr wrap="none" lIns="0" tIns="0" rIns="0" bIns="0" rtlCol="0" anchor="t"/>
          <a:lstStyle/>
          <a:p>
            <a:pPr marL="0" indent="0" algn="l">
              <a:lnSpc>
                <a:spcPts val="2350"/>
              </a:lnSpc>
              <a:buNone/>
            </a:pPr>
            <a:r>
              <a:rPr lang="en-US" sz="2800" dirty="0">
                <a:solidFill>
                  <a:srgbClr val="EBECEF"/>
                </a:solidFill>
                <a:latin typeface="Fraunces Medium" pitchFamily="34" charset="0"/>
                <a:ea typeface="Fraunces Medium" pitchFamily="34" charset="-122"/>
                <a:cs typeface="Fraunces Medium" pitchFamily="34" charset="-120"/>
              </a:rPr>
              <a:t>Pneumonic Plague</a:t>
            </a:r>
            <a:endParaRPr lang="en-US" sz="2800" dirty="0"/>
          </a:p>
        </p:txBody>
      </p:sp>
      <p:sp>
        <p:nvSpPr>
          <p:cNvPr id="15" name="Text 8"/>
          <p:cNvSpPr/>
          <p:nvPr/>
        </p:nvSpPr>
        <p:spPr>
          <a:xfrm>
            <a:off x="11080015" y="5949196"/>
            <a:ext cx="2930246" cy="1551384"/>
          </a:xfrm>
          <a:prstGeom prst="rect">
            <a:avLst/>
          </a:prstGeom>
          <a:noFill/>
          <a:ln/>
        </p:spPr>
        <p:txBody>
          <a:bodyPr wrap="square" lIns="0" tIns="0" rIns="0" bIns="0" rtlCol="0" anchor="t"/>
          <a:lstStyle/>
          <a:p>
            <a:pPr marL="0" indent="0" algn="l">
              <a:lnSpc>
                <a:spcPts val="2400"/>
              </a:lnSpc>
              <a:buNone/>
            </a:pPr>
            <a:r>
              <a:rPr lang="en-US" sz="2000" dirty="0">
                <a:solidFill>
                  <a:srgbClr val="EBECEF"/>
                </a:solidFill>
                <a:latin typeface="Epilogue" pitchFamily="34" charset="0"/>
                <a:ea typeface="Epilogue" pitchFamily="34" charset="-122"/>
                <a:cs typeface="Epilogue" pitchFamily="34" charset="-120"/>
              </a:rPr>
              <a:t>Y. pestis can spread from person to person via respiratory droplets, causing the highly contagious pneumonic plague.</a:t>
            </a:r>
            <a:endParaRPr lang="en-US" sz="20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5888950" y="465181"/>
            <a:ext cx="7709059" cy="1921669"/>
          </a:xfrm>
          <a:prstGeom prst="rect">
            <a:avLst/>
          </a:prstGeom>
          <a:noFill/>
          <a:ln/>
        </p:spPr>
        <p:txBody>
          <a:bodyPr wrap="square" lIns="0" tIns="0" rIns="0" bIns="0" rtlCol="0" anchor="t"/>
          <a:lstStyle/>
          <a:p>
            <a:pPr marL="0" indent="0">
              <a:lnSpc>
                <a:spcPts val="5000"/>
              </a:lnSpc>
              <a:buNone/>
            </a:pPr>
            <a:r>
              <a:rPr lang="en-US" sz="4000" dirty="0">
                <a:solidFill>
                  <a:srgbClr val="FFFFFF"/>
                </a:solidFill>
                <a:latin typeface="Fraunces Medium" pitchFamily="34" charset="0"/>
                <a:ea typeface="Fraunces Medium" pitchFamily="34" charset="-122"/>
                <a:cs typeface="Fraunces Medium" pitchFamily="34" charset="-120"/>
              </a:rPr>
              <a:t>Clinical Manifestations of Plague: Bubonic, Septicemic, and Pneumonic Forms</a:t>
            </a:r>
            <a:endParaRPr lang="en-US" sz="4000" dirty="0"/>
          </a:p>
        </p:txBody>
      </p:sp>
      <p:sp>
        <p:nvSpPr>
          <p:cNvPr id="4" name="Shape 1"/>
          <p:cNvSpPr/>
          <p:nvPr/>
        </p:nvSpPr>
        <p:spPr>
          <a:xfrm>
            <a:off x="5817750" y="2662167"/>
            <a:ext cx="3925729" cy="2792681"/>
          </a:xfrm>
          <a:prstGeom prst="roundRect">
            <a:avLst>
              <a:gd name="adj" fmla="val 3949"/>
            </a:avLst>
          </a:prstGeom>
          <a:solidFill>
            <a:srgbClr val="283157"/>
          </a:solidFill>
          <a:ln w="7620">
            <a:solidFill>
              <a:srgbClr val="414A70"/>
            </a:solidFill>
            <a:prstDash val="solid"/>
          </a:ln>
        </p:spPr>
      </p:sp>
      <p:sp>
        <p:nvSpPr>
          <p:cNvPr id="5" name="Text 2"/>
          <p:cNvSpPr/>
          <p:nvPr/>
        </p:nvSpPr>
        <p:spPr>
          <a:xfrm>
            <a:off x="6033968" y="3042645"/>
            <a:ext cx="2562463" cy="444337"/>
          </a:xfrm>
          <a:prstGeom prst="rect">
            <a:avLst/>
          </a:prstGeom>
          <a:noFill/>
          <a:ln/>
        </p:spPr>
        <p:txBody>
          <a:bodyPr wrap="none" lIns="0" tIns="0" rIns="0" bIns="0" rtlCol="0" anchor="t"/>
          <a:lstStyle/>
          <a:p>
            <a:pPr marL="0" indent="0">
              <a:lnSpc>
                <a:spcPts val="2500"/>
              </a:lnSpc>
              <a:buNone/>
            </a:pPr>
            <a:r>
              <a:rPr lang="en-US" sz="2800" b="1" dirty="0">
                <a:solidFill>
                  <a:srgbClr val="FFC000"/>
                </a:solidFill>
                <a:latin typeface="Fraunces Medium" pitchFamily="34" charset="0"/>
                <a:ea typeface="Fraunces Medium" pitchFamily="34" charset="-122"/>
                <a:cs typeface="Fraunces Medium" pitchFamily="34" charset="-120"/>
              </a:rPr>
              <a:t>Bubonic Plague</a:t>
            </a:r>
            <a:endParaRPr lang="en-US" sz="2800" b="1" dirty="0">
              <a:solidFill>
                <a:srgbClr val="FFC000"/>
              </a:solidFill>
            </a:endParaRPr>
          </a:p>
        </p:txBody>
      </p:sp>
      <p:sp>
        <p:nvSpPr>
          <p:cNvPr id="6" name="Text 3"/>
          <p:cNvSpPr/>
          <p:nvPr/>
        </p:nvSpPr>
        <p:spPr>
          <a:xfrm>
            <a:off x="6033968" y="3548240"/>
            <a:ext cx="3327083" cy="1694082"/>
          </a:xfrm>
          <a:prstGeom prst="rect">
            <a:avLst/>
          </a:prstGeom>
          <a:noFill/>
          <a:ln/>
        </p:spPr>
        <p:txBody>
          <a:bodyPr wrap="square" lIns="0" tIns="0" rIns="0" bIns="0" rtlCol="0" anchor="t"/>
          <a:lstStyle/>
          <a:p>
            <a:pPr marL="0" indent="0">
              <a:lnSpc>
                <a:spcPts val="2550"/>
              </a:lnSpc>
              <a:buNone/>
            </a:pPr>
            <a:r>
              <a:rPr lang="en-US" sz="2200" dirty="0">
                <a:solidFill>
                  <a:srgbClr val="EBECEF"/>
                </a:solidFill>
                <a:latin typeface="Epilogue" pitchFamily="34" charset="0"/>
                <a:ea typeface="Epilogue" pitchFamily="34" charset="-122"/>
                <a:cs typeface="Epilogue" pitchFamily="34" charset="-120"/>
              </a:rPr>
              <a:t>The most common form, characterized by swollen lymph nodes called buboes, usually in the groin, armpits, or neck.</a:t>
            </a:r>
            <a:endParaRPr lang="en-US" sz="2200" dirty="0"/>
          </a:p>
        </p:txBody>
      </p:sp>
      <p:sp>
        <p:nvSpPr>
          <p:cNvPr id="7" name="Shape 4"/>
          <p:cNvSpPr/>
          <p:nvPr/>
        </p:nvSpPr>
        <p:spPr>
          <a:xfrm>
            <a:off x="9987320" y="2662167"/>
            <a:ext cx="3925729" cy="2792682"/>
          </a:xfrm>
          <a:prstGeom prst="roundRect">
            <a:avLst>
              <a:gd name="adj" fmla="val 3949"/>
            </a:avLst>
          </a:prstGeom>
          <a:solidFill>
            <a:srgbClr val="283157"/>
          </a:solidFill>
          <a:ln w="7620">
            <a:solidFill>
              <a:srgbClr val="414A70"/>
            </a:solidFill>
            <a:prstDash val="solid"/>
          </a:ln>
        </p:spPr>
      </p:sp>
      <p:sp>
        <p:nvSpPr>
          <p:cNvPr id="8" name="Text 5"/>
          <p:cNvSpPr/>
          <p:nvPr/>
        </p:nvSpPr>
        <p:spPr>
          <a:xfrm>
            <a:off x="10373439" y="2995767"/>
            <a:ext cx="3224570" cy="312657"/>
          </a:xfrm>
          <a:prstGeom prst="rect">
            <a:avLst/>
          </a:prstGeom>
          <a:noFill/>
          <a:ln/>
        </p:spPr>
        <p:txBody>
          <a:bodyPr wrap="none" lIns="0" tIns="0" rIns="0" bIns="0" rtlCol="0" anchor="t"/>
          <a:lstStyle/>
          <a:p>
            <a:pPr marL="0" indent="0">
              <a:lnSpc>
                <a:spcPts val="2500"/>
              </a:lnSpc>
              <a:buNone/>
            </a:pPr>
            <a:r>
              <a:rPr lang="en-US" sz="2800" b="1" dirty="0">
                <a:solidFill>
                  <a:srgbClr val="FFC000"/>
                </a:solidFill>
                <a:latin typeface="Fraunces Medium" pitchFamily="34" charset="0"/>
              </a:rPr>
              <a:t>Septicemic Plague</a:t>
            </a:r>
          </a:p>
          <a:p>
            <a:pPr marL="0" indent="0" algn="ctr">
              <a:lnSpc>
                <a:spcPts val="2500"/>
              </a:lnSpc>
              <a:buNone/>
            </a:pPr>
            <a:r>
              <a:rPr lang="en-US" sz="2800" b="1" dirty="0">
                <a:solidFill>
                  <a:srgbClr val="FFC000"/>
                </a:solidFill>
                <a:latin typeface="Fraunces Medium" pitchFamily="34" charset="0"/>
              </a:rPr>
              <a:t>(black death)</a:t>
            </a:r>
          </a:p>
        </p:txBody>
      </p:sp>
      <p:sp>
        <p:nvSpPr>
          <p:cNvPr id="9" name="Text 6"/>
          <p:cNvSpPr/>
          <p:nvPr/>
        </p:nvSpPr>
        <p:spPr>
          <a:xfrm>
            <a:off x="10373439" y="3520951"/>
            <a:ext cx="3327083" cy="1721371"/>
          </a:xfrm>
          <a:prstGeom prst="rect">
            <a:avLst/>
          </a:prstGeom>
          <a:noFill/>
          <a:ln/>
        </p:spPr>
        <p:txBody>
          <a:bodyPr wrap="square" lIns="0" tIns="0" rIns="0" bIns="0" rtlCol="0" anchor="t"/>
          <a:lstStyle/>
          <a:p>
            <a:pPr marL="0" indent="0">
              <a:lnSpc>
                <a:spcPts val="2550"/>
              </a:lnSpc>
              <a:buNone/>
            </a:pPr>
            <a:endParaRPr lang="en-US" sz="2200" dirty="0">
              <a:solidFill>
                <a:srgbClr val="EBECEF"/>
              </a:solidFill>
              <a:latin typeface="Epilogue" pitchFamily="34" charset="0"/>
              <a:ea typeface="Epilogue" pitchFamily="34" charset="-122"/>
              <a:cs typeface="Epilogue" pitchFamily="34" charset="-120"/>
            </a:endParaRPr>
          </a:p>
          <a:p>
            <a:pPr marL="0" indent="0">
              <a:lnSpc>
                <a:spcPts val="2550"/>
              </a:lnSpc>
              <a:buNone/>
            </a:pPr>
            <a:r>
              <a:rPr lang="en-US" sz="2200" dirty="0">
                <a:solidFill>
                  <a:srgbClr val="EBECEF"/>
                </a:solidFill>
                <a:latin typeface="Epilogue" pitchFamily="34" charset="0"/>
                <a:ea typeface="Epilogue" pitchFamily="34" charset="-122"/>
                <a:cs typeface="Epilogue" pitchFamily="34" charset="-120"/>
              </a:rPr>
              <a:t>Occurs when Y. pestis enters the bloodstream, causing sepsis, shock, and multiple organ failure.</a:t>
            </a:r>
            <a:endParaRPr lang="en-US" sz="2200" dirty="0"/>
          </a:p>
        </p:txBody>
      </p:sp>
      <p:sp>
        <p:nvSpPr>
          <p:cNvPr id="10" name="Shape 7"/>
          <p:cNvSpPr/>
          <p:nvPr/>
        </p:nvSpPr>
        <p:spPr>
          <a:xfrm>
            <a:off x="5817751" y="5659755"/>
            <a:ext cx="8095180" cy="1921669"/>
          </a:xfrm>
          <a:prstGeom prst="roundRect">
            <a:avLst>
              <a:gd name="adj" fmla="val 5648"/>
            </a:avLst>
          </a:prstGeom>
          <a:solidFill>
            <a:srgbClr val="283157"/>
          </a:solidFill>
          <a:ln w="7620">
            <a:solidFill>
              <a:srgbClr val="414A70"/>
            </a:solidFill>
            <a:prstDash val="solid"/>
          </a:ln>
        </p:spPr>
      </p:sp>
      <p:sp>
        <p:nvSpPr>
          <p:cNvPr id="11" name="Text 8"/>
          <p:cNvSpPr/>
          <p:nvPr/>
        </p:nvSpPr>
        <p:spPr>
          <a:xfrm>
            <a:off x="6416397" y="5872281"/>
            <a:ext cx="6080403" cy="443269"/>
          </a:xfrm>
          <a:prstGeom prst="rect">
            <a:avLst/>
          </a:prstGeom>
          <a:noFill/>
          <a:ln/>
        </p:spPr>
        <p:txBody>
          <a:bodyPr wrap="none" lIns="0" tIns="0" rIns="0" bIns="0" rtlCol="0" anchor="t"/>
          <a:lstStyle/>
          <a:p>
            <a:pPr marL="0" indent="0">
              <a:lnSpc>
                <a:spcPts val="2500"/>
              </a:lnSpc>
              <a:buNone/>
            </a:pPr>
            <a:r>
              <a:rPr lang="en-US" sz="2800" b="1" dirty="0">
                <a:solidFill>
                  <a:srgbClr val="FFC000"/>
                </a:solidFill>
                <a:latin typeface="Fraunces Medium" pitchFamily="34" charset="0"/>
              </a:rPr>
              <a:t>Pneumonic Plague </a:t>
            </a:r>
          </a:p>
        </p:txBody>
      </p:sp>
      <p:sp>
        <p:nvSpPr>
          <p:cNvPr id="12" name="Text 9"/>
          <p:cNvSpPr/>
          <p:nvPr/>
        </p:nvSpPr>
        <p:spPr>
          <a:xfrm>
            <a:off x="6416397" y="6315551"/>
            <a:ext cx="7284006" cy="656034"/>
          </a:xfrm>
          <a:prstGeom prst="rect">
            <a:avLst/>
          </a:prstGeom>
          <a:noFill/>
          <a:ln/>
        </p:spPr>
        <p:txBody>
          <a:bodyPr wrap="square" lIns="0" tIns="0" rIns="0" bIns="0" rtlCol="0" anchor="t"/>
          <a:lstStyle/>
          <a:p>
            <a:pPr marL="0" indent="0">
              <a:lnSpc>
                <a:spcPts val="2550"/>
              </a:lnSpc>
              <a:buNone/>
            </a:pPr>
            <a:r>
              <a:rPr lang="en-US" sz="2200" dirty="0">
                <a:solidFill>
                  <a:srgbClr val="EBECEF"/>
                </a:solidFill>
                <a:latin typeface="Epilogue" pitchFamily="34" charset="0"/>
              </a:rPr>
              <a:t>The most severe form, involving bacterial infection of the lungs, leading to respiratory distress and rapid deterioration</a:t>
            </a:r>
            <a:r>
              <a:rPr lang="en-US" sz="1600" dirty="0">
                <a:solidFill>
                  <a:srgbClr val="EBECEF"/>
                </a:solidFill>
                <a:latin typeface="Epilogue" pitchFamily="34" charset="0"/>
                <a:ea typeface="Epilogue" pitchFamily="34" charset="-122"/>
                <a:cs typeface="Epilogue" pitchFamily="34" charset="-120"/>
              </a:rPr>
              <a:t>.</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5E094-6666-58A8-65C3-C34660F16961}"/>
            </a:ext>
          </a:extLst>
        </p:cNvPr>
        <p:cNvGrpSpPr/>
        <p:nvPr/>
      </p:nvGrpSpPr>
      <p:grpSpPr>
        <a:xfrm>
          <a:off x="0" y="0"/>
          <a:ext cx="0" cy="0"/>
          <a:chOff x="0" y="0"/>
          <a:chExt cx="0" cy="0"/>
        </a:xfrm>
      </p:grpSpPr>
      <p:pic>
        <p:nvPicPr>
          <p:cNvPr id="5" name="صورة 4">
            <a:extLst>
              <a:ext uri="{FF2B5EF4-FFF2-40B4-BE49-F238E27FC236}">
                <a16:creationId xmlns:a16="http://schemas.microsoft.com/office/drawing/2014/main" id="{9F3B273A-5D89-288E-CD0F-6B8F07871B6E}"/>
              </a:ext>
            </a:extLst>
          </p:cNvPr>
          <p:cNvPicPr>
            <a:picLocks noChangeAspect="1"/>
          </p:cNvPicPr>
          <p:nvPr/>
        </p:nvPicPr>
        <p:blipFill>
          <a:blip r:embed="rId3"/>
          <a:stretch>
            <a:fillRect/>
          </a:stretch>
        </p:blipFill>
        <p:spPr>
          <a:xfrm>
            <a:off x="1078523" y="656491"/>
            <a:ext cx="11535508" cy="7213891"/>
          </a:xfrm>
          <a:prstGeom prst="rect">
            <a:avLst/>
          </a:prstGeom>
        </p:spPr>
      </p:pic>
    </p:spTree>
    <p:extLst>
      <p:ext uri="{BB962C8B-B14F-4D97-AF65-F5344CB8AC3E}">
        <p14:creationId xmlns:p14="http://schemas.microsoft.com/office/powerpoint/2010/main" val="36407267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ربع نص 3">
            <a:extLst>
              <a:ext uri="{FF2B5EF4-FFF2-40B4-BE49-F238E27FC236}">
                <a16:creationId xmlns:a16="http://schemas.microsoft.com/office/drawing/2014/main" id="{D65D72BA-540F-8119-F9B2-7729373B4EBC}"/>
              </a:ext>
            </a:extLst>
          </p:cNvPr>
          <p:cNvSpPr txBox="1"/>
          <p:nvPr/>
        </p:nvSpPr>
        <p:spPr>
          <a:xfrm>
            <a:off x="12520563" y="1491176"/>
            <a:ext cx="795987" cy="7193280"/>
          </a:xfrm>
          <a:prstGeom prst="rect">
            <a:avLst/>
          </a:prstGeom>
          <a:noFill/>
        </p:spPr>
        <p:txBody>
          <a:bodyPr vert="wordArtVert" wrap="square">
            <a:spAutoFit/>
          </a:bodyPr>
          <a:lstStyle/>
          <a:p>
            <a:r>
              <a:rPr lang="en-US" sz="3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Wide Latin" panose="020A0A07050505020404" pitchFamily="18" charset="0"/>
              </a:rPr>
              <a:t>VIRULENCE </a:t>
            </a:r>
          </a:p>
        </p:txBody>
      </p:sp>
      <p:sp>
        <p:nvSpPr>
          <p:cNvPr id="9" name="مستطيل: زوايا مستديرة 8">
            <a:extLst>
              <a:ext uri="{FF2B5EF4-FFF2-40B4-BE49-F238E27FC236}">
                <a16:creationId xmlns:a16="http://schemas.microsoft.com/office/drawing/2014/main" id="{2A276FAC-4F9C-F1E9-7352-EABD8547D266}"/>
              </a:ext>
            </a:extLst>
          </p:cNvPr>
          <p:cNvSpPr/>
          <p:nvPr/>
        </p:nvSpPr>
        <p:spPr>
          <a:xfrm>
            <a:off x="890679" y="622726"/>
            <a:ext cx="11043413" cy="1579005"/>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b="1" dirty="0">
                <a:solidFill>
                  <a:srgbClr val="FF0000"/>
                </a:solidFill>
                <a:latin typeface="Comic Sans MS" panose="030F0702030302020204" pitchFamily="66" charset="0"/>
              </a:rPr>
              <a:t>1. Protein envelope (F-1): </a:t>
            </a:r>
            <a:r>
              <a:rPr lang="en-US" sz="3400" dirty="0">
                <a:latin typeface="Comic Sans MS" panose="030F0702030302020204" pitchFamily="66" charset="0"/>
              </a:rPr>
              <a:t>protects against phagocytosis, principal immunodiagnostic marker for infection</a:t>
            </a:r>
          </a:p>
        </p:txBody>
      </p:sp>
      <p:sp>
        <p:nvSpPr>
          <p:cNvPr id="10" name="مستطيل: زوايا مستديرة 9">
            <a:extLst>
              <a:ext uri="{FF2B5EF4-FFF2-40B4-BE49-F238E27FC236}">
                <a16:creationId xmlns:a16="http://schemas.microsoft.com/office/drawing/2014/main" id="{CEB962AF-3E6B-AED9-F9AF-35B3A8026FB5}"/>
              </a:ext>
            </a:extLst>
          </p:cNvPr>
          <p:cNvSpPr/>
          <p:nvPr/>
        </p:nvSpPr>
        <p:spPr>
          <a:xfrm>
            <a:off x="890677" y="2550395"/>
            <a:ext cx="11043413" cy="142111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200" b="1" dirty="0">
                <a:solidFill>
                  <a:srgbClr val="FF0000"/>
                </a:solidFill>
                <a:latin typeface="Comic Sans MS" panose="030F0702030302020204" pitchFamily="66" charset="0"/>
              </a:rPr>
              <a:t>2. V and W antigens: </a:t>
            </a:r>
            <a:r>
              <a:rPr lang="en-US" sz="3200" dirty="0">
                <a:latin typeface="Comic Sans MS" panose="030F0702030302020204" pitchFamily="66" charset="0"/>
              </a:rPr>
              <a:t>suppress TNF &amp; INF- gamma , inhibits phagocytosis and intracellular killing of bacilli.</a:t>
            </a:r>
          </a:p>
        </p:txBody>
      </p:sp>
      <p:sp>
        <p:nvSpPr>
          <p:cNvPr id="11" name="مستطيل: زوايا مستديرة 10">
            <a:extLst>
              <a:ext uri="{FF2B5EF4-FFF2-40B4-BE49-F238E27FC236}">
                <a16:creationId xmlns:a16="http://schemas.microsoft.com/office/drawing/2014/main" id="{B7E922D8-7ECD-0BE7-B839-916A173899CD}"/>
              </a:ext>
            </a:extLst>
          </p:cNvPr>
          <p:cNvSpPr/>
          <p:nvPr/>
        </p:nvSpPr>
        <p:spPr>
          <a:xfrm>
            <a:off x="890678" y="4258095"/>
            <a:ext cx="11043413" cy="142111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600" b="1" dirty="0">
                <a:solidFill>
                  <a:srgbClr val="FF0000"/>
                </a:solidFill>
                <a:latin typeface="Comic Sans MS" panose="030F0702030302020204" pitchFamily="66" charset="0"/>
              </a:rPr>
              <a:t>3. Endotoxin and Exotoxins</a:t>
            </a:r>
          </a:p>
        </p:txBody>
      </p:sp>
      <p:sp>
        <p:nvSpPr>
          <p:cNvPr id="12" name="مستطيل: زوايا مستديرة 11">
            <a:extLst>
              <a:ext uri="{FF2B5EF4-FFF2-40B4-BE49-F238E27FC236}">
                <a16:creationId xmlns:a16="http://schemas.microsoft.com/office/drawing/2014/main" id="{BED14423-F175-B9D7-720A-7A9CF78D86E1}"/>
              </a:ext>
            </a:extLst>
          </p:cNvPr>
          <p:cNvSpPr/>
          <p:nvPr/>
        </p:nvSpPr>
        <p:spPr>
          <a:xfrm>
            <a:off x="890679" y="5945424"/>
            <a:ext cx="11043413" cy="166145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r>
              <a:rPr lang="en-US" sz="3200" b="1" dirty="0">
                <a:solidFill>
                  <a:srgbClr val="FF0000"/>
                </a:solidFill>
                <a:latin typeface="Comic Sans MS" panose="030F0702030302020204" pitchFamily="66" charset="0"/>
              </a:rPr>
              <a:t>4. </a:t>
            </a:r>
            <a:r>
              <a:rPr lang="en-US" sz="3200" b="1" dirty="0" err="1">
                <a:solidFill>
                  <a:srgbClr val="FF0000"/>
                </a:solidFill>
                <a:latin typeface="Comic Sans MS" panose="030F0702030302020204" pitchFamily="66" charset="0"/>
              </a:rPr>
              <a:t>Yops</a:t>
            </a:r>
            <a:r>
              <a:rPr lang="en-US" sz="3200" b="1" dirty="0">
                <a:solidFill>
                  <a:srgbClr val="FF0000"/>
                </a:solidFill>
                <a:latin typeface="Comic Sans MS" panose="030F0702030302020204" pitchFamily="66" charset="0"/>
              </a:rPr>
              <a:t> (Yersinia Outer Proteins): </a:t>
            </a:r>
            <a:r>
              <a:rPr lang="en-US" sz="3200" dirty="0">
                <a:latin typeface="Comic Sans MS" panose="030F0702030302020204" pitchFamily="66" charset="0"/>
              </a:rPr>
              <a:t>inhibit phagocytosis and cytokines production by macrophages and neutrophils </a:t>
            </a:r>
          </a:p>
        </p:txBody>
      </p:sp>
    </p:spTree>
    <p:extLst>
      <p:ext uri="{BB962C8B-B14F-4D97-AF65-F5344CB8AC3E}">
        <p14:creationId xmlns:p14="http://schemas.microsoft.com/office/powerpoint/2010/main" val="249577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ربع نص 2">
            <a:extLst>
              <a:ext uri="{FF2B5EF4-FFF2-40B4-BE49-F238E27FC236}">
                <a16:creationId xmlns:a16="http://schemas.microsoft.com/office/drawing/2014/main" id="{D2934D0D-D8F8-E160-39AB-B28E23F5E055}"/>
              </a:ext>
            </a:extLst>
          </p:cNvPr>
          <p:cNvSpPr txBox="1"/>
          <p:nvPr/>
        </p:nvSpPr>
        <p:spPr>
          <a:xfrm>
            <a:off x="475129" y="1052423"/>
            <a:ext cx="13680141" cy="6986528"/>
          </a:xfrm>
          <a:prstGeom prst="rect">
            <a:avLst/>
          </a:prstGeom>
          <a:noFill/>
        </p:spPr>
        <p:txBody>
          <a:bodyPr wrap="square">
            <a:spAutoFit/>
          </a:bodyPr>
          <a:lstStyle/>
          <a:p>
            <a:pPr algn="just" rtl="0"/>
            <a:r>
              <a:rPr lang="en-US" sz="2800" b="1" i="0" dirty="0">
                <a:solidFill>
                  <a:srgbClr val="FF0066"/>
                </a:solidFill>
                <a:effectLst/>
                <a:latin typeface="Times New Roman" panose="02020603050405020304" pitchFamily="18" charset="0"/>
                <a:cs typeface="Times New Roman" panose="02020603050405020304" pitchFamily="18" charset="0"/>
              </a:rPr>
              <a:t>By the end of this lecture, you should be able to: </a:t>
            </a:r>
          </a:p>
          <a:p>
            <a:pPr marL="514350" indent="-514350" algn="just" rtl="0">
              <a:buAutoNum type="arabicPeriod"/>
            </a:pPr>
            <a:r>
              <a:rPr lang="en-US" sz="2800" dirty="0">
                <a:latin typeface="Times New Roman" panose="02020603050405020304" pitchFamily="18" charset="0"/>
                <a:cs typeface="Times New Roman" panose="02020603050405020304" pitchFamily="18" charset="0"/>
              </a:rPr>
              <a:t>Describe the basic characteristics of both H. pylori and Yersinia, including their  morphology and classification.</a:t>
            </a:r>
          </a:p>
          <a:p>
            <a:pPr algn="just" rtl="0"/>
            <a:r>
              <a:rPr lang="en-US" sz="2800" dirty="0">
                <a:latin typeface="Times New Roman" panose="02020603050405020304" pitchFamily="18" charset="0"/>
                <a:cs typeface="Times New Roman" panose="02020603050405020304" pitchFamily="18" charset="0"/>
              </a:rPr>
              <a:t> </a:t>
            </a:r>
          </a:p>
          <a:p>
            <a:pPr marL="514350" indent="-514350" algn="just" rtl="0">
              <a:buFont typeface="+mj-lt"/>
              <a:buAutoNum type="arabicPeriod" startAt="2"/>
            </a:pPr>
            <a:r>
              <a:rPr lang="en-US" sz="2800" dirty="0">
                <a:latin typeface="Times New Roman" panose="02020603050405020304" pitchFamily="18" charset="0"/>
                <a:cs typeface="Times New Roman" panose="02020603050405020304" pitchFamily="18" charset="0"/>
              </a:rPr>
              <a:t>Explain the unique adaptations of H. pylori that allow it to survive in the acidic environment of the stomach.</a:t>
            </a:r>
          </a:p>
          <a:p>
            <a:pPr marL="514350" indent="-514350" algn="just" rtl="0">
              <a:buAutoNum type="arabicPeriod" startAt="2"/>
            </a:pPr>
            <a:endParaRPr lang="en-US" sz="2800" dirty="0">
              <a:latin typeface="Times New Roman" panose="02020603050405020304" pitchFamily="18" charset="0"/>
              <a:cs typeface="Times New Roman" panose="02020603050405020304" pitchFamily="18" charset="0"/>
            </a:endParaRPr>
          </a:p>
          <a:p>
            <a:pPr marL="514350" indent="-514350" algn="just" rtl="0">
              <a:buAutoNum type="arabicPeriod" startAt="2"/>
            </a:pPr>
            <a:r>
              <a:rPr lang="en-US" sz="2800" dirty="0">
                <a:latin typeface="Times New Roman" panose="02020603050405020304" pitchFamily="18" charset="0"/>
                <a:cs typeface="Times New Roman" panose="02020603050405020304" pitchFamily="18" charset="0"/>
              </a:rPr>
              <a:t>Identify key virulence factors and their roles in disease development.</a:t>
            </a:r>
          </a:p>
          <a:p>
            <a:pPr marL="514350" indent="-514350" algn="just" rtl="0">
              <a:buAutoNum type="arabicPeriod" startAt="2"/>
            </a:pPr>
            <a:endParaRPr lang="en-US" sz="2800" dirty="0">
              <a:latin typeface="Times New Roman" panose="02020603050405020304" pitchFamily="18" charset="0"/>
              <a:cs typeface="Times New Roman" panose="02020603050405020304" pitchFamily="18" charset="0"/>
            </a:endParaRPr>
          </a:p>
          <a:p>
            <a:pPr marL="514350" indent="-514350" algn="just" rtl="0">
              <a:buAutoNum type="arabicPeriod" startAt="2"/>
            </a:pPr>
            <a:r>
              <a:rPr lang="en-US" sz="2800" i="0" dirty="0">
                <a:effectLst/>
                <a:latin typeface="Times New Roman" panose="02020603050405020304" pitchFamily="18" charset="0"/>
                <a:cs typeface="Times New Roman" panose="02020603050405020304" pitchFamily="18" charset="0"/>
              </a:rPr>
              <a:t>Identify the clinical conditions associated with </a:t>
            </a:r>
            <a:r>
              <a:rPr lang="en-US" sz="2800" i="1" dirty="0">
                <a:effectLst/>
                <a:latin typeface="Times New Roman" panose="02020603050405020304" pitchFamily="18" charset="0"/>
                <a:cs typeface="Times New Roman" panose="02020603050405020304" pitchFamily="18" charset="0"/>
              </a:rPr>
              <a:t>H. pylori</a:t>
            </a:r>
            <a:r>
              <a:rPr lang="en-US" sz="2800" i="0" dirty="0">
                <a:effectLst/>
                <a:latin typeface="Times New Roman" panose="02020603050405020304" pitchFamily="18" charset="0"/>
                <a:cs typeface="Times New Roman" panose="02020603050405020304" pitchFamily="18" charset="0"/>
              </a:rPr>
              <a:t> and Yersinia infection.</a:t>
            </a:r>
          </a:p>
          <a:p>
            <a:pPr marL="514350" indent="-514350" algn="just" rtl="0">
              <a:buAutoNum type="arabicPeriod" startAt="2"/>
            </a:pPr>
            <a:endParaRPr lang="en-US" sz="2800" i="0" dirty="0">
              <a:effectLst/>
              <a:latin typeface="Times New Roman" panose="02020603050405020304" pitchFamily="18" charset="0"/>
              <a:cs typeface="Times New Roman" panose="02020603050405020304" pitchFamily="18" charset="0"/>
            </a:endParaRPr>
          </a:p>
          <a:p>
            <a:pPr marL="514350" indent="-514350" algn="just" rtl="0">
              <a:buAutoNum type="arabicPeriod" startAt="2"/>
            </a:pPr>
            <a:r>
              <a:rPr lang="en-US" sz="2800" b="0" i="0" dirty="0">
                <a:effectLst/>
                <a:latin typeface="Inter"/>
              </a:rPr>
              <a:t>Interpret laboratory methods used for the diagnosis and identification of each H pylori and </a:t>
            </a:r>
            <a:r>
              <a:rPr lang="en-US" sz="2800" b="0" i="1" dirty="0">
                <a:effectLst/>
                <a:latin typeface="Inter"/>
              </a:rPr>
              <a:t>Yersinia</a:t>
            </a:r>
            <a:r>
              <a:rPr lang="en-US" sz="2800" b="0" i="0" dirty="0">
                <a:effectLst/>
                <a:latin typeface="Inter"/>
              </a:rPr>
              <a:t> spp. In addition. And c</a:t>
            </a:r>
            <a:r>
              <a:rPr lang="en-US" sz="2800" i="0" dirty="0">
                <a:effectLst/>
                <a:latin typeface="Times New Roman" panose="02020603050405020304" pitchFamily="18" charset="0"/>
                <a:cs typeface="Times New Roman" panose="02020603050405020304" pitchFamily="18" charset="0"/>
              </a:rPr>
              <a:t>ompare invasive and non-invasive diagnostic methods for </a:t>
            </a:r>
            <a:r>
              <a:rPr lang="en-US" sz="2800" i="1" dirty="0">
                <a:effectLst/>
                <a:latin typeface="Times New Roman" panose="02020603050405020304" pitchFamily="18" charset="0"/>
                <a:cs typeface="Times New Roman" panose="02020603050405020304" pitchFamily="18" charset="0"/>
              </a:rPr>
              <a:t>H. pylori</a:t>
            </a:r>
            <a:r>
              <a:rPr lang="en-US" sz="2800" i="0" dirty="0">
                <a:effectLst/>
                <a:latin typeface="Times New Roman" panose="02020603050405020304" pitchFamily="18" charset="0"/>
                <a:cs typeface="Times New Roman" panose="02020603050405020304" pitchFamily="18" charset="0"/>
              </a:rPr>
              <a:t>.</a:t>
            </a:r>
            <a:r>
              <a:rPr lang="en-US" sz="2800" b="0" i="0" dirty="0">
                <a:effectLst/>
                <a:latin typeface="Inter"/>
              </a:rPr>
              <a:t> </a:t>
            </a:r>
            <a:endParaRPr lang="en-US" sz="2800" i="0" dirty="0">
              <a:effectLst/>
              <a:latin typeface="Times New Roman" panose="02020603050405020304" pitchFamily="18" charset="0"/>
              <a:cs typeface="Times New Roman" panose="02020603050405020304" pitchFamily="18" charset="0"/>
            </a:endParaRPr>
          </a:p>
          <a:p>
            <a:pPr marL="514350" indent="-514350" algn="just" rtl="0">
              <a:buAutoNum type="arabicPeriod" startAt="2"/>
            </a:pPr>
            <a:endParaRPr lang="en-US" sz="2800" dirty="0">
              <a:latin typeface="Times New Roman" panose="02020603050405020304" pitchFamily="18" charset="0"/>
              <a:cs typeface="Times New Roman" panose="02020603050405020304" pitchFamily="18" charset="0"/>
            </a:endParaRPr>
          </a:p>
          <a:p>
            <a:pPr marL="514350" indent="-514350" algn="just" rtl="0">
              <a:buAutoNum type="arabicPeriod" startAt="2"/>
            </a:pPr>
            <a:r>
              <a:rPr lang="en-US" sz="2800" i="0" dirty="0">
                <a:effectLst/>
                <a:latin typeface="Times New Roman" panose="02020603050405020304" pitchFamily="18" charset="0"/>
                <a:cs typeface="Times New Roman" panose="02020603050405020304" pitchFamily="18" charset="0"/>
              </a:rPr>
              <a:t>Outline treatment regimens and challenges, including antibiotic resistance.</a:t>
            </a:r>
            <a:endParaRPr lang="en-US" sz="2800" dirty="0">
              <a:latin typeface="Times New Roman" panose="02020603050405020304" pitchFamily="18" charset="0"/>
              <a:cs typeface="Times New Roman" panose="02020603050405020304" pitchFamily="18" charset="0"/>
            </a:endParaRPr>
          </a:p>
        </p:txBody>
      </p:sp>
      <p:sp>
        <p:nvSpPr>
          <p:cNvPr id="5" name="مربع نص 4">
            <a:extLst>
              <a:ext uri="{FF2B5EF4-FFF2-40B4-BE49-F238E27FC236}">
                <a16:creationId xmlns:a16="http://schemas.microsoft.com/office/drawing/2014/main" id="{53F59E16-7515-15A5-82EC-03EBCC547A03}"/>
              </a:ext>
            </a:extLst>
          </p:cNvPr>
          <p:cNvSpPr txBox="1"/>
          <p:nvPr/>
        </p:nvSpPr>
        <p:spPr>
          <a:xfrm>
            <a:off x="519953" y="320659"/>
            <a:ext cx="731520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rgbClr val="FFC000"/>
                </a:solidFill>
                <a:effectLst/>
                <a:uLnTx/>
                <a:uFillTx/>
                <a:latin typeface="Inter"/>
                <a:ea typeface="+mn-ea"/>
                <a:cs typeface="+mn-cs"/>
              </a:rPr>
              <a:t>Learning objectives:</a:t>
            </a:r>
          </a:p>
        </p:txBody>
      </p:sp>
    </p:spTree>
    <p:extLst>
      <p:ext uri="{BB962C8B-B14F-4D97-AF65-F5344CB8AC3E}">
        <p14:creationId xmlns:p14="http://schemas.microsoft.com/office/powerpoint/2010/main" val="4163613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25051" y="647700"/>
            <a:ext cx="7866698" cy="1710928"/>
          </a:xfrm>
          <a:prstGeom prst="rect">
            <a:avLst/>
          </a:prstGeom>
          <a:noFill/>
          <a:ln/>
        </p:spPr>
        <p:txBody>
          <a:bodyPr wrap="square" lIns="0" tIns="0" rIns="0" bIns="0" rtlCol="0" anchor="t"/>
          <a:lstStyle/>
          <a:p>
            <a:pPr marL="0" indent="0">
              <a:lnSpc>
                <a:spcPts val="4450"/>
              </a:lnSpc>
              <a:buNone/>
            </a:pPr>
            <a:r>
              <a:rPr lang="en-US" sz="3550" dirty="0">
                <a:solidFill>
                  <a:srgbClr val="FFFFFF"/>
                </a:solidFill>
                <a:latin typeface="Fraunces Medium" pitchFamily="34" charset="0"/>
                <a:ea typeface="Fraunces Medium" pitchFamily="34" charset="-122"/>
                <a:cs typeface="Fraunces Medium" pitchFamily="34" charset="-120"/>
              </a:rPr>
              <a:t>Diagnosis of Plague: Laboratory Methods and Rapid Detection Strategies</a:t>
            </a:r>
            <a:endParaRPr lang="en-US" sz="3550" dirty="0"/>
          </a:p>
        </p:txBody>
      </p:sp>
      <p:pic>
        <p:nvPicPr>
          <p:cNvPr id="4" name="Image 1" descr="preencoded.png"/>
          <p:cNvPicPr>
            <a:picLocks noChangeAspect="1"/>
          </p:cNvPicPr>
          <p:nvPr/>
        </p:nvPicPr>
        <p:blipFill>
          <a:blip r:embed="rId4"/>
          <a:stretch>
            <a:fillRect/>
          </a:stretch>
        </p:blipFill>
        <p:spPr>
          <a:xfrm>
            <a:off x="6158744" y="2363719"/>
            <a:ext cx="804763" cy="804763"/>
          </a:xfrm>
          <a:prstGeom prst="rect">
            <a:avLst/>
          </a:prstGeom>
        </p:spPr>
      </p:pic>
      <p:sp>
        <p:nvSpPr>
          <p:cNvPr id="5" name="Text 1"/>
          <p:cNvSpPr/>
          <p:nvPr/>
        </p:nvSpPr>
        <p:spPr>
          <a:xfrm>
            <a:off x="6125051" y="3271004"/>
            <a:ext cx="2281238" cy="285155"/>
          </a:xfrm>
          <a:prstGeom prst="rect">
            <a:avLst/>
          </a:prstGeom>
          <a:noFill/>
          <a:ln/>
        </p:spPr>
        <p:txBody>
          <a:bodyPr wrap="none" lIns="0" tIns="0" rIns="0" bIns="0" rtlCol="0" anchor="t"/>
          <a:lstStyle/>
          <a:p>
            <a:pPr marL="0" indent="0" algn="l">
              <a:lnSpc>
                <a:spcPts val="2200"/>
              </a:lnSpc>
              <a:buNone/>
            </a:pPr>
            <a:r>
              <a:rPr lang="en-US" sz="2400" dirty="0">
                <a:solidFill>
                  <a:srgbClr val="EBECEF"/>
                </a:solidFill>
                <a:latin typeface="Fraunces Medium" pitchFamily="34" charset="0"/>
                <a:ea typeface="Fraunces Medium" pitchFamily="34" charset="-122"/>
                <a:cs typeface="Fraunces Medium" pitchFamily="34" charset="-120"/>
              </a:rPr>
              <a:t>Microscopy</a:t>
            </a:r>
            <a:endParaRPr lang="en-US" sz="2400" dirty="0"/>
          </a:p>
        </p:txBody>
      </p:sp>
      <p:sp>
        <p:nvSpPr>
          <p:cNvPr id="6" name="Text 2"/>
          <p:cNvSpPr/>
          <p:nvPr/>
        </p:nvSpPr>
        <p:spPr>
          <a:xfrm>
            <a:off x="6125051" y="3665577"/>
            <a:ext cx="2439710" cy="1167765"/>
          </a:xfrm>
          <a:prstGeom prst="rect">
            <a:avLst/>
          </a:prstGeom>
          <a:noFill/>
          <a:ln/>
        </p:spPr>
        <p:txBody>
          <a:bodyPr wrap="square" lIns="0" tIns="0" rIns="0" bIns="0" rtlCol="0" anchor="t"/>
          <a:lstStyle/>
          <a:p>
            <a:pPr marL="0" indent="0" algn="l">
              <a:lnSpc>
                <a:spcPts val="2250"/>
              </a:lnSpc>
              <a:buNone/>
            </a:pPr>
            <a:r>
              <a:rPr lang="en-US" dirty="0">
                <a:solidFill>
                  <a:srgbClr val="EBECEF"/>
                </a:solidFill>
                <a:latin typeface="Epilogue" pitchFamily="34" charset="0"/>
                <a:ea typeface="Epilogue" pitchFamily="34" charset="-122"/>
                <a:cs typeface="Epilogue" pitchFamily="34" charset="-120"/>
              </a:rPr>
              <a:t>Gram staining and special stains can identify Yersinia, but confirmation requires further testing.</a:t>
            </a:r>
            <a:endParaRPr lang="en-US" dirty="0"/>
          </a:p>
        </p:txBody>
      </p:sp>
      <p:pic>
        <p:nvPicPr>
          <p:cNvPr id="7" name="Image 2" descr="preencoded.png"/>
          <p:cNvPicPr>
            <a:picLocks noChangeAspect="1"/>
          </p:cNvPicPr>
          <p:nvPr/>
        </p:nvPicPr>
        <p:blipFill>
          <a:blip r:embed="rId5"/>
          <a:stretch>
            <a:fillRect/>
          </a:stretch>
        </p:blipFill>
        <p:spPr>
          <a:xfrm>
            <a:off x="8838486" y="2363719"/>
            <a:ext cx="724882" cy="724882"/>
          </a:xfrm>
          <a:prstGeom prst="rect">
            <a:avLst/>
          </a:prstGeom>
        </p:spPr>
      </p:pic>
      <p:sp>
        <p:nvSpPr>
          <p:cNvPr id="8" name="Text 3"/>
          <p:cNvSpPr/>
          <p:nvPr/>
        </p:nvSpPr>
        <p:spPr>
          <a:xfrm>
            <a:off x="8838486" y="3271004"/>
            <a:ext cx="2281238" cy="285155"/>
          </a:xfrm>
          <a:prstGeom prst="rect">
            <a:avLst/>
          </a:prstGeom>
          <a:noFill/>
          <a:ln/>
        </p:spPr>
        <p:txBody>
          <a:bodyPr wrap="none" lIns="0" tIns="0" rIns="0" bIns="0" rtlCol="0" anchor="t"/>
          <a:lstStyle/>
          <a:p>
            <a:pPr marL="0" indent="0" algn="l">
              <a:lnSpc>
                <a:spcPts val="2200"/>
              </a:lnSpc>
              <a:buNone/>
            </a:pPr>
            <a:r>
              <a:rPr lang="en-US" sz="2000" dirty="0">
                <a:solidFill>
                  <a:srgbClr val="EBECEF"/>
                </a:solidFill>
                <a:latin typeface="Fraunces Medium" pitchFamily="34" charset="0"/>
                <a:ea typeface="Fraunces Medium" pitchFamily="34" charset="-122"/>
                <a:cs typeface="Fraunces Medium" pitchFamily="34" charset="-120"/>
              </a:rPr>
              <a:t>Culture</a:t>
            </a:r>
            <a:endParaRPr lang="en-US" sz="2000" dirty="0"/>
          </a:p>
        </p:txBody>
      </p:sp>
      <p:sp>
        <p:nvSpPr>
          <p:cNvPr id="9" name="Text 4"/>
          <p:cNvSpPr/>
          <p:nvPr/>
        </p:nvSpPr>
        <p:spPr>
          <a:xfrm>
            <a:off x="8838486" y="3665577"/>
            <a:ext cx="2439710" cy="1167765"/>
          </a:xfrm>
          <a:prstGeom prst="rect">
            <a:avLst/>
          </a:prstGeom>
          <a:noFill/>
          <a:ln/>
        </p:spPr>
        <p:txBody>
          <a:bodyPr wrap="square" lIns="0" tIns="0" rIns="0" bIns="0" rtlCol="0" anchor="t"/>
          <a:lstStyle/>
          <a:p>
            <a:pPr marL="0" indent="0" algn="l">
              <a:lnSpc>
                <a:spcPts val="2250"/>
              </a:lnSpc>
              <a:buNone/>
            </a:pPr>
            <a:r>
              <a:rPr lang="en-US" dirty="0">
                <a:solidFill>
                  <a:srgbClr val="EBECEF"/>
                </a:solidFill>
                <a:latin typeface="Epilogue" pitchFamily="34" charset="0"/>
                <a:ea typeface="Epilogue" pitchFamily="34" charset="-122"/>
                <a:cs typeface="Epilogue" pitchFamily="34" charset="-120"/>
              </a:rPr>
              <a:t>Y. pestis grows on specific media, allowing isolation and identification of the bacteria.</a:t>
            </a:r>
            <a:endParaRPr lang="en-US" dirty="0"/>
          </a:p>
        </p:txBody>
      </p:sp>
      <p:pic>
        <p:nvPicPr>
          <p:cNvPr id="10" name="Image 3" descr="preencoded.png"/>
          <p:cNvPicPr>
            <a:picLocks noChangeAspect="1"/>
          </p:cNvPicPr>
          <p:nvPr/>
        </p:nvPicPr>
        <p:blipFill>
          <a:blip r:embed="rId6"/>
          <a:stretch>
            <a:fillRect/>
          </a:stretch>
        </p:blipFill>
        <p:spPr>
          <a:xfrm>
            <a:off x="11551919" y="2363720"/>
            <a:ext cx="724881" cy="724881"/>
          </a:xfrm>
          <a:prstGeom prst="rect">
            <a:avLst/>
          </a:prstGeom>
        </p:spPr>
      </p:pic>
      <p:sp>
        <p:nvSpPr>
          <p:cNvPr id="11" name="Text 5"/>
          <p:cNvSpPr/>
          <p:nvPr/>
        </p:nvSpPr>
        <p:spPr>
          <a:xfrm>
            <a:off x="11551920" y="3271004"/>
            <a:ext cx="2281238" cy="285155"/>
          </a:xfrm>
          <a:prstGeom prst="rect">
            <a:avLst/>
          </a:prstGeom>
          <a:noFill/>
          <a:ln/>
        </p:spPr>
        <p:txBody>
          <a:bodyPr wrap="none" lIns="0" tIns="0" rIns="0" bIns="0" rtlCol="0" anchor="t"/>
          <a:lstStyle/>
          <a:p>
            <a:pPr marL="0" indent="0" algn="l">
              <a:lnSpc>
                <a:spcPts val="2200"/>
              </a:lnSpc>
              <a:buNone/>
            </a:pPr>
            <a:r>
              <a:rPr lang="en-US" sz="2000" dirty="0">
                <a:solidFill>
                  <a:srgbClr val="EBECEF"/>
                </a:solidFill>
                <a:latin typeface="Fraunces Medium" pitchFamily="34" charset="0"/>
                <a:ea typeface="Fraunces Medium" pitchFamily="34" charset="-122"/>
                <a:cs typeface="Fraunces Medium" pitchFamily="34" charset="-120"/>
              </a:rPr>
              <a:t>Serology</a:t>
            </a:r>
            <a:endParaRPr lang="en-US" sz="2000" dirty="0"/>
          </a:p>
        </p:txBody>
      </p:sp>
      <p:sp>
        <p:nvSpPr>
          <p:cNvPr id="12" name="Text 6"/>
          <p:cNvSpPr/>
          <p:nvPr/>
        </p:nvSpPr>
        <p:spPr>
          <a:xfrm>
            <a:off x="11551920" y="3665577"/>
            <a:ext cx="2439829" cy="1167765"/>
          </a:xfrm>
          <a:prstGeom prst="rect">
            <a:avLst/>
          </a:prstGeom>
          <a:noFill/>
          <a:ln/>
        </p:spPr>
        <p:txBody>
          <a:bodyPr wrap="square" lIns="0" tIns="0" rIns="0" bIns="0" rtlCol="0" anchor="t"/>
          <a:lstStyle/>
          <a:p>
            <a:pPr marL="0" indent="0" algn="l">
              <a:lnSpc>
                <a:spcPts val="2250"/>
              </a:lnSpc>
              <a:buNone/>
            </a:pPr>
            <a:r>
              <a:rPr lang="en-US" dirty="0">
                <a:solidFill>
                  <a:srgbClr val="EBECEF"/>
                </a:solidFill>
                <a:latin typeface="Epilogue" pitchFamily="34" charset="0"/>
                <a:ea typeface="Epilogue" pitchFamily="34" charset="-122"/>
                <a:cs typeface="Epilogue" pitchFamily="34" charset="-120"/>
              </a:rPr>
              <a:t>Detection of antibodies against Y. pestis in patient serum can indicate past or current infection.</a:t>
            </a:r>
            <a:endParaRPr lang="en-US" dirty="0"/>
          </a:p>
        </p:txBody>
      </p:sp>
      <p:pic>
        <p:nvPicPr>
          <p:cNvPr id="13" name="Image 4" descr="preencoded.png"/>
          <p:cNvPicPr>
            <a:picLocks noChangeAspect="1"/>
          </p:cNvPicPr>
          <p:nvPr/>
        </p:nvPicPr>
        <p:blipFill>
          <a:blip r:embed="rId7"/>
          <a:stretch>
            <a:fillRect/>
          </a:stretch>
        </p:blipFill>
        <p:spPr>
          <a:xfrm>
            <a:off x="9140649" y="5180987"/>
            <a:ext cx="838456" cy="838456"/>
          </a:xfrm>
          <a:prstGeom prst="rect">
            <a:avLst/>
          </a:prstGeom>
        </p:spPr>
      </p:pic>
      <p:sp>
        <p:nvSpPr>
          <p:cNvPr id="14" name="Text 7"/>
          <p:cNvSpPr/>
          <p:nvPr/>
        </p:nvSpPr>
        <p:spPr>
          <a:xfrm>
            <a:off x="8838486" y="6140291"/>
            <a:ext cx="2281238" cy="285155"/>
          </a:xfrm>
          <a:prstGeom prst="rect">
            <a:avLst/>
          </a:prstGeom>
          <a:noFill/>
          <a:ln/>
        </p:spPr>
        <p:txBody>
          <a:bodyPr wrap="none" lIns="0" tIns="0" rIns="0" bIns="0" rtlCol="0" anchor="t"/>
          <a:lstStyle/>
          <a:p>
            <a:pPr marL="0" indent="0" algn="l">
              <a:lnSpc>
                <a:spcPts val="2200"/>
              </a:lnSpc>
              <a:buNone/>
            </a:pPr>
            <a:r>
              <a:rPr lang="en-US" sz="2000" dirty="0">
                <a:solidFill>
                  <a:srgbClr val="EBECEF"/>
                </a:solidFill>
                <a:latin typeface="Fraunces Medium" pitchFamily="34" charset="0"/>
                <a:ea typeface="Fraunces Medium" pitchFamily="34" charset="-122"/>
                <a:cs typeface="Fraunces Medium" pitchFamily="34" charset="-120"/>
              </a:rPr>
              <a:t>Molecular Detection</a:t>
            </a:r>
            <a:endParaRPr lang="en-US" sz="2000" dirty="0"/>
          </a:p>
        </p:txBody>
      </p:sp>
      <p:sp>
        <p:nvSpPr>
          <p:cNvPr id="15" name="Text 8"/>
          <p:cNvSpPr/>
          <p:nvPr/>
        </p:nvSpPr>
        <p:spPr>
          <a:xfrm>
            <a:off x="8838486" y="6462108"/>
            <a:ext cx="2439710" cy="1167765"/>
          </a:xfrm>
          <a:prstGeom prst="rect">
            <a:avLst/>
          </a:prstGeom>
          <a:noFill/>
          <a:ln/>
        </p:spPr>
        <p:txBody>
          <a:bodyPr wrap="square" lIns="0" tIns="0" rIns="0" bIns="0" rtlCol="0" anchor="t"/>
          <a:lstStyle/>
          <a:p>
            <a:pPr marL="0" indent="0" algn="l">
              <a:lnSpc>
                <a:spcPts val="2250"/>
              </a:lnSpc>
              <a:buNone/>
            </a:pPr>
            <a:r>
              <a:rPr lang="en-US" dirty="0">
                <a:solidFill>
                  <a:srgbClr val="EBECEF"/>
                </a:solidFill>
                <a:latin typeface="Epilogue" pitchFamily="34" charset="0"/>
                <a:ea typeface="Epilogue" pitchFamily="34" charset="-122"/>
                <a:cs typeface="Epilogue" pitchFamily="34" charset="-120"/>
              </a:rPr>
              <a:t>Rapid PCR tests can detect Y. pestis DNA directly from clinical samples.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03275" y="611267"/>
            <a:ext cx="7710249" cy="1920240"/>
          </a:xfrm>
          <a:prstGeom prst="rect">
            <a:avLst/>
          </a:prstGeom>
          <a:noFill/>
          <a:ln/>
        </p:spPr>
        <p:txBody>
          <a:bodyPr wrap="square" lIns="0" tIns="0" rIns="0" bIns="0" rtlCol="0" anchor="t"/>
          <a:lstStyle/>
          <a:p>
            <a:pPr marL="0" indent="0">
              <a:lnSpc>
                <a:spcPts val="5000"/>
              </a:lnSpc>
              <a:buNone/>
            </a:pPr>
            <a:r>
              <a:rPr lang="en-US" sz="4000" dirty="0">
                <a:solidFill>
                  <a:srgbClr val="FFFFFF"/>
                </a:solidFill>
                <a:latin typeface="Fraunces Medium" pitchFamily="34" charset="0"/>
                <a:ea typeface="Fraunces Medium" pitchFamily="34" charset="-122"/>
                <a:cs typeface="Fraunces Medium" pitchFamily="34" charset="-120"/>
              </a:rPr>
              <a:t>Treatment and Prevention of Plague: Antibiotics, Vaccines, and Public Health Measures</a:t>
            </a:r>
            <a:endParaRPr lang="en-US" sz="4000" dirty="0"/>
          </a:p>
        </p:txBody>
      </p:sp>
      <p:sp>
        <p:nvSpPr>
          <p:cNvPr id="4" name="Shape 1"/>
          <p:cNvSpPr/>
          <p:nvPr/>
        </p:nvSpPr>
        <p:spPr>
          <a:xfrm>
            <a:off x="6041262" y="3331666"/>
            <a:ext cx="245842" cy="1425773"/>
          </a:xfrm>
          <a:prstGeom prst="roundRect">
            <a:avLst>
              <a:gd name="adj" fmla="val 56011"/>
            </a:avLst>
          </a:prstGeom>
          <a:solidFill>
            <a:srgbClr val="283157"/>
          </a:solidFill>
          <a:ln w="7620">
            <a:solidFill>
              <a:srgbClr val="414A70"/>
            </a:solidFill>
            <a:prstDash val="solid"/>
          </a:ln>
        </p:spPr>
      </p:sp>
      <p:sp>
        <p:nvSpPr>
          <p:cNvPr id="5" name="Text 2"/>
          <p:cNvSpPr/>
          <p:nvPr/>
        </p:nvSpPr>
        <p:spPr>
          <a:xfrm>
            <a:off x="6664047" y="3110270"/>
            <a:ext cx="2560320" cy="319921"/>
          </a:xfrm>
          <a:prstGeom prst="rect">
            <a:avLst/>
          </a:prstGeom>
          <a:noFill/>
          <a:ln/>
        </p:spPr>
        <p:txBody>
          <a:bodyPr wrap="none" lIns="0" tIns="0" rIns="0" bIns="0" rtlCol="0" anchor="t"/>
          <a:lstStyle/>
          <a:p>
            <a:pPr marL="0" indent="0" algn="l">
              <a:lnSpc>
                <a:spcPts val="2500"/>
              </a:lnSpc>
              <a:buNone/>
            </a:pPr>
            <a:r>
              <a:rPr lang="en-US" sz="2400" b="1" dirty="0">
                <a:solidFill>
                  <a:srgbClr val="FF0000"/>
                </a:solidFill>
                <a:latin typeface="Fraunces Medium" pitchFamily="34" charset="0"/>
                <a:ea typeface="Fraunces Medium" pitchFamily="34" charset="-122"/>
                <a:cs typeface="Fraunces Medium" pitchFamily="34" charset="-120"/>
              </a:rPr>
              <a:t>Antibiotics</a:t>
            </a:r>
            <a:endParaRPr lang="en-US" sz="2400" b="1" dirty="0">
              <a:solidFill>
                <a:srgbClr val="FF0000"/>
              </a:solidFill>
            </a:endParaRPr>
          </a:p>
        </p:txBody>
      </p:sp>
      <p:sp>
        <p:nvSpPr>
          <p:cNvPr id="6" name="Text 3"/>
          <p:cNvSpPr/>
          <p:nvPr/>
        </p:nvSpPr>
        <p:spPr>
          <a:xfrm>
            <a:off x="6664047" y="3553063"/>
            <a:ext cx="7249478" cy="982980"/>
          </a:xfrm>
          <a:prstGeom prst="rect">
            <a:avLst/>
          </a:prstGeom>
          <a:noFill/>
          <a:ln/>
        </p:spPr>
        <p:txBody>
          <a:bodyPr wrap="square" lIns="0" tIns="0" rIns="0" bIns="0" rtlCol="0" anchor="t"/>
          <a:lstStyle/>
          <a:p>
            <a:pPr marL="0" indent="0" algn="l">
              <a:lnSpc>
                <a:spcPts val="2550"/>
              </a:lnSpc>
              <a:buNone/>
            </a:pPr>
            <a:r>
              <a:rPr lang="en-US" sz="2000" dirty="0">
                <a:solidFill>
                  <a:srgbClr val="EBECEF"/>
                </a:solidFill>
                <a:latin typeface="Epilogue" pitchFamily="34" charset="0"/>
                <a:ea typeface="Epilogue" pitchFamily="34" charset="-122"/>
                <a:cs typeface="Epilogue" pitchFamily="34" charset="-120"/>
              </a:rPr>
              <a:t>Prompt antibiotic therapy is crucial for survival, particularly for pneumonic plague. Streptomycin and doxycycline are effective treatments.</a:t>
            </a:r>
            <a:endParaRPr lang="en-US" sz="2000" dirty="0"/>
          </a:p>
        </p:txBody>
      </p:sp>
      <p:sp>
        <p:nvSpPr>
          <p:cNvPr id="7" name="Shape 4"/>
          <p:cNvSpPr/>
          <p:nvPr/>
        </p:nvSpPr>
        <p:spPr>
          <a:xfrm>
            <a:off x="6372196" y="4740831"/>
            <a:ext cx="245842" cy="1302901"/>
          </a:xfrm>
          <a:prstGeom prst="roundRect">
            <a:avLst>
              <a:gd name="adj" fmla="val 56011"/>
            </a:avLst>
          </a:prstGeom>
          <a:solidFill>
            <a:srgbClr val="283157"/>
          </a:solidFill>
          <a:ln w="7620">
            <a:solidFill>
              <a:srgbClr val="414A70"/>
            </a:solidFill>
            <a:prstDash val="solid"/>
          </a:ln>
        </p:spPr>
      </p:sp>
      <p:sp>
        <p:nvSpPr>
          <p:cNvPr id="8" name="Text 5"/>
          <p:cNvSpPr/>
          <p:nvPr/>
        </p:nvSpPr>
        <p:spPr>
          <a:xfrm>
            <a:off x="6971228" y="4740831"/>
            <a:ext cx="2560320" cy="319921"/>
          </a:xfrm>
          <a:prstGeom prst="rect">
            <a:avLst/>
          </a:prstGeom>
          <a:noFill/>
          <a:ln/>
        </p:spPr>
        <p:txBody>
          <a:bodyPr wrap="none" lIns="0" tIns="0" rIns="0" bIns="0" rtlCol="0" anchor="t"/>
          <a:lstStyle/>
          <a:p>
            <a:pPr>
              <a:lnSpc>
                <a:spcPts val="2500"/>
              </a:lnSpc>
            </a:pPr>
            <a:r>
              <a:rPr lang="en-US" sz="2400" b="1" dirty="0">
                <a:solidFill>
                  <a:srgbClr val="FF0000"/>
                </a:solidFill>
                <a:latin typeface="Fraunces Medium" pitchFamily="34" charset="0"/>
                <a:ea typeface="Fraunces Medium" pitchFamily="34" charset="-122"/>
              </a:rPr>
              <a:t>Vaccines</a:t>
            </a:r>
          </a:p>
        </p:txBody>
      </p:sp>
      <p:sp>
        <p:nvSpPr>
          <p:cNvPr id="9" name="Text 6"/>
          <p:cNvSpPr/>
          <p:nvPr/>
        </p:nvSpPr>
        <p:spPr>
          <a:xfrm>
            <a:off x="6971228" y="5183624"/>
            <a:ext cx="6942296" cy="655320"/>
          </a:xfrm>
          <a:prstGeom prst="rect">
            <a:avLst/>
          </a:prstGeom>
          <a:noFill/>
          <a:ln/>
        </p:spPr>
        <p:txBody>
          <a:bodyPr wrap="square" lIns="0" tIns="0" rIns="0" bIns="0" rtlCol="0" anchor="t"/>
          <a:lstStyle/>
          <a:p>
            <a:pPr marL="0" indent="0" algn="l">
              <a:lnSpc>
                <a:spcPts val="2550"/>
              </a:lnSpc>
              <a:buNone/>
            </a:pPr>
            <a:r>
              <a:rPr lang="en-US" sz="2000" dirty="0">
                <a:solidFill>
                  <a:srgbClr val="EBECEF"/>
                </a:solidFill>
                <a:latin typeface="Epilogue" pitchFamily="34" charset="0"/>
                <a:ea typeface="Epilogue" pitchFamily="34" charset="-122"/>
              </a:rPr>
              <a:t>Vaccines are available for Y. pestis, but their use is limited to high-risk groups and specific settings.</a:t>
            </a:r>
          </a:p>
        </p:txBody>
      </p:sp>
      <p:sp>
        <p:nvSpPr>
          <p:cNvPr id="10" name="Shape 7"/>
          <p:cNvSpPr/>
          <p:nvPr/>
        </p:nvSpPr>
        <p:spPr>
          <a:xfrm>
            <a:off x="6664047" y="6043732"/>
            <a:ext cx="245842" cy="1302901"/>
          </a:xfrm>
          <a:prstGeom prst="roundRect">
            <a:avLst>
              <a:gd name="adj" fmla="val 56011"/>
            </a:avLst>
          </a:prstGeom>
          <a:solidFill>
            <a:srgbClr val="283157"/>
          </a:solidFill>
          <a:ln w="7620">
            <a:solidFill>
              <a:srgbClr val="414A70"/>
            </a:solidFill>
            <a:prstDash val="solid"/>
          </a:ln>
        </p:spPr>
      </p:sp>
      <p:sp>
        <p:nvSpPr>
          <p:cNvPr id="11" name="Text 8"/>
          <p:cNvSpPr/>
          <p:nvPr/>
        </p:nvSpPr>
        <p:spPr>
          <a:xfrm>
            <a:off x="7278529" y="6043732"/>
            <a:ext cx="2885003" cy="319921"/>
          </a:xfrm>
          <a:prstGeom prst="rect">
            <a:avLst/>
          </a:prstGeom>
          <a:noFill/>
          <a:ln/>
        </p:spPr>
        <p:txBody>
          <a:bodyPr wrap="none" lIns="0" tIns="0" rIns="0" bIns="0" rtlCol="0" anchor="t"/>
          <a:lstStyle/>
          <a:p>
            <a:pPr indent="0">
              <a:lnSpc>
                <a:spcPts val="2500"/>
              </a:lnSpc>
              <a:buNone/>
            </a:pPr>
            <a:r>
              <a:rPr lang="en-US" sz="2400" b="1" dirty="0">
                <a:solidFill>
                  <a:srgbClr val="FF0000"/>
                </a:solidFill>
                <a:latin typeface="Fraunces Medium" pitchFamily="34" charset="0"/>
                <a:ea typeface="Fraunces Medium" pitchFamily="34" charset="-122"/>
              </a:rPr>
              <a:t>Public Health Measures</a:t>
            </a:r>
          </a:p>
        </p:txBody>
      </p:sp>
      <p:sp>
        <p:nvSpPr>
          <p:cNvPr id="12" name="Text 9"/>
          <p:cNvSpPr/>
          <p:nvPr/>
        </p:nvSpPr>
        <p:spPr>
          <a:xfrm>
            <a:off x="7278529" y="6486525"/>
            <a:ext cx="6634996" cy="655320"/>
          </a:xfrm>
          <a:prstGeom prst="rect">
            <a:avLst/>
          </a:prstGeom>
          <a:noFill/>
          <a:ln/>
        </p:spPr>
        <p:txBody>
          <a:bodyPr wrap="square" lIns="0" tIns="0" rIns="0" bIns="0" rtlCol="0" anchor="t"/>
          <a:lstStyle/>
          <a:p>
            <a:pPr marL="0" indent="0" algn="l">
              <a:lnSpc>
                <a:spcPts val="2550"/>
              </a:lnSpc>
              <a:buNone/>
            </a:pPr>
            <a:r>
              <a:rPr lang="en-US" sz="2000" dirty="0">
                <a:solidFill>
                  <a:srgbClr val="EBECEF"/>
                </a:solidFill>
                <a:latin typeface="Epilogue" pitchFamily="34" charset="0"/>
                <a:ea typeface="Epilogue" pitchFamily="34" charset="-122"/>
              </a:rPr>
              <a:t>Rodent control, flea eradication, and rapid diagnosis and treatment are essential for plague prevention</a:t>
            </a:r>
            <a:r>
              <a:rPr lang="en-US" sz="1600" dirty="0">
                <a:solidFill>
                  <a:srgbClr val="EBECEF"/>
                </a:solidFill>
                <a:latin typeface="Epilogue" pitchFamily="34" charset="0"/>
                <a:ea typeface="Epilogue" pitchFamily="34" charset="-122"/>
                <a:cs typeface="Epilogue" pitchFamily="34" charset="-120"/>
              </a:rPr>
              <a:t>.</a:t>
            </a:r>
            <a:endParaRPr lang="en-US" sz="16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793789" y="772972"/>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Fraunces Medium" pitchFamily="34" charset="0"/>
                <a:ea typeface="Fraunces Medium" pitchFamily="34" charset="-122"/>
                <a:cs typeface="Fraunces Medium" pitchFamily="34" charset="-120"/>
              </a:rPr>
              <a:t>Other Significant Yersinia Species: Y. enterocolitica and Y. pseudotuberculosis</a:t>
            </a:r>
            <a:endParaRPr lang="en-US" sz="4450" dirty="0"/>
          </a:p>
        </p:txBody>
      </p:sp>
      <p:sp>
        <p:nvSpPr>
          <p:cNvPr id="3" name="Text 1"/>
          <p:cNvSpPr/>
          <p:nvPr/>
        </p:nvSpPr>
        <p:spPr>
          <a:xfrm>
            <a:off x="1385709" y="2859182"/>
            <a:ext cx="3125331" cy="354330"/>
          </a:xfrm>
          <a:prstGeom prst="rect">
            <a:avLst/>
          </a:prstGeom>
          <a:noFill/>
          <a:ln/>
        </p:spPr>
        <p:txBody>
          <a:bodyPr wrap="none" lIns="0" tIns="0" rIns="0" bIns="0" rtlCol="0" anchor="t"/>
          <a:lstStyle/>
          <a:p>
            <a:pPr marL="0" indent="0">
              <a:lnSpc>
                <a:spcPts val="2750"/>
              </a:lnSpc>
              <a:buNone/>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ea typeface="Fraunces Medium" pitchFamily="34" charset="-122"/>
                <a:cs typeface="Fraunces Medium" pitchFamily="34" charset="-120"/>
              </a:rPr>
              <a:t>Y. enterocolitica</a:t>
            </a:r>
            <a:endPar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endParaRPr>
          </a:p>
        </p:txBody>
      </p:sp>
      <p:sp>
        <p:nvSpPr>
          <p:cNvPr id="4" name="Text 2"/>
          <p:cNvSpPr/>
          <p:nvPr/>
        </p:nvSpPr>
        <p:spPr>
          <a:xfrm>
            <a:off x="1070490" y="3960605"/>
            <a:ext cx="5899271" cy="2180785"/>
          </a:xfrm>
          <a:prstGeom prst="rect">
            <a:avLst/>
          </a:prstGeom>
          <a:noFill/>
          <a:ln/>
        </p:spPr>
        <p:txBody>
          <a:bodyPr wrap="square" lIns="0" tIns="0" rIns="0" bIns="0" rtlCol="0" anchor="t"/>
          <a:lstStyle/>
          <a:p>
            <a:pPr marL="0" indent="0" algn="just">
              <a:lnSpc>
                <a:spcPts val="2850"/>
              </a:lnSpc>
              <a:buNone/>
            </a:pPr>
            <a:r>
              <a:rPr lang="en-US" sz="2800" dirty="0">
                <a:solidFill>
                  <a:srgbClr val="EBECEF"/>
                </a:solidFill>
                <a:latin typeface="Epilogue" pitchFamily="34" charset="0"/>
                <a:ea typeface="Epilogue" pitchFamily="34" charset="-122"/>
                <a:cs typeface="Epilogue" pitchFamily="34" charset="-120"/>
              </a:rPr>
              <a:t>Causes yersiniosis, primarily a foodborne illness that affects the gastrointestinal tract, causing diarrhea, abdominal pain, and fever.</a:t>
            </a:r>
            <a:endParaRPr lang="en-US" sz="2800" dirty="0"/>
          </a:p>
        </p:txBody>
      </p:sp>
      <p:sp>
        <p:nvSpPr>
          <p:cNvPr id="5" name="Text 3"/>
          <p:cNvSpPr/>
          <p:nvPr/>
        </p:nvSpPr>
        <p:spPr>
          <a:xfrm>
            <a:off x="7998105" y="2822587"/>
            <a:ext cx="2951798" cy="354330"/>
          </a:xfrm>
          <a:prstGeom prst="rect">
            <a:avLst/>
          </a:prstGeom>
          <a:noFill/>
          <a:ln/>
        </p:spPr>
        <p:txBody>
          <a:bodyPr wrap="none" lIns="0" tIns="0" rIns="0" bIns="0" rtlCol="0" anchor="t"/>
          <a:lstStyle/>
          <a:p>
            <a:pPr>
              <a:lnSpc>
                <a:spcPts val="2750"/>
              </a:lnSpc>
            </a:pPr>
            <a:r>
              <a:rPr 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Impact" panose="020B0806030902050204" pitchFamily="34" charset="0"/>
                <a:cs typeface="Fraunces Medium" pitchFamily="34" charset="-120"/>
              </a:rPr>
              <a:t>Y. pseudotuberculosis</a:t>
            </a:r>
          </a:p>
        </p:txBody>
      </p:sp>
      <p:sp>
        <p:nvSpPr>
          <p:cNvPr id="6" name="Text 4"/>
          <p:cNvSpPr/>
          <p:nvPr/>
        </p:nvSpPr>
        <p:spPr>
          <a:xfrm>
            <a:off x="7660640" y="3858285"/>
            <a:ext cx="5899270" cy="2180786"/>
          </a:xfrm>
          <a:prstGeom prst="rect">
            <a:avLst/>
          </a:prstGeom>
          <a:noFill/>
          <a:ln/>
        </p:spPr>
        <p:txBody>
          <a:bodyPr wrap="square" lIns="0" tIns="0" rIns="0" bIns="0" rtlCol="0" anchor="t"/>
          <a:lstStyle/>
          <a:p>
            <a:pPr marL="0" indent="0" algn="just">
              <a:lnSpc>
                <a:spcPts val="2850"/>
              </a:lnSpc>
              <a:buNone/>
            </a:pPr>
            <a:r>
              <a:rPr lang="en-US" sz="2800" dirty="0">
                <a:solidFill>
                  <a:srgbClr val="EBECEF"/>
                </a:solidFill>
                <a:latin typeface="Epilogue" pitchFamily="34" charset="0"/>
                <a:ea typeface="Epilogue" pitchFamily="34" charset="-122"/>
                <a:cs typeface="Epilogue" pitchFamily="34" charset="-120"/>
              </a:rPr>
              <a:t>A zoonotic pathogen that can cause gastrointestinal illness, but can also affect lymph nodes, particularly in immunocompromised individuals.</a:t>
            </a:r>
          </a:p>
          <a:p>
            <a:pPr marL="0" indent="0" algn="just">
              <a:lnSpc>
                <a:spcPts val="2850"/>
              </a:lnSpc>
              <a:buNone/>
            </a:pPr>
            <a:r>
              <a:rPr lang="en-US" sz="2800" dirty="0">
                <a:solidFill>
                  <a:srgbClr val="EBECEF"/>
                </a:solidFill>
                <a:latin typeface="Epilogue" pitchFamily="34" charset="0"/>
                <a:cs typeface="Epilogue" pitchFamily="34" charset="-120"/>
              </a:rPr>
              <a:t>Associated with Far-Eastern </a:t>
            </a:r>
            <a:r>
              <a:rPr lang="en-US" sz="2800" dirty="0" err="1">
                <a:solidFill>
                  <a:srgbClr val="EBECEF"/>
                </a:solidFill>
                <a:latin typeface="Epilogue" pitchFamily="34" charset="0"/>
                <a:cs typeface="Epilogue" pitchFamily="34" charset="-120"/>
              </a:rPr>
              <a:t>scalet</a:t>
            </a:r>
            <a:r>
              <a:rPr lang="en-US" sz="2800" dirty="0">
                <a:solidFill>
                  <a:srgbClr val="EBECEF"/>
                </a:solidFill>
                <a:latin typeface="Epilogue" pitchFamily="34" charset="0"/>
                <a:cs typeface="Epilogue" pitchFamily="34" charset="-120"/>
              </a:rPr>
              <a:t> like fever.</a:t>
            </a:r>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 0"/>
          <p:cNvSpPr/>
          <p:nvPr/>
        </p:nvSpPr>
        <p:spPr>
          <a:xfrm>
            <a:off x="793790" y="885587"/>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Fraunces Medium" pitchFamily="34" charset="0"/>
                <a:ea typeface="Fraunces Medium" pitchFamily="34" charset="-122"/>
                <a:cs typeface="Fraunces Medium" pitchFamily="34" charset="-120"/>
              </a:rPr>
              <a:t>Y. enterocolitica and Y. pseudotuberculosis: Clinical Significance and Diagnostic Challenges</a:t>
            </a:r>
            <a:endParaRPr lang="en-US" sz="4450" dirty="0"/>
          </a:p>
        </p:txBody>
      </p:sp>
      <p:sp>
        <p:nvSpPr>
          <p:cNvPr id="4" name="Text 2"/>
          <p:cNvSpPr/>
          <p:nvPr/>
        </p:nvSpPr>
        <p:spPr>
          <a:xfrm>
            <a:off x="793790" y="4569738"/>
            <a:ext cx="3785235" cy="1451610"/>
          </a:xfrm>
          <a:prstGeom prst="rect">
            <a:avLst/>
          </a:prstGeom>
          <a:noFill/>
          <a:ln/>
        </p:spPr>
        <p:txBody>
          <a:bodyPr wrap="square" lIns="0" tIns="0" rIns="0" bIns="0" rtlCol="0" anchor="t"/>
          <a:lstStyle/>
          <a:p>
            <a:pPr marL="0" indent="0" algn="just">
              <a:lnSpc>
                <a:spcPts val="2850"/>
              </a:lnSpc>
              <a:buNone/>
            </a:pPr>
            <a:r>
              <a:rPr lang="en-US" sz="2400" dirty="0">
                <a:solidFill>
                  <a:srgbClr val="EBECEF"/>
                </a:solidFill>
                <a:latin typeface="Epilogue" pitchFamily="34" charset="0"/>
                <a:ea typeface="Epilogue" pitchFamily="34" charset="-122"/>
                <a:cs typeface="Epilogue" pitchFamily="34" charset="-120"/>
              </a:rPr>
              <a:t>Yersiniosis often mimics other gastrointestinal infections, making accurate diagnosis challenging.</a:t>
            </a:r>
            <a:endParaRPr lang="en-US" sz="2400" dirty="0"/>
          </a:p>
        </p:txBody>
      </p:sp>
      <p:pic>
        <p:nvPicPr>
          <p:cNvPr id="5" name="Image 0" descr="preencoded.png"/>
          <p:cNvPicPr>
            <a:picLocks noChangeAspect="1"/>
          </p:cNvPicPr>
          <p:nvPr/>
        </p:nvPicPr>
        <p:blipFill>
          <a:blip r:embed="rId3"/>
          <a:stretch>
            <a:fillRect/>
          </a:stretch>
        </p:blipFill>
        <p:spPr>
          <a:xfrm>
            <a:off x="5032653" y="2767846"/>
            <a:ext cx="4564975" cy="4564975"/>
          </a:xfrm>
          <a:prstGeom prst="rect">
            <a:avLst/>
          </a:prstGeom>
        </p:spPr>
      </p:pic>
      <p:sp>
        <p:nvSpPr>
          <p:cNvPr id="6" name="Text 3"/>
          <p:cNvSpPr/>
          <p:nvPr/>
        </p:nvSpPr>
        <p:spPr>
          <a:xfrm>
            <a:off x="5676067" y="4548783"/>
            <a:ext cx="130016" cy="453509"/>
          </a:xfrm>
          <a:prstGeom prst="rect">
            <a:avLst/>
          </a:prstGeom>
          <a:noFill/>
          <a:ln/>
        </p:spPr>
        <p:txBody>
          <a:bodyPr wrap="none" lIns="0" tIns="0" rIns="0" bIns="0" rtlCol="0" anchor="t"/>
          <a:lstStyle/>
          <a:p>
            <a:pPr marL="0" indent="0">
              <a:lnSpc>
                <a:spcPts val="3550"/>
              </a:lnSpc>
              <a:buNone/>
            </a:pPr>
            <a:r>
              <a:rPr lang="en-US" sz="2200" dirty="0">
                <a:solidFill>
                  <a:srgbClr val="EBECEF"/>
                </a:solidFill>
                <a:latin typeface="Fraunces Medium" pitchFamily="34" charset="0"/>
                <a:ea typeface="Fraunces Medium" pitchFamily="34" charset="-122"/>
                <a:cs typeface="Fraunces Medium" pitchFamily="34" charset="-120"/>
              </a:rPr>
              <a:t>1</a:t>
            </a:r>
            <a:endParaRPr lang="en-US" sz="2200" dirty="0"/>
          </a:p>
        </p:txBody>
      </p:sp>
      <p:sp>
        <p:nvSpPr>
          <p:cNvPr id="8" name="Text 5"/>
          <p:cNvSpPr/>
          <p:nvPr/>
        </p:nvSpPr>
        <p:spPr>
          <a:xfrm>
            <a:off x="9697759" y="3147095"/>
            <a:ext cx="4564975" cy="1814513"/>
          </a:xfrm>
          <a:prstGeom prst="rect">
            <a:avLst/>
          </a:prstGeom>
          <a:noFill/>
          <a:ln/>
        </p:spPr>
        <p:txBody>
          <a:bodyPr wrap="square" lIns="0" tIns="0" rIns="0" bIns="0" rtlCol="0" anchor="t"/>
          <a:lstStyle/>
          <a:p>
            <a:pPr marL="0" indent="0" algn="l">
              <a:lnSpc>
                <a:spcPts val="2850"/>
              </a:lnSpc>
              <a:buNone/>
            </a:pPr>
            <a:r>
              <a:rPr lang="en-US" sz="2400" dirty="0">
                <a:solidFill>
                  <a:srgbClr val="EBECEF"/>
                </a:solidFill>
                <a:latin typeface="Epilogue" pitchFamily="34" charset="0"/>
                <a:ea typeface="Epilogue" pitchFamily="34" charset="-122"/>
                <a:cs typeface="Epilogue" pitchFamily="34" charset="-120"/>
              </a:rPr>
              <a:t>Y. enterocolitica and Y. pseudotuberculosis are often associated with contaminated food, particularly pork, poultry, and dairy products.</a:t>
            </a:r>
            <a:endParaRPr lang="en-US" sz="2400" dirty="0"/>
          </a:p>
        </p:txBody>
      </p:sp>
      <p:pic>
        <p:nvPicPr>
          <p:cNvPr id="9" name="Image 1" descr="preencoded.png"/>
          <p:cNvPicPr>
            <a:picLocks noChangeAspect="1"/>
          </p:cNvPicPr>
          <p:nvPr/>
        </p:nvPicPr>
        <p:blipFill>
          <a:blip r:embed="rId4"/>
          <a:stretch>
            <a:fillRect/>
          </a:stretch>
        </p:blipFill>
        <p:spPr>
          <a:xfrm>
            <a:off x="5032653" y="2767846"/>
            <a:ext cx="4564975" cy="4564975"/>
          </a:xfrm>
          <a:prstGeom prst="rect">
            <a:avLst/>
          </a:prstGeom>
        </p:spPr>
      </p:pic>
      <p:sp>
        <p:nvSpPr>
          <p:cNvPr id="10" name="Text 6"/>
          <p:cNvSpPr/>
          <p:nvPr/>
        </p:nvSpPr>
        <p:spPr>
          <a:xfrm>
            <a:off x="8254008" y="3597712"/>
            <a:ext cx="171807" cy="453509"/>
          </a:xfrm>
          <a:prstGeom prst="rect">
            <a:avLst/>
          </a:prstGeom>
          <a:noFill/>
          <a:ln/>
        </p:spPr>
        <p:txBody>
          <a:bodyPr wrap="none" lIns="0" tIns="0" rIns="0" bIns="0" rtlCol="0" anchor="t"/>
          <a:lstStyle/>
          <a:p>
            <a:pPr marL="0" indent="0">
              <a:lnSpc>
                <a:spcPts val="3550"/>
              </a:lnSpc>
              <a:buNone/>
            </a:pPr>
            <a:r>
              <a:rPr lang="en-US" sz="2200" dirty="0">
                <a:solidFill>
                  <a:srgbClr val="EBECEF"/>
                </a:solidFill>
                <a:latin typeface="Fraunces Medium" pitchFamily="34" charset="0"/>
                <a:ea typeface="Fraunces Medium" pitchFamily="34" charset="-122"/>
                <a:cs typeface="Fraunces Medium" pitchFamily="34" charset="-120"/>
              </a:rPr>
              <a:t>2</a:t>
            </a:r>
            <a:endParaRPr lang="en-US" sz="2200" dirty="0"/>
          </a:p>
        </p:txBody>
      </p:sp>
      <p:sp>
        <p:nvSpPr>
          <p:cNvPr id="12" name="Text 8"/>
          <p:cNvSpPr/>
          <p:nvPr/>
        </p:nvSpPr>
        <p:spPr>
          <a:xfrm>
            <a:off x="9697760" y="5892284"/>
            <a:ext cx="4463718" cy="1451610"/>
          </a:xfrm>
          <a:prstGeom prst="rect">
            <a:avLst/>
          </a:prstGeom>
          <a:noFill/>
          <a:ln/>
        </p:spPr>
        <p:txBody>
          <a:bodyPr wrap="square" lIns="0" tIns="0" rIns="0" bIns="0" rtlCol="0" anchor="t"/>
          <a:lstStyle/>
          <a:p>
            <a:pPr marL="0" indent="0" algn="l">
              <a:lnSpc>
                <a:spcPts val="2850"/>
              </a:lnSpc>
              <a:buNone/>
            </a:pPr>
            <a:r>
              <a:rPr lang="en-US" sz="2800" dirty="0">
                <a:solidFill>
                  <a:srgbClr val="EBECEF"/>
                </a:solidFill>
                <a:latin typeface="Epilogue" pitchFamily="34" charset="0"/>
                <a:ea typeface="Epilogue" pitchFamily="34" charset="-122"/>
                <a:cs typeface="Epilogue" pitchFamily="34" charset="-120"/>
              </a:rPr>
              <a:t>Culture, serology, and molecular techniques are used to diagnose yersiniosis, but laboratory confirmation can be complex.</a:t>
            </a:r>
            <a:endParaRPr lang="en-US" sz="2800" dirty="0"/>
          </a:p>
        </p:txBody>
      </p:sp>
      <p:pic>
        <p:nvPicPr>
          <p:cNvPr id="13" name="Image 2" descr="preencoded.png"/>
          <p:cNvPicPr>
            <a:picLocks noChangeAspect="1"/>
          </p:cNvPicPr>
          <p:nvPr/>
        </p:nvPicPr>
        <p:blipFill>
          <a:blip r:embed="rId5"/>
          <a:stretch>
            <a:fillRect/>
          </a:stretch>
        </p:blipFill>
        <p:spPr>
          <a:xfrm>
            <a:off x="5032653" y="2767846"/>
            <a:ext cx="4564975" cy="4564975"/>
          </a:xfrm>
          <a:prstGeom prst="rect">
            <a:avLst/>
          </a:prstGeom>
        </p:spPr>
      </p:pic>
      <p:sp>
        <p:nvSpPr>
          <p:cNvPr id="14" name="Text 9"/>
          <p:cNvSpPr/>
          <p:nvPr/>
        </p:nvSpPr>
        <p:spPr>
          <a:xfrm>
            <a:off x="7785973" y="6323886"/>
            <a:ext cx="156448" cy="453509"/>
          </a:xfrm>
          <a:prstGeom prst="rect">
            <a:avLst/>
          </a:prstGeom>
          <a:noFill/>
          <a:ln/>
        </p:spPr>
        <p:txBody>
          <a:bodyPr wrap="none" lIns="0" tIns="0" rIns="0" bIns="0" rtlCol="0" anchor="t"/>
          <a:lstStyle/>
          <a:p>
            <a:pPr marL="0" indent="0">
              <a:lnSpc>
                <a:spcPts val="3550"/>
              </a:lnSpc>
              <a:buNone/>
            </a:pPr>
            <a:r>
              <a:rPr lang="en-US" sz="2200" dirty="0">
                <a:solidFill>
                  <a:srgbClr val="EBECEF"/>
                </a:solidFill>
                <a:latin typeface="Fraunces Medium" pitchFamily="34" charset="0"/>
                <a:ea typeface="Fraunces Medium" pitchFamily="34" charset="-122"/>
                <a:cs typeface="Fraunces Medium" pitchFamily="34" charset="-120"/>
              </a:rPr>
              <a:t>3</a:t>
            </a:r>
            <a:endParaRPr lang="en-US" sz="2200" dirty="0"/>
          </a:p>
        </p:txBody>
      </p:sp>
      <p:sp>
        <p:nvSpPr>
          <p:cNvPr id="16" name="مستطيل 15">
            <a:extLst>
              <a:ext uri="{FF2B5EF4-FFF2-40B4-BE49-F238E27FC236}">
                <a16:creationId xmlns:a16="http://schemas.microsoft.com/office/drawing/2014/main" id="{710922F0-6E5C-D707-87F1-06CB80D3DE99}"/>
              </a:ext>
            </a:extLst>
          </p:cNvPr>
          <p:cNvSpPr/>
          <p:nvPr/>
        </p:nvSpPr>
        <p:spPr>
          <a:xfrm>
            <a:off x="9597628" y="2464762"/>
            <a:ext cx="4749164" cy="62081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75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BECEF"/>
                </a:solidFill>
                <a:effectLst/>
                <a:uLnTx/>
                <a:uFillTx/>
                <a:latin typeface="Fraunces Medium" pitchFamily="34" charset="0"/>
                <a:ea typeface="Fraunces Medium" pitchFamily="34" charset="-122"/>
                <a:cs typeface="Fraunces Medium" pitchFamily="34" charset="-120"/>
              </a:rPr>
              <a:t>Foodborne Transmission</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7" name="مستطيل 16">
            <a:extLst>
              <a:ext uri="{FF2B5EF4-FFF2-40B4-BE49-F238E27FC236}">
                <a16:creationId xmlns:a16="http://schemas.microsoft.com/office/drawing/2014/main" id="{00053531-5400-48DC-B8A5-97943DFEF6B9}"/>
              </a:ext>
            </a:extLst>
          </p:cNvPr>
          <p:cNvSpPr/>
          <p:nvPr/>
        </p:nvSpPr>
        <p:spPr>
          <a:xfrm>
            <a:off x="9697759" y="5050333"/>
            <a:ext cx="4463718" cy="656334"/>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750"/>
              </a:lnSpc>
              <a:spcBef>
                <a:spcPts val="0"/>
              </a:spcBef>
              <a:spcAft>
                <a:spcPts val="0"/>
              </a:spcAft>
              <a:buClrTx/>
              <a:buSzTx/>
              <a:buFontTx/>
              <a:buNone/>
              <a:tabLst/>
              <a:defRPr/>
            </a:pPr>
            <a:r>
              <a:rPr kumimoji="0" lang="en-US" sz="3200" b="0" i="0" u="none" strike="noStrike" kern="1200" cap="none" spc="0" normalizeH="0" baseline="0" noProof="0">
                <a:ln>
                  <a:noFill/>
                </a:ln>
                <a:solidFill>
                  <a:srgbClr val="EBECEF"/>
                </a:solidFill>
                <a:effectLst/>
                <a:uLnTx/>
                <a:uFillTx/>
                <a:latin typeface="Fraunces Medium" pitchFamily="34" charset="0"/>
                <a:ea typeface="Fraunces Medium" pitchFamily="34" charset="-122"/>
                <a:cs typeface="Fraunces Medium" pitchFamily="34" charset="-120"/>
              </a:rPr>
              <a:t>Diagnostic Methods</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8" name="مستطيل 17">
            <a:extLst>
              <a:ext uri="{FF2B5EF4-FFF2-40B4-BE49-F238E27FC236}">
                <a16:creationId xmlns:a16="http://schemas.microsoft.com/office/drawing/2014/main" id="{C7F05959-12A4-8DC3-B245-BD7486001A5F}"/>
              </a:ext>
            </a:extLst>
          </p:cNvPr>
          <p:cNvSpPr/>
          <p:nvPr/>
        </p:nvSpPr>
        <p:spPr>
          <a:xfrm>
            <a:off x="528320" y="3783826"/>
            <a:ext cx="4564974" cy="647343"/>
          </a:xfrm>
          <a:prstGeom prst="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457200" rtl="0" eaLnBrk="1" fontAlgn="auto" latinLnBrk="0" hangingPunct="1">
              <a:lnSpc>
                <a:spcPts val="2750"/>
              </a:lnSpc>
              <a:spcBef>
                <a:spcPts val="0"/>
              </a:spcBef>
              <a:spcAft>
                <a:spcPts val="0"/>
              </a:spcAft>
              <a:buClrTx/>
              <a:buSzTx/>
              <a:buFontTx/>
              <a:buNone/>
              <a:tabLst/>
              <a:defRPr/>
            </a:pPr>
            <a:r>
              <a:rPr kumimoji="0" lang="en-US" sz="3200" b="0" i="0" u="none" strike="noStrike" kern="1200" cap="none" spc="0" normalizeH="0" baseline="0" noProof="0">
                <a:ln>
                  <a:noFill/>
                </a:ln>
                <a:solidFill>
                  <a:srgbClr val="EBECEF"/>
                </a:solidFill>
                <a:effectLst/>
                <a:uLnTx/>
                <a:uFillTx/>
                <a:latin typeface="Fraunces Medium" pitchFamily="34" charset="0"/>
                <a:ea typeface="Fraunces Medium" pitchFamily="34" charset="-122"/>
                <a:cs typeface="Fraunces Medium" pitchFamily="34" charset="-120"/>
              </a:rPr>
              <a:t>Clinical Manifestations</a:t>
            </a:r>
            <a:endParaRPr kumimoji="0" lang="en-US"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صورة 1">
            <a:extLst>
              <a:ext uri="{FF2B5EF4-FFF2-40B4-BE49-F238E27FC236}">
                <a16:creationId xmlns:a16="http://schemas.microsoft.com/office/drawing/2014/main" id="{D0E24171-A0A7-7D2D-2483-6B134703446B}"/>
              </a:ext>
            </a:extLst>
          </p:cNvPr>
          <p:cNvPicPr>
            <a:picLocks noChangeAspect="1"/>
          </p:cNvPicPr>
          <p:nvPr/>
        </p:nvPicPr>
        <p:blipFill>
          <a:blip r:embed="rId2"/>
          <a:stretch>
            <a:fillRect/>
          </a:stretch>
        </p:blipFill>
        <p:spPr>
          <a:xfrm>
            <a:off x="0" y="0"/>
            <a:ext cx="14630400" cy="8229600"/>
          </a:xfrm>
          <a:prstGeom prst="rect">
            <a:avLst/>
          </a:prstGeom>
        </p:spPr>
      </p:pic>
    </p:spTree>
    <p:extLst>
      <p:ext uri="{BB962C8B-B14F-4D97-AF65-F5344CB8AC3E}">
        <p14:creationId xmlns:p14="http://schemas.microsoft.com/office/powerpoint/2010/main" val="1351261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3276600" y="3285096"/>
            <a:ext cx="8831104" cy="685800"/>
          </a:xfrm>
          <a:prstGeom prst="rect">
            <a:avLst/>
          </a:prstGeom>
          <a:noFill/>
          <a:ln/>
        </p:spPr>
        <p:txBody>
          <a:bodyPr wrap="none" lIns="0" tIns="0" rIns="0" bIns="0" rtlCol="0" anchor="t"/>
          <a:lstStyle/>
          <a:p>
            <a:pPr marL="0" indent="0" algn="ctr" rtl="0">
              <a:lnSpc>
                <a:spcPts val="5400"/>
              </a:lnSpc>
              <a:buNone/>
            </a:pPr>
            <a:r>
              <a:rPr lang="en-US" sz="4300" b="1" dirty="0">
                <a:solidFill>
                  <a:srgbClr val="F0FCFF"/>
                </a:solidFill>
                <a:latin typeface="Spline Sans Bold" pitchFamily="34" charset="0"/>
                <a:ea typeface="Spline Sans Bold" pitchFamily="34" charset="-122"/>
                <a:cs typeface="Spline Sans Bold" pitchFamily="34" charset="-120"/>
              </a:rPr>
              <a:t>Morphology and Unique Properties of H. pylori</a:t>
            </a:r>
            <a:endParaRPr lang="en-US" sz="4300" dirty="0"/>
          </a:p>
        </p:txBody>
      </p:sp>
      <p:sp>
        <p:nvSpPr>
          <p:cNvPr id="3" name="Text 1"/>
          <p:cNvSpPr/>
          <p:nvPr/>
        </p:nvSpPr>
        <p:spPr>
          <a:xfrm>
            <a:off x="1111687" y="4517707"/>
            <a:ext cx="2743200" cy="342900"/>
          </a:xfrm>
          <a:prstGeom prst="rect">
            <a:avLst/>
          </a:prstGeom>
          <a:noFill/>
          <a:ln/>
        </p:spPr>
        <p:txBody>
          <a:bodyPr wrap="none" lIns="0" tIns="0" rIns="0" bIns="0" rtlCol="0" anchor="t"/>
          <a:lstStyle/>
          <a:p>
            <a:pPr marL="0" indent="0" algn="ctr" rtl="0">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Spiral Shape</a:t>
            </a:r>
            <a:endParaRPr lang="en-US" sz="2150" dirty="0"/>
          </a:p>
        </p:txBody>
      </p:sp>
      <p:sp>
        <p:nvSpPr>
          <p:cNvPr id="4" name="Text 2"/>
          <p:cNvSpPr/>
          <p:nvPr/>
        </p:nvSpPr>
        <p:spPr>
          <a:xfrm>
            <a:off x="864037" y="5392205"/>
            <a:ext cx="3898821" cy="790099"/>
          </a:xfrm>
          <a:prstGeom prst="rect">
            <a:avLst/>
          </a:prstGeom>
          <a:noFill/>
          <a:ln/>
        </p:spPr>
        <p:txBody>
          <a:bodyPr wrap="square" lIns="0" tIns="0" rIns="0" bIns="0" rtlCol="0" anchor="t"/>
          <a:lstStyle/>
          <a:p>
            <a:pPr marL="0" indent="0" algn="ctr" rtl="0">
              <a:lnSpc>
                <a:spcPts val="3100"/>
              </a:lnSpc>
              <a:buNone/>
            </a:pPr>
            <a:r>
              <a:rPr lang="en-US" sz="1900" dirty="0">
                <a:solidFill>
                  <a:srgbClr val="E0E4E6"/>
                </a:solidFill>
                <a:latin typeface="Barlow" pitchFamily="34" charset="0"/>
                <a:ea typeface="Barlow" pitchFamily="34" charset="-122"/>
                <a:cs typeface="Barlow" pitchFamily="34" charset="-120"/>
              </a:rPr>
              <a:t>H. pylori is G –</a:t>
            </a:r>
            <a:r>
              <a:rPr lang="en-US" sz="1900" dirty="0" err="1">
                <a:solidFill>
                  <a:srgbClr val="E0E4E6"/>
                </a:solidFill>
                <a:latin typeface="Barlow" pitchFamily="34" charset="0"/>
                <a:ea typeface="Barlow" pitchFamily="34" charset="-122"/>
                <a:cs typeface="Barlow" pitchFamily="34" charset="-120"/>
              </a:rPr>
              <a:t>ve</a:t>
            </a:r>
            <a:r>
              <a:rPr lang="en-US" sz="1900" dirty="0">
                <a:solidFill>
                  <a:srgbClr val="E0E4E6"/>
                </a:solidFill>
                <a:latin typeface="Barlow" pitchFamily="34" charset="0"/>
                <a:ea typeface="Barlow" pitchFamily="34" charset="-122"/>
                <a:cs typeface="Barlow" pitchFamily="34" charset="-120"/>
              </a:rPr>
              <a:t> rods, with unique spiral shape helps it burrow into the stomach lining.</a:t>
            </a:r>
            <a:endParaRPr lang="en-US" sz="1900" dirty="0"/>
          </a:p>
        </p:txBody>
      </p:sp>
      <p:sp>
        <p:nvSpPr>
          <p:cNvPr id="5" name="Text 3"/>
          <p:cNvSpPr/>
          <p:nvPr/>
        </p:nvSpPr>
        <p:spPr>
          <a:xfrm>
            <a:off x="5696545" y="4517707"/>
            <a:ext cx="2743200" cy="342900"/>
          </a:xfrm>
          <a:prstGeom prst="rect">
            <a:avLst/>
          </a:prstGeom>
          <a:noFill/>
          <a:ln/>
        </p:spPr>
        <p:txBody>
          <a:bodyPr wrap="none" lIns="0" tIns="0" rIns="0" bIns="0" rtlCol="0" anchor="t"/>
          <a:lstStyle/>
          <a:p>
            <a:pPr marL="0" indent="0" algn="ctr" rtl="0">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Flagella</a:t>
            </a:r>
            <a:endParaRPr lang="en-US" sz="2150" dirty="0"/>
          </a:p>
        </p:txBody>
      </p:sp>
      <p:sp>
        <p:nvSpPr>
          <p:cNvPr id="6" name="Text 4"/>
          <p:cNvSpPr/>
          <p:nvPr/>
        </p:nvSpPr>
        <p:spPr>
          <a:xfrm>
            <a:off x="5297090" y="5392205"/>
            <a:ext cx="3898821" cy="1185148"/>
          </a:xfrm>
          <a:prstGeom prst="rect">
            <a:avLst/>
          </a:prstGeom>
          <a:noFill/>
          <a:ln/>
        </p:spPr>
        <p:txBody>
          <a:bodyPr wrap="square" lIns="0" tIns="0" rIns="0" bIns="0" rtlCol="0" anchor="t"/>
          <a:lstStyle/>
          <a:p>
            <a:pPr marL="0" indent="0" algn="ctr" rtl="0">
              <a:lnSpc>
                <a:spcPts val="3100"/>
              </a:lnSpc>
              <a:buNone/>
            </a:pPr>
            <a:r>
              <a:rPr lang="en-US" sz="1900" dirty="0">
                <a:solidFill>
                  <a:srgbClr val="E0E4E6"/>
                </a:solidFill>
                <a:latin typeface="Barlow" pitchFamily="34" charset="0"/>
                <a:ea typeface="Barlow" pitchFamily="34" charset="-122"/>
                <a:cs typeface="Barlow" pitchFamily="34" charset="-120"/>
              </a:rPr>
              <a:t>Actively motile. Its flagella, whip-like appendages, enable it to move through the viscous mucus layer in the stomach.</a:t>
            </a:r>
            <a:endParaRPr lang="en-US" sz="1900" dirty="0"/>
          </a:p>
        </p:txBody>
      </p:sp>
      <p:sp>
        <p:nvSpPr>
          <p:cNvPr id="7" name="Text 5"/>
          <p:cNvSpPr/>
          <p:nvPr/>
        </p:nvSpPr>
        <p:spPr>
          <a:xfrm>
            <a:off x="10281403" y="4517707"/>
            <a:ext cx="2743200" cy="342900"/>
          </a:xfrm>
          <a:prstGeom prst="rect">
            <a:avLst/>
          </a:prstGeom>
          <a:noFill/>
          <a:ln/>
        </p:spPr>
        <p:txBody>
          <a:bodyPr wrap="none" lIns="0" tIns="0" rIns="0" bIns="0" rtlCol="0" anchor="t"/>
          <a:lstStyle/>
          <a:p>
            <a:pPr marL="0" indent="0" algn="ctr" rtl="0">
              <a:lnSpc>
                <a:spcPts val="2700"/>
              </a:lnSpc>
              <a:buNone/>
            </a:pPr>
            <a:r>
              <a:rPr lang="en-US" sz="2150" b="1" dirty="0">
                <a:solidFill>
                  <a:srgbClr val="F0FCFF"/>
                </a:solidFill>
                <a:latin typeface="Spline Sans Bold" pitchFamily="34" charset="0"/>
                <a:ea typeface="Spline Sans Bold" pitchFamily="34" charset="-122"/>
                <a:cs typeface="Spline Sans Bold" pitchFamily="34" charset="-120"/>
              </a:rPr>
              <a:t>Urease Enzyme</a:t>
            </a:r>
            <a:endParaRPr lang="en-US" sz="2150" dirty="0"/>
          </a:p>
        </p:txBody>
      </p:sp>
      <p:sp>
        <p:nvSpPr>
          <p:cNvPr id="8" name="Text 6"/>
          <p:cNvSpPr/>
          <p:nvPr/>
        </p:nvSpPr>
        <p:spPr>
          <a:xfrm>
            <a:off x="9881354" y="5224349"/>
            <a:ext cx="3898821" cy="1975247"/>
          </a:xfrm>
          <a:prstGeom prst="rect">
            <a:avLst/>
          </a:prstGeom>
          <a:noFill/>
          <a:ln/>
        </p:spPr>
        <p:txBody>
          <a:bodyPr wrap="square" lIns="0" tIns="0" rIns="0" bIns="0" rtlCol="0" anchor="t"/>
          <a:lstStyle/>
          <a:p>
            <a:pPr marL="0" indent="0" algn="ctr" rtl="0">
              <a:lnSpc>
                <a:spcPts val="3100"/>
              </a:lnSpc>
              <a:buNone/>
            </a:pPr>
            <a:r>
              <a:rPr lang="en-US" sz="1900" dirty="0">
                <a:solidFill>
                  <a:srgbClr val="E0E4E6"/>
                </a:solidFill>
                <a:latin typeface="Barlow" pitchFamily="34" charset="0"/>
                <a:ea typeface="Barlow" pitchFamily="34" charset="-122"/>
                <a:cs typeface="Barlow" pitchFamily="34" charset="-120"/>
              </a:rPr>
              <a:t>H. pylori produces urease, which breaks down urea into ammonia. This neutralizes stomach acid, creating a favorable environment for the bacteria.</a:t>
            </a:r>
            <a:endParaRPr lang="en-US" sz="1900" dirty="0"/>
          </a:p>
        </p:txBody>
      </p:sp>
      <p:pic>
        <p:nvPicPr>
          <p:cNvPr id="11" name="صورة 10">
            <a:extLst>
              <a:ext uri="{FF2B5EF4-FFF2-40B4-BE49-F238E27FC236}">
                <a16:creationId xmlns:a16="http://schemas.microsoft.com/office/drawing/2014/main" id="{783A57D4-654B-DED4-A7B6-1FE8B378B31C}"/>
              </a:ext>
            </a:extLst>
          </p:cNvPr>
          <p:cNvPicPr>
            <a:picLocks noChangeAspect="1"/>
          </p:cNvPicPr>
          <p:nvPr/>
        </p:nvPicPr>
        <p:blipFill>
          <a:blip r:embed="rId3"/>
          <a:stretch>
            <a:fillRect/>
          </a:stretch>
        </p:blipFill>
        <p:spPr>
          <a:xfrm>
            <a:off x="0" y="0"/>
            <a:ext cx="14630400" cy="318577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4" descr="C:\Users\Sarmed\Desktop\download (1).jpg">
            <a:extLst>
              <a:ext uri="{FF2B5EF4-FFF2-40B4-BE49-F238E27FC236}">
                <a16:creationId xmlns:a16="http://schemas.microsoft.com/office/drawing/2014/main" id="{FE9B2807-EC88-5743-B8B5-7CB37969B3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93743" y="1571626"/>
            <a:ext cx="3160394" cy="1836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14096D5-C9F0-E5B3-8FB1-5E313F995820}"/>
              </a:ext>
            </a:extLst>
          </p:cNvPr>
          <p:cNvSpPr/>
          <p:nvPr/>
        </p:nvSpPr>
        <p:spPr>
          <a:xfrm>
            <a:off x="576263" y="692324"/>
            <a:ext cx="13372699" cy="6844951"/>
          </a:xfrm>
          <a:prstGeom prst="rect">
            <a:avLst/>
          </a:prstGeom>
        </p:spPr>
        <p:txBody>
          <a:bodyPr wrap="square">
            <a:spAutoFit/>
          </a:bodyPr>
          <a:lstStyle/>
          <a:p>
            <a:pPr algn="just" eaLnBrk="0" hangingPunct="0">
              <a:defRPr/>
            </a:pPr>
            <a:r>
              <a:rPr lang="en-US" sz="3200" b="1" dirty="0">
                <a:solidFill>
                  <a:srgbClr val="FFFF00"/>
                </a:solidFill>
                <a:latin typeface="Comic Sans MS" pitchFamily="66" charset="0"/>
              </a:rPr>
              <a:t>H. pylori virulence factors</a:t>
            </a:r>
          </a:p>
          <a:p>
            <a:pPr algn="just" eaLnBrk="0" hangingPunct="0">
              <a:defRPr/>
            </a:pPr>
            <a:endParaRPr lang="en-US" sz="2880" dirty="0">
              <a:solidFill>
                <a:srgbClr val="FFFF00"/>
              </a:solidFill>
              <a:latin typeface="Comic Sans MS" pitchFamily="66" charset="0"/>
            </a:endParaRPr>
          </a:p>
          <a:p>
            <a:pPr algn="just" eaLnBrk="0" hangingPunct="0">
              <a:defRPr/>
            </a:pPr>
            <a:r>
              <a:rPr lang="en-US" sz="2800" dirty="0">
                <a:solidFill>
                  <a:srgbClr val="92D050"/>
                </a:solidFill>
                <a:latin typeface="Comic Sans MS" pitchFamily="66" charset="0"/>
              </a:rPr>
              <a:t>1.</a:t>
            </a:r>
            <a:r>
              <a:rPr lang="en-US" sz="2400" dirty="0">
                <a:solidFill>
                  <a:srgbClr val="92D050"/>
                </a:solidFill>
                <a:latin typeface="Comic Sans MS" pitchFamily="66" charset="0"/>
              </a:rPr>
              <a:t> </a:t>
            </a:r>
            <a:r>
              <a:rPr lang="en-US" sz="2800" dirty="0">
                <a:solidFill>
                  <a:srgbClr val="92D050"/>
                </a:solidFill>
                <a:latin typeface="Comic Sans MS" pitchFamily="66" charset="0"/>
              </a:rPr>
              <a:t>Outer membrane proteins:</a:t>
            </a:r>
          </a:p>
          <a:p>
            <a:pPr algn="just" eaLnBrk="0" hangingPunct="0">
              <a:defRPr/>
            </a:pPr>
            <a:r>
              <a:rPr lang="en-US" sz="2800" dirty="0">
                <a:solidFill>
                  <a:srgbClr val="CCECFF"/>
                </a:solidFill>
                <a:latin typeface="Comic Sans MS" pitchFamily="66" charset="0"/>
              </a:rPr>
              <a:t>a. The adhesins: adhesion to host cell</a:t>
            </a:r>
          </a:p>
          <a:p>
            <a:pPr algn="just" eaLnBrk="0" hangingPunct="0">
              <a:lnSpc>
                <a:spcPct val="150000"/>
              </a:lnSpc>
              <a:defRPr/>
            </a:pPr>
            <a:r>
              <a:rPr lang="en-US" sz="2800" dirty="0">
                <a:solidFill>
                  <a:srgbClr val="CCECFF"/>
                </a:solidFill>
                <a:latin typeface="Comic Sans MS" pitchFamily="66" charset="0"/>
              </a:rPr>
              <a:t>b. Porin proteins, iron transport and flagella proteins.</a:t>
            </a:r>
          </a:p>
          <a:p>
            <a:pPr algn="just" eaLnBrk="0" hangingPunct="0">
              <a:lnSpc>
                <a:spcPct val="150000"/>
              </a:lnSpc>
              <a:defRPr/>
            </a:pPr>
            <a:r>
              <a:rPr lang="en-US" sz="2800" dirty="0">
                <a:solidFill>
                  <a:srgbClr val="92D050"/>
                </a:solidFill>
                <a:latin typeface="Comic Sans MS" pitchFamily="66" charset="0"/>
              </a:rPr>
              <a:t>2. The lipopolysaccharide (LPS)</a:t>
            </a:r>
          </a:p>
          <a:p>
            <a:pPr algn="just" eaLnBrk="0" hangingPunct="0">
              <a:lnSpc>
                <a:spcPct val="150000"/>
              </a:lnSpc>
              <a:defRPr/>
            </a:pPr>
            <a:r>
              <a:rPr lang="en-US" sz="2800" dirty="0">
                <a:solidFill>
                  <a:srgbClr val="92D050"/>
                </a:solidFill>
                <a:latin typeface="Comic Sans MS" pitchFamily="66" charset="0"/>
              </a:rPr>
              <a:t>3. </a:t>
            </a:r>
            <a:r>
              <a:rPr lang="en-US" sz="2800" b="1" dirty="0">
                <a:solidFill>
                  <a:srgbClr val="FF0000"/>
                </a:solidFill>
                <a:latin typeface="Comic Sans MS" pitchFamily="66" charset="0"/>
              </a:rPr>
              <a:t>The exotoxins: </a:t>
            </a:r>
            <a:r>
              <a:rPr lang="en-US" sz="2800" dirty="0">
                <a:solidFill>
                  <a:srgbClr val="CCECFF"/>
                </a:solidFill>
                <a:latin typeface="Comic Sans MS" pitchFamily="66" charset="0"/>
              </a:rPr>
              <a:t>The vacuolating (Vac A) toxin (gastric mucosal  injury)</a:t>
            </a:r>
          </a:p>
          <a:p>
            <a:pPr algn="just" eaLnBrk="0" hangingPunct="0">
              <a:defRPr/>
            </a:pPr>
            <a:r>
              <a:rPr lang="en-US" sz="2800" dirty="0">
                <a:solidFill>
                  <a:srgbClr val="92D050"/>
                </a:solidFill>
                <a:latin typeface="Comic Sans MS" pitchFamily="66" charset="0"/>
              </a:rPr>
              <a:t>4. The secretory enzymes:</a:t>
            </a:r>
          </a:p>
          <a:p>
            <a:pPr marL="548640" indent="-548640" algn="just" eaLnBrk="0" hangingPunct="0">
              <a:buFontTx/>
              <a:buAutoNum type="alphaLcPeriod"/>
              <a:defRPr/>
            </a:pPr>
            <a:r>
              <a:rPr lang="en-US" sz="2800" dirty="0">
                <a:solidFill>
                  <a:srgbClr val="CCECFF"/>
                </a:solidFill>
                <a:latin typeface="Comic Sans MS" pitchFamily="66" charset="0"/>
              </a:rPr>
              <a:t>The urease : Neutralize gastric acid </a:t>
            </a:r>
          </a:p>
          <a:p>
            <a:pPr marL="548640" indent="-548640" algn="just" eaLnBrk="0" hangingPunct="0">
              <a:buFontTx/>
              <a:buAutoNum type="alphaLcPeriod"/>
              <a:defRPr/>
            </a:pPr>
            <a:r>
              <a:rPr lang="en-US" sz="2800" dirty="0">
                <a:solidFill>
                  <a:srgbClr val="CCECFF"/>
                </a:solidFill>
                <a:latin typeface="Comic Sans MS" pitchFamily="66" charset="0"/>
              </a:rPr>
              <a:t>The </a:t>
            </a:r>
            <a:r>
              <a:rPr lang="en-US" sz="2800" dirty="0" err="1">
                <a:solidFill>
                  <a:srgbClr val="CCECFF"/>
                </a:solidFill>
                <a:latin typeface="Comic Sans MS" pitchFamily="66" charset="0"/>
              </a:rPr>
              <a:t>mucinase</a:t>
            </a:r>
            <a:r>
              <a:rPr lang="en-US" sz="2800" dirty="0">
                <a:solidFill>
                  <a:srgbClr val="CCECFF"/>
                </a:solidFill>
                <a:latin typeface="Comic Sans MS" pitchFamily="66" charset="0"/>
              </a:rPr>
              <a:t>, lipase and protease (mucosal injury)</a:t>
            </a:r>
          </a:p>
          <a:p>
            <a:pPr algn="just" eaLnBrk="0" hangingPunct="0">
              <a:defRPr/>
            </a:pPr>
            <a:endParaRPr lang="en-US" sz="2800" dirty="0">
              <a:solidFill>
                <a:srgbClr val="CCECFF"/>
              </a:solidFill>
              <a:latin typeface="Comic Sans MS" pitchFamily="66" charset="0"/>
            </a:endParaRPr>
          </a:p>
          <a:p>
            <a:pPr algn="just" eaLnBrk="0" hangingPunct="0">
              <a:defRPr/>
            </a:pPr>
            <a:r>
              <a:rPr lang="en-US" sz="2800" dirty="0">
                <a:solidFill>
                  <a:srgbClr val="92D050"/>
                </a:solidFill>
                <a:latin typeface="Comic Sans MS" pitchFamily="66" charset="0"/>
              </a:rPr>
              <a:t>5. The flagella </a:t>
            </a:r>
            <a:r>
              <a:rPr lang="en-US" sz="2800" dirty="0">
                <a:solidFill>
                  <a:srgbClr val="CCECFF"/>
                </a:solidFill>
                <a:latin typeface="Comic Sans MS" pitchFamily="66" charset="0"/>
              </a:rPr>
              <a:t>( motility)</a:t>
            </a:r>
            <a:endParaRPr lang="en-US" sz="2800" dirty="0">
              <a:solidFill>
                <a:schemeClr val="bg1"/>
              </a:solidFill>
              <a:latin typeface="Comic Sans MS" pitchFamily="66" charset="0"/>
            </a:endParaRPr>
          </a:p>
          <a:p>
            <a:pPr marL="548640" indent="-548640" algn="just" eaLnBrk="0" hangingPunct="0">
              <a:buFontTx/>
              <a:buAutoNum type="arabicPeriod" startAt="6"/>
              <a:defRPr/>
            </a:pPr>
            <a:r>
              <a:rPr lang="en-US" sz="2800" dirty="0">
                <a:solidFill>
                  <a:srgbClr val="92D050"/>
                </a:solidFill>
                <a:latin typeface="Comic Sans MS" pitchFamily="66" charset="0"/>
              </a:rPr>
              <a:t>The effector cytotoxin: </a:t>
            </a:r>
            <a:r>
              <a:rPr lang="en-US" sz="2800" dirty="0">
                <a:solidFill>
                  <a:srgbClr val="CCECFF"/>
                </a:solidFill>
                <a:latin typeface="Comic Sans MS" pitchFamily="66" charset="0"/>
              </a:rPr>
              <a:t>The cytotoxin associated gene A(Cag A): Cause uncontrolled host growth and apoptosis inhibition.</a:t>
            </a:r>
          </a:p>
        </p:txBody>
      </p:sp>
    </p:spTree>
  </p:cSld>
  <p:clrMapOvr>
    <a:masterClrMapping/>
  </p:clrMapOvr>
  <p:transition advTm="103597"/>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Sarmed\Desktop\HPYLORI_Bacteria-01.png">
            <a:extLst>
              <a:ext uri="{FF2B5EF4-FFF2-40B4-BE49-F238E27FC236}">
                <a16:creationId xmlns:a16="http://schemas.microsoft.com/office/drawing/2014/main" id="{190E9D7C-C8E2-34B2-AEA9-DBA31978E6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2981"/>
            <a:ext cx="14630400" cy="804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719"/>
</p:sld>
</file>

<file path=ppt/slides/slide6.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2213848" y="2949535"/>
            <a:ext cx="10670381" cy="649605"/>
          </a:xfrm>
          <a:prstGeom prst="rect">
            <a:avLst/>
          </a:prstGeom>
          <a:noFill/>
          <a:ln/>
        </p:spPr>
        <p:txBody>
          <a:bodyPr wrap="none" lIns="0" tIns="0" rIns="0" bIns="0" rtlCol="0" anchor="t"/>
          <a:lstStyle/>
          <a:p>
            <a:pPr marL="0" indent="0">
              <a:lnSpc>
                <a:spcPts val="5100"/>
              </a:lnSpc>
              <a:buNone/>
            </a:pPr>
            <a:r>
              <a:rPr lang="en-US" sz="4050" b="1" dirty="0">
                <a:solidFill>
                  <a:srgbClr val="F0FCFF"/>
                </a:solidFill>
                <a:latin typeface="Spline Sans Bold" pitchFamily="34" charset="0"/>
                <a:ea typeface="Spline Sans Bold" pitchFamily="34" charset="-122"/>
                <a:cs typeface="Spline Sans Bold" pitchFamily="34" charset="-120"/>
              </a:rPr>
              <a:t>Pathogenesis: How H. pylori Causes Disease</a:t>
            </a:r>
            <a:endParaRPr lang="en-US" sz="4050" dirty="0"/>
          </a:p>
        </p:txBody>
      </p:sp>
      <p:pic>
        <p:nvPicPr>
          <p:cNvPr id="4" name="Image 1" descr="preencoded.png"/>
          <p:cNvPicPr>
            <a:picLocks noChangeAspect="1"/>
          </p:cNvPicPr>
          <p:nvPr/>
        </p:nvPicPr>
        <p:blipFill>
          <a:blip r:embed="rId3"/>
          <a:stretch>
            <a:fillRect/>
          </a:stretch>
        </p:blipFill>
        <p:spPr>
          <a:xfrm>
            <a:off x="818436" y="3750052"/>
            <a:ext cx="3248263" cy="935474"/>
          </a:xfrm>
          <a:prstGeom prst="rect">
            <a:avLst/>
          </a:prstGeom>
        </p:spPr>
      </p:pic>
      <p:sp>
        <p:nvSpPr>
          <p:cNvPr id="5" name="Text 1"/>
          <p:cNvSpPr/>
          <p:nvPr/>
        </p:nvSpPr>
        <p:spPr>
          <a:xfrm>
            <a:off x="1052274" y="4811748"/>
            <a:ext cx="2780586" cy="935474"/>
          </a:xfrm>
          <a:prstGeom prst="rect">
            <a:avLst/>
          </a:prstGeom>
          <a:noFill/>
          <a:ln/>
        </p:spPr>
        <p:txBody>
          <a:bodyPr wrap="square" lIns="0" tIns="0" rIns="0" bIns="0" rtlCol="0" anchor="t"/>
          <a:lstStyle/>
          <a:p>
            <a:pPr marL="0" indent="0" algn="l">
              <a:lnSpc>
                <a:spcPts val="2900"/>
              </a:lnSpc>
              <a:buNone/>
            </a:pPr>
            <a:r>
              <a:rPr lang="en-US" sz="2400" dirty="0">
                <a:latin typeface="Barlow" panose="00000500000000000000" pitchFamily="2" charset="0"/>
                <a:ea typeface="Barlow" pitchFamily="34" charset="-122"/>
                <a:cs typeface="Barlow" pitchFamily="34" charset="-120"/>
              </a:rPr>
              <a:t>H. pylori adheres to the stomach lining.</a:t>
            </a:r>
          </a:p>
          <a:p>
            <a:pPr marL="0" indent="0" algn="l">
              <a:lnSpc>
                <a:spcPts val="2900"/>
              </a:lnSpc>
              <a:buNone/>
            </a:pPr>
            <a:r>
              <a:rPr lang="en-US" altLang="en-US" sz="2400" dirty="0">
                <a:latin typeface="Barlow" panose="00000500000000000000" pitchFamily="2" charset="0"/>
              </a:rPr>
              <a:t>Attracted chemotactic substances (hemin, Urea). </a:t>
            </a:r>
            <a:endParaRPr lang="en-US" sz="2400" dirty="0">
              <a:latin typeface="Barlow" panose="00000500000000000000" pitchFamily="2" charset="0"/>
            </a:endParaRPr>
          </a:p>
        </p:txBody>
      </p:sp>
      <p:pic>
        <p:nvPicPr>
          <p:cNvPr id="6" name="Image 2" descr="preencoded.png"/>
          <p:cNvPicPr>
            <a:picLocks noChangeAspect="1"/>
          </p:cNvPicPr>
          <p:nvPr/>
        </p:nvPicPr>
        <p:blipFill>
          <a:blip r:embed="rId4"/>
          <a:stretch>
            <a:fillRect/>
          </a:stretch>
        </p:blipFill>
        <p:spPr>
          <a:xfrm>
            <a:off x="4066580" y="3719199"/>
            <a:ext cx="3248382" cy="935474"/>
          </a:xfrm>
          <a:prstGeom prst="rect">
            <a:avLst/>
          </a:prstGeom>
        </p:spPr>
      </p:pic>
      <p:sp>
        <p:nvSpPr>
          <p:cNvPr id="7" name="Text 2"/>
          <p:cNvSpPr/>
          <p:nvPr/>
        </p:nvSpPr>
        <p:spPr>
          <a:xfrm>
            <a:off x="4300418" y="4774732"/>
            <a:ext cx="2780705" cy="1496378"/>
          </a:xfrm>
          <a:prstGeom prst="rect">
            <a:avLst/>
          </a:prstGeom>
          <a:noFill/>
          <a:ln/>
        </p:spPr>
        <p:txBody>
          <a:bodyPr wrap="square" lIns="0" tIns="0" rIns="0" bIns="0" rtlCol="0" anchor="t"/>
          <a:lstStyle/>
          <a:p>
            <a:pPr marL="342900" indent="-342900" algn="just">
              <a:lnSpc>
                <a:spcPts val="2900"/>
              </a:lnSpc>
              <a:buFontTx/>
              <a:buChar char="-"/>
            </a:pPr>
            <a:r>
              <a:rPr lang="en-US" sz="2200" dirty="0">
                <a:solidFill>
                  <a:srgbClr val="E0E4E6"/>
                </a:solidFill>
                <a:latin typeface="Barlow" panose="00000500000000000000" pitchFamily="2" charset="0"/>
                <a:ea typeface="Barlow" pitchFamily="34" charset="-122"/>
                <a:cs typeface="Barlow" pitchFamily="34" charset="-120"/>
              </a:rPr>
              <a:t>Its urease enzyme neutralizes stomach acid, creating a favorable environment.</a:t>
            </a:r>
          </a:p>
          <a:p>
            <a:pPr marL="342900" indent="-342900" algn="just">
              <a:lnSpc>
                <a:spcPts val="2900"/>
              </a:lnSpc>
              <a:buFontTx/>
              <a:buChar char="-"/>
            </a:pPr>
            <a:r>
              <a:rPr lang="en-US" sz="2200" dirty="0">
                <a:latin typeface="Barlow" panose="00000500000000000000" pitchFamily="2" charset="0"/>
              </a:rPr>
              <a:t>Recruit and activate inflammatory cells</a:t>
            </a:r>
          </a:p>
        </p:txBody>
      </p:sp>
      <p:pic>
        <p:nvPicPr>
          <p:cNvPr id="8" name="Image 3" descr="preencoded.png"/>
          <p:cNvPicPr>
            <a:picLocks noChangeAspect="1"/>
          </p:cNvPicPr>
          <p:nvPr/>
        </p:nvPicPr>
        <p:blipFill>
          <a:blip r:embed="rId5"/>
          <a:stretch>
            <a:fillRect/>
          </a:stretch>
        </p:blipFill>
        <p:spPr>
          <a:xfrm>
            <a:off x="7314843" y="3719199"/>
            <a:ext cx="3248263" cy="935474"/>
          </a:xfrm>
          <a:prstGeom prst="rect">
            <a:avLst/>
          </a:prstGeom>
        </p:spPr>
      </p:pic>
      <p:sp>
        <p:nvSpPr>
          <p:cNvPr id="9" name="Text 3"/>
          <p:cNvSpPr/>
          <p:nvPr/>
        </p:nvSpPr>
        <p:spPr>
          <a:xfrm>
            <a:off x="7549039" y="4811159"/>
            <a:ext cx="2780586" cy="1496378"/>
          </a:xfrm>
          <a:prstGeom prst="rect">
            <a:avLst/>
          </a:prstGeom>
          <a:noFill/>
          <a:ln/>
        </p:spPr>
        <p:txBody>
          <a:bodyPr wrap="square" lIns="0" tIns="0" rIns="0" bIns="0" rtlCol="0" anchor="t"/>
          <a:lstStyle/>
          <a:p>
            <a:pPr marL="0" indent="0" algn="l">
              <a:lnSpc>
                <a:spcPts val="2900"/>
              </a:lnSpc>
              <a:buNone/>
            </a:pPr>
            <a:r>
              <a:rPr lang="en-US" sz="2400" dirty="0">
                <a:solidFill>
                  <a:srgbClr val="E0E4E6"/>
                </a:solidFill>
                <a:latin typeface="Barlow" pitchFamily="34" charset="0"/>
                <a:ea typeface="Barlow" pitchFamily="34" charset="-122"/>
                <a:cs typeface="Barlow" pitchFamily="34" charset="-120"/>
              </a:rPr>
              <a:t>The bacteria releases toxins that damage the stomach lining, leading to inflammation.</a:t>
            </a:r>
            <a:endParaRPr lang="en-US" sz="2400" dirty="0"/>
          </a:p>
        </p:txBody>
      </p:sp>
      <p:pic>
        <p:nvPicPr>
          <p:cNvPr id="10" name="Image 4" descr="preencoded.png"/>
          <p:cNvPicPr>
            <a:picLocks noChangeAspect="1"/>
          </p:cNvPicPr>
          <p:nvPr/>
        </p:nvPicPr>
        <p:blipFill>
          <a:blip r:embed="rId6"/>
          <a:stretch>
            <a:fillRect/>
          </a:stretch>
        </p:blipFill>
        <p:spPr>
          <a:xfrm>
            <a:off x="10562868" y="3709368"/>
            <a:ext cx="3248382" cy="935474"/>
          </a:xfrm>
          <a:prstGeom prst="rect">
            <a:avLst/>
          </a:prstGeom>
        </p:spPr>
      </p:pic>
      <p:sp>
        <p:nvSpPr>
          <p:cNvPr id="11" name="Text 4"/>
          <p:cNvSpPr/>
          <p:nvPr/>
        </p:nvSpPr>
        <p:spPr>
          <a:xfrm>
            <a:off x="10796706" y="4759218"/>
            <a:ext cx="2780705" cy="1122283"/>
          </a:xfrm>
          <a:prstGeom prst="rect">
            <a:avLst/>
          </a:prstGeom>
          <a:noFill/>
          <a:ln/>
        </p:spPr>
        <p:txBody>
          <a:bodyPr wrap="square" lIns="0" tIns="0" rIns="0" bIns="0" rtlCol="0" anchor="t"/>
          <a:lstStyle/>
          <a:p>
            <a:pPr marL="0" indent="0" algn="l">
              <a:lnSpc>
                <a:spcPts val="2900"/>
              </a:lnSpc>
              <a:buNone/>
            </a:pPr>
            <a:r>
              <a:rPr lang="en-US" sz="2400" dirty="0">
                <a:solidFill>
                  <a:srgbClr val="E0E4E6"/>
                </a:solidFill>
                <a:latin typeface="Barlow" pitchFamily="34" charset="0"/>
                <a:ea typeface="Barlow" pitchFamily="34" charset="-122"/>
                <a:cs typeface="Barlow" pitchFamily="34" charset="-120"/>
              </a:rPr>
              <a:t>Chronic infection can result in ulcers, gastritis, and even stomach cancer.</a:t>
            </a:r>
            <a:endParaRPr lang="en-US" sz="2400" dirty="0"/>
          </a:p>
        </p:txBody>
      </p:sp>
      <p:pic>
        <p:nvPicPr>
          <p:cNvPr id="12" name="Picture 3">
            <a:extLst>
              <a:ext uri="{FF2B5EF4-FFF2-40B4-BE49-F238E27FC236}">
                <a16:creationId xmlns:a16="http://schemas.microsoft.com/office/drawing/2014/main" id="{38F944C5-6E08-641B-E3F4-C6BDE1DE14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
            <a:ext cx="14630400" cy="2949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D:\彭利盼\微生物\du_gu_1.jpg">
            <a:extLst>
              <a:ext uri="{FF2B5EF4-FFF2-40B4-BE49-F238E27FC236}">
                <a16:creationId xmlns:a16="http://schemas.microsoft.com/office/drawing/2014/main" id="{D5BCB54D-78CA-FCB1-609C-FAA9FBF25F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440" y="4278502"/>
            <a:ext cx="11501119" cy="3712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4" descr="C:\Users\Sarmed\Desktop\h-pylori-and-ulcers.jpeg">
            <a:extLst>
              <a:ext uri="{FF2B5EF4-FFF2-40B4-BE49-F238E27FC236}">
                <a16:creationId xmlns:a16="http://schemas.microsoft.com/office/drawing/2014/main" id="{CF3FA0B1-8336-29AF-462F-64982E25CD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440" y="337058"/>
            <a:ext cx="11501120" cy="3777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13">
            <a:extLst>
              <a:ext uri="{FF2B5EF4-FFF2-40B4-BE49-F238E27FC236}">
                <a16:creationId xmlns:a16="http://schemas.microsoft.com/office/drawing/2014/main" id="{69B6E8FE-86D9-21D2-E043-1546B7A9E6B7}"/>
              </a:ext>
            </a:extLst>
          </p:cNvPr>
          <p:cNvSpPr>
            <a:spLocks noChangeArrowheads="1"/>
          </p:cNvSpPr>
          <p:nvPr/>
        </p:nvSpPr>
        <p:spPr bwMode="auto">
          <a:xfrm>
            <a:off x="6431786" y="173356"/>
            <a:ext cx="176683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l" rtl="0" eaLnBrk="0" fontAlgn="base" hangingPunct="0">
              <a:spcBef>
                <a:spcPct val="0"/>
              </a:spcBef>
              <a:spcAft>
                <a:spcPct val="0"/>
              </a:spcAft>
              <a:defRPr sz="3200">
                <a:solidFill>
                  <a:schemeClr val="tx1"/>
                </a:solidFill>
                <a:latin typeface="Arial" panose="020B0604020202020204" pitchFamily="34" charset="0"/>
              </a:defRPr>
            </a:lvl6pPr>
            <a:lvl7pPr marL="2971800" indent="-228600" algn="l" rtl="0" eaLnBrk="0" fontAlgn="base" hangingPunct="0">
              <a:spcBef>
                <a:spcPct val="0"/>
              </a:spcBef>
              <a:spcAft>
                <a:spcPct val="0"/>
              </a:spcAft>
              <a:defRPr sz="3200">
                <a:solidFill>
                  <a:schemeClr val="tx1"/>
                </a:solidFill>
                <a:latin typeface="Arial" panose="020B0604020202020204" pitchFamily="34" charset="0"/>
              </a:defRPr>
            </a:lvl7pPr>
            <a:lvl8pPr marL="3429000" indent="-228600" algn="l" rtl="0" eaLnBrk="0" fontAlgn="base" hangingPunct="0">
              <a:spcBef>
                <a:spcPct val="0"/>
              </a:spcBef>
              <a:spcAft>
                <a:spcPct val="0"/>
              </a:spcAft>
              <a:defRPr sz="3200">
                <a:solidFill>
                  <a:schemeClr val="tx1"/>
                </a:solidFill>
                <a:latin typeface="Arial" panose="020B0604020202020204" pitchFamily="34" charset="0"/>
              </a:defRPr>
            </a:lvl8pPr>
            <a:lvl9pPr marL="3886200" indent="-228600" algn="l" rtl="0" eaLnBrk="0" fontAlgn="base" hangingPunct="0">
              <a:spcBef>
                <a:spcPct val="0"/>
              </a:spcBef>
              <a:spcAft>
                <a:spcPct val="0"/>
              </a:spcAft>
              <a:defRPr sz="3200">
                <a:solidFill>
                  <a:schemeClr val="tx1"/>
                </a:solidFill>
                <a:latin typeface="Arial" panose="020B0604020202020204" pitchFamily="34" charset="0"/>
              </a:defRPr>
            </a:lvl9pPr>
          </a:lstStyle>
          <a:p>
            <a:pPr algn="just" defTabSz="1097280" eaLnBrk="1" fontAlgn="base" hangingPunct="1">
              <a:spcBef>
                <a:spcPct val="0"/>
              </a:spcBef>
              <a:spcAft>
                <a:spcPct val="0"/>
              </a:spcAft>
            </a:pPr>
            <a:r>
              <a:rPr lang="en-US" altLang="en-US" sz="2880" b="1" i="1">
                <a:solidFill>
                  <a:srgbClr val="FFFFCC"/>
                </a:solidFill>
                <a:latin typeface="Comic Sans MS" panose="030F0702030302020204" pitchFamily="66" charset="0"/>
              </a:rPr>
              <a:t>H. pylori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2B7A1A9C-3C4C-C7E5-B7F1-4A1D9E0C4B34}"/>
              </a:ext>
            </a:extLst>
          </p:cNvPr>
          <p:cNvSpPr>
            <a:spLocks noChangeArrowheads="1"/>
          </p:cNvSpPr>
          <p:nvPr/>
        </p:nvSpPr>
        <p:spPr bwMode="auto">
          <a:xfrm>
            <a:off x="962526" y="255372"/>
            <a:ext cx="6352674" cy="435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defRPr/>
            </a:pPr>
            <a:r>
              <a:rPr lang="en-US" sz="2880" b="1" dirty="0">
                <a:solidFill>
                  <a:srgbClr val="FFFF00"/>
                </a:solidFill>
                <a:latin typeface="Comic Sans MS" pitchFamily="66" charset="0"/>
              </a:rPr>
              <a:t>Clinical Findings</a:t>
            </a:r>
          </a:p>
          <a:p>
            <a:pPr algn="just">
              <a:defRPr/>
            </a:pPr>
            <a:endParaRPr lang="en-US" sz="2400" dirty="0">
              <a:solidFill>
                <a:srgbClr val="241F1F"/>
              </a:solidFill>
              <a:latin typeface="Comic Sans MS" pitchFamily="66" charset="0"/>
            </a:endParaRPr>
          </a:p>
          <a:p>
            <a:pPr algn="just">
              <a:defRPr/>
            </a:pPr>
            <a:r>
              <a:rPr lang="en-US" sz="3200" dirty="0">
                <a:solidFill>
                  <a:srgbClr val="00B0F0"/>
                </a:solidFill>
                <a:latin typeface="Comic Sans MS" pitchFamily="66" charset="0"/>
              </a:rPr>
              <a:t>Acute infection can yield an </a:t>
            </a:r>
          </a:p>
          <a:p>
            <a:pPr marL="411480" indent="-411480" algn="just">
              <a:buFont typeface="Arial" pitchFamily="34" charset="0"/>
              <a:buChar char="•"/>
              <a:defRPr/>
            </a:pPr>
            <a:r>
              <a:rPr lang="en-US" sz="2400" dirty="0">
                <a:solidFill>
                  <a:schemeClr val="accent3">
                    <a:lumMod val="40000"/>
                    <a:lumOff val="60000"/>
                  </a:schemeClr>
                </a:solidFill>
                <a:latin typeface="Comic Sans MS" pitchFamily="66" charset="0"/>
              </a:rPr>
              <a:t>upper gastrointestinal illness with nausea and pain</a:t>
            </a:r>
          </a:p>
          <a:p>
            <a:pPr marL="411480" indent="-411480" algn="just">
              <a:buFont typeface="Arial" pitchFamily="34" charset="0"/>
              <a:buChar char="•"/>
              <a:defRPr/>
            </a:pPr>
            <a:r>
              <a:rPr lang="en-US" sz="2400" dirty="0">
                <a:solidFill>
                  <a:schemeClr val="accent3">
                    <a:lumMod val="40000"/>
                    <a:lumOff val="60000"/>
                  </a:schemeClr>
                </a:solidFill>
                <a:latin typeface="Comic Sans MS" pitchFamily="66" charset="0"/>
              </a:rPr>
              <a:t>vomiting </a:t>
            </a:r>
          </a:p>
          <a:p>
            <a:pPr marL="411480" indent="-411480" algn="just">
              <a:buFont typeface="Arial" pitchFamily="34" charset="0"/>
              <a:buChar char="•"/>
              <a:defRPr/>
            </a:pPr>
            <a:r>
              <a:rPr lang="en-US" sz="2400" dirty="0">
                <a:solidFill>
                  <a:schemeClr val="accent3">
                    <a:lumMod val="40000"/>
                    <a:lumOff val="60000"/>
                  </a:schemeClr>
                </a:solidFill>
                <a:latin typeface="Comic Sans MS" pitchFamily="66" charset="0"/>
              </a:rPr>
              <a:t>Fever</a:t>
            </a:r>
          </a:p>
          <a:p>
            <a:pPr marL="411480" indent="-411480" algn="just">
              <a:buFont typeface="Arial" pitchFamily="34" charset="0"/>
              <a:buChar char="•"/>
              <a:defRPr/>
            </a:pPr>
            <a:r>
              <a:rPr lang="en-US" sz="2400" dirty="0">
                <a:solidFill>
                  <a:schemeClr val="accent3">
                    <a:lumMod val="40000"/>
                    <a:lumOff val="60000"/>
                  </a:schemeClr>
                </a:solidFill>
                <a:latin typeface="Comic Sans MS" pitchFamily="66" charset="0"/>
              </a:rPr>
              <a:t>Poor appetite</a:t>
            </a:r>
          </a:p>
          <a:p>
            <a:pPr marL="411480" indent="-411480" algn="just">
              <a:buFont typeface="Arial" pitchFamily="34" charset="0"/>
              <a:buChar char="•"/>
              <a:defRPr/>
            </a:pPr>
            <a:r>
              <a:rPr lang="en-US" sz="2400" dirty="0">
                <a:solidFill>
                  <a:schemeClr val="accent3">
                    <a:lumMod val="40000"/>
                    <a:lumOff val="60000"/>
                  </a:schemeClr>
                </a:solidFill>
                <a:latin typeface="Comic Sans MS" pitchFamily="66" charset="0"/>
              </a:rPr>
              <a:t>Weight loss</a:t>
            </a:r>
          </a:p>
          <a:p>
            <a:pPr marL="411480" indent="-411480" algn="just">
              <a:buFont typeface="Arial" pitchFamily="34" charset="0"/>
              <a:buChar char="•"/>
              <a:defRPr/>
            </a:pPr>
            <a:r>
              <a:rPr lang="en-US" sz="2400" dirty="0">
                <a:solidFill>
                  <a:schemeClr val="accent3">
                    <a:lumMod val="40000"/>
                    <a:lumOff val="60000"/>
                  </a:schemeClr>
                </a:solidFill>
                <a:latin typeface="Comic Sans MS" pitchFamily="66" charset="0"/>
              </a:rPr>
              <a:t>Heart burn</a:t>
            </a:r>
          </a:p>
          <a:p>
            <a:pPr marL="411480" indent="-411480" algn="just">
              <a:buFont typeface="Arial" pitchFamily="34" charset="0"/>
              <a:buChar char="•"/>
              <a:defRPr/>
            </a:pPr>
            <a:r>
              <a:rPr lang="en-US" sz="2400" dirty="0">
                <a:solidFill>
                  <a:schemeClr val="accent3">
                    <a:lumMod val="40000"/>
                    <a:lumOff val="60000"/>
                  </a:schemeClr>
                </a:solidFill>
                <a:latin typeface="Comic Sans MS" pitchFamily="66" charset="0"/>
              </a:rPr>
              <a:t>Dyspepsia  </a:t>
            </a:r>
          </a:p>
        </p:txBody>
      </p:sp>
      <p:pic>
        <p:nvPicPr>
          <p:cNvPr id="27652" name="Picture 4">
            <a:extLst>
              <a:ext uri="{FF2B5EF4-FFF2-40B4-BE49-F238E27FC236}">
                <a16:creationId xmlns:a16="http://schemas.microsoft.com/office/drawing/2014/main" id="{00FE15C4-0C4E-037C-0E06-F0F36DDFD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4274" y="734830"/>
            <a:ext cx="4524189" cy="3508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3" name="Rectangle 1">
            <a:extLst>
              <a:ext uri="{FF2B5EF4-FFF2-40B4-BE49-F238E27FC236}">
                <a16:creationId xmlns:a16="http://schemas.microsoft.com/office/drawing/2014/main" id="{17F3C375-5DF8-2B4F-E463-3FB0F9CB2B5C}"/>
              </a:ext>
            </a:extLst>
          </p:cNvPr>
          <p:cNvSpPr>
            <a:spLocks noChangeArrowheads="1"/>
          </p:cNvSpPr>
          <p:nvPr/>
        </p:nvSpPr>
        <p:spPr bwMode="auto">
          <a:xfrm>
            <a:off x="737936" y="5186446"/>
            <a:ext cx="1305934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algn="l" rtl="0" eaLnBrk="0" fontAlgn="base" hangingPunct="0">
              <a:spcBef>
                <a:spcPct val="0"/>
              </a:spcBef>
              <a:spcAft>
                <a:spcPct val="0"/>
              </a:spcAft>
              <a:defRPr sz="3200">
                <a:solidFill>
                  <a:schemeClr val="tx1"/>
                </a:solidFill>
                <a:latin typeface="Arial" panose="020B0604020202020204" pitchFamily="34" charset="0"/>
              </a:defRPr>
            </a:lvl6pPr>
            <a:lvl7pPr marL="2971800" indent="-228600" algn="l" rtl="0" eaLnBrk="0" fontAlgn="base" hangingPunct="0">
              <a:spcBef>
                <a:spcPct val="0"/>
              </a:spcBef>
              <a:spcAft>
                <a:spcPct val="0"/>
              </a:spcAft>
              <a:defRPr sz="3200">
                <a:solidFill>
                  <a:schemeClr val="tx1"/>
                </a:solidFill>
                <a:latin typeface="Arial" panose="020B0604020202020204" pitchFamily="34" charset="0"/>
              </a:defRPr>
            </a:lvl7pPr>
            <a:lvl8pPr marL="3429000" indent="-228600" algn="l" rtl="0" eaLnBrk="0" fontAlgn="base" hangingPunct="0">
              <a:spcBef>
                <a:spcPct val="0"/>
              </a:spcBef>
              <a:spcAft>
                <a:spcPct val="0"/>
              </a:spcAft>
              <a:defRPr sz="3200">
                <a:solidFill>
                  <a:schemeClr val="tx1"/>
                </a:solidFill>
                <a:latin typeface="Arial" panose="020B0604020202020204" pitchFamily="34" charset="0"/>
              </a:defRPr>
            </a:lvl8pPr>
            <a:lvl9pPr marL="3886200" indent="-228600" algn="l" rtl="0" eaLnBrk="0" fontAlgn="base" hangingPunct="0">
              <a:spcBef>
                <a:spcPct val="0"/>
              </a:spcBef>
              <a:spcAft>
                <a:spcPct val="0"/>
              </a:spcAft>
              <a:defRPr sz="3200">
                <a:solidFill>
                  <a:schemeClr val="tx1"/>
                </a:solidFill>
                <a:latin typeface="Arial" panose="020B0604020202020204" pitchFamily="34" charset="0"/>
              </a:defRPr>
            </a:lvl9pPr>
          </a:lstStyle>
          <a:p>
            <a:pPr algn="just" eaLnBrk="1" hangingPunct="1"/>
            <a:r>
              <a:rPr lang="en-US" altLang="en-US" sz="2400" dirty="0">
                <a:solidFill>
                  <a:srgbClr val="FFFFFF"/>
                </a:solidFill>
                <a:latin typeface="Comic Sans MS" panose="030F0702030302020204" pitchFamily="66" charset="0"/>
              </a:rPr>
              <a:t>After colonization, the </a:t>
            </a:r>
            <a:r>
              <a:rPr lang="en-US" altLang="en-US" sz="2400" i="1" dirty="0">
                <a:solidFill>
                  <a:srgbClr val="FFFFFF"/>
                </a:solidFill>
                <a:latin typeface="Comic Sans MS" panose="030F0702030302020204" pitchFamily="66" charset="0"/>
              </a:rPr>
              <a:t>H pylori </a:t>
            </a:r>
            <a:r>
              <a:rPr lang="en-US" altLang="en-US" sz="2400" dirty="0">
                <a:solidFill>
                  <a:srgbClr val="FFFFFF"/>
                </a:solidFill>
                <a:latin typeface="Comic Sans MS" panose="030F0702030302020204" pitchFamily="66" charset="0"/>
              </a:rPr>
              <a:t>infection persists for years and perhaps decades or even a lifetime. </a:t>
            </a:r>
          </a:p>
          <a:p>
            <a:pPr algn="just" eaLnBrk="1" hangingPunct="1"/>
            <a:r>
              <a:rPr lang="en-US" altLang="en-US" sz="2400" dirty="0">
                <a:solidFill>
                  <a:srgbClr val="AEF0C2"/>
                </a:solidFill>
                <a:latin typeface="Comic Sans MS" panose="030F0702030302020204" pitchFamily="66" charset="0"/>
              </a:rPr>
              <a:t>About 90% of patients with duodenal ulcers and 50–80% of those with gastric ulcers have </a:t>
            </a:r>
            <a:r>
              <a:rPr lang="en-US" altLang="en-US" sz="2400" i="1" dirty="0">
                <a:solidFill>
                  <a:srgbClr val="AEF0C2"/>
                </a:solidFill>
                <a:latin typeface="Comic Sans MS" panose="030F0702030302020204" pitchFamily="66" charset="0"/>
              </a:rPr>
              <a:t>H pylori </a:t>
            </a:r>
            <a:r>
              <a:rPr lang="en-US" altLang="en-US" sz="2400" dirty="0">
                <a:solidFill>
                  <a:srgbClr val="AEF0C2"/>
                </a:solidFill>
                <a:latin typeface="Comic Sans MS" panose="030F0702030302020204" pitchFamily="66" charset="0"/>
              </a:rPr>
              <a:t>infection. </a:t>
            </a:r>
          </a:p>
          <a:p>
            <a:pPr algn="just" eaLnBrk="1" hangingPunct="1"/>
            <a:r>
              <a:rPr lang="en-US" altLang="en-US" sz="2400" dirty="0">
                <a:solidFill>
                  <a:srgbClr val="FFFFFF"/>
                </a:solidFill>
                <a:latin typeface="Comic Sans MS" panose="030F0702030302020204" pitchFamily="66" charset="0"/>
              </a:rPr>
              <a:t>Recent studies confirm that </a:t>
            </a:r>
            <a:r>
              <a:rPr lang="en-US" altLang="en-US" sz="2400" i="1" dirty="0">
                <a:solidFill>
                  <a:srgbClr val="FFFFFF"/>
                </a:solidFill>
                <a:latin typeface="Comic Sans MS" panose="030F0702030302020204" pitchFamily="66" charset="0"/>
              </a:rPr>
              <a:t>H pylori </a:t>
            </a:r>
            <a:r>
              <a:rPr lang="en-US" altLang="en-US" sz="2400" dirty="0">
                <a:solidFill>
                  <a:srgbClr val="FFFFFF"/>
                </a:solidFill>
                <a:latin typeface="Comic Sans MS" panose="030F0702030302020204" pitchFamily="66" charset="0"/>
              </a:rPr>
              <a:t>also is a risk factor for </a:t>
            </a:r>
            <a:r>
              <a:rPr lang="en-US" altLang="en-US" sz="2400" b="1" dirty="0">
                <a:solidFill>
                  <a:srgbClr val="FF0000"/>
                </a:solidFill>
                <a:latin typeface="Comic Sans MS" panose="030F0702030302020204" pitchFamily="66" charset="0"/>
              </a:rPr>
              <a:t>gastric carcinoma </a:t>
            </a:r>
            <a:r>
              <a:rPr lang="en-US" altLang="en-US" sz="2400" dirty="0">
                <a:solidFill>
                  <a:srgbClr val="FFFFFF"/>
                </a:solidFill>
                <a:latin typeface="Comic Sans MS" panose="030F0702030302020204" pitchFamily="66" charset="0"/>
              </a:rPr>
              <a:t>and </a:t>
            </a:r>
            <a:r>
              <a:rPr lang="en-US" altLang="en-US" sz="2400" b="1" dirty="0">
                <a:solidFill>
                  <a:srgbClr val="FF0000"/>
                </a:solidFill>
                <a:latin typeface="Comic Sans MS" panose="030F0702030302020204" pitchFamily="66" charset="0"/>
              </a:rPr>
              <a:t>lymphoma.</a:t>
            </a:r>
            <a:endParaRPr lang="ar-IQ" altLang="en-US" sz="2400" b="1" dirty="0">
              <a:solidFill>
                <a:srgbClr val="FF0000"/>
              </a:solidFill>
              <a:latin typeface="Comic Sans MS" panose="030F0702030302020204" pitchFamily="66" charset="0"/>
            </a:endParaRPr>
          </a:p>
        </p:txBody>
      </p:sp>
    </p:spTree>
  </p:cSld>
  <p:clrMapOvr>
    <a:masterClrMapping/>
  </p:clrMapOvr>
  <p:transition spd="slow" advTm="35418"/>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عنصر نائب للمحتوى 2">
            <a:extLst>
              <a:ext uri="{FF2B5EF4-FFF2-40B4-BE49-F238E27FC236}">
                <a16:creationId xmlns:a16="http://schemas.microsoft.com/office/drawing/2014/main" id="{957BC549-4A1A-D41D-DC64-9B0FA658F8B5}"/>
              </a:ext>
            </a:extLst>
          </p:cNvPr>
          <p:cNvPicPr>
            <a:picLocks noGrp="1" noChangeAspect="1"/>
          </p:cNvPicPr>
          <p:nvPr>
            <p:ph idx="1"/>
          </p:nvPr>
        </p:nvPicPr>
        <p:blipFill>
          <a:blip r:embed="rId3"/>
          <a:stretch>
            <a:fillRect/>
          </a:stretch>
        </p:blipFill>
        <p:spPr>
          <a:xfrm>
            <a:off x="288484" y="304800"/>
            <a:ext cx="11842556" cy="7559040"/>
          </a:xfrm>
          <a:prstGeom prst="rect">
            <a:avLst/>
          </a:prstGeom>
        </p:spPr>
      </p:pic>
      <p:sp>
        <p:nvSpPr>
          <p:cNvPr id="5" name="مربع نص 4">
            <a:extLst>
              <a:ext uri="{FF2B5EF4-FFF2-40B4-BE49-F238E27FC236}">
                <a16:creationId xmlns:a16="http://schemas.microsoft.com/office/drawing/2014/main" id="{5DB13ACA-430E-5D1B-E5F0-A7F33DD46580}"/>
              </a:ext>
            </a:extLst>
          </p:cNvPr>
          <p:cNvSpPr txBox="1"/>
          <p:nvPr/>
        </p:nvSpPr>
        <p:spPr>
          <a:xfrm>
            <a:off x="12595429" y="1477844"/>
            <a:ext cx="797591" cy="6159718"/>
          </a:xfrm>
          <a:prstGeom prst="rect">
            <a:avLst/>
          </a:prstGeom>
          <a:noFill/>
        </p:spPr>
        <p:txBody>
          <a:bodyPr vert="wordArtVert" wrap="square">
            <a:spAutoFit/>
          </a:bodyPr>
          <a:lstStyle/>
          <a:p>
            <a:pPr marL="0" marR="0" lvl="0" indent="0" algn="l" defTabSz="457200" rtl="0" eaLnBrk="1" fontAlgn="auto" latinLnBrk="0" hangingPunct="1">
              <a:lnSpc>
                <a:spcPts val="4600"/>
              </a:lnSpc>
              <a:spcBef>
                <a:spcPts val="0"/>
              </a:spcBef>
              <a:spcAft>
                <a:spcPts val="0"/>
              </a:spcAft>
              <a:buClrTx/>
              <a:buSzTx/>
              <a:buFontTx/>
              <a:buNone/>
              <a:tabLst/>
              <a:defRPr/>
            </a:pPr>
            <a:r>
              <a:rPr kumimoji="0" lang="en-US" sz="3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glow rad="228600">
                    <a:schemeClr val="accent1">
                      <a:satMod val="175000"/>
                      <a:alpha val="40000"/>
                    </a:schemeClr>
                  </a:glow>
                  <a:outerShdw dist="38100" dir="2640000" algn="bl" rotWithShape="0">
                    <a:schemeClr val="accent1"/>
                  </a:outerShdw>
                </a:effectLst>
                <a:uLnTx/>
                <a:uFillTx/>
                <a:latin typeface="Wide Latin" panose="020A0A07050505020404" pitchFamily="18" charset="0"/>
                <a:ea typeface="Spline Sans Bold" pitchFamily="34" charset="-122"/>
                <a:cs typeface="Spline Sans Bold" pitchFamily="34" charset="-120"/>
              </a:rPr>
              <a:t>DIAGNOSIS</a:t>
            </a:r>
            <a:endParaRPr kumimoji="0" lang="en-US" sz="3600" b="1" i="0" u="none" strike="noStrike" kern="1200" normalizeH="0" baseline="0" noProof="0" dirty="0">
              <a:ln w="12700">
                <a:solidFill>
                  <a:schemeClr val="accent1"/>
                </a:solidFill>
                <a:prstDash val="solid"/>
              </a:ln>
              <a:pattFill prst="pct50">
                <a:fgClr>
                  <a:schemeClr val="accent1"/>
                </a:fgClr>
                <a:bgClr>
                  <a:schemeClr val="accent1">
                    <a:lumMod val="20000"/>
                    <a:lumOff val="80000"/>
                  </a:schemeClr>
                </a:bgClr>
              </a:pattFill>
              <a:effectLst>
                <a:glow rad="228600">
                  <a:schemeClr val="accent1">
                    <a:satMod val="175000"/>
                    <a:alpha val="40000"/>
                  </a:schemeClr>
                </a:glow>
                <a:outerShdw dist="38100" dir="2640000" algn="bl" rotWithShape="0">
                  <a:schemeClr val="accent1"/>
                </a:outerShdw>
              </a:effectLst>
              <a:uLnTx/>
              <a:uFillTx/>
              <a:latin typeface="Wide Latin" panose="020A0A07050505020404" pitchFamily="18" charset="0"/>
            </a:endParaRPr>
          </a:p>
        </p:txBody>
      </p:sp>
    </p:spTree>
    <p:extLst>
      <p:ext uri="{BB962C8B-B14F-4D97-AF65-F5344CB8AC3E}">
        <p14:creationId xmlns:p14="http://schemas.microsoft.com/office/powerpoint/2010/main" val="58021978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أيون">
  <a:themeElements>
    <a:clrScheme name="أيون">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أيون">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أيون">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4927</TotalTime>
  <Words>2142</Words>
  <Application>Microsoft Office PowerPoint</Application>
  <PresentationFormat>مخصص</PresentationFormat>
  <Paragraphs>225</Paragraphs>
  <Slides>24</Slides>
  <Notes>20</Notes>
  <HiddenSlides>0</HiddenSlides>
  <MMClips>0</MMClips>
  <ScaleCrop>false</ScaleCrop>
  <HeadingPairs>
    <vt:vector size="6" baseType="variant">
      <vt:variant>
        <vt:lpstr>الخطوط المستخدمة</vt:lpstr>
      </vt:variant>
      <vt:variant>
        <vt:i4>16</vt:i4>
      </vt:variant>
      <vt:variant>
        <vt:lpstr>نسق</vt:lpstr>
      </vt:variant>
      <vt:variant>
        <vt:i4>2</vt:i4>
      </vt:variant>
      <vt:variant>
        <vt:lpstr>عناوين الشرائح</vt:lpstr>
      </vt:variant>
      <vt:variant>
        <vt:i4>24</vt:i4>
      </vt:variant>
    </vt:vector>
  </HeadingPairs>
  <TitlesOfParts>
    <vt:vector size="42" baseType="lpstr">
      <vt:lpstr>Barlow</vt:lpstr>
      <vt:lpstr>Wide Latin</vt:lpstr>
      <vt:lpstr>Goudy Stout</vt:lpstr>
      <vt:lpstr>Times New Roman</vt:lpstr>
      <vt:lpstr>Spline Sans Bold</vt:lpstr>
      <vt:lpstr>Wingdings 3</vt:lpstr>
      <vt:lpstr>Eras Bold ITC</vt:lpstr>
      <vt:lpstr>Fraunces Medium</vt:lpstr>
      <vt:lpstr>Arial</vt:lpstr>
      <vt:lpstr>Calibri</vt:lpstr>
      <vt:lpstr>Comic Sans MS</vt:lpstr>
      <vt:lpstr>Inter</vt:lpstr>
      <vt:lpstr>Century Gothic</vt:lpstr>
      <vt:lpstr>Epilogue</vt:lpstr>
      <vt:lpstr>Barlow Bold</vt:lpstr>
      <vt:lpstr>Impact</vt:lpstr>
      <vt:lpstr>أيون</vt:lpstr>
      <vt:lpstr>Default Design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DR.Ahmed Saker 2o1O</cp:lastModifiedBy>
  <cp:revision>10</cp:revision>
  <dcterms:created xsi:type="dcterms:W3CDTF">2025-02-09T15:03:21Z</dcterms:created>
  <dcterms:modified xsi:type="dcterms:W3CDTF">2025-02-17T08:34:44Z</dcterms:modified>
</cp:coreProperties>
</file>