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80" r:id="rId3"/>
    <p:sldMasterId id="2147483708" r:id="rId4"/>
    <p:sldMasterId id="2147483720" r:id="rId5"/>
  </p:sldMasterIdLst>
  <p:notesMasterIdLst>
    <p:notesMasterId r:id="rId33"/>
  </p:notesMasterIdLst>
  <p:sldIdLst>
    <p:sldId id="351" r:id="rId6"/>
    <p:sldId id="361" r:id="rId7"/>
    <p:sldId id="340" r:id="rId8"/>
    <p:sldId id="384" r:id="rId9"/>
    <p:sldId id="362" r:id="rId10"/>
    <p:sldId id="364" r:id="rId11"/>
    <p:sldId id="257" r:id="rId12"/>
    <p:sldId id="259" r:id="rId13"/>
    <p:sldId id="370" r:id="rId14"/>
    <p:sldId id="380" r:id="rId15"/>
    <p:sldId id="260" r:id="rId16"/>
    <p:sldId id="261" r:id="rId17"/>
    <p:sldId id="544" r:id="rId18"/>
    <p:sldId id="262" r:id="rId19"/>
    <p:sldId id="263" r:id="rId20"/>
    <p:sldId id="264" r:id="rId21"/>
    <p:sldId id="265" r:id="rId22"/>
    <p:sldId id="385" r:id="rId23"/>
    <p:sldId id="386" r:id="rId24"/>
    <p:sldId id="266" r:id="rId25"/>
    <p:sldId id="536" r:id="rId26"/>
    <p:sldId id="539" r:id="rId27"/>
    <p:sldId id="537" r:id="rId28"/>
    <p:sldId id="540" r:id="rId29"/>
    <p:sldId id="538" r:id="rId30"/>
    <p:sldId id="543" r:id="rId31"/>
    <p:sldId id="350" r:id="rId32"/>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39" autoAdjust="0"/>
    <p:restoredTop sz="71082" autoAdjust="0"/>
  </p:normalViewPr>
  <p:slideViewPr>
    <p:cSldViewPr snapToGrid="0">
      <p:cViewPr varScale="1">
        <p:scale>
          <a:sx n="51" d="100"/>
          <a:sy n="51" d="100"/>
        </p:scale>
        <p:origin x="1416" y="6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E14BCA3B-82A2-44FC-AE78-D5FFE8BA025C}" type="datetimeFigureOut">
              <a:rPr lang="en-US" smtClean="0"/>
              <a:t>2/23/2025</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27BC0FB-A776-4A95-8B4A-DB8960A62C83}" type="slidenum">
              <a:rPr lang="en-US" smtClean="0"/>
              <a:t>‹#›</a:t>
            </a:fld>
            <a:endParaRPr lang="en-US"/>
          </a:p>
        </p:txBody>
      </p:sp>
    </p:spTree>
    <p:extLst>
      <p:ext uri="{BB962C8B-B14F-4D97-AF65-F5344CB8AC3E}">
        <p14:creationId xmlns:p14="http://schemas.microsoft.com/office/powerpoint/2010/main" val="39965092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Spheroplas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1" lang="en-US" sz="1200" dirty="0">
                <a:solidFill>
                  <a:srgbClr val="000000"/>
                </a:solidFill>
                <a:latin typeface="Comic Sans MS" pitchFamily="66" charset="0"/>
                <a:ea typeface="PMingLiU" panose="02020500000000000000" pitchFamily="18" charset="-120"/>
                <a:cs typeface="Times New Roman" pitchFamily="18" charset="0"/>
              </a:rPr>
              <a:t>Hence they are resistance to cell wall- active antibiotics like beta-lactams.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dirty="0">
                <a:solidFill>
                  <a:srgbClr val="202122"/>
                </a:solidFill>
                <a:effectLst/>
                <a:latin typeface="Arial" panose="020B0604020202020204" pitchFamily="34" charset="0"/>
              </a:rPr>
              <a:t>L-form bacteria= cell wall-deficient bacteria</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CWDB</a:t>
            </a:r>
            <a:r>
              <a:rPr lang="en-US" b="0" i="0" dirty="0">
                <a:solidFill>
                  <a:srgbClr val="202122"/>
                </a:solidFill>
                <a:effectLst/>
                <a:latin typeface="Arial" panose="020B0604020202020204" pitchFamily="34" charset="0"/>
              </a:rPr>
              <a:t>). L-forms are distinguished from </a:t>
            </a:r>
            <a:r>
              <a:rPr lang="en-US" b="0" i="0" u="none" strike="noStrike" dirty="0">
                <a:effectLst/>
                <a:latin typeface="Arial" panose="020B0604020202020204" pitchFamily="34" charset="0"/>
                <a:hlinkClick r:id="rId3" tooltip="Spheroplasts"/>
              </a:rPr>
              <a:t>spheroplasts</a:t>
            </a:r>
            <a:r>
              <a:rPr lang="en-US" b="0" i="0" dirty="0">
                <a:solidFill>
                  <a:srgbClr val="202122"/>
                </a:solidFill>
                <a:effectLst/>
                <a:latin typeface="Arial" panose="020B0604020202020204" pitchFamily="34" charset="0"/>
              </a:rPr>
              <a:t> that the later are capable of dividing, but can revert to the original morphology, while L-forms are unable to revert to the original cell-walled form of bacteria.</a:t>
            </a:r>
            <a:endParaRPr kumimoji="1" lang="en-US" sz="1200" dirty="0">
              <a:solidFill>
                <a:srgbClr val="000000"/>
              </a:solidFill>
              <a:latin typeface="Comic Sans MS" pitchFamily="66" charset="0"/>
              <a:ea typeface="PMingLiU" panose="02020500000000000000" pitchFamily="18" charset="-120"/>
              <a:cs typeface="Times New Roman" pitchFamily="18" charset="0"/>
            </a:endParaRPr>
          </a:p>
          <a:p>
            <a:endParaRPr lang="en-US" dirty="0"/>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a:t>
            </a:fld>
            <a:endParaRPr lang="en-US"/>
          </a:p>
        </p:txBody>
      </p:sp>
    </p:spTree>
    <p:extLst>
      <p:ext uri="{BB962C8B-B14F-4D97-AF65-F5344CB8AC3E}">
        <p14:creationId xmlns:p14="http://schemas.microsoft.com/office/powerpoint/2010/main" val="107418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font000000001db42377"/>
              </a:rPr>
              <a:t>Prevention of many of these diseases is based on reducing exposure to the arthropod vector by wearing protective clothing and using insect repellent.</a:t>
            </a:r>
            <a:endParaRPr lang="en-US" altLang="en-US" sz="1200" dirty="0">
              <a:solidFill>
                <a:srgbClr val="000000"/>
              </a:solidFill>
              <a:latin typeface="Comic Sans MS" panose="030F0702030302020204" pitchFamily="66"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AA43B-B283-B6C7-525B-A8F99BEFA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7A3D-8280-0326-F8DB-646374312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4049A-9E5A-BA24-DE5B-379415D1A729}"/>
              </a:ext>
            </a:extLst>
          </p:cNvPr>
          <p:cNvSpPr>
            <a:spLocks noGrp="1"/>
          </p:cNvSpPr>
          <p:nvPr>
            <p:ph type="body" idx="1"/>
          </p:nvPr>
        </p:nvSpPr>
        <p:spPr/>
        <p:txBody>
          <a:bodyPr/>
          <a:lstStyle/>
          <a:p>
            <a:pPr marL="171450" indent="-171450" algn="l" rtl="0">
              <a:buFontTx/>
              <a:buChar char="-"/>
            </a:pPr>
            <a:r>
              <a:rPr kumimoji="1" lang="en-US" sz="1200" dirty="0">
                <a:solidFill>
                  <a:srgbClr val="000000"/>
                </a:solidFill>
                <a:latin typeface="Comic Sans MS" pitchFamily="66" charset="0"/>
                <a:ea typeface="PMingLiU" panose="02020500000000000000" pitchFamily="18" charset="-120"/>
              </a:rPr>
              <a:t>In this section, we shall discuss 3 genera of actinomycetes: Actinomyces, Nocardia, and Streptomyces. These organisms have been shown to be higher bacteria, but they were thought to be fungi for many years because they have filamentous forms, 0.5 to 0.8 µ in diameter, which appear to branch. Some species form aerial mycelia in culture. The clinical manifestations of infection are similar to those of a systemic fungal infection. It is now clear that they are not fungi but are closely related to the mycobacteria.</a:t>
            </a:r>
          </a:p>
          <a:p>
            <a:endParaRPr lang="en-US" dirty="0"/>
          </a:p>
        </p:txBody>
      </p:sp>
      <p:sp>
        <p:nvSpPr>
          <p:cNvPr id="4" name="Slide Number Placeholder 3">
            <a:extLst>
              <a:ext uri="{FF2B5EF4-FFF2-40B4-BE49-F238E27FC236}">
                <a16:creationId xmlns:a16="http://schemas.microsoft.com/office/drawing/2014/main" id="{CBC976D3-E06E-A9E0-4F08-9657BC6009CD}"/>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97434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eaLnBrk="1" hangingPunct="1">
              <a:lnSpc>
                <a:spcPct val="80000"/>
              </a:lnSpc>
            </a:pPr>
            <a:r>
              <a:rPr lang="en-US" altLang="en-US" sz="1200" dirty="0"/>
              <a:t>Some facts that you should know about these genera are that:</a:t>
            </a:r>
            <a:endParaRPr lang="ar-JO" altLang="en-US" sz="1200" dirty="0"/>
          </a:p>
          <a:p>
            <a:pPr algn="l" rtl="0" eaLnBrk="1" hangingPunct="1">
              <a:lnSpc>
                <a:spcPct val="80000"/>
              </a:lnSpc>
            </a:pPr>
            <a:r>
              <a:rPr lang="en-US" altLang="en-US" sz="1200" dirty="0"/>
              <a:t>1- </a:t>
            </a:r>
            <a:r>
              <a:rPr lang="en-US" altLang="en-US" sz="1200" dirty="0">
                <a:solidFill>
                  <a:srgbClr val="FF0000"/>
                </a:solidFill>
              </a:rPr>
              <a:t>Actinomyces </a:t>
            </a:r>
            <a:r>
              <a:rPr lang="en-US" altLang="en-US" sz="1200" dirty="0"/>
              <a:t>are anaerobic, while Nocardia and Streptomyces are aerobic. </a:t>
            </a:r>
            <a:endParaRPr lang="ar-JO" altLang="en-US" sz="1200" dirty="0"/>
          </a:p>
          <a:p>
            <a:pPr algn="l" rtl="0" eaLnBrk="1" hangingPunct="1">
              <a:lnSpc>
                <a:spcPct val="80000"/>
              </a:lnSpc>
            </a:pPr>
            <a:r>
              <a:rPr lang="en-US" altLang="en-US" sz="1200" dirty="0"/>
              <a:t>2- </a:t>
            </a:r>
            <a:r>
              <a:rPr lang="en-US" altLang="en-US" sz="1200" dirty="0">
                <a:solidFill>
                  <a:srgbClr val="FF0000"/>
                </a:solidFill>
              </a:rPr>
              <a:t>Nocardia</a:t>
            </a:r>
            <a:r>
              <a:rPr lang="en-US" altLang="en-US" sz="1200" dirty="0"/>
              <a:t> stain partially acid-fast, Actinomyces and Streptomyces are not acid-fast. </a:t>
            </a:r>
            <a:endParaRPr lang="ar-JO" altLang="en-US" sz="1200" dirty="0"/>
          </a:p>
          <a:p>
            <a:pPr algn="l" rtl="0" eaLnBrk="1" hangingPunct="1">
              <a:lnSpc>
                <a:spcPct val="80000"/>
              </a:lnSpc>
            </a:pPr>
            <a:r>
              <a:rPr lang="en-US" altLang="en-US" sz="1200" dirty="0"/>
              <a:t>3- All genera may produce granules, Actinomyces almost always produce granules.</a:t>
            </a:r>
            <a:endParaRPr lang="ar-JO" altLang="en-US" sz="1200" dirty="0"/>
          </a:p>
          <a:p>
            <a:endParaRPr lang="en-US" dirty="0"/>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19</a:t>
            </a:fld>
            <a:endParaRPr lang="en-US"/>
          </a:p>
        </p:txBody>
      </p:sp>
    </p:spTree>
    <p:extLst>
      <p:ext uri="{BB962C8B-B14F-4D97-AF65-F5344CB8AC3E}">
        <p14:creationId xmlns:p14="http://schemas.microsoft.com/office/powerpoint/2010/main" val="46130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171450" indent="-171450" algn="l" rtl="0">
              <a:buFontTx/>
              <a:buChar char="-"/>
            </a:pPr>
            <a:r>
              <a:rPr lang="en-US" dirty="0"/>
              <a:t>All species are found as normal commensally in the oral cavity; some are isolated from deep caries. Other from brain abscess </a:t>
            </a:r>
          </a:p>
          <a:p>
            <a:pPr marL="171450" indent="-171450" algn="l" rtl="0">
              <a:buFontTx/>
              <a:buChar char="-"/>
            </a:pPr>
            <a:r>
              <a:rPr lang="en-US" altLang="en-US" sz="1200" dirty="0"/>
              <a:t>In cattle, the disease is called</a:t>
            </a:r>
            <a:r>
              <a:rPr lang="ar-SA" altLang="en-US" sz="1200" dirty="0"/>
              <a:t> "</a:t>
            </a:r>
            <a:r>
              <a:rPr lang="en-US" altLang="en-US" sz="1200" b="1" u="sng" dirty="0"/>
              <a:t>lumpy jaw</a:t>
            </a:r>
            <a:r>
              <a:rPr lang="en-US" altLang="en-US" sz="1200" dirty="0"/>
              <a:t>" because of the huge abscess formed in the angle of the jaw. </a:t>
            </a:r>
          </a:p>
          <a:p>
            <a:pPr marL="171450" indent="-171450" algn="l" rtl="0">
              <a:buFontTx/>
              <a:buChar char="-"/>
            </a:pPr>
            <a:r>
              <a:rPr lang="en-US" altLang="en-US" sz="1200" dirty="0"/>
              <a:t>Frequently, the infected patient has a </a:t>
            </a:r>
            <a:r>
              <a:rPr lang="en-US" altLang="en-US" sz="1200" dirty="0">
                <a:solidFill>
                  <a:srgbClr val="FF0000"/>
                </a:solidFill>
              </a:rPr>
              <a:t>tooth abscess</a:t>
            </a:r>
            <a:r>
              <a:rPr lang="en-US" altLang="en-US" sz="1200" dirty="0"/>
              <a:t> or a </a:t>
            </a:r>
            <a:r>
              <a:rPr lang="en-US" altLang="en-US" sz="1200" dirty="0">
                <a:solidFill>
                  <a:srgbClr val="FF0000"/>
                </a:solidFill>
              </a:rPr>
              <a:t>tooth extraction</a:t>
            </a:r>
            <a:r>
              <a:rPr lang="en-US" altLang="en-US" sz="1200" dirty="0"/>
              <a:t> and the endogenous organism becomes established in the </a:t>
            </a:r>
            <a:r>
              <a:rPr lang="en-US" altLang="en-US" sz="1200" u="sng" dirty="0"/>
              <a:t>traumatized tissue</a:t>
            </a:r>
            <a:r>
              <a:rPr lang="en-US" altLang="en-US" sz="1200" dirty="0"/>
              <a:t> and causes a </a:t>
            </a:r>
            <a:r>
              <a:rPr lang="en-US" altLang="en-US" sz="1200" u="sng" dirty="0"/>
              <a:t>suppurative infection</a:t>
            </a:r>
            <a:r>
              <a:rPr lang="en-US" altLang="en-US" sz="1200" dirty="0"/>
              <a:t>.</a:t>
            </a:r>
          </a:p>
          <a:p>
            <a:pPr marL="171450" indent="-171450" algn="l" rtl="0">
              <a:buFontTx/>
              <a:buChar char="-"/>
            </a:pPr>
            <a:endParaRPr lang="en-US" dirty="0"/>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20</a:t>
            </a:fld>
            <a:endParaRPr lang="en-US"/>
          </a:p>
        </p:txBody>
      </p:sp>
    </p:spTree>
    <p:extLst>
      <p:ext uri="{BB962C8B-B14F-4D97-AF65-F5344CB8AC3E}">
        <p14:creationId xmlns:p14="http://schemas.microsoft.com/office/powerpoint/2010/main" val="1553731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t>The patient usually presents with a </a:t>
            </a:r>
            <a:r>
              <a:rPr lang="en-US" altLang="en-US" sz="1200" u="sng" dirty="0"/>
              <a:t>pus-draining lesion</a:t>
            </a:r>
            <a:r>
              <a:rPr lang="en-US" altLang="en-US" sz="1200" dirty="0"/>
              <a:t>, so the </a:t>
            </a:r>
            <a:r>
              <a:rPr lang="en-US" altLang="en-US" sz="1200" u="sng" dirty="0"/>
              <a:t>pus will be the clinical material you send to the laboratory.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t>This diagnosis can be made on the hospital floor. If you rotate the vial of pus, the</a:t>
            </a:r>
            <a:r>
              <a:rPr lang="ar-SA" altLang="en-US" sz="1200" dirty="0"/>
              <a:t> </a:t>
            </a:r>
            <a:r>
              <a:rPr lang="en-US" altLang="en-US" sz="1200" b="1" dirty="0"/>
              <a:t>yellow sulfur granules</a:t>
            </a:r>
            <a:r>
              <a:rPr lang="ar-SA" altLang="en-US" sz="1200" dirty="0"/>
              <a:t>, </a:t>
            </a:r>
            <a:r>
              <a:rPr lang="en-US" altLang="en-US" sz="1200" dirty="0"/>
              <a:t>characteristic of this organism, can be seen with the naked eye. You can also see these granules by running sterile water over the gauze used to cover the lesion</a:t>
            </a:r>
            <a:r>
              <a:rPr lang="ar-SA" altLang="en-US" sz="1200" dirty="0"/>
              <a:t>. </a:t>
            </a:r>
            <a:endParaRPr lang="en-US" alt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This organism can be seen </a:t>
            </a:r>
            <a:r>
              <a:rPr lang="en-US" altLang="en-US" b="1" dirty="0"/>
              <a:t>histologically as "sulfur granules</a:t>
            </a:r>
            <a:r>
              <a:rPr lang="en-US" altLang="en-US" dirty="0"/>
              <a:t>" surrounded by polymorphonuclear cells (PMN) forming the </a:t>
            </a:r>
            <a:r>
              <a:rPr lang="en-US" altLang="en-US" b="1" dirty="0"/>
              <a:t>purulent tissue reaction</a:t>
            </a:r>
            <a:r>
              <a:rPr lang="en-US" altLang="en-US" dirty="0"/>
              <a:t>.</a:t>
            </a:r>
            <a:endParaRPr lang="ar-SA" altLang="en-US" sz="1200"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a:t>The problem is the penetration of the drug to the fibrotic tissues and reaching the organism which may lead to recurrent infection. *</a:t>
            </a:r>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22</a:t>
            </a:fld>
            <a:endParaRPr lang="en-US"/>
          </a:p>
        </p:txBody>
      </p:sp>
    </p:spTree>
    <p:extLst>
      <p:ext uri="{BB962C8B-B14F-4D97-AF65-F5344CB8AC3E}">
        <p14:creationId xmlns:p14="http://schemas.microsoft.com/office/powerpoint/2010/main" val="221967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rPr>
              <a:t>Nocardiosis primarily presents as a </a:t>
            </a:r>
            <a:r>
              <a:rPr lang="en-US" altLang="en-US" sz="1200" b="1" dirty="0">
                <a:solidFill>
                  <a:srgbClr val="000000"/>
                </a:solidFill>
              </a:rPr>
              <a:t>pulmonary disease</a:t>
            </a:r>
            <a:r>
              <a:rPr lang="en-US" altLang="en-US" sz="1200" dirty="0">
                <a:solidFill>
                  <a:srgbClr val="000000"/>
                </a:solidFill>
              </a:rPr>
              <a:t> in the U.S. In Latin America, it is more frequently seen as the cause of a </a:t>
            </a:r>
            <a:r>
              <a:rPr lang="en-US" altLang="en-US" sz="1200" b="1" dirty="0">
                <a:solidFill>
                  <a:srgbClr val="000000"/>
                </a:solidFill>
              </a:rPr>
              <a:t>subcutaneous infection</a:t>
            </a:r>
            <a:r>
              <a:rPr lang="en-US" altLang="en-US" sz="1200" dirty="0">
                <a:solidFill>
                  <a:srgbClr val="000000"/>
                </a:solidFill>
              </a:rPr>
              <a:t>, with or without draining abscesses. </a:t>
            </a:r>
            <a:r>
              <a:rPr lang="en-US" altLang="en-US" sz="1200" b="1" dirty="0">
                <a:solidFill>
                  <a:srgbClr val="000000"/>
                </a:solidFill>
              </a:rPr>
              <a:t>Brain abscesses</a:t>
            </a:r>
            <a:r>
              <a:rPr lang="en-US" altLang="en-US" sz="1200" dirty="0">
                <a:solidFill>
                  <a:srgbClr val="000000"/>
                </a:solidFill>
              </a:rPr>
              <a:t> are frequent secondary lesions. </a:t>
            </a:r>
            <a:r>
              <a:rPr lang="en-US" altLang="en-US" sz="1200" i="1" dirty="0">
                <a:solidFill>
                  <a:srgbClr val="000000"/>
                </a:solidFill>
              </a:rPr>
              <a:t>N</a:t>
            </a:r>
            <a:r>
              <a:rPr lang="ar-JO" altLang="en-US" sz="1200" i="1" dirty="0">
                <a:solidFill>
                  <a:srgbClr val="000000"/>
                </a:solidFill>
              </a:rPr>
              <a:t> </a:t>
            </a:r>
            <a:r>
              <a:rPr lang="en-US" altLang="en-US" sz="1200" i="1" dirty="0">
                <a:solidFill>
                  <a:srgbClr val="000000"/>
                </a:solidFill>
              </a:rPr>
              <a:t>.</a:t>
            </a:r>
            <a:r>
              <a:rPr lang="en-US" altLang="en-US" sz="1200" i="1" dirty="0" err="1">
                <a:solidFill>
                  <a:srgbClr val="000000"/>
                </a:solidFill>
              </a:rPr>
              <a:t>asteroides</a:t>
            </a:r>
            <a:r>
              <a:rPr lang="en-US" altLang="en-US" sz="1200" dirty="0">
                <a:solidFill>
                  <a:srgbClr val="000000"/>
                </a:solidFill>
              </a:rPr>
              <a:t> is usually the etiologic agent of pulmonary nocardiosis while </a:t>
            </a:r>
            <a:r>
              <a:rPr lang="en-US" altLang="en-US" sz="1200" i="1" dirty="0">
                <a:solidFill>
                  <a:srgbClr val="000000"/>
                </a:solidFill>
              </a:rPr>
              <a:t>N</a:t>
            </a:r>
            <a:r>
              <a:rPr lang="en-US" altLang="en-US" sz="1200" dirty="0">
                <a:solidFill>
                  <a:srgbClr val="000000"/>
                </a:solidFill>
              </a:rPr>
              <a:t>. </a:t>
            </a:r>
            <a:r>
              <a:rPr lang="en-US" altLang="en-US" sz="1200" i="1" dirty="0" err="1">
                <a:solidFill>
                  <a:srgbClr val="000000"/>
                </a:solidFill>
              </a:rPr>
              <a:t>brasiliensis</a:t>
            </a:r>
            <a:r>
              <a:rPr lang="en-US" altLang="en-US" sz="1200" i="1" dirty="0">
                <a:solidFill>
                  <a:srgbClr val="000000"/>
                </a:solidFill>
              </a:rPr>
              <a:t> </a:t>
            </a:r>
            <a:r>
              <a:rPr lang="en-US" altLang="en-US" sz="1200" dirty="0">
                <a:solidFill>
                  <a:srgbClr val="000000"/>
                </a:solidFill>
              </a:rPr>
              <a:t>is frequently the cause of </a:t>
            </a:r>
            <a:r>
              <a:rPr lang="en-US" altLang="en-US" sz="1200" b="1" dirty="0">
                <a:solidFill>
                  <a:srgbClr val="000000"/>
                </a:solidFill>
              </a:rPr>
              <a:t>sub-cutaneous lesions</a:t>
            </a:r>
            <a:r>
              <a:rPr lang="en-US" altLang="en-US" sz="1200" dirty="0">
                <a:solidFill>
                  <a:srgbClr val="000000"/>
                </a:solidFill>
              </a:rPr>
              <a:t>. </a:t>
            </a:r>
            <a:endParaRPr lang="ar-JO" altLang="en-US" sz="1200" dirty="0">
              <a:solidFill>
                <a:srgbClr val="000000"/>
              </a:solidFill>
            </a:endParaRPr>
          </a:p>
          <a:p>
            <a:pPr algn="l" rtl="0"/>
            <a:r>
              <a:rPr lang="en-US" dirty="0"/>
              <a:t>In Sudan and North Africa it causes </a:t>
            </a:r>
            <a:r>
              <a:rPr lang="en-US" b="1" dirty="0">
                <a:solidFill>
                  <a:schemeClr val="accent2"/>
                </a:solidFill>
              </a:rPr>
              <a:t>Madura foot </a:t>
            </a:r>
            <a:r>
              <a:rPr lang="en-US" dirty="0"/>
              <a:t>which is a chronic granulomatous infection of bones and soft tissue of the foot leading to mycetoma formation and gross deformity</a:t>
            </a:r>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24</a:t>
            </a:fld>
            <a:endParaRPr lang="en-US"/>
          </a:p>
        </p:txBody>
      </p:sp>
    </p:spTree>
    <p:extLst>
      <p:ext uri="{BB962C8B-B14F-4D97-AF65-F5344CB8AC3E}">
        <p14:creationId xmlns:p14="http://schemas.microsoft.com/office/powerpoint/2010/main" val="2963981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altLang="en-US" dirty="0">
                <a:solidFill>
                  <a:srgbClr val="000000"/>
                </a:solidFill>
              </a:rPr>
              <a:t>.</a:t>
            </a:r>
          </a:p>
          <a:p>
            <a:pPr marL="342900" indent="-342900" algn="just" rtl="0" eaLnBrk="1" fontAlgn="base" hangingPunct="1">
              <a:spcBef>
                <a:spcPct val="0"/>
              </a:spcBef>
              <a:spcAft>
                <a:spcPct val="0"/>
              </a:spcAft>
              <a:buFontTx/>
              <a:buChar char="-"/>
            </a:pPr>
            <a:r>
              <a:rPr lang="en-US" altLang="en-US" dirty="0">
                <a:solidFill>
                  <a:srgbClr val="000000"/>
                </a:solidFill>
              </a:rPr>
              <a:t>It is important to let the lab know the organism you suspect because most bacterial pathogens will grow out overnight, but the actinomycetes take longer to be visible on the culture plates (48-72 h). </a:t>
            </a:r>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25</a:t>
            </a:fld>
            <a:endParaRPr lang="en-US"/>
          </a:p>
        </p:txBody>
      </p:sp>
    </p:spTree>
    <p:extLst>
      <p:ext uri="{BB962C8B-B14F-4D97-AF65-F5344CB8AC3E}">
        <p14:creationId xmlns:p14="http://schemas.microsoft.com/office/powerpoint/2010/main" val="228220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27</a:t>
            </a:fld>
            <a:endParaRPr lang="en-US"/>
          </a:p>
        </p:txBody>
      </p:sp>
    </p:spTree>
    <p:extLst>
      <p:ext uri="{BB962C8B-B14F-4D97-AF65-F5344CB8AC3E}">
        <p14:creationId xmlns:p14="http://schemas.microsoft.com/office/powerpoint/2010/main" val="172703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just" rtl="0" fontAlgn="base">
              <a:spcBef>
                <a:spcPct val="0"/>
              </a:spcBef>
              <a:spcAft>
                <a:spcPct val="0"/>
              </a:spcAft>
              <a:defRPr/>
            </a:pPr>
            <a:r>
              <a:rPr kumimoji="1" lang="en-US" sz="1200" dirty="0">
                <a:solidFill>
                  <a:srgbClr val="545C94"/>
                </a:solidFill>
                <a:latin typeface="Comic Sans MS" pitchFamily="66" charset="0"/>
                <a:ea typeface="PMingLiU" panose="02020500000000000000" pitchFamily="18" charset="-120"/>
              </a:rPr>
              <a:t>• </a:t>
            </a:r>
            <a:r>
              <a:rPr kumimoji="1" lang="en-US" sz="1200" dirty="0">
                <a:solidFill>
                  <a:srgbClr val="323233"/>
                </a:solidFill>
                <a:latin typeface="Comic Sans MS" pitchFamily="66" charset="0"/>
                <a:ea typeface="PMingLiU" panose="02020500000000000000" pitchFamily="18" charset="-120"/>
              </a:rPr>
              <a:t>Attaches to respiratory epithelium via P1 protein, </a:t>
            </a:r>
            <a:r>
              <a:rPr kumimoji="1" lang="en-US" sz="1200" dirty="0">
                <a:solidFill>
                  <a:srgbClr val="323333"/>
                </a:solidFill>
                <a:latin typeface="Comic Sans MS" pitchFamily="66" charset="0"/>
                <a:ea typeface="PMingLiU" panose="02020500000000000000" pitchFamily="18" charset="-120"/>
              </a:rPr>
              <a:t>Inhibits ciliary action.</a:t>
            </a:r>
          </a:p>
          <a:p>
            <a:pPr algn="just" rtl="0" fontAlgn="base">
              <a:spcBef>
                <a:spcPct val="0"/>
              </a:spcBef>
              <a:spcAft>
                <a:spcPct val="0"/>
              </a:spcAft>
              <a:defRPr/>
            </a:pPr>
            <a:r>
              <a:rPr kumimoji="1" lang="en-US" sz="1200" dirty="0">
                <a:solidFill>
                  <a:srgbClr val="5864A1"/>
                </a:solidFill>
                <a:latin typeface="Comic Sans MS" pitchFamily="66" charset="0"/>
                <a:ea typeface="PMingLiU" panose="02020500000000000000" pitchFamily="18" charset="-120"/>
              </a:rPr>
              <a:t>• </a:t>
            </a:r>
            <a:r>
              <a:rPr kumimoji="1" lang="en-US" sz="1200" dirty="0">
                <a:solidFill>
                  <a:srgbClr val="353535"/>
                </a:solidFill>
                <a:latin typeface="Comic Sans MS" pitchFamily="66" charset="0"/>
                <a:ea typeface="PMingLiU" panose="02020500000000000000" pitchFamily="18" charset="-120"/>
              </a:rPr>
              <a:t>Produces hydrogen peroxide, superoxide radicals, and cytolytic enzymes, which damage the respiratory epithelium, leading to necrosis and a bad, hacking cough (walking pneumonia)</a:t>
            </a:r>
          </a:p>
          <a:p>
            <a:pPr algn="just" rtl="0" fontAlgn="base">
              <a:spcBef>
                <a:spcPct val="0"/>
              </a:spcBef>
              <a:spcAft>
                <a:spcPct val="0"/>
              </a:spcAft>
              <a:defRPr/>
            </a:pPr>
            <a:r>
              <a:rPr kumimoji="1" lang="en-US" sz="1200" dirty="0">
                <a:solidFill>
                  <a:srgbClr val="5864A1"/>
                </a:solidFill>
                <a:latin typeface="Comic Sans MS" pitchFamily="66" charset="0"/>
                <a:ea typeface="PMingLiU" panose="02020500000000000000" pitchFamily="18" charset="-120"/>
              </a:rPr>
              <a:t>• </a:t>
            </a:r>
            <a:r>
              <a:rPr kumimoji="1" lang="en-US" sz="1200" dirty="0">
                <a:solidFill>
                  <a:srgbClr val="464646"/>
                </a:solidFill>
                <a:latin typeface="Comic Sans MS" pitchFamily="66" charset="0"/>
                <a:ea typeface="PMingLiU" panose="02020500000000000000" pitchFamily="18" charset="-120"/>
              </a:rPr>
              <a:t>M. pneumoniae functions as superantigen, elicits production of IL- 1 , IL-6, and TNF-cx</a:t>
            </a:r>
          </a:p>
          <a:p>
            <a:pPr algn="just" rtl="0" fontAlgn="base">
              <a:spcBef>
                <a:spcPct val="0"/>
              </a:spcBef>
              <a:spcAft>
                <a:spcPct val="0"/>
              </a:spcAft>
              <a:defRPr/>
            </a:pPr>
            <a:r>
              <a:rPr kumimoji="1" lang="en-US" sz="1200" dirty="0">
                <a:solidFill>
                  <a:srgbClr val="000000"/>
                </a:solidFill>
                <a:latin typeface="Comic Sans MS" pitchFamily="66" charset="0"/>
                <a:ea typeface="Calibri"/>
                <a:cs typeface="Arial"/>
              </a:rPr>
              <a:t>They have only one serotype, but they have been shown to form auto antibodies against RBCs, and also against brain, liver and lung cells, causing the extra pulmonary manifestation of the infection.</a:t>
            </a:r>
          </a:p>
          <a:p>
            <a:pPr algn="l" rtl="0"/>
            <a:endParaRPr lang="en-US" dirty="0"/>
          </a:p>
        </p:txBody>
      </p:sp>
      <p:sp>
        <p:nvSpPr>
          <p:cNvPr id="4" name="عنصر نائب لرقم الشريحة 3"/>
          <p:cNvSpPr>
            <a:spLocks noGrp="1"/>
          </p:cNvSpPr>
          <p:nvPr>
            <p:ph type="sldNum" sz="quarter" idx="5"/>
          </p:nvPr>
        </p:nvSpPr>
        <p:spPr/>
        <p:txBody>
          <a:bodyPr/>
          <a:lstStyle/>
          <a:p>
            <a:fld id="{E27BC0FB-A776-4A95-8B4A-DB8960A62C83}" type="slidenum">
              <a:rPr lang="en-US" smtClean="0"/>
              <a:t>4</a:t>
            </a:fld>
            <a:endParaRPr lang="en-US"/>
          </a:p>
        </p:txBody>
      </p:sp>
    </p:spTree>
    <p:extLst>
      <p:ext uri="{BB962C8B-B14F-4D97-AF65-F5344CB8AC3E}">
        <p14:creationId xmlns:p14="http://schemas.microsoft.com/office/powerpoint/2010/main" val="149521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kumimoji="1" lang="en-US" sz="1200" dirty="0">
                <a:solidFill>
                  <a:srgbClr val="000000"/>
                </a:solidFill>
                <a:latin typeface="Comic Sans MS" pitchFamily="66" charset="0"/>
                <a:ea typeface="PMingLiU" panose="02020500000000000000" pitchFamily="18" charset="-120"/>
              </a:rPr>
              <a:t>Rickettsiae are very short rods that are barely visible in the light microscope because they stain poorly with the standard Gram stain.</a:t>
            </a:r>
          </a:p>
          <a:p>
            <a:pPr marL="171450" indent="-171450" algn="l" rtl="0">
              <a:buFontTx/>
              <a:buChar char="-"/>
            </a:pPr>
            <a:r>
              <a:rPr lang="en-US" dirty="0"/>
              <a:t>obligate intracellular parasites, because they are unable to produce sufficient energy to replicate extracellularly. Therefore, rickettsiae must be grown in cell culture, embryonated eggs, or experimental animals.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The life cycle of the rickettsiae is that they are maintained in nature in certain arthropods such as ticks, lice, fleas, and mites and, with one exception, are transmitted to humans by the bite of the arthropod. Virtually all rickettsial diseases are zoonoses, with the prominent exception of epidemic typhus, which occurs only in humans. </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The exception to arthropod transmission is </a:t>
            </a:r>
            <a:r>
              <a:rPr lang="en-US" altLang="en-US" sz="1200" i="1" dirty="0">
                <a:solidFill>
                  <a:srgbClr val="000000"/>
                </a:solidFill>
                <a:latin typeface="Comic Sans MS" panose="030F0702030302020204" pitchFamily="66" charset="0"/>
              </a:rPr>
              <a:t>Coxiella </a:t>
            </a:r>
            <a:r>
              <a:rPr lang="en-US" altLang="en-US" sz="1200" i="1" dirty="0" err="1">
                <a:solidFill>
                  <a:srgbClr val="000000"/>
                </a:solidFill>
                <a:latin typeface="Comic Sans MS" panose="030F0702030302020204" pitchFamily="66" charset="0"/>
              </a:rPr>
              <a:t>burnetii</a:t>
            </a:r>
            <a:r>
              <a:rPr lang="en-US" altLang="en-US" sz="1200" dirty="0">
                <a:solidFill>
                  <a:srgbClr val="000000"/>
                </a:solidFill>
                <a:latin typeface="Comic Sans MS" panose="030F0702030302020204" pitchFamily="66" charset="0"/>
              </a:rPr>
              <a:t>, the cause of Q fever, which is transmitted by aerosol and inhaled into the lungs. </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The rickettsiae circulate widely in the bloodstream (bacteremia), infecting primarily the endothelium of the blood vessel walls.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sz="1200" b="1" dirty="0">
                <a:solidFill>
                  <a:srgbClr val="C00000"/>
                </a:solidFill>
                <a:latin typeface="Comic Sans MS" pitchFamily="66" charset="0"/>
                <a:ea typeface="PMingLiU" panose="02020500000000000000" pitchFamily="18" charset="-120"/>
              </a:rPr>
              <a:t>Rocky Mountain spotted fever (RMSF): </a:t>
            </a:r>
            <a:r>
              <a:rPr kumimoji="1" lang="en-US" sz="1200" dirty="0">
                <a:solidFill>
                  <a:srgbClr val="000000"/>
                </a:solidFill>
                <a:latin typeface="Comic Sans MS" pitchFamily="66" charset="0"/>
                <a:ea typeface="PMingLiU" panose="02020500000000000000" pitchFamily="18" charset="-120"/>
              </a:rPr>
              <a:t>Endemic is high tick population areas of USA</a:t>
            </a:r>
            <a:endParaRPr kumimoji="1" lang="en-US" sz="1200" b="1" dirty="0">
              <a:solidFill>
                <a:srgbClr val="000000"/>
              </a:solidFill>
              <a:latin typeface="Comic Sans MS" pitchFamily="66" charset="0"/>
              <a:ea typeface="PMingLiU" panose="02020500000000000000" pitchFamily="18" charset="-120"/>
            </a:endParaRPr>
          </a:p>
          <a:p>
            <a:pPr marL="342900" indent="-342900" algn="just" rtl="0" fontAlgn="base">
              <a:spcBef>
                <a:spcPct val="0"/>
              </a:spcBef>
              <a:spcAft>
                <a:spcPct val="0"/>
              </a:spcAft>
              <a:buFont typeface="Courier New" pitchFamily="49" charset="0"/>
              <a:buChar char="o"/>
              <a:defRPr/>
            </a:pPr>
            <a:r>
              <a:rPr kumimoji="1" lang="en-US" sz="1200" dirty="0">
                <a:solidFill>
                  <a:srgbClr val="000000"/>
                </a:solidFill>
                <a:latin typeface="Comic Sans MS" pitchFamily="66" charset="0"/>
                <a:ea typeface="PMingLiU" panose="02020500000000000000" pitchFamily="18" charset="-120"/>
              </a:rPr>
              <a:t> 2-12 day incubation</a:t>
            </a:r>
          </a:p>
          <a:p>
            <a:pPr marL="342900" indent="-342900" algn="just" rtl="0" fontAlgn="base">
              <a:spcBef>
                <a:spcPct val="0"/>
              </a:spcBef>
              <a:spcAft>
                <a:spcPct val="0"/>
              </a:spcAft>
              <a:buFont typeface="Courier New" pitchFamily="49" charset="0"/>
              <a:buChar char="o"/>
              <a:defRPr/>
            </a:pPr>
            <a:r>
              <a:rPr kumimoji="1" lang="en-US" sz="1200" dirty="0">
                <a:solidFill>
                  <a:srgbClr val="000000"/>
                </a:solidFill>
                <a:latin typeface="Comic Sans MS" pitchFamily="66" charset="0"/>
                <a:ea typeface="PMingLiU" panose="02020500000000000000" pitchFamily="18" charset="-120"/>
              </a:rPr>
              <a:t>Headache, fever (102°F), malaise, myalgias, toxicity, vomiting, and confusion</a:t>
            </a:r>
          </a:p>
          <a:p>
            <a:pPr marL="342900" indent="-342900" algn="just" rtl="0" fontAlgn="base">
              <a:spcBef>
                <a:spcPct val="0"/>
              </a:spcBef>
              <a:spcAft>
                <a:spcPct val="0"/>
              </a:spcAft>
              <a:buFont typeface="Courier New" pitchFamily="49" charset="0"/>
              <a:buChar char="o"/>
              <a:defRPr/>
            </a:pPr>
            <a:r>
              <a:rPr kumimoji="1" lang="en-US" sz="1200" dirty="0">
                <a:solidFill>
                  <a:srgbClr val="000000"/>
                </a:solidFill>
                <a:latin typeface="Comic Sans MS" pitchFamily="66" charset="0"/>
                <a:ea typeface="PMingLiU" panose="02020500000000000000" pitchFamily="18" charset="-120"/>
              </a:rPr>
              <a:t>Rash (maculopapular petechial) starts (by day 6 of illness) on ankles and wrists and then spreads to the trunk, palms, soles, and face (centripetal rash).</a:t>
            </a:r>
          </a:p>
          <a:p>
            <a:pPr marL="342900" indent="-342900" algn="just" rtl="0" fontAlgn="base">
              <a:spcBef>
                <a:spcPct val="0"/>
              </a:spcBef>
              <a:spcAft>
                <a:spcPct val="0"/>
              </a:spcAft>
              <a:buFont typeface="Courier New" pitchFamily="49" charset="0"/>
              <a:buChar char="o"/>
              <a:defRPr/>
            </a:pPr>
            <a:r>
              <a:rPr kumimoji="1" lang="en-US" sz="1200" dirty="0">
                <a:solidFill>
                  <a:srgbClr val="000000"/>
                </a:solidFill>
                <a:latin typeface="Comic Sans MS" pitchFamily="66" charset="0"/>
                <a:ea typeface="PMingLiU" panose="02020500000000000000" pitchFamily="18" charset="-120"/>
              </a:rPr>
              <a:t>Ankle and wrist swelling also occur.</a:t>
            </a:r>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There are several forms of typhus, namely, louse-borne epidemic typhus caused by </a:t>
            </a:r>
            <a:r>
              <a:rPr lang="en-US" altLang="en-US" sz="1200" i="1" dirty="0">
                <a:solidFill>
                  <a:srgbClr val="000000"/>
                </a:solidFill>
                <a:latin typeface="Comic Sans MS" panose="030F0702030302020204" pitchFamily="66" charset="0"/>
              </a:rPr>
              <a:t>R. prowazekii</a:t>
            </a:r>
            <a:r>
              <a:rPr lang="en-US" altLang="en-US" sz="1200" dirty="0">
                <a:solidFill>
                  <a:srgbClr val="000000"/>
                </a:solidFill>
                <a:latin typeface="Comic Sans MS" panose="030F0702030302020204" pitchFamily="66" charset="0"/>
              </a:rPr>
              <a:t>, flea-borne endemic typhus caused by </a:t>
            </a:r>
            <a:r>
              <a:rPr lang="en-US" altLang="en-US" sz="1200" i="1" dirty="0">
                <a:solidFill>
                  <a:srgbClr val="000000"/>
                </a:solidFill>
                <a:latin typeface="Comic Sans MS" panose="030F0702030302020204" pitchFamily="66" charset="0"/>
              </a:rPr>
              <a:t>Rickettsia typhi</a:t>
            </a:r>
            <a:r>
              <a:rPr lang="en-US" altLang="en-US" sz="1200" dirty="0">
                <a:solidFill>
                  <a:srgbClr val="000000"/>
                </a:solidFill>
                <a:latin typeface="Comic Sans MS" panose="030F0702030302020204" pitchFamily="66" charset="0"/>
              </a:rPr>
              <a:t>, chigger-borne scrub typhus caused by </a:t>
            </a:r>
            <a:r>
              <a:rPr lang="en-US" altLang="en-US" sz="1200" i="1" dirty="0">
                <a:solidFill>
                  <a:srgbClr val="000000"/>
                </a:solidFill>
                <a:latin typeface="Comic Sans MS" panose="030F0702030302020204" pitchFamily="66" charset="0"/>
              </a:rPr>
              <a:t>R. tsutsugamushi</a:t>
            </a:r>
            <a:r>
              <a:rPr lang="en-US" altLang="en-US" sz="1200" dirty="0">
                <a:solidFill>
                  <a:srgbClr val="000000"/>
                </a:solidFill>
                <a:latin typeface="Comic Sans MS" panose="030F0702030302020204" pitchFamily="66" charset="0"/>
              </a:rPr>
              <a:t>, and several other quite rare forms.</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Typhus begins with the sudden onset of chills, fever, headache, and other influenza-like symptoms approximately 1 to 3 weeks after the louse bite occurs.</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Between the fifth and ninth days after the onset of symptoms, a maculopapular rash begins on the trunk and spreads peripherally. </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The rash becomes petechial and spreads over the entire body but spares the face, palms, and soles. </a:t>
            </a:r>
          </a:p>
          <a:p>
            <a:pPr marL="171450" indent="-171450" algn="just" rtl="0" eaLnBrk="1" fontAlgn="base" hangingPunct="1">
              <a:spcBef>
                <a:spcPct val="0"/>
              </a:spcBef>
              <a:spcAft>
                <a:spcPct val="0"/>
              </a:spcAft>
              <a:buFontTx/>
              <a:buChar char="-"/>
            </a:pPr>
            <a:r>
              <a:rPr lang="en-US" altLang="en-US" sz="1200" dirty="0">
                <a:solidFill>
                  <a:srgbClr val="000000"/>
                </a:solidFill>
                <a:latin typeface="Comic Sans MS" panose="030F0702030302020204" pitchFamily="66" charset="0"/>
              </a:rPr>
              <a:t>Signs of severe meningoencephalitis, including delirium and coma, begin with the rash and continue into the second and third weeks. </a:t>
            </a:r>
          </a:p>
          <a:p>
            <a:pPr marL="171450" indent="-171450" algn="just" rtl="0" eaLnBrk="1" fontAlgn="base" hangingPunct="1">
              <a:spcBef>
                <a:spcPct val="0"/>
              </a:spcBef>
              <a:spcAft>
                <a:spcPct val="0"/>
              </a:spcAft>
              <a:buFontTx/>
              <a:buChar char="-"/>
            </a:pPr>
            <a:r>
              <a:rPr lang="en-US" altLang="en-US" sz="1200" dirty="0">
                <a:solidFill>
                  <a:srgbClr val="7030A0"/>
                </a:solidFill>
                <a:latin typeface="Comic Sans MS" panose="030F0702030302020204" pitchFamily="66" charset="0"/>
              </a:rPr>
              <a:t>In untreated cases, death occurs from peripheral vascular collapse or from bacterial pneumonia.</a:t>
            </a:r>
            <a:endParaRPr lang="ar-IQ" altLang="en-US" sz="1200" dirty="0">
              <a:solidFill>
                <a:srgbClr val="7030A0"/>
              </a:solidFill>
              <a:latin typeface="Comic Sans MS" panose="030F0702030302020204" pitchFamily="66" charset="0"/>
            </a:endParaRPr>
          </a:p>
          <a:p>
            <a:pPr marL="171450" indent="-171450" algn="just" rtl="0" eaLnBrk="1" fontAlgn="base" hangingPunct="1">
              <a:spcBef>
                <a:spcPct val="0"/>
              </a:spcBef>
              <a:spcAft>
                <a:spcPct val="0"/>
              </a:spcAft>
              <a:buFontTx/>
              <a:buChar char="-"/>
            </a:pPr>
            <a:endParaRPr lang="en-US" altLang="en-US" sz="1200" dirty="0">
              <a:solidFill>
                <a:srgbClr val="000000"/>
              </a:solidFill>
              <a:latin typeface="Comic Sans MS" panose="030F0702030302020204" pitchFamily="66" charset="0"/>
            </a:endParaRPr>
          </a:p>
          <a:p>
            <a:pPr marL="171450" indent="-171450" algn="just" rtl="0" eaLnBrk="1" fontAlgn="base" hangingPunct="1">
              <a:spcBef>
                <a:spcPct val="0"/>
              </a:spcBef>
              <a:spcAft>
                <a:spcPct val="0"/>
              </a:spcAft>
              <a:buFontTx/>
              <a:buChar char="-"/>
            </a:pPr>
            <a:endParaRPr lang="en-US" altLang="en-US" sz="1200" dirty="0">
              <a:solidFill>
                <a:srgbClr val="000000"/>
              </a:solidFill>
              <a:latin typeface="Comic Sans MS" panose="030F0702030302020204" pitchFamily="66" charset="0"/>
            </a:endParaRPr>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Weil-Felix test (cross-reaction of Rickettsia antigens with OX strains of Proteus vulgaris) is no longer used (but may still be asked)</a:t>
            </a:r>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FFFC7F4-C994-D3E0-B109-B6008B51ADD8}"/>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4B340C80-F9FE-63F5-4948-9586A8055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5D509F3B-6F59-FEDF-871F-BEFAB1D39454}"/>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A8DB1B75-AD7F-41C3-DE3A-211644C2A3C3}"/>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A1D2E084-A63D-824B-4272-7E0F55143894}"/>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178682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FABBADB-4F01-41B4-FDA7-080B0E41D38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698F0D61-FF86-AEC5-C67C-7B12BEF2B5CF}"/>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56EC83F5-22F3-DE43-B6C6-D26BA68C2254}"/>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2071A4D5-D546-494D-DB34-4C8B81FF503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17812D3D-0DF1-777D-4B78-9421E851556B}"/>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380264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98571A4-A3B1-6E5E-541E-2C49F479595E}"/>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19BCE3D7-2A22-E681-8DCA-3916B095D63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CFD9CE3A-2691-3E49-E135-59D1A73BE525}"/>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FABC3660-2697-2CEB-4E1F-79157F6CBC9A}"/>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184340FF-D709-19CE-FF33-B6C384F7AF10}"/>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3476887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ar-IQ"/>
          </a:p>
        </p:txBody>
      </p:sp>
      <p:sp>
        <p:nvSpPr>
          <p:cNvPr id="4" name="Rectangle 4">
            <a:extLst>
              <a:ext uri="{FF2B5EF4-FFF2-40B4-BE49-F238E27FC236}">
                <a16:creationId xmlns:a16="http://schemas.microsoft.com/office/drawing/2014/main" id="{69B0FBFA-CD18-48D7-A636-5B500D36E39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20900097-7413-4F2C-905F-FA47D39DA60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A67FD556-5489-4463-8EA6-6876F5C304C3}"/>
              </a:ext>
            </a:extLst>
          </p:cNvPr>
          <p:cNvSpPr>
            <a:spLocks noGrp="1" noChangeArrowheads="1"/>
          </p:cNvSpPr>
          <p:nvPr>
            <p:ph type="sldNum" sz="quarter" idx="12"/>
          </p:nvPr>
        </p:nvSpPr>
        <p:spPr>
          <a:ln/>
        </p:spPr>
        <p:txBody>
          <a:bodyPr/>
          <a:lstStyle>
            <a:lvl1pPr>
              <a:defRPr/>
            </a:lvl1pPr>
          </a:lstStyle>
          <a:p>
            <a:fld id="{7C2905AB-381E-4C9A-AB3B-5AD5A20623BA}" type="slidenum">
              <a:rPr lang="en-US" altLang="zh-TW"/>
              <a:pPr/>
              <a:t>‹#›</a:t>
            </a:fld>
            <a:endParaRPr lang="en-US" altLang="zh-TW"/>
          </a:p>
        </p:txBody>
      </p:sp>
    </p:spTree>
    <p:extLst>
      <p:ext uri="{BB962C8B-B14F-4D97-AF65-F5344CB8AC3E}">
        <p14:creationId xmlns:p14="http://schemas.microsoft.com/office/powerpoint/2010/main" val="237997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Rectangle 4">
            <a:extLst>
              <a:ext uri="{FF2B5EF4-FFF2-40B4-BE49-F238E27FC236}">
                <a16:creationId xmlns:a16="http://schemas.microsoft.com/office/drawing/2014/main" id="{C489081B-0930-4662-B714-B9FFDC4BB70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329D840A-8DA1-4595-A164-27EFC472FE4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EDA476D5-E7D8-4B26-BD20-93C8F600A32D}"/>
              </a:ext>
            </a:extLst>
          </p:cNvPr>
          <p:cNvSpPr>
            <a:spLocks noGrp="1" noChangeArrowheads="1"/>
          </p:cNvSpPr>
          <p:nvPr>
            <p:ph type="sldNum" sz="quarter" idx="12"/>
          </p:nvPr>
        </p:nvSpPr>
        <p:spPr>
          <a:ln/>
        </p:spPr>
        <p:txBody>
          <a:bodyPr/>
          <a:lstStyle>
            <a:lvl1pPr>
              <a:defRPr/>
            </a:lvl1pPr>
          </a:lstStyle>
          <a:p>
            <a:fld id="{FE7AA46C-E629-4B25-9EB3-6E5AE1461EC1}" type="slidenum">
              <a:rPr lang="en-US" altLang="zh-TW"/>
              <a:pPr/>
              <a:t>‹#›</a:t>
            </a:fld>
            <a:endParaRPr lang="en-US" altLang="zh-TW"/>
          </a:p>
        </p:txBody>
      </p:sp>
    </p:spTree>
    <p:extLst>
      <p:ext uri="{BB962C8B-B14F-4D97-AF65-F5344CB8AC3E}">
        <p14:creationId xmlns:p14="http://schemas.microsoft.com/office/powerpoint/2010/main" val="216900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992EF8A-1F37-43CA-84C6-D7C3461B0A7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447173DC-4459-478F-80D0-BFF7A553788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4FD34756-D7EB-4A3F-9793-429D14FF3F56}"/>
              </a:ext>
            </a:extLst>
          </p:cNvPr>
          <p:cNvSpPr>
            <a:spLocks noGrp="1" noChangeArrowheads="1"/>
          </p:cNvSpPr>
          <p:nvPr>
            <p:ph type="sldNum" sz="quarter" idx="12"/>
          </p:nvPr>
        </p:nvSpPr>
        <p:spPr>
          <a:ln/>
        </p:spPr>
        <p:txBody>
          <a:bodyPr/>
          <a:lstStyle>
            <a:lvl1pPr>
              <a:defRPr/>
            </a:lvl1pPr>
          </a:lstStyle>
          <a:p>
            <a:fld id="{F0E040EE-DE78-4B17-850B-40DCAE7C7DDB}" type="slidenum">
              <a:rPr lang="en-US" altLang="zh-TW"/>
              <a:pPr/>
              <a:t>‹#›</a:t>
            </a:fld>
            <a:endParaRPr lang="en-US" altLang="zh-TW"/>
          </a:p>
        </p:txBody>
      </p:sp>
    </p:spTree>
    <p:extLst>
      <p:ext uri="{BB962C8B-B14F-4D97-AF65-F5344CB8AC3E}">
        <p14:creationId xmlns:p14="http://schemas.microsoft.com/office/powerpoint/2010/main" val="394835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Rectangle 4">
            <a:extLst>
              <a:ext uri="{FF2B5EF4-FFF2-40B4-BE49-F238E27FC236}">
                <a16:creationId xmlns:a16="http://schemas.microsoft.com/office/drawing/2014/main" id="{AE826509-AA40-460D-988D-6BCF6210E2F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93D0AB67-ED7E-4E63-8FD0-30544A9D104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62AFFAFD-B847-4914-951C-FAC70EF35FAC}"/>
              </a:ext>
            </a:extLst>
          </p:cNvPr>
          <p:cNvSpPr>
            <a:spLocks noGrp="1" noChangeArrowheads="1"/>
          </p:cNvSpPr>
          <p:nvPr>
            <p:ph type="sldNum" sz="quarter" idx="12"/>
          </p:nvPr>
        </p:nvSpPr>
        <p:spPr>
          <a:ln/>
        </p:spPr>
        <p:txBody>
          <a:bodyPr/>
          <a:lstStyle>
            <a:lvl1pPr>
              <a:defRPr/>
            </a:lvl1pPr>
          </a:lstStyle>
          <a:p>
            <a:fld id="{E10CF062-AB2F-491B-8E0B-0EE36C08908C}" type="slidenum">
              <a:rPr lang="en-US" altLang="zh-TW"/>
              <a:pPr/>
              <a:t>‹#›</a:t>
            </a:fld>
            <a:endParaRPr lang="en-US" altLang="zh-TW"/>
          </a:p>
        </p:txBody>
      </p:sp>
    </p:spTree>
    <p:extLst>
      <p:ext uri="{BB962C8B-B14F-4D97-AF65-F5344CB8AC3E}">
        <p14:creationId xmlns:p14="http://schemas.microsoft.com/office/powerpoint/2010/main" val="101186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Rectangle 4">
            <a:extLst>
              <a:ext uri="{FF2B5EF4-FFF2-40B4-BE49-F238E27FC236}">
                <a16:creationId xmlns:a16="http://schemas.microsoft.com/office/drawing/2014/main" id="{AF0FE4E6-1039-452F-8BAE-2A41163A63F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AB8CB42A-783D-4FF7-8156-04D9870D4D4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2A71FBDA-4B67-41DF-B0D0-2A00CA7B3186}"/>
              </a:ext>
            </a:extLst>
          </p:cNvPr>
          <p:cNvSpPr>
            <a:spLocks noGrp="1" noChangeArrowheads="1"/>
          </p:cNvSpPr>
          <p:nvPr>
            <p:ph type="sldNum" sz="quarter" idx="12"/>
          </p:nvPr>
        </p:nvSpPr>
        <p:spPr>
          <a:ln/>
        </p:spPr>
        <p:txBody>
          <a:bodyPr/>
          <a:lstStyle>
            <a:lvl1pPr>
              <a:defRPr/>
            </a:lvl1pPr>
          </a:lstStyle>
          <a:p>
            <a:fld id="{A154C3A9-EE74-4868-B07B-5D93A011A9B2}" type="slidenum">
              <a:rPr lang="en-US" altLang="zh-TW"/>
              <a:pPr/>
              <a:t>‹#›</a:t>
            </a:fld>
            <a:endParaRPr lang="en-US" altLang="zh-TW"/>
          </a:p>
        </p:txBody>
      </p:sp>
    </p:spTree>
    <p:extLst>
      <p:ext uri="{BB962C8B-B14F-4D97-AF65-F5344CB8AC3E}">
        <p14:creationId xmlns:p14="http://schemas.microsoft.com/office/powerpoint/2010/main" val="136879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Rectangle 4">
            <a:extLst>
              <a:ext uri="{FF2B5EF4-FFF2-40B4-BE49-F238E27FC236}">
                <a16:creationId xmlns:a16="http://schemas.microsoft.com/office/drawing/2014/main" id="{E625237D-3490-4689-AFED-5E83C8CF083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4A07A2D3-204B-41C9-945F-D744D9B72E7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36920EDC-1560-4761-A36D-8C096CDF8EC1}"/>
              </a:ext>
            </a:extLst>
          </p:cNvPr>
          <p:cNvSpPr>
            <a:spLocks noGrp="1" noChangeArrowheads="1"/>
          </p:cNvSpPr>
          <p:nvPr>
            <p:ph type="sldNum" sz="quarter" idx="12"/>
          </p:nvPr>
        </p:nvSpPr>
        <p:spPr>
          <a:ln/>
        </p:spPr>
        <p:txBody>
          <a:bodyPr/>
          <a:lstStyle>
            <a:lvl1pPr>
              <a:defRPr/>
            </a:lvl1pPr>
          </a:lstStyle>
          <a:p>
            <a:fld id="{0810E40E-4FEE-48F7-BE7C-48D83CF8D624}" type="slidenum">
              <a:rPr lang="en-US" altLang="zh-TW"/>
              <a:pPr/>
              <a:t>‹#›</a:t>
            </a:fld>
            <a:endParaRPr lang="en-US" altLang="zh-TW"/>
          </a:p>
        </p:txBody>
      </p:sp>
    </p:spTree>
    <p:extLst>
      <p:ext uri="{BB962C8B-B14F-4D97-AF65-F5344CB8AC3E}">
        <p14:creationId xmlns:p14="http://schemas.microsoft.com/office/powerpoint/2010/main" val="2734777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519BC9-7915-4FC2-8B55-CF1A58C22DA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729B170C-7B89-4F80-BBE3-AF6085F96DC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79F461FC-814B-44CA-9600-0E0474E8A4F5}"/>
              </a:ext>
            </a:extLst>
          </p:cNvPr>
          <p:cNvSpPr>
            <a:spLocks noGrp="1" noChangeArrowheads="1"/>
          </p:cNvSpPr>
          <p:nvPr>
            <p:ph type="sldNum" sz="quarter" idx="12"/>
          </p:nvPr>
        </p:nvSpPr>
        <p:spPr>
          <a:ln/>
        </p:spPr>
        <p:txBody>
          <a:bodyPr/>
          <a:lstStyle>
            <a:lvl1pPr>
              <a:defRPr/>
            </a:lvl1pPr>
          </a:lstStyle>
          <a:p>
            <a:fld id="{CACCBD5C-E672-40B3-8A81-3D7057768CB9}" type="slidenum">
              <a:rPr lang="en-US" altLang="zh-TW"/>
              <a:pPr/>
              <a:t>‹#›</a:t>
            </a:fld>
            <a:endParaRPr lang="en-US" altLang="zh-TW"/>
          </a:p>
        </p:txBody>
      </p:sp>
    </p:spTree>
    <p:extLst>
      <p:ext uri="{BB962C8B-B14F-4D97-AF65-F5344CB8AC3E}">
        <p14:creationId xmlns:p14="http://schemas.microsoft.com/office/powerpoint/2010/main" val="673672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901104-8490-4403-8B51-660857711F7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537C937C-A477-48B7-B6D1-9EC9BA240D0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96920C90-74E2-4DBC-9D5A-84278D357B8E}"/>
              </a:ext>
            </a:extLst>
          </p:cNvPr>
          <p:cNvSpPr>
            <a:spLocks noGrp="1" noChangeArrowheads="1"/>
          </p:cNvSpPr>
          <p:nvPr>
            <p:ph type="sldNum" sz="quarter" idx="12"/>
          </p:nvPr>
        </p:nvSpPr>
        <p:spPr>
          <a:ln/>
        </p:spPr>
        <p:txBody>
          <a:bodyPr/>
          <a:lstStyle>
            <a:lvl1pPr>
              <a:defRPr/>
            </a:lvl1pPr>
          </a:lstStyle>
          <a:p>
            <a:fld id="{6F7A0E09-1C0D-4212-A187-F3AF33E5B3F1}" type="slidenum">
              <a:rPr lang="en-US" altLang="zh-TW"/>
              <a:pPr/>
              <a:t>‹#›</a:t>
            </a:fld>
            <a:endParaRPr lang="en-US" altLang="zh-TW"/>
          </a:p>
        </p:txBody>
      </p:sp>
    </p:spTree>
    <p:extLst>
      <p:ext uri="{BB962C8B-B14F-4D97-AF65-F5344CB8AC3E}">
        <p14:creationId xmlns:p14="http://schemas.microsoft.com/office/powerpoint/2010/main" val="105730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465249-5285-FC54-8DAF-54F9A6C4D20E}"/>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0B76D616-96CC-5065-327E-2CE740B3769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B3817C52-C28F-2174-E240-320B1758992E}"/>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96AFDBD6-4E1D-4833-91CE-E8AE363EB38B}"/>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DDF8FB9-69E9-711C-0CAE-E688C3E47E03}"/>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1269173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IQ"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5372AD-6595-489B-8AB6-EA4074249C9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33EA7CC6-E7E8-4976-9B8E-20CAF2E2A6D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5C279FAD-461A-4B1F-BDFA-07E84E3F80E9}"/>
              </a:ext>
            </a:extLst>
          </p:cNvPr>
          <p:cNvSpPr>
            <a:spLocks noGrp="1" noChangeArrowheads="1"/>
          </p:cNvSpPr>
          <p:nvPr>
            <p:ph type="sldNum" sz="quarter" idx="12"/>
          </p:nvPr>
        </p:nvSpPr>
        <p:spPr>
          <a:ln/>
        </p:spPr>
        <p:txBody>
          <a:bodyPr/>
          <a:lstStyle>
            <a:lvl1pPr>
              <a:defRPr/>
            </a:lvl1pPr>
          </a:lstStyle>
          <a:p>
            <a:fld id="{BC0E0365-2811-4700-B746-4431E56220E9}" type="slidenum">
              <a:rPr lang="en-US" altLang="zh-TW"/>
              <a:pPr/>
              <a:t>‹#›</a:t>
            </a:fld>
            <a:endParaRPr lang="en-US" altLang="zh-TW"/>
          </a:p>
        </p:txBody>
      </p:sp>
    </p:spTree>
    <p:extLst>
      <p:ext uri="{BB962C8B-B14F-4D97-AF65-F5344CB8AC3E}">
        <p14:creationId xmlns:p14="http://schemas.microsoft.com/office/powerpoint/2010/main" val="163464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Rectangle 4">
            <a:extLst>
              <a:ext uri="{FF2B5EF4-FFF2-40B4-BE49-F238E27FC236}">
                <a16:creationId xmlns:a16="http://schemas.microsoft.com/office/drawing/2014/main" id="{F098FDB8-AFF9-46A5-9C48-0208A94BEED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5B9832C4-939B-4F36-B5EC-ED2471ECAEA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C1895AD8-D1C7-4D03-BE23-08BE8363C3B4}"/>
              </a:ext>
            </a:extLst>
          </p:cNvPr>
          <p:cNvSpPr>
            <a:spLocks noGrp="1" noChangeArrowheads="1"/>
          </p:cNvSpPr>
          <p:nvPr>
            <p:ph type="sldNum" sz="quarter" idx="12"/>
          </p:nvPr>
        </p:nvSpPr>
        <p:spPr>
          <a:ln/>
        </p:spPr>
        <p:txBody>
          <a:bodyPr/>
          <a:lstStyle>
            <a:lvl1pPr>
              <a:defRPr/>
            </a:lvl1pPr>
          </a:lstStyle>
          <a:p>
            <a:fld id="{AD0BB37E-469F-4689-AB41-E9B20D21DE83}" type="slidenum">
              <a:rPr lang="en-US" altLang="zh-TW"/>
              <a:pPr/>
              <a:t>‹#›</a:t>
            </a:fld>
            <a:endParaRPr lang="en-US" altLang="zh-TW"/>
          </a:p>
        </p:txBody>
      </p:sp>
    </p:spTree>
    <p:extLst>
      <p:ext uri="{BB962C8B-B14F-4D97-AF65-F5344CB8AC3E}">
        <p14:creationId xmlns:p14="http://schemas.microsoft.com/office/powerpoint/2010/main" val="1430150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Rectangle 4">
            <a:extLst>
              <a:ext uri="{FF2B5EF4-FFF2-40B4-BE49-F238E27FC236}">
                <a16:creationId xmlns:a16="http://schemas.microsoft.com/office/drawing/2014/main" id="{5BBDDFEA-4B1A-44AC-85C0-458CF917032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AA9CD3A2-BD43-4323-B190-22AFB35E692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9B80D9C0-05ED-466D-9402-66F31DC6507E}"/>
              </a:ext>
            </a:extLst>
          </p:cNvPr>
          <p:cNvSpPr>
            <a:spLocks noGrp="1" noChangeArrowheads="1"/>
          </p:cNvSpPr>
          <p:nvPr>
            <p:ph type="sldNum" sz="quarter" idx="12"/>
          </p:nvPr>
        </p:nvSpPr>
        <p:spPr>
          <a:ln/>
        </p:spPr>
        <p:txBody>
          <a:bodyPr/>
          <a:lstStyle>
            <a:lvl1pPr>
              <a:defRPr/>
            </a:lvl1pPr>
          </a:lstStyle>
          <a:p>
            <a:fld id="{E1BD0D90-6C09-4ACC-B244-565670877D04}" type="slidenum">
              <a:rPr lang="en-US" altLang="zh-TW"/>
              <a:pPr/>
              <a:t>‹#›</a:t>
            </a:fld>
            <a:endParaRPr lang="en-US" altLang="zh-TW"/>
          </a:p>
        </p:txBody>
      </p:sp>
    </p:spTree>
    <p:extLst>
      <p:ext uri="{BB962C8B-B14F-4D97-AF65-F5344CB8AC3E}">
        <p14:creationId xmlns:p14="http://schemas.microsoft.com/office/powerpoint/2010/main" val="329448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34227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09347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3892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41835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0281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304193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85133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C792B03-2DF6-6EE8-CEF3-602859AADEE7}"/>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FD671329-FD28-1467-F3C6-3E1BA81875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ABE218E-1087-0ABF-B85E-9BA6BB7E54FB}"/>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44071C44-EA2D-4C80-FB0E-D58ECAA5DCD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29B6734A-C705-14A3-8074-C51AC7B6CEB9}"/>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1249021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6E2DB"/>
          </a:solidFill>
          <a:ln/>
        </p:spPr>
      </p:sp>
      <p:sp>
        <p:nvSpPr>
          <p:cNvPr id="3" name="Shape 1"/>
          <p:cNvSpPr/>
          <p:nvPr/>
        </p:nvSpPr>
        <p:spPr>
          <a:xfrm>
            <a:off x="0" y="0"/>
            <a:ext cx="12192000" cy="6858000"/>
          </a:xfrm>
          <a:prstGeom prst="rect">
            <a:avLst/>
          </a:prstGeom>
          <a:solidFill>
            <a:srgbClr val="F9F8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13667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8" cy="3329581"/>
          </a:xfrm>
        </p:spPr>
        <p:txBody>
          <a:bodyPr anchor="b"/>
          <a:lstStyle>
            <a:lvl1pPr>
              <a:defRPr sz="72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89997731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56283642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3"/>
            <a:ext cx="8825657" cy="1915647"/>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31234263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03313"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ED7D0906-0881-4D74-ACD6-BAFA7FA24355}"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69862315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D7D0906-0881-4D74-ACD6-BAFA7FA24355}" type="datetimeFigureOut">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92068142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2889789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45591546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54954" y="3129281"/>
            <a:ext cx="3401063" cy="2895599"/>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7" name="Date Placeholder 4"/>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93184643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D7D0906-0881-4D74-ACD6-BAFA7FA24355}"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9208800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2795A86-668D-54E8-E9F4-46C1E75409BB}"/>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968412EC-3FDD-E7A0-A53C-74993975580F}"/>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4A6103A3-784A-0CBC-B83C-8E4D807C1BA9}"/>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46C671C3-CFAE-B579-492E-CB5B96A6BB93}"/>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6" name="عنصر نائب للتذييل 5">
            <a:extLst>
              <a:ext uri="{FF2B5EF4-FFF2-40B4-BE49-F238E27FC236}">
                <a16:creationId xmlns:a16="http://schemas.microsoft.com/office/drawing/2014/main" id="{BFC61DA7-51CC-B9C5-7FE9-0B929265C5D7}"/>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FC0994F7-1CA8-2B45-8FBF-6192080406AB}"/>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1091642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D7D0906-0881-4D74-ACD6-BAFA7FA24355}" type="datetimeFigureOut">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4108771423"/>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48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8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88635340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574802" y="1447801"/>
            <a:ext cx="7999315" cy="2323374"/>
          </a:xfrm>
        </p:spPr>
        <p:txBody>
          <a:bodyPr/>
          <a:lstStyle>
            <a:lvl1pPr>
              <a:defRPr sz="4800"/>
            </a:lvl1pPr>
          </a:lstStyle>
          <a:p>
            <a:r>
              <a:rPr lang="ar-SA"/>
              <a:t>انقر لتحرير نمط عنوان الشكل الرئيسي</a:t>
            </a:r>
            <a:endParaRPr lang="en-US" dirty="0"/>
          </a:p>
        </p:txBody>
      </p:sp>
      <p:sp>
        <p:nvSpPr>
          <p:cNvPr id="11" name="Text Placeholder 3"/>
          <p:cNvSpPr>
            <a:spLocks noGrp="1"/>
          </p:cNvSpPr>
          <p:nvPr>
            <p:ph type="body" sz="half" idx="14"/>
          </p:nvPr>
        </p:nvSpPr>
        <p:spPr>
          <a:xfrm>
            <a:off x="1930401" y="3771175"/>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marL="0" lvl="0" indent="0">
              <a:buNone/>
            </a:pPr>
            <a:r>
              <a:rPr lang="ar-SA"/>
              <a:t>انقر لتحرير أنماط نص الشكل الرئيسي</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8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0490" y="2613788"/>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47437058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2000" cap="none">
                <a:solidFill>
                  <a:schemeClr val="bg2">
                    <a:lumMod val="40000"/>
                    <a:lumOff val="60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62380424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32948" y="1981200"/>
            <a:ext cx="2946866"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84533545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652463" y="4827212"/>
            <a:ext cx="2940050" cy="659189"/>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3888023" y="4827211"/>
            <a:ext cx="2934406" cy="659189"/>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ar-SA"/>
              <a:t>انقر لتحرير أنماط نص الشكل الرئيسي</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2" indent="0">
              <a:buNone/>
              <a:defRPr sz="1600"/>
            </a:lvl2pPr>
            <a:lvl3pPr marL="914363" indent="0">
              <a:buNone/>
              <a:defRPr sz="16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7124576" y="4827209"/>
            <a:ext cx="2935997" cy="659189"/>
          </a:xfrm>
        </p:spPr>
        <p:txBody>
          <a:bodyPr anchor="t">
            <a:normAutofit/>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ar-SA"/>
              <a:t>انقر لتحرير أنماط نص الشكل الرئيسي</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83126275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17913383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3"/>
            <a:ext cx="1752601" cy="5826125"/>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29609885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727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7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85F1350-1F92-5CC2-5589-EBF8CDF0779A}"/>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25199A20-1B87-24F0-E6D1-FC98748EC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56C215D3-6352-7689-7DCF-50F08E957EF0}"/>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34E29FB3-351E-AD1D-DD5E-CBE0628452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6DAF240-F05A-5097-4249-AE49D7534DCF}"/>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C7E9B0CE-336E-41F0-61F2-EC8F16DD3AE3}"/>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8" name="عنصر نائب للتذييل 7">
            <a:extLst>
              <a:ext uri="{FF2B5EF4-FFF2-40B4-BE49-F238E27FC236}">
                <a16:creationId xmlns:a16="http://schemas.microsoft.com/office/drawing/2014/main" id="{D64A5821-6766-E22B-20F6-9EF434C24CC5}"/>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9A80908B-BF55-50FF-16D9-A4B415C78F8C}"/>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2088810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701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839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12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433" y="1492081"/>
            <a:ext cx="11197389" cy="4903788"/>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870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A8AFCC"/>
          </a:solidFill>
          <a:ln/>
        </p:spPr>
      </p:sp>
      <p:sp>
        <p:nvSpPr>
          <p:cNvPr id="3" name="Shape 1"/>
          <p:cNvSpPr/>
          <p:nvPr/>
        </p:nvSpPr>
        <p:spPr>
          <a:xfrm>
            <a:off x="0" y="0"/>
            <a:ext cx="12192000" cy="6858000"/>
          </a:xfrm>
          <a:prstGeom prst="rect">
            <a:avLst/>
          </a:prstGeom>
          <a:solidFill>
            <a:srgbClr val="080E2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92319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A8AFCC"/>
          </a:solidFill>
          <a:ln/>
        </p:spPr>
      </p:sp>
      <p:sp>
        <p:nvSpPr>
          <p:cNvPr id="3" name="Shape 1"/>
          <p:cNvSpPr/>
          <p:nvPr/>
        </p:nvSpPr>
        <p:spPr>
          <a:xfrm>
            <a:off x="0" y="0"/>
            <a:ext cx="12192000" cy="6858000"/>
          </a:xfrm>
          <a:prstGeom prst="rect">
            <a:avLst/>
          </a:prstGeom>
          <a:solidFill>
            <a:srgbClr val="080E26"/>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42456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922A26-3719-27E9-E8AE-434ABE528D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C60AE1-E5F7-A838-B9CD-5E4BC0CCAF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FA526-217A-213A-876A-34FFA1F66A5B}"/>
              </a:ext>
            </a:extLst>
          </p:cNvPr>
          <p:cNvSpPr>
            <a:spLocks noGrp="1" noChangeArrowheads="1"/>
          </p:cNvSpPr>
          <p:nvPr>
            <p:ph type="sldNum" sz="quarter" idx="12"/>
          </p:nvPr>
        </p:nvSpPr>
        <p:spPr>
          <a:ln/>
        </p:spPr>
        <p:txBody>
          <a:bodyPr/>
          <a:lstStyle>
            <a:lvl1pPr>
              <a:defRPr/>
            </a:lvl1pPr>
          </a:lstStyle>
          <a:p>
            <a:fld id="{E419BB97-7AB2-4010-A777-306A28B27B20}" type="slidenum">
              <a:rPr lang="ar-SA" altLang="en-US"/>
              <a:pPr/>
              <a:t>‹#›</a:t>
            </a:fld>
            <a:endParaRPr lang="en-US" altLang="en-US"/>
          </a:p>
        </p:txBody>
      </p:sp>
    </p:spTree>
    <p:extLst>
      <p:ext uri="{BB962C8B-B14F-4D97-AF65-F5344CB8AC3E}">
        <p14:creationId xmlns:p14="http://schemas.microsoft.com/office/powerpoint/2010/main" val="24709215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ED2A22-B7EB-62A9-2123-CEE1B2EFC1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5DECB-8BB0-8A7A-2705-1E3C0DED8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F49FD0-954F-5261-5BCB-5694D60C963C}"/>
              </a:ext>
            </a:extLst>
          </p:cNvPr>
          <p:cNvSpPr>
            <a:spLocks noGrp="1" noChangeArrowheads="1"/>
          </p:cNvSpPr>
          <p:nvPr>
            <p:ph type="sldNum" sz="quarter" idx="12"/>
          </p:nvPr>
        </p:nvSpPr>
        <p:spPr>
          <a:ln/>
        </p:spPr>
        <p:txBody>
          <a:bodyPr/>
          <a:lstStyle>
            <a:lvl1pPr>
              <a:defRPr/>
            </a:lvl1pPr>
          </a:lstStyle>
          <a:p>
            <a:fld id="{EB3A4599-156E-4DC3-B119-5C2042814AD2}" type="slidenum">
              <a:rPr lang="ar-SA" altLang="en-US"/>
              <a:pPr/>
              <a:t>‹#›</a:t>
            </a:fld>
            <a:endParaRPr lang="en-US" altLang="en-US"/>
          </a:p>
        </p:txBody>
      </p:sp>
    </p:spTree>
    <p:extLst>
      <p:ext uri="{BB962C8B-B14F-4D97-AF65-F5344CB8AC3E}">
        <p14:creationId xmlns:p14="http://schemas.microsoft.com/office/powerpoint/2010/main" val="639472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E162C51-B832-E21F-4387-65E8483CE0CB}"/>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0D461D00-F3F7-B6FC-B487-7F75DEED06EB}"/>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4" name="عنصر نائب للتذييل 3">
            <a:extLst>
              <a:ext uri="{FF2B5EF4-FFF2-40B4-BE49-F238E27FC236}">
                <a16:creationId xmlns:a16="http://schemas.microsoft.com/office/drawing/2014/main" id="{B3832DC6-15E3-9560-375B-8B769C24B61A}"/>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B58805ED-D6E8-8F0A-5D79-11FD360D25F3}"/>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21396325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665961-4698-5AA1-E710-C2130A5E0C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E14508-86C7-ED19-2929-A54C48B943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45F2D-9A83-72CB-7765-7D2A687B85BB}"/>
              </a:ext>
            </a:extLst>
          </p:cNvPr>
          <p:cNvSpPr>
            <a:spLocks noGrp="1" noChangeArrowheads="1"/>
          </p:cNvSpPr>
          <p:nvPr>
            <p:ph type="sldNum" sz="quarter" idx="12"/>
          </p:nvPr>
        </p:nvSpPr>
        <p:spPr>
          <a:ln/>
        </p:spPr>
        <p:txBody>
          <a:bodyPr/>
          <a:lstStyle>
            <a:lvl1pPr>
              <a:defRPr/>
            </a:lvl1pPr>
          </a:lstStyle>
          <a:p>
            <a:fld id="{C43EE63A-2B61-4426-BA82-89D71CBF63B9}" type="slidenum">
              <a:rPr lang="ar-SA" altLang="en-US"/>
              <a:pPr/>
              <a:t>‹#›</a:t>
            </a:fld>
            <a:endParaRPr lang="en-US" altLang="en-US"/>
          </a:p>
        </p:txBody>
      </p:sp>
    </p:spTree>
    <p:extLst>
      <p:ext uri="{BB962C8B-B14F-4D97-AF65-F5344CB8AC3E}">
        <p14:creationId xmlns:p14="http://schemas.microsoft.com/office/powerpoint/2010/main" val="3172491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74654A-5056-C3F2-3F37-8C48AD561F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88F9DF-8436-2CC8-572D-31D7ABDB92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94A5AB-E419-F39B-9F0A-C68976A0F257}"/>
              </a:ext>
            </a:extLst>
          </p:cNvPr>
          <p:cNvSpPr>
            <a:spLocks noGrp="1" noChangeArrowheads="1"/>
          </p:cNvSpPr>
          <p:nvPr>
            <p:ph type="sldNum" sz="quarter" idx="12"/>
          </p:nvPr>
        </p:nvSpPr>
        <p:spPr>
          <a:ln/>
        </p:spPr>
        <p:txBody>
          <a:bodyPr/>
          <a:lstStyle>
            <a:lvl1pPr>
              <a:defRPr/>
            </a:lvl1pPr>
          </a:lstStyle>
          <a:p>
            <a:fld id="{99561CB5-A18D-4925-A45E-3D0F57537206}" type="slidenum">
              <a:rPr lang="ar-SA" altLang="en-US"/>
              <a:pPr/>
              <a:t>‹#›</a:t>
            </a:fld>
            <a:endParaRPr lang="en-US" altLang="en-US"/>
          </a:p>
        </p:txBody>
      </p:sp>
    </p:spTree>
    <p:extLst>
      <p:ext uri="{BB962C8B-B14F-4D97-AF65-F5344CB8AC3E}">
        <p14:creationId xmlns:p14="http://schemas.microsoft.com/office/powerpoint/2010/main" val="1952475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2F37C6-D5AE-E63F-207F-61E1ED3507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EF5A291-1A70-98EC-B981-E00F506E9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1AFA51F-F68A-32D5-4A45-EAF0F33A7F8D}"/>
              </a:ext>
            </a:extLst>
          </p:cNvPr>
          <p:cNvSpPr>
            <a:spLocks noGrp="1" noChangeArrowheads="1"/>
          </p:cNvSpPr>
          <p:nvPr>
            <p:ph type="sldNum" sz="quarter" idx="12"/>
          </p:nvPr>
        </p:nvSpPr>
        <p:spPr>
          <a:ln/>
        </p:spPr>
        <p:txBody>
          <a:bodyPr/>
          <a:lstStyle>
            <a:lvl1pPr>
              <a:defRPr/>
            </a:lvl1pPr>
          </a:lstStyle>
          <a:p>
            <a:fld id="{D214F3B1-ED44-4630-AC0C-B4466379A56B}" type="slidenum">
              <a:rPr lang="ar-SA" altLang="en-US"/>
              <a:pPr/>
              <a:t>‹#›</a:t>
            </a:fld>
            <a:endParaRPr lang="en-US" altLang="en-US"/>
          </a:p>
        </p:txBody>
      </p:sp>
    </p:spTree>
    <p:extLst>
      <p:ext uri="{BB962C8B-B14F-4D97-AF65-F5344CB8AC3E}">
        <p14:creationId xmlns:p14="http://schemas.microsoft.com/office/powerpoint/2010/main" val="2506688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C9F51F-89B5-D8D4-E8E1-EA235025B3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CEF757-A9A2-8743-8355-0682F332AA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F7FDBFF-6771-E314-BE92-3446AFF62DED}"/>
              </a:ext>
            </a:extLst>
          </p:cNvPr>
          <p:cNvSpPr>
            <a:spLocks noGrp="1" noChangeArrowheads="1"/>
          </p:cNvSpPr>
          <p:nvPr>
            <p:ph type="sldNum" sz="quarter" idx="12"/>
          </p:nvPr>
        </p:nvSpPr>
        <p:spPr>
          <a:ln/>
        </p:spPr>
        <p:txBody>
          <a:bodyPr/>
          <a:lstStyle>
            <a:lvl1pPr>
              <a:defRPr/>
            </a:lvl1pPr>
          </a:lstStyle>
          <a:p>
            <a:fld id="{9A1245C7-3393-4BB9-95B7-6E79A08D3AA4}" type="slidenum">
              <a:rPr lang="ar-SA" altLang="en-US"/>
              <a:pPr/>
              <a:t>‹#›</a:t>
            </a:fld>
            <a:endParaRPr lang="en-US" altLang="en-US"/>
          </a:p>
        </p:txBody>
      </p:sp>
    </p:spTree>
    <p:extLst>
      <p:ext uri="{BB962C8B-B14F-4D97-AF65-F5344CB8AC3E}">
        <p14:creationId xmlns:p14="http://schemas.microsoft.com/office/powerpoint/2010/main" val="2154269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8BBAD2-F0B7-D5CD-8126-DF55DF4487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10891E-148A-5CA0-19C6-13767AF24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92C7F6-A5F2-D300-AC31-6C23D3EC953C}"/>
              </a:ext>
            </a:extLst>
          </p:cNvPr>
          <p:cNvSpPr>
            <a:spLocks noGrp="1" noChangeArrowheads="1"/>
          </p:cNvSpPr>
          <p:nvPr>
            <p:ph type="sldNum" sz="quarter" idx="12"/>
          </p:nvPr>
        </p:nvSpPr>
        <p:spPr>
          <a:ln/>
        </p:spPr>
        <p:txBody>
          <a:bodyPr/>
          <a:lstStyle>
            <a:lvl1pPr>
              <a:defRPr/>
            </a:lvl1pPr>
          </a:lstStyle>
          <a:p>
            <a:fld id="{90DDCED4-063E-4224-A363-FA552999A83C}" type="slidenum">
              <a:rPr lang="ar-SA" altLang="en-US"/>
              <a:pPr/>
              <a:t>‹#›</a:t>
            </a:fld>
            <a:endParaRPr lang="en-US" altLang="en-US"/>
          </a:p>
        </p:txBody>
      </p:sp>
    </p:spTree>
    <p:extLst>
      <p:ext uri="{BB962C8B-B14F-4D97-AF65-F5344CB8AC3E}">
        <p14:creationId xmlns:p14="http://schemas.microsoft.com/office/powerpoint/2010/main" val="1793361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F34673-ACFB-57F9-C722-09817473F8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54C1BA-6667-0200-BD6B-C6544362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6A0739-D6DE-C46C-D6DE-58A0F73B5BCB}"/>
              </a:ext>
            </a:extLst>
          </p:cNvPr>
          <p:cNvSpPr>
            <a:spLocks noGrp="1" noChangeArrowheads="1"/>
          </p:cNvSpPr>
          <p:nvPr>
            <p:ph type="sldNum" sz="quarter" idx="12"/>
          </p:nvPr>
        </p:nvSpPr>
        <p:spPr>
          <a:ln/>
        </p:spPr>
        <p:txBody>
          <a:bodyPr/>
          <a:lstStyle>
            <a:lvl1pPr>
              <a:defRPr/>
            </a:lvl1pPr>
          </a:lstStyle>
          <a:p>
            <a:fld id="{02711B50-280F-4A3E-AB3F-DFF12E9A5070}" type="slidenum">
              <a:rPr lang="ar-SA" altLang="en-US"/>
              <a:pPr/>
              <a:t>‹#›</a:t>
            </a:fld>
            <a:endParaRPr lang="en-US" altLang="en-US"/>
          </a:p>
        </p:txBody>
      </p:sp>
    </p:spTree>
    <p:extLst>
      <p:ext uri="{BB962C8B-B14F-4D97-AF65-F5344CB8AC3E}">
        <p14:creationId xmlns:p14="http://schemas.microsoft.com/office/powerpoint/2010/main" val="1584909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DC2402-D534-10A3-FE9F-C857EE8478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569734-3750-1B05-272E-2A566C1BF1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89B5E-8C07-E5E3-DE09-EB01293056FE}"/>
              </a:ext>
            </a:extLst>
          </p:cNvPr>
          <p:cNvSpPr>
            <a:spLocks noGrp="1" noChangeArrowheads="1"/>
          </p:cNvSpPr>
          <p:nvPr>
            <p:ph type="sldNum" sz="quarter" idx="12"/>
          </p:nvPr>
        </p:nvSpPr>
        <p:spPr>
          <a:ln/>
        </p:spPr>
        <p:txBody>
          <a:bodyPr/>
          <a:lstStyle>
            <a:lvl1pPr>
              <a:defRPr/>
            </a:lvl1pPr>
          </a:lstStyle>
          <a:p>
            <a:fld id="{6AF1EAD1-1D3A-4F9C-A916-E65EC7B78904}" type="slidenum">
              <a:rPr lang="ar-SA" altLang="en-US"/>
              <a:pPr/>
              <a:t>‹#›</a:t>
            </a:fld>
            <a:endParaRPr lang="en-US" altLang="en-US"/>
          </a:p>
        </p:txBody>
      </p:sp>
    </p:spTree>
    <p:extLst>
      <p:ext uri="{BB962C8B-B14F-4D97-AF65-F5344CB8AC3E}">
        <p14:creationId xmlns:p14="http://schemas.microsoft.com/office/powerpoint/2010/main" val="3152594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28C1CA-FBD0-03C0-9BD0-A46B0EFF91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432F30-17FC-8FB4-6EFC-EC02934870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4983B1-DA39-B96A-8A9A-E8AA87D5FC18}"/>
              </a:ext>
            </a:extLst>
          </p:cNvPr>
          <p:cNvSpPr>
            <a:spLocks noGrp="1" noChangeArrowheads="1"/>
          </p:cNvSpPr>
          <p:nvPr>
            <p:ph type="sldNum" sz="quarter" idx="12"/>
          </p:nvPr>
        </p:nvSpPr>
        <p:spPr>
          <a:ln/>
        </p:spPr>
        <p:txBody>
          <a:bodyPr/>
          <a:lstStyle>
            <a:lvl1pPr>
              <a:defRPr/>
            </a:lvl1pPr>
          </a:lstStyle>
          <a:p>
            <a:fld id="{231193FA-89A6-4F41-805F-6880CEB4A4C0}" type="slidenum">
              <a:rPr lang="ar-SA" altLang="en-US"/>
              <a:pPr/>
              <a:t>‹#›</a:t>
            </a:fld>
            <a:endParaRPr lang="en-US" altLang="en-US"/>
          </a:p>
        </p:txBody>
      </p:sp>
    </p:spTree>
    <p:extLst>
      <p:ext uri="{BB962C8B-B14F-4D97-AF65-F5344CB8AC3E}">
        <p14:creationId xmlns:p14="http://schemas.microsoft.com/office/powerpoint/2010/main" val="2834717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FE9605-3021-D8EE-6A70-29781BD695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DCF03C-91E7-C95D-EC66-F1353B27B6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BE6D64-3627-9E0C-C8FB-E5AB3E71B855}"/>
              </a:ext>
            </a:extLst>
          </p:cNvPr>
          <p:cNvSpPr>
            <a:spLocks noGrp="1" noChangeArrowheads="1"/>
          </p:cNvSpPr>
          <p:nvPr>
            <p:ph type="sldNum" sz="quarter" idx="12"/>
          </p:nvPr>
        </p:nvSpPr>
        <p:spPr>
          <a:ln/>
        </p:spPr>
        <p:txBody>
          <a:bodyPr/>
          <a:lstStyle>
            <a:lvl1pPr>
              <a:defRPr/>
            </a:lvl1pPr>
          </a:lstStyle>
          <a:p>
            <a:fld id="{3C3C6F9C-B2A5-473F-9D5D-1C2CBF37BDBE}" type="slidenum">
              <a:rPr lang="ar-SA" altLang="en-US"/>
              <a:pPr/>
              <a:t>‹#›</a:t>
            </a:fld>
            <a:endParaRPr lang="en-US" altLang="en-US"/>
          </a:p>
        </p:txBody>
      </p:sp>
    </p:spTree>
    <p:extLst>
      <p:ext uri="{BB962C8B-B14F-4D97-AF65-F5344CB8AC3E}">
        <p14:creationId xmlns:p14="http://schemas.microsoft.com/office/powerpoint/2010/main" val="2628614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SECTION_TITLE_AND_DESCRIPTION_1_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02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C4FCB0B-C7DD-96B1-111C-60CF3DA958D8}"/>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3" name="عنصر نائب للتذييل 2">
            <a:extLst>
              <a:ext uri="{FF2B5EF4-FFF2-40B4-BE49-F238E27FC236}">
                <a16:creationId xmlns:a16="http://schemas.microsoft.com/office/drawing/2014/main" id="{62A21F76-8860-5A9F-8409-D62BF6EEE10A}"/>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671FEBDE-5D09-DE9A-D84D-E7141000BCB0}"/>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271052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988CA5-FB4E-DFD9-67B3-E9BFAE8309A6}"/>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7DCE2552-1487-82E7-E30C-9F7718A6F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800FB6DD-E20E-0B11-C997-60B4E2E31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DDECD96-1927-9E42-2062-015BBD7F3E8C}"/>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6" name="عنصر نائب للتذييل 5">
            <a:extLst>
              <a:ext uri="{FF2B5EF4-FFF2-40B4-BE49-F238E27FC236}">
                <a16:creationId xmlns:a16="http://schemas.microsoft.com/office/drawing/2014/main" id="{1EF14031-0B70-2A66-81BC-8C75F0A59331}"/>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C5B95B75-FA9C-1E88-DB87-ECA7E9BF9DC0}"/>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304678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1A26772-C094-5FF4-B00C-536D59D6D66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0425E8ED-D032-A449-B0BD-5BBF6C088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B8669494-DB0C-7D1F-65D9-CB8D409B5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ED113E2-FC69-9C0A-D36B-A4FF80434A4D}"/>
              </a:ext>
            </a:extLst>
          </p:cNvPr>
          <p:cNvSpPr>
            <a:spLocks noGrp="1"/>
          </p:cNvSpPr>
          <p:nvPr>
            <p:ph type="dt" sz="half" idx="10"/>
          </p:nvPr>
        </p:nvSpPr>
        <p:spPr/>
        <p:txBody>
          <a:bodyPr/>
          <a:lstStyle/>
          <a:p>
            <a:fld id="{9927C440-5F00-4313-B65B-B1EF376AAF21}" type="datetimeFigureOut">
              <a:rPr lang="en-US" smtClean="0"/>
              <a:t>2/23/2025</a:t>
            </a:fld>
            <a:endParaRPr lang="en-US"/>
          </a:p>
        </p:txBody>
      </p:sp>
      <p:sp>
        <p:nvSpPr>
          <p:cNvPr id="6" name="عنصر نائب للتذييل 5">
            <a:extLst>
              <a:ext uri="{FF2B5EF4-FFF2-40B4-BE49-F238E27FC236}">
                <a16:creationId xmlns:a16="http://schemas.microsoft.com/office/drawing/2014/main" id="{F2C94090-DBAB-D2F4-0BF3-813EE75259D2}"/>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EE17569C-E80E-0C93-8065-489748DD5258}"/>
              </a:ext>
            </a:extLst>
          </p:cNvPr>
          <p:cNvSpPr>
            <a:spLocks noGrp="1"/>
          </p:cNvSpPr>
          <p:nvPr>
            <p:ph type="sldNum" sz="quarter" idx="12"/>
          </p:nvPr>
        </p:nvSpPr>
        <p:spPr/>
        <p:txBody>
          <a:bodyPr/>
          <a:lstStyle/>
          <a:p>
            <a:fld id="{7D3AE6C5-B1DE-41F6-A0CD-C9B847D65F4A}" type="slidenum">
              <a:rPr lang="en-US" smtClean="0"/>
              <a:t>‹#›</a:t>
            </a:fld>
            <a:endParaRPr lang="en-US"/>
          </a:p>
        </p:txBody>
      </p:sp>
    </p:spTree>
    <p:extLst>
      <p:ext uri="{BB962C8B-B14F-4D97-AF65-F5344CB8AC3E}">
        <p14:creationId xmlns:p14="http://schemas.microsoft.com/office/powerpoint/2010/main" val="212483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6.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theme" Target="../theme/theme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5.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B8516C72-C12E-E813-98D0-AF7E148998E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547CDFCD-4F21-7A8A-FA3D-46008F0E3C4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4400DE7C-A504-062C-4A26-5DAD577A559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927C440-5F00-4313-B65B-B1EF376AAF21}" type="datetimeFigureOut">
              <a:rPr lang="en-US" smtClean="0"/>
              <a:t>2/23/2025</a:t>
            </a:fld>
            <a:endParaRPr lang="en-US"/>
          </a:p>
        </p:txBody>
      </p:sp>
      <p:sp>
        <p:nvSpPr>
          <p:cNvPr id="5" name="عنصر نائب للتذييل 4">
            <a:extLst>
              <a:ext uri="{FF2B5EF4-FFF2-40B4-BE49-F238E27FC236}">
                <a16:creationId xmlns:a16="http://schemas.microsoft.com/office/drawing/2014/main" id="{00B9BD0C-C0E8-25CB-9ECF-90516A636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F30A12BC-BB09-5E89-B748-3201DF35F1A3}"/>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D3AE6C5-B1DE-41F6-A0CD-C9B847D65F4A}" type="slidenum">
              <a:rPr lang="en-US" smtClean="0"/>
              <a:t>‹#›</a:t>
            </a:fld>
            <a:endParaRPr lang="en-US"/>
          </a:p>
        </p:txBody>
      </p:sp>
    </p:spTree>
    <p:extLst>
      <p:ext uri="{BB962C8B-B14F-4D97-AF65-F5344CB8AC3E}">
        <p14:creationId xmlns:p14="http://schemas.microsoft.com/office/powerpoint/2010/main" val="49169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E2A5E7-035A-40BD-8023-BC9464518DC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E081AC28-F823-4B9D-B624-7EDF0DC350C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D8EA34C9-C323-4068-9C7D-A4D9ABF2874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zh-TW"/>
          </a:p>
        </p:txBody>
      </p:sp>
      <p:sp>
        <p:nvSpPr>
          <p:cNvPr id="1029" name="Rectangle 5">
            <a:extLst>
              <a:ext uri="{FF2B5EF4-FFF2-40B4-BE49-F238E27FC236}">
                <a16:creationId xmlns:a16="http://schemas.microsoft.com/office/drawing/2014/main" id="{085CF17C-B6AA-4639-A054-92F425F8660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zh-TW"/>
          </a:p>
        </p:txBody>
      </p:sp>
      <p:sp>
        <p:nvSpPr>
          <p:cNvPr id="1030" name="Rectangle 6">
            <a:extLst>
              <a:ext uri="{FF2B5EF4-FFF2-40B4-BE49-F238E27FC236}">
                <a16:creationId xmlns:a16="http://schemas.microsoft.com/office/drawing/2014/main" id="{12E76E5F-BBB2-43F1-B6F0-D162FFD5E5C4}"/>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ACAC4D10-988F-4897-A597-4F6C8CF2EDA8}" type="slidenum">
              <a:rPr lang="en-US" altLang="zh-TW"/>
              <a:pPr/>
              <a:t>‹#›</a:t>
            </a:fld>
            <a:endParaRPr lang="en-US" altLang="zh-TW"/>
          </a:p>
        </p:txBody>
      </p:sp>
    </p:spTree>
    <p:extLst>
      <p:ext uri="{BB962C8B-B14F-4D97-AF65-F5344CB8AC3E}">
        <p14:creationId xmlns:p14="http://schemas.microsoft.com/office/powerpoint/2010/main" val="1397820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PMingLiU"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PMingLiU"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PMingLiU"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PMingLiU" pitchFamily="18" charset="-120"/>
        </a:defRPr>
      </a:lvl5pPr>
      <a:lvl6pPr marL="457200" algn="ctr" rtl="0" fontAlgn="base">
        <a:spcBef>
          <a:spcPct val="0"/>
        </a:spcBef>
        <a:spcAft>
          <a:spcPct val="0"/>
        </a:spcAft>
        <a:defRPr kumimoji="1" sz="4400">
          <a:solidFill>
            <a:schemeClr val="tx2"/>
          </a:solidFill>
          <a:latin typeface="Times New Roman" pitchFamily="18" charset="0"/>
          <a:ea typeface="PMingLiU" pitchFamily="18" charset="-120"/>
        </a:defRPr>
      </a:lvl6pPr>
      <a:lvl7pPr marL="914400" algn="ctr" rtl="0" fontAlgn="base">
        <a:spcBef>
          <a:spcPct val="0"/>
        </a:spcBef>
        <a:spcAft>
          <a:spcPct val="0"/>
        </a:spcAft>
        <a:defRPr kumimoji="1" sz="4400">
          <a:solidFill>
            <a:schemeClr val="tx2"/>
          </a:solidFill>
          <a:latin typeface="Times New Roman" pitchFamily="18" charset="0"/>
          <a:ea typeface="PMingLiU" pitchFamily="18" charset="-120"/>
        </a:defRPr>
      </a:lvl7pPr>
      <a:lvl8pPr marL="1371600" algn="ctr" rtl="0" fontAlgn="base">
        <a:spcBef>
          <a:spcPct val="0"/>
        </a:spcBef>
        <a:spcAft>
          <a:spcPct val="0"/>
        </a:spcAft>
        <a:defRPr kumimoji="1" sz="4400">
          <a:solidFill>
            <a:schemeClr val="tx2"/>
          </a:solidFill>
          <a:latin typeface="Times New Roman" pitchFamily="18" charset="0"/>
          <a:ea typeface="PMingLiU" pitchFamily="18" charset="-120"/>
        </a:defRPr>
      </a:lvl8pPr>
      <a:lvl9pPr marL="1828800" algn="ctr" rtl="0" fontAlgn="base">
        <a:spcBef>
          <a:spcPct val="0"/>
        </a:spcBef>
        <a:spcAft>
          <a:spcPct val="0"/>
        </a:spcAft>
        <a:defRPr kumimoji="1" sz="4400">
          <a:solidFill>
            <a:schemeClr val="tx2"/>
          </a:solidFill>
          <a:latin typeface="Times New Roman" pitchFamily="18" charset="0"/>
          <a:ea typeface="PMingLiU"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9">
            <a:extLst>
              <a:ext uri="{28A0092B-C50C-407E-A947-70E740481C1C}">
                <a14:useLocalDpi xmlns:a14="http://schemas.microsoft.com/office/drawing/2010/main" val="0"/>
              </a:ext>
            </a:extLst>
          </a:blip>
          <a:srcRect l="3613"/>
          <a:stretch/>
        </p:blipFill>
        <p:spPr>
          <a:xfrm>
            <a:off x="0" y="2669686"/>
            <a:ext cx="4037012" cy="4188315"/>
          </a:xfrm>
          <a:prstGeom prst="rect">
            <a:avLst/>
          </a:prstGeom>
        </p:spPr>
      </p:pic>
      <p:pic>
        <p:nvPicPr>
          <p:cNvPr id="7" name="Picture 6"/>
          <p:cNvPicPr>
            <a:picLocks noChangeAspect="1"/>
          </p:cNvPicPr>
          <p:nvPr/>
        </p:nvPicPr>
        <p:blipFill rotWithShape="1">
          <a:blip r:embed="rId30">
            <a:extLst>
              <a:ext uri="{28A0092B-C50C-407E-A947-70E740481C1C}">
                <a14:useLocalDpi xmlns:a14="http://schemas.microsoft.com/office/drawing/2010/main" val="0"/>
              </a:ext>
            </a:extLst>
          </a:blip>
          <a:srcRect l="35640"/>
          <a:stretch/>
        </p:blipFill>
        <p:spPr>
          <a:xfrm>
            <a:off x="0" y="2892348"/>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1">
            <a:extLst>
              <a:ext uri="{28A0092B-C50C-407E-A947-70E740481C1C}">
                <a14:useLocalDpi xmlns:a14="http://schemas.microsoft.com/office/drawing/2010/main" val="0"/>
              </a:ext>
            </a:extLst>
          </a:blip>
          <a:srcRect t="28813"/>
          <a:stretch/>
        </p:blipFill>
        <p:spPr>
          <a:xfrm>
            <a:off x="7999412" y="1"/>
            <a:ext cx="1603387" cy="1141407"/>
          </a:xfrm>
          <a:prstGeom prst="rect">
            <a:avLst/>
          </a:prstGeom>
        </p:spPr>
      </p:pic>
      <p:pic>
        <p:nvPicPr>
          <p:cNvPr id="10" name="Picture 9"/>
          <p:cNvPicPr>
            <a:picLocks noChangeAspect="1"/>
          </p:cNvPicPr>
          <p:nvPr/>
        </p:nvPicPr>
        <p:blipFill rotWithShape="1">
          <a:blip r:embed="rId32">
            <a:extLst>
              <a:ext uri="{28A0092B-C50C-407E-A947-70E740481C1C}">
                <a14:useLocalDpi xmlns:a14="http://schemas.microsoft.com/office/drawing/2010/main" val="0"/>
              </a:ext>
            </a:extLst>
          </a:blip>
          <a:srcRect b="23320"/>
          <a:stretch/>
        </p:blipFill>
        <p:spPr>
          <a:xfrm>
            <a:off x="8605879"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3" y="2052919"/>
            <a:ext cx="8946541" cy="4195481"/>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10155640" y="1790702"/>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7D0906-0881-4D74-ACD6-BAFA7FA24355}" type="datetimeFigureOut">
              <a:rPr lang="en-US" smtClean="0"/>
              <a:t>2/23/2025</a:t>
            </a:fld>
            <a:endParaRPr lang="en-US"/>
          </a:p>
        </p:txBody>
      </p:sp>
      <p:sp>
        <p:nvSpPr>
          <p:cNvPr id="5" name="Footer Placeholder 4"/>
          <p:cNvSpPr>
            <a:spLocks noGrp="1"/>
          </p:cNvSpPr>
          <p:nvPr>
            <p:ph type="ftr" sz="quarter" idx="3"/>
          </p:nvPr>
        </p:nvSpPr>
        <p:spPr>
          <a:xfrm rot="5400000">
            <a:off x="8951573" y="3225298"/>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1" y="295730"/>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980EFF-CCBC-486F-B285-759A81FC5A50}" type="slidenum">
              <a:rPr lang="en-US" smtClean="0"/>
              <a:t>‹#›</a:t>
            </a:fld>
            <a:endParaRPr lang="en-US"/>
          </a:p>
        </p:txBody>
      </p:sp>
    </p:spTree>
    <p:extLst>
      <p:ext uri="{BB962C8B-B14F-4D97-AF65-F5344CB8AC3E}">
        <p14:creationId xmlns:p14="http://schemas.microsoft.com/office/powerpoint/2010/main" val="1272669943"/>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Lst>
  <p:hf sldNum="0" hdr="0" ftr="0" dt="0"/>
  <p:txStyles>
    <p:titleStyle>
      <a:lvl1pPr algn="l" defTabSz="457182"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6" indent="-342886" algn="l" defTabSz="457182"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20" indent="-285739" algn="l" defTabSz="457182"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2954"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136"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318"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5900"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681"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8863"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045" indent="-228591" algn="l" defTabSz="457182"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3C3B17-9F2E-4E2D-5C1E-2CFECC46822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6DEAD8B-FA5B-5228-3352-CD5679482CA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51A032-6018-13DA-4E42-C7801DF2BD1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smtClean="0">
                <a:cs typeface="Arial" charset="0"/>
              </a:defRPr>
            </a:lvl1pPr>
          </a:lstStyle>
          <a:p>
            <a:pPr>
              <a:defRPr/>
            </a:pPr>
            <a:endParaRPr lang="en-US"/>
          </a:p>
        </p:txBody>
      </p:sp>
      <p:sp>
        <p:nvSpPr>
          <p:cNvPr id="1029" name="Rectangle 5">
            <a:extLst>
              <a:ext uri="{FF2B5EF4-FFF2-40B4-BE49-F238E27FC236}">
                <a16:creationId xmlns:a16="http://schemas.microsoft.com/office/drawing/2014/main" id="{DFAAD34F-AE0D-800F-1F9C-67A545CC350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smtClean="0">
                <a:cs typeface="Arial" charset="0"/>
              </a:defRPr>
            </a:lvl1pPr>
          </a:lstStyle>
          <a:p>
            <a:pPr>
              <a:defRPr/>
            </a:pPr>
            <a:endParaRPr lang="en-US"/>
          </a:p>
        </p:txBody>
      </p:sp>
      <p:sp>
        <p:nvSpPr>
          <p:cNvPr id="1030" name="Rectangle 6">
            <a:extLst>
              <a:ext uri="{FF2B5EF4-FFF2-40B4-BE49-F238E27FC236}">
                <a16:creationId xmlns:a16="http://schemas.microsoft.com/office/drawing/2014/main" id="{95FA8AC4-1241-047E-EC45-00F04045B09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a:lvl1pPr>
          </a:lstStyle>
          <a:p>
            <a:fld id="{A08FD488-050A-4B7B-B043-2360748BDE1A}" type="slidenum">
              <a:rPr lang="ar-SA" altLang="en-US"/>
              <a:pPr/>
              <a:t>‹#›</a:t>
            </a:fld>
            <a:endParaRPr lang="en-US" altLang="en-US"/>
          </a:p>
        </p:txBody>
      </p:sp>
    </p:spTree>
    <p:extLst>
      <p:ext uri="{BB962C8B-B14F-4D97-AF65-F5344CB8AC3E}">
        <p14:creationId xmlns:p14="http://schemas.microsoft.com/office/powerpoint/2010/main" val="11368060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fontAlgn="base">
        <a:spcBef>
          <a:spcPct val="0"/>
        </a:spcBef>
        <a:spcAft>
          <a:spcPct val="0"/>
        </a:spcAft>
        <a:defRPr sz="4400">
          <a:solidFill>
            <a:schemeClr val="tx2"/>
          </a:solidFill>
          <a:latin typeface="Times New Roman" pitchFamily="18" charset="0"/>
          <a:cs typeface="Arial" charset="0"/>
        </a:defRPr>
      </a:lvl6pPr>
      <a:lvl7pPr marL="914400" algn="ctr" rtl="1" fontAlgn="base">
        <a:spcBef>
          <a:spcPct val="0"/>
        </a:spcBef>
        <a:spcAft>
          <a:spcPct val="0"/>
        </a:spcAft>
        <a:defRPr sz="4400">
          <a:solidFill>
            <a:schemeClr val="tx2"/>
          </a:solidFill>
          <a:latin typeface="Times New Roman" pitchFamily="18" charset="0"/>
          <a:cs typeface="Arial" charset="0"/>
        </a:defRPr>
      </a:lvl7pPr>
      <a:lvl8pPr marL="1371600" algn="ctr" rtl="1" fontAlgn="base">
        <a:spcBef>
          <a:spcPct val="0"/>
        </a:spcBef>
        <a:spcAft>
          <a:spcPct val="0"/>
        </a:spcAft>
        <a:defRPr sz="4400">
          <a:solidFill>
            <a:schemeClr val="tx2"/>
          </a:solidFill>
          <a:latin typeface="Times New Roman" pitchFamily="18" charset="0"/>
          <a:cs typeface="Arial" charset="0"/>
        </a:defRPr>
      </a:lvl8pPr>
      <a:lvl9pPr marL="1828800" algn="ctr" rtl="1"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70" name="Google Shape;144;p22"/>
          <p:cNvPicPr/>
          <p:nvPr/>
        </p:nvPicPr>
        <p:blipFill>
          <a:blip r:embed="rId3">
            <a:alphaModFix amt="70000"/>
          </a:blip>
          <a:stretch/>
        </p:blipFill>
        <p:spPr>
          <a:xfrm>
            <a:off x="-3091200" y="3685920"/>
            <a:ext cx="8116800" cy="8116800"/>
          </a:xfrm>
          <a:prstGeom prst="rect">
            <a:avLst/>
          </a:prstGeom>
          <a:ln w="0">
            <a:noFill/>
          </a:ln>
        </p:spPr>
      </p:pic>
      <p:pic>
        <p:nvPicPr>
          <p:cNvPr id="71" name="Google Shape;145;p22"/>
          <p:cNvPicPr/>
          <p:nvPr/>
        </p:nvPicPr>
        <p:blipFill>
          <a:blip r:embed="rId4">
            <a:alphaModFix amt="40000"/>
          </a:blip>
          <a:stretch/>
        </p:blipFill>
        <p:spPr>
          <a:xfrm>
            <a:off x="1528320" y="-3114720"/>
            <a:ext cx="5491680" cy="5491680"/>
          </a:xfrm>
          <a:prstGeom prst="rect">
            <a:avLst/>
          </a:prstGeom>
          <a:ln w="0">
            <a:noFill/>
          </a:ln>
        </p:spPr>
      </p:pic>
      <p:pic>
        <p:nvPicPr>
          <p:cNvPr id="72" name="Google Shape;146;p22"/>
          <p:cNvPicPr/>
          <p:nvPr/>
        </p:nvPicPr>
        <p:blipFill>
          <a:blip r:embed="rId5">
            <a:alphaModFix amt="70000"/>
          </a:blip>
          <a:stretch/>
        </p:blipFill>
        <p:spPr>
          <a:xfrm>
            <a:off x="10329120" y="1985280"/>
            <a:ext cx="4499040" cy="4499040"/>
          </a:xfrm>
          <a:prstGeom prst="rect">
            <a:avLst/>
          </a:prstGeom>
          <a:ln w="0">
            <a:noFill/>
          </a:ln>
        </p:spPr>
      </p:pic>
      <p:pic>
        <p:nvPicPr>
          <p:cNvPr id="73" name="Google Shape;147;p22"/>
          <p:cNvPicPr/>
          <p:nvPr/>
        </p:nvPicPr>
        <p:blipFill>
          <a:blip r:embed="rId6">
            <a:alphaModFix amt="50000"/>
          </a:blip>
          <a:stretch/>
        </p:blipFill>
        <p:spPr>
          <a:xfrm>
            <a:off x="3627840" y="-3828480"/>
            <a:ext cx="5491680" cy="5491680"/>
          </a:xfrm>
          <a:prstGeom prst="rect">
            <a:avLst/>
          </a:prstGeom>
          <a:ln w="0">
            <a:noFill/>
          </a:ln>
        </p:spPr>
      </p:pic>
      <p:cxnSp>
        <p:nvCxnSpPr>
          <p:cNvPr id="74" name="Google Shape;148;p22"/>
          <p:cNvCxnSpPr/>
          <p:nvPr/>
        </p:nvCxnSpPr>
        <p:spPr>
          <a:xfrm>
            <a:off x="474720" y="744000"/>
            <a:ext cx="480" cy="6132960"/>
          </a:xfrm>
          <a:prstGeom prst="straightConnector1">
            <a:avLst/>
          </a:prstGeom>
          <a:ln w="9525">
            <a:solidFill>
              <a:srgbClr val="252525"/>
            </a:solidFill>
            <a:round/>
          </a:ln>
        </p:spPr>
      </p:cxnSp>
      <p:cxnSp>
        <p:nvCxnSpPr>
          <p:cNvPr id="75" name="Google Shape;149;p22"/>
          <p:cNvCxnSpPr/>
          <p:nvPr/>
        </p:nvCxnSpPr>
        <p:spPr>
          <a:xfrm>
            <a:off x="936000" y="6484800"/>
            <a:ext cx="11256480" cy="480"/>
          </a:xfrm>
          <a:prstGeom prst="straightConnector1">
            <a:avLst/>
          </a:prstGeom>
          <a:ln w="9525">
            <a:solidFill>
              <a:srgbClr val="252525"/>
            </a:solidFill>
            <a:round/>
          </a:ln>
        </p:spPr>
      </p:cxnSp>
      <p:sp>
        <p:nvSpPr>
          <p:cNvPr id="76" name="PlaceHolder 1"/>
          <p:cNvSpPr>
            <a:spLocks noGrp="1"/>
          </p:cNvSpPr>
          <p:nvPr>
            <p:ph type="title"/>
          </p:nvPr>
        </p:nvSpPr>
        <p:spPr>
          <a:xfrm>
            <a:off x="2296800" y="2317920"/>
            <a:ext cx="7597440" cy="713280"/>
          </a:xfrm>
          <a:prstGeom prst="rect">
            <a:avLst/>
          </a:prstGeom>
          <a:noFill/>
          <a:ln w="0">
            <a:noFill/>
          </a:ln>
        </p:spPr>
        <p:txBody>
          <a:bodyPr lIns="91440" tIns="91440" rIns="91440" bIns="91440" anchor="b">
            <a:noAutofit/>
          </a:bodyPr>
          <a:lstStyle/>
          <a:p>
            <a:pPr indent="0">
              <a:buNone/>
            </a:pPr>
            <a:r>
              <a:rPr lang="fr-FR" sz="4000" b="0" strike="noStrike" spc="-1">
                <a:solidFill>
                  <a:schemeClr val="dk1"/>
                </a:solidFill>
                <a:latin typeface="Arial"/>
              </a:rPr>
              <a:t>Click to edit the title text format</a:t>
            </a:r>
          </a:p>
        </p:txBody>
      </p:sp>
      <p:sp>
        <p:nvSpPr>
          <p:cNvPr id="77" name="PlaceHolder 2"/>
          <p:cNvSpPr>
            <a:spLocks noGrp="1"/>
          </p:cNvSpPr>
          <p:nvPr>
            <p:ph type="body"/>
          </p:nvPr>
        </p:nvSpPr>
        <p:spPr>
          <a:xfrm>
            <a:off x="609600" y="1604640"/>
            <a:ext cx="109723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67" b="0" strike="noStrike" spc="-1">
                <a:solidFill>
                  <a:srgbClr val="000000"/>
                </a:solidFill>
                <a:latin typeface="Arial"/>
              </a:rPr>
              <a:t>Click to edit the outline text format</a:t>
            </a:r>
          </a:p>
          <a:p>
            <a:pPr marL="1151971" lvl="1" indent="-431989">
              <a:spcBef>
                <a:spcPts val="1512"/>
              </a:spcBef>
              <a:buClr>
                <a:srgbClr val="000000"/>
              </a:buClr>
              <a:buSzPct val="75000"/>
              <a:buFont typeface="Symbol" charset="2"/>
              <a:buChar char=""/>
            </a:pPr>
            <a:r>
              <a:rPr lang="fr-FR" sz="1867" b="0" strike="noStrike" spc="-1">
                <a:solidFill>
                  <a:srgbClr val="000000"/>
                </a:solidFill>
                <a:latin typeface="Arial"/>
              </a:rPr>
              <a:t>Second Outline Level</a:t>
            </a:r>
          </a:p>
          <a:p>
            <a:pPr marL="1727957" lvl="2" indent="-383990">
              <a:spcBef>
                <a:spcPts val="1133"/>
              </a:spcBef>
              <a:buClr>
                <a:srgbClr val="000000"/>
              </a:buClr>
              <a:buSzPct val="45000"/>
              <a:buFont typeface="Wingdings" charset="2"/>
              <a:buChar char=""/>
            </a:pPr>
            <a:r>
              <a:rPr lang="fr-FR" sz="1867" b="0" strike="noStrike" spc="-1">
                <a:solidFill>
                  <a:srgbClr val="000000"/>
                </a:solidFill>
                <a:latin typeface="Arial"/>
              </a:rPr>
              <a:t>Third Outline Level</a:t>
            </a:r>
          </a:p>
          <a:p>
            <a:pPr marL="2303942" lvl="3" indent="-287993">
              <a:spcBef>
                <a:spcPts val="756"/>
              </a:spcBef>
              <a:buClr>
                <a:srgbClr val="000000"/>
              </a:buClr>
              <a:buSzPct val="75000"/>
              <a:buFont typeface="Symbol" charset="2"/>
              <a:buChar char=""/>
            </a:pPr>
            <a:r>
              <a:rPr lang="fr-FR" sz="1867" b="0" strike="noStrike" spc="-1">
                <a:solidFill>
                  <a:srgbClr val="000000"/>
                </a:solidFill>
                <a:latin typeface="Arial"/>
              </a:rPr>
              <a:t>Fourth Outline Level</a:t>
            </a:r>
          </a:p>
          <a:p>
            <a:pPr marL="2879928" lvl="4" indent="-287993">
              <a:spcBef>
                <a:spcPts val="377"/>
              </a:spcBef>
              <a:buClr>
                <a:srgbClr val="000000"/>
              </a:buClr>
              <a:buSzPct val="45000"/>
              <a:buFont typeface="Wingdings" charset="2"/>
              <a:buChar char=""/>
            </a:pPr>
            <a:r>
              <a:rPr lang="fr-FR" sz="2667" b="0" strike="noStrike" spc="-1">
                <a:solidFill>
                  <a:srgbClr val="000000"/>
                </a:solidFill>
                <a:latin typeface="Arial"/>
              </a:rPr>
              <a:t>Fifth Outline Level</a:t>
            </a:r>
          </a:p>
          <a:p>
            <a:pPr marL="3455914" lvl="5" indent="-287993">
              <a:spcBef>
                <a:spcPts val="377"/>
              </a:spcBef>
              <a:buClr>
                <a:srgbClr val="000000"/>
              </a:buClr>
              <a:buSzPct val="45000"/>
              <a:buFont typeface="Wingdings" charset="2"/>
              <a:buChar char=""/>
            </a:pPr>
            <a:r>
              <a:rPr lang="fr-FR" sz="2667" b="0" strike="noStrike" spc="-1">
                <a:solidFill>
                  <a:srgbClr val="000000"/>
                </a:solidFill>
                <a:latin typeface="Arial"/>
              </a:rPr>
              <a:t>Sixth Outline Level</a:t>
            </a:r>
          </a:p>
          <a:p>
            <a:pPr marL="4031899" lvl="6" indent="-287993">
              <a:spcBef>
                <a:spcPts val="377"/>
              </a:spcBef>
              <a:buClr>
                <a:srgbClr val="000000"/>
              </a:buClr>
              <a:buSzPct val="45000"/>
              <a:buFont typeface="Wingdings" charset="2"/>
              <a:buChar char=""/>
            </a:pPr>
            <a:r>
              <a:rPr lang="fr-FR" sz="2667" b="0" strike="noStrike" spc="-1">
                <a:solidFill>
                  <a:srgbClr val="000000"/>
                </a:solidFill>
                <a:latin typeface="Arial"/>
              </a:rPr>
              <a:t>Seventh Outline Level</a:t>
            </a:r>
          </a:p>
        </p:txBody>
      </p:sp>
    </p:spTree>
    <p:extLst>
      <p:ext uri="{BB962C8B-B14F-4D97-AF65-F5344CB8AC3E}">
        <p14:creationId xmlns:p14="http://schemas.microsoft.com/office/powerpoint/2010/main" val="814852469"/>
      </p:ext>
    </p:extLst>
  </p:cSld>
  <p:clrMap bg1="lt1" tx1="dk1" bg2="lt2" tx2="dk2" accent1="accent1" accent2="accent2" accent3="accent3" accent4="accent4" accent5="accent5" accent6="accent6" hlink="hlink" folHlink="folHlink"/>
  <p:sldLayoutIdLst>
    <p:sldLayoutId id="2147483721" r:id="rId1"/>
  </p:sldLayoutIdLst>
  <p:txStyles>
    <p:titleStyle>
      <a:lvl1pPr indent="0" algn="r" defTabSz="1219170" rtl="1" eaLnBrk="1" latinLnBrk="0" hangingPunct="1">
        <a:lnSpc>
          <a:spcPct val="90000"/>
        </a:lnSpc>
        <a:spcBef>
          <a:spcPct val="0"/>
        </a:spcBef>
        <a:buNone/>
        <a:defRPr sz="5867" kern="1200">
          <a:solidFill>
            <a:schemeClr val="tx1"/>
          </a:solidFill>
          <a:latin typeface="+mj-lt"/>
          <a:ea typeface="+mj-ea"/>
          <a:cs typeface="+mj-cs"/>
        </a:defRPr>
      </a:lvl1pPr>
    </p:titleStyle>
    <p:bodyStyle>
      <a:lvl1pPr marL="575986" indent="-431989" algn="r" defTabSz="1219170" rtl="1" eaLnBrk="1" latinLnBrk="0" hangingPunct="1">
        <a:lnSpc>
          <a:spcPct val="90000"/>
        </a:lnSpc>
        <a:spcBef>
          <a:spcPts val="1889"/>
        </a:spcBef>
        <a:buClr>
          <a:srgbClr val="000000"/>
        </a:buClr>
        <a:buSzPct val="45000"/>
        <a:buFont typeface="Wingdings" charset="2"/>
        <a:buChar char=""/>
        <a:defRPr sz="3733" kern="1200">
          <a:solidFill>
            <a:schemeClr val="tx1"/>
          </a:solidFill>
          <a:latin typeface="+mn-lt"/>
          <a:ea typeface="+mn-ea"/>
          <a:cs typeface="+mn-cs"/>
        </a:defRPr>
      </a:lvl1pPr>
      <a:lvl2pPr marL="914377" indent="-304792" algn="r" defTabSz="1219170" rtl="1"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r" defTabSz="1219170" rtl="1"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r" defTabSz="1219170" rtl="1"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r" defTabSz="1219170" rtl="1" eaLnBrk="1" latinLnBrk="0" hangingPunct="1">
        <a:defRPr sz="2400" kern="1200">
          <a:solidFill>
            <a:schemeClr val="tx1"/>
          </a:solidFill>
          <a:latin typeface="+mn-lt"/>
          <a:ea typeface="+mn-ea"/>
          <a:cs typeface="+mn-cs"/>
        </a:defRPr>
      </a:lvl1pPr>
      <a:lvl2pPr marL="609585" algn="r" defTabSz="1219170" rtl="1" eaLnBrk="1" latinLnBrk="0" hangingPunct="1">
        <a:defRPr sz="2400" kern="1200">
          <a:solidFill>
            <a:schemeClr val="tx1"/>
          </a:solidFill>
          <a:latin typeface="+mn-lt"/>
          <a:ea typeface="+mn-ea"/>
          <a:cs typeface="+mn-cs"/>
        </a:defRPr>
      </a:lvl2pPr>
      <a:lvl3pPr marL="1219170" algn="r" defTabSz="1219170" rtl="1" eaLnBrk="1" latinLnBrk="0" hangingPunct="1">
        <a:defRPr sz="2400" kern="1200">
          <a:solidFill>
            <a:schemeClr val="tx1"/>
          </a:solidFill>
          <a:latin typeface="+mn-lt"/>
          <a:ea typeface="+mn-ea"/>
          <a:cs typeface="+mn-cs"/>
        </a:defRPr>
      </a:lvl3pPr>
      <a:lvl4pPr marL="1828754" algn="r" defTabSz="1219170" rtl="1" eaLnBrk="1" latinLnBrk="0" hangingPunct="1">
        <a:defRPr sz="2400" kern="1200">
          <a:solidFill>
            <a:schemeClr val="tx1"/>
          </a:solidFill>
          <a:latin typeface="+mn-lt"/>
          <a:ea typeface="+mn-ea"/>
          <a:cs typeface="+mn-cs"/>
        </a:defRPr>
      </a:lvl4pPr>
      <a:lvl5pPr marL="2438339" algn="r" defTabSz="1219170" rtl="1" eaLnBrk="1" latinLnBrk="0" hangingPunct="1">
        <a:defRPr sz="2400" kern="1200">
          <a:solidFill>
            <a:schemeClr val="tx1"/>
          </a:solidFill>
          <a:latin typeface="+mn-lt"/>
          <a:ea typeface="+mn-ea"/>
          <a:cs typeface="+mn-cs"/>
        </a:defRPr>
      </a:lvl5pPr>
      <a:lvl6pPr marL="3047924" algn="r" defTabSz="1219170" rtl="1" eaLnBrk="1" latinLnBrk="0" hangingPunct="1">
        <a:defRPr sz="2400" kern="1200">
          <a:solidFill>
            <a:schemeClr val="tx1"/>
          </a:solidFill>
          <a:latin typeface="+mn-lt"/>
          <a:ea typeface="+mn-ea"/>
          <a:cs typeface="+mn-cs"/>
        </a:defRPr>
      </a:lvl6pPr>
      <a:lvl7pPr marL="3657509" algn="r" defTabSz="1219170" rtl="1" eaLnBrk="1" latinLnBrk="0" hangingPunct="1">
        <a:defRPr sz="2400" kern="1200">
          <a:solidFill>
            <a:schemeClr val="tx1"/>
          </a:solidFill>
          <a:latin typeface="+mn-lt"/>
          <a:ea typeface="+mn-ea"/>
          <a:cs typeface="+mn-cs"/>
        </a:defRPr>
      </a:lvl7pPr>
      <a:lvl8pPr marL="4267093" algn="r" defTabSz="1219170" rtl="1" eaLnBrk="1" latinLnBrk="0" hangingPunct="1">
        <a:defRPr sz="2400" kern="1200">
          <a:solidFill>
            <a:schemeClr val="tx1"/>
          </a:solidFill>
          <a:latin typeface="+mn-lt"/>
          <a:ea typeface="+mn-ea"/>
          <a:cs typeface="+mn-cs"/>
        </a:defRPr>
      </a:lvl8pPr>
      <a:lvl9pPr marL="4876678" algn="r" defTabSz="1219170" rtl="1"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ÙØªÙØ¬Ø© Ø¨Ø­Ø« Ø§ÙØµÙØ± Ø¹Ù âªhaemophilus influenzaeâ¬â">
            <a:extLst>
              <a:ext uri="{FF2B5EF4-FFF2-40B4-BE49-F238E27FC236}">
                <a16:creationId xmlns:a16="http://schemas.microsoft.com/office/drawing/2014/main" id="{594B2718-B162-44A3-916F-A47C6F4C3F36}"/>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endParaRPr lang="ar-IQ" altLang="en-US">
              <a:solidFill>
                <a:srgbClr val="000000"/>
              </a:solidFill>
            </a:endParaRPr>
          </a:p>
        </p:txBody>
      </p:sp>
      <p:sp>
        <p:nvSpPr>
          <p:cNvPr id="2053" name="Rectangle 1">
            <a:extLst>
              <a:ext uri="{FF2B5EF4-FFF2-40B4-BE49-F238E27FC236}">
                <a16:creationId xmlns:a16="http://schemas.microsoft.com/office/drawing/2014/main" id="{A1DEE724-60BD-4EE6-AB29-80B3E30FC5AC}"/>
              </a:ext>
            </a:extLst>
          </p:cNvPr>
          <p:cNvSpPr>
            <a:spLocks noChangeArrowheads="1"/>
          </p:cNvSpPr>
          <p:nvPr/>
        </p:nvSpPr>
        <p:spPr bwMode="auto">
          <a:xfrm>
            <a:off x="701676" y="1186072"/>
            <a:ext cx="655319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ctr" rtl="0" eaLnBrk="1" fontAlgn="base" hangingPunct="1">
              <a:spcBef>
                <a:spcPct val="0"/>
              </a:spcBef>
              <a:spcAft>
                <a:spcPct val="0"/>
              </a:spcAft>
            </a:pPr>
            <a:r>
              <a:rPr lang="en-US" altLang="en-US" sz="4400" b="1" dirty="0">
                <a:ln w="12700">
                  <a:solidFill>
                    <a:schemeClr val="accent1"/>
                  </a:solidFill>
                  <a:prstDash val="solid"/>
                </a:ln>
                <a:solidFill>
                  <a:srgbClr val="FF00FF"/>
                </a:solidFill>
                <a:effectLst>
                  <a:outerShdw dist="38100" dir="2640000" algn="bl" rotWithShape="0">
                    <a:schemeClr val="accent1"/>
                  </a:outerShdw>
                </a:effectLst>
                <a:latin typeface="Comic Sans MS" panose="030F0702030302020204" pitchFamily="66" charset="0"/>
              </a:rPr>
              <a:t>Mycoplasma, Rickettsia and </a:t>
            </a:r>
          </a:p>
          <a:p>
            <a:pPr algn="ctr" rtl="0" eaLnBrk="1" fontAlgn="base" hangingPunct="1">
              <a:spcBef>
                <a:spcPct val="0"/>
              </a:spcBef>
              <a:spcAft>
                <a:spcPct val="0"/>
              </a:spcAft>
            </a:pPr>
            <a:r>
              <a:rPr lang="en-US" altLang="en-US" sz="4400" b="1" dirty="0">
                <a:ln w="12700">
                  <a:solidFill>
                    <a:schemeClr val="accent1"/>
                  </a:solidFill>
                  <a:prstDash val="solid"/>
                </a:ln>
                <a:solidFill>
                  <a:srgbClr val="FF00FF"/>
                </a:solidFill>
                <a:effectLst>
                  <a:outerShdw dist="38100" dir="2640000" algn="bl" rotWithShape="0">
                    <a:schemeClr val="accent1"/>
                  </a:outerShdw>
                </a:effectLst>
                <a:latin typeface="Comic Sans MS" panose="030F0702030302020204" pitchFamily="66" charset="0"/>
              </a:rPr>
              <a:t>Actinomycetes </a:t>
            </a:r>
          </a:p>
        </p:txBody>
      </p:sp>
      <p:sp>
        <p:nvSpPr>
          <p:cNvPr id="2054" name="Rectangle 4">
            <a:extLst>
              <a:ext uri="{FF2B5EF4-FFF2-40B4-BE49-F238E27FC236}">
                <a16:creationId xmlns:a16="http://schemas.microsoft.com/office/drawing/2014/main" id="{CD969274-6249-4568-9392-3DB63CFE2C54}"/>
              </a:ext>
            </a:extLst>
          </p:cNvPr>
          <p:cNvSpPr>
            <a:spLocks noChangeArrowheads="1"/>
          </p:cNvSpPr>
          <p:nvPr/>
        </p:nvSpPr>
        <p:spPr bwMode="auto">
          <a:xfrm>
            <a:off x="1060310" y="4591050"/>
            <a:ext cx="5415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ctr" rtl="0" eaLnBrk="1" fontAlgn="base" hangingPunct="1">
              <a:spcBef>
                <a:spcPct val="0"/>
              </a:spcBef>
              <a:spcAft>
                <a:spcPct val="0"/>
              </a:spcAft>
            </a:pPr>
            <a:r>
              <a:rPr lang="en-US" altLang="en-US" b="1" dirty="0">
                <a:solidFill>
                  <a:srgbClr val="C00000"/>
                </a:solidFill>
                <a:latin typeface="Comic Sans MS" panose="030F0702030302020204" pitchFamily="66" charset="0"/>
                <a:cs typeface="Times New Roman" panose="02020603050405020304" pitchFamily="18" charset="0"/>
              </a:rPr>
              <a:t>Asst. Prof. Dr. Shaimaa Al-Salihy</a:t>
            </a:r>
            <a:endParaRPr lang="ar-SA" altLang="en-US" sz="2000" b="1" dirty="0">
              <a:solidFill>
                <a:srgbClr val="C00000"/>
              </a:solidFill>
              <a:latin typeface="Comic Sans MS" panose="030F0702030302020204" pitchFamily="66" charset="0"/>
              <a:cs typeface="Times New Roman" panose="02020603050405020304" pitchFamily="18" charset="0"/>
            </a:endParaRPr>
          </a:p>
        </p:txBody>
      </p:sp>
      <p:sp>
        <p:nvSpPr>
          <p:cNvPr id="2055" name="AutoShape 8" descr="Rickettsia rickettsii - an overview | ScienceDirect Topics">
            <a:extLst>
              <a:ext uri="{FF2B5EF4-FFF2-40B4-BE49-F238E27FC236}">
                <a16:creationId xmlns:a16="http://schemas.microsoft.com/office/drawing/2014/main" id="{F1AF6E01-7E6C-4EBF-9123-95FAFE96B667}"/>
              </a:ext>
            </a:extLst>
          </p:cNvPr>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endParaRPr lang="ar-IQ" altLang="en-US">
              <a:solidFill>
                <a:srgbClr val="000000"/>
              </a:solidFill>
            </a:endParaRPr>
          </a:p>
        </p:txBody>
      </p:sp>
      <p:pic>
        <p:nvPicPr>
          <p:cNvPr id="2" name="صورة 1">
            <a:extLst>
              <a:ext uri="{FF2B5EF4-FFF2-40B4-BE49-F238E27FC236}">
                <a16:creationId xmlns:a16="http://schemas.microsoft.com/office/drawing/2014/main" id="{11B78B5F-8C9B-46BA-B4AA-DE9BF2705255}"/>
              </a:ext>
            </a:extLst>
          </p:cNvPr>
          <p:cNvPicPr>
            <a:picLocks noChangeAspect="1"/>
          </p:cNvPicPr>
          <p:nvPr/>
        </p:nvPicPr>
        <p:blipFill>
          <a:blip r:embed="rId2"/>
          <a:stretch>
            <a:fillRect/>
          </a:stretch>
        </p:blipFill>
        <p:spPr>
          <a:xfrm>
            <a:off x="8648699" y="70638"/>
            <a:ext cx="3192465" cy="2123658"/>
          </a:xfrm>
          <a:prstGeom prst="rect">
            <a:avLst/>
          </a:prstGeom>
        </p:spPr>
      </p:pic>
      <p:pic>
        <p:nvPicPr>
          <p:cNvPr id="3" name="صورة 2">
            <a:extLst>
              <a:ext uri="{FF2B5EF4-FFF2-40B4-BE49-F238E27FC236}">
                <a16:creationId xmlns:a16="http://schemas.microsoft.com/office/drawing/2014/main" id="{ABF09AAD-C85F-F3C2-7110-D508D4E6F271}"/>
              </a:ext>
            </a:extLst>
          </p:cNvPr>
          <p:cNvPicPr>
            <a:picLocks noChangeAspect="1"/>
          </p:cNvPicPr>
          <p:nvPr/>
        </p:nvPicPr>
        <p:blipFill>
          <a:blip r:embed="rId3"/>
          <a:stretch>
            <a:fillRect/>
          </a:stretch>
        </p:blipFill>
        <p:spPr>
          <a:xfrm>
            <a:off x="8812215" y="2403846"/>
            <a:ext cx="3028950" cy="1977654"/>
          </a:xfrm>
          <a:prstGeom prst="rect">
            <a:avLst/>
          </a:prstGeom>
        </p:spPr>
      </p:pic>
      <p:pic>
        <p:nvPicPr>
          <p:cNvPr id="4" name="صورة 3">
            <a:extLst>
              <a:ext uri="{FF2B5EF4-FFF2-40B4-BE49-F238E27FC236}">
                <a16:creationId xmlns:a16="http://schemas.microsoft.com/office/drawing/2014/main" id="{42EB82BD-C9B9-93EC-AF92-17B41EEB6847}"/>
              </a:ext>
            </a:extLst>
          </p:cNvPr>
          <p:cNvPicPr>
            <a:picLocks noChangeAspect="1"/>
          </p:cNvPicPr>
          <p:nvPr/>
        </p:nvPicPr>
        <p:blipFill>
          <a:blip r:embed="rId4"/>
          <a:stretch>
            <a:fillRect/>
          </a:stretch>
        </p:blipFill>
        <p:spPr>
          <a:xfrm>
            <a:off x="8812215" y="4591050"/>
            <a:ext cx="3028950" cy="2139728"/>
          </a:xfrm>
          <a:prstGeom prst="rect">
            <a:avLst/>
          </a:prstGeom>
        </p:spPr>
      </p:pic>
    </p:spTree>
  </p:cSld>
  <p:clrMapOvr>
    <a:masterClrMapping/>
  </p:clrMapOvr>
  <p:transition spd="slow" advTm="6207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E4995EA7-F9D9-490D-9CF3-8475E5ABAC03}"/>
              </a:ext>
            </a:extLst>
          </p:cNvPr>
          <p:cNvSpPr>
            <a:spLocks noChangeArrowheads="1"/>
          </p:cNvSpPr>
          <p:nvPr/>
        </p:nvSpPr>
        <p:spPr bwMode="auto">
          <a:xfrm>
            <a:off x="340963" y="1844676"/>
            <a:ext cx="11375755"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marL="342900" indent="-342900" algn="just" rtl="0" eaLnBrk="1" fontAlgn="base" hangingPunct="1">
              <a:spcBef>
                <a:spcPct val="0"/>
              </a:spcBef>
              <a:spcAft>
                <a:spcPct val="0"/>
              </a:spcAft>
              <a:buFontTx/>
              <a:buChar char="-"/>
            </a:pPr>
            <a:r>
              <a:rPr lang="en-US" altLang="en-US" dirty="0">
                <a:solidFill>
                  <a:srgbClr val="000000"/>
                </a:solidFill>
                <a:latin typeface="Comic Sans MS" panose="030F0702030302020204" pitchFamily="66" charset="0"/>
              </a:rPr>
              <a:t>The typical lesion caused by the rickettsiae is a </a:t>
            </a:r>
            <a:r>
              <a:rPr lang="en-US" altLang="en-US" b="1" u="sng" dirty="0">
                <a:solidFill>
                  <a:srgbClr val="FF0000"/>
                </a:solidFill>
                <a:latin typeface="Comic Sans MS" panose="030F0702030302020204" pitchFamily="66" charset="0"/>
              </a:rPr>
              <a:t>vasculitis</a:t>
            </a:r>
            <a:r>
              <a:rPr lang="en-US" altLang="en-US" dirty="0">
                <a:solidFill>
                  <a:srgbClr val="000000"/>
                </a:solidFill>
                <a:latin typeface="Comic Sans MS" panose="030F0702030302020204" pitchFamily="66" charset="0"/>
              </a:rPr>
              <a:t>, particularly in the endothelial lining of the vessel wall where the organism is found. </a:t>
            </a:r>
          </a:p>
          <a:p>
            <a:pPr algn="just" rtl="0" eaLnBrk="1" fontAlgn="base" hangingPunct="1">
              <a:spcBef>
                <a:spcPct val="0"/>
              </a:spcBef>
              <a:spcAft>
                <a:spcPct val="0"/>
              </a:spcAft>
            </a:pPr>
            <a:r>
              <a:rPr lang="en-US" altLang="en-US" sz="1200" dirty="0">
                <a:solidFill>
                  <a:srgbClr val="000000"/>
                </a:solidFill>
                <a:latin typeface="Comic Sans MS" panose="030F0702030302020204" pitchFamily="66" charset="0"/>
              </a:rPr>
              <a:t>  </a:t>
            </a:r>
          </a:p>
          <a:p>
            <a:pPr marL="342900" indent="-342900" algn="just" rtl="0" eaLnBrk="1" fontAlgn="base" hangingPunct="1">
              <a:spcBef>
                <a:spcPct val="0"/>
              </a:spcBef>
              <a:spcAft>
                <a:spcPct val="0"/>
              </a:spcAft>
              <a:buFontTx/>
              <a:buChar char="-"/>
            </a:pPr>
            <a:r>
              <a:rPr lang="en-US" altLang="en-US" dirty="0">
                <a:solidFill>
                  <a:srgbClr val="000000"/>
                </a:solidFill>
                <a:latin typeface="Comic Sans MS" panose="030F0702030302020204" pitchFamily="66" charset="0"/>
              </a:rPr>
              <a:t>Damage to the vessels of the skin results in the characteristic </a:t>
            </a:r>
            <a:r>
              <a:rPr lang="en-US" altLang="en-US" b="1" u="sng" dirty="0">
                <a:solidFill>
                  <a:srgbClr val="FF0000"/>
                </a:solidFill>
                <a:latin typeface="Comic Sans MS" panose="030F0702030302020204" pitchFamily="66" charset="0"/>
              </a:rPr>
              <a:t>rash</a:t>
            </a:r>
            <a:r>
              <a:rPr lang="en-US" altLang="en-US" dirty="0">
                <a:solidFill>
                  <a:srgbClr val="000000"/>
                </a:solidFill>
                <a:latin typeface="Comic Sans MS" panose="030F0702030302020204" pitchFamily="66" charset="0"/>
              </a:rPr>
              <a:t> and in </a:t>
            </a:r>
            <a:r>
              <a:rPr lang="en-US" altLang="en-US" b="1" u="sng" dirty="0">
                <a:solidFill>
                  <a:srgbClr val="FF0000"/>
                </a:solidFill>
                <a:latin typeface="Comic Sans MS" panose="030F0702030302020204" pitchFamily="66" charset="0"/>
              </a:rPr>
              <a:t>edema</a:t>
            </a:r>
            <a:r>
              <a:rPr lang="en-US" altLang="en-US" dirty="0">
                <a:solidFill>
                  <a:srgbClr val="000000"/>
                </a:solidFill>
                <a:latin typeface="Comic Sans MS" panose="030F0702030302020204" pitchFamily="66" charset="0"/>
              </a:rPr>
              <a:t> and </a:t>
            </a:r>
            <a:r>
              <a:rPr lang="en-US" altLang="en-US" b="1" u="sng" dirty="0">
                <a:solidFill>
                  <a:srgbClr val="FF0000"/>
                </a:solidFill>
                <a:latin typeface="Comic Sans MS" panose="030F0702030302020204" pitchFamily="66" charset="0"/>
              </a:rPr>
              <a:t>hemorrhage</a:t>
            </a:r>
            <a:r>
              <a:rPr lang="en-US" altLang="en-US" dirty="0">
                <a:solidFill>
                  <a:srgbClr val="000000"/>
                </a:solidFill>
                <a:latin typeface="Comic Sans MS" panose="030F0702030302020204" pitchFamily="66" charset="0"/>
              </a:rPr>
              <a:t> caused by increased capillary permeability. </a:t>
            </a:r>
          </a:p>
          <a:p>
            <a:pPr algn="just" rtl="0" eaLnBrk="1" fontAlgn="base" hangingPunct="1">
              <a:spcBef>
                <a:spcPct val="0"/>
              </a:spcBef>
              <a:spcAft>
                <a:spcPct val="0"/>
              </a:spcAft>
            </a:pPr>
            <a:r>
              <a:rPr lang="en-US" altLang="en-US" sz="1200" dirty="0">
                <a:solidFill>
                  <a:srgbClr val="000000"/>
                </a:solidFill>
                <a:latin typeface="Comic Sans MS" panose="030F0702030302020204" pitchFamily="66" charset="0"/>
              </a:rPr>
              <a:t>     </a:t>
            </a:r>
          </a:p>
          <a:p>
            <a:pPr marL="342900" indent="-342900" algn="just" rtl="0" eaLnBrk="1" fontAlgn="base" hangingPunct="1">
              <a:spcBef>
                <a:spcPct val="0"/>
              </a:spcBef>
              <a:spcAft>
                <a:spcPct val="0"/>
              </a:spcAft>
              <a:buFontTx/>
              <a:buChar char="-"/>
            </a:pPr>
            <a:r>
              <a:rPr lang="en-US" altLang="en-US" dirty="0">
                <a:solidFill>
                  <a:srgbClr val="000000"/>
                </a:solidFill>
                <a:latin typeface="Comic Sans MS" panose="030F0702030302020204" pitchFamily="66" charset="0"/>
              </a:rPr>
              <a:t>There is some evidence that endotoxin is involved, which is in accord with the nature of some of the lesions such as fever and petechiae, but its role has not been confirmed.</a:t>
            </a:r>
          </a:p>
          <a:p>
            <a:pPr algn="just" rtl="0" eaLnBrk="1" fontAlgn="base" hangingPunct="1">
              <a:spcBef>
                <a:spcPct val="0"/>
              </a:spcBef>
              <a:spcAft>
                <a:spcPct val="0"/>
              </a:spcAft>
            </a:pPr>
            <a:r>
              <a:rPr lang="en-US" altLang="en-US" sz="1200" dirty="0">
                <a:solidFill>
                  <a:srgbClr val="000000"/>
                </a:solidFill>
                <a:latin typeface="Comic Sans MS" panose="030F0702030302020204" pitchFamily="66" charset="0"/>
              </a:rPr>
              <a:t>          </a:t>
            </a:r>
          </a:p>
          <a:p>
            <a:pPr marL="342900" indent="-342900" algn="just" rtl="0" eaLnBrk="1" fontAlgn="base" hangingPunct="1">
              <a:spcBef>
                <a:spcPct val="0"/>
              </a:spcBef>
              <a:spcAft>
                <a:spcPct val="0"/>
              </a:spcAft>
              <a:buFontTx/>
              <a:buChar char="-"/>
            </a:pPr>
            <a:r>
              <a:rPr lang="en-US" altLang="en-US" dirty="0">
                <a:solidFill>
                  <a:srgbClr val="000000"/>
                </a:solidFill>
                <a:latin typeface="Comic Sans MS" panose="030F0702030302020204" pitchFamily="66" charset="0"/>
              </a:rPr>
              <a:t>No exotoxins or cytolytic enzymes have been found.</a:t>
            </a:r>
            <a:endParaRPr lang="ar-IQ" altLang="en-US" dirty="0">
              <a:solidFill>
                <a:srgbClr val="000000"/>
              </a:solidFill>
              <a:latin typeface="Comic Sans MS" panose="030F0702030302020204" pitchFamily="66" charset="0"/>
            </a:endParaRPr>
          </a:p>
        </p:txBody>
      </p:sp>
      <p:sp>
        <p:nvSpPr>
          <p:cNvPr id="22532" name="Rectangle 3">
            <a:extLst>
              <a:ext uri="{FF2B5EF4-FFF2-40B4-BE49-F238E27FC236}">
                <a16:creationId xmlns:a16="http://schemas.microsoft.com/office/drawing/2014/main" id="{0D0D2757-1147-423B-9A2C-79FD75E7A5EF}"/>
              </a:ext>
            </a:extLst>
          </p:cNvPr>
          <p:cNvSpPr>
            <a:spLocks noChangeArrowheads="1"/>
          </p:cNvSpPr>
          <p:nvPr/>
        </p:nvSpPr>
        <p:spPr bwMode="auto">
          <a:xfrm>
            <a:off x="4323801" y="288925"/>
            <a:ext cx="28712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ctr"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Rickettsia </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ndParaRPr>
          </a:p>
        </p:txBody>
      </p:sp>
      <p:sp>
        <p:nvSpPr>
          <p:cNvPr id="2" name="مستطيل: زوايا مستديرة 1">
            <a:extLst>
              <a:ext uri="{FF2B5EF4-FFF2-40B4-BE49-F238E27FC236}">
                <a16:creationId xmlns:a16="http://schemas.microsoft.com/office/drawing/2014/main" id="{3D204A5D-C96B-4696-F43E-06D138AAD547}"/>
              </a:ext>
            </a:extLst>
          </p:cNvPr>
          <p:cNvSpPr/>
          <p:nvPr/>
        </p:nvSpPr>
        <p:spPr bwMode="auto">
          <a:xfrm>
            <a:off x="821409" y="843126"/>
            <a:ext cx="2871299" cy="520725"/>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rtl="0" eaLnBrk="1" fontAlgn="base" hangingPunct="1">
              <a:spcBef>
                <a:spcPct val="0"/>
              </a:spcBef>
              <a:spcAft>
                <a:spcPct val="0"/>
              </a:spcAft>
            </a:pPr>
            <a:r>
              <a:rPr lang="en-US" altLang="en-US" sz="2800" b="1" dirty="0">
                <a:solidFill>
                  <a:srgbClr val="008080"/>
                </a:solidFill>
                <a:latin typeface="Comic Sans MS" panose="030F0702030302020204" pitchFamily="66" charset="0"/>
              </a:rPr>
              <a:t>Pathogenesis</a:t>
            </a:r>
          </a:p>
        </p:txBody>
      </p:sp>
    </p:spTree>
  </p:cSld>
  <p:clrMapOvr>
    <a:masterClrMapping/>
  </p:clrMapOvr>
  <p:transition spd="slow" advTm="47234"/>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97463" y="253008"/>
            <a:ext cx="6569075" cy="938213"/>
          </a:xfrm>
          <a:prstGeom prst="rect">
            <a:avLst/>
          </a:prstGeom>
          <a:noFill/>
          <a:ln/>
        </p:spPr>
        <p:txBody>
          <a:bodyPr wrap="square" lIns="0" tIns="0" rIns="0" bIns="0" rtlCol="0" anchor="t"/>
          <a:lstStyle/>
          <a:p>
            <a:pPr algn="ctr" rtl="0">
              <a:lnSpc>
                <a:spcPts val="3667"/>
              </a:lnSpc>
            </a:pPr>
            <a:r>
              <a:rPr lang="en-US" sz="2917" dirty="0">
                <a:solidFill>
                  <a:srgbClr val="161613"/>
                </a:solidFill>
                <a:latin typeface="DM Sans Medium" pitchFamily="34" charset="0"/>
                <a:ea typeface="DM Sans Medium" pitchFamily="34" charset="-122"/>
                <a:cs typeface="DM Sans Medium" pitchFamily="34" charset="-120"/>
              </a:rPr>
              <a:t>Spotted Fever Group: Clinical Manifestations and Diagnosis</a:t>
            </a:r>
            <a:endParaRPr lang="en-US" sz="2917" dirty="0"/>
          </a:p>
        </p:txBody>
      </p:sp>
      <p:sp>
        <p:nvSpPr>
          <p:cNvPr id="4" name="Shape 1"/>
          <p:cNvSpPr/>
          <p:nvPr/>
        </p:nvSpPr>
        <p:spPr>
          <a:xfrm>
            <a:off x="5313065" y="1695351"/>
            <a:ext cx="19050" cy="4630638"/>
          </a:xfrm>
          <a:prstGeom prst="roundRect">
            <a:avLst>
              <a:gd name="adj" fmla="val 118220"/>
            </a:avLst>
          </a:prstGeom>
          <a:solidFill>
            <a:srgbClr val="D3D1C9"/>
          </a:solidFill>
          <a:ln/>
        </p:spPr>
      </p:sp>
      <p:sp>
        <p:nvSpPr>
          <p:cNvPr id="5" name="Shape 2"/>
          <p:cNvSpPr/>
          <p:nvPr/>
        </p:nvSpPr>
        <p:spPr>
          <a:xfrm>
            <a:off x="5472410" y="2023567"/>
            <a:ext cx="525463" cy="19050"/>
          </a:xfrm>
          <a:prstGeom prst="roundRect">
            <a:avLst>
              <a:gd name="adj" fmla="val 118220"/>
            </a:avLst>
          </a:prstGeom>
          <a:solidFill>
            <a:srgbClr val="D3D1C9"/>
          </a:solidFill>
          <a:ln/>
        </p:spPr>
      </p:sp>
      <p:sp>
        <p:nvSpPr>
          <p:cNvPr id="6" name="Shape 3"/>
          <p:cNvSpPr/>
          <p:nvPr/>
        </p:nvSpPr>
        <p:spPr>
          <a:xfrm>
            <a:off x="5153720" y="1864221"/>
            <a:ext cx="337741" cy="337741"/>
          </a:xfrm>
          <a:prstGeom prst="roundRect">
            <a:avLst>
              <a:gd name="adj" fmla="val 6668"/>
            </a:avLst>
          </a:prstGeom>
          <a:solidFill>
            <a:srgbClr val="EDEBE3"/>
          </a:solidFill>
          <a:ln/>
        </p:spPr>
      </p:sp>
      <p:sp>
        <p:nvSpPr>
          <p:cNvPr id="7" name="Text 4"/>
          <p:cNvSpPr/>
          <p:nvPr/>
        </p:nvSpPr>
        <p:spPr>
          <a:xfrm>
            <a:off x="5285582" y="1920478"/>
            <a:ext cx="73918" cy="225227"/>
          </a:xfrm>
          <a:prstGeom prst="rect">
            <a:avLst/>
          </a:prstGeom>
          <a:noFill/>
          <a:ln/>
        </p:spPr>
        <p:txBody>
          <a:bodyPr wrap="none" lIns="0" tIns="0" rIns="0" bIns="0" rtlCol="0" anchor="t"/>
          <a:lstStyle/>
          <a:p>
            <a:pPr algn="ctr">
              <a:lnSpc>
                <a:spcPts val="1750"/>
              </a:lnSpc>
            </a:pPr>
            <a:r>
              <a:rPr lang="en-US" sz="1750" dirty="0">
                <a:solidFill>
                  <a:srgbClr val="161613"/>
                </a:solidFill>
                <a:latin typeface="DM Sans Medium" pitchFamily="34" charset="0"/>
                <a:ea typeface="DM Sans Medium" pitchFamily="34" charset="-122"/>
                <a:cs typeface="DM Sans Medium" pitchFamily="34" charset="-120"/>
              </a:rPr>
              <a:t>1</a:t>
            </a:r>
            <a:endParaRPr lang="en-US" sz="1750" dirty="0"/>
          </a:p>
        </p:txBody>
      </p:sp>
      <p:sp>
        <p:nvSpPr>
          <p:cNvPr id="8" name="Text 5"/>
          <p:cNvSpPr/>
          <p:nvPr/>
        </p:nvSpPr>
        <p:spPr>
          <a:xfrm>
            <a:off x="6148289" y="1939529"/>
            <a:ext cx="2900461" cy="262433"/>
          </a:xfrm>
          <a:prstGeom prst="rect">
            <a:avLst/>
          </a:prstGeom>
          <a:noFill/>
          <a:ln/>
        </p:spPr>
        <p:txBody>
          <a:bodyPr wrap="none" lIns="0" tIns="0" rIns="0" bIns="0" rtlCol="0" anchor="t"/>
          <a:lstStyle/>
          <a:p>
            <a:pPr algn="l">
              <a:lnSpc>
                <a:spcPts val="1833"/>
              </a:lnSpc>
            </a:pPr>
            <a:r>
              <a:rPr lang="en-US" sz="2400" dirty="0">
                <a:solidFill>
                  <a:srgbClr val="CC0066"/>
                </a:solidFill>
                <a:latin typeface="DM Sans Medium" pitchFamily="34" charset="0"/>
                <a:ea typeface="DM Sans Medium" pitchFamily="34" charset="-122"/>
                <a:cs typeface="DM Sans Medium" pitchFamily="34" charset="-120"/>
              </a:rPr>
              <a:t>Flu-like Symptoms</a:t>
            </a:r>
            <a:endParaRPr lang="en-US" sz="2400" dirty="0">
              <a:solidFill>
                <a:srgbClr val="CC0066"/>
              </a:solidFill>
            </a:endParaRPr>
          </a:p>
        </p:txBody>
      </p:sp>
      <p:sp>
        <p:nvSpPr>
          <p:cNvPr id="9" name="Text 6"/>
          <p:cNvSpPr/>
          <p:nvPr/>
        </p:nvSpPr>
        <p:spPr>
          <a:xfrm>
            <a:off x="6148289" y="2201962"/>
            <a:ext cx="5499199" cy="215603"/>
          </a:xfrm>
          <a:prstGeom prst="rect">
            <a:avLst/>
          </a:prstGeom>
          <a:noFill/>
          <a:ln/>
        </p:spPr>
        <p:txBody>
          <a:bodyPr wrap="none" lIns="0" tIns="0" rIns="0" bIns="0" rtlCol="0" anchor="t"/>
          <a:lstStyle/>
          <a:p>
            <a:pPr algn="l">
              <a:lnSpc>
                <a:spcPts val="1875"/>
              </a:lnSpc>
            </a:pPr>
            <a:endParaRPr lang="en-US" sz="1600" dirty="0"/>
          </a:p>
        </p:txBody>
      </p:sp>
      <p:sp>
        <p:nvSpPr>
          <p:cNvPr id="10" name="Shape 7"/>
          <p:cNvSpPr/>
          <p:nvPr/>
        </p:nvSpPr>
        <p:spPr>
          <a:xfrm>
            <a:off x="5472410" y="3038673"/>
            <a:ext cx="525463" cy="19050"/>
          </a:xfrm>
          <a:prstGeom prst="roundRect">
            <a:avLst>
              <a:gd name="adj" fmla="val 118220"/>
            </a:avLst>
          </a:prstGeom>
          <a:solidFill>
            <a:srgbClr val="D3D1C9"/>
          </a:solidFill>
          <a:ln/>
        </p:spPr>
      </p:sp>
      <p:sp>
        <p:nvSpPr>
          <p:cNvPr id="11" name="Shape 8"/>
          <p:cNvSpPr/>
          <p:nvPr/>
        </p:nvSpPr>
        <p:spPr>
          <a:xfrm>
            <a:off x="5153720" y="2879329"/>
            <a:ext cx="337741" cy="337741"/>
          </a:xfrm>
          <a:prstGeom prst="roundRect">
            <a:avLst>
              <a:gd name="adj" fmla="val 6668"/>
            </a:avLst>
          </a:prstGeom>
          <a:solidFill>
            <a:srgbClr val="EDEBE3"/>
          </a:solidFill>
          <a:ln/>
        </p:spPr>
      </p:sp>
      <p:sp>
        <p:nvSpPr>
          <p:cNvPr id="12" name="Text 9"/>
          <p:cNvSpPr/>
          <p:nvPr/>
        </p:nvSpPr>
        <p:spPr>
          <a:xfrm>
            <a:off x="5257602" y="2935585"/>
            <a:ext cx="129977" cy="225227"/>
          </a:xfrm>
          <a:prstGeom prst="rect">
            <a:avLst/>
          </a:prstGeom>
          <a:noFill/>
          <a:ln/>
        </p:spPr>
        <p:txBody>
          <a:bodyPr wrap="none" lIns="0" tIns="0" rIns="0" bIns="0" rtlCol="0" anchor="t"/>
          <a:lstStyle/>
          <a:p>
            <a:pPr algn="ctr">
              <a:lnSpc>
                <a:spcPts val="1750"/>
              </a:lnSpc>
            </a:pPr>
            <a:r>
              <a:rPr lang="en-US" sz="1750" dirty="0">
                <a:solidFill>
                  <a:srgbClr val="161613"/>
                </a:solidFill>
                <a:latin typeface="DM Sans Medium" pitchFamily="34" charset="0"/>
                <a:ea typeface="DM Sans Medium" pitchFamily="34" charset="-122"/>
                <a:cs typeface="DM Sans Medium" pitchFamily="34" charset="-120"/>
              </a:rPr>
              <a:t>2</a:t>
            </a:r>
            <a:endParaRPr lang="en-US" sz="1750" dirty="0"/>
          </a:p>
        </p:txBody>
      </p:sp>
      <p:sp>
        <p:nvSpPr>
          <p:cNvPr id="13" name="Text 10"/>
          <p:cNvSpPr/>
          <p:nvPr/>
        </p:nvSpPr>
        <p:spPr>
          <a:xfrm>
            <a:off x="6148289" y="3050739"/>
            <a:ext cx="1876723" cy="234653"/>
          </a:xfrm>
          <a:prstGeom prst="rect">
            <a:avLst/>
          </a:prstGeom>
          <a:noFill/>
          <a:ln/>
        </p:spPr>
        <p:txBody>
          <a:bodyPr wrap="none" lIns="0" tIns="0" rIns="0" bIns="0" rtlCol="0" anchor="t"/>
          <a:lstStyle/>
          <a:p>
            <a:pPr algn="l">
              <a:lnSpc>
                <a:spcPts val="1833"/>
              </a:lnSpc>
            </a:pPr>
            <a:r>
              <a:rPr lang="en-US" sz="2400" dirty="0">
                <a:solidFill>
                  <a:srgbClr val="CC0066"/>
                </a:solidFill>
                <a:latin typeface="DM Sans Medium" pitchFamily="34" charset="0"/>
              </a:rPr>
              <a:t>Rash</a:t>
            </a:r>
          </a:p>
        </p:txBody>
      </p:sp>
      <p:sp>
        <p:nvSpPr>
          <p:cNvPr id="14" name="Text 11"/>
          <p:cNvSpPr/>
          <p:nvPr/>
        </p:nvSpPr>
        <p:spPr>
          <a:xfrm>
            <a:off x="6148289" y="3465805"/>
            <a:ext cx="5518249" cy="480219"/>
          </a:xfrm>
          <a:prstGeom prst="rect">
            <a:avLst/>
          </a:prstGeom>
          <a:noFill/>
          <a:ln/>
        </p:spPr>
        <p:txBody>
          <a:bodyPr wrap="square" lIns="0" tIns="0" rIns="0" bIns="0" rtlCol="0" anchor="t"/>
          <a:lstStyle/>
          <a:p>
            <a:pPr algn="just" rtl="0">
              <a:lnSpc>
                <a:spcPts val="1875"/>
              </a:lnSpc>
            </a:pPr>
            <a:r>
              <a:rPr lang="en-US" dirty="0"/>
              <a:t>A characteristic rash (</a:t>
            </a:r>
            <a:r>
              <a:rPr kumimoji="1" lang="en-US" sz="1800" b="1" dirty="0">
                <a:solidFill>
                  <a:srgbClr val="000000"/>
                </a:solidFill>
                <a:latin typeface="Comic Sans MS" pitchFamily="66" charset="0"/>
                <a:ea typeface="PMingLiU" panose="02020500000000000000" pitchFamily="18" charset="-120"/>
              </a:rPr>
              <a:t>centripetal</a:t>
            </a:r>
            <a:r>
              <a:rPr kumimoji="1" lang="en-US" sz="1800" dirty="0">
                <a:solidFill>
                  <a:srgbClr val="000000"/>
                </a:solidFill>
                <a:latin typeface="Comic Sans MS" pitchFamily="66" charset="0"/>
                <a:ea typeface="PMingLiU" panose="02020500000000000000" pitchFamily="18" charset="-120"/>
              </a:rPr>
              <a:t>)</a:t>
            </a:r>
            <a:r>
              <a:rPr lang="en-US" dirty="0"/>
              <a:t> typically appears, often starting on the wrists and ankles and spreading to the trunk.</a:t>
            </a:r>
          </a:p>
        </p:txBody>
      </p:sp>
      <p:sp>
        <p:nvSpPr>
          <p:cNvPr id="15" name="Shape 12"/>
          <p:cNvSpPr/>
          <p:nvPr/>
        </p:nvSpPr>
        <p:spPr>
          <a:xfrm>
            <a:off x="5472410" y="4293890"/>
            <a:ext cx="525463" cy="19050"/>
          </a:xfrm>
          <a:prstGeom prst="roundRect">
            <a:avLst>
              <a:gd name="adj" fmla="val 118220"/>
            </a:avLst>
          </a:prstGeom>
          <a:solidFill>
            <a:srgbClr val="D3D1C9"/>
          </a:solidFill>
          <a:ln/>
        </p:spPr>
      </p:sp>
      <p:sp>
        <p:nvSpPr>
          <p:cNvPr id="16" name="Shape 13"/>
          <p:cNvSpPr/>
          <p:nvPr/>
        </p:nvSpPr>
        <p:spPr>
          <a:xfrm>
            <a:off x="5153720" y="4134545"/>
            <a:ext cx="337741" cy="337741"/>
          </a:xfrm>
          <a:prstGeom prst="roundRect">
            <a:avLst>
              <a:gd name="adj" fmla="val 6668"/>
            </a:avLst>
          </a:prstGeom>
          <a:solidFill>
            <a:srgbClr val="EDEBE3"/>
          </a:solidFill>
          <a:ln/>
        </p:spPr>
      </p:sp>
      <p:sp>
        <p:nvSpPr>
          <p:cNvPr id="17" name="Text 14"/>
          <p:cNvSpPr/>
          <p:nvPr/>
        </p:nvSpPr>
        <p:spPr>
          <a:xfrm>
            <a:off x="5255717" y="4190802"/>
            <a:ext cx="133747" cy="225227"/>
          </a:xfrm>
          <a:prstGeom prst="rect">
            <a:avLst/>
          </a:prstGeom>
          <a:noFill/>
          <a:ln/>
        </p:spPr>
        <p:txBody>
          <a:bodyPr wrap="none" lIns="0" tIns="0" rIns="0" bIns="0" rtlCol="0" anchor="t"/>
          <a:lstStyle/>
          <a:p>
            <a:pPr algn="ctr">
              <a:lnSpc>
                <a:spcPts val="1750"/>
              </a:lnSpc>
            </a:pPr>
            <a:r>
              <a:rPr lang="en-US" sz="1750" dirty="0">
                <a:solidFill>
                  <a:srgbClr val="161613"/>
                </a:solidFill>
                <a:latin typeface="DM Sans Medium" pitchFamily="34" charset="0"/>
                <a:ea typeface="DM Sans Medium" pitchFamily="34" charset="-122"/>
                <a:cs typeface="DM Sans Medium" pitchFamily="34" charset="-120"/>
              </a:rPr>
              <a:t>3</a:t>
            </a:r>
            <a:endParaRPr lang="en-US" sz="1750" dirty="0"/>
          </a:p>
        </p:txBody>
      </p:sp>
      <p:sp>
        <p:nvSpPr>
          <p:cNvPr id="18" name="Text 15"/>
          <p:cNvSpPr/>
          <p:nvPr/>
        </p:nvSpPr>
        <p:spPr>
          <a:xfrm>
            <a:off x="6088064" y="4202615"/>
            <a:ext cx="1876723" cy="234653"/>
          </a:xfrm>
          <a:prstGeom prst="rect">
            <a:avLst/>
          </a:prstGeom>
          <a:noFill/>
          <a:ln/>
        </p:spPr>
        <p:txBody>
          <a:bodyPr wrap="none" lIns="0" tIns="0" rIns="0" bIns="0" rtlCol="0" anchor="t"/>
          <a:lstStyle/>
          <a:p>
            <a:pPr algn="l">
              <a:lnSpc>
                <a:spcPts val="1833"/>
              </a:lnSpc>
            </a:pPr>
            <a:r>
              <a:rPr lang="en-US" sz="2400" dirty="0">
                <a:solidFill>
                  <a:srgbClr val="CC0066"/>
                </a:solidFill>
                <a:latin typeface="DM Sans Medium" pitchFamily="34" charset="0"/>
              </a:rPr>
              <a:t>Complications</a:t>
            </a:r>
          </a:p>
        </p:txBody>
      </p:sp>
      <p:sp>
        <p:nvSpPr>
          <p:cNvPr id="19" name="Text 16"/>
          <p:cNvSpPr/>
          <p:nvPr/>
        </p:nvSpPr>
        <p:spPr>
          <a:xfrm>
            <a:off x="6148289" y="4704792"/>
            <a:ext cx="5518249" cy="480219"/>
          </a:xfrm>
          <a:prstGeom prst="rect">
            <a:avLst/>
          </a:prstGeom>
          <a:noFill/>
          <a:ln/>
        </p:spPr>
        <p:txBody>
          <a:bodyPr wrap="square" lIns="0" tIns="0" rIns="0" bIns="0" rtlCol="0" anchor="t"/>
          <a:lstStyle/>
          <a:p>
            <a:pPr algn="just" rtl="0">
              <a:lnSpc>
                <a:spcPts val="1875"/>
              </a:lnSpc>
            </a:pPr>
            <a:r>
              <a:rPr lang="en-US" dirty="0"/>
              <a:t>Severe cases can lead to complications such as encephalitis, pneumonia, and organ failure.</a:t>
            </a:r>
          </a:p>
        </p:txBody>
      </p:sp>
      <p:sp>
        <p:nvSpPr>
          <p:cNvPr id="20" name="Shape 17"/>
          <p:cNvSpPr/>
          <p:nvPr/>
        </p:nvSpPr>
        <p:spPr>
          <a:xfrm>
            <a:off x="5472410" y="5549107"/>
            <a:ext cx="525463" cy="19050"/>
          </a:xfrm>
          <a:prstGeom prst="roundRect">
            <a:avLst>
              <a:gd name="adj" fmla="val 118220"/>
            </a:avLst>
          </a:prstGeom>
          <a:solidFill>
            <a:srgbClr val="D3D1C9"/>
          </a:solidFill>
          <a:ln/>
        </p:spPr>
      </p:sp>
      <p:sp>
        <p:nvSpPr>
          <p:cNvPr id="21" name="Shape 18"/>
          <p:cNvSpPr/>
          <p:nvPr/>
        </p:nvSpPr>
        <p:spPr>
          <a:xfrm>
            <a:off x="5153720" y="5389761"/>
            <a:ext cx="337741" cy="337741"/>
          </a:xfrm>
          <a:prstGeom prst="roundRect">
            <a:avLst>
              <a:gd name="adj" fmla="val 6668"/>
            </a:avLst>
          </a:prstGeom>
          <a:solidFill>
            <a:srgbClr val="EDEBE3"/>
          </a:solidFill>
          <a:ln/>
        </p:spPr>
      </p:sp>
      <p:sp>
        <p:nvSpPr>
          <p:cNvPr id="22" name="Text 19"/>
          <p:cNvSpPr/>
          <p:nvPr/>
        </p:nvSpPr>
        <p:spPr>
          <a:xfrm>
            <a:off x="5252641" y="5446018"/>
            <a:ext cx="139898" cy="225227"/>
          </a:xfrm>
          <a:prstGeom prst="rect">
            <a:avLst/>
          </a:prstGeom>
          <a:noFill/>
          <a:ln/>
        </p:spPr>
        <p:txBody>
          <a:bodyPr wrap="none" lIns="0" tIns="0" rIns="0" bIns="0" rtlCol="0" anchor="t"/>
          <a:lstStyle/>
          <a:p>
            <a:pPr algn="ctr">
              <a:lnSpc>
                <a:spcPts val="1750"/>
              </a:lnSpc>
            </a:pPr>
            <a:r>
              <a:rPr lang="en-US" sz="1750" dirty="0">
                <a:solidFill>
                  <a:srgbClr val="161613"/>
                </a:solidFill>
                <a:latin typeface="DM Sans Medium" pitchFamily="34" charset="0"/>
                <a:ea typeface="DM Sans Medium" pitchFamily="34" charset="-122"/>
                <a:cs typeface="DM Sans Medium" pitchFamily="34" charset="-120"/>
              </a:rPr>
              <a:t>4</a:t>
            </a:r>
            <a:endParaRPr lang="en-US" sz="1750" dirty="0"/>
          </a:p>
        </p:txBody>
      </p:sp>
      <p:sp>
        <p:nvSpPr>
          <p:cNvPr id="23" name="Text 20"/>
          <p:cNvSpPr/>
          <p:nvPr/>
        </p:nvSpPr>
        <p:spPr>
          <a:xfrm>
            <a:off x="6073179" y="5500687"/>
            <a:ext cx="1876723" cy="234653"/>
          </a:xfrm>
          <a:prstGeom prst="rect">
            <a:avLst/>
          </a:prstGeom>
          <a:noFill/>
          <a:ln/>
        </p:spPr>
        <p:txBody>
          <a:bodyPr wrap="none" lIns="0" tIns="0" rIns="0" bIns="0" rtlCol="0" anchor="t"/>
          <a:lstStyle/>
          <a:p>
            <a:pPr algn="l">
              <a:lnSpc>
                <a:spcPts val="1833"/>
              </a:lnSpc>
            </a:pPr>
            <a:r>
              <a:rPr lang="en-US" sz="2400" dirty="0">
                <a:solidFill>
                  <a:srgbClr val="CC0066"/>
                </a:solidFill>
                <a:latin typeface="DM Sans Medium" pitchFamily="34" charset="0"/>
              </a:rPr>
              <a:t>Diagnosis</a:t>
            </a:r>
          </a:p>
        </p:txBody>
      </p:sp>
      <p:sp>
        <p:nvSpPr>
          <p:cNvPr id="24" name="Text 21"/>
          <p:cNvSpPr/>
          <p:nvPr/>
        </p:nvSpPr>
        <p:spPr>
          <a:xfrm>
            <a:off x="6073179" y="5815906"/>
            <a:ext cx="5518249" cy="480219"/>
          </a:xfrm>
          <a:prstGeom prst="rect">
            <a:avLst/>
          </a:prstGeom>
          <a:noFill/>
          <a:ln/>
        </p:spPr>
        <p:txBody>
          <a:bodyPr wrap="square" lIns="0" tIns="0" rIns="0" bIns="0" rtlCol="0" anchor="t"/>
          <a:lstStyle/>
          <a:p>
            <a:pPr algn="l">
              <a:lnSpc>
                <a:spcPts val="1875"/>
              </a:lnSpc>
            </a:pPr>
            <a:r>
              <a:rPr lang="en-US" dirty="0"/>
              <a:t>Laboratory tests, including serological assays and PCR, are crucial for definitive diagnosis.</a:t>
            </a:r>
          </a:p>
        </p:txBody>
      </p:sp>
      <p:sp>
        <p:nvSpPr>
          <p:cNvPr id="26" name="مربع نص 25">
            <a:extLst>
              <a:ext uri="{FF2B5EF4-FFF2-40B4-BE49-F238E27FC236}">
                <a16:creationId xmlns:a16="http://schemas.microsoft.com/office/drawing/2014/main" id="{B778CFD6-682C-5564-024D-E5EE1A6A1022}"/>
              </a:ext>
            </a:extLst>
          </p:cNvPr>
          <p:cNvSpPr txBox="1"/>
          <p:nvPr/>
        </p:nvSpPr>
        <p:spPr>
          <a:xfrm>
            <a:off x="6073179" y="2133222"/>
            <a:ext cx="5541665" cy="646331"/>
          </a:xfrm>
          <a:prstGeom prst="rect">
            <a:avLst/>
          </a:prstGeom>
          <a:noFill/>
        </p:spPr>
        <p:txBody>
          <a:bodyPr wrap="square">
            <a:spAutoFit/>
          </a:bodyPr>
          <a:lstStyle/>
          <a:p>
            <a:pPr algn="just" rtl="0"/>
            <a:r>
              <a:rPr lang="en-US" dirty="0"/>
              <a:t>High fever, headache, muscle aches, and chills are common initial symptoms.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61975" y="443210"/>
            <a:ext cx="6496050" cy="1003498"/>
          </a:xfrm>
          <a:prstGeom prst="rect">
            <a:avLst/>
          </a:prstGeom>
          <a:noFill/>
          <a:ln/>
        </p:spPr>
        <p:txBody>
          <a:bodyPr wrap="square" lIns="0" tIns="0" rIns="0" bIns="0" rtlCol="0" anchor="t"/>
          <a:lstStyle/>
          <a:p>
            <a:pPr algn="ctr" rtl="0">
              <a:lnSpc>
                <a:spcPts val="3917"/>
              </a:lnSpc>
            </a:pPr>
            <a:r>
              <a:rPr lang="en-US" sz="3125" dirty="0">
                <a:solidFill>
                  <a:srgbClr val="161613"/>
                </a:solidFill>
                <a:latin typeface="DM Sans Medium" pitchFamily="34" charset="0"/>
                <a:ea typeface="DM Sans Medium" pitchFamily="34" charset="-122"/>
                <a:cs typeface="DM Sans Medium" pitchFamily="34" charset="-120"/>
              </a:rPr>
              <a:t>Typhus Group: Symptoms, Diagnosis, and Treatment</a:t>
            </a:r>
            <a:endParaRPr lang="en-US" sz="3125" dirty="0"/>
          </a:p>
        </p:txBody>
      </p:sp>
      <p:pic>
        <p:nvPicPr>
          <p:cNvPr id="4" name="Image 1" descr="preencoded.png"/>
          <p:cNvPicPr>
            <a:picLocks noChangeAspect="1"/>
          </p:cNvPicPr>
          <p:nvPr/>
        </p:nvPicPr>
        <p:blipFill>
          <a:blip r:embed="rId4"/>
          <a:stretch>
            <a:fillRect/>
          </a:stretch>
        </p:blipFill>
        <p:spPr>
          <a:xfrm>
            <a:off x="561976" y="1687513"/>
            <a:ext cx="802779" cy="1181794"/>
          </a:xfrm>
          <a:prstGeom prst="rect">
            <a:avLst/>
          </a:prstGeom>
        </p:spPr>
      </p:pic>
      <p:sp>
        <p:nvSpPr>
          <p:cNvPr id="5" name="Text 1"/>
          <p:cNvSpPr/>
          <p:nvPr/>
        </p:nvSpPr>
        <p:spPr>
          <a:xfrm>
            <a:off x="1605558" y="1848048"/>
            <a:ext cx="2007096" cy="250825"/>
          </a:xfrm>
          <a:prstGeom prst="rect">
            <a:avLst/>
          </a:prstGeom>
          <a:noFill/>
          <a:ln/>
        </p:spPr>
        <p:txBody>
          <a:bodyPr wrap="none" lIns="0" tIns="0" rIns="0" bIns="0" rtlCol="0" anchor="t"/>
          <a:lstStyle/>
          <a:p>
            <a:pPr algn="l">
              <a:lnSpc>
                <a:spcPts val="1958"/>
              </a:lnSpc>
            </a:pPr>
            <a:r>
              <a:rPr lang="en-US" sz="2400" dirty="0">
                <a:solidFill>
                  <a:srgbClr val="161613"/>
                </a:solidFill>
                <a:latin typeface="DM Sans Medium" pitchFamily="34" charset="0"/>
                <a:ea typeface="DM Sans Medium" pitchFamily="34" charset="-122"/>
                <a:cs typeface="DM Sans Medium" pitchFamily="34" charset="-120"/>
              </a:rPr>
              <a:t>High Fever</a:t>
            </a:r>
            <a:endParaRPr lang="en-US" sz="2400" dirty="0"/>
          </a:p>
        </p:txBody>
      </p:sp>
      <p:sp>
        <p:nvSpPr>
          <p:cNvPr id="6" name="Text 2"/>
          <p:cNvSpPr/>
          <p:nvPr/>
        </p:nvSpPr>
        <p:spPr>
          <a:xfrm>
            <a:off x="1605558" y="2195215"/>
            <a:ext cx="5862042" cy="513557"/>
          </a:xfrm>
          <a:prstGeom prst="rect">
            <a:avLst/>
          </a:prstGeom>
          <a:noFill/>
          <a:ln/>
        </p:spPr>
        <p:txBody>
          <a:bodyPr wrap="square" lIns="0" tIns="0" rIns="0" bIns="0" rtlCol="0" anchor="t"/>
          <a:lstStyle/>
          <a:p>
            <a:pPr algn="just" rtl="0">
              <a:lnSpc>
                <a:spcPts val="2000"/>
              </a:lnSpc>
            </a:pPr>
            <a:r>
              <a:rPr lang="en-US" sz="2000" dirty="0">
                <a:solidFill>
                  <a:srgbClr val="161613"/>
                </a:solidFill>
                <a:ea typeface="Inter" pitchFamily="34" charset="-122"/>
                <a:cs typeface="Inter" pitchFamily="34" charset="-120"/>
              </a:rPr>
              <a:t>Fever is a prominent symptom, often accompanied by chills, headache, and body aches.</a:t>
            </a:r>
            <a:endParaRPr lang="en-US" sz="2000" dirty="0"/>
          </a:p>
        </p:txBody>
      </p:sp>
      <p:pic>
        <p:nvPicPr>
          <p:cNvPr id="7" name="Image 2" descr="preencoded.png"/>
          <p:cNvPicPr>
            <a:picLocks noChangeAspect="1"/>
          </p:cNvPicPr>
          <p:nvPr/>
        </p:nvPicPr>
        <p:blipFill>
          <a:blip r:embed="rId5"/>
          <a:stretch>
            <a:fillRect/>
          </a:stretch>
        </p:blipFill>
        <p:spPr>
          <a:xfrm>
            <a:off x="561976" y="2869307"/>
            <a:ext cx="802779" cy="1181794"/>
          </a:xfrm>
          <a:prstGeom prst="rect">
            <a:avLst/>
          </a:prstGeom>
        </p:spPr>
      </p:pic>
      <p:sp>
        <p:nvSpPr>
          <p:cNvPr id="8" name="Text 3"/>
          <p:cNvSpPr/>
          <p:nvPr/>
        </p:nvSpPr>
        <p:spPr>
          <a:xfrm>
            <a:off x="1605558" y="3029843"/>
            <a:ext cx="2007096" cy="250825"/>
          </a:xfrm>
          <a:prstGeom prst="rect">
            <a:avLst/>
          </a:prstGeom>
          <a:noFill/>
          <a:ln/>
        </p:spPr>
        <p:txBody>
          <a:bodyPr wrap="none" lIns="0" tIns="0" rIns="0" bIns="0" rtlCol="0" anchor="t"/>
          <a:lstStyle/>
          <a:p>
            <a:pPr algn="l">
              <a:lnSpc>
                <a:spcPts val="1958"/>
              </a:lnSpc>
            </a:pPr>
            <a:r>
              <a:rPr lang="en-US" sz="2400" dirty="0">
                <a:solidFill>
                  <a:srgbClr val="161613"/>
                </a:solidFill>
                <a:latin typeface="DM Sans Medium" pitchFamily="34" charset="0"/>
              </a:rPr>
              <a:t>Rash</a:t>
            </a:r>
          </a:p>
        </p:txBody>
      </p:sp>
      <p:sp>
        <p:nvSpPr>
          <p:cNvPr id="9" name="Text 4"/>
          <p:cNvSpPr/>
          <p:nvPr/>
        </p:nvSpPr>
        <p:spPr>
          <a:xfrm>
            <a:off x="1605558" y="3377009"/>
            <a:ext cx="5452468" cy="513557"/>
          </a:xfrm>
          <a:prstGeom prst="rect">
            <a:avLst/>
          </a:prstGeom>
          <a:noFill/>
          <a:ln/>
        </p:spPr>
        <p:txBody>
          <a:bodyPr wrap="square" lIns="0" tIns="0" rIns="0" bIns="0" rtlCol="0" anchor="t"/>
          <a:lstStyle/>
          <a:p>
            <a:pPr algn="just" rtl="0">
              <a:lnSpc>
                <a:spcPts val="2000"/>
              </a:lnSpc>
            </a:pPr>
            <a:r>
              <a:rPr lang="en-US" sz="2000" dirty="0">
                <a:solidFill>
                  <a:srgbClr val="161613"/>
                </a:solidFill>
                <a:ea typeface="Inter" pitchFamily="34" charset="-122"/>
              </a:rPr>
              <a:t>Distinctive rash may appear, characterized by macules, papules, or petechiae</a:t>
            </a:r>
            <a:r>
              <a:rPr lang="en-US" sz="1250" dirty="0">
                <a:solidFill>
                  <a:srgbClr val="161613"/>
                </a:solidFill>
                <a:latin typeface="Inter" pitchFamily="34" charset="0"/>
                <a:ea typeface="Inter" pitchFamily="34" charset="-122"/>
                <a:cs typeface="Inter" pitchFamily="34" charset="-120"/>
              </a:rPr>
              <a:t>.</a:t>
            </a:r>
            <a:endParaRPr lang="en-US" sz="1250" dirty="0"/>
          </a:p>
        </p:txBody>
      </p:sp>
      <p:pic>
        <p:nvPicPr>
          <p:cNvPr id="10" name="Image 3" descr="preencoded.png"/>
          <p:cNvPicPr>
            <a:picLocks noChangeAspect="1"/>
          </p:cNvPicPr>
          <p:nvPr/>
        </p:nvPicPr>
        <p:blipFill>
          <a:blip r:embed="rId6"/>
          <a:stretch>
            <a:fillRect/>
          </a:stretch>
        </p:blipFill>
        <p:spPr>
          <a:xfrm>
            <a:off x="561976" y="4051102"/>
            <a:ext cx="802779" cy="1181794"/>
          </a:xfrm>
          <a:prstGeom prst="rect">
            <a:avLst/>
          </a:prstGeom>
        </p:spPr>
      </p:pic>
      <p:sp>
        <p:nvSpPr>
          <p:cNvPr id="11" name="Text 5"/>
          <p:cNvSpPr/>
          <p:nvPr/>
        </p:nvSpPr>
        <p:spPr>
          <a:xfrm>
            <a:off x="1605558" y="4211638"/>
            <a:ext cx="2007096" cy="250825"/>
          </a:xfrm>
          <a:prstGeom prst="rect">
            <a:avLst/>
          </a:prstGeom>
          <a:noFill/>
          <a:ln/>
        </p:spPr>
        <p:txBody>
          <a:bodyPr wrap="none" lIns="0" tIns="0" rIns="0" bIns="0" rtlCol="0" anchor="t"/>
          <a:lstStyle/>
          <a:p>
            <a:pPr algn="l">
              <a:lnSpc>
                <a:spcPts val="1958"/>
              </a:lnSpc>
            </a:pPr>
            <a:r>
              <a:rPr lang="en-US" sz="2400" dirty="0">
                <a:solidFill>
                  <a:srgbClr val="161613"/>
                </a:solidFill>
                <a:latin typeface="DM Sans Medium" pitchFamily="34" charset="0"/>
              </a:rPr>
              <a:t>Diagnosis</a:t>
            </a:r>
          </a:p>
        </p:txBody>
      </p:sp>
      <p:sp>
        <p:nvSpPr>
          <p:cNvPr id="12" name="Text 6"/>
          <p:cNvSpPr/>
          <p:nvPr/>
        </p:nvSpPr>
        <p:spPr>
          <a:xfrm>
            <a:off x="1605558" y="4558804"/>
            <a:ext cx="5452468" cy="513557"/>
          </a:xfrm>
          <a:prstGeom prst="rect">
            <a:avLst/>
          </a:prstGeom>
          <a:noFill/>
          <a:ln/>
        </p:spPr>
        <p:txBody>
          <a:bodyPr wrap="square" lIns="0" tIns="0" rIns="0" bIns="0" rtlCol="0" anchor="t"/>
          <a:lstStyle/>
          <a:p>
            <a:pPr algn="l">
              <a:lnSpc>
                <a:spcPts val="2000"/>
              </a:lnSpc>
            </a:pPr>
            <a:r>
              <a:rPr lang="en-US" sz="2000" dirty="0">
                <a:solidFill>
                  <a:srgbClr val="161613"/>
                </a:solidFill>
                <a:ea typeface="Inter" pitchFamily="34" charset="-122"/>
              </a:rPr>
              <a:t>Laboratory tests, including serological assays and PCR, are essential for confirmation.</a:t>
            </a:r>
          </a:p>
        </p:txBody>
      </p:sp>
      <p:pic>
        <p:nvPicPr>
          <p:cNvPr id="13" name="Image 4" descr="preencoded.png"/>
          <p:cNvPicPr>
            <a:picLocks noChangeAspect="1"/>
          </p:cNvPicPr>
          <p:nvPr/>
        </p:nvPicPr>
        <p:blipFill>
          <a:blip r:embed="rId7"/>
          <a:stretch>
            <a:fillRect/>
          </a:stretch>
        </p:blipFill>
        <p:spPr>
          <a:xfrm>
            <a:off x="561976" y="5232896"/>
            <a:ext cx="802779" cy="1181794"/>
          </a:xfrm>
          <a:prstGeom prst="rect">
            <a:avLst/>
          </a:prstGeom>
        </p:spPr>
      </p:pic>
      <p:sp>
        <p:nvSpPr>
          <p:cNvPr id="14" name="Text 7"/>
          <p:cNvSpPr/>
          <p:nvPr/>
        </p:nvSpPr>
        <p:spPr>
          <a:xfrm>
            <a:off x="1605558" y="5393432"/>
            <a:ext cx="2007096" cy="250825"/>
          </a:xfrm>
          <a:prstGeom prst="rect">
            <a:avLst/>
          </a:prstGeom>
          <a:noFill/>
          <a:ln/>
        </p:spPr>
        <p:txBody>
          <a:bodyPr wrap="none" lIns="0" tIns="0" rIns="0" bIns="0" rtlCol="0" anchor="t"/>
          <a:lstStyle/>
          <a:p>
            <a:pPr algn="l">
              <a:lnSpc>
                <a:spcPts val="1958"/>
              </a:lnSpc>
            </a:pPr>
            <a:r>
              <a:rPr lang="en-US" sz="2400" dirty="0">
                <a:solidFill>
                  <a:srgbClr val="161613"/>
                </a:solidFill>
                <a:latin typeface="DM Sans Medium" pitchFamily="34" charset="0"/>
              </a:rPr>
              <a:t>Treatment</a:t>
            </a:r>
          </a:p>
        </p:txBody>
      </p:sp>
      <p:sp>
        <p:nvSpPr>
          <p:cNvPr id="15" name="Text 8"/>
          <p:cNvSpPr/>
          <p:nvPr/>
        </p:nvSpPr>
        <p:spPr>
          <a:xfrm>
            <a:off x="1605558" y="5740598"/>
            <a:ext cx="5452468" cy="513557"/>
          </a:xfrm>
          <a:prstGeom prst="rect">
            <a:avLst/>
          </a:prstGeom>
          <a:noFill/>
          <a:ln/>
        </p:spPr>
        <p:txBody>
          <a:bodyPr wrap="square" lIns="0" tIns="0" rIns="0" bIns="0" rtlCol="0" anchor="t"/>
          <a:lstStyle/>
          <a:p>
            <a:pPr algn="l">
              <a:lnSpc>
                <a:spcPts val="2000"/>
              </a:lnSpc>
            </a:pPr>
            <a:r>
              <a:rPr lang="en-US" sz="2000" dirty="0">
                <a:solidFill>
                  <a:srgbClr val="161613"/>
                </a:solidFill>
                <a:ea typeface="Inter" pitchFamily="34" charset="-122"/>
              </a:rPr>
              <a:t>Antibiotics, such as doxycycline, are effective in treating typhus infections.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E646937-DFCE-B52B-C96E-A60EABB23170}"/>
              </a:ext>
            </a:extLst>
          </p:cNvPr>
          <p:cNvPicPr>
            <a:picLocks noChangeAspect="1"/>
          </p:cNvPicPr>
          <p:nvPr/>
        </p:nvPicPr>
        <p:blipFill>
          <a:blip r:embed="rId2"/>
          <a:stretch>
            <a:fillRect/>
          </a:stretch>
        </p:blipFill>
        <p:spPr>
          <a:xfrm>
            <a:off x="2590800" y="0"/>
            <a:ext cx="6648450" cy="6858000"/>
          </a:xfrm>
          <a:prstGeom prst="rect">
            <a:avLst/>
          </a:prstGeom>
        </p:spPr>
      </p:pic>
    </p:spTree>
    <p:extLst>
      <p:ext uri="{BB962C8B-B14F-4D97-AF65-F5344CB8AC3E}">
        <p14:creationId xmlns:p14="http://schemas.microsoft.com/office/powerpoint/2010/main" val="365308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347763"/>
            <a:ext cx="10869018" cy="1181298"/>
          </a:xfrm>
          <a:prstGeom prst="rect">
            <a:avLst/>
          </a:prstGeom>
          <a:noFill/>
          <a:ln/>
        </p:spPr>
        <p:txBody>
          <a:bodyPr wrap="square" lIns="0" tIns="0" rIns="0" bIns="0" rtlCol="0" anchor="t"/>
          <a:lstStyle/>
          <a:p>
            <a:pPr algn="ctr" rtl="0">
              <a:lnSpc>
                <a:spcPts val="4625"/>
              </a:lnSpc>
            </a:pPr>
            <a:r>
              <a:rPr lang="en-US" sz="3708" dirty="0">
                <a:solidFill>
                  <a:srgbClr val="161613"/>
                </a:solidFill>
                <a:latin typeface="DM Sans Medium" pitchFamily="34" charset="0"/>
                <a:ea typeface="DM Sans Medium" pitchFamily="34" charset="-122"/>
                <a:cs typeface="DM Sans Medium" pitchFamily="34" charset="-120"/>
              </a:rPr>
              <a:t>Other Rickettsial Infections: Atypical Presentations</a:t>
            </a:r>
            <a:endParaRPr lang="en-US" sz="3708" dirty="0"/>
          </a:p>
        </p:txBody>
      </p:sp>
      <p:sp>
        <p:nvSpPr>
          <p:cNvPr id="3" name="Text 1"/>
          <p:cNvSpPr/>
          <p:nvPr/>
        </p:nvSpPr>
        <p:spPr>
          <a:xfrm>
            <a:off x="1547714" y="2528689"/>
            <a:ext cx="2362696" cy="295275"/>
          </a:xfrm>
          <a:prstGeom prst="rect">
            <a:avLst/>
          </a:prstGeom>
          <a:noFill/>
          <a:ln/>
        </p:spPr>
        <p:txBody>
          <a:bodyPr wrap="none" lIns="0" tIns="0" rIns="0" bIns="0" rtlCol="0" anchor="t"/>
          <a:lstStyle/>
          <a:p>
            <a:pPr>
              <a:lnSpc>
                <a:spcPts val="2292"/>
              </a:lnSpc>
            </a:pPr>
            <a:r>
              <a:rPr lang="en-US" sz="2400" dirty="0">
                <a:solidFill>
                  <a:srgbClr val="161613"/>
                </a:solidFill>
                <a:latin typeface="DM Sans Medium" pitchFamily="34" charset="0"/>
                <a:ea typeface="DM Sans Medium" pitchFamily="34" charset="-122"/>
                <a:cs typeface="DM Sans Medium" pitchFamily="34" charset="-120"/>
              </a:rPr>
              <a:t>Rickettsial Pox</a:t>
            </a:r>
            <a:endParaRPr lang="en-US" sz="2400" dirty="0"/>
          </a:p>
        </p:txBody>
      </p:sp>
      <p:sp>
        <p:nvSpPr>
          <p:cNvPr id="4" name="Text 2"/>
          <p:cNvSpPr/>
          <p:nvPr/>
        </p:nvSpPr>
        <p:spPr>
          <a:xfrm>
            <a:off x="661492" y="2937371"/>
            <a:ext cx="3248918" cy="907257"/>
          </a:xfrm>
          <a:prstGeom prst="rect">
            <a:avLst/>
          </a:prstGeom>
          <a:noFill/>
          <a:ln/>
        </p:spPr>
        <p:txBody>
          <a:bodyPr wrap="square" lIns="0" tIns="0" rIns="0" bIns="0" rtlCol="0" anchor="t"/>
          <a:lstStyle/>
          <a:p>
            <a:pPr>
              <a:lnSpc>
                <a:spcPts val="2375"/>
              </a:lnSpc>
            </a:pPr>
            <a:r>
              <a:rPr lang="en-US" sz="2000" dirty="0">
                <a:solidFill>
                  <a:srgbClr val="161613"/>
                </a:solidFill>
                <a:ea typeface="Inter" pitchFamily="34" charset="-122"/>
                <a:cs typeface="Inter" pitchFamily="34" charset="-120"/>
              </a:rPr>
              <a:t>Caused by Rickettsia akari, characterized by fever and a distinctive rash.</a:t>
            </a:r>
            <a:endParaRPr lang="en-US" sz="2000" dirty="0"/>
          </a:p>
        </p:txBody>
      </p:sp>
      <p:pic>
        <p:nvPicPr>
          <p:cNvPr id="5" name="Image 0" descr="preencoded.png"/>
          <p:cNvPicPr>
            <a:picLocks noChangeAspect="1"/>
          </p:cNvPicPr>
          <p:nvPr/>
        </p:nvPicPr>
        <p:blipFill>
          <a:blip r:embed="rId3"/>
          <a:stretch>
            <a:fillRect/>
          </a:stretch>
        </p:blipFill>
        <p:spPr>
          <a:xfrm>
            <a:off x="4193878" y="2306539"/>
            <a:ext cx="3804146" cy="3804146"/>
          </a:xfrm>
          <a:prstGeom prst="rect">
            <a:avLst/>
          </a:prstGeom>
        </p:spPr>
      </p:pic>
      <p:sp>
        <p:nvSpPr>
          <p:cNvPr id="6" name="Text 3"/>
          <p:cNvSpPr/>
          <p:nvPr/>
        </p:nvSpPr>
        <p:spPr>
          <a:xfrm>
            <a:off x="5291534" y="2930228"/>
            <a:ext cx="77490" cy="377924"/>
          </a:xfrm>
          <a:prstGeom prst="rect">
            <a:avLst/>
          </a:prstGeom>
          <a:noFill/>
          <a:ln/>
        </p:spPr>
        <p:txBody>
          <a:bodyPr wrap="none" lIns="0" tIns="0" rIns="0" bIns="0" rtlCol="0" anchor="t"/>
          <a:lstStyle/>
          <a:p>
            <a:pPr>
              <a:lnSpc>
                <a:spcPts val="2958"/>
              </a:lnSpc>
            </a:pPr>
            <a:r>
              <a:rPr lang="en-US" sz="1833" dirty="0">
                <a:solidFill>
                  <a:srgbClr val="161613"/>
                </a:solidFill>
                <a:latin typeface="DM Sans Medium" pitchFamily="34" charset="0"/>
                <a:ea typeface="DM Sans Medium" pitchFamily="34" charset="-122"/>
                <a:cs typeface="DM Sans Medium" pitchFamily="34" charset="-120"/>
              </a:rPr>
              <a:t>1</a:t>
            </a:r>
            <a:endParaRPr lang="en-US" sz="1833" dirty="0"/>
          </a:p>
        </p:txBody>
      </p:sp>
      <p:sp>
        <p:nvSpPr>
          <p:cNvPr id="7" name="Text 4"/>
          <p:cNvSpPr/>
          <p:nvPr/>
        </p:nvSpPr>
        <p:spPr>
          <a:xfrm>
            <a:off x="8281492" y="2679898"/>
            <a:ext cx="271452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rPr>
              <a:t>Queensland Tick Typhus</a:t>
            </a:r>
          </a:p>
        </p:txBody>
      </p:sp>
      <p:sp>
        <p:nvSpPr>
          <p:cNvPr id="8" name="Text 5"/>
          <p:cNvSpPr/>
          <p:nvPr/>
        </p:nvSpPr>
        <p:spPr>
          <a:xfrm>
            <a:off x="8281492" y="3088581"/>
            <a:ext cx="3249018" cy="604838"/>
          </a:xfrm>
          <a:prstGeom prst="rect">
            <a:avLst/>
          </a:prstGeom>
          <a:noFill/>
          <a:ln/>
        </p:spPr>
        <p:txBody>
          <a:bodyPr wrap="square" lIns="0" tIns="0" rIns="0" bIns="0" rtlCol="0" anchor="t"/>
          <a:lstStyle/>
          <a:p>
            <a:pPr algn="ctr" rtl="0">
              <a:lnSpc>
                <a:spcPts val="2375"/>
              </a:lnSpc>
            </a:pPr>
            <a:r>
              <a:rPr lang="en-US" sz="2000" dirty="0">
                <a:solidFill>
                  <a:srgbClr val="161613"/>
                </a:solidFill>
                <a:ea typeface="Inter" pitchFamily="34" charset="-122"/>
              </a:rPr>
              <a:t>Spread by ticks, often presenting with headache, fever, and a rash.</a:t>
            </a:r>
          </a:p>
        </p:txBody>
      </p:sp>
      <p:pic>
        <p:nvPicPr>
          <p:cNvPr id="9" name="Image 1" descr="preencoded.png"/>
          <p:cNvPicPr>
            <a:picLocks noChangeAspect="1"/>
          </p:cNvPicPr>
          <p:nvPr/>
        </p:nvPicPr>
        <p:blipFill>
          <a:blip r:embed="rId4"/>
          <a:stretch>
            <a:fillRect/>
          </a:stretch>
        </p:blipFill>
        <p:spPr>
          <a:xfrm>
            <a:off x="4193878" y="2306539"/>
            <a:ext cx="3804146" cy="3804146"/>
          </a:xfrm>
          <a:prstGeom prst="rect">
            <a:avLst/>
          </a:prstGeom>
        </p:spPr>
      </p:pic>
      <p:sp>
        <p:nvSpPr>
          <p:cNvPr id="10" name="Text 6"/>
          <p:cNvSpPr/>
          <p:nvPr/>
        </p:nvSpPr>
        <p:spPr>
          <a:xfrm>
            <a:off x="7117060" y="3253979"/>
            <a:ext cx="136327" cy="377924"/>
          </a:xfrm>
          <a:prstGeom prst="rect">
            <a:avLst/>
          </a:prstGeom>
          <a:noFill/>
          <a:ln/>
        </p:spPr>
        <p:txBody>
          <a:bodyPr wrap="none" lIns="0" tIns="0" rIns="0" bIns="0" rtlCol="0" anchor="t"/>
          <a:lstStyle/>
          <a:p>
            <a:pPr>
              <a:lnSpc>
                <a:spcPts val="2958"/>
              </a:lnSpc>
            </a:pPr>
            <a:r>
              <a:rPr lang="en-US" sz="1833" dirty="0">
                <a:solidFill>
                  <a:srgbClr val="161613"/>
                </a:solidFill>
                <a:latin typeface="DM Sans Medium" pitchFamily="34" charset="0"/>
                <a:ea typeface="DM Sans Medium" pitchFamily="34" charset="-122"/>
                <a:cs typeface="DM Sans Medium" pitchFamily="34" charset="-120"/>
              </a:rPr>
              <a:t>2</a:t>
            </a:r>
            <a:endParaRPr lang="en-US" sz="1833" dirty="0"/>
          </a:p>
        </p:txBody>
      </p:sp>
      <p:sp>
        <p:nvSpPr>
          <p:cNvPr id="11" name="Text 7"/>
          <p:cNvSpPr/>
          <p:nvPr/>
        </p:nvSpPr>
        <p:spPr>
          <a:xfrm>
            <a:off x="8281492" y="4572496"/>
            <a:ext cx="236269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rPr>
              <a:t>Ehrlichiosis</a:t>
            </a:r>
          </a:p>
        </p:txBody>
      </p:sp>
      <p:sp>
        <p:nvSpPr>
          <p:cNvPr id="12" name="Text 8"/>
          <p:cNvSpPr/>
          <p:nvPr/>
        </p:nvSpPr>
        <p:spPr>
          <a:xfrm>
            <a:off x="8281492" y="4981178"/>
            <a:ext cx="3249018" cy="907257"/>
          </a:xfrm>
          <a:prstGeom prst="rect">
            <a:avLst/>
          </a:prstGeom>
          <a:noFill/>
          <a:ln/>
        </p:spPr>
        <p:txBody>
          <a:bodyPr wrap="square" lIns="0" tIns="0" rIns="0" bIns="0" rtlCol="0" anchor="t"/>
          <a:lstStyle/>
          <a:p>
            <a:pPr algn="l">
              <a:lnSpc>
                <a:spcPts val="2375"/>
              </a:lnSpc>
            </a:pPr>
            <a:r>
              <a:rPr lang="en-US" sz="1458" dirty="0">
                <a:solidFill>
                  <a:srgbClr val="161613"/>
                </a:solidFill>
                <a:ea typeface="Inter" pitchFamily="34" charset="-122"/>
                <a:cs typeface="Inter" pitchFamily="34" charset="-120"/>
              </a:rPr>
              <a:t>A</a:t>
            </a:r>
            <a:r>
              <a:rPr lang="en-US" sz="1458" dirty="0">
                <a:solidFill>
                  <a:srgbClr val="161613"/>
                </a:solidFill>
                <a:latin typeface="Inter" pitchFamily="34" charset="0"/>
                <a:ea typeface="Inter" pitchFamily="34" charset="-122"/>
                <a:cs typeface="Inter" pitchFamily="34" charset="-120"/>
              </a:rPr>
              <a:t> </a:t>
            </a:r>
            <a:r>
              <a:rPr lang="en-US" sz="2000" dirty="0">
                <a:solidFill>
                  <a:srgbClr val="161613"/>
                </a:solidFill>
                <a:ea typeface="Inter" pitchFamily="34" charset="-122"/>
              </a:rPr>
              <a:t>group of infections caused by </a:t>
            </a:r>
            <a:r>
              <a:rPr lang="en-US" sz="2000" dirty="0" err="1">
                <a:solidFill>
                  <a:srgbClr val="161613"/>
                </a:solidFill>
                <a:ea typeface="Inter" pitchFamily="34" charset="-122"/>
              </a:rPr>
              <a:t>Ehrlichia</a:t>
            </a:r>
            <a:r>
              <a:rPr lang="en-US" sz="2000" dirty="0">
                <a:solidFill>
                  <a:srgbClr val="161613"/>
                </a:solidFill>
                <a:ea typeface="Inter" pitchFamily="34" charset="-122"/>
              </a:rPr>
              <a:t> species, affecting white blood cells.</a:t>
            </a:r>
          </a:p>
        </p:txBody>
      </p:sp>
      <p:pic>
        <p:nvPicPr>
          <p:cNvPr id="13" name="Image 2" descr="preencoded.png"/>
          <p:cNvPicPr>
            <a:picLocks noChangeAspect="1"/>
          </p:cNvPicPr>
          <p:nvPr/>
        </p:nvPicPr>
        <p:blipFill>
          <a:blip r:embed="rId5"/>
          <a:stretch>
            <a:fillRect/>
          </a:stretch>
        </p:blipFill>
        <p:spPr>
          <a:xfrm>
            <a:off x="4193878" y="2306539"/>
            <a:ext cx="3804146" cy="3804146"/>
          </a:xfrm>
          <a:prstGeom prst="rect">
            <a:avLst/>
          </a:prstGeom>
        </p:spPr>
      </p:pic>
      <p:sp>
        <p:nvSpPr>
          <p:cNvPr id="14" name="Text 9"/>
          <p:cNvSpPr/>
          <p:nvPr/>
        </p:nvSpPr>
        <p:spPr>
          <a:xfrm>
            <a:off x="6791325" y="5108873"/>
            <a:ext cx="140295" cy="377924"/>
          </a:xfrm>
          <a:prstGeom prst="rect">
            <a:avLst/>
          </a:prstGeom>
          <a:noFill/>
          <a:ln/>
        </p:spPr>
        <p:txBody>
          <a:bodyPr wrap="none" lIns="0" tIns="0" rIns="0" bIns="0" rtlCol="0" anchor="t"/>
          <a:lstStyle/>
          <a:p>
            <a:pPr>
              <a:lnSpc>
                <a:spcPts val="2958"/>
              </a:lnSpc>
            </a:pPr>
            <a:r>
              <a:rPr lang="en-US" sz="1833" dirty="0">
                <a:solidFill>
                  <a:srgbClr val="161613"/>
                </a:solidFill>
                <a:latin typeface="DM Sans Medium" pitchFamily="34" charset="0"/>
                <a:ea typeface="DM Sans Medium" pitchFamily="34" charset="-122"/>
                <a:cs typeface="DM Sans Medium" pitchFamily="34" charset="-120"/>
              </a:rPr>
              <a:t>3</a:t>
            </a:r>
            <a:endParaRPr lang="en-US" sz="1833" dirty="0"/>
          </a:p>
        </p:txBody>
      </p:sp>
      <p:sp>
        <p:nvSpPr>
          <p:cNvPr id="15" name="Text 10"/>
          <p:cNvSpPr/>
          <p:nvPr/>
        </p:nvSpPr>
        <p:spPr>
          <a:xfrm>
            <a:off x="1547714" y="4572496"/>
            <a:ext cx="236269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rPr>
              <a:t>Anaplasmosis</a:t>
            </a:r>
          </a:p>
        </p:txBody>
      </p:sp>
      <p:sp>
        <p:nvSpPr>
          <p:cNvPr id="16" name="Text 11"/>
          <p:cNvSpPr/>
          <p:nvPr/>
        </p:nvSpPr>
        <p:spPr>
          <a:xfrm>
            <a:off x="661492" y="4981178"/>
            <a:ext cx="3248918" cy="907257"/>
          </a:xfrm>
          <a:prstGeom prst="rect">
            <a:avLst/>
          </a:prstGeom>
          <a:noFill/>
          <a:ln/>
        </p:spPr>
        <p:txBody>
          <a:bodyPr wrap="square" lIns="0" tIns="0" rIns="0" bIns="0" rtlCol="0" anchor="t"/>
          <a:lstStyle/>
          <a:p>
            <a:pPr rtl="0">
              <a:lnSpc>
                <a:spcPts val="2375"/>
              </a:lnSpc>
            </a:pPr>
            <a:r>
              <a:rPr lang="en-US" sz="2000" dirty="0">
                <a:solidFill>
                  <a:srgbClr val="161613"/>
                </a:solidFill>
                <a:ea typeface="Inter" pitchFamily="34" charset="-122"/>
              </a:rPr>
              <a:t>Infections caused by Anaplasma species, also targeting white blood cells.</a:t>
            </a:r>
          </a:p>
        </p:txBody>
      </p:sp>
      <p:pic>
        <p:nvPicPr>
          <p:cNvPr id="17" name="Image 3" descr="preencoded.png"/>
          <p:cNvPicPr>
            <a:picLocks noChangeAspect="1"/>
          </p:cNvPicPr>
          <p:nvPr/>
        </p:nvPicPr>
        <p:blipFill>
          <a:blip r:embed="rId6"/>
          <a:stretch>
            <a:fillRect/>
          </a:stretch>
        </p:blipFill>
        <p:spPr>
          <a:xfrm>
            <a:off x="4193878" y="2306539"/>
            <a:ext cx="3804146" cy="3804146"/>
          </a:xfrm>
          <a:prstGeom prst="rect">
            <a:avLst/>
          </a:prstGeom>
        </p:spPr>
      </p:pic>
      <p:sp>
        <p:nvSpPr>
          <p:cNvPr id="18" name="Text 12"/>
          <p:cNvSpPr/>
          <p:nvPr/>
        </p:nvSpPr>
        <p:spPr>
          <a:xfrm>
            <a:off x="4933256" y="4785122"/>
            <a:ext cx="146645" cy="377924"/>
          </a:xfrm>
          <a:prstGeom prst="rect">
            <a:avLst/>
          </a:prstGeom>
          <a:noFill/>
          <a:ln/>
        </p:spPr>
        <p:txBody>
          <a:bodyPr wrap="none" lIns="0" tIns="0" rIns="0" bIns="0" rtlCol="0" anchor="t"/>
          <a:lstStyle/>
          <a:p>
            <a:pPr>
              <a:lnSpc>
                <a:spcPts val="2958"/>
              </a:lnSpc>
            </a:pPr>
            <a:r>
              <a:rPr lang="en-US" sz="1833" dirty="0">
                <a:solidFill>
                  <a:srgbClr val="161613"/>
                </a:solidFill>
                <a:latin typeface="DM Sans Medium" pitchFamily="34" charset="0"/>
                <a:ea typeface="DM Sans Medium" pitchFamily="34" charset="-122"/>
                <a:cs typeface="DM Sans Medium" pitchFamily="34" charset="-120"/>
              </a:rPr>
              <a:t>4</a:t>
            </a:r>
            <a:endParaRPr lang="en-US" sz="1833"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270224"/>
          </a:xfrm>
          <a:prstGeom prst="rect">
            <a:avLst/>
          </a:prstGeom>
        </p:spPr>
      </p:pic>
      <p:sp>
        <p:nvSpPr>
          <p:cNvPr id="3" name="Text 0"/>
          <p:cNvSpPr/>
          <p:nvPr/>
        </p:nvSpPr>
        <p:spPr>
          <a:xfrm>
            <a:off x="635595" y="2420343"/>
            <a:ext cx="10920809" cy="1135063"/>
          </a:xfrm>
          <a:prstGeom prst="rect">
            <a:avLst/>
          </a:prstGeom>
          <a:noFill/>
          <a:ln/>
        </p:spPr>
        <p:txBody>
          <a:bodyPr wrap="square" lIns="0" tIns="0" rIns="0" bIns="0" rtlCol="0" anchor="t"/>
          <a:lstStyle/>
          <a:p>
            <a:pPr algn="ctr">
              <a:lnSpc>
                <a:spcPts val="4458"/>
              </a:lnSpc>
            </a:pPr>
            <a:r>
              <a:rPr lang="en-US" sz="3542" dirty="0">
                <a:solidFill>
                  <a:srgbClr val="161613"/>
                </a:solidFill>
                <a:latin typeface="DM Sans Medium" pitchFamily="34" charset="0"/>
                <a:ea typeface="DM Sans Medium" pitchFamily="34" charset="-122"/>
                <a:cs typeface="DM Sans Medium" pitchFamily="34" charset="-120"/>
              </a:rPr>
              <a:t>Diagnostic Approaches: Lab Techniques and Challenges</a:t>
            </a:r>
            <a:endParaRPr lang="en-US" sz="3542" dirty="0"/>
          </a:p>
        </p:txBody>
      </p:sp>
      <p:sp>
        <p:nvSpPr>
          <p:cNvPr id="4" name="Text 1"/>
          <p:cNvSpPr/>
          <p:nvPr/>
        </p:nvSpPr>
        <p:spPr>
          <a:xfrm>
            <a:off x="635594" y="4025057"/>
            <a:ext cx="3458667" cy="599282"/>
          </a:xfrm>
          <a:prstGeom prst="rect">
            <a:avLst/>
          </a:prstGeom>
          <a:noFill/>
          <a:ln/>
        </p:spPr>
        <p:txBody>
          <a:bodyPr wrap="none" lIns="0" tIns="0" rIns="0" bIns="0" rtlCol="0" anchor="t"/>
          <a:lstStyle/>
          <a:p>
            <a:pPr algn="ctr">
              <a:lnSpc>
                <a:spcPts val="4708"/>
              </a:lnSpc>
            </a:pPr>
            <a:r>
              <a:rPr lang="en-US" sz="4708" dirty="0">
                <a:solidFill>
                  <a:srgbClr val="161613"/>
                </a:solidFill>
                <a:latin typeface="DM Sans Medium" pitchFamily="34" charset="0"/>
                <a:ea typeface="DM Sans Medium" pitchFamily="34" charset="-122"/>
                <a:cs typeface="DM Sans Medium" pitchFamily="34" charset="-120"/>
              </a:rPr>
              <a:t>1</a:t>
            </a:r>
            <a:endParaRPr lang="en-US" sz="4708" dirty="0"/>
          </a:p>
        </p:txBody>
      </p:sp>
      <p:sp>
        <p:nvSpPr>
          <p:cNvPr id="5" name="Text 2"/>
          <p:cNvSpPr/>
          <p:nvPr/>
        </p:nvSpPr>
        <p:spPr>
          <a:xfrm>
            <a:off x="1229817" y="4771752"/>
            <a:ext cx="2270224" cy="283766"/>
          </a:xfrm>
          <a:prstGeom prst="rect">
            <a:avLst/>
          </a:prstGeom>
          <a:noFill/>
          <a:ln/>
        </p:spPr>
        <p:txBody>
          <a:bodyPr wrap="none" lIns="0" tIns="0" rIns="0" bIns="0" rtlCol="0" anchor="t"/>
          <a:lstStyle/>
          <a:p>
            <a:pPr algn="ctr">
              <a:lnSpc>
                <a:spcPts val="2208"/>
              </a:lnSpc>
            </a:pPr>
            <a:r>
              <a:rPr lang="en-US" sz="2400" b="1" dirty="0">
                <a:solidFill>
                  <a:srgbClr val="FF0000"/>
                </a:solidFill>
                <a:latin typeface="DM Sans Medium" pitchFamily="34" charset="0"/>
                <a:ea typeface="DM Sans Medium" pitchFamily="34" charset="-122"/>
                <a:cs typeface="DM Sans Medium" pitchFamily="34" charset="-120"/>
              </a:rPr>
              <a:t>Serological Tests</a:t>
            </a:r>
            <a:endParaRPr lang="en-US" sz="2400" b="1" dirty="0">
              <a:solidFill>
                <a:srgbClr val="FF0000"/>
              </a:solidFill>
            </a:endParaRPr>
          </a:p>
        </p:txBody>
      </p:sp>
      <p:sp>
        <p:nvSpPr>
          <p:cNvPr id="6" name="Text 3"/>
          <p:cNvSpPr/>
          <p:nvPr/>
        </p:nvSpPr>
        <p:spPr>
          <a:xfrm>
            <a:off x="635595" y="5486698"/>
            <a:ext cx="3458667" cy="581223"/>
          </a:xfrm>
          <a:prstGeom prst="rect">
            <a:avLst/>
          </a:prstGeom>
          <a:noFill/>
          <a:ln/>
        </p:spPr>
        <p:txBody>
          <a:bodyPr wrap="square" lIns="0" tIns="0" rIns="0" bIns="0" rtlCol="0" anchor="t"/>
          <a:lstStyle/>
          <a:p>
            <a:pPr algn="ctr">
              <a:lnSpc>
                <a:spcPts val="2250"/>
              </a:lnSpc>
            </a:pPr>
            <a:r>
              <a:rPr lang="en-US" sz="2000" dirty="0">
                <a:solidFill>
                  <a:srgbClr val="161613"/>
                </a:solidFill>
                <a:ea typeface="Inter" pitchFamily="34" charset="-122"/>
                <a:cs typeface="Inter" pitchFamily="34" charset="-120"/>
              </a:rPr>
              <a:t>Detect antibodies against rickettsiae, confirming previous infection.</a:t>
            </a:r>
            <a:endParaRPr lang="en-US" sz="2000" dirty="0"/>
          </a:p>
        </p:txBody>
      </p:sp>
      <p:sp>
        <p:nvSpPr>
          <p:cNvPr id="7" name="Text 4"/>
          <p:cNvSpPr/>
          <p:nvPr/>
        </p:nvSpPr>
        <p:spPr>
          <a:xfrm>
            <a:off x="4366616" y="4025057"/>
            <a:ext cx="3458667" cy="599282"/>
          </a:xfrm>
          <a:prstGeom prst="rect">
            <a:avLst/>
          </a:prstGeom>
          <a:noFill/>
          <a:ln/>
        </p:spPr>
        <p:txBody>
          <a:bodyPr wrap="none" lIns="0" tIns="0" rIns="0" bIns="0" rtlCol="0" anchor="t"/>
          <a:lstStyle/>
          <a:p>
            <a:pPr algn="ctr">
              <a:lnSpc>
                <a:spcPts val="4708"/>
              </a:lnSpc>
            </a:pPr>
            <a:r>
              <a:rPr lang="en-US" sz="4708" dirty="0">
                <a:solidFill>
                  <a:srgbClr val="161613"/>
                </a:solidFill>
                <a:latin typeface="DM Sans Medium" pitchFamily="34" charset="0"/>
                <a:ea typeface="DM Sans Medium" pitchFamily="34" charset="-122"/>
                <a:cs typeface="DM Sans Medium" pitchFamily="34" charset="-120"/>
              </a:rPr>
              <a:t>2</a:t>
            </a:r>
            <a:endParaRPr lang="en-US" sz="4708" dirty="0"/>
          </a:p>
        </p:txBody>
      </p:sp>
      <p:sp>
        <p:nvSpPr>
          <p:cNvPr id="8" name="Text 5"/>
          <p:cNvSpPr/>
          <p:nvPr/>
        </p:nvSpPr>
        <p:spPr>
          <a:xfrm>
            <a:off x="4960837" y="4771752"/>
            <a:ext cx="2270224" cy="283766"/>
          </a:xfrm>
          <a:prstGeom prst="rect">
            <a:avLst/>
          </a:prstGeom>
          <a:noFill/>
          <a:ln/>
        </p:spPr>
        <p:txBody>
          <a:bodyPr wrap="none" lIns="0" tIns="0" rIns="0" bIns="0" rtlCol="0" anchor="t"/>
          <a:lstStyle/>
          <a:p>
            <a:pPr algn="ctr">
              <a:lnSpc>
                <a:spcPts val="2208"/>
              </a:lnSpc>
            </a:pPr>
            <a:r>
              <a:rPr lang="en-US" sz="2400" b="1" dirty="0">
                <a:solidFill>
                  <a:srgbClr val="FF0000"/>
                </a:solidFill>
                <a:latin typeface="DM Sans Medium" pitchFamily="34" charset="0"/>
              </a:rPr>
              <a:t>PCR</a:t>
            </a:r>
          </a:p>
        </p:txBody>
      </p:sp>
      <p:sp>
        <p:nvSpPr>
          <p:cNvPr id="9" name="Text 6"/>
          <p:cNvSpPr/>
          <p:nvPr/>
        </p:nvSpPr>
        <p:spPr>
          <a:xfrm>
            <a:off x="4366617" y="5486698"/>
            <a:ext cx="3458667" cy="581223"/>
          </a:xfrm>
          <a:prstGeom prst="rect">
            <a:avLst/>
          </a:prstGeom>
          <a:noFill/>
          <a:ln/>
        </p:spPr>
        <p:txBody>
          <a:bodyPr wrap="square" lIns="0" tIns="0" rIns="0" bIns="0" rtlCol="0" anchor="t"/>
          <a:lstStyle/>
          <a:p>
            <a:pPr algn="ctr">
              <a:lnSpc>
                <a:spcPts val="2250"/>
              </a:lnSpc>
            </a:pPr>
            <a:r>
              <a:rPr lang="en-US" sz="2000" dirty="0">
                <a:solidFill>
                  <a:srgbClr val="161613"/>
                </a:solidFill>
                <a:ea typeface="Inter" pitchFamily="34" charset="-122"/>
              </a:rPr>
              <a:t>Amplifies DNA from rickettsiae, providing direct detection.</a:t>
            </a:r>
          </a:p>
        </p:txBody>
      </p:sp>
      <p:sp>
        <p:nvSpPr>
          <p:cNvPr id="10" name="Text 7"/>
          <p:cNvSpPr/>
          <p:nvPr/>
        </p:nvSpPr>
        <p:spPr>
          <a:xfrm>
            <a:off x="8097638" y="3921770"/>
            <a:ext cx="3458766" cy="599282"/>
          </a:xfrm>
          <a:prstGeom prst="rect">
            <a:avLst/>
          </a:prstGeom>
          <a:noFill/>
          <a:ln/>
        </p:spPr>
        <p:txBody>
          <a:bodyPr wrap="none" lIns="0" tIns="0" rIns="0" bIns="0" rtlCol="0" anchor="t"/>
          <a:lstStyle/>
          <a:p>
            <a:pPr algn="ctr">
              <a:lnSpc>
                <a:spcPts val="4708"/>
              </a:lnSpc>
            </a:pPr>
            <a:r>
              <a:rPr lang="en-US" sz="4708" dirty="0">
                <a:solidFill>
                  <a:srgbClr val="161613"/>
                </a:solidFill>
                <a:latin typeface="DM Sans Medium" pitchFamily="34" charset="0"/>
                <a:ea typeface="DM Sans Medium" pitchFamily="34" charset="-122"/>
                <a:cs typeface="DM Sans Medium" pitchFamily="34" charset="-120"/>
              </a:rPr>
              <a:t>3</a:t>
            </a:r>
            <a:endParaRPr lang="en-US" sz="4708" dirty="0"/>
          </a:p>
        </p:txBody>
      </p:sp>
      <p:sp>
        <p:nvSpPr>
          <p:cNvPr id="11" name="Text 8"/>
          <p:cNvSpPr/>
          <p:nvPr/>
        </p:nvSpPr>
        <p:spPr>
          <a:xfrm>
            <a:off x="8691959" y="4720109"/>
            <a:ext cx="2270224" cy="283766"/>
          </a:xfrm>
          <a:prstGeom prst="rect">
            <a:avLst/>
          </a:prstGeom>
          <a:noFill/>
          <a:ln/>
        </p:spPr>
        <p:txBody>
          <a:bodyPr wrap="none" lIns="0" tIns="0" rIns="0" bIns="0" rtlCol="0" anchor="t"/>
          <a:lstStyle/>
          <a:p>
            <a:pPr algn="ctr">
              <a:lnSpc>
                <a:spcPts val="2208"/>
              </a:lnSpc>
            </a:pPr>
            <a:r>
              <a:rPr lang="en-US" sz="2400" b="1" dirty="0">
                <a:solidFill>
                  <a:srgbClr val="FF0000"/>
                </a:solidFill>
                <a:latin typeface="DM Sans Medium" pitchFamily="34" charset="0"/>
              </a:rPr>
              <a:t>Challenges</a:t>
            </a:r>
          </a:p>
        </p:txBody>
      </p:sp>
      <p:sp>
        <p:nvSpPr>
          <p:cNvPr id="12" name="Text 9"/>
          <p:cNvSpPr/>
          <p:nvPr/>
        </p:nvSpPr>
        <p:spPr>
          <a:xfrm>
            <a:off x="8097640" y="5486698"/>
            <a:ext cx="3458766" cy="871835"/>
          </a:xfrm>
          <a:prstGeom prst="rect">
            <a:avLst/>
          </a:prstGeom>
          <a:noFill/>
          <a:ln/>
        </p:spPr>
        <p:txBody>
          <a:bodyPr wrap="square" lIns="0" tIns="0" rIns="0" bIns="0" rtlCol="0" anchor="t"/>
          <a:lstStyle/>
          <a:p>
            <a:pPr algn="ctr">
              <a:lnSpc>
                <a:spcPts val="2250"/>
              </a:lnSpc>
            </a:pPr>
            <a:r>
              <a:rPr lang="en-US" sz="2000" dirty="0">
                <a:solidFill>
                  <a:srgbClr val="161613"/>
                </a:solidFill>
                <a:ea typeface="Inter" pitchFamily="34" charset="-122"/>
              </a:rPr>
              <a:t>Early diagnosis can be difficult due to nonspecific symptoms and limited lab access.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61492" y="769938"/>
            <a:ext cx="10869018" cy="1181298"/>
          </a:xfrm>
          <a:prstGeom prst="rect">
            <a:avLst/>
          </a:prstGeom>
          <a:noFill/>
          <a:ln/>
        </p:spPr>
        <p:txBody>
          <a:bodyPr wrap="square" lIns="0" tIns="0" rIns="0" bIns="0" rtlCol="0" anchor="t"/>
          <a:lstStyle/>
          <a:p>
            <a:pPr algn="ctr">
              <a:lnSpc>
                <a:spcPts val="4625"/>
              </a:lnSpc>
            </a:pPr>
            <a:r>
              <a:rPr lang="en-US" sz="3708" dirty="0">
                <a:solidFill>
                  <a:srgbClr val="161613"/>
                </a:solidFill>
                <a:latin typeface="DM Sans Medium" pitchFamily="34" charset="0"/>
                <a:ea typeface="DM Sans Medium" pitchFamily="34" charset="-122"/>
                <a:cs typeface="DM Sans Medium" pitchFamily="34" charset="-120"/>
              </a:rPr>
              <a:t>Treatment Strategies: Antibiotics and Supportive Care</a:t>
            </a:r>
            <a:endParaRPr lang="en-US" sz="3708" dirty="0"/>
          </a:p>
        </p:txBody>
      </p:sp>
      <p:sp>
        <p:nvSpPr>
          <p:cNvPr id="3" name="Shape 1"/>
          <p:cNvSpPr/>
          <p:nvPr/>
        </p:nvSpPr>
        <p:spPr>
          <a:xfrm>
            <a:off x="661492" y="2329260"/>
            <a:ext cx="1811437" cy="1089124"/>
          </a:xfrm>
          <a:prstGeom prst="roundRect">
            <a:avLst>
              <a:gd name="adj" fmla="val 2603"/>
            </a:avLst>
          </a:prstGeom>
          <a:solidFill>
            <a:srgbClr val="EDEBE3"/>
          </a:solidFill>
          <a:ln/>
        </p:spPr>
      </p:sp>
      <p:sp>
        <p:nvSpPr>
          <p:cNvPr id="4" name="Text 2"/>
          <p:cNvSpPr/>
          <p:nvPr/>
        </p:nvSpPr>
        <p:spPr>
          <a:xfrm>
            <a:off x="850503" y="2684860"/>
            <a:ext cx="77490" cy="377924"/>
          </a:xfrm>
          <a:prstGeom prst="rect">
            <a:avLst/>
          </a:prstGeom>
          <a:noFill/>
          <a:ln/>
        </p:spPr>
        <p:txBody>
          <a:bodyPr wrap="none" lIns="0" tIns="0" rIns="0" bIns="0" rtlCol="0" anchor="t"/>
          <a:lstStyle/>
          <a:p>
            <a:pPr algn="ctr">
              <a:lnSpc>
                <a:spcPts val="2958"/>
              </a:lnSpc>
            </a:pPr>
            <a:r>
              <a:rPr lang="en-US" sz="1833" dirty="0">
                <a:solidFill>
                  <a:srgbClr val="161613"/>
                </a:solidFill>
                <a:latin typeface="DM Sans Medium" pitchFamily="34" charset="0"/>
                <a:ea typeface="DM Sans Medium" pitchFamily="34" charset="-122"/>
                <a:cs typeface="DM Sans Medium" pitchFamily="34" charset="-120"/>
              </a:rPr>
              <a:t>1</a:t>
            </a:r>
            <a:endParaRPr lang="en-US" sz="1833" dirty="0"/>
          </a:p>
        </p:txBody>
      </p:sp>
      <p:sp>
        <p:nvSpPr>
          <p:cNvPr id="5" name="Text 3"/>
          <p:cNvSpPr/>
          <p:nvPr/>
        </p:nvSpPr>
        <p:spPr>
          <a:xfrm>
            <a:off x="2661940" y="2518271"/>
            <a:ext cx="236269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ea typeface="DM Sans Medium" pitchFamily="34" charset="-122"/>
                <a:cs typeface="DM Sans Medium" pitchFamily="34" charset="-120"/>
              </a:rPr>
              <a:t>Antibiotics</a:t>
            </a:r>
            <a:endParaRPr lang="en-US" sz="2400" dirty="0"/>
          </a:p>
        </p:txBody>
      </p:sp>
      <p:sp>
        <p:nvSpPr>
          <p:cNvPr id="6" name="Text 4"/>
          <p:cNvSpPr/>
          <p:nvPr/>
        </p:nvSpPr>
        <p:spPr>
          <a:xfrm>
            <a:off x="2661940" y="2926954"/>
            <a:ext cx="5771058" cy="302419"/>
          </a:xfrm>
          <a:prstGeom prst="rect">
            <a:avLst/>
          </a:prstGeom>
          <a:noFill/>
          <a:ln/>
        </p:spPr>
        <p:txBody>
          <a:bodyPr wrap="none" lIns="0" tIns="0" rIns="0" bIns="0" rtlCol="0" anchor="t"/>
          <a:lstStyle/>
          <a:p>
            <a:pPr algn="l">
              <a:lnSpc>
                <a:spcPts val="2375"/>
              </a:lnSpc>
            </a:pPr>
            <a:r>
              <a:rPr lang="en-US" sz="2000" dirty="0">
                <a:solidFill>
                  <a:srgbClr val="161613"/>
                </a:solidFill>
                <a:latin typeface="Inter" pitchFamily="34" charset="0"/>
                <a:ea typeface="Inter" pitchFamily="34" charset="-122"/>
                <a:cs typeface="Inter" pitchFamily="34" charset="-120"/>
              </a:rPr>
              <a:t>Doxycycline is a primary treatment for most rickettsial infections.</a:t>
            </a:r>
            <a:endParaRPr lang="en-US" sz="2000" dirty="0"/>
          </a:p>
        </p:txBody>
      </p:sp>
      <p:sp>
        <p:nvSpPr>
          <p:cNvPr id="7" name="Shape 5"/>
          <p:cNvSpPr/>
          <p:nvPr/>
        </p:nvSpPr>
        <p:spPr>
          <a:xfrm>
            <a:off x="2567384" y="3405683"/>
            <a:ext cx="8868668" cy="12700"/>
          </a:xfrm>
          <a:prstGeom prst="roundRect">
            <a:avLst>
              <a:gd name="adj" fmla="val 223256"/>
            </a:avLst>
          </a:prstGeom>
          <a:solidFill>
            <a:srgbClr val="D3D1C9"/>
          </a:solidFill>
          <a:ln/>
        </p:spPr>
      </p:sp>
      <p:sp>
        <p:nvSpPr>
          <p:cNvPr id="8" name="Shape 6"/>
          <p:cNvSpPr/>
          <p:nvPr/>
        </p:nvSpPr>
        <p:spPr>
          <a:xfrm>
            <a:off x="661492" y="3512841"/>
            <a:ext cx="3399629" cy="1089124"/>
          </a:xfrm>
          <a:prstGeom prst="roundRect">
            <a:avLst>
              <a:gd name="adj" fmla="val 2603"/>
            </a:avLst>
          </a:prstGeom>
          <a:solidFill>
            <a:srgbClr val="EDEBE3"/>
          </a:solidFill>
          <a:ln/>
        </p:spPr>
      </p:sp>
      <p:sp>
        <p:nvSpPr>
          <p:cNvPr id="9" name="Text 7"/>
          <p:cNvSpPr/>
          <p:nvPr/>
        </p:nvSpPr>
        <p:spPr>
          <a:xfrm>
            <a:off x="850503" y="3868441"/>
            <a:ext cx="136327" cy="377924"/>
          </a:xfrm>
          <a:prstGeom prst="rect">
            <a:avLst/>
          </a:prstGeom>
          <a:noFill/>
          <a:ln/>
        </p:spPr>
        <p:txBody>
          <a:bodyPr wrap="none" lIns="0" tIns="0" rIns="0" bIns="0" rtlCol="0" anchor="t"/>
          <a:lstStyle/>
          <a:p>
            <a:pPr algn="ctr">
              <a:lnSpc>
                <a:spcPts val="2958"/>
              </a:lnSpc>
            </a:pPr>
            <a:r>
              <a:rPr lang="en-US" sz="1833" dirty="0">
                <a:solidFill>
                  <a:srgbClr val="161613"/>
                </a:solidFill>
                <a:latin typeface="DM Sans Medium" pitchFamily="34" charset="0"/>
                <a:ea typeface="DM Sans Medium" pitchFamily="34" charset="-122"/>
                <a:cs typeface="DM Sans Medium" pitchFamily="34" charset="-120"/>
              </a:rPr>
              <a:t>2</a:t>
            </a:r>
            <a:endParaRPr lang="en-US" sz="1833" dirty="0"/>
          </a:p>
        </p:txBody>
      </p:sp>
      <p:sp>
        <p:nvSpPr>
          <p:cNvPr id="10" name="Text 8"/>
          <p:cNvSpPr/>
          <p:nvPr/>
        </p:nvSpPr>
        <p:spPr>
          <a:xfrm>
            <a:off x="4250132" y="3586649"/>
            <a:ext cx="236269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ea typeface="DM Sans Medium" pitchFamily="34" charset="-122"/>
                <a:cs typeface="DM Sans Medium" pitchFamily="34" charset="-120"/>
              </a:rPr>
              <a:t>Supportive Care</a:t>
            </a:r>
            <a:endParaRPr lang="en-US" sz="2400" dirty="0"/>
          </a:p>
        </p:txBody>
      </p:sp>
      <p:sp>
        <p:nvSpPr>
          <p:cNvPr id="12" name="Shape 10"/>
          <p:cNvSpPr/>
          <p:nvPr/>
        </p:nvSpPr>
        <p:spPr>
          <a:xfrm>
            <a:off x="4378920" y="4589264"/>
            <a:ext cx="7057132" cy="12700"/>
          </a:xfrm>
          <a:prstGeom prst="roundRect">
            <a:avLst>
              <a:gd name="adj" fmla="val 223256"/>
            </a:avLst>
          </a:prstGeom>
          <a:solidFill>
            <a:srgbClr val="D3D1C9"/>
          </a:solidFill>
          <a:ln/>
        </p:spPr>
      </p:sp>
      <p:sp>
        <p:nvSpPr>
          <p:cNvPr id="13" name="Shape 11"/>
          <p:cNvSpPr/>
          <p:nvPr/>
        </p:nvSpPr>
        <p:spPr>
          <a:xfrm>
            <a:off x="661492" y="4696420"/>
            <a:ext cx="5434508" cy="1391543"/>
          </a:xfrm>
          <a:prstGeom prst="roundRect">
            <a:avLst>
              <a:gd name="adj" fmla="val 2038"/>
            </a:avLst>
          </a:prstGeom>
          <a:solidFill>
            <a:srgbClr val="EDEBE3"/>
          </a:solidFill>
          <a:ln/>
        </p:spPr>
      </p:sp>
      <p:sp>
        <p:nvSpPr>
          <p:cNvPr id="14" name="Text 12"/>
          <p:cNvSpPr/>
          <p:nvPr/>
        </p:nvSpPr>
        <p:spPr>
          <a:xfrm>
            <a:off x="850503" y="5203231"/>
            <a:ext cx="140295" cy="377924"/>
          </a:xfrm>
          <a:prstGeom prst="rect">
            <a:avLst/>
          </a:prstGeom>
          <a:noFill/>
          <a:ln/>
        </p:spPr>
        <p:txBody>
          <a:bodyPr wrap="none" lIns="0" tIns="0" rIns="0" bIns="0" rtlCol="0" anchor="t"/>
          <a:lstStyle/>
          <a:p>
            <a:pPr algn="ctr">
              <a:lnSpc>
                <a:spcPts val="2958"/>
              </a:lnSpc>
            </a:pPr>
            <a:r>
              <a:rPr lang="en-US" sz="1833" dirty="0">
                <a:solidFill>
                  <a:srgbClr val="161613"/>
                </a:solidFill>
                <a:latin typeface="DM Sans Medium" pitchFamily="34" charset="0"/>
                <a:ea typeface="DM Sans Medium" pitchFamily="34" charset="-122"/>
                <a:cs typeface="DM Sans Medium" pitchFamily="34" charset="-120"/>
              </a:rPr>
              <a:t>3</a:t>
            </a:r>
            <a:endParaRPr lang="en-US" sz="1833" dirty="0"/>
          </a:p>
        </p:txBody>
      </p:sp>
      <p:sp>
        <p:nvSpPr>
          <p:cNvPr id="15" name="Text 13"/>
          <p:cNvSpPr/>
          <p:nvPr/>
        </p:nvSpPr>
        <p:spPr>
          <a:xfrm>
            <a:off x="6285012" y="4885432"/>
            <a:ext cx="2362696" cy="295275"/>
          </a:xfrm>
          <a:prstGeom prst="rect">
            <a:avLst/>
          </a:prstGeom>
          <a:noFill/>
          <a:ln/>
        </p:spPr>
        <p:txBody>
          <a:bodyPr wrap="none" lIns="0" tIns="0" rIns="0" bIns="0" rtlCol="0" anchor="t"/>
          <a:lstStyle/>
          <a:p>
            <a:pPr algn="l">
              <a:lnSpc>
                <a:spcPts val="2292"/>
              </a:lnSpc>
            </a:pPr>
            <a:r>
              <a:rPr lang="en-US" sz="2400" dirty="0">
                <a:solidFill>
                  <a:srgbClr val="161613"/>
                </a:solidFill>
                <a:latin typeface="DM Sans Medium" pitchFamily="34" charset="0"/>
                <a:ea typeface="DM Sans Medium" pitchFamily="34" charset="-122"/>
                <a:cs typeface="DM Sans Medium" pitchFamily="34" charset="-120"/>
              </a:rPr>
              <a:t>Early Treatment</a:t>
            </a:r>
            <a:endParaRPr lang="en-US" sz="2400" dirty="0"/>
          </a:p>
        </p:txBody>
      </p:sp>
      <p:sp>
        <p:nvSpPr>
          <p:cNvPr id="16" name="Text 14"/>
          <p:cNvSpPr/>
          <p:nvPr/>
        </p:nvSpPr>
        <p:spPr>
          <a:xfrm>
            <a:off x="6285012" y="5294114"/>
            <a:ext cx="5056485" cy="604838"/>
          </a:xfrm>
          <a:prstGeom prst="rect">
            <a:avLst/>
          </a:prstGeom>
          <a:noFill/>
          <a:ln/>
        </p:spPr>
        <p:txBody>
          <a:bodyPr wrap="square" lIns="0" tIns="0" rIns="0" bIns="0" rtlCol="0" anchor="t"/>
          <a:lstStyle/>
          <a:p>
            <a:pPr algn="l">
              <a:lnSpc>
                <a:spcPts val="2375"/>
              </a:lnSpc>
            </a:pPr>
            <a:r>
              <a:rPr lang="en-US" sz="2000" dirty="0">
                <a:solidFill>
                  <a:srgbClr val="161613"/>
                </a:solidFill>
                <a:latin typeface="Inter" pitchFamily="34" charset="0"/>
                <a:ea typeface="Inter" pitchFamily="34" charset="-122"/>
                <a:cs typeface="Inter" pitchFamily="34" charset="-120"/>
              </a:rPr>
              <a:t>Prompt antibiotic administration is crucial for preventing complications.</a:t>
            </a:r>
            <a:endParaRPr lang="en-US" sz="2000" dirty="0"/>
          </a:p>
        </p:txBody>
      </p:sp>
      <p:sp>
        <p:nvSpPr>
          <p:cNvPr id="18" name="مربع نص 17">
            <a:extLst>
              <a:ext uri="{FF2B5EF4-FFF2-40B4-BE49-F238E27FC236}">
                <a16:creationId xmlns:a16="http://schemas.microsoft.com/office/drawing/2014/main" id="{804CAF69-BA6B-A010-2BB2-CD5A15632A11}"/>
              </a:ext>
            </a:extLst>
          </p:cNvPr>
          <p:cNvSpPr txBox="1"/>
          <p:nvPr/>
        </p:nvSpPr>
        <p:spPr>
          <a:xfrm>
            <a:off x="4155577" y="3967813"/>
            <a:ext cx="7374931" cy="707886"/>
          </a:xfrm>
          <a:prstGeom prst="rect">
            <a:avLst/>
          </a:prstGeom>
          <a:noFill/>
        </p:spPr>
        <p:txBody>
          <a:bodyPr wrap="square">
            <a:spAutoFit/>
          </a:bodyPr>
          <a:lstStyle/>
          <a:p>
            <a:pPr algn="l" rtl="0"/>
            <a:r>
              <a:rPr lang="en-US" sz="2000" dirty="0">
                <a:solidFill>
                  <a:srgbClr val="161613"/>
                </a:solidFill>
                <a:latin typeface="Inter" pitchFamily="34" charset="0"/>
                <a:ea typeface="Inter" pitchFamily="34" charset="-122"/>
              </a:rPr>
              <a:t>Rest, hydration, and symptom management are essential for recovery</a:t>
            </a:r>
            <a:r>
              <a:rPr lang="en-US"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661492" y="812007"/>
            <a:ext cx="10869018" cy="1181298"/>
          </a:xfrm>
          <a:prstGeom prst="rect">
            <a:avLst/>
          </a:prstGeom>
          <a:noFill/>
          <a:ln/>
        </p:spPr>
        <p:txBody>
          <a:bodyPr wrap="square" lIns="0" tIns="0" rIns="0" bIns="0" rtlCol="0" anchor="t"/>
          <a:lstStyle/>
          <a:p>
            <a:pPr>
              <a:lnSpc>
                <a:spcPts val="4625"/>
              </a:lnSpc>
            </a:pPr>
            <a:r>
              <a:rPr lang="en-US" sz="3708" dirty="0">
                <a:solidFill>
                  <a:srgbClr val="161613"/>
                </a:solidFill>
                <a:latin typeface="DM Sans Medium" pitchFamily="34" charset="0"/>
                <a:ea typeface="DM Sans Medium" pitchFamily="34" charset="-122"/>
                <a:cs typeface="DM Sans Medium" pitchFamily="34" charset="-120"/>
              </a:rPr>
              <a:t>Prevention and Control: Reducing the Risk of Infection</a:t>
            </a:r>
            <a:endParaRPr lang="en-US" sz="3708" dirty="0"/>
          </a:p>
        </p:txBody>
      </p:sp>
      <p:pic>
        <p:nvPicPr>
          <p:cNvPr id="3" name="Image 0" descr="preencoded.png"/>
          <p:cNvPicPr>
            <a:picLocks noChangeAspect="1"/>
          </p:cNvPicPr>
          <p:nvPr/>
        </p:nvPicPr>
        <p:blipFill>
          <a:blip r:embed="rId3"/>
          <a:stretch>
            <a:fillRect/>
          </a:stretch>
        </p:blipFill>
        <p:spPr>
          <a:xfrm>
            <a:off x="661492" y="1376663"/>
            <a:ext cx="1853108" cy="1853108"/>
          </a:xfrm>
          <a:prstGeom prst="rect">
            <a:avLst/>
          </a:prstGeom>
        </p:spPr>
      </p:pic>
      <p:sp>
        <p:nvSpPr>
          <p:cNvPr id="4" name="Text 1"/>
          <p:cNvSpPr/>
          <p:nvPr/>
        </p:nvSpPr>
        <p:spPr>
          <a:xfrm>
            <a:off x="661492" y="3030537"/>
            <a:ext cx="2362696" cy="295275"/>
          </a:xfrm>
          <a:prstGeom prst="rect">
            <a:avLst/>
          </a:prstGeom>
          <a:noFill/>
          <a:ln/>
        </p:spPr>
        <p:txBody>
          <a:bodyPr wrap="none" lIns="0" tIns="0" rIns="0" bIns="0" rtlCol="0" anchor="t"/>
          <a:lstStyle/>
          <a:p>
            <a:pPr algn="l">
              <a:lnSpc>
                <a:spcPts val="2292"/>
              </a:lnSpc>
            </a:pPr>
            <a:r>
              <a:rPr lang="en-US" sz="2400" dirty="0">
                <a:solidFill>
                  <a:srgbClr val="00B050"/>
                </a:solidFill>
                <a:latin typeface="DM Sans Medium" pitchFamily="34" charset="0"/>
                <a:ea typeface="DM Sans Medium" pitchFamily="34" charset="-122"/>
                <a:cs typeface="DM Sans Medium" pitchFamily="34" charset="-120"/>
              </a:rPr>
              <a:t>Tick Prevention</a:t>
            </a:r>
            <a:endParaRPr lang="en-US" sz="2400" dirty="0">
              <a:solidFill>
                <a:srgbClr val="00B050"/>
              </a:solidFill>
            </a:endParaRPr>
          </a:p>
        </p:txBody>
      </p:sp>
      <p:sp>
        <p:nvSpPr>
          <p:cNvPr id="5" name="Text 2"/>
          <p:cNvSpPr/>
          <p:nvPr/>
        </p:nvSpPr>
        <p:spPr>
          <a:xfrm>
            <a:off x="384522" y="3429000"/>
            <a:ext cx="3994397" cy="604838"/>
          </a:xfrm>
          <a:prstGeom prst="rect">
            <a:avLst/>
          </a:prstGeom>
          <a:noFill/>
          <a:ln/>
        </p:spPr>
        <p:txBody>
          <a:bodyPr wrap="square" lIns="0" tIns="0" rIns="0" bIns="0" rtlCol="0" anchor="t"/>
          <a:lstStyle/>
          <a:p>
            <a:pPr algn="l">
              <a:lnSpc>
                <a:spcPts val="2375"/>
              </a:lnSpc>
            </a:pPr>
            <a:r>
              <a:rPr lang="en-US" sz="2000" dirty="0">
                <a:solidFill>
                  <a:srgbClr val="161613"/>
                </a:solidFill>
                <a:latin typeface="Inter" pitchFamily="34" charset="0"/>
                <a:ea typeface="Inter" pitchFamily="34" charset="-122"/>
                <a:cs typeface="Inter" pitchFamily="34" charset="-120"/>
              </a:rPr>
              <a:t>Use insect repellent, wear protective clothing, and check for ticks regularly.</a:t>
            </a:r>
            <a:endParaRPr lang="en-US" sz="2000" dirty="0"/>
          </a:p>
        </p:txBody>
      </p:sp>
      <p:pic>
        <p:nvPicPr>
          <p:cNvPr id="6" name="Image 1" descr="preencoded.png"/>
          <p:cNvPicPr>
            <a:picLocks noChangeAspect="1"/>
          </p:cNvPicPr>
          <p:nvPr/>
        </p:nvPicPr>
        <p:blipFill>
          <a:blip r:embed="rId4"/>
          <a:stretch>
            <a:fillRect/>
          </a:stretch>
        </p:blipFill>
        <p:spPr>
          <a:xfrm>
            <a:off x="4378920" y="2371329"/>
            <a:ext cx="3434060" cy="2122388"/>
          </a:xfrm>
          <a:prstGeom prst="rect">
            <a:avLst/>
          </a:prstGeom>
        </p:spPr>
      </p:pic>
      <p:sp>
        <p:nvSpPr>
          <p:cNvPr id="7" name="Text 3"/>
          <p:cNvSpPr/>
          <p:nvPr/>
        </p:nvSpPr>
        <p:spPr>
          <a:xfrm>
            <a:off x="4378920" y="4729957"/>
            <a:ext cx="2596853" cy="295275"/>
          </a:xfrm>
          <a:prstGeom prst="rect">
            <a:avLst/>
          </a:prstGeom>
          <a:noFill/>
          <a:ln/>
        </p:spPr>
        <p:txBody>
          <a:bodyPr wrap="none" lIns="0" tIns="0" rIns="0" bIns="0" rtlCol="0" anchor="t"/>
          <a:lstStyle/>
          <a:p>
            <a:pPr algn="l">
              <a:lnSpc>
                <a:spcPts val="2292"/>
              </a:lnSpc>
            </a:pPr>
            <a:r>
              <a:rPr lang="en-US" sz="2400" dirty="0">
                <a:solidFill>
                  <a:srgbClr val="00B050"/>
                </a:solidFill>
                <a:latin typeface="DM Sans Medium" pitchFamily="34" charset="0"/>
              </a:rPr>
              <a:t>Public Health Measures</a:t>
            </a:r>
          </a:p>
        </p:txBody>
      </p:sp>
      <p:sp>
        <p:nvSpPr>
          <p:cNvPr id="8" name="Text 4"/>
          <p:cNvSpPr/>
          <p:nvPr/>
        </p:nvSpPr>
        <p:spPr>
          <a:xfrm>
            <a:off x="4378920" y="5138638"/>
            <a:ext cx="3434060" cy="907257"/>
          </a:xfrm>
          <a:prstGeom prst="rect">
            <a:avLst/>
          </a:prstGeom>
          <a:noFill/>
          <a:ln/>
        </p:spPr>
        <p:txBody>
          <a:bodyPr wrap="square" lIns="0" tIns="0" rIns="0" bIns="0" rtlCol="0" anchor="t"/>
          <a:lstStyle/>
          <a:p>
            <a:pPr algn="l">
              <a:lnSpc>
                <a:spcPts val="2375"/>
              </a:lnSpc>
            </a:pPr>
            <a:r>
              <a:rPr lang="en-US" sz="2000" dirty="0">
                <a:solidFill>
                  <a:srgbClr val="161613"/>
                </a:solidFill>
                <a:latin typeface="Inter" pitchFamily="34" charset="0"/>
                <a:ea typeface="Inter" pitchFamily="34" charset="-122"/>
              </a:rPr>
              <a:t>Control vectors, educate the public about risks, and promote early diagnosis</a:t>
            </a:r>
            <a:r>
              <a:rPr lang="en-US" sz="1458" dirty="0">
                <a:solidFill>
                  <a:srgbClr val="161613"/>
                </a:solidFill>
                <a:latin typeface="Inter" pitchFamily="34" charset="0"/>
                <a:ea typeface="Inter" pitchFamily="34" charset="-122"/>
                <a:cs typeface="Inter" pitchFamily="34" charset="-120"/>
              </a:rPr>
              <a:t>.</a:t>
            </a:r>
            <a:endParaRPr lang="en-US" sz="1458" dirty="0"/>
          </a:p>
        </p:txBody>
      </p:sp>
      <p:pic>
        <p:nvPicPr>
          <p:cNvPr id="9" name="Image 2" descr="preencoded.png"/>
          <p:cNvPicPr>
            <a:picLocks noChangeAspect="1"/>
          </p:cNvPicPr>
          <p:nvPr/>
        </p:nvPicPr>
        <p:blipFill>
          <a:blip r:embed="rId5"/>
          <a:stretch>
            <a:fillRect/>
          </a:stretch>
        </p:blipFill>
        <p:spPr>
          <a:xfrm>
            <a:off x="8096449" y="2371329"/>
            <a:ext cx="858441" cy="858441"/>
          </a:xfrm>
          <a:prstGeom prst="rect">
            <a:avLst/>
          </a:prstGeom>
        </p:spPr>
      </p:pic>
      <p:sp>
        <p:nvSpPr>
          <p:cNvPr id="10" name="Text 5"/>
          <p:cNvSpPr/>
          <p:nvPr/>
        </p:nvSpPr>
        <p:spPr>
          <a:xfrm>
            <a:off x="8096449" y="3418781"/>
            <a:ext cx="2362696" cy="295275"/>
          </a:xfrm>
          <a:prstGeom prst="rect">
            <a:avLst/>
          </a:prstGeom>
          <a:noFill/>
          <a:ln/>
        </p:spPr>
        <p:txBody>
          <a:bodyPr wrap="none" lIns="0" tIns="0" rIns="0" bIns="0" rtlCol="0" anchor="t"/>
          <a:lstStyle/>
          <a:p>
            <a:pPr algn="l">
              <a:lnSpc>
                <a:spcPts val="2292"/>
              </a:lnSpc>
            </a:pPr>
            <a:r>
              <a:rPr lang="en-US" sz="2400" dirty="0">
                <a:solidFill>
                  <a:srgbClr val="00B050"/>
                </a:solidFill>
                <a:latin typeface="DM Sans Medium" pitchFamily="34" charset="0"/>
              </a:rPr>
              <a:t>Vaccines</a:t>
            </a:r>
          </a:p>
        </p:txBody>
      </p:sp>
      <p:sp>
        <p:nvSpPr>
          <p:cNvPr id="11" name="Text 6"/>
          <p:cNvSpPr/>
          <p:nvPr/>
        </p:nvSpPr>
        <p:spPr>
          <a:xfrm>
            <a:off x="8096449" y="3827462"/>
            <a:ext cx="3433961" cy="907257"/>
          </a:xfrm>
          <a:prstGeom prst="rect">
            <a:avLst/>
          </a:prstGeom>
          <a:noFill/>
          <a:ln/>
        </p:spPr>
        <p:txBody>
          <a:bodyPr wrap="square" lIns="0" tIns="0" rIns="0" bIns="0" rtlCol="0" anchor="t"/>
          <a:lstStyle/>
          <a:p>
            <a:pPr algn="l">
              <a:lnSpc>
                <a:spcPts val="2375"/>
              </a:lnSpc>
            </a:pPr>
            <a:r>
              <a:rPr lang="en-US" sz="2000" dirty="0">
                <a:solidFill>
                  <a:srgbClr val="161613"/>
                </a:solidFill>
                <a:latin typeface="Inter" pitchFamily="34" charset="0"/>
                <a:ea typeface="Inter" pitchFamily="34" charset="-122"/>
              </a:rPr>
              <a:t>Vaccines are available for some rickettsial diseases, offering protection against infection.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B975535-F7F5-64B5-3DDB-0CF10C61E00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0CBC321-DAD8-02F4-D9FD-00513FD7DA99}"/>
              </a:ext>
            </a:extLst>
          </p:cNvPr>
          <p:cNvSpPr/>
          <p:nvPr/>
        </p:nvSpPr>
        <p:spPr>
          <a:xfrm>
            <a:off x="93599" y="243944"/>
            <a:ext cx="11495314" cy="648608"/>
          </a:xfrm>
          <a:prstGeom prst="rect">
            <a:avLst/>
          </a:prstGeom>
          <a:noFill/>
          <a:ln/>
        </p:spPr>
        <p:txBody>
          <a:bodyPr wrap="square" lIns="0" tIns="0" rIns="0" bIns="0" rtlCol="0" anchor="t"/>
          <a:lstStyle/>
          <a:p>
            <a:pPr algn="ctr" rtl="0"/>
            <a:r>
              <a:rPr kumimoji="1" 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a typeface="PMingLiU" panose="02020500000000000000" pitchFamily="18" charset="-120"/>
              </a:rPr>
              <a:t>Actinomycetes</a:t>
            </a:r>
          </a:p>
        </p:txBody>
      </p:sp>
      <p:sp>
        <p:nvSpPr>
          <p:cNvPr id="3" name="Text 1">
            <a:extLst>
              <a:ext uri="{FF2B5EF4-FFF2-40B4-BE49-F238E27FC236}">
                <a16:creationId xmlns:a16="http://schemas.microsoft.com/office/drawing/2014/main" id="{1FFD2CEF-F0FF-1434-760F-097B02458F89}"/>
              </a:ext>
            </a:extLst>
          </p:cNvPr>
          <p:cNvSpPr/>
          <p:nvPr/>
        </p:nvSpPr>
        <p:spPr>
          <a:xfrm>
            <a:off x="832941" y="2699193"/>
            <a:ext cx="4120059" cy="590550"/>
          </a:xfrm>
          <a:prstGeom prst="rect">
            <a:avLst/>
          </a:prstGeom>
          <a:noFill/>
          <a:ln/>
        </p:spPr>
        <p:txBody>
          <a:bodyPr wrap="square" lIns="0" tIns="0" rIns="0" bIns="0" rtlCol="0" anchor="t"/>
          <a:lstStyle/>
          <a:p>
            <a:pPr algn="ctr" rtl="0">
              <a:lnSpc>
                <a:spcPts val="2292"/>
              </a:lnSpc>
            </a:pPr>
            <a:r>
              <a:rPr lang="en-US" sz="2400" b="1" dirty="0">
                <a:solidFill>
                  <a:srgbClr val="FF0000"/>
                </a:solidFill>
                <a:latin typeface="DM Sans Medium" pitchFamily="34" charset="0"/>
                <a:ea typeface="DM Sans Medium" pitchFamily="34" charset="-122"/>
                <a:cs typeface="DM Sans Medium" pitchFamily="34" charset="-120"/>
              </a:rPr>
              <a:t>Branching Bacteria</a:t>
            </a:r>
            <a:endParaRPr lang="en-US" sz="2400" b="1" dirty="0">
              <a:solidFill>
                <a:srgbClr val="FF0000"/>
              </a:solidFill>
            </a:endParaRPr>
          </a:p>
        </p:txBody>
      </p:sp>
      <p:sp>
        <p:nvSpPr>
          <p:cNvPr id="4" name="Text 2">
            <a:extLst>
              <a:ext uri="{FF2B5EF4-FFF2-40B4-BE49-F238E27FC236}">
                <a16:creationId xmlns:a16="http://schemas.microsoft.com/office/drawing/2014/main" id="{D2B10DA8-2466-78CD-10CF-FF320F4D6601}"/>
              </a:ext>
            </a:extLst>
          </p:cNvPr>
          <p:cNvSpPr/>
          <p:nvPr/>
        </p:nvSpPr>
        <p:spPr>
          <a:xfrm>
            <a:off x="650181" y="3505697"/>
            <a:ext cx="5083869" cy="2422001"/>
          </a:xfrm>
          <a:prstGeom prst="rect">
            <a:avLst/>
          </a:prstGeom>
          <a:noFill/>
          <a:ln/>
        </p:spPr>
        <p:txBody>
          <a:bodyPr wrap="square" lIns="0" tIns="0" rIns="0" bIns="0" rtlCol="0" anchor="t"/>
          <a:lstStyle/>
          <a:p>
            <a:pPr algn="just" rtl="0">
              <a:lnSpc>
                <a:spcPts val="2375"/>
              </a:lnSpc>
            </a:pPr>
            <a:endParaRPr lang="en-US" sz="2400" dirty="0">
              <a:solidFill>
                <a:srgbClr val="161613"/>
              </a:solidFill>
              <a:latin typeface="Inter" pitchFamily="34" charset="0"/>
              <a:ea typeface="Inter" pitchFamily="34" charset="-122"/>
              <a:cs typeface="Inter" pitchFamily="34" charset="-120"/>
            </a:endParaRPr>
          </a:p>
          <a:p>
            <a:pPr algn="just" rtl="0">
              <a:lnSpc>
                <a:spcPts val="2375"/>
              </a:lnSpc>
            </a:pPr>
            <a:r>
              <a:rPr lang="en-US" sz="2400" dirty="0"/>
              <a:t>True bacteria (related to corynebacteria and </a:t>
            </a:r>
          </a:p>
          <a:p>
            <a:pPr algn="just" rtl="0">
              <a:lnSpc>
                <a:spcPts val="2375"/>
              </a:lnSpc>
            </a:pPr>
            <a:r>
              <a:rPr lang="en-US" sz="2400" dirty="0"/>
              <a:t>mycobacteria), but they form long branching filaments that resemble hyphae of fungi.</a:t>
            </a:r>
          </a:p>
        </p:txBody>
      </p:sp>
      <p:sp>
        <p:nvSpPr>
          <p:cNvPr id="5" name="Text 3">
            <a:extLst>
              <a:ext uri="{FF2B5EF4-FFF2-40B4-BE49-F238E27FC236}">
                <a16:creationId xmlns:a16="http://schemas.microsoft.com/office/drawing/2014/main" id="{9888B2D2-F54D-E8B0-BC7C-20DD966CB57E}"/>
              </a:ext>
            </a:extLst>
          </p:cNvPr>
          <p:cNvSpPr/>
          <p:nvPr/>
        </p:nvSpPr>
        <p:spPr>
          <a:xfrm>
            <a:off x="7239003" y="2846830"/>
            <a:ext cx="3848792" cy="442913"/>
          </a:xfrm>
          <a:prstGeom prst="rect">
            <a:avLst/>
          </a:prstGeom>
          <a:noFill/>
          <a:ln/>
        </p:spPr>
        <p:txBody>
          <a:bodyPr wrap="none" lIns="0" tIns="0" rIns="0" bIns="0" rtlCol="0" anchor="t"/>
          <a:lstStyle/>
          <a:p>
            <a:pPr algn="ctr" rtl="0">
              <a:lnSpc>
                <a:spcPts val="2292"/>
              </a:lnSpc>
            </a:pPr>
            <a:r>
              <a:rPr lang="en-US" sz="2400" b="1" dirty="0">
                <a:solidFill>
                  <a:srgbClr val="FF0000"/>
                </a:solidFill>
                <a:latin typeface="DM Sans Medium" pitchFamily="34" charset="0"/>
                <a:ea typeface="DM Sans Medium" pitchFamily="34" charset="-122"/>
                <a:cs typeface="DM Sans Medium" pitchFamily="34" charset="-120"/>
              </a:rPr>
              <a:t>Gram-Negative Bacteria</a:t>
            </a:r>
            <a:endParaRPr lang="en-US" sz="2400" b="1" dirty="0">
              <a:solidFill>
                <a:srgbClr val="FF0000"/>
              </a:solidFill>
            </a:endParaRPr>
          </a:p>
        </p:txBody>
      </p:sp>
      <p:sp>
        <p:nvSpPr>
          <p:cNvPr id="6" name="Text 4">
            <a:extLst>
              <a:ext uri="{FF2B5EF4-FFF2-40B4-BE49-F238E27FC236}">
                <a16:creationId xmlns:a16="http://schemas.microsoft.com/office/drawing/2014/main" id="{EE983F97-0E34-8E1F-2B41-118E9CD3A228}"/>
              </a:ext>
            </a:extLst>
          </p:cNvPr>
          <p:cNvSpPr/>
          <p:nvPr/>
        </p:nvSpPr>
        <p:spPr>
          <a:xfrm>
            <a:off x="6574150" y="3505697"/>
            <a:ext cx="5083869" cy="2204356"/>
          </a:xfrm>
          <a:prstGeom prst="rect">
            <a:avLst/>
          </a:prstGeom>
          <a:noFill/>
          <a:ln/>
        </p:spPr>
        <p:txBody>
          <a:bodyPr wrap="square" lIns="0" tIns="0" rIns="0" bIns="0" rtlCol="0" anchor="t"/>
          <a:lstStyle/>
          <a:p>
            <a:pPr algn="ctr" rtl="0">
              <a:lnSpc>
                <a:spcPts val="2375"/>
              </a:lnSpc>
            </a:pPr>
            <a:endParaRPr lang="en-US" sz="2400" dirty="0">
              <a:solidFill>
                <a:srgbClr val="161613"/>
              </a:solidFill>
              <a:latin typeface="Inter" pitchFamily="34" charset="0"/>
              <a:ea typeface="Inter" pitchFamily="34" charset="-122"/>
              <a:cs typeface="Inter" pitchFamily="34" charset="-120"/>
            </a:endParaRPr>
          </a:p>
          <a:p>
            <a:pPr algn="ctr" rtl="0">
              <a:lnSpc>
                <a:spcPts val="2375"/>
              </a:lnSpc>
            </a:pPr>
            <a:r>
              <a:rPr lang="en-US" sz="2400" dirty="0"/>
              <a:t>They are Gram +</a:t>
            </a:r>
            <a:r>
              <a:rPr lang="en-US" sz="2400" dirty="0" err="1"/>
              <a:t>ve</a:t>
            </a:r>
            <a:r>
              <a:rPr lang="en-US" sz="2400" dirty="0"/>
              <a:t> but some (such as Nocardia asteroids) are weakly acid fast.</a:t>
            </a:r>
          </a:p>
        </p:txBody>
      </p:sp>
      <p:sp>
        <p:nvSpPr>
          <p:cNvPr id="10" name="مربع نص 9">
            <a:extLst>
              <a:ext uri="{FF2B5EF4-FFF2-40B4-BE49-F238E27FC236}">
                <a16:creationId xmlns:a16="http://schemas.microsoft.com/office/drawing/2014/main" id="{BC69F378-1AF4-30E0-0F21-6C1D391B4CF9}"/>
              </a:ext>
            </a:extLst>
          </p:cNvPr>
          <p:cNvSpPr txBox="1"/>
          <p:nvPr/>
        </p:nvSpPr>
        <p:spPr>
          <a:xfrm>
            <a:off x="0" y="930302"/>
            <a:ext cx="11914414" cy="1272143"/>
          </a:xfrm>
          <a:prstGeom prst="rect">
            <a:avLst/>
          </a:prstGeom>
          <a:noFill/>
        </p:spPr>
        <p:txBody>
          <a:bodyPr wrap="square">
            <a:spAutoFit/>
          </a:bodyPr>
          <a:lstStyle/>
          <a:p>
            <a:pPr algn="ctr">
              <a:lnSpc>
                <a:spcPts val="4625"/>
              </a:lnSpc>
            </a:pPr>
            <a:r>
              <a:rPr lang="en-US" sz="3600" dirty="0">
                <a:solidFill>
                  <a:srgbClr val="161613"/>
                </a:solidFill>
                <a:latin typeface="DM Sans Medium" pitchFamily="34" charset="0"/>
              </a:rPr>
              <a:t>What is Actinomyces? Morphology and Characteristics</a:t>
            </a:r>
          </a:p>
        </p:txBody>
      </p:sp>
    </p:spTree>
    <p:extLst>
      <p:ext uri="{BB962C8B-B14F-4D97-AF65-F5344CB8AC3E}">
        <p14:creationId xmlns:p14="http://schemas.microsoft.com/office/powerpoint/2010/main" val="146821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413003D-9D83-7FA4-4990-CED05110A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638"/>
            <a:ext cx="12192000" cy="6821362"/>
          </a:xfrm>
          <a:prstGeom prst="rect">
            <a:avLst/>
          </a:prstGeom>
        </p:spPr>
      </p:pic>
    </p:spTree>
    <p:extLst>
      <p:ext uri="{BB962C8B-B14F-4D97-AF65-F5344CB8AC3E}">
        <p14:creationId xmlns:p14="http://schemas.microsoft.com/office/powerpoint/2010/main" val="128668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4D1BB-0E8B-4781-9654-26B4366C0EAF}"/>
              </a:ext>
            </a:extLst>
          </p:cNvPr>
          <p:cNvSpPr/>
          <p:nvPr/>
        </p:nvSpPr>
        <p:spPr>
          <a:xfrm>
            <a:off x="428625" y="1662391"/>
            <a:ext cx="8603080" cy="4278094"/>
          </a:xfrm>
          <a:prstGeom prst="rect">
            <a:avLst/>
          </a:prstGeom>
        </p:spPr>
        <p:txBody>
          <a:bodyPr wrap="square">
            <a:spAutoFit/>
          </a:bodyPr>
          <a:lstStyle/>
          <a:p>
            <a:pPr marL="342900" indent="-342900" algn="just" rtl="0" fontAlgn="base">
              <a:spcBef>
                <a:spcPct val="0"/>
              </a:spcBef>
              <a:spcAft>
                <a:spcPct val="0"/>
              </a:spcAft>
              <a:buFont typeface="Arial" panose="020B0604020202020204" pitchFamily="34" charset="0"/>
              <a:buChar char="•"/>
              <a:defRPr/>
            </a:pPr>
            <a:r>
              <a:rPr kumimoji="1" lang="en-US" sz="2800" b="1" dirty="0">
                <a:solidFill>
                  <a:srgbClr val="00B050"/>
                </a:solidFill>
                <a:latin typeface="Comic Sans MS" pitchFamily="66" charset="0"/>
                <a:ea typeface="PMingLiU" panose="02020500000000000000" pitchFamily="18" charset="-120"/>
              </a:rPr>
              <a:t>Smallest</a:t>
            </a:r>
            <a:r>
              <a:rPr kumimoji="1" lang="en-US" sz="2800" dirty="0">
                <a:solidFill>
                  <a:srgbClr val="000000"/>
                </a:solidFill>
                <a:latin typeface="Comic Sans MS" pitchFamily="66" charset="0"/>
                <a:ea typeface="PMingLiU" panose="02020500000000000000" pitchFamily="18" charset="-120"/>
              </a:rPr>
              <a:t> free-living (extracellular) bacteria</a:t>
            </a:r>
          </a:p>
          <a:p>
            <a:pPr algn="just" rtl="0" fontAlgn="base">
              <a:spcBef>
                <a:spcPct val="0"/>
              </a:spcBef>
              <a:spcAft>
                <a:spcPct val="0"/>
              </a:spcAft>
              <a:defRPr/>
            </a:pPr>
            <a:r>
              <a:rPr kumimoji="1" lang="en-US" sz="1200" dirty="0">
                <a:solidFill>
                  <a:srgbClr val="000000"/>
                </a:solidFill>
                <a:latin typeface="Comic Sans MS" pitchFamily="66" charset="0"/>
                <a:ea typeface="PMingLiU" panose="02020500000000000000" pitchFamily="18" charset="-120"/>
              </a:rPr>
              <a:t>         </a:t>
            </a:r>
          </a:p>
          <a:p>
            <a:pPr marL="342900" indent="-342900" algn="just" rtl="0" fontAlgn="base">
              <a:spcBef>
                <a:spcPct val="0"/>
              </a:spcBef>
              <a:spcAft>
                <a:spcPct val="0"/>
              </a:spcAft>
              <a:buFont typeface="Arial" panose="020B0604020202020204" pitchFamily="34" charset="0"/>
              <a:buChar char="•"/>
              <a:defRPr/>
            </a:pPr>
            <a:r>
              <a:rPr kumimoji="1" lang="en-US" sz="2800" dirty="0">
                <a:solidFill>
                  <a:srgbClr val="000000"/>
                </a:solidFill>
                <a:latin typeface="Comic Sans MS" pitchFamily="66" charset="0"/>
                <a:ea typeface="PMingLiU" panose="02020500000000000000" pitchFamily="18" charset="-120"/>
              </a:rPr>
              <a:t>Missing peptidoglycan (</a:t>
            </a:r>
            <a:r>
              <a:rPr kumimoji="1" lang="en-US" sz="2800" b="1" dirty="0">
                <a:solidFill>
                  <a:srgbClr val="00B050"/>
                </a:solidFill>
                <a:latin typeface="Comic Sans MS" pitchFamily="66" charset="0"/>
                <a:ea typeface="PMingLiU" panose="02020500000000000000" pitchFamily="18" charset="-120"/>
              </a:rPr>
              <a:t>no cell wall</a:t>
            </a:r>
            <a:r>
              <a:rPr kumimoji="1" lang="en-US" sz="2800" dirty="0">
                <a:solidFill>
                  <a:srgbClr val="000000"/>
                </a:solidFill>
                <a:latin typeface="Comic Sans MS" pitchFamily="66" charset="0"/>
                <a:ea typeface="PMingLiU" panose="02020500000000000000" pitchFamily="18" charset="-120"/>
              </a:rPr>
              <a:t>)</a:t>
            </a:r>
          </a:p>
          <a:p>
            <a:pPr algn="just" rtl="0" fontAlgn="base">
              <a:spcBef>
                <a:spcPct val="0"/>
              </a:spcBef>
              <a:spcAft>
                <a:spcPct val="0"/>
              </a:spcAft>
              <a:defRPr/>
            </a:pPr>
            <a:r>
              <a:rPr kumimoji="1" lang="en-US" sz="1200" dirty="0">
                <a:solidFill>
                  <a:srgbClr val="000000"/>
                </a:solidFill>
                <a:latin typeface="Comic Sans MS" pitchFamily="66" charset="0"/>
                <a:ea typeface="PMingLiU" panose="02020500000000000000" pitchFamily="18" charset="-120"/>
              </a:rPr>
              <a:t>    </a:t>
            </a:r>
            <a:r>
              <a:rPr kumimoji="1" lang="en-US" sz="1200" dirty="0">
                <a:solidFill>
                  <a:srgbClr val="000000"/>
                </a:solidFill>
                <a:latin typeface="Comic Sans MS" pitchFamily="66" charset="0"/>
                <a:ea typeface="PMingLiU" panose="02020500000000000000" pitchFamily="18" charset="-120"/>
                <a:cs typeface="Times New Roman" pitchFamily="18" charset="0"/>
              </a:rPr>
              <a:t> </a:t>
            </a:r>
          </a:p>
          <a:p>
            <a:pPr marL="342900" indent="-342900" algn="just" rtl="0" fontAlgn="base">
              <a:spcBef>
                <a:spcPct val="0"/>
              </a:spcBef>
              <a:spcAft>
                <a:spcPct val="0"/>
              </a:spcAft>
              <a:buFont typeface="Arial" panose="020B0604020202020204" pitchFamily="34" charset="0"/>
              <a:buChar char="•"/>
              <a:defRPr/>
            </a:pPr>
            <a:r>
              <a:rPr kumimoji="1" lang="en-US" sz="2800" dirty="0">
                <a:solidFill>
                  <a:srgbClr val="000000"/>
                </a:solidFill>
                <a:latin typeface="Comic Sans MS" pitchFamily="66" charset="0"/>
                <a:ea typeface="PMingLiU" panose="02020500000000000000" pitchFamily="18" charset="-120"/>
              </a:rPr>
              <a:t>Formerly called PPLO (</a:t>
            </a:r>
            <a:r>
              <a:rPr kumimoji="1" lang="en-US" sz="2800" dirty="0" err="1">
                <a:solidFill>
                  <a:srgbClr val="000000"/>
                </a:solidFill>
                <a:latin typeface="Comic Sans MS" pitchFamily="66" charset="0"/>
                <a:ea typeface="PMingLiU" panose="02020500000000000000" pitchFamily="18" charset="-120"/>
              </a:rPr>
              <a:t>Pleuro</a:t>
            </a:r>
            <a:r>
              <a:rPr kumimoji="1" lang="en-US" sz="2800" dirty="0">
                <a:solidFill>
                  <a:srgbClr val="000000"/>
                </a:solidFill>
                <a:latin typeface="Comic Sans MS" pitchFamily="66" charset="0"/>
                <a:ea typeface="PMingLiU" panose="02020500000000000000" pitchFamily="18" charset="-120"/>
              </a:rPr>
              <a:t> pneumonia like organism)= stable L form</a:t>
            </a:r>
          </a:p>
          <a:p>
            <a:pPr algn="just" rtl="0" fontAlgn="base">
              <a:spcBef>
                <a:spcPct val="0"/>
              </a:spcBef>
              <a:spcAft>
                <a:spcPct val="0"/>
              </a:spcAft>
              <a:defRPr/>
            </a:pPr>
            <a:r>
              <a:rPr kumimoji="1" lang="en-US" sz="1200" dirty="0">
                <a:solidFill>
                  <a:srgbClr val="000000"/>
                </a:solidFill>
                <a:latin typeface="Comic Sans MS" pitchFamily="66" charset="0"/>
                <a:ea typeface="PMingLiU" panose="02020500000000000000" pitchFamily="18" charset="-120"/>
              </a:rPr>
              <a:t>      </a:t>
            </a:r>
          </a:p>
          <a:p>
            <a:pPr marL="342900" indent="-342900" algn="just" rtl="0" fontAlgn="base">
              <a:spcBef>
                <a:spcPct val="0"/>
              </a:spcBef>
              <a:spcAft>
                <a:spcPct val="0"/>
              </a:spcAft>
              <a:buFont typeface="Arial" panose="020B0604020202020204" pitchFamily="34" charset="0"/>
              <a:buChar char="•"/>
              <a:defRPr/>
            </a:pPr>
            <a:r>
              <a:rPr kumimoji="1" lang="en-US" sz="2800" dirty="0">
                <a:solidFill>
                  <a:srgbClr val="000000"/>
                </a:solidFill>
                <a:latin typeface="Comic Sans MS" pitchFamily="66" charset="0"/>
                <a:ea typeface="PMingLiU" panose="02020500000000000000" pitchFamily="18" charset="-120"/>
              </a:rPr>
              <a:t>Sterols in membrane (</a:t>
            </a:r>
            <a:r>
              <a:rPr kumimoji="1" lang="en-US" sz="2800" dirty="0">
                <a:solidFill>
                  <a:srgbClr val="000000"/>
                </a:solidFill>
                <a:latin typeface="Comic Sans MS" pitchFamily="66" charset="0"/>
                <a:ea typeface="PMingLiU" panose="02020500000000000000" pitchFamily="18" charset="-120"/>
                <a:cs typeface="Times New Roman" pitchFamily="18" charset="0"/>
              </a:rPr>
              <a:t>It has a high content of sterols to prevent osmotic lysis). </a:t>
            </a:r>
          </a:p>
          <a:p>
            <a:pPr algn="just" rtl="0" fontAlgn="base">
              <a:spcBef>
                <a:spcPct val="0"/>
              </a:spcBef>
              <a:spcAft>
                <a:spcPct val="0"/>
              </a:spcAft>
              <a:defRPr/>
            </a:pPr>
            <a:r>
              <a:rPr kumimoji="1" lang="en-US" sz="1200" dirty="0">
                <a:solidFill>
                  <a:srgbClr val="000000"/>
                </a:solidFill>
                <a:latin typeface="Comic Sans MS" pitchFamily="66" charset="0"/>
                <a:ea typeface="PMingLiU" panose="02020500000000000000" pitchFamily="18" charset="-120"/>
                <a:cs typeface="Times New Roman" pitchFamily="18" charset="0"/>
              </a:rPr>
              <a:t>        </a:t>
            </a:r>
          </a:p>
          <a:p>
            <a:pPr marL="342900" indent="-342900" algn="just" rtl="0" fontAlgn="base">
              <a:spcBef>
                <a:spcPct val="0"/>
              </a:spcBef>
              <a:spcAft>
                <a:spcPct val="0"/>
              </a:spcAft>
              <a:buFont typeface="Arial" panose="020B0604020202020204" pitchFamily="34" charset="0"/>
              <a:buChar char="•"/>
              <a:defRPr/>
            </a:pPr>
            <a:r>
              <a:rPr kumimoji="1" lang="en-US" sz="2800" dirty="0">
                <a:solidFill>
                  <a:srgbClr val="000000"/>
                </a:solidFill>
                <a:latin typeface="Comic Sans MS" pitchFamily="66" charset="0"/>
                <a:ea typeface="PMingLiU" panose="02020500000000000000" pitchFamily="18" charset="-120"/>
                <a:cs typeface="Times New Roman" pitchFamily="18" charset="0"/>
              </a:rPr>
              <a:t>Part of normal microbiota of human genital tract or oral cavity of healthy adults .</a:t>
            </a:r>
          </a:p>
        </p:txBody>
      </p:sp>
      <p:sp>
        <p:nvSpPr>
          <p:cNvPr id="3076" name="Rectangle 3">
            <a:extLst>
              <a:ext uri="{FF2B5EF4-FFF2-40B4-BE49-F238E27FC236}">
                <a16:creationId xmlns:a16="http://schemas.microsoft.com/office/drawing/2014/main" id="{BB5C1C4A-232C-4507-957D-AAEFD889A785}"/>
              </a:ext>
            </a:extLst>
          </p:cNvPr>
          <p:cNvSpPr>
            <a:spLocks noChangeArrowheads="1"/>
          </p:cNvSpPr>
          <p:nvPr/>
        </p:nvSpPr>
        <p:spPr bwMode="auto">
          <a:xfrm>
            <a:off x="4260266" y="202169"/>
            <a:ext cx="3089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Mycoplasma</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endParaRPr>
          </a:p>
        </p:txBody>
      </p:sp>
      <p:pic>
        <p:nvPicPr>
          <p:cNvPr id="3077" name="Picture 2" descr="C:\Users\Sarmed\Desktop\Untitled.png">
            <a:extLst>
              <a:ext uri="{FF2B5EF4-FFF2-40B4-BE49-F238E27FC236}">
                <a16:creationId xmlns:a16="http://schemas.microsoft.com/office/drawing/2014/main" id="{844075C4-D9F3-44DC-829E-38DFD2E1E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013" y="2482935"/>
            <a:ext cx="25193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زوايا مستديرة 2">
            <a:extLst>
              <a:ext uri="{FF2B5EF4-FFF2-40B4-BE49-F238E27FC236}">
                <a16:creationId xmlns:a16="http://schemas.microsoft.com/office/drawing/2014/main" id="{94664D2D-584B-212F-33BB-8C1A950F0FFB}"/>
              </a:ext>
            </a:extLst>
          </p:cNvPr>
          <p:cNvSpPr/>
          <p:nvPr/>
        </p:nvSpPr>
        <p:spPr bwMode="auto">
          <a:xfrm>
            <a:off x="665748" y="910055"/>
            <a:ext cx="4764505" cy="574259"/>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8080"/>
                </a:solidFill>
                <a:effectLst/>
                <a:uLnTx/>
                <a:uFillTx/>
                <a:latin typeface="Comic Sans MS" panose="030F0702030302020204" pitchFamily="66" charset="0"/>
                <a:ea typeface="PMingLiU"/>
                <a:cs typeface="+mn-cs"/>
              </a:rPr>
              <a:t>General features:</a:t>
            </a:r>
          </a:p>
        </p:txBody>
      </p:sp>
      <p:pic>
        <p:nvPicPr>
          <p:cNvPr id="3078" name="Picture 6">
            <a:extLst>
              <a:ext uri="{FF2B5EF4-FFF2-40B4-BE49-F238E27FC236}">
                <a16:creationId xmlns:a16="http://schemas.microsoft.com/office/drawing/2014/main" id="{38A6C1F3-5FA8-4C01-BC31-A457A7A87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5878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Tm="3616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534253B-35D8-8837-4308-64DF19F50709}"/>
              </a:ext>
            </a:extLst>
          </p:cNvPr>
          <p:cNvSpPr>
            <a:spLocks noGrp="1" noChangeArrowheads="1"/>
          </p:cNvSpPr>
          <p:nvPr>
            <p:ph type="title"/>
          </p:nvPr>
        </p:nvSpPr>
        <p:spPr>
          <a:xfrm>
            <a:off x="914400" y="361950"/>
            <a:ext cx="7236053" cy="800100"/>
          </a:xfrm>
        </p:spPr>
        <p:txBody>
          <a:bodyPr/>
          <a:lstStyle/>
          <a:p>
            <a:pPr eaLnBrk="1" hangingPunct="1"/>
            <a:r>
              <a:rPr lang="en-US" altLang="en-US" sz="4000" b="1" kern="1200"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a typeface="PMingLiU" panose="02020500000000000000" pitchFamily="18" charset="-120"/>
                <a:cs typeface="+mn-cs"/>
              </a:rPr>
              <a:t>ACTINOMYCOSIS</a:t>
            </a:r>
          </a:p>
        </p:txBody>
      </p:sp>
      <p:sp>
        <p:nvSpPr>
          <p:cNvPr id="5123" name="Rectangle 3">
            <a:extLst>
              <a:ext uri="{FF2B5EF4-FFF2-40B4-BE49-F238E27FC236}">
                <a16:creationId xmlns:a16="http://schemas.microsoft.com/office/drawing/2014/main" id="{AB11A7B5-2FDE-0A53-B328-8B3A6531ED46}"/>
              </a:ext>
            </a:extLst>
          </p:cNvPr>
          <p:cNvSpPr>
            <a:spLocks noGrp="1" noChangeArrowheads="1"/>
          </p:cNvSpPr>
          <p:nvPr>
            <p:ph type="body" idx="1"/>
          </p:nvPr>
        </p:nvSpPr>
        <p:spPr>
          <a:xfrm>
            <a:off x="438150" y="1295400"/>
            <a:ext cx="7236053" cy="4800600"/>
          </a:xfrm>
        </p:spPr>
        <p:txBody>
          <a:bodyPr/>
          <a:lstStyle/>
          <a:p>
            <a:pPr algn="just" rtl="0" eaLnBrk="1" hangingPunct="1">
              <a:lnSpc>
                <a:spcPct val="80000"/>
              </a:lnSpc>
              <a:buFontTx/>
              <a:buChar char="-"/>
            </a:pPr>
            <a:r>
              <a:rPr lang="en-US" altLang="en-US" sz="2800" dirty="0"/>
              <a:t>The most common cause of actinomycosis is the organism </a:t>
            </a:r>
            <a:r>
              <a:rPr lang="en-US" altLang="en-US" sz="2800" i="1" dirty="0"/>
              <a:t>Actinomyces </a:t>
            </a:r>
            <a:r>
              <a:rPr lang="en-US" altLang="en-US" sz="2800" i="1" dirty="0" err="1"/>
              <a:t>israelii</a:t>
            </a:r>
            <a:r>
              <a:rPr lang="en-US" altLang="en-US" sz="2800" dirty="0"/>
              <a:t> which </a:t>
            </a:r>
            <a:r>
              <a:rPr lang="en-US" altLang="en-US" sz="2800" b="1" dirty="0"/>
              <a:t>infects both man and animals</a:t>
            </a:r>
            <a:r>
              <a:rPr lang="en-US" altLang="en-US" sz="2800" dirty="0"/>
              <a:t>.</a:t>
            </a:r>
          </a:p>
          <a:p>
            <a:pPr marL="0" indent="0" algn="just" rtl="0" eaLnBrk="1" hangingPunct="1">
              <a:lnSpc>
                <a:spcPct val="80000"/>
              </a:lnSpc>
              <a:buNone/>
            </a:pPr>
            <a:endParaRPr lang="en-US" altLang="en-US" sz="2800" dirty="0"/>
          </a:p>
          <a:p>
            <a:pPr algn="just" rtl="0" eaLnBrk="1" hangingPunct="1">
              <a:lnSpc>
                <a:spcPct val="80000"/>
              </a:lnSpc>
              <a:buFontTx/>
              <a:buChar char="-"/>
            </a:pPr>
            <a:r>
              <a:rPr lang="en-US" altLang="en-US" sz="2800" dirty="0"/>
              <a:t>In man</a:t>
            </a:r>
            <a:r>
              <a:rPr lang="ar-SA" altLang="en-US" sz="2800" dirty="0"/>
              <a:t>,</a:t>
            </a:r>
            <a:r>
              <a:rPr lang="en-US" altLang="en-US" sz="2800" dirty="0"/>
              <a:t> </a:t>
            </a:r>
            <a:r>
              <a:rPr lang="en-US" altLang="en-US" sz="2800" i="1" dirty="0"/>
              <a:t>A. </a:t>
            </a:r>
            <a:r>
              <a:rPr lang="en-US" altLang="en-US" sz="2800" i="1" dirty="0" err="1"/>
              <a:t>israelii</a:t>
            </a:r>
            <a:r>
              <a:rPr lang="en-US" altLang="en-US" sz="2800" dirty="0"/>
              <a:t> is an </a:t>
            </a:r>
            <a:r>
              <a:rPr lang="en-US" altLang="en-US" sz="2800" b="1" u="sng" dirty="0">
                <a:solidFill>
                  <a:srgbClr val="FF0000"/>
                </a:solidFill>
              </a:rPr>
              <a:t>endogenous</a:t>
            </a:r>
            <a:r>
              <a:rPr lang="en-US" altLang="en-US" sz="2800" dirty="0"/>
              <a:t> organism that can be isolated from the mouths of healthy people. </a:t>
            </a:r>
          </a:p>
          <a:p>
            <a:pPr marL="0" indent="0" algn="just" rtl="0" eaLnBrk="1" hangingPunct="1">
              <a:lnSpc>
                <a:spcPct val="80000"/>
              </a:lnSpc>
              <a:buNone/>
            </a:pPr>
            <a:endParaRPr lang="en-US" altLang="en-US" sz="2800" dirty="0"/>
          </a:p>
          <a:p>
            <a:pPr algn="just" rtl="0" eaLnBrk="1" hangingPunct="1">
              <a:lnSpc>
                <a:spcPct val="80000"/>
              </a:lnSpc>
              <a:buFontTx/>
              <a:buChar char="-"/>
            </a:pPr>
            <a:r>
              <a:rPr lang="en-US" altLang="en-US" sz="2800" dirty="0"/>
              <a:t>The disease is characterized by multiple abscesses and granulomata, tissue destruction, extensive fibrosis, and the formation of sinuses. </a:t>
            </a:r>
          </a:p>
          <a:p>
            <a:pPr algn="just" rtl="0" eaLnBrk="1" hangingPunct="1">
              <a:lnSpc>
                <a:spcPct val="80000"/>
              </a:lnSpc>
              <a:buFontTx/>
              <a:buChar char="-"/>
            </a:pPr>
            <a:endParaRPr lang="en-US" altLang="en-US" sz="2800" dirty="0"/>
          </a:p>
        </p:txBody>
      </p:sp>
      <p:pic>
        <p:nvPicPr>
          <p:cNvPr id="2" name="صورة 1">
            <a:extLst>
              <a:ext uri="{FF2B5EF4-FFF2-40B4-BE49-F238E27FC236}">
                <a16:creationId xmlns:a16="http://schemas.microsoft.com/office/drawing/2014/main" id="{7BE6B9E3-EF1F-0BEB-DA59-CA8A1875B431}"/>
              </a:ext>
            </a:extLst>
          </p:cNvPr>
          <p:cNvPicPr>
            <a:picLocks noChangeAspect="1"/>
          </p:cNvPicPr>
          <p:nvPr/>
        </p:nvPicPr>
        <p:blipFill>
          <a:blip r:embed="rId3"/>
          <a:stretch>
            <a:fillRect/>
          </a:stretch>
        </p:blipFill>
        <p:spPr>
          <a:xfrm>
            <a:off x="8150453" y="266700"/>
            <a:ext cx="4041547"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2000">
              <a:schemeClr val="accent1">
                <a:lumMod val="5000"/>
                <a:lumOff val="95000"/>
                <a:alpha val="3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0"/>
          <p:cNvSpPr/>
          <p:nvPr/>
        </p:nvSpPr>
        <p:spPr>
          <a:xfrm>
            <a:off x="4888806" y="292100"/>
            <a:ext cx="6555582" cy="803832"/>
          </a:xfrm>
          <a:prstGeom prst="rect">
            <a:avLst/>
          </a:prstGeom>
          <a:noFill/>
          <a:ln/>
        </p:spPr>
        <p:txBody>
          <a:bodyPr wrap="square" lIns="0" tIns="0" rIns="0" bIns="0" rtlCol="0" anchor="t"/>
          <a:lstStyle/>
          <a:p>
            <a:pPr algn="l" defTabSz="380985" rtl="0">
              <a:lnSpc>
                <a:spcPts val="3708"/>
              </a:lnSpc>
            </a:pPr>
            <a:r>
              <a:rPr lang="en-US" sz="3200" b="1" dirty="0">
                <a:solidFill>
                  <a:srgbClr val="0070C0"/>
                </a:solidFill>
                <a:latin typeface="Fraunces Medium" pitchFamily="34" charset="0"/>
                <a:ea typeface="Fraunces Medium" pitchFamily="34" charset="-122"/>
                <a:cs typeface="Fraunces Medium" pitchFamily="34" charset="-120"/>
              </a:rPr>
              <a:t>Laboratory Diagnosis:</a:t>
            </a:r>
            <a:endParaRPr lang="en-US" sz="3200" b="1" dirty="0">
              <a:solidFill>
                <a:srgbClr val="0070C0"/>
              </a:solidFill>
              <a:latin typeface="Century Gothic" panose="020B0502020202020204"/>
            </a:endParaRPr>
          </a:p>
        </p:txBody>
      </p:sp>
      <p:pic>
        <p:nvPicPr>
          <p:cNvPr id="4" name="Image 1" descr="preencoded.png"/>
          <p:cNvPicPr>
            <a:picLocks noChangeAspect="1"/>
          </p:cNvPicPr>
          <p:nvPr/>
        </p:nvPicPr>
        <p:blipFill>
          <a:blip r:embed="rId3"/>
          <a:stretch>
            <a:fillRect/>
          </a:stretch>
        </p:blipFill>
        <p:spPr>
          <a:xfrm>
            <a:off x="5234716" y="1251265"/>
            <a:ext cx="1223234" cy="832271"/>
          </a:xfrm>
          <a:prstGeom prst="rect">
            <a:avLst/>
          </a:prstGeom>
        </p:spPr>
      </p:pic>
      <p:sp>
        <p:nvSpPr>
          <p:cNvPr id="5" name="Text 1"/>
          <p:cNvSpPr/>
          <p:nvPr/>
        </p:nvSpPr>
        <p:spPr>
          <a:xfrm>
            <a:off x="4994480" y="2697245"/>
            <a:ext cx="1901032" cy="237629"/>
          </a:xfrm>
          <a:prstGeom prst="rect">
            <a:avLst/>
          </a:prstGeom>
          <a:noFill/>
          <a:ln/>
        </p:spPr>
        <p:txBody>
          <a:bodyPr wrap="none" lIns="0" tIns="0" rIns="0" bIns="0" rtlCol="0" anchor="t"/>
          <a:lstStyle/>
          <a:p>
            <a:pPr algn="l" defTabSz="380985" rtl="0">
              <a:lnSpc>
                <a:spcPts val="1833"/>
              </a:lnSpc>
            </a:pPr>
            <a:r>
              <a:rPr lang="en-US" sz="2400" dirty="0">
                <a:solidFill>
                  <a:srgbClr val="FF0000"/>
                </a:solidFill>
                <a:latin typeface="Fraunces Medium" pitchFamily="34" charset="0"/>
                <a:ea typeface="Fraunces Medium" pitchFamily="34" charset="-122"/>
                <a:cs typeface="Fraunces Medium" pitchFamily="34" charset="-120"/>
              </a:rPr>
              <a:t>Microscopy</a:t>
            </a:r>
            <a:endParaRPr lang="en-US" sz="2400" dirty="0">
              <a:solidFill>
                <a:srgbClr val="FF0000"/>
              </a:solidFill>
              <a:latin typeface="Century Gothic" panose="020B0502020202020204"/>
            </a:endParaRPr>
          </a:p>
        </p:txBody>
      </p:sp>
      <p:sp>
        <p:nvSpPr>
          <p:cNvPr id="6" name="Text 2"/>
          <p:cNvSpPr/>
          <p:nvPr/>
        </p:nvSpPr>
        <p:spPr>
          <a:xfrm>
            <a:off x="4738226" y="3206090"/>
            <a:ext cx="3439447" cy="2590800"/>
          </a:xfrm>
          <a:prstGeom prst="rect">
            <a:avLst/>
          </a:prstGeom>
          <a:noFill/>
          <a:ln/>
        </p:spPr>
        <p:txBody>
          <a:bodyPr wrap="square" lIns="0" tIns="0" rIns="0" bIns="0" rtlCol="0" anchor="t"/>
          <a:lstStyle/>
          <a:p>
            <a:pPr algn="just" defTabSz="380985" rtl="0">
              <a:lnSpc>
                <a:spcPts val="1875"/>
              </a:lnSpc>
            </a:pPr>
            <a:endParaRPr lang="en-US" sz="2400" dirty="0">
              <a:solidFill>
                <a:schemeClr val="bg1"/>
              </a:solidFill>
              <a:latin typeface="Times New Roman" panose="02020603050405020304" pitchFamily="18" charset="0"/>
              <a:ea typeface="Epilogue" pitchFamily="34" charset="-122"/>
              <a:cs typeface="Times New Roman" panose="02020603050405020304" pitchFamily="18" charset="0"/>
            </a:endParaRPr>
          </a:p>
          <a:p>
            <a:pPr algn="just" defTabSz="380985" rtl="0">
              <a:lnSpc>
                <a:spcPts val="1875"/>
              </a:lnSpc>
            </a:pPr>
            <a:r>
              <a:rPr lang="en-US" sz="2400" dirty="0">
                <a:solidFill>
                  <a:schemeClr val="bg1"/>
                </a:solidFill>
                <a:latin typeface="Times New Roman" panose="02020603050405020304" pitchFamily="18" charset="0"/>
                <a:ea typeface="Epilogue" pitchFamily="34" charset="-122"/>
                <a:cs typeface="Times New Roman" panose="02020603050405020304" pitchFamily="18" charset="0"/>
              </a:rPr>
              <a:t>Gram +</a:t>
            </a:r>
            <a:r>
              <a:rPr lang="en-US" sz="2400" dirty="0" err="1">
                <a:solidFill>
                  <a:schemeClr val="bg1"/>
                </a:solidFill>
                <a:latin typeface="Times New Roman" panose="02020603050405020304" pitchFamily="18" charset="0"/>
                <a:ea typeface="Epilogue" pitchFamily="34" charset="-122"/>
                <a:cs typeface="Times New Roman" panose="02020603050405020304" pitchFamily="18" charset="0"/>
              </a:rPr>
              <a:t>ve</a:t>
            </a:r>
            <a:r>
              <a:rPr lang="en-US" sz="2400" dirty="0">
                <a:solidFill>
                  <a:schemeClr val="bg1"/>
                </a:solidFill>
                <a:latin typeface="Times New Roman" panose="02020603050405020304" pitchFamily="18" charset="0"/>
                <a:ea typeface="Epilogue" pitchFamily="34" charset="-122"/>
                <a:cs typeface="Times New Roman" panose="02020603050405020304" pitchFamily="18" charset="0"/>
              </a:rPr>
              <a:t> rod that frequently branched, histologically as "</a:t>
            </a:r>
            <a:r>
              <a:rPr lang="en-US" sz="2400" b="1" dirty="0">
                <a:solidFill>
                  <a:srgbClr val="FF0000"/>
                </a:solidFill>
                <a:latin typeface="Times New Roman" panose="02020603050405020304" pitchFamily="18" charset="0"/>
                <a:ea typeface="Epilogue" pitchFamily="34" charset="-122"/>
                <a:cs typeface="Times New Roman" panose="02020603050405020304" pitchFamily="18" charset="0"/>
              </a:rPr>
              <a:t>sulfur granules"</a:t>
            </a:r>
            <a:r>
              <a:rPr lang="en-US" sz="2400" dirty="0">
                <a:solidFill>
                  <a:schemeClr val="bg1"/>
                </a:solidFill>
                <a:latin typeface="Times New Roman" panose="02020603050405020304" pitchFamily="18" charset="0"/>
                <a:ea typeface="Epilogue" pitchFamily="34" charset="-122"/>
                <a:cs typeface="Times New Roman" panose="02020603050405020304" pitchFamily="18" charset="0"/>
              </a:rPr>
              <a:t> surrounded by polymorphonuclear cells (PMN) forming the purulent tissue reaction. </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4"/>
          <a:stretch>
            <a:fillRect/>
          </a:stretch>
        </p:blipFill>
        <p:spPr>
          <a:xfrm>
            <a:off x="9144000" y="1317834"/>
            <a:ext cx="1223234" cy="765702"/>
          </a:xfrm>
          <a:prstGeom prst="rect">
            <a:avLst/>
          </a:prstGeom>
        </p:spPr>
      </p:pic>
      <p:sp>
        <p:nvSpPr>
          <p:cNvPr id="8" name="Text 3"/>
          <p:cNvSpPr/>
          <p:nvPr/>
        </p:nvSpPr>
        <p:spPr>
          <a:xfrm>
            <a:off x="7276702" y="2714039"/>
            <a:ext cx="4915298" cy="237629"/>
          </a:xfrm>
          <a:prstGeom prst="rect">
            <a:avLst/>
          </a:prstGeom>
          <a:noFill/>
          <a:ln/>
        </p:spPr>
        <p:txBody>
          <a:bodyPr wrap="none" lIns="0" tIns="0" rIns="0" bIns="0" rtlCol="0" anchor="t"/>
          <a:lstStyle/>
          <a:p>
            <a:pPr algn="ctr" defTabSz="380985" rtl="0">
              <a:lnSpc>
                <a:spcPts val="1833"/>
              </a:lnSpc>
            </a:pPr>
            <a:r>
              <a:rPr lang="en-US" sz="2400" dirty="0">
                <a:solidFill>
                  <a:srgbClr val="FF0000"/>
                </a:solidFill>
                <a:latin typeface="Fraunces Medium" pitchFamily="34" charset="0"/>
                <a:ea typeface="Fraunces Medium" pitchFamily="34" charset="-122"/>
                <a:cs typeface="Fraunces Medium" pitchFamily="34" charset="-120"/>
              </a:rPr>
              <a:t>Culture</a:t>
            </a:r>
            <a:endParaRPr lang="en-US" sz="2400" dirty="0">
              <a:solidFill>
                <a:srgbClr val="FF0000"/>
              </a:solidFill>
              <a:latin typeface="Century Gothic" panose="020B0502020202020204"/>
            </a:endParaRPr>
          </a:p>
        </p:txBody>
      </p:sp>
      <p:sp>
        <p:nvSpPr>
          <p:cNvPr id="9" name="Text 4"/>
          <p:cNvSpPr/>
          <p:nvPr/>
        </p:nvSpPr>
        <p:spPr>
          <a:xfrm>
            <a:off x="8998847" y="3206090"/>
            <a:ext cx="3135804" cy="1872590"/>
          </a:xfrm>
          <a:prstGeom prst="rect">
            <a:avLst/>
          </a:prstGeom>
          <a:noFill/>
          <a:ln/>
        </p:spPr>
        <p:txBody>
          <a:bodyPr wrap="square" lIns="0" tIns="0" rIns="0" bIns="0" rtlCol="0" anchor="t"/>
          <a:lstStyle/>
          <a:p>
            <a:pPr algn="l" defTabSz="380985" rtl="0">
              <a:lnSpc>
                <a:spcPts val="1875"/>
              </a:lnSpc>
            </a:pPr>
            <a:endParaRPr lang="en-US" sz="2400" dirty="0">
              <a:solidFill>
                <a:schemeClr val="bg1"/>
              </a:solidFill>
              <a:latin typeface="Times New Roman" panose="02020603050405020304" pitchFamily="18" charset="0"/>
              <a:ea typeface="Epilogue" pitchFamily="34" charset="-122"/>
              <a:cs typeface="Times New Roman" panose="02020603050405020304" pitchFamily="18" charset="0"/>
            </a:endParaRPr>
          </a:p>
          <a:p>
            <a:pPr algn="l" defTabSz="380985" rtl="0">
              <a:lnSpc>
                <a:spcPts val="1875"/>
              </a:lnSpc>
            </a:pPr>
            <a:r>
              <a:rPr lang="en-US" sz="2400" dirty="0">
                <a:solidFill>
                  <a:schemeClr val="bg1"/>
                </a:solidFill>
                <a:latin typeface="Times New Roman" panose="02020603050405020304" pitchFamily="18" charset="0"/>
                <a:ea typeface="Epilogue" pitchFamily="34" charset="-122"/>
                <a:cs typeface="Times New Roman" panose="02020603050405020304" pitchFamily="18" charset="0"/>
              </a:rPr>
              <a:t>Culture on brain heart infusion or blood agar show spider like colonies</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8" name="صورة 17">
            <a:extLst>
              <a:ext uri="{FF2B5EF4-FFF2-40B4-BE49-F238E27FC236}">
                <a16:creationId xmlns:a16="http://schemas.microsoft.com/office/drawing/2014/main" id="{AAFCCA16-E948-9D50-7468-65EEC5ECDF0E}"/>
              </a:ext>
            </a:extLst>
          </p:cNvPr>
          <p:cNvPicPr>
            <a:picLocks noChangeAspect="1"/>
          </p:cNvPicPr>
          <p:nvPr/>
        </p:nvPicPr>
        <p:blipFill>
          <a:blip r:embed="rId5"/>
          <a:stretch>
            <a:fillRect/>
          </a:stretch>
        </p:blipFill>
        <p:spPr>
          <a:xfrm>
            <a:off x="0" y="26346"/>
            <a:ext cx="4268357" cy="683165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2298720" y="1437459"/>
            <a:ext cx="7594080" cy="710880"/>
          </a:xfrm>
          <a:prstGeom prst="rect">
            <a:avLst/>
          </a:prstGeom>
          <a:noFill/>
          <a:ln w="0">
            <a:noFill/>
          </a:ln>
        </p:spPr>
        <p:txBody>
          <a:bodyPr lIns="121920" tIns="121920" rIns="121920" bIns="121920" anchor="b">
            <a:normAutofit fontScale="90000"/>
          </a:bodyPr>
          <a:lstStyle/>
          <a:p>
            <a:pPr algn="ctr">
              <a:lnSpc>
                <a:spcPct val="100000"/>
              </a:lnSpc>
              <a:tabLst>
                <a:tab pos="0" algn="l"/>
              </a:tabLst>
            </a:pPr>
            <a:r>
              <a:rPr lang="en" sz="4000" spc="-1" dirty="0">
                <a:solidFill>
                  <a:schemeClr val="dk1"/>
                </a:solidFill>
                <a:latin typeface="Sora SemiBold"/>
                <a:ea typeface="Sora SemiBold"/>
              </a:rPr>
              <a:t>Clinical Importance</a:t>
            </a:r>
            <a:endParaRPr lang="fr-FR" sz="4000" spc="-1" dirty="0">
              <a:solidFill>
                <a:schemeClr val="dk1"/>
              </a:solidFill>
              <a:latin typeface="Arial"/>
            </a:endParaRPr>
          </a:p>
        </p:txBody>
      </p:sp>
      <p:sp>
        <p:nvSpPr>
          <p:cNvPr id="200" name="PlaceHolder 2"/>
          <p:cNvSpPr>
            <a:spLocks noGrp="1"/>
          </p:cNvSpPr>
          <p:nvPr>
            <p:ph type="subTitle"/>
          </p:nvPr>
        </p:nvSpPr>
        <p:spPr>
          <a:xfrm>
            <a:off x="895110" y="2629080"/>
            <a:ext cx="10401300" cy="2628720"/>
          </a:xfrm>
          <a:prstGeom prst="rect">
            <a:avLst/>
          </a:prstGeom>
          <a:noFill/>
          <a:ln w="0">
            <a:noFill/>
          </a:ln>
        </p:spPr>
        <p:txBody>
          <a:bodyPr lIns="121920" tIns="121920" rIns="121920" bIns="121920" anchor="t">
            <a:noAutofit/>
          </a:bodyPr>
          <a:lstStyle/>
          <a:p>
            <a:pPr indent="0" algn="just" rtl="0">
              <a:lnSpc>
                <a:spcPct val="100000"/>
              </a:lnSpc>
              <a:buNone/>
              <a:tabLst>
                <a:tab pos="0" algn="l"/>
              </a:tabLst>
            </a:pPr>
            <a:r>
              <a:rPr lang="en" sz="2800" spc="-1" dirty="0">
                <a:solidFill>
                  <a:schemeClr val="dk1"/>
                </a:solidFill>
                <a:latin typeface="Assistant Medium"/>
                <a:ea typeface="Assistant Medium"/>
              </a:rPr>
              <a:t>Actinomyces infections can be challenging to diagnose due to their slow growth and mimicry of other conditions. Treatment typically involves </a:t>
            </a:r>
            <a:r>
              <a:rPr lang="en" sz="2800" b="1" spc="-1" dirty="0">
                <a:solidFill>
                  <a:srgbClr val="FF0000"/>
                </a:solidFill>
                <a:latin typeface="Assistant Medium"/>
                <a:ea typeface="Assistant Medium"/>
              </a:rPr>
              <a:t>prolonged courses of antibiotics </a:t>
            </a:r>
            <a:r>
              <a:rPr lang="en" sz="2800" spc="-1" dirty="0">
                <a:solidFill>
                  <a:schemeClr val="dk1"/>
                </a:solidFill>
                <a:latin typeface="Assistant Medium"/>
                <a:ea typeface="Assistant Medium"/>
              </a:rPr>
              <a:t>and, in many cases, surgical intervention is necessary.</a:t>
            </a:r>
            <a:endParaRPr lang="en-US" sz="2800" spc="-1" dirty="0">
              <a:solidFill>
                <a:srgbClr val="000000"/>
              </a:solidFill>
              <a:latin typeface="OpenSymbol"/>
            </a:endParaRPr>
          </a:p>
        </p:txBody>
      </p:sp>
      <p:sp>
        <p:nvSpPr>
          <p:cNvPr id="201" name="Google Shape;337;p44"/>
          <p:cNvSpPr/>
          <p:nvPr/>
        </p:nvSpPr>
        <p:spPr>
          <a:xfrm>
            <a:off x="10731360" y="177600"/>
            <a:ext cx="1015680" cy="1970739"/>
          </a:xfrm>
          <a:prstGeom prst="rect">
            <a:avLst/>
          </a:prstGeom>
          <a:noFill/>
          <a:ln w="0">
            <a:noFill/>
          </a:ln>
        </p:spPr>
        <p:style>
          <a:lnRef idx="0">
            <a:scrgbClr r="0" g="0" b="0"/>
          </a:lnRef>
          <a:fillRef idx="0">
            <a:scrgbClr r="0" g="0" b="0"/>
          </a:fillRef>
          <a:effectRef idx="0">
            <a:scrgbClr r="0" g="0" b="0"/>
          </a:effectRef>
          <a:fontRef idx="minor"/>
        </p:style>
        <p:txBody>
          <a:bodyPr lIns="1161097440" tIns="488160" rIns="1161097440" bIns="488160" anchor="t">
            <a:spAutoFit/>
          </a:bodyPr>
          <a:lstStyle/>
          <a:p>
            <a:pPr algn="ctr" defTabSz="1219170">
              <a:tabLst>
                <a:tab pos="0" algn="l"/>
              </a:tabLst>
            </a:pPr>
            <a:r>
              <a:rPr lang="en" sz="1600" spc="-1">
                <a:solidFill>
                  <a:srgbClr val="252525"/>
                </a:solidFill>
                <a:latin typeface="Arial"/>
              </a:rPr>
              <a:t>Next</a:t>
            </a:r>
            <a:endParaRPr lang="en-US" sz="1600" spc="-1">
              <a:solidFill>
                <a:srgbClr val="000000"/>
              </a:solidFill>
              <a:latin typeface="OpenSymbol"/>
            </a:endParaRPr>
          </a:p>
        </p:txBody>
      </p:sp>
      <p:sp>
        <p:nvSpPr>
          <p:cNvPr id="202" name="Google Shape;338;p44"/>
          <p:cNvSpPr/>
          <p:nvPr/>
        </p:nvSpPr>
        <p:spPr>
          <a:xfrm>
            <a:off x="444480" y="177600"/>
            <a:ext cx="1015680" cy="1970739"/>
          </a:xfrm>
          <a:prstGeom prst="rect">
            <a:avLst/>
          </a:prstGeom>
          <a:noFill/>
          <a:ln w="0">
            <a:noFill/>
          </a:ln>
        </p:spPr>
        <p:style>
          <a:lnRef idx="0">
            <a:scrgbClr r="0" g="0" b="0"/>
          </a:lnRef>
          <a:fillRef idx="0">
            <a:scrgbClr r="0" g="0" b="0"/>
          </a:fillRef>
          <a:effectRef idx="0">
            <a:scrgbClr r="0" g="0" b="0"/>
          </a:effectRef>
          <a:fontRef idx="minor"/>
        </p:style>
        <p:txBody>
          <a:bodyPr lIns="1161097440" tIns="488160" rIns="1161097440" bIns="488160" anchor="t">
            <a:spAutoFit/>
          </a:bodyPr>
          <a:lstStyle/>
          <a:p>
            <a:pPr algn="ctr" defTabSz="1219170">
              <a:tabLst>
                <a:tab pos="0" algn="l"/>
              </a:tabLst>
            </a:pPr>
            <a:r>
              <a:rPr lang="en" sz="1600" spc="-1">
                <a:solidFill>
                  <a:srgbClr val="252525"/>
                </a:solidFill>
                <a:latin typeface="Arial"/>
              </a:rPr>
              <a:t>Back</a:t>
            </a:r>
            <a:endParaRPr lang="en-US" sz="1600" spc="-1">
              <a:solidFill>
                <a:srgbClr val="000000"/>
              </a:solidFill>
              <a:latin typeface="OpenSymbo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CAC273B4-947E-68AD-B6F7-D873CAC08794}"/>
              </a:ext>
            </a:extLst>
          </p:cNvPr>
          <p:cNvSpPr>
            <a:spLocks noChangeArrowheads="1"/>
          </p:cNvSpPr>
          <p:nvPr/>
        </p:nvSpPr>
        <p:spPr bwMode="auto">
          <a:xfrm>
            <a:off x="857250" y="162466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285750" indent="-285750" algn="just" rtl="0" eaLnBrk="1" fontAlgn="base" hangingPunct="1">
              <a:spcBef>
                <a:spcPct val="0"/>
              </a:spcBef>
              <a:spcAft>
                <a:spcPct val="0"/>
              </a:spcAft>
              <a:buFontTx/>
              <a:buChar char="-"/>
            </a:pPr>
            <a:r>
              <a:rPr lang="en-US" altLang="en-US" sz="2800" dirty="0">
                <a:solidFill>
                  <a:srgbClr val="000000"/>
                </a:solidFill>
              </a:rPr>
              <a:t>The most common species of </a:t>
            </a:r>
            <a:r>
              <a:rPr lang="en-US" altLang="en-US" sz="2800" i="1" dirty="0">
                <a:solidFill>
                  <a:srgbClr val="000000"/>
                </a:solidFill>
              </a:rPr>
              <a:t>Nocardia</a:t>
            </a:r>
            <a:r>
              <a:rPr lang="en-US" altLang="en-US" sz="2800" dirty="0">
                <a:solidFill>
                  <a:srgbClr val="000000"/>
                </a:solidFill>
              </a:rPr>
              <a:t> which cause disease in human beings are </a:t>
            </a:r>
            <a:r>
              <a:rPr lang="en-US" altLang="en-US" sz="2800" b="1" i="1" dirty="0">
                <a:solidFill>
                  <a:srgbClr val="0070C0"/>
                </a:solidFill>
              </a:rPr>
              <a:t>N. </a:t>
            </a:r>
            <a:r>
              <a:rPr lang="en-US" altLang="en-US" sz="2800" b="1" i="1" dirty="0" err="1">
                <a:solidFill>
                  <a:srgbClr val="0070C0"/>
                </a:solidFill>
              </a:rPr>
              <a:t>brasiliensis</a:t>
            </a:r>
            <a:r>
              <a:rPr lang="en-US" altLang="en-US" sz="2800" b="1" dirty="0">
                <a:solidFill>
                  <a:srgbClr val="0070C0"/>
                </a:solidFill>
              </a:rPr>
              <a:t> </a:t>
            </a:r>
            <a:r>
              <a:rPr lang="en-US" altLang="en-US" sz="2800" dirty="0">
                <a:solidFill>
                  <a:srgbClr val="000000"/>
                </a:solidFill>
              </a:rPr>
              <a:t>and </a:t>
            </a:r>
            <a:r>
              <a:rPr lang="en-US" altLang="en-US" sz="2800" b="1" i="1" dirty="0">
                <a:solidFill>
                  <a:srgbClr val="0070C0"/>
                </a:solidFill>
              </a:rPr>
              <a:t>N. </a:t>
            </a:r>
            <a:r>
              <a:rPr lang="en-US" altLang="en-US" sz="2800" b="1" i="1" dirty="0" err="1">
                <a:solidFill>
                  <a:srgbClr val="0070C0"/>
                </a:solidFill>
              </a:rPr>
              <a:t>asteroides</a:t>
            </a:r>
            <a:r>
              <a:rPr lang="en-US" altLang="en-US" sz="2800" dirty="0">
                <a:solidFill>
                  <a:srgbClr val="000000"/>
                </a:solidFill>
              </a:rPr>
              <a:t>.</a:t>
            </a:r>
          </a:p>
          <a:p>
            <a:pPr marL="285750" indent="-285750" algn="just" rtl="0" eaLnBrk="1" fontAlgn="base" hangingPunct="1">
              <a:spcBef>
                <a:spcPct val="0"/>
              </a:spcBef>
              <a:spcAft>
                <a:spcPct val="0"/>
              </a:spcAft>
              <a:buFontTx/>
              <a:buChar char="-"/>
            </a:pPr>
            <a:r>
              <a:rPr lang="en-US" altLang="en-US" sz="2800" dirty="0">
                <a:solidFill>
                  <a:srgbClr val="000000"/>
                </a:solidFill>
              </a:rPr>
              <a:t> </a:t>
            </a:r>
          </a:p>
          <a:p>
            <a:pPr marL="285750" indent="-285750" algn="just" rtl="0" eaLnBrk="1" fontAlgn="base" hangingPunct="1">
              <a:spcBef>
                <a:spcPct val="0"/>
              </a:spcBef>
              <a:spcAft>
                <a:spcPct val="0"/>
              </a:spcAft>
              <a:buFontTx/>
              <a:buChar char="-"/>
            </a:pPr>
            <a:r>
              <a:rPr lang="en-US" altLang="en-US" sz="2800" dirty="0">
                <a:solidFill>
                  <a:srgbClr val="000000"/>
                </a:solidFill>
              </a:rPr>
              <a:t>These are soil organisms which can also be found endogenously in the sputum of apparently healthy people.</a:t>
            </a:r>
          </a:p>
        </p:txBody>
      </p:sp>
      <p:sp>
        <p:nvSpPr>
          <p:cNvPr id="3" name="مربع نص 2">
            <a:extLst>
              <a:ext uri="{FF2B5EF4-FFF2-40B4-BE49-F238E27FC236}">
                <a16:creationId xmlns:a16="http://schemas.microsoft.com/office/drawing/2014/main" id="{18F4ADD9-1659-3913-4C2F-FA3C90DD2FBC}"/>
              </a:ext>
            </a:extLst>
          </p:cNvPr>
          <p:cNvSpPr txBox="1"/>
          <p:nvPr/>
        </p:nvSpPr>
        <p:spPr>
          <a:xfrm>
            <a:off x="247650" y="260007"/>
            <a:ext cx="6096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4000" b="1" i="0" u="none" strike="noStrike" kern="1200" cap="none" spc="0" normalizeH="0" baseline="0" noProof="0" dirty="0">
                <a:ln w="12700">
                  <a:solidFill>
                    <a:srgbClr val="FFFF00"/>
                  </a:solidFill>
                  <a:prstDash val="solid"/>
                </a:ln>
                <a:solidFill>
                  <a:srgbClr val="FF0000"/>
                </a:solidFill>
                <a:effectLst>
                  <a:outerShdw dist="38100" dir="2640000" algn="bl" rotWithShape="0">
                    <a:srgbClr val="000000">
                      <a:lumMod val="75000"/>
                    </a:srgbClr>
                  </a:outerShdw>
                </a:effectLst>
                <a:uLnTx/>
                <a:uFillTx/>
                <a:latin typeface="Comic Sans MS" panose="030F0702030302020204" pitchFamily="66" charset="0"/>
                <a:ea typeface="PMingLiU" panose="02020500000000000000" pitchFamily="18" charset="-120"/>
                <a:cs typeface="Arial"/>
              </a:rPr>
              <a:t>NOCARDIOSIS </a:t>
            </a:r>
            <a:endParaRPr kumimoji="1" lang="ar-JO" altLang="en-US" sz="4000" b="1" i="0" u="none" strike="noStrike" kern="1200" cap="none" spc="0" normalizeH="0" baseline="0" noProof="0" dirty="0">
              <a:ln w="12700">
                <a:solidFill>
                  <a:srgbClr val="FFFF00"/>
                </a:solidFill>
                <a:prstDash val="solid"/>
              </a:ln>
              <a:solidFill>
                <a:srgbClr val="FF0000"/>
              </a:solidFill>
              <a:effectLst>
                <a:outerShdw dist="38100" dir="2640000" algn="bl" rotWithShape="0">
                  <a:srgbClr val="000000">
                    <a:lumMod val="75000"/>
                  </a:srgbClr>
                </a:outerShdw>
              </a:effectLst>
              <a:uLnTx/>
              <a:uFillTx/>
              <a:latin typeface="Comic Sans MS" panose="030F0702030302020204" pitchFamily="66" charset="0"/>
              <a:ea typeface="PMingLiU" panose="02020500000000000000" pitchFamily="18" charset="-120"/>
              <a:cs typeface="Arial"/>
            </a:endParaRPr>
          </a:p>
        </p:txBody>
      </p:sp>
      <p:pic>
        <p:nvPicPr>
          <p:cNvPr id="4" name="صورة 3">
            <a:extLst>
              <a:ext uri="{FF2B5EF4-FFF2-40B4-BE49-F238E27FC236}">
                <a16:creationId xmlns:a16="http://schemas.microsoft.com/office/drawing/2014/main" id="{CCBCE305-1EB2-3B29-A7A1-8EF1C0D51568}"/>
              </a:ext>
            </a:extLst>
          </p:cNvPr>
          <p:cNvPicPr>
            <a:picLocks noChangeAspect="1"/>
          </p:cNvPicPr>
          <p:nvPr/>
        </p:nvPicPr>
        <p:blipFill>
          <a:blip r:embed="rId2"/>
          <a:stretch>
            <a:fillRect/>
          </a:stretch>
        </p:blipFill>
        <p:spPr>
          <a:xfrm>
            <a:off x="8153401" y="0"/>
            <a:ext cx="40386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EAC1957-F490-F8AD-3078-4328853BF7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55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C9EAF40F-541C-B650-4707-8421F0D2C54D}"/>
              </a:ext>
            </a:extLst>
          </p:cNvPr>
          <p:cNvSpPr>
            <a:spLocks noChangeArrowheads="1"/>
          </p:cNvSpPr>
          <p:nvPr/>
        </p:nvSpPr>
        <p:spPr bwMode="auto">
          <a:xfrm>
            <a:off x="220253" y="366622"/>
            <a:ext cx="7507902"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just" rtl="0" eaLnBrk="1" fontAlgn="base" hangingPunct="1">
              <a:spcBef>
                <a:spcPct val="0"/>
              </a:spcBef>
              <a:spcAft>
                <a:spcPct val="0"/>
              </a:spcAft>
              <a:buFontTx/>
              <a:buChar char="-"/>
            </a:pPr>
            <a:r>
              <a:rPr lang="en-US" altLang="en-US" sz="2800" dirty="0">
                <a:solidFill>
                  <a:srgbClr val="000000"/>
                </a:solidFill>
              </a:rPr>
              <a:t>Material sent to the lab is pus or skin biopsy </a:t>
            </a:r>
          </a:p>
          <a:p>
            <a:pPr marL="342900" indent="-342900" algn="just" rtl="0" eaLnBrk="1" fontAlgn="base" hangingPunct="1">
              <a:spcBef>
                <a:spcPct val="0"/>
              </a:spcBef>
              <a:spcAft>
                <a:spcPct val="0"/>
              </a:spcAft>
              <a:buFontTx/>
              <a:buChar char="-"/>
            </a:pPr>
            <a:r>
              <a:rPr lang="en-US" altLang="en-US" sz="2800" b="1" dirty="0">
                <a:solidFill>
                  <a:srgbClr val="000000"/>
                </a:solidFill>
              </a:rPr>
              <a:t>Aerobic</a:t>
            </a:r>
            <a:r>
              <a:rPr lang="en-US" altLang="en-US" sz="2800" dirty="0">
                <a:solidFill>
                  <a:srgbClr val="000000"/>
                </a:solidFill>
              </a:rPr>
              <a:t> like Nocardia, and can grow on both bacterial and fungal (SDA) media.</a:t>
            </a:r>
          </a:p>
          <a:p>
            <a:pPr marL="342900" indent="-342900" algn="just" rtl="0" eaLnBrk="1" fontAlgn="base" hangingPunct="1">
              <a:spcBef>
                <a:spcPct val="0"/>
              </a:spcBef>
              <a:spcAft>
                <a:spcPct val="0"/>
              </a:spcAft>
              <a:buFontTx/>
              <a:buChar char="-"/>
            </a:pPr>
            <a:r>
              <a:rPr lang="en-US" altLang="en-US" sz="2800" dirty="0">
                <a:solidFill>
                  <a:srgbClr val="000000"/>
                </a:solidFill>
              </a:rPr>
              <a:t>They produce a </a:t>
            </a:r>
            <a:r>
              <a:rPr lang="en-US" altLang="en-US" sz="2800" b="1" dirty="0">
                <a:solidFill>
                  <a:srgbClr val="000000"/>
                </a:solidFill>
              </a:rPr>
              <a:t>chalky aerial mycelium with much branching</a:t>
            </a:r>
            <a:r>
              <a:rPr lang="en-US" altLang="en-US" sz="2800" dirty="0">
                <a:solidFill>
                  <a:srgbClr val="000000"/>
                </a:solidFill>
              </a:rPr>
              <a:t>. </a:t>
            </a:r>
          </a:p>
          <a:p>
            <a:pPr marL="342900" indent="-342900" algn="just" rtl="0" eaLnBrk="1" fontAlgn="base" hangingPunct="1">
              <a:spcBef>
                <a:spcPct val="0"/>
              </a:spcBef>
              <a:spcAft>
                <a:spcPct val="0"/>
              </a:spcAft>
              <a:buFontTx/>
              <a:buChar char="-"/>
            </a:pPr>
            <a:endParaRPr lang="en-US" altLang="en-US" sz="2800" dirty="0">
              <a:solidFill>
                <a:srgbClr val="000000"/>
              </a:solidFill>
            </a:endParaRPr>
          </a:p>
          <a:p>
            <a:pPr marL="342900" indent="-342900" algn="just" rtl="0" eaLnBrk="1" fontAlgn="base" hangingPunct="1">
              <a:spcBef>
                <a:spcPct val="0"/>
              </a:spcBef>
              <a:spcAft>
                <a:spcPct val="0"/>
              </a:spcAft>
              <a:buFontTx/>
              <a:buChar char="-"/>
            </a:pPr>
            <a:r>
              <a:rPr lang="en-US" altLang="en-US" sz="2800" b="1" dirty="0">
                <a:solidFill>
                  <a:schemeClr val="accent2"/>
                </a:solidFill>
              </a:rPr>
              <a:t>Pathogenesis: </a:t>
            </a:r>
          </a:p>
          <a:p>
            <a:pPr marL="342900" indent="-342900" algn="just" rtl="0" eaLnBrk="1" fontAlgn="base" hangingPunct="1">
              <a:spcBef>
                <a:spcPct val="0"/>
              </a:spcBef>
              <a:spcAft>
                <a:spcPct val="0"/>
              </a:spcAft>
              <a:buFontTx/>
              <a:buChar char="-"/>
            </a:pPr>
            <a:r>
              <a:rPr lang="en-US" altLang="en-US" sz="2800" dirty="0">
                <a:solidFill>
                  <a:srgbClr val="000000"/>
                </a:solidFill>
              </a:rPr>
              <a:t>The streptomyces species usually cause the disease entity known as </a:t>
            </a:r>
            <a:r>
              <a:rPr lang="en-US" altLang="en-US" sz="2800" b="1" dirty="0">
                <a:solidFill>
                  <a:srgbClr val="000000"/>
                </a:solidFill>
              </a:rPr>
              <a:t>mycetoma </a:t>
            </a:r>
            <a:r>
              <a:rPr lang="en-US" altLang="en-US" sz="2800" dirty="0">
                <a:solidFill>
                  <a:srgbClr val="000000"/>
                </a:solidFill>
              </a:rPr>
              <a:t>(</a:t>
            </a:r>
            <a:r>
              <a:rPr lang="en-US" altLang="en-US" sz="2800" b="1" dirty="0">
                <a:solidFill>
                  <a:srgbClr val="000000"/>
                </a:solidFill>
              </a:rPr>
              <a:t>fungus tumor</a:t>
            </a:r>
            <a:r>
              <a:rPr lang="en-US" altLang="en-US" sz="2800" dirty="0">
                <a:solidFill>
                  <a:srgbClr val="000000"/>
                </a:solidFill>
              </a:rPr>
              <a:t>). </a:t>
            </a:r>
          </a:p>
          <a:p>
            <a:pPr marL="342900" indent="-342900" algn="just" rtl="0" eaLnBrk="1" fontAlgn="base" hangingPunct="1">
              <a:spcBef>
                <a:spcPct val="0"/>
              </a:spcBef>
              <a:spcAft>
                <a:spcPct val="0"/>
              </a:spcAft>
              <a:buFontTx/>
              <a:buChar char="-"/>
            </a:pPr>
            <a:r>
              <a:rPr lang="en-US" altLang="en-US" sz="2800" dirty="0">
                <a:solidFill>
                  <a:srgbClr val="000000"/>
                </a:solidFill>
              </a:rPr>
              <a:t>These infections are usually </a:t>
            </a:r>
            <a:r>
              <a:rPr lang="en-US" altLang="en-US" sz="2800" b="1" dirty="0">
                <a:solidFill>
                  <a:srgbClr val="000000"/>
                </a:solidFill>
              </a:rPr>
              <a:t>subcutaneous,</a:t>
            </a:r>
            <a:r>
              <a:rPr lang="en-US" altLang="en-US" sz="2800" dirty="0">
                <a:solidFill>
                  <a:srgbClr val="000000"/>
                </a:solidFill>
              </a:rPr>
              <a:t> but they can penetrate </a:t>
            </a:r>
            <a:r>
              <a:rPr lang="en-US" altLang="en-US" sz="2800" b="1" dirty="0">
                <a:solidFill>
                  <a:srgbClr val="000000"/>
                </a:solidFill>
              </a:rPr>
              <a:t>deeper and invade the bone</a:t>
            </a:r>
            <a:r>
              <a:rPr lang="en-US" altLang="en-US" sz="2800" dirty="0">
                <a:solidFill>
                  <a:srgbClr val="000000"/>
                </a:solidFill>
              </a:rPr>
              <a:t>. </a:t>
            </a:r>
          </a:p>
          <a:p>
            <a:pPr marL="342900" indent="-342900" algn="just" rtl="0" eaLnBrk="1" fontAlgn="base" hangingPunct="1">
              <a:spcBef>
                <a:spcPct val="0"/>
              </a:spcBef>
              <a:spcAft>
                <a:spcPct val="0"/>
              </a:spcAft>
              <a:buFontTx/>
              <a:buChar char="-"/>
            </a:pPr>
            <a:r>
              <a:rPr lang="en-US" altLang="en-US" sz="2800" dirty="0">
                <a:solidFill>
                  <a:srgbClr val="000000"/>
                </a:solidFill>
              </a:rPr>
              <a:t>Some species produce a </a:t>
            </a:r>
            <a:r>
              <a:rPr lang="en-US" altLang="en-US" sz="2800" b="1" u="sng" dirty="0">
                <a:solidFill>
                  <a:srgbClr val="000000"/>
                </a:solidFill>
              </a:rPr>
              <a:t>protease</a:t>
            </a:r>
            <a:r>
              <a:rPr lang="en-US" altLang="en-US" sz="2800" dirty="0">
                <a:solidFill>
                  <a:srgbClr val="000000"/>
                </a:solidFill>
              </a:rPr>
              <a:t> which </a:t>
            </a:r>
            <a:r>
              <a:rPr lang="en-US" altLang="en-US" sz="2800" b="1" u="sng" dirty="0">
                <a:solidFill>
                  <a:srgbClr val="000000"/>
                </a:solidFill>
              </a:rPr>
              <a:t>inhibits macrophages</a:t>
            </a:r>
            <a:r>
              <a:rPr lang="en-US" altLang="en-US" b="1" dirty="0">
                <a:solidFill>
                  <a:srgbClr val="000000"/>
                </a:solidFill>
              </a:rPr>
              <a:t>.</a:t>
            </a:r>
            <a:r>
              <a:rPr lang="en-US" altLang="en-US" dirty="0">
                <a:solidFill>
                  <a:srgbClr val="000000"/>
                </a:solidFill>
              </a:rPr>
              <a:t> </a:t>
            </a:r>
          </a:p>
        </p:txBody>
      </p:sp>
      <p:sp>
        <p:nvSpPr>
          <p:cNvPr id="5" name="مربع نص 4">
            <a:extLst>
              <a:ext uri="{FF2B5EF4-FFF2-40B4-BE49-F238E27FC236}">
                <a16:creationId xmlns:a16="http://schemas.microsoft.com/office/drawing/2014/main" id="{2C1DB5C8-08ED-2F52-EAFE-A877A262B758}"/>
              </a:ext>
            </a:extLst>
          </p:cNvPr>
          <p:cNvSpPr txBox="1"/>
          <p:nvPr/>
        </p:nvSpPr>
        <p:spPr>
          <a:xfrm>
            <a:off x="7934632" y="366622"/>
            <a:ext cx="4704734" cy="720568"/>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1" lang="en-US" altLang="en-US" sz="4000" b="1" i="0" u="none" strike="noStrike" kern="1200" cap="none" spc="0" normalizeH="0" baseline="0" noProof="0" dirty="0">
                <a:ln w="12700">
                  <a:solidFill>
                    <a:srgbClr val="FFFF00"/>
                  </a:solidFill>
                  <a:prstDash val="solid"/>
                </a:ln>
                <a:solidFill>
                  <a:srgbClr val="FF0000"/>
                </a:solidFill>
                <a:effectLst>
                  <a:outerShdw dist="38100" dir="2640000" algn="bl" rotWithShape="0">
                    <a:srgbClr val="000000">
                      <a:lumMod val="75000"/>
                    </a:srgbClr>
                  </a:outerShdw>
                </a:effectLst>
                <a:uLnTx/>
                <a:uFillTx/>
                <a:latin typeface="Comic Sans MS" panose="030F0702030302020204" pitchFamily="66" charset="0"/>
                <a:ea typeface="PMingLiU" panose="02020500000000000000" pitchFamily="18" charset="-120"/>
                <a:cs typeface="Arial"/>
              </a:rPr>
              <a:t>Streptomyces </a:t>
            </a:r>
            <a:endParaRPr kumimoji="1" lang="ar-JO" altLang="en-US" sz="4000" b="1" i="0" u="none" strike="noStrike" kern="1200" cap="none" spc="0" normalizeH="0" baseline="0" noProof="0" dirty="0">
              <a:ln w="12700">
                <a:solidFill>
                  <a:srgbClr val="FFFF00"/>
                </a:solidFill>
                <a:prstDash val="solid"/>
              </a:ln>
              <a:solidFill>
                <a:srgbClr val="FF0000"/>
              </a:solidFill>
              <a:effectLst>
                <a:outerShdw dist="38100" dir="2640000" algn="bl" rotWithShape="0">
                  <a:srgbClr val="000000">
                    <a:lumMod val="75000"/>
                  </a:srgbClr>
                </a:outerShdw>
              </a:effectLst>
              <a:uLnTx/>
              <a:uFillTx/>
              <a:latin typeface="Comic Sans MS" panose="030F0702030302020204" pitchFamily="66" charset="0"/>
              <a:ea typeface="PMingLiU" panose="02020500000000000000" pitchFamily="18" charset="-120"/>
              <a:cs typeface="Arial"/>
            </a:endParaRPr>
          </a:p>
        </p:txBody>
      </p:sp>
      <p:pic>
        <p:nvPicPr>
          <p:cNvPr id="6" name="صورة 5">
            <a:extLst>
              <a:ext uri="{FF2B5EF4-FFF2-40B4-BE49-F238E27FC236}">
                <a16:creationId xmlns:a16="http://schemas.microsoft.com/office/drawing/2014/main" id="{C546058D-7FE1-8898-D6B2-8486F0F5956B}"/>
              </a:ext>
            </a:extLst>
          </p:cNvPr>
          <p:cNvPicPr>
            <a:picLocks noChangeAspect="1"/>
          </p:cNvPicPr>
          <p:nvPr/>
        </p:nvPicPr>
        <p:blipFill>
          <a:blip r:embed="rId3"/>
          <a:stretch>
            <a:fillRect/>
          </a:stretch>
        </p:blipFill>
        <p:spPr>
          <a:xfrm>
            <a:off x="8495071" y="1356357"/>
            <a:ext cx="3476675" cy="289117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p:cNvSpPr>
          <p:nvPr>
            <p:ph type="title"/>
          </p:nvPr>
        </p:nvSpPr>
        <p:spPr>
          <a:xfrm>
            <a:off x="952320" y="1437459"/>
            <a:ext cx="5365888" cy="710880"/>
          </a:xfrm>
          <a:prstGeom prst="rect">
            <a:avLst/>
          </a:prstGeom>
          <a:noFill/>
          <a:ln w="0">
            <a:noFill/>
          </a:ln>
        </p:spPr>
        <p:txBody>
          <a:bodyPr lIns="121920" tIns="121920" rIns="121920" bIns="121920" anchor="b">
            <a:normAutofit fontScale="90000"/>
          </a:bodyPr>
          <a:lstStyle/>
          <a:p>
            <a:pPr algn="ctr">
              <a:lnSpc>
                <a:spcPct val="100000"/>
              </a:lnSpc>
              <a:tabLst>
                <a:tab pos="0" algn="l"/>
              </a:tabLst>
            </a:pPr>
            <a:r>
              <a:rPr lang="en" sz="4000" spc="-1" dirty="0">
                <a:solidFill>
                  <a:schemeClr val="dk1"/>
                </a:solidFill>
                <a:latin typeface="Sora SemiBold"/>
                <a:ea typeface="Sora SemiBold"/>
              </a:rPr>
              <a:t>Antibiotic Production</a:t>
            </a:r>
            <a:endParaRPr lang="fr-FR" sz="4000" spc="-1" dirty="0">
              <a:solidFill>
                <a:schemeClr val="dk1"/>
              </a:solidFill>
              <a:latin typeface="Arial"/>
            </a:endParaRPr>
          </a:p>
        </p:txBody>
      </p:sp>
      <p:sp>
        <p:nvSpPr>
          <p:cNvPr id="212" name="PlaceHolder 2"/>
          <p:cNvSpPr>
            <a:spLocks noGrp="1"/>
          </p:cNvSpPr>
          <p:nvPr>
            <p:ph type="subTitle"/>
          </p:nvPr>
        </p:nvSpPr>
        <p:spPr>
          <a:xfrm>
            <a:off x="622078" y="2326808"/>
            <a:ext cx="4921472" cy="2791461"/>
          </a:xfrm>
          <a:prstGeom prst="rect">
            <a:avLst/>
          </a:prstGeom>
          <a:noFill/>
          <a:ln w="0">
            <a:noFill/>
          </a:ln>
        </p:spPr>
        <p:txBody>
          <a:bodyPr lIns="121920" tIns="121920" rIns="121920" bIns="121920" anchor="t">
            <a:noAutofit/>
          </a:bodyPr>
          <a:lstStyle/>
          <a:p>
            <a:pPr lvl="1" indent="0" algn="just" rtl="0">
              <a:lnSpc>
                <a:spcPct val="100000"/>
              </a:lnSpc>
              <a:buNone/>
              <a:tabLst>
                <a:tab pos="0" algn="l"/>
              </a:tabLst>
            </a:pPr>
            <a:r>
              <a:rPr lang="en" sz="1867" spc="-1" dirty="0">
                <a:solidFill>
                  <a:schemeClr val="dk1"/>
                </a:solidFill>
                <a:latin typeface="Times New Roman" panose="02020603050405020304" pitchFamily="18" charset="0"/>
                <a:ea typeface="Assistant Medium"/>
                <a:cs typeface="Times New Roman" panose="02020603050405020304" pitchFamily="18" charset="0"/>
              </a:rPr>
              <a:t>Streptomyces spp. are renowned for their ability to produce a wide variety of antibiotics, such as streptomycin and tetracycline. These compounds have been crucial in treating bacterial infections and have significantly impacted medicine. They are often found in pharmaceutical research due to their unique metabolic capabilities.</a:t>
            </a:r>
            <a:endParaRPr lang="en-US" sz="1867" spc="-1" dirty="0">
              <a:solidFill>
                <a:srgbClr val="000000"/>
              </a:solidFill>
              <a:latin typeface="Times New Roman" panose="02020603050405020304" pitchFamily="18" charset="0"/>
              <a:cs typeface="Times New Roman" panose="02020603050405020304" pitchFamily="18" charset="0"/>
            </a:endParaRPr>
          </a:p>
        </p:txBody>
      </p:sp>
      <p:sp>
        <p:nvSpPr>
          <p:cNvPr id="213" name="Google Shape;337;p44"/>
          <p:cNvSpPr/>
          <p:nvPr/>
        </p:nvSpPr>
        <p:spPr>
          <a:xfrm>
            <a:off x="10731360" y="177600"/>
            <a:ext cx="1015680" cy="1970739"/>
          </a:xfrm>
          <a:prstGeom prst="rect">
            <a:avLst/>
          </a:prstGeom>
          <a:noFill/>
          <a:ln w="0">
            <a:noFill/>
          </a:ln>
        </p:spPr>
        <p:style>
          <a:lnRef idx="0">
            <a:scrgbClr r="0" g="0" b="0"/>
          </a:lnRef>
          <a:fillRef idx="0">
            <a:scrgbClr r="0" g="0" b="0"/>
          </a:fillRef>
          <a:effectRef idx="0">
            <a:scrgbClr r="0" g="0" b="0"/>
          </a:effectRef>
          <a:fontRef idx="minor"/>
        </p:style>
        <p:txBody>
          <a:bodyPr lIns="1161097440" tIns="488160" rIns="1161097440" bIns="488160" anchor="t">
            <a:spAutoFit/>
          </a:bodyPr>
          <a:lstStyle/>
          <a:p>
            <a:pPr algn="ctr" defTabSz="1219170">
              <a:tabLst>
                <a:tab pos="0" algn="l"/>
              </a:tabLst>
            </a:pPr>
            <a:r>
              <a:rPr lang="en" sz="1600" spc="-1">
                <a:solidFill>
                  <a:srgbClr val="252525"/>
                </a:solidFill>
                <a:latin typeface="Arial"/>
              </a:rPr>
              <a:t>Next</a:t>
            </a:r>
            <a:endParaRPr lang="en-US" sz="1600" spc="-1">
              <a:solidFill>
                <a:srgbClr val="000000"/>
              </a:solidFill>
              <a:latin typeface="OpenSymbol"/>
            </a:endParaRPr>
          </a:p>
        </p:txBody>
      </p:sp>
      <p:sp>
        <p:nvSpPr>
          <p:cNvPr id="214" name="Google Shape;338;p44"/>
          <p:cNvSpPr/>
          <p:nvPr/>
        </p:nvSpPr>
        <p:spPr>
          <a:xfrm>
            <a:off x="444480" y="177600"/>
            <a:ext cx="1015680" cy="1970739"/>
          </a:xfrm>
          <a:prstGeom prst="rect">
            <a:avLst/>
          </a:prstGeom>
          <a:noFill/>
          <a:ln w="0">
            <a:noFill/>
          </a:ln>
        </p:spPr>
        <p:style>
          <a:lnRef idx="0">
            <a:scrgbClr r="0" g="0" b="0"/>
          </a:lnRef>
          <a:fillRef idx="0">
            <a:scrgbClr r="0" g="0" b="0"/>
          </a:fillRef>
          <a:effectRef idx="0">
            <a:scrgbClr r="0" g="0" b="0"/>
          </a:effectRef>
          <a:fontRef idx="minor"/>
        </p:style>
        <p:txBody>
          <a:bodyPr lIns="1161097440" tIns="488160" rIns="1161097440" bIns="488160" anchor="t">
            <a:spAutoFit/>
          </a:bodyPr>
          <a:lstStyle/>
          <a:p>
            <a:pPr algn="ctr" defTabSz="1219170">
              <a:tabLst>
                <a:tab pos="0" algn="l"/>
              </a:tabLst>
            </a:pPr>
            <a:r>
              <a:rPr lang="en" sz="1600" spc="-1">
                <a:solidFill>
                  <a:srgbClr val="252525"/>
                </a:solidFill>
                <a:latin typeface="Arial"/>
              </a:rPr>
              <a:t>Back</a:t>
            </a:r>
            <a:endParaRPr lang="en-US" sz="1600" spc="-1">
              <a:solidFill>
                <a:srgbClr val="000000"/>
              </a:solidFill>
              <a:latin typeface="OpenSymbol"/>
            </a:endParaRPr>
          </a:p>
        </p:txBody>
      </p:sp>
      <p:pic>
        <p:nvPicPr>
          <p:cNvPr id="2" name="صورة 1">
            <a:extLst>
              <a:ext uri="{FF2B5EF4-FFF2-40B4-BE49-F238E27FC236}">
                <a16:creationId xmlns:a16="http://schemas.microsoft.com/office/drawing/2014/main" id="{C57110B5-09A3-357C-08E2-BB622920DBDE}"/>
              </a:ext>
            </a:extLst>
          </p:cNvPr>
          <p:cNvPicPr>
            <a:picLocks noChangeAspect="1"/>
          </p:cNvPicPr>
          <p:nvPr/>
        </p:nvPicPr>
        <p:blipFill>
          <a:blip r:embed="rId2"/>
          <a:stretch>
            <a:fillRect/>
          </a:stretch>
        </p:blipFill>
        <p:spPr>
          <a:xfrm>
            <a:off x="6736890" y="528637"/>
            <a:ext cx="5010150" cy="55115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8D18B87C-6BB7-85C6-73E2-F077C4EFC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247135"/>
            <a:ext cx="7639050" cy="6193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250" advTm="180000"/>
    </mc:Choice>
    <mc:Fallback xmlns="">
      <p:transition spd="slow" advTm="18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8EE6D23-1F19-4367-A0A2-CBFD7DD93758}"/>
              </a:ext>
            </a:extLst>
          </p:cNvPr>
          <p:cNvSpPr>
            <a:spLocks noChangeArrowheads="1"/>
          </p:cNvSpPr>
          <p:nvPr/>
        </p:nvSpPr>
        <p:spPr bwMode="auto">
          <a:xfrm>
            <a:off x="406400" y="749380"/>
            <a:ext cx="11379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0" fontAlgn="base">
              <a:spcBef>
                <a:spcPct val="0"/>
              </a:spcBef>
              <a:spcAft>
                <a:spcPct val="0"/>
              </a:spcAft>
              <a:defRPr/>
            </a:pPr>
            <a:r>
              <a:rPr kumimoji="1" lang="en-US" sz="2000" dirty="0">
                <a:solidFill>
                  <a:srgbClr val="5860A1"/>
                </a:solidFill>
                <a:latin typeface="Comic Sans MS" pitchFamily="66" charset="0"/>
                <a:ea typeface="PMingLiU" panose="02020500000000000000" pitchFamily="18" charset="-120"/>
              </a:rPr>
              <a:t>• </a:t>
            </a:r>
            <a:r>
              <a:rPr kumimoji="1" lang="en-US" sz="2600" dirty="0">
                <a:solidFill>
                  <a:srgbClr val="000000"/>
                </a:solidFill>
                <a:latin typeface="Comic Sans MS" pitchFamily="66" charset="0"/>
                <a:ea typeface="PMingLiU" panose="02020500000000000000" pitchFamily="18" charset="-120"/>
              </a:rPr>
              <a:t>Mycoplasmas can be grown in the laboratory on artificial media, but they have complex nutritional requirements, including several lipids. They grow slowly and require at least 1 week to form a visible colony.</a:t>
            </a:r>
          </a:p>
          <a:p>
            <a:pPr algn="just" rtl="0" fontAlgn="base">
              <a:spcBef>
                <a:spcPct val="0"/>
              </a:spcBef>
              <a:spcAft>
                <a:spcPct val="0"/>
              </a:spcAft>
              <a:defRPr/>
            </a:pPr>
            <a:endParaRPr kumimoji="1" lang="en-US" sz="2800" dirty="0">
              <a:solidFill>
                <a:srgbClr val="000000"/>
              </a:solidFill>
              <a:latin typeface="Comic Sans MS" pitchFamily="66" charset="0"/>
              <a:ea typeface="PMingLiU" panose="02020500000000000000" pitchFamily="18" charset="-120"/>
            </a:endParaRPr>
          </a:p>
          <a:p>
            <a:pPr algn="just" rtl="0" fontAlgn="base">
              <a:spcBef>
                <a:spcPct val="0"/>
              </a:spcBef>
              <a:spcAft>
                <a:spcPct val="0"/>
              </a:spcAft>
              <a:defRPr/>
            </a:pPr>
            <a:r>
              <a:rPr kumimoji="1" lang="en-US" sz="2800" dirty="0">
                <a:solidFill>
                  <a:srgbClr val="000000"/>
                </a:solidFill>
                <a:latin typeface="Comic Sans MS" pitchFamily="66" charset="0"/>
                <a:ea typeface="PMingLiU" panose="02020500000000000000" pitchFamily="18" charset="-120"/>
              </a:rPr>
              <a:t> </a:t>
            </a:r>
            <a:r>
              <a:rPr kumimoji="1" lang="en-US" sz="2800" u="sng" dirty="0">
                <a:solidFill>
                  <a:srgbClr val="00CC99">
                    <a:lumMod val="50000"/>
                  </a:srgbClr>
                </a:solidFill>
                <a:latin typeface="Comic Sans MS" pitchFamily="66" charset="0"/>
                <a:ea typeface="PMingLiU" panose="02020500000000000000" pitchFamily="18" charset="-120"/>
              </a:rPr>
              <a:t>The colony frequently has a characteristic </a:t>
            </a:r>
            <a:r>
              <a:rPr kumimoji="1" lang="en-US" sz="2800" b="1" u="sng" dirty="0">
                <a:solidFill>
                  <a:srgbClr val="00CC99">
                    <a:lumMod val="50000"/>
                  </a:srgbClr>
                </a:solidFill>
                <a:latin typeface="Comic Sans MS" pitchFamily="66" charset="0"/>
                <a:ea typeface="PMingLiU" panose="02020500000000000000" pitchFamily="18" charset="-120"/>
              </a:rPr>
              <a:t>“fried-egg” shape</a:t>
            </a:r>
            <a:r>
              <a:rPr kumimoji="1" lang="en-US" sz="2800" u="sng" dirty="0">
                <a:solidFill>
                  <a:srgbClr val="00CC99">
                    <a:lumMod val="50000"/>
                  </a:srgbClr>
                </a:solidFill>
                <a:latin typeface="Comic Sans MS" pitchFamily="66" charset="0"/>
                <a:ea typeface="PMingLiU" panose="02020500000000000000" pitchFamily="18" charset="-120"/>
              </a:rPr>
              <a:t>, with a raised center and a thinner outer edge.</a:t>
            </a:r>
          </a:p>
        </p:txBody>
      </p:sp>
      <p:pic>
        <p:nvPicPr>
          <p:cNvPr id="4100" name="Picture 60" descr="image10">
            <a:extLst>
              <a:ext uri="{FF2B5EF4-FFF2-40B4-BE49-F238E27FC236}">
                <a16:creationId xmlns:a16="http://schemas.microsoft.com/office/drawing/2014/main" id="{BCF9E5F8-4150-418F-B049-56C57A009F86}"/>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213" y="3495633"/>
            <a:ext cx="2622550" cy="244951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B69D71-1DD2-479E-8683-48FB6D286A9C}"/>
              </a:ext>
            </a:extLst>
          </p:cNvPr>
          <p:cNvSpPr/>
          <p:nvPr/>
        </p:nvSpPr>
        <p:spPr>
          <a:xfrm>
            <a:off x="962479" y="3750893"/>
            <a:ext cx="6933292" cy="2308324"/>
          </a:xfrm>
          <a:prstGeom prst="rect">
            <a:avLst/>
          </a:prstGeom>
        </p:spPr>
        <p:txBody>
          <a:bodyPr wrap="square">
            <a:spAutoFit/>
          </a:bodyPr>
          <a:lstStyle/>
          <a:p>
            <a:pPr marL="342900" indent="-342900" algn="just" rtl="0" fontAlgn="base">
              <a:spcBef>
                <a:spcPct val="0"/>
              </a:spcBef>
              <a:spcAft>
                <a:spcPct val="0"/>
              </a:spcAft>
              <a:buFont typeface="Arial" pitchFamily="34" charset="0"/>
              <a:buChar char="•"/>
              <a:defRPr/>
            </a:pPr>
            <a:r>
              <a:rPr kumimoji="1" lang="en-US" sz="2400" b="1" dirty="0">
                <a:solidFill>
                  <a:srgbClr val="7030A0"/>
                </a:solidFill>
                <a:latin typeface="Comic Sans MS" pitchFamily="66" charset="0"/>
                <a:ea typeface="PMingLiU" panose="02020500000000000000" pitchFamily="18" charset="-120"/>
              </a:rPr>
              <a:t>Genera of Medical Importance</a:t>
            </a:r>
          </a:p>
          <a:p>
            <a:pPr algn="just" rtl="0" fontAlgn="base">
              <a:spcBef>
                <a:spcPct val="0"/>
              </a:spcBef>
              <a:spcAft>
                <a:spcPct val="0"/>
              </a:spcAft>
              <a:defRPr/>
            </a:pPr>
            <a:endParaRPr kumimoji="1" lang="en-US" sz="2400" b="1" dirty="0">
              <a:solidFill>
                <a:srgbClr val="7030A0"/>
              </a:solidFill>
              <a:latin typeface="Comic Sans MS" pitchFamily="66" charset="0"/>
              <a:ea typeface="PMingLiU" panose="02020500000000000000" pitchFamily="18" charset="-120"/>
            </a:endParaRPr>
          </a:p>
          <a:p>
            <a:pPr marL="457200" indent="-457200" algn="just" rtl="0" fontAlgn="base">
              <a:spcBef>
                <a:spcPct val="0"/>
              </a:spcBef>
              <a:spcAft>
                <a:spcPct val="0"/>
              </a:spcAft>
              <a:buFont typeface="+mj-lt"/>
              <a:buAutoNum type="arabicPeriod"/>
              <a:defRPr/>
            </a:pPr>
            <a:r>
              <a:rPr kumimoji="1" lang="en-US" sz="2400" dirty="0">
                <a:solidFill>
                  <a:srgbClr val="7030A0"/>
                </a:solidFill>
                <a:latin typeface="Comic Sans MS" pitchFamily="66" charset="0"/>
                <a:ea typeface="PMingLiU" panose="02020500000000000000" pitchFamily="18" charset="-120"/>
              </a:rPr>
              <a:t>Mycoplasma pneumoniae</a:t>
            </a:r>
          </a:p>
          <a:p>
            <a:pPr marL="457200" indent="-457200" algn="just" rtl="0" fontAlgn="base">
              <a:spcBef>
                <a:spcPct val="0"/>
              </a:spcBef>
              <a:spcAft>
                <a:spcPct val="0"/>
              </a:spcAft>
              <a:buFont typeface="+mj-lt"/>
              <a:buAutoNum type="arabicPeriod"/>
              <a:defRPr/>
            </a:pPr>
            <a:r>
              <a:rPr kumimoji="1" lang="en-US" sz="2400" dirty="0">
                <a:solidFill>
                  <a:srgbClr val="7030A0"/>
                </a:solidFill>
                <a:latin typeface="Comic Sans MS" pitchFamily="66" charset="0"/>
                <a:ea typeface="PMingLiU" panose="02020500000000000000" pitchFamily="18" charset="-120"/>
              </a:rPr>
              <a:t>Ureaplasma </a:t>
            </a:r>
            <a:r>
              <a:rPr kumimoji="1" lang="en-US" sz="2400" dirty="0" err="1">
                <a:solidFill>
                  <a:srgbClr val="7030A0"/>
                </a:solidFill>
                <a:latin typeface="Comic Sans MS" pitchFamily="66" charset="0"/>
                <a:ea typeface="PMingLiU" panose="02020500000000000000" pitchFamily="18" charset="-120"/>
              </a:rPr>
              <a:t>urealyticum</a:t>
            </a:r>
            <a:endParaRPr kumimoji="1" lang="en-US" sz="2400" dirty="0">
              <a:solidFill>
                <a:srgbClr val="7030A0"/>
              </a:solidFill>
              <a:latin typeface="Comic Sans MS" pitchFamily="66" charset="0"/>
              <a:ea typeface="PMingLiU" panose="02020500000000000000" pitchFamily="18" charset="-120"/>
            </a:endParaRPr>
          </a:p>
          <a:p>
            <a:pPr marL="457200" indent="-457200" algn="just" rtl="0" fontAlgn="base">
              <a:spcBef>
                <a:spcPct val="0"/>
              </a:spcBef>
              <a:spcAft>
                <a:spcPct val="0"/>
              </a:spcAft>
              <a:buFont typeface="+mj-lt"/>
              <a:buAutoNum type="arabicPeriod"/>
              <a:defRPr/>
            </a:pPr>
            <a:r>
              <a:rPr kumimoji="1" lang="en-US" sz="2400" dirty="0">
                <a:solidFill>
                  <a:srgbClr val="7030A0"/>
                </a:solidFill>
                <a:latin typeface="Comic Sans MS" pitchFamily="66" charset="0"/>
                <a:ea typeface="PMingLiU" panose="02020500000000000000" pitchFamily="18" charset="-120"/>
              </a:rPr>
              <a:t>M. hominis </a:t>
            </a:r>
          </a:p>
          <a:p>
            <a:pPr algn="just" rtl="0" fontAlgn="base">
              <a:spcBef>
                <a:spcPct val="0"/>
              </a:spcBef>
              <a:spcAft>
                <a:spcPct val="0"/>
              </a:spcAft>
              <a:defRPr/>
            </a:pPr>
            <a:endParaRPr kumimoji="1" lang="ar-IQ" sz="2400" dirty="0">
              <a:solidFill>
                <a:srgbClr val="7030A0"/>
              </a:solidFill>
              <a:latin typeface="Comic Sans MS" pitchFamily="66" charset="0"/>
              <a:ea typeface="PMingLiU" panose="02020500000000000000" pitchFamily="18" charset="-120"/>
            </a:endParaRPr>
          </a:p>
        </p:txBody>
      </p:sp>
      <p:sp>
        <p:nvSpPr>
          <p:cNvPr id="3" name="Rectangle 3">
            <a:extLst>
              <a:ext uri="{FF2B5EF4-FFF2-40B4-BE49-F238E27FC236}">
                <a16:creationId xmlns:a16="http://schemas.microsoft.com/office/drawing/2014/main" id="{1F1E3DE2-0F07-3B6F-1A0E-713A77983C2E}"/>
              </a:ext>
            </a:extLst>
          </p:cNvPr>
          <p:cNvSpPr>
            <a:spLocks noChangeArrowheads="1"/>
          </p:cNvSpPr>
          <p:nvPr/>
        </p:nvSpPr>
        <p:spPr bwMode="auto">
          <a:xfrm>
            <a:off x="4274780" y="41494"/>
            <a:ext cx="3089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Mycoplasma</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ransition spd="slow" advTm="36544"/>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0B040-0E2A-6A75-B26F-CD5471F19C53}"/>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86EAD30C-978C-AB48-88B8-C30D9B6BBAC0}"/>
              </a:ext>
            </a:extLst>
          </p:cNvPr>
          <p:cNvSpPr>
            <a:spLocks noChangeArrowheads="1"/>
          </p:cNvSpPr>
          <p:nvPr/>
        </p:nvSpPr>
        <p:spPr bwMode="auto">
          <a:xfrm>
            <a:off x="406400" y="749380"/>
            <a:ext cx="1137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0" fontAlgn="base">
              <a:spcBef>
                <a:spcPct val="0"/>
              </a:spcBef>
              <a:spcAft>
                <a:spcPct val="0"/>
              </a:spcAft>
              <a:defRPr/>
            </a:pPr>
            <a:r>
              <a:rPr kumimoji="1" lang="en-US" sz="2000" dirty="0">
                <a:solidFill>
                  <a:srgbClr val="5860A1"/>
                </a:solidFill>
                <a:latin typeface="Comic Sans MS" pitchFamily="66" charset="0"/>
                <a:ea typeface="PMingLiU" panose="02020500000000000000" pitchFamily="18" charset="-120"/>
              </a:rPr>
              <a:t> </a:t>
            </a:r>
            <a:r>
              <a:rPr kumimoji="1" lang="en-US" sz="3200" b="1" dirty="0">
                <a:solidFill>
                  <a:srgbClr val="FF0000"/>
                </a:solidFill>
                <a:latin typeface="Comic Sans MS" pitchFamily="66" charset="0"/>
                <a:ea typeface="PMingLiU" panose="02020500000000000000" pitchFamily="18" charset="-120"/>
              </a:rPr>
              <a:t>Mechanisms of pathogenicity: </a:t>
            </a:r>
          </a:p>
        </p:txBody>
      </p:sp>
      <p:sp>
        <p:nvSpPr>
          <p:cNvPr id="2" name="Rectangle 1">
            <a:extLst>
              <a:ext uri="{FF2B5EF4-FFF2-40B4-BE49-F238E27FC236}">
                <a16:creationId xmlns:a16="http://schemas.microsoft.com/office/drawing/2014/main" id="{48CAEE06-7CDE-0525-BC20-DAADF8674379}"/>
              </a:ext>
            </a:extLst>
          </p:cNvPr>
          <p:cNvSpPr/>
          <p:nvPr/>
        </p:nvSpPr>
        <p:spPr>
          <a:xfrm>
            <a:off x="590451" y="1457266"/>
            <a:ext cx="10983927" cy="2308324"/>
          </a:xfrm>
          <a:prstGeom prst="rect">
            <a:avLst/>
          </a:prstGeom>
        </p:spPr>
        <p:txBody>
          <a:bodyPr wrap="square">
            <a:spAutoFit/>
          </a:bodyPr>
          <a:lstStyle/>
          <a:p>
            <a:pPr marL="457200" indent="-457200" algn="just" rtl="0" fontAlgn="base">
              <a:spcBef>
                <a:spcPct val="0"/>
              </a:spcBef>
              <a:spcAft>
                <a:spcPct val="0"/>
              </a:spcAft>
              <a:buFont typeface="+mj-lt"/>
              <a:buAutoNum type="arabicPeriod"/>
              <a:defRPr/>
            </a:pPr>
            <a:r>
              <a:rPr kumimoji="1" lang="en-US" sz="2400" b="1" dirty="0">
                <a:solidFill>
                  <a:srgbClr val="7030A0"/>
                </a:solidFill>
                <a:latin typeface="Comic Sans MS" pitchFamily="66" charset="0"/>
                <a:ea typeface="PMingLiU" panose="02020500000000000000" pitchFamily="18" charset="-120"/>
              </a:rPr>
              <a:t>Adherence to host cells</a:t>
            </a:r>
          </a:p>
          <a:p>
            <a:pPr marL="457200" indent="-457200" algn="just" rtl="0" fontAlgn="base">
              <a:spcBef>
                <a:spcPct val="0"/>
              </a:spcBef>
              <a:spcAft>
                <a:spcPct val="0"/>
              </a:spcAft>
              <a:buFont typeface="+mj-lt"/>
              <a:buAutoNum type="arabicPeriod"/>
              <a:defRPr/>
            </a:pPr>
            <a:r>
              <a:rPr kumimoji="1" lang="en-US" sz="2400" b="1" dirty="0">
                <a:solidFill>
                  <a:srgbClr val="7030A0"/>
                </a:solidFill>
                <a:latin typeface="Comic Sans MS" pitchFamily="66" charset="0"/>
                <a:ea typeface="PMingLiU" panose="02020500000000000000" pitchFamily="18" charset="-120"/>
              </a:rPr>
              <a:t>H</a:t>
            </a:r>
            <a:r>
              <a:rPr kumimoji="1" lang="en-US" b="1" dirty="0">
                <a:solidFill>
                  <a:srgbClr val="7030A0"/>
                </a:solidFill>
                <a:latin typeface="Comic Sans MS" pitchFamily="66" charset="0"/>
                <a:ea typeface="PMingLiU" panose="02020500000000000000" pitchFamily="18" charset="-120"/>
              </a:rPr>
              <a:t>2</a:t>
            </a:r>
            <a:r>
              <a:rPr kumimoji="1" lang="en-US" sz="2400" b="1" dirty="0">
                <a:solidFill>
                  <a:srgbClr val="7030A0"/>
                </a:solidFill>
                <a:latin typeface="Comic Sans MS" pitchFamily="66" charset="0"/>
                <a:ea typeface="PMingLiU" panose="02020500000000000000" pitchFamily="18" charset="-120"/>
              </a:rPr>
              <a:t>O</a:t>
            </a:r>
            <a:r>
              <a:rPr kumimoji="1" lang="en-US" b="1" dirty="0">
                <a:solidFill>
                  <a:srgbClr val="7030A0"/>
                </a:solidFill>
                <a:latin typeface="Comic Sans MS" pitchFamily="66" charset="0"/>
                <a:ea typeface="PMingLiU" panose="02020500000000000000" pitchFamily="18" charset="-120"/>
              </a:rPr>
              <a:t>2</a:t>
            </a:r>
            <a:r>
              <a:rPr kumimoji="1" lang="en-US" sz="2400" b="1" dirty="0">
                <a:solidFill>
                  <a:srgbClr val="7030A0"/>
                </a:solidFill>
                <a:latin typeface="Comic Sans MS" pitchFamily="66" charset="0"/>
                <a:ea typeface="PMingLiU" panose="02020500000000000000" pitchFamily="18" charset="-120"/>
              </a:rPr>
              <a:t> production (M. pneumonia) </a:t>
            </a:r>
          </a:p>
          <a:p>
            <a:pPr marL="457200" indent="-457200" algn="just" rtl="0" fontAlgn="base">
              <a:spcBef>
                <a:spcPct val="0"/>
              </a:spcBef>
              <a:spcAft>
                <a:spcPct val="0"/>
              </a:spcAft>
              <a:buFont typeface="+mj-lt"/>
              <a:buAutoNum type="arabicPeriod"/>
              <a:defRPr/>
            </a:pPr>
            <a:r>
              <a:rPr kumimoji="1" lang="en-US" sz="2400" b="1" dirty="0">
                <a:solidFill>
                  <a:srgbClr val="7030A0"/>
                </a:solidFill>
                <a:latin typeface="Comic Sans MS" pitchFamily="66" charset="0"/>
                <a:ea typeface="PMingLiU" panose="02020500000000000000" pitchFamily="18" charset="-120"/>
              </a:rPr>
              <a:t>Urease activity to produce ammonia (U. </a:t>
            </a:r>
            <a:r>
              <a:rPr kumimoji="1" lang="en-US" sz="2400" b="1" dirty="0" err="1">
                <a:solidFill>
                  <a:srgbClr val="7030A0"/>
                </a:solidFill>
                <a:latin typeface="Comic Sans MS" pitchFamily="66" charset="0"/>
                <a:ea typeface="PMingLiU" panose="02020500000000000000" pitchFamily="18" charset="-120"/>
              </a:rPr>
              <a:t>urealyticum</a:t>
            </a:r>
            <a:r>
              <a:rPr kumimoji="1" lang="en-US" sz="2400" b="1" dirty="0">
                <a:solidFill>
                  <a:srgbClr val="7030A0"/>
                </a:solidFill>
                <a:latin typeface="Comic Sans MS" pitchFamily="66" charset="0"/>
                <a:ea typeface="PMingLiU" panose="02020500000000000000" pitchFamily="18" charset="-120"/>
              </a:rPr>
              <a:t>)</a:t>
            </a:r>
          </a:p>
          <a:p>
            <a:pPr marL="457200" indent="-457200" algn="just" rtl="0" fontAlgn="base">
              <a:spcBef>
                <a:spcPct val="0"/>
              </a:spcBef>
              <a:spcAft>
                <a:spcPct val="0"/>
              </a:spcAft>
              <a:buFont typeface="+mj-lt"/>
              <a:buAutoNum type="arabicPeriod"/>
              <a:defRPr/>
            </a:pPr>
            <a:r>
              <a:rPr kumimoji="1" lang="en-US" sz="2400" b="1" dirty="0">
                <a:solidFill>
                  <a:srgbClr val="7030A0"/>
                </a:solidFill>
                <a:latin typeface="Comic Sans MS" pitchFamily="66" charset="0"/>
                <a:ea typeface="PMingLiU" panose="02020500000000000000" pitchFamily="18" charset="-120"/>
              </a:rPr>
              <a:t>IgM autoantibodies that agglutinate human group O erythrocyte at 4º C. (this cold agglutination produce anemia) </a:t>
            </a:r>
          </a:p>
          <a:p>
            <a:pPr marL="342900" indent="-342900" algn="just" rtl="0" fontAlgn="base">
              <a:spcBef>
                <a:spcPct val="0"/>
              </a:spcBef>
              <a:spcAft>
                <a:spcPct val="0"/>
              </a:spcAft>
              <a:buFont typeface="Arial" pitchFamily="34" charset="0"/>
              <a:buChar char="•"/>
              <a:defRPr/>
            </a:pPr>
            <a:endParaRPr kumimoji="1" lang="ar-IQ" sz="2400" dirty="0">
              <a:solidFill>
                <a:srgbClr val="7030A0"/>
              </a:solidFill>
              <a:latin typeface="Comic Sans MS" pitchFamily="66" charset="0"/>
              <a:ea typeface="PMingLiU" panose="02020500000000000000" pitchFamily="18" charset="-120"/>
            </a:endParaRPr>
          </a:p>
        </p:txBody>
      </p:sp>
      <p:sp>
        <p:nvSpPr>
          <p:cNvPr id="3" name="Rectangle 3">
            <a:extLst>
              <a:ext uri="{FF2B5EF4-FFF2-40B4-BE49-F238E27FC236}">
                <a16:creationId xmlns:a16="http://schemas.microsoft.com/office/drawing/2014/main" id="{5553143B-16D0-5C87-4D5A-18E772751866}"/>
              </a:ext>
            </a:extLst>
          </p:cNvPr>
          <p:cNvSpPr>
            <a:spLocks noChangeArrowheads="1"/>
          </p:cNvSpPr>
          <p:nvPr/>
        </p:nvSpPr>
        <p:spPr bwMode="auto">
          <a:xfrm>
            <a:off x="4274780" y="41494"/>
            <a:ext cx="3089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Mycoplasma</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endParaRPr>
          </a:p>
        </p:txBody>
      </p:sp>
      <p:pic>
        <p:nvPicPr>
          <p:cNvPr id="4" name="صورة 3">
            <a:extLst>
              <a:ext uri="{FF2B5EF4-FFF2-40B4-BE49-F238E27FC236}">
                <a16:creationId xmlns:a16="http://schemas.microsoft.com/office/drawing/2014/main" id="{EA19894D-EE12-CBF6-6661-D25488841728}"/>
              </a:ext>
            </a:extLst>
          </p:cNvPr>
          <p:cNvPicPr>
            <a:picLocks noChangeAspect="1"/>
          </p:cNvPicPr>
          <p:nvPr/>
        </p:nvPicPr>
        <p:blipFill>
          <a:blip r:embed="rId3"/>
          <a:stretch>
            <a:fillRect/>
          </a:stretch>
        </p:blipFill>
        <p:spPr>
          <a:xfrm>
            <a:off x="0" y="3765590"/>
            <a:ext cx="12192000" cy="3050917"/>
          </a:xfrm>
          <a:prstGeom prst="rect">
            <a:avLst/>
          </a:prstGeom>
        </p:spPr>
      </p:pic>
    </p:spTree>
    <p:extLst>
      <p:ext uri="{BB962C8B-B14F-4D97-AF65-F5344CB8AC3E}">
        <p14:creationId xmlns:p14="http://schemas.microsoft.com/office/powerpoint/2010/main" val="3712339593"/>
      </p:ext>
    </p:extLst>
  </p:cSld>
  <p:clrMapOvr>
    <a:masterClrMapping/>
  </p:clrMapOvr>
  <p:transition spd="slow" advTm="3654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2334FE0D-3434-4328-8795-AF73496A7751}"/>
              </a:ext>
            </a:extLst>
          </p:cNvPr>
          <p:cNvSpPr>
            <a:spLocks noChangeArrowheads="1"/>
          </p:cNvSpPr>
          <p:nvPr/>
        </p:nvSpPr>
        <p:spPr bwMode="auto">
          <a:xfrm>
            <a:off x="406172" y="1717130"/>
            <a:ext cx="79216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just" rtl="0" eaLnBrk="1" fontAlgn="base" hangingPunct="1">
              <a:spcBef>
                <a:spcPct val="0"/>
              </a:spcBef>
              <a:spcAft>
                <a:spcPct val="0"/>
              </a:spcAft>
            </a:pPr>
            <a:r>
              <a:rPr lang="en-US" altLang="en-US" b="1" dirty="0">
                <a:solidFill>
                  <a:srgbClr val="7030A0"/>
                </a:solidFill>
                <a:latin typeface="Comic Sans MS" panose="030F0702030302020204" pitchFamily="66" charset="0"/>
              </a:rPr>
              <a:t>Diseases:</a:t>
            </a:r>
          </a:p>
          <a:p>
            <a:pPr algn="just" rtl="0" eaLnBrk="1" fontAlgn="base" hangingPunct="1">
              <a:spcBef>
                <a:spcPct val="0"/>
              </a:spcBef>
              <a:spcAft>
                <a:spcPct val="0"/>
              </a:spcAft>
            </a:pPr>
            <a:endParaRPr lang="en-US" altLang="en-US" dirty="0">
              <a:solidFill>
                <a:srgbClr val="7030A0"/>
              </a:solidFill>
              <a:latin typeface="Comic Sans MS" panose="030F0702030302020204" pitchFamily="66" charset="0"/>
            </a:endParaRPr>
          </a:p>
          <a:p>
            <a:pPr marL="342900" indent="-342900" algn="just" rtl="0" fontAlgn="base">
              <a:spcBef>
                <a:spcPct val="0"/>
              </a:spcBef>
              <a:spcAft>
                <a:spcPct val="0"/>
              </a:spcAft>
              <a:buFont typeface="Arial" pitchFamily="34" charset="0"/>
              <a:buChar char="•"/>
              <a:defRPr/>
            </a:pPr>
            <a:r>
              <a:rPr lang="en-US" altLang="en-US" dirty="0">
                <a:solidFill>
                  <a:srgbClr val="505C9D"/>
                </a:solidFill>
                <a:latin typeface="Comic Sans MS" panose="030F0702030302020204" pitchFamily="66" charset="0"/>
              </a:rPr>
              <a:t>Atypical </a:t>
            </a:r>
            <a:r>
              <a:rPr kumimoji="1" lang="en-US" dirty="0">
                <a:solidFill>
                  <a:srgbClr val="363636"/>
                </a:solidFill>
                <a:latin typeface="Comic Sans MS" pitchFamily="66" charset="0"/>
                <a:ea typeface="PMingLiU" panose="02020500000000000000" pitchFamily="18" charset="-120"/>
              </a:rPr>
              <a:t>pneumonia= walking pneumonia</a:t>
            </a:r>
            <a:r>
              <a:rPr kumimoji="1" lang="en-US" dirty="0">
                <a:solidFill>
                  <a:srgbClr val="363737"/>
                </a:solidFill>
                <a:latin typeface="Comic Sans MS" pitchFamily="66" charset="0"/>
                <a:ea typeface="PMingLiU" panose="02020500000000000000" pitchFamily="18" charset="-120"/>
              </a:rPr>
              <a:t> with persistent hack (little </a:t>
            </a:r>
            <a:r>
              <a:rPr kumimoji="1" lang="en-US" dirty="0">
                <a:solidFill>
                  <a:srgbClr val="333333"/>
                </a:solidFill>
                <a:latin typeface="Comic Sans MS" pitchFamily="66" charset="0"/>
                <a:ea typeface="PMingLiU" panose="02020500000000000000" pitchFamily="18" charset="-120"/>
              </a:rPr>
              <a:t>sputum produced)</a:t>
            </a:r>
            <a:r>
              <a:rPr kumimoji="1" lang="en-US" sz="2400" dirty="0">
                <a:solidFill>
                  <a:srgbClr val="353535"/>
                </a:solidFill>
                <a:latin typeface="Comic Sans MS" pitchFamily="66" charset="0"/>
                <a:ea typeface="PMingLiU" panose="02020500000000000000" pitchFamily="18" charset="-120"/>
              </a:rPr>
              <a:t> </a:t>
            </a:r>
          </a:p>
          <a:p>
            <a:pPr marL="342900" indent="-342900" algn="just" rtl="0" fontAlgn="base">
              <a:spcBef>
                <a:spcPct val="0"/>
              </a:spcBef>
              <a:spcAft>
                <a:spcPct val="0"/>
              </a:spcAft>
              <a:buFont typeface="Arial" pitchFamily="34" charset="0"/>
              <a:buChar char="•"/>
              <a:defRPr/>
            </a:pPr>
            <a:r>
              <a:rPr kumimoji="1" lang="en-US" sz="2400" dirty="0">
                <a:solidFill>
                  <a:srgbClr val="353535"/>
                </a:solidFill>
                <a:latin typeface="Comic Sans MS" pitchFamily="66" charset="0"/>
                <a:ea typeface="PMingLiU" panose="02020500000000000000" pitchFamily="18" charset="-120"/>
              </a:rPr>
              <a:t>Most common atypical pneumonia (along with viruses) in young adults</a:t>
            </a:r>
            <a:endParaRPr kumimoji="1" lang="en-US" dirty="0">
              <a:solidFill>
                <a:srgbClr val="363636"/>
              </a:solidFill>
              <a:latin typeface="Comic Sans MS" pitchFamily="66" charset="0"/>
              <a:ea typeface="PMingLiU" panose="02020500000000000000" pitchFamily="18" charset="-120"/>
            </a:endParaRPr>
          </a:p>
          <a:p>
            <a:pPr algn="just" rtl="0" fontAlgn="base">
              <a:spcBef>
                <a:spcPct val="0"/>
              </a:spcBef>
              <a:spcAft>
                <a:spcPct val="0"/>
              </a:spcAft>
              <a:defRPr/>
            </a:pPr>
            <a:r>
              <a:rPr kumimoji="1" lang="en-US" dirty="0">
                <a:solidFill>
                  <a:srgbClr val="363636"/>
                </a:solidFill>
                <a:latin typeface="Comic Sans MS" pitchFamily="66" charset="0"/>
                <a:ea typeface="PMingLiU" panose="02020500000000000000" pitchFamily="18" charset="-120"/>
              </a:rPr>
              <a:t>- Pharyngitis</a:t>
            </a:r>
            <a:endParaRPr kumimoji="1" lang="en-US" dirty="0">
              <a:solidFill>
                <a:srgbClr val="333333"/>
              </a:solidFill>
              <a:latin typeface="Comic Sans MS" pitchFamily="66" charset="0"/>
              <a:ea typeface="PMingLiU" panose="02020500000000000000" pitchFamily="18" charset="-120"/>
            </a:endParaRPr>
          </a:p>
          <a:p>
            <a:pPr algn="just" rtl="0" eaLnBrk="1" fontAlgn="base" hangingPunct="1">
              <a:spcBef>
                <a:spcPct val="0"/>
              </a:spcBef>
              <a:spcAft>
                <a:spcPct val="0"/>
              </a:spcAft>
            </a:pPr>
            <a:endParaRPr lang="en-US" altLang="en-US" dirty="0">
              <a:solidFill>
                <a:srgbClr val="C00000"/>
              </a:solidFill>
              <a:latin typeface="Comic Sans MS" panose="030F0702030302020204" pitchFamily="66" charset="0"/>
            </a:endParaRPr>
          </a:p>
          <a:p>
            <a:pPr algn="just" rtl="0" eaLnBrk="1" fontAlgn="base" hangingPunct="1">
              <a:spcBef>
                <a:spcPct val="0"/>
              </a:spcBef>
              <a:spcAft>
                <a:spcPct val="0"/>
              </a:spcAft>
            </a:pPr>
            <a:r>
              <a:rPr lang="en-US" altLang="en-US" b="1" dirty="0">
                <a:solidFill>
                  <a:srgbClr val="C00000"/>
                </a:solidFill>
                <a:latin typeface="Comic Sans MS" panose="030F0702030302020204" pitchFamily="66" charset="0"/>
              </a:rPr>
              <a:t>Transmission</a:t>
            </a:r>
            <a:endParaRPr lang="en-US" altLang="en-US" b="1" dirty="0">
              <a:solidFill>
                <a:srgbClr val="363737"/>
              </a:solidFill>
              <a:latin typeface="Comic Sans MS" panose="030F0702030302020204" pitchFamily="66" charset="0"/>
            </a:endParaRPr>
          </a:p>
          <a:p>
            <a:pPr algn="just" rtl="0" eaLnBrk="1" fontAlgn="base" hangingPunct="1">
              <a:spcBef>
                <a:spcPct val="0"/>
              </a:spcBef>
              <a:spcAft>
                <a:spcPct val="0"/>
              </a:spcAft>
            </a:pPr>
            <a:endParaRPr lang="en-US" altLang="en-US" b="1" dirty="0">
              <a:solidFill>
                <a:srgbClr val="363737"/>
              </a:solidFill>
              <a:latin typeface="Comic Sans MS" panose="030F0702030302020204" pitchFamily="66" charset="0"/>
            </a:endParaRPr>
          </a:p>
          <a:p>
            <a:pPr algn="just" rtl="0" eaLnBrk="1" fontAlgn="base" hangingPunct="1">
              <a:spcBef>
                <a:spcPct val="0"/>
              </a:spcBef>
              <a:spcAft>
                <a:spcPct val="0"/>
              </a:spcAft>
            </a:pPr>
            <a:r>
              <a:rPr lang="en-US" altLang="en-US" dirty="0">
                <a:solidFill>
                  <a:srgbClr val="363737"/>
                </a:solidFill>
                <a:latin typeface="Comic Sans MS" panose="030F0702030302020204" pitchFamily="66" charset="0"/>
              </a:rPr>
              <a:t>respiratory droplets; close contact: families, military recruits, medical school classes, college dorms</a:t>
            </a:r>
            <a:endParaRPr lang="ar-IQ" altLang="en-US" dirty="0">
              <a:solidFill>
                <a:srgbClr val="000000"/>
              </a:solidFill>
              <a:latin typeface="Comic Sans MS" panose="030F0702030302020204" pitchFamily="66" charset="0"/>
            </a:endParaRPr>
          </a:p>
        </p:txBody>
      </p:sp>
      <p:sp>
        <p:nvSpPr>
          <p:cNvPr id="5123" name="Rectangle 2">
            <a:extLst>
              <a:ext uri="{FF2B5EF4-FFF2-40B4-BE49-F238E27FC236}">
                <a16:creationId xmlns:a16="http://schemas.microsoft.com/office/drawing/2014/main" id="{F8CA7740-9143-44A3-9E61-F2A97C3B7E3A}"/>
              </a:ext>
            </a:extLst>
          </p:cNvPr>
          <p:cNvSpPr>
            <a:spLocks noChangeArrowheads="1"/>
          </p:cNvSpPr>
          <p:nvPr/>
        </p:nvSpPr>
        <p:spPr bwMode="auto">
          <a:xfrm>
            <a:off x="406172" y="878752"/>
            <a:ext cx="772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2800" b="1" dirty="0">
                <a:solidFill>
                  <a:srgbClr val="008080"/>
                </a:solidFill>
                <a:latin typeface="Comic Sans MS" panose="030F0702030302020204" pitchFamily="66" charset="0"/>
              </a:rPr>
              <a:t>Mycoplasma pneumoniae:</a:t>
            </a:r>
          </a:p>
        </p:txBody>
      </p:sp>
      <p:pic>
        <p:nvPicPr>
          <p:cNvPr id="5125" name="Picture 5">
            <a:extLst>
              <a:ext uri="{FF2B5EF4-FFF2-40B4-BE49-F238E27FC236}">
                <a16:creationId xmlns:a16="http://schemas.microsoft.com/office/drawing/2014/main" id="{C0142243-4822-4AF1-B821-B5C4E959A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9377" y="2353649"/>
            <a:ext cx="3346450"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
            <a:extLst>
              <a:ext uri="{FF2B5EF4-FFF2-40B4-BE49-F238E27FC236}">
                <a16:creationId xmlns:a16="http://schemas.microsoft.com/office/drawing/2014/main" id="{8C8E731A-C62C-05D6-04CB-13B9081E7E5E}"/>
              </a:ext>
            </a:extLst>
          </p:cNvPr>
          <p:cNvSpPr>
            <a:spLocks noChangeArrowheads="1"/>
          </p:cNvSpPr>
          <p:nvPr/>
        </p:nvSpPr>
        <p:spPr bwMode="auto">
          <a:xfrm>
            <a:off x="4173180" y="170865"/>
            <a:ext cx="3089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Mycoplasma</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endParaRPr>
          </a:p>
        </p:txBody>
      </p:sp>
    </p:spTree>
  </p:cSld>
  <p:clrMapOvr>
    <a:masterClrMapping/>
  </p:clrMapOvr>
  <p:transition spd="slow" advTm="36252"/>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5" descr="Pneumonia caused by bacteria Mycoplasma pneumoniae, illustra ...">
            <a:extLst>
              <a:ext uri="{FF2B5EF4-FFF2-40B4-BE49-F238E27FC236}">
                <a16:creationId xmlns:a16="http://schemas.microsoft.com/office/drawing/2014/main" id="{47974CF0-F8C2-492D-B1DB-4FEDDBB60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1" y="1103314"/>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a:extLst>
              <a:ext uri="{FF2B5EF4-FFF2-40B4-BE49-F238E27FC236}">
                <a16:creationId xmlns:a16="http://schemas.microsoft.com/office/drawing/2014/main" id="{D2603DD6-B454-4ED6-8848-1AE9B034C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1" y="3154364"/>
            <a:ext cx="261937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1">
            <a:extLst>
              <a:ext uri="{FF2B5EF4-FFF2-40B4-BE49-F238E27FC236}">
                <a16:creationId xmlns:a16="http://schemas.microsoft.com/office/drawing/2014/main" id="{D60970E8-4E49-49C8-987B-4CFFC1A5B8B8}"/>
              </a:ext>
            </a:extLst>
          </p:cNvPr>
          <p:cNvSpPr>
            <a:spLocks noChangeArrowheads="1"/>
          </p:cNvSpPr>
          <p:nvPr/>
        </p:nvSpPr>
        <p:spPr bwMode="auto">
          <a:xfrm>
            <a:off x="231776" y="1103314"/>
            <a:ext cx="849312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just" rtl="0" eaLnBrk="1" fontAlgn="base" hangingPunct="1">
              <a:spcBef>
                <a:spcPct val="0"/>
              </a:spcBef>
              <a:spcAft>
                <a:spcPct val="0"/>
              </a:spcAft>
            </a:pPr>
            <a:r>
              <a:rPr lang="en-US" altLang="en-US" sz="2800" b="1" dirty="0">
                <a:solidFill>
                  <a:srgbClr val="008080"/>
                </a:solidFill>
                <a:latin typeface="Comic Sans MS" panose="030F0702030302020204" pitchFamily="66" charset="0"/>
              </a:rPr>
              <a:t>Diagnosis</a:t>
            </a:r>
          </a:p>
          <a:p>
            <a:pPr algn="just" rtl="0" eaLnBrk="1" fontAlgn="base" hangingPunct="1">
              <a:spcBef>
                <a:spcPct val="0"/>
              </a:spcBef>
              <a:spcAft>
                <a:spcPct val="0"/>
              </a:spcAft>
            </a:pPr>
            <a:r>
              <a:rPr lang="en-US" altLang="en-US" sz="2800" dirty="0">
                <a:solidFill>
                  <a:srgbClr val="545C99"/>
                </a:solidFill>
                <a:latin typeface="Comic Sans MS" panose="030F0702030302020204" pitchFamily="66" charset="0"/>
              </a:rPr>
              <a:t>• </a:t>
            </a:r>
            <a:r>
              <a:rPr lang="en-US" altLang="en-US" dirty="0">
                <a:solidFill>
                  <a:srgbClr val="3B3B3B"/>
                </a:solidFill>
                <a:latin typeface="Comic Sans MS" panose="030F0702030302020204" pitchFamily="66" charset="0"/>
              </a:rPr>
              <a:t>Primarily clinical diagnosis; </a:t>
            </a:r>
            <a:r>
              <a:rPr lang="en-US" altLang="en-US" dirty="0">
                <a:solidFill>
                  <a:srgbClr val="C00000"/>
                </a:solidFill>
                <a:latin typeface="Comic Sans MS" panose="030F0702030302020204" pitchFamily="66" charset="0"/>
              </a:rPr>
              <a:t>PCR</a:t>
            </a:r>
          </a:p>
          <a:p>
            <a:pPr algn="just" rtl="0" eaLnBrk="1" fontAlgn="base" hangingPunct="1">
              <a:spcBef>
                <a:spcPct val="0"/>
              </a:spcBef>
              <a:spcAft>
                <a:spcPct val="0"/>
              </a:spcAft>
            </a:pPr>
            <a:r>
              <a:rPr lang="en-US" altLang="en-US" dirty="0">
                <a:solidFill>
                  <a:srgbClr val="505C99"/>
                </a:solidFill>
                <a:latin typeface="Comic Sans MS" panose="030F0702030302020204" pitchFamily="66" charset="0"/>
              </a:rPr>
              <a:t>• </a:t>
            </a:r>
            <a:r>
              <a:rPr lang="en-US" altLang="en-US" dirty="0">
                <a:solidFill>
                  <a:srgbClr val="3F3F3F"/>
                </a:solidFill>
                <a:latin typeface="Comic Sans MS" panose="030F0702030302020204" pitchFamily="66" charset="0"/>
              </a:rPr>
              <a:t>Microscopy not useful</a:t>
            </a:r>
          </a:p>
          <a:p>
            <a:pPr algn="just" rtl="0" eaLnBrk="1" fontAlgn="base" hangingPunct="1">
              <a:spcBef>
                <a:spcPct val="0"/>
              </a:spcBef>
              <a:spcAft>
                <a:spcPct val="0"/>
              </a:spcAft>
            </a:pPr>
            <a:r>
              <a:rPr lang="en-US" altLang="en-US" dirty="0">
                <a:solidFill>
                  <a:srgbClr val="5C64A5"/>
                </a:solidFill>
                <a:latin typeface="Comic Sans MS" panose="030F0702030302020204" pitchFamily="66" charset="0"/>
              </a:rPr>
              <a:t>• </a:t>
            </a:r>
            <a:r>
              <a:rPr lang="en-US" altLang="en-US" dirty="0">
                <a:solidFill>
                  <a:srgbClr val="C00000"/>
                </a:solidFill>
                <a:latin typeface="Comic Sans MS" panose="030F0702030302020204" pitchFamily="66" charset="0"/>
              </a:rPr>
              <a:t>ELISA and immunofluorescence </a:t>
            </a:r>
            <a:r>
              <a:rPr lang="en-US" altLang="en-US" dirty="0">
                <a:solidFill>
                  <a:srgbClr val="353535"/>
                </a:solidFill>
                <a:latin typeface="Comic Sans MS" panose="030F0702030302020204" pitchFamily="66" charset="0"/>
              </a:rPr>
              <a:t>sensitive and specific.</a:t>
            </a:r>
          </a:p>
          <a:p>
            <a:pPr algn="just" rtl="0" eaLnBrk="1" fontAlgn="base" hangingPunct="1">
              <a:spcBef>
                <a:spcPct val="0"/>
              </a:spcBef>
              <a:spcAft>
                <a:spcPct val="0"/>
              </a:spcAft>
            </a:pPr>
            <a:r>
              <a:rPr lang="en-US" altLang="en-US" dirty="0">
                <a:solidFill>
                  <a:srgbClr val="5C649D"/>
                </a:solidFill>
                <a:latin typeface="Comic Sans MS" panose="030F0702030302020204" pitchFamily="66" charset="0"/>
              </a:rPr>
              <a:t>• </a:t>
            </a:r>
            <a:r>
              <a:rPr lang="en-US" altLang="en-US" dirty="0">
                <a:solidFill>
                  <a:srgbClr val="353535"/>
                </a:solidFill>
                <a:latin typeface="Comic Sans MS" panose="030F0702030302020204" pitchFamily="66" charset="0"/>
              </a:rPr>
              <a:t>Mulberry-shaped colonies on sterol-containing media, 10 days</a:t>
            </a:r>
          </a:p>
          <a:p>
            <a:pPr algn="just" rtl="0" eaLnBrk="1" fontAlgn="base" hangingPunct="1">
              <a:spcBef>
                <a:spcPct val="0"/>
              </a:spcBef>
              <a:spcAft>
                <a:spcPct val="0"/>
              </a:spcAft>
            </a:pPr>
            <a:r>
              <a:rPr lang="en-US" altLang="en-US" dirty="0">
                <a:solidFill>
                  <a:srgbClr val="5860A1"/>
                </a:solidFill>
                <a:latin typeface="Comic Sans MS" panose="030F0702030302020204" pitchFamily="66" charset="0"/>
              </a:rPr>
              <a:t>• </a:t>
            </a:r>
            <a:r>
              <a:rPr lang="en-US" altLang="en-US" dirty="0">
                <a:solidFill>
                  <a:srgbClr val="C00000"/>
                </a:solidFill>
                <a:latin typeface="Comic Sans MS" panose="030F0702030302020204" pitchFamily="66" charset="0"/>
              </a:rPr>
              <a:t>Cold agglutination test: </a:t>
            </a:r>
            <a:r>
              <a:rPr lang="en-US" altLang="en-US" dirty="0">
                <a:solidFill>
                  <a:srgbClr val="3C3C3C"/>
                </a:solidFill>
                <a:latin typeface="Comic Sans MS" panose="030F0702030302020204" pitchFamily="66" charset="0"/>
              </a:rPr>
              <a:t>Detect mycoplasma antibody (by using ‘O’ RBC antigen). Test is nonspecific and is positive in only 65% of cases.</a:t>
            </a:r>
            <a:endParaRPr lang="ar-IQ" altLang="en-US" dirty="0">
              <a:solidFill>
                <a:srgbClr val="000000"/>
              </a:solidFill>
              <a:latin typeface="Comic Sans MS" panose="030F0702030302020204" pitchFamily="66" charset="0"/>
            </a:endParaRPr>
          </a:p>
        </p:txBody>
      </p:sp>
      <p:sp>
        <p:nvSpPr>
          <p:cNvPr id="2" name="Rectangle 3">
            <a:extLst>
              <a:ext uri="{FF2B5EF4-FFF2-40B4-BE49-F238E27FC236}">
                <a16:creationId xmlns:a16="http://schemas.microsoft.com/office/drawing/2014/main" id="{B7697909-BE4B-A379-6176-C8B16BA1CDF8}"/>
              </a:ext>
            </a:extLst>
          </p:cNvPr>
          <p:cNvSpPr>
            <a:spLocks noChangeArrowheads="1"/>
          </p:cNvSpPr>
          <p:nvPr/>
        </p:nvSpPr>
        <p:spPr bwMode="auto">
          <a:xfrm>
            <a:off x="4274780" y="41494"/>
            <a:ext cx="3089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l"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Mycoplasma</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endParaRPr>
          </a:p>
        </p:txBody>
      </p:sp>
      <p:sp>
        <p:nvSpPr>
          <p:cNvPr id="4" name="مربع نص 3">
            <a:extLst>
              <a:ext uri="{FF2B5EF4-FFF2-40B4-BE49-F238E27FC236}">
                <a16:creationId xmlns:a16="http://schemas.microsoft.com/office/drawing/2014/main" id="{797CE11E-E8CB-565A-39BF-6D152B4690E3}"/>
              </a:ext>
            </a:extLst>
          </p:cNvPr>
          <p:cNvSpPr txBox="1"/>
          <p:nvPr/>
        </p:nvSpPr>
        <p:spPr>
          <a:xfrm>
            <a:off x="231775" y="4996678"/>
            <a:ext cx="8493125" cy="1815882"/>
          </a:xfrm>
          <a:prstGeom prst="rect">
            <a:avLst/>
          </a:prstGeom>
          <a:noFill/>
        </p:spPr>
        <p:txBody>
          <a:bodyPr wrap="square">
            <a:spAutoFit/>
          </a:bodyPr>
          <a:lstStyle/>
          <a:p>
            <a:pPr algn="just" rtl="0" eaLnBrk="1" fontAlgn="base" hangingPunct="1">
              <a:spcBef>
                <a:spcPct val="0"/>
              </a:spcBef>
              <a:spcAft>
                <a:spcPct val="0"/>
              </a:spcAft>
            </a:pPr>
            <a:r>
              <a:rPr lang="en-US" altLang="en-US" sz="2800" b="1" dirty="0">
                <a:solidFill>
                  <a:srgbClr val="008080"/>
                </a:solidFill>
                <a:latin typeface="Comic Sans MS" panose="030F0702030302020204" pitchFamily="66" charset="0"/>
              </a:rPr>
              <a:t>Treatment:</a:t>
            </a:r>
          </a:p>
          <a:p>
            <a:pPr algn="just" rtl="0" eaLnBrk="1" fontAlgn="base" hangingPunct="1">
              <a:spcBef>
                <a:spcPct val="0"/>
              </a:spcBef>
              <a:spcAft>
                <a:spcPct val="0"/>
              </a:spcAft>
            </a:pPr>
            <a:r>
              <a:rPr lang="en-US" altLang="en-US" sz="2400" dirty="0">
                <a:solidFill>
                  <a:srgbClr val="2F3030"/>
                </a:solidFill>
                <a:latin typeface="Comic Sans MS" panose="030F0702030302020204" pitchFamily="66" charset="0"/>
              </a:rPr>
              <a:t>erythromycin, azithromycin, clarithromycin; but not cephalosporins or penicillin</a:t>
            </a:r>
          </a:p>
          <a:p>
            <a:pPr algn="just" rtl="0" eaLnBrk="1" fontAlgn="base" hangingPunct="1">
              <a:spcBef>
                <a:spcPct val="0"/>
              </a:spcBef>
              <a:spcAft>
                <a:spcPct val="0"/>
              </a:spcAft>
            </a:pPr>
            <a:r>
              <a:rPr lang="en-US" altLang="en-US" sz="1800" b="1" dirty="0">
                <a:solidFill>
                  <a:srgbClr val="008080"/>
                </a:solidFill>
                <a:latin typeface="Comic Sans MS" panose="030F0702030302020204" pitchFamily="66" charset="0"/>
              </a:rPr>
              <a:t> </a:t>
            </a:r>
          </a:p>
          <a:p>
            <a:pPr algn="just" rtl="0" eaLnBrk="1" fontAlgn="base" hangingPunct="1">
              <a:spcBef>
                <a:spcPct val="0"/>
              </a:spcBef>
              <a:spcAft>
                <a:spcPct val="0"/>
              </a:spcAft>
            </a:pPr>
            <a:endParaRPr lang="en-US" altLang="en-US" sz="1800" b="1" dirty="0">
              <a:solidFill>
                <a:srgbClr val="008080"/>
              </a:solidFill>
              <a:latin typeface="Comic Sans MS" panose="030F0702030302020204" pitchFamily="66" charset="0"/>
            </a:endParaRPr>
          </a:p>
        </p:txBody>
      </p:sp>
    </p:spTree>
  </p:cSld>
  <p:clrMapOvr>
    <a:masterClrMapping/>
  </p:clrMapOvr>
  <p:transition spd="slow" advTm="51097"/>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277586" y="576035"/>
            <a:ext cx="11495314" cy="1181298"/>
          </a:xfrm>
          <a:prstGeom prst="rect">
            <a:avLst/>
          </a:prstGeom>
          <a:noFill/>
          <a:ln/>
        </p:spPr>
        <p:txBody>
          <a:bodyPr wrap="square" lIns="0" tIns="0" rIns="0" bIns="0" rtlCol="0" anchor="t"/>
          <a:lstStyle/>
          <a:p>
            <a:pPr algn="ctr" rtl="0" fontAlgn="base">
              <a:lnSpc>
                <a:spcPts val="4625"/>
              </a:lnSpc>
              <a:spcBef>
                <a:spcPct val="0"/>
              </a:spcBef>
              <a:spcAft>
                <a:spcPct val="0"/>
              </a:spcAft>
            </a:pPr>
            <a:r>
              <a:rPr kumimoji="1" lang="en-US" sz="38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a typeface="PMingLiU" panose="02020500000000000000" pitchFamily="18" charset="-120"/>
              </a:rPr>
              <a:t>What are Rickettsiae? Defining Characteristics and Taxonomy</a:t>
            </a:r>
          </a:p>
        </p:txBody>
      </p:sp>
      <p:sp>
        <p:nvSpPr>
          <p:cNvPr id="3" name="Text 1"/>
          <p:cNvSpPr/>
          <p:nvPr/>
        </p:nvSpPr>
        <p:spPr>
          <a:xfrm>
            <a:off x="661491" y="2339811"/>
            <a:ext cx="3315097" cy="590550"/>
          </a:xfrm>
          <a:prstGeom prst="rect">
            <a:avLst/>
          </a:prstGeom>
          <a:noFill/>
          <a:ln/>
        </p:spPr>
        <p:txBody>
          <a:bodyPr wrap="square" lIns="0" tIns="0" rIns="0" bIns="0" rtlCol="0" anchor="t"/>
          <a:lstStyle/>
          <a:p>
            <a:pPr algn="ctr" rtl="0">
              <a:lnSpc>
                <a:spcPts val="2292"/>
              </a:lnSpc>
            </a:pPr>
            <a:r>
              <a:rPr lang="en-US" sz="2400" b="1" dirty="0">
                <a:solidFill>
                  <a:srgbClr val="FF0000"/>
                </a:solidFill>
                <a:latin typeface="DM Sans Medium" pitchFamily="34" charset="0"/>
                <a:ea typeface="DM Sans Medium" pitchFamily="34" charset="-122"/>
                <a:cs typeface="DM Sans Medium" pitchFamily="34" charset="-120"/>
              </a:rPr>
              <a:t>Obligate Intracellular Parasites</a:t>
            </a:r>
            <a:endParaRPr lang="en-US" sz="2400" b="1" dirty="0">
              <a:solidFill>
                <a:srgbClr val="FF0000"/>
              </a:solidFill>
            </a:endParaRPr>
          </a:p>
        </p:txBody>
      </p:sp>
      <p:sp>
        <p:nvSpPr>
          <p:cNvPr id="4" name="Text 2"/>
          <p:cNvSpPr/>
          <p:nvPr/>
        </p:nvSpPr>
        <p:spPr>
          <a:xfrm>
            <a:off x="650181" y="3505697"/>
            <a:ext cx="3326407" cy="1866403"/>
          </a:xfrm>
          <a:prstGeom prst="rect">
            <a:avLst/>
          </a:prstGeom>
          <a:noFill/>
          <a:ln/>
        </p:spPr>
        <p:txBody>
          <a:bodyPr wrap="square" lIns="0" tIns="0" rIns="0" bIns="0" rtlCol="0" anchor="t"/>
          <a:lstStyle/>
          <a:p>
            <a:pPr algn="ctr" rtl="0">
              <a:lnSpc>
                <a:spcPts val="2375"/>
              </a:lnSpc>
            </a:pPr>
            <a:endParaRPr lang="en-US" sz="2400" dirty="0">
              <a:solidFill>
                <a:srgbClr val="161613"/>
              </a:solidFill>
              <a:ea typeface="Inter" pitchFamily="34" charset="-122"/>
              <a:cs typeface="Inter" pitchFamily="34" charset="-120"/>
            </a:endParaRPr>
          </a:p>
          <a:p>
            <a:pPr algn="ctr" rtl="0">
              <a:lnSpc>
                <a:spcPts val="2375"/>
              </a:lnSpc>
            </a:pPr>
            <a:r>
              <a:rPr lang="en-US" sz="2400" dirty="0">
                <a:solidFill>
                  <a:srgbClr val="161613"/>
                </a:solidFill>
                <a:ea typeface="Inter" pitchFamily="34" charset="-122"/>
                <a:cs typeface="Inter" pitchFamily="34" charset="-120"/>
              </a:rPr>
              <a:t>Rickettsiae cannot survive outside of living cells. They require a host to replicate and spread.</a:t>
            </a:r>
            <a:endParaRPr lang="en-US" sz="2400" dirty="0"/>
          </a:p>
        </p:txBody>
      </p:sp>
      <p:sp>
        <p:nvSpPr>
          <p:cNvPr id="5" name="Text 3"/>
          <p:cNvSpPr/>
          <p:nvPr/>
        </p:nvSpPr>
        <p:spPr>
          <a:xfrm>
            <a:off x="4742755" y="2418400"/>
            <a:ext cx="2706489" cy="295275"/>
          </a:xfrm>
          <a:prstGeom prst="rect">
            <a:avLst/>
          </a:prstGeom>
          <a:noFill/>
          <a:ln/>
        </p:spPr>
        <p:txBody>
          <a:bodyPr wrap="none" lIns="0" tIns="0" rIns="0" bIns="0" rtlCol="0" anchor="t"/>
          <a:lstStyle/>
          <a:p>
            <a:pPr algn="ctr" rtl="0">
              <a:lnSpc>
                <a:spcPts val="2292"/>
              </a:lnSpc>
            </a:pPr>
            <a:r>
              <a:rPr lang="en-US" sz="2400" b="1" dirty="0">
                <a:solidFill>
                  <a:srgbClr val="FF0000"/>
                </a:solidFill>
                <a:latin typeface="DM Sans Medium" pitchFamily="34" charset="0"/>
                <a:ea typeface="DM Sans Medium" pitchFamily="34" charset="-122"/>
                <a:cs typeface="DM Sans Medium" pitchFamily="34" charset="-120"/>
              </a:rPr>
              <a:t>Gram-Negative Bacteria</a:t>
            </a:r>
            <a:endParaRPr lang="en-US" sz="2400" b="1" dirty="0">
              <a:solidFill>
                <a:srgbClr val="FF0000"/>
              </a:solidFill>
            </a:endParaRPr>
          </a:p>
        </p:txBody>
      </p:sp>
      <p:sp>
        <p:nvSpPr>
          <p:cNvPr id="6" name="Text 4"/>
          <p:cNvSpPr/>
          <p:nvPr/>
        </p:nvSpPr>
        <p:spPr>
          <a:xfrm>
            <a:off x="4444107" y="3429001"/>
            <a:ext cx="3556893" cy="2204356"/>
          </a:xfrm>
          <a:prstGeom prst="rect">
            <a:avLst/>
          </a:prstGeom>
          <a:noFill/>
          <a:ln/>
        </p:spPr>
        <p:txBody>
          <a:bodyPr wrap="square" lIns="0" tIns="0" rIns="0" bIns="0" rtlCol="0" anchor="t"/>
          <a:lstStyle/>
          <a:p>
            <a:pPr algn="ctr" rtl="0">
              <a:lnSpc>
                <a:spcPts val="2375"/>
              </a:lnSpc>
            </a:pPr>
            <a:endParaRPr lang="en-US" sz="2400" dirty="0">
              <a:solidFill>
                <a:srgbClr val="161613"/>
              </a:solidFill>
              <a:ea typeface="Inter" pitchFamily="34" charset="-122"/>
              <a:cs typeface="Inter" pitchFamily="34" charset="-120"/>
            </a:endParaRPr>
          </a:p>
          <a:p>
            <a:pPr algn="ctr" rtl="0">
              <a:lnSpc>
                <a:spcPts val="2375"/>
              </a:lnSpc>
            </a:pPr>
            <a:r>
              <a:rPr lang="en-US" sz="2400" dirty="0">
                <a:solidFill>
                  <a:srgbClr val="161613"/>
                </a:solidFill>
                <a:ea typeface="Inter" pitchFamily="34" charset="-122"/>
                <a:cs typeface="Inter" pitchFamily="34" charset="-120"/>
              </a:rPr>
              <a:t>Their cell walls lack a thick peptidoglycan layer, which differentiates them from other bacterial groups.</a:t>
            </a:r>
            <a:endParaRPr lang="en-US" sz="2400" dirty="0"/>
          </a:p>
        </p:txBody>
      </p:sp>
      <p:sp>
        <p:nvSpPr>
          <p:cNvPr id="7" name="Text 5"/>
          <p:cNvSpPr/>
          <p:nvPr/>
        </p:nvSpPr>
        <p:spPr>
          <a:xfrm>
            <a:off x="8487979" y="2418399"/>
            <a:ext cx="2706489" cy="295275"/>
          </a:xfrm>
          <a:prstGeom prst="rect">
            <a:avLst/>
          </a:prstGeom>
          <a:noFill/>
          <a:ln/>
        </p:spPr>
        <p:txBody>
          <a:bodyPr wrap="none" lIns="0" tIns="0" rIns="0" bIns="0" rtlCol="0" anchor="t"/>
          <a:lstStyle/>
          <a:p>
            <a:pPr algn="ctr">
              <a:lnSpc>
                <a:spcPts val="2292"/>
              </a:lnSpc>
            </a:pPr>
            <a:r>
              <a:rPr lang="en-US" sz="2400" b="1" dirty="0">
                <a:solidFill>
                  <a:srgbClr val="FF0000"/>
                </a:solidFill>
                <a:latin typeface="DM Sans Medium" pitchFamily="34" charset="0"/>
                <a:ea typeface="DM Sans Medium" pitchFamily="34" charset="-122"/>
                <a:cs typeface="DM Sans Medium" pitchFamily="34" charset="-120"/>
              </a:rPr>
              <a:t>Diverse Taxonomy</a:t>
            </a:r>
            <a:endParaRPr lang="en-US" sz="2400" b="1" dirty="0">
              <a:solidFill>
                <a:srgbClr val="FF0000"/>
              </a:solidFill>
            </a:endParaRPr>
          </a:p>
        </p:txBody>
      </p:sp>
      <p:sp>
        <p:nvSpPr>
          <p:cNvPr id="8" name="Text 6"/>
          <p:cNvSpPr/>
          <p:nvPr/>
        </p:nvSpPr>
        <p:spPr>
          <a:xfrm>
            <a:off x="8226722" y="3429000"/>
            <a:ext cx="3315097" cy="2093868"/>
          </a:xfrm>
          <a:prstGeom prst="rect">
            <a:avLst/>
          </a:prstGeom>
          <a:noFill/>
          <a:ln/>
        </p:spPr>
        <p:txBody>
          <a:bodyPr wrap="square" lIns="0" tIns="0" rIns="0" bIns="0" rtlCol="0" anchor="t"/>
          <a:lstStyle/>
          <a:p>
            <a:pPr algn="ctr">
              <a:lnSpc>
                <a:spcPts val="2375"/>
              </a:lnSpc>
            </a:pPr>
            <a:endParaRPr lang="en-US" sz="2400" dirty="0">
              <a:solidFill>
                <a:srgbClr val="161613"/>
              </a:solidFill>
              <a:ea typeface="Inter" pitchFamily="34" charset="-122"/>
              <a:cs typeface="Inter" pitchFamily="34" charset="-120"/>
            </a:endParaRPr>
          </a:p>
          <a:p>
            <a:pPr algn="ctr">
              <a:lnSpc>
                <a:spcPts val="2375"/>
              </a:lnSpc>
            </a:pPr>
            <a:r>
              <a:rPr lang="en-US" sz="2400" dirty="0">
                <a:solidFill>
                  <a:srgbClr val="161613"/>
                </a:solidFill>
                <a:ea typeface="Inter" pitchFamily="34" charset="-122"/>
                <a:cs typeface="Inter" pitchFamily="34" charset="-120"/>
              </a:rPr>
              <a:t>Rickettsiae are classified into various species based on their morphology, genetic characteristics, and the diseases they cause.</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585640"/>
            <a:ext cx="6297018" cy="1181298"/>
          </a:xfrm>
          <a:prstGeom prst="rect">
            <a:avLst/>
          </a:prstGeom>
          <a:noFill/>
          <a:ln/>
        </p:spPr>
        <p:txBody>
          <a:bodyPr wrap="square" lIns="0" tIns="0" rIns="0" bIns="0" rtlCol="0" anchor="t"/>
          <a:lstStyle/>
          <a:p>
            <a:pPr algn="ctr">
              <a:lnSpc>
                <a:spcPts val="4625"/>
              </a:lnSpc>
            </a:pPr>
            <a:r>
              <a:rPr lang="en-US" sz="3708" dirty="0">
                <a:solidFill>
                  <a:srgbClr val="161613"/>
                </a:solidFill>
                <a:latin typeface="DM Sans Medium" pitchFamily="34" charset="0"/>
                <a:ea typeface="DM Sans Medium" pitchFamily="34" charset="-122"/>
                <a:cs typeface="DM Sans Medium" pitchFamily="34" charset="-120"/>
              </a:rPr>
              <a:t>Transmission Mechanisms: Vectors and Reservoirs</a:t>
            </a:r>
            <a:endParaRPr lang="en-US" sz="3708" dirty="0"/>
          </a:p>
        </p:txBody>
      </p:sp>
      <p:sp>
        <p:nvSpPr>
          <p:cNvPr id="4" name="Shape 1"/>
          <p:cNvSpPr/>
          <p:nvPr/>
        </p:nvSpPr>
        <p:spPr>
          <a:xfrm>
            <a:off x="661492" y="1955948"/>
            <a:ext cx="3054052" cy="2560987"/>
          </a:xfrm>
          <a:prstGeom prst="roundRect">
            <a:avLst>
              <a:gd name="adj" fmla="val 1237"/>
            </a:avLst>
          </a:prstGeom>
          <a:solidFill>
            <a:srgbClr val="EDEBE3"/>
          </a:solidFill>
          <a:ln/>
        </p:spPr>
      </p:sp>
      <p:sp>
        <p:nvSpPr>
          <p:cNvPr id="5" name="Text 2"/>
          <p:cNvSpPr/>
          <p:nvPr/>
        </p:nvSpPr>
        <p:spPr>
          <a:xfrm>
            <a:off x="850504" y="2120462"/>
            <a:ext cx="2676029" cy="590550"/>
          </a:xfrm>
          <a:prstGeom prst="rect">
            <a:avLst/>
          </a:prstGeom>
          <a:noFill/>
          <a:ln/>
        </p:spPr>
        <p:txBody>
          <a:bodyPr wrap="square" lIns="0" tIns="0" rIns="0" bIns="0" rtlCol="0" anchor="t"/>
          <a:lstStyle/>
          <a:p>
            <a:pPr algn="ctr" rtl="0">
              <a:lnSpc>
                <a:spcPts val="2292"/>
              </a:lnSpc>
            </a:pPr>
            <a:r>
              <a:rPr lang="en-US" sz="2400" dirty="0">
                <a:solidFill>
                  <a:srgbClr val="161613"/>
                </a:solidFill>
                <a:latin typeface="DM Sans Medium" pitchFamily="34" charset="0"/>
                <a:ea typeface="DM Sans Medium" pitchFamily="34" charset="-122"/>
                <a:cs typeface="DM Sans Medium" pitchFamily="34" charset="-120"/>
              </a:rPr>
              <a:t>Tick-Borne Transmission</a:t>
            </a:r>
            <a:endParaRPr lang="en-US" sz="2400" dirty="0"/>
          </a:p>
        </p:txBody>
      </p:sp>
      <p:sp>
        <p:nvSpPr>
          <p:cNvPr id="6" name="Text 3"/>
          <p:cNvSpPr/>
          <p:nvPr/>
        </p:nvSpPr>
        <p:spPr>
          <a:xfrm>
            <a:off x="850504" y="3118247"/>
            <a:ext cx="2865040" cy="1209675"/>
          </a:xfrm>
          <a:prstGeom prst="rect">
            <a:avLst/>
          </a:prstGeom>
          <a:noFill/>
          <a:ln/>
        </p:spPr>
        <p:txBody>
          <a:bodyPr wrap="square" lIns="0" tIns="0" rIns="0" bIns="0" rtlCol="0" anchor="t"/>
          <a:lstStyle/>
          <a:p>
            <a:pPr algn="just" rtl="0">
              <a:lnSpc>
                <a:spcPts val="2375"/>
              </a:lnSpc>
            </a:pPr>
            <a:r>
              <a:rPr lang="en-US" sz="2000" dirty="0">
                <a:solidFill>
                  <a:srgbClr val="161613"/>
                </a:solidFill>
                <a:ea typeface="Inter" pitchFamily="34" charset="-122"/>
                <a:cs typeface="Inter" pitchFamily="34" charset="-120"/>
              </a:rPr>
              <a:t>Ticks are the most common vectors for rickettsial diseases, spreading bacteria during blood meals.</a:t>
            </a:r>
            <a:endParaRPr lang="en-US" sz="2000" dirty="0"/>
          </a:p>
        </p:txBody>
      </p:sp>
      <p:sp>
        <p:nvSpPr>
          <p:cNvPr id="7" name="Shape 4"/>
          <p:cNvSpPr/>
          <p:nvPr/>
        </p:nvSpPr>
        <p:spPr>
          <a:xfrm>
            <a:off x="3904557" y="1955948"/>
            <a:ext cx="3053954" cy="2560987"/>
          </a:xfrm>
          <a:prstGeom prst="roundRect">
            <a:avLst>
              <a:gd name="adj" fmla="val 1237"/>
            </a:avLst>
          </a:prstGeom>
          <a:solidFill>
            <a:srgbClr val="EDEBE3"/>
          </a:solidFill>
          <a:ln/>
        </p:spPr>
      </p:sp>
      <p:sp>
        <p:nvSpPr>
          <p:cNvPr id="8" name="Text 5"/>
          <p:cNvSpPr/>
          <p:nvPr/>
        </p:nvSpPr>
        <p:spPr>
          <a:xfrm>
            <a:off x="4093568" y="2137917"/>
            <a:ext cx="2676029" cy="590550"/>
          </a:xfrm>
          <a:prstGeom prst="rect">
            <a:avLst/>
          </a:prstGeom>
          <a:noFill/>
          <a:ln/>
        </p:spPr>
        <p:txBody>
          <a:bodyPr wrap="square" lIns="0" tIns="0" rIns="0" bIns="0" rtlCol="0" anchor="t"/>
          <a:lstStyle/>
          <a:p>
            <a:pPr algn="ctr" rtl="0">
              <a:lnSpc>
                <a:spcPts val="2292"/>
              </a:lnSpc>
            </a:pPr>
            <a:r>
              <a:rPr lang="en-US" sz="2400" dirty="0">
                <a:solidFill>
                  <a:srgbClr val="161613"/>
                </a:solidFill>
                <a:latin typeface="DM Sans Medium" pitchFamily="34" charset="0"/>
                <a:ea typeface="DM Sans Medium" pitchFamily="34" charset="-122"/>
                <a:cs typeface="DM Sans Medium" pitchFamily="34" charset="-120"/>
              </a:rPr>
              <a:t>Other Arthropod Vectors</a:t>
            </a:r>
            <a:endParaRPr lang="en-US" sz="2400" dirty="0"/>
          </a:p>
        </p:txBody>
      </p:sp>
      <p:sp>
        <p:nvSpPr>
          <p:cNvPr id="9" name="Text 6"/>
          <p:cNvSpPr/>
          <p:nvPr/>
        </p:nvSpPr>
        <p:spPr>
          <a:xfrm>
            <a:off x="4093568" y="3118247"/>
            <a:ext cx="2676029" cy="1209675"/>
          </a:xfrm>
          <a:prstGeom prst="rect">
            <a:avLst/>
          </a:prstGeom>
          <a:noFill/>
          <a:ln/>
        </p:spPr>
        <p:txBody>
          <a:bodyPr wrap="square" lIns="0" tIns="0" rIns="0" bIns="0" rtlCol="0" anchor="t"/>
          <a:lstStyle/>
          <a:p>
            <a:pPr algn="just" rtl="0">
              <a:lnSpc>
                <a:spcPts val="2375"/>
              </a:lnSpc>
            </a:pPr>
            <a:r>
              <a:rPr lang="en-US" sz="2000" dirty="0">
                <a:solidFill>
                  <a:srgbClr val="161613"/>
                </a:solidFill>
                <a:ea typeface="Inter" pitchFamily="34" charset="-122"/>
              </a:rPr>
              <a:t>Mites, fleas, and lice can also transmit rickettsiae, depending on the specific species involved.</a:t>
            </a:r>
          </a:p>
        </p:txBody>
      </p:sp>
      <p:sp>
        <p:nvSpPr>
          <p:cNvPr id="10" name="Shape 7"/>
          <p:cNvSpPr/>
          <p:nvPr/>
        </p:nvSpPr>
        <p:spPr>
          <a:xfrm>
            <a:off x="661492" y="4705945"/>
            <a:ext cx="6297018" cy="1566415"/>
          </a:xfrm>
          <a:prstGeom prst="roundRect">
            <a:avLst>
              <a:gd name="adj" fmla="val 2038"/>
            </a:avLst>
          </a:prstGeom>
          <a:solidFill>
            <a:srgbClr val="EDEBE3"/>
          </a:solidFill>
          <a:ln/>
        </p:spPr>
      </p:sp>
      <p:sp>
        <p:nvSpPr>
          <p:cNvPr id="11" name="Text 8"/>
          <p:cNvSpPr/>
          <p:nvPr/>
        </p:nvSpPr>
        <p:spPr>
          <a:xfrm>
            <a:off x="850504" y="4894957"/>
            <a:ext cx="5729910" cy="408682"/>
          </a:xfrm>
          <a:prstGeom prst="rect">
            <a:avLst/>
          </a:prstGeom>
          <a:noFill/>
          <a:ln/>
        </p:spPr>
        <p:txBody>
          <a:bodyPr wrap="none" lIns="0" tIns="0" rIns="0" bIns="0" rtlCol="0" anchor="t"/>
          <a:lstStyle/>
          <a:p>
            <a:pPr algn="ctr" rtl="0">
              <a:lnSpc>
                <a:spcPts val="2292"/>
              </a:lnSpc>
            </a:pPr>
            <a:r>
              <a:rPr lang="en-US" sz="2400" dirty="0">
                <a:solidFill>
                  <a:srgbClr val="161613"/>
                </a:solidFill>
                <a:latin typeface="DM Sans Medium" pitchFamily="34" charset="0"/>
                <a:ea typeface="DM Sans Medium" pitchFamily="34" charset="-122"/>
                <a:cs typeface="DM Sans Medium" pitchFamily="34" charset="-120"/>
              </a:rPr>
              <a:t>Reservoir Hosts</a:t>
            </a:r>
            <a:endParaRPr lang="en-US" sz="2400" dirty="0"/>
          </a:p>
        </p:txBody>
      </p:sp>
      <p:sp>
        <p:nvSpPr>
          <p:cNvPr id="12" name="Text 9"/>
          <p:cNvSpPr/>
          <p:nvPr/>
        </p:nvSpPr>
        <p:spPr>
          <a:xfrm>
            <a:off x="850504" y="5303638"/>
            <a:ext cx="5918994" cy="705275"/>
          </a:xfrm>
          <a:prstGeom prst="rect">
            <a:avLst/>
          </a:prstGeom>
          <a:noFill/>
          <a:ln/>
        </p:spPr>
        <p:txBody>
          <a:bodyPr wrap="square" lIns="0" tIns="0" rIns="0" bIns="0" rtlCol="0" anchor="t"/>
          <a:lstStyle/>
          <a:p>
            <a:pPr algn="l" rtl="0">
              <a:lnSpc>
                <a:spcPts val="2375"/>
              </a:lnSpc>
            </a:pPr>
            <a:r>
              <a:rPr lang="en-US" sz="2000" dirty="0">
                <a:solidFill>
                  <a:srgbClr val="161613"/>
                </a:solidFill>
                <a:ea typeface="Inter" pitchFamily="34" charset="-122"/>
              </a:rPr>
              <a:t>Rickettsiae are often found in animals, including rodents, dogs, and other mammals, which serve as reservoirs.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armed\Desktop\nnnn.png">
            <a:extLst>
              <a:ext uri="{FF2B5EF4-FFF2-40B4-BE49-F238E27FC236}">
                <a16:creationId xmlns:a16="http://schemas.microsoft.com/office/drawing/2014/main" id="{0BA91887-7EFC-4C39-B120-4B7AB459E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47" y="1684041"/>
            <a:ext cx="11267268" cy="462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0DCA9FD1-BC0D-415C-8A00-767A462A4257}"/>
              </a:ext>
            </a:extLst>
          </p:cNvPr>
          <p:cNvSpPr>
            <a:spLocks noChangeArrowheads="1"/>
          </p:cNvSpPr>
          <p:nvPr/>
        </p:nvSpPr>
        <p:spPr bwMode="auto">
          <a:xfrm>
            <a:off x="650929" y="1125538"/>
            <a:ext cx="112672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just" rtl="0" eaLnBrk="1" fontAlgn="base" hangingPunct="1">
              <a:spcBef>
                <a:spcPct val="0"/>
              </a:spcBef>
              <a:spcAft>
                <a:spcPct val="0"/>
              </a:spcAft>
            </a:pPr>
            <a:r>
              <a:rPr lang="en-US" altLang="en-US" b="1" dirty="0">
                <a:solidFill>
                  <a:srgbClr val="0070C0"/>
                </a:solidFill>
                <a:latin typeface="Comic Sans MS" panose="030F0702030302020204" pitchFamily="66" charset="0"/>
              </a:rPr>
              <a:t>Infections Caused by Rickettsiae and Close Relatives</a:t>
            </a:r>
            <a:endParaRPr lang="ar-IQ" altLang="en-US" b="1" dirty="0">
              <a:solidFill>
                <a:srgbClr val="0070C0"/>
              </a:solidFill>
              <a:latin typeface="Comic Sans MS" panose="030F0702030302020204" pitchFamily="66" charset="0"/>
            </a:endParaRPr>
          </a:p>
        </p:txBody>
      </p:sp>
      <p:sp>
        <p:nvSpPr>
          <p:cNvPr id="21508" name="Rectangle 3">
            <a:extLst>
              <a:ext uri="{FF2B5EF4-FFF2-40B4-BE49-F238E27FC236}">
                <a16:creationId xmlns:a16="http://schemas.microsoft.com/office/drawing/2014/main" id="{09B51CA9-83E3-480D-94E7-0F2700EDFADF}"/>
              </a:ext>
            </a:extLst>
          </p:cNvPr>
          <p:cNvSpPr>
            <a:spLocks noChangeArrowheads="1"/>
          </p:cNvSpPr>
          <p:nvPr/>
        </p:nvSpPr>
        <p:spPr bwMode="auto">
          <a:xfrm>
            <a:off x="3657600" y="365126"/>
            <a:ext cx="47114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Symbol" panose="05050102010706020507" pitchFamily="18" charset="2"/>
                <a:ea typeface="PMingLiU" panose="02020500000000000000" pitchFamily="18" charset="-120"/>
              </a:defRPr>
            </a:lvl1pPr>
            <a:lvl2pPr marL="742950" indent="-285750" eaLnBrk="0" hangingPunct="0">
              <a:defRPr kumimoji="1" sz="2400">
                <a:solidFill>
                  <a:schemeClr val="tx1"/>
                </a:solidFill>
                <a:latin typeface="Symbol" panose="05050102010706020507" pitchFamily="18" charset="2"/>
                <a:ea typeface="PMingLiU" panose="02020500000000000000" pitchFamily="18" charset="-120"/>
              </a:defRPr>
            </a:lvl2pPr>
            <a:lvl3pPr marL="1143000" indent="-228600" eaLnBrk="0" hangingPunct="0">
              <a:defRPr kumimoji="1" sz="2400">
                <a:solidFill>
                  <a:schemeClr val="tx1"/>
                </a:solidFill>
                <a:latin typeface="Symbol" panose="05050102010706020507" pitchFamily="18" charset="2"/>
                <a:ea typeface="PMingLiU" panose="02020500000000000000" pitchFamily="18" charset="-120"/>
              </a:defRPr>
            </a:lvl3pPr>
            <a:lvl4pPr marL="1600200" indent="-228600" eaLnBrk="0" hangingPunct="0">
              <a:defRPr kumimoji="1" sz="2400">
                <a:solidFill>
                  <a:schemeClr val="tx1"/>
                </a:solidFill>
                <a:latin typeface="Symbol" panose="05050102010706020507" pitchFamily="18" charset="2"/>
                <a:ea typeface="PMingLiU" panose="02020500000000000000" pitchFamily="18" charset="-120"/>
              </a:defRPr>
            </a:lvl4pPr>
            <a:lvl5pPr marL="2057400" indent="-228600" eaLnBrk="0" hangingPunct="0">
              <a:defRPr kumimoji="1" sz="2400">
                <a:solidFill>
                  <a:schemeClr val="tx1"/>
                </a:solidFill>
                <a:latin typeface="Symbol" panose="05050102010706020507" pitchFamily="18" charset="2"/>
                <a:ea typeface="PMingLiU" panose="02020500000000000000" pitchFamily="18" charset="-120"/>
              </a:defRPr>
            </a:lvl5pPr>
            <a:lvl6pPr marL="25146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6pPr>
            <a:lvl7pPr marL="29718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7pPr>
            <a:lvl8pPr marL="34290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8pPr>
            <a:lvl9pPr marL="3886200" indent="-228600" eaLnBrk="0" fontAlgn="base" hangingPunct="0">
              <a:spcBef>
                <a:spcPct val="0"/>
              </a:spcBef>
              <a:spcAft>
                <a:spcPct val="0"/>
              </a:spcAft>
              <a:defRPr kumimoji="1" sz="2400">
                <a:solidFill>
                  <a:schemeClr val="tx1"/>
                </a:solidFill>
                <a:latin typeface="Symbol" panose="05050102010706020507" pitchFamily="18" charset="2"/>
                <a:ea typeface="PMingLiU" panose="02020500000000000000" pitchFamily="18" charset="-120"/>
              </a:defRPr>
            </a:lvl9pPr>
          </a:lstStyle>
          <a:p>
            <a:pPr algn="ctr" rtl="0" eaLnBrk="1" fontAlgn="base" hangingPunct="1">
              <a:spcBef>
                <a:spcPct val="0"/>
              </a:spcBef>
              <a:spcAft>
                <a:spcPct val="0"/>
              </a:spcAft>
            </a:pPr>
            <a:r>
              <a:rPr lang="en-US"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rPr>
              <a:t>Rickettsia </a:t>
            </a:r>
            <a:endParaRPr lang="ar-IQ" altLang="en-US" sz="4000" b="1" dirty="0">
              <a:ln w="12700">
                <a:solidFill>
                  <a:srgbClr val="FFFF00"/>
                </a:solidFill>
                <a:prstDash val="solid"/>
              </a:ln>
              <a:solidFill>
                <a:srgbClr val="FF0000"/>
              </a:solidFill>
              <a:effectLst>
                <a:outerShdw dist="38100" dir="2640000" algn="bl" rotWithShape="0">
                  <a:schemeClr val="tx2">
                    <a:lumMod val="75000"/>
                  </a:schemeClr>
                </a:outerShdw>
              </a:effectLst>
              <a:latin typeface="Comic Sans MS" panose="030F0702030302020204" pitchFamily="66" charset="0"/>
            </a:endParaRPr>
          </a:p>
        </p:txBody>
      </p:sp>
    </p:spTree>
  </p:cSld>
  <p:clrMapOvr>
    <a:masterClrMapping/>
  </p:clrMapOvr>
  <p:transition spd="slow" advTm="14500"/>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預設簡報設計">
  <a:themeElements>
    <a:clrScheme name="預設簡報設計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B2B2B2"/>
      </a:folHlink>
    </a:clrScheme>
    <a:fontScheme name="預設簡報設計">
      <a:majorFont>
        <a:latin typeface="Times New Roman"/>
        <a:ea typeface="PMingLiU"/>
        <a:cs typeface=""/>
      </a:majorFont>
      <a:minorFont>
        <a:latin typeface="Times New Roman"/>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Symbol" pitchFamily="18" charset="2"/>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Symbol" pitchFamily="18" charset="2"/>
            <a:ea typeface="PMingLiU"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預設簡報設計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預設簡報設計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A50021"/>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أيون">
  <a:themeElements>
    <a:clrScheme name="أيون">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mon Childhood Diseases by Slidesgo">
  <a:themeElements>
    <a:clrScheme name="Simple Light">
      <a:dk1>
        <a:srgbClr val="252525"/>
      </a:dk1>
      <a:lt1>
        <a:srgbClr val="F4F4F4"/>
      </a:lt1>
      <a:dk2>
        <a:srgbClr val="C8B5E4"/>
      </a:dk2>
      <a:lt2>
        <a:srgbClr val="7DE0D8"/>
      </a:lt2>
      <a:accent1>
        <a:srgbClr val="34E297"/>
      </a:accent1>
      <a:accent2>
        <a:srgbClr val="C2F686"/>
      </a:accent2>
      <a:accent3>
        <a:srgbClr val="F9CBA6"/>
      </a:accent3>
      <a:accent4>
        <a:srgbClr val="E7A0C2"/>
      </a:accent4>
      <a:accent5>
        <a:srgbClr val="E671DC"/>
      </a:accent5>
      <a:accent6>
        <a:srgbClr val="FF8795"/>
      </a:accent6>
      <a:hlink>
        <a:srgbClr val="191919"/>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3794</TotalTime>
  <Words>2411</Words>
  <Application>Microsoft Office PowerPoint</Application>
  <PresentationFormat>شاشة عريضة</PresentationFormat>
  <Paragraphs>242</Paragraphs>
  <Slides>27</Slides>
  <Notes>18</Notes>
  <HiddenSlides>0</HiddenSlides>
  <MMClips>0</MMClips>
  <ScaleCrop>false</ScaleCrop>
  <HeadingPairs>
    <vt:vector size="6" baseType="variant">
      <vt:variant>
        <vt:lpstr>الخطوط المستخدمة</vt:lpstr>
      </vt:variant>
      <vt:variant>
        <vt:i4>17</vt:i4>
      </vt:variant>
      <vt:variant>
        <vt:lpstr>نسق</vt:lpstr>
      </vt:variant>
      <vt:variant>
        <vt:i4>5</vt:i4>
      </vt:variant>
      <vt:variant>
        <vt:lpstr>عناوين الشرائح</vt:lpstr>
      </vt:variant>
      <vt:variant>
        <vt:i4>27</vt:i4>
      </vt:variant>
    </vt:vector>
  </HeadingPairs>
  <TitlesOfParts>
    <vt:vector size="49" baseType="lpstr">
      <vt:lpstr>Arial</vt:lpstr>
      <vt:lpstr>Assistant Medium</vt:lpstr>
      <vt:lpstr>Calibri</vt:lpstr>
      <vt:lpstr>Calibri Light</vt:lpstr>
      <vt:lpstr>Century Gothic</vt:lpstr>
      <vt:lpstr>Comic Sans MS</vt:lpstr>
      <vt:lpstr>Courier New</vt:lpstr>
      <vt:lpstr>DM Sans Medium</vt:lpstr>
      <vt:lpstr>font000000001db42377</vt:lpstr>
      <vt:lpstr>Fraunces Medium</vt:lpstr>
      <vt:lpstr>Inter</vt:lpstr>
      <vt:lpstr>OpenSymbol</vt:lpstr>
      <vt:lpstr>Sora SemiBold</vt:lpstr>
      <vt:lpstr>Symbol</vt:lpstr>
      <vt:lpstr>Times New Roman</vt:lpstr>
      <vt:lpstr>Wingdings</vt:lpstr>
      <vt:lpstr>Wingdings 3</vt:lpstr>
      <vt:lpstr>نسق Office</vt:lpstr>
      <vt:lpstr>預設簡報設計</vt:lpstr>
      <vt:lpstr>أيون</vt:lpstr>
      <vt:lpstr>Default Design</vt:lpstr>
      <vt:lpstr>Common Childhood Diseases by Slidesgo</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ACTINOMYCOSIS</vt:lpstr>
      <vt:lpstr>عرض تقديمي في PowerPoint</vt:lpstr>
      <vt:lpstr>Clinical Importance</vt:lpstr>
      <vt:lpstr>عرض تقديمي في PowerPoint</vt:lpstr>
      <vt:lpstr>عرض تقديمي في PowerPoint</vt:lpstr>
      <vt:lpstr>عرض تقديمي في PowerPoint</vt:lpstr>
      <vt:lpstr>Antibiotic Production</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DR.Ahmed Saker 2o1O</dc:creator>
  <cp:lastModifiedBy>DR.Ahmed Saker 2o1O</cp:lastModifiedBy>
  <cp:revision>9</cp:revision>
  <dcterms:created xsi:type="dcterms:W3CDTF">2025-02-12T19:04:59Z</dcterms:created>
  <dcterms:modified xsi:type="dcterms:W3CDTF">2025-02-23T22:25:28Z</dcterms:modified>
</cp:coreProperties>
</file>