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81" r:id="rId2"/>
  </p:sldMasterIdLst>
  <p:notesMasterIdLst>
    <p:notesMasterId r:id="rId15"/>
  </p:notesMasterIdLst>
  <p:sldIdLst>
    <p:sldId id="266" r:id="rId3"/>
    <p:sldId id="257" r:id="rId4"/>
    <p:sldId id="259" r:id="rId5"/>
    <p:sldId id="292" r:id="rId6"/>
    <p:sldId id="261" r:id="rId7"/>
    <p:sldId id="294" r:id="rId8"/>
    <p:sldId id="293" r:id="rId9"/>
    <p:sldId id="295" r:id="rId10"/>
    <p:sldId id="296" r:id="rId11"/>
    <p:sldId id="290" r:id="rId12"/>
    <p:sldId id="291" r:id="rId13"/>
    <p:sldId id="297" r:id="rId14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8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BE254444-9A85-4E96-81E0-32677C8297B8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C9ADC860-4FBA-4C70-BB2D-51F6F1658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14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DC860-4FBA-4C70-BB2D-51F6F1658F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61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0F30C46-C7B1-47F2-B841-2859CF2AC2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2F1D574-0BC1-414F-A4A8-8B062A82F3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2B0D31C-6C85-4CCD-AD7C-56AD56195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5061-921E-4737-98DE-A61502313F56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1008CFC-5BC8-4C17-9A46-ACF6236D9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37E4D34-3751-470C-BCF9-FD752DFAD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9360-ADD1-4B20-A471-76906E8D8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009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B0481A-7FD8-45F2-84F9-29055FDB6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14256DA-6BC9-4BDF-B46E-C91484E144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B0A46DB-A3AF-4AA8-8164-A80485E80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5061-921E-4737-98DE-A61502313F56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13E3586-5C2B-4DB7-BD27-C7485601D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DADDACC-077F-4B2B-AF0B-56B183CF7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9360-ADD1-4B20-A471-76906E8D8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37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B95745F-C420-473B-948F-DFBF4B4D1F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3484401-72B5-41FA-8595-CBE2A55F6A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8417EAE-96E5-4EFB-85A3-4F98B007F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5061-921E-4737-98DE-A61502313F56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4E2866-0E0B-41B6-AFFF-5D4835585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DB3B261-51B8-4620-AA83-F3006A000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9360-ADD1-4B20-A471-76906E8D8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40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3EE7E-1F3B-4C14-B1A1-EA77BAE18E76}" type="datetimeFigureOut">
              <a:rPr lang="ar-EG" smtClean="0"/>
              <a:pPr/>
              <a:t>15/03/1446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98BF645-7011-4009-A13B-FF0A2029A56D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1334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3EE7E-1F3B-4C14-B1A1-EA77BAE18E76}" type="datetimeFigureOut">
              <a:rPr lang="ar-EG" smtClean="0"/>
              <a:pPr/>
              <a:t>15/03/1446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F645-7011-4009-A13B-FF0A2029A56D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32311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3EE7E-1F3B-4C14-B1A1-EA77BAE18E76}" type="datetimeFigureOut">
              <a:rPr lang="ar-EG" smtClean="0"/>
              <a:pPr/>
              <a:t>15/03/1446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98BF645-7011-4009-A13B-FF0A2029A56D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55921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3EE7E-1F3B-4C14-B1A1-EA77BAE18E76}" type="datetimeFigureOut">
              <a:rPr lang="ar-EG" smtClean="0"/>
              <a:pPr/>
              <a:t>15/03/1446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98BF645-7011-4009-A13B-FF0A2029A56D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16026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3EE7E-1F3B-4C14-B1A1-EA77BAE18E76}" type="datetimeFigureOut">
              <a:rPr lang="ar-EG" smtClean="0"/>
              <a:pPr/>
              <a:t>15/03/1446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98BF645-7011-4009-A13B-FF0A2029A56D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45999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3EE7E-1F3B-4C14-B1A1-EA77BAE18E76}" type="datetimeFigureOut">
              <a:rPr lang="ar-EG" smtClean="0"/>
              <a:pPr/>
              <a:t>15/03/1446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F645-7011-4009-A13B-FF0A2029A56D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47475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3EE7E-1F3B-4C14-B1A1-EA77BAE18E76}" type="datetimeFigureOut">
              <a:rPr lang="ar-EG" smtClean="0"/>
              <a:pPr/>
              <a:t>15/03/1446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F645-7011-4009-A13B-FF0A2029A56D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88488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3EE7E-1F3B-4C14-B1A1-EA77BAE18E76}" type="datetimeFigureOut">
              <a:rPr lang="ar-EG" smtClean="0"/>
              <a:pPr/>
              <a:t>15/03/1446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F645-7011-4009-A13B-FF0A2029A56D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51233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943831D-6411-4143-9DB1-6614B7DF2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4930D02-2A4B-4316-B0D9-2E1692322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2BD0E34-7DF8-48EB-8361-130728324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5061-921E-4737-98DE-A61502313F56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B305DCF-F0F6-4C1C-B41A-85CB9C70A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EF30E80-0325-4E4B-905A-DF060719F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9360-ADD1-4B20-A471-76906E8D8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20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3EE7E-1F3B-4C14-B1A1-EA77BAE18E76}" type="datetimeFigureOut">
              <a:rPr lang="ar-EG" smtClean="0"/>
              <a:pPr/>
              <a:t>15/03/1446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8BF645-7011-4009-A13B-FF0A2029A56D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766489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3EE7E-1F3B-4C14-B1A1-EA77BAE18E76}" type="datetimeFigureOut">
              <a:rPr lang="ar-EG" smtClean="0"/>
              <a:pPr/>
              <a:t>15/03/1446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98BF645-7011-4009-A13B-FF0A2029A56D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32475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3EE7E-1F3B-4C14-B1A1-EA77BAE18E76}" type="datetimeFigureOut">
              <a:rPr lang="ar-EG" smtClean="0"/>
              <a:pPr/>
              <a:t>15/03/1446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98BF645-7011-4009-A13B-FF0A2029A56D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07831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3EE7E-1F3B-4C14-B1A1-EA77BAE18E76}" type="datetimeFigureOut">
              <a:rPr lang="ar-EG" smtClean="0"/>
              <a:pPr/>
              <a:t>15/03/1446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8BF645-7011-4009-A13B-FF0A2029A56D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871484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3EE7E-1F3B-4C14-B1A1-EA77BAE18E76}" type="datetimeFigureOut">
              <a:rPr lang="ar-EG" smtClean="0"/>
              <a:pPr/>
              <a:t>15/03/1446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8BF645-7011-4009-A13B-FF0A2029A56D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76421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3EE7E-1F3B-4C14-B1A1-EA77BAE18E76}" type="datetimeFigureOut">
              <a:rPr lang="ar-EG" smtClean="0"/>
              <a:pPr/>
              <a:t>15/03/1446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8BF645-7011-4009-A13B-FF0A2029A56D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142375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3EE7E-1F3B-4C14-B1A1-EA77BAE18E76}" type="datetimeFigureOut">
              <a:rPr lang="ar-EG" smtClean="0"/>
              <a:pPr/>
              <a:t>15/03/1446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F645-7011-4009-A13B-FF0A2029A56D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750019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3EE7E-1F3B-4C14-B1A1-EA77BAE18E76}" type="datetimeFigureOut">
              <a:rPr lang="ar-EG" smtClean="0"/>
              <a:pPr/>
              <a:t>15/03/1446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F645-7011-4009-A13B-FF0A2029A56D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740123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54EAC4-8EC8-4A25-A1BB-672E68794D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31943E-2391-49FA-A5B6-570341E367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67D78E-8064-4DE2-BC99-2D4E5F3A66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3E7685-9528-4893-AB14-A2CF5F980BE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74442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A33B30F-41C6-477D-8531-061BFD75CE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7CACFA0-4F6F-4350-9BAC-7CD5DA0A6D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51B72DC-966E-44EB-BA08-1A8E954FD9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7C019D-FAAA-4329-8DDA-252400C29D90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1293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193DB7A-E47C-42AE-97E3-398067A40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740D542-9D96-40FD-B8CE-1D00D12D16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E3F791D-E0B6-4295-BC21-C1F8A1F88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5061-921E-4737-98DE-A61502313F56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A9C73E-1366-47B1-A79A-85625517C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34F473A-D0BF-4781-B790-8240B7BBA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9360-ADD1-4B20-A471-76906E8D8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93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320647A-C78D-471E-B0AC-22D95F751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FAA05F7-BA5D-44A5-9154-EC97E31F37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8CDC6B3-C0C0-4E39-8D69-114DE140C8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CF70D42-3125-4939-85FA-C4B300B41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5061-921E-4737-98DE-A61502313F56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8589654-FABB-4DA4-B6A0-BD8701CB1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7D3ABB7-FB1F-4D04-BFE4-851D89098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9360-ADD1-4B20-A471-76906E8D8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9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AE59CE-CCFB-44B3-B70D-3D34B3E07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A7433B5-C293-4966-BDDF-43EF06AD7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5CD1C9A-7F47-47E5-B758-1BBD6C8D9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13B876BC-A00F-46D0-AFDF-3515F4A5E8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86824A55-2DDD-4ED4-BA4A-89C6C8A4C3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11D3F53A-BA9B-4B14-95D3-DDBCF4931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5061-921E-4737-98DE-A61502313F56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EA10B806-41BB-445E-98BA-95AAE87C3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27AC4AC7-F455-4486-BE25-EF68FF761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9360-ADD1-4B20-A471-76906E8D8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08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E3A40E6-D71B-4939-B572-6FFA5B361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3302AA1-497F-4B83-ACE6-6325002DD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5061-921E-4737-98DE-A61502313F56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71B5AC0-E665-420A-A28F-45E847433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8DE078A-79E9-497B-9E14-2827AE498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9360-ADD1-4B20-A471-76906E8D8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147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A165F6A6-EB99-48B1-B805-F61DE0EB3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5061-921E-4737-98DE-A61502313F56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8F26973A-D240-4676-86AE-E6096EA0D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5E1C756-CDA1-447B-9623-3303DBABB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9360-ADD1-4B20-A471-76906E8D8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13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72F5B27-68FF-44DC-9734-EDC5B45FE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27D73AD-C61C-4859-B952-9A9DE46BC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498D76D-202E-4DBA-A883-5FC2E76DD0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23BF431-23CB-4F9C-8A72-8238D6CA1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5061-921E-4737-98DE-A61502313F56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4E22D73-5A85-481B-92EE-FE2A88426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8D22ADF-63EB-4994-A6AE-84CFB995C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9360-ADD1-4B20-A471-76906E8D8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43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35A090A-4FEC-49DF-B68F-211824F43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524C9377-7842-4758-B290-E774E7D07F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F56B4C3-FA5F-4FF3-BCFF-8C020ABB7C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873EE53-CE2A-49EE-AF40-1162ECB74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5061-921E-4737-98DE-A61502313F56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6AF0917-EF82-4426-AF00-4129049E3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C600C29-E1E9-4078-BA01-7310EFD02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9360-ADD1-4B20-A471-76906E8D8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19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A401836-17A4-48C2-84A6-BEF9D8594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A2C8B35-6CAA-4F27-AE85-1AF2DEB63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61BF251-2C97-4B28-8B89-16E0F4359B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85061-921E-4737-98DE-A61502313F56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380BEB8-0CF6-427C-A540-47F30E20CA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BADC8D2-B728-4586-91E2-73DDC1475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59360-ADD1-4B20-A471-76906E8D8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2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85061-921E-4737-98DE-A61502313F56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6659360-ADD1-4B20-A471-76906E8D8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1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749352" y="1772817"/>
            <a:ext cx="7918648" cy="1467595"/>
          </a:xfrm>
        </p:spPr>
        <p:txBody>
          <a:bodyPr>
            <a:normAutofit fontScale="90000"/>
          </a:bodyPr>
          <a:lstStyle/>
          <a:p>
            <a:pPr algn="ctr" rtl="0"/>
            <a:br>
              <a:rPr lang="en-US" b="1" dirty="0"/>
            </a:b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Lec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. 1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Introduction 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3062511" y="4005064"/>
            <a:ext cx="6552728" cy="1752600"/>
          </a:xfrm>
        </p:spPr>
        <p:txBody>
          <a:bodyPr/>
          <a:lstStyle/>
          <a:p>
            <a:pPr algn="ctr"/>
            <a:r>
              <a:rPr lang="en-US" b="1" dirty="0"/>
              <a:t>By:</a:t>
            </a:r>
          </a:p>
          <a:p>
            <a:pPr algn="ctr"/>
            <a:r>
              <a:rPr lang="en-US" b="1" dirty="0"/>
              <a:t>Assist. Prof. Dr. </a:t>
            </a:r>
            <a:r>
              <a:rPr lang="en-US" b="1" dirty="0" err="1"/>
              <a:t>Shaima’a</a:t>
            </a:r>
            <a:r>
              <a:rPr lang="en-US" b="1" dirty="0"/>
              <a:t> Al-</a:t>
            </a:r>
            <a:r>
              <a:rPr lang="en-US" b="1" dirty="0" err="1"/>
              <a:t>Salihy</a:t>
            </a:r>
            <a:r>
              <a:rPr lang="en-US" b="1" dirty="0"/>
              <a:t>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3431704" y="260649"/>
            <a:ext cx="6768752" cy="92333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n w="3175" cmpd="sng">
                  <a:noFill/>
                </a:ln>
                <a:solidFill>
                  <a:srgbClr val="30ACEC">
                    <a:lumMod val="75000"/>
                  </a:srgbClr>
                </a:solidFill>
                <a:latin typeface="Corbel" panose="020B0503020204020204"/>
              </a:rPr>
              <a:t>Medical Virology</a:t>
            </a:r>
            <a:endParaRPr lang="en-US" dirty="0">
              <a:solidFill>
                <a:prstClr val="black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478262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>
            <a:extLst>
              <a:ext uri="{FF2B5EF4-FFF2-40B4-BE49-F238E27FC236}">
                <a16:creationId xmlns:a16="http://schemas.microsoft.com/office/drawing/2014/main" id="{669E092F-7DCC-4355-AA90-3DDE6374AFB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85913" y="1214438"/>
            <a:ext cx="9886950" cy="4565650"/>
          </a:xfrm>
        </p:spPr>
        <p:txBody>
          <a:bodyPr>
            <a:normAutofit/>
          </a:bodyPr>
          <a:lstStyle/>
          <a:p>
            <a:pPr algn="just" rtl="0" eaLnBrk="1" hangingPunct="1"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Defective Viruses</a:t>
            </a:r>
          </a:p>
          <a:p>
            <a:pPr algn="just" rtl="0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composed of viral nucleic acid and proteins but cannot replicate without a ‘helper’ virus</a:t>
            </a:r>
          </a:p>
          <a:p>
            <a:pPr algn="just" rtl="0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growth many defective viruses are produced in addition to infectious viruses</a:t>
            </a:r>
          </a:p>
          <a:p>
            <a:pPr algn="just" rtl="0" eaLnBrk="1" hangingPunct="1">
              <a:buFontTx/>
              <a:buNone/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Pseudovirions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Contain host cell DNA instead of viral DNA within the capsid</a:t>
            </a:r>
          </a:p>
          <a:p>
            <a:pPr algn="just" rtl="0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infect cells but do not replicate</a:t>
            </a:r>
          </a:p>
        </p:txBody>
      </p:sp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9797B9EF-A014-4A69-9730-DC9CF280A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6EE2644-C8FC-46B2-AF73-0100A0E1A3DF}" type="slidenum">
              <a:rPr lang="ar-SA" altLang="en-US"/>
              <a:pPr eaLnBrk="1" hangingPunct="1"/>
              <a:t>10</a:t>
            </a:fld>
            <a:endParaRPr lang="en-US" altLang="en-US"/>
          </a:p>
        </p:txBody>
      </p:sp>
      <p:sp>
        <p:nvSpPr>
          <p:cNvPr id="41988" name="Rectangle 4">
            <a:extLst>
              <a:ext uri="{FF2B5EF4-FFF2-40B4-BE49-F238E27FC236}">
                <a16:creationId xmlns:a16="http://schemas.microsoft.com/office/drawing/2014/main" id="{97CC0836-D5A7-4DDE-BA93-16216717F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75" y="428625"/>
            <a:ext cx="5316538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en-US" sz="3600" dirty="0">
                <a:solidFill>
                  <a:schemeClr val="tx2"/>
                </a:solidFill>
              </a:rPr>
              <a:t>Atypical Virus-like Agents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uiExpand="1" build="p"/>
      <p:bldP spid="4198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>
            <a:extLst>
              <a:ext uri="{FF2B5EF4-FFF2-40B4-BE49-F238E27FC236}">
                <a16:creationId xmlns:a16="http://schemas.microsoft.com/office/drawing/2014/main" id="{EBD4060F-0B76-4680-992A-81345015EBC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843088" y="1357313"/>
            <a:ext cx="9858375" cy="5072062"/>
          </a:xfrm>
        </p:spPr>
        <p:txBody>
          <a:bodyPr>
            <a:normAutofit fontScale="92500"/>
          </a:bodyPr>
          <a:lstStyle/>
          <a:p>
            <a:pPr algn="l" rtl="0" eaLnBrk="1" hangingPunct="1">
              <a:buFontTx/>
              <a:buNone/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Viroids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 solely of a single molecule of circular RNA without a protein coat or envelope</a:t>
            </a:r>
          </a:p>
          <a:p>
            <a:pPr algn="l" rtl="0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RNA is small and does not code for any protein.</a:t>
            </a:r>
          </a:p>
          <a:p>
            <a:pPr algn="l" rtl="0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 several plant diseases but are not implicated in human diseases</a:t>
            </a:r>
          </a:p>
          <a:p>
            <a:pPr algn="l" rtl="0" eaLnBrk="1" hangingPunct="1"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Prions</a:t>
            </a:r>
          </a:p>
          <a:p>
            <a:pPr algn="l" rtl="0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infectious particles that are composed solely of protein and no detectable nucleic acid</a:t>
            </a:r>
          </a:p>
          <a:p>
            <a:pPr algn="l" rtl="0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cause of certain slow diseases like Creutzfeldt-Jacob Disease (CJD) in human and scrapie in sheep</a:t>
            </a:r>
          </a:p>
          <a:p>
            <a:pPr algn="l" rtl="0" eaLnBrk="1" hangingPunct="1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0" name="Slide Number Placeholder 5">
            <a:extLst>
              <a:ext uri="{FF2B5EF4-FFF2-40B4-BE49-F238E27FC236}">
                <a16:creationId xmlns:a16="http://schemas.microsoft.com/office/drawing/2014/main" id="{62B9BF1E-A769-44A0-8E92-BD0FCEA9F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61B5041-1492-4CE9-9A8A-02BB6E949D15}" type="slidenum">
              <a:rPr lang="ar-SA" altLang="en-US"/>
              <a:pPr eaLnBrk="1" hangingPunct="1"/>
              <a:t>11</a:t>
            </a:fld>
            <a:endParaRPr lang="en-US" altLang="en-US"/>
          </a:p>
        </p:txBody>
      </p:sp>
      <p:sp>
        <p:nvSpPr>
          <p:cNvPr id="41988" name="Rectangle 4">
            <a:extLst>
              <a:ext uri="{FF2B5EF4-FFF2-40B4-BE49-F238E27FC236}">
                <a16:creationId xmlns:a16="http://schemas.microsoft.com/office/drawing/2014/main" id="{6A3C7565-84B1-4C2F-A02C-DF52E635A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9" y="549275"/>
            <a:ext cx="5316537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en-US" sz="3600" dirty="0">
                <a:solidFill>
                  <a:schemeClr val="tx2"/>
                </a:solidFill>
              </a:rPr>
              <a:t>Atypical Virus-like Agents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75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125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75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75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75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withGroup">
                            <p:stCondLst>
                              <p:cond delay="125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75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  <p:bldP spid="4198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4AA262C9-412D-400B-A6B6-51F55C381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نجمة: 5 نقاط 1">
            <a:extLst>
              <a:ext uri="{FF2B5EF4-FFF2-40B4-BE49-F238E27FC236}">
                <a16:creationId xmlns:a16="http://schemas.microsoft.com/office/drawing/2014/main" id="{33D6A33A-42DD-7EE6-7AD1-9F8FEE17953E}"/>
              </a:ext>
            </a:extLst>
          </p:cNvPr>
          <p:cNvSpPr/>
          <p:nvPr/>
        </p:nvSpPr>
        <p:spPr>
          <a:xfrm rot="19855852">
            <a:off x="9130622" y="-259720"/>
            <a:ext cx="3023170" cy="2622423"/>
          </a:xfrm>
          <a:prstGeom prst="star5">
            <a:avLst>
              <a:gd name="adj" fmla="val 13444"/>
              <a:gd name="hf" fmla="val 105146"/>
              <a:gd name="vf" fmla="val 11055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نجمة: 5 نقاط 2">
            <a:extLst>
              <a:ext uri="{FF2B5EF4-FFF2-40B4-BE49-F238E27FC236}">
                <a16:creationId xmlns:a16="http://schemas.microsoft.com/office/drawing/2014/main" id="{3CB3B539-907A-6C1D-9BFE-884507E685E7}"/>
              </a:ext>
            </a:extLst>
          </p:cNvPr>
          <p:cNvSpPr/>
          <p:nvPr/>
        </p:nvSpPr>
        <p:spPr>
          <a:xfrm>
            <a:off x="9415464" y="57862"/>
            <a:ext cx="2759284" cy="2441915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نجمة: 5 نقاط 3">
            <a:extLst>
              <a:ext uri="{FF2B5EF4-FFF2-40B4-BE49-F238E27FC236}">
                <a16:creationId xmlns:a16="http://schemas.microsoft.com/office/drawing/2014/main" id="{9328F4C2-AEA6-61A8-9F9C-611969A38FFE}"/>
              </a:ext>
            </a:extLst>
          </p:cNvPr>
          <p:cNvSpPr/>
          <p:nvPr/>
        </p:nvSpPr>
        <p:spPr>
          <a:xfrm rot="1680000">
            <a:off x="9421657" y="-276647"/>
            <a:ext cx="2746898" cy="2790824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18/9</a:t>
            </a:r>
          </a:p>
        </p:txBody>
      </p:sp>
    </p:spTree>
    <p:extLst>
      <p:ext uri="{BB962C8B-B14F-4D97-AF65-F5344CB8AC3E}">
        <p14:creationId xmlns:p14="http://schemas.microsoft.com/office/powerpoint/2010/main" val="228531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FF2BE516-082D-4172-B990-71DE2D45F0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81162" y="265908"/>
            <a:ext cx="8472488" cy="648492"/>
          </a:xfrm>
        </p:spPr>
        <p:txBody>
          <a:bodyPr>
            <a:noAutofit/>
          </a:bodyPr>
          <a:lstStyle/>
          <a:p>
            <a:pPr algn="l"/>
            <a:r>
              <a:rPr lang="en-US" altLang="en-US" sz="3200" b="1" dirty="0"/>
              <a:t>Viruses: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obligate intracellular parasites</a:t>
            </a:r>
            <a:endParaRPr lang="en-US" altLang="en-US" sz="3200" b="1" dirty="0">
              <a:solidFill>
                <a:srgbClr val="0070C0"/>
              </a:solidFill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DD39DFCB-B08D-4FED-A7D5-6673BDF9759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602582"/>
            <a:ext cx="7905750" cy="5007768"/>
          </a:xfrm>
        </p:spPr>
        <p:txBody>
          <a:bodyPr>
            <a:noAutofit/>
          </a:bodyPr>
          <a:lstStyle/>
          <a:p>
            <a:pPr marL="533400" indent="-533400" algn="just">
              <a:lnSpc>
                <a:spcPct val="80000"/>
              </a:lnSpc>
              <a:buNone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Small size:</a:t>
            </a:r>
          </a:p>
          <a:p>
            <a:pPr marL="533400" indent="-533400" algn="just">
              <a:lnSpc>
                <a:spcPct val="80000"/>
              </a:lnSpc>
              <a:buFontTx/>
              <a:buChar char="o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smallest infectious agents       (20-300 nm in diameter)</a:t>
            </a:r>
          </a:p>
          <a:p>
            <a:pPr marL="533400" indent="-533400" algn="just">
              <a:lnSpc>
                <a:spcPct val="80000"/>
              </a:lnSpc>
              <a:buFontTx/>
              <a:buChar char="o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Bacteria (300-1000nm); RBC (7500nm)</a:t>
            </a:r>
          </a:p>
          <a:p>
            <a:pPr marL="533400" indent="-533400" algn="just">
              <a:lnSpc>
                <a:spcPct val="80000"/>
              </a:lnSpc>
              <a:buNone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Genome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533400" indent="-533400" algn="just">
              <a:lnSpc>
                <a:spcPct val="80000"/>
              </a:lnSpc>
              <a:buFontTx/>
              <a:buChar char="o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Either DNA or RNA</a:t>
            </a:r>
          </a:p>
          <a:p>
            <a:pPr marL="533400" indent="-533400" algn="just">
              <a:lnSpc>
                <a:spcPct val="80000"/>
              </a:lnSpc>
              <a:buNone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Metabolically inert:</a:t>
            </a:r>
          </a:p>
          <a:p>
            <a:pPr marL="533400" indent="-533400" algn="just">
              <a:lnSpc>
                <a:spcPct val="80000"/>
              </a:lnSpc>
              <a:buFontTx/>
              <a:buChar char="o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 posses active protein synthesizing apparatus</a:t>
            </a:r>
          </a:p>
          <a:p>
            <a:pPr marL="533400" indent="-533400" algn="just">
              <a:lnSpc>
                <a:spcPct val="80000"/>
              </a:lnSpc>
              <a:buFontTx/>
              <a:buChar char="o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 have a nucleus, cytoplasm, mitochondria or ribosomes</a:t>
            </a:r>
          </a:p>
          <a:p>
            <a:pPr marL="533400" indent="-533400" algn="just">
              <a:lnSpc>
                <a:spcPct val="80000"/>
              </a:lnSpc>
              <a:buFontTx/>
              <a:buChar char="o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metabolic activity outside host: obligate intracellular parasites</a:t>
            </a:r>
          </a:p>
          <a:p>
            <a:pPr marL="533400" indent="-533400" algn="just">
              <a:lnSpc>
                <a:spcPct val="80000"/>
              </a:lnSpc>
              <a:buFontTx/>
              <a:buChar char="o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replicate only inside living cells; NOT on inanimate media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Replication:</a:t>
            </a:r>
          </a:p>
          <a:p>
            <a:pPr algn="just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multiply by a complex method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relative sizes of bacteria &amp; viruses">
            <a:extLst>
              <a:ext uri="{FF2B5EF4-FFF2-40B4-BE49-F238E27FC236}">
                <a16:creationId xmlns:a16="http://schemas.microsoft.com/office/drawing/2014/main" id="{D75706F5-8805-4D1D-97A7-4D3E4EE4806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1600" y="1316831"/>
            <a:ext cx="2917032" cy="2586037"/>
          </a:xfrm>
          <a:noFill/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DC7BBA18-BE7B-439B-800C-70B021A161A9}"/>
              </a:ext>
            </a:extLst>
          </p:cNvPr>
          <p:cNvSpPr txBox="1">
            <a:spLocks noChangeArrowheads="1"/>
          </p:cNvSpPr>
          <p:nvPr/>
        </p:nvSpPr>
        <p:spPr>
          <a:xfrm>
            <a:off x="1032668" y="734219"/>
            <a:ext cx="6686550" cy="86836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en-US" sz="2800" b="1" dirty="0"/>
              <a:t>General Properties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7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withGroup">
                            <p:stCondLst>
                              <p:cond delay="9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withGroup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with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withGroup">
                            <p:stCondLst>
                              <p:cond delay="13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withGroup">
                            <p:stCondLst>
                              <p:cond delay="15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5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000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0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1000"/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95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uiExpand="1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ED9FF868-A3FF-4DDC-A167-54B2D2F8F3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86971" y="1291771"/>
            <a:ext cx="10813143" cy="5167086"/>
          </a:xfrm>
        </p:spPr>
        <p:txBody>
          <a:bodyPr>
            <a:normAutofit/>
          </a:bodyPr>
          <a:lstStyle/>
          <a:p>
            <a:pPr algn="l" rtl="0" eaLnBrk="1" hangingPunct="1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Genome: </a:t>
            </a:r>
          </a:p>
          <a:p>
            <a:pPr lvl="1" algn="just" rtl="0" eaLnBrk="1" hangingPunct="1">
              <a:buFontTx/>
              <a:buChar char="o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core of DNA or RNA</a:t>
            </a:r>
          </a:p>
          <a:p>
            <a:pPr lvl="1" algn="just" rtl="0" eaLnBrk="1" hangingPunct="1">
              <a:buFontTx/>
              <a:buChar char="o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be single-stranded (ss) or double stranded (ds)</a:t>
            </a:r>
          </a:p>
          <a:p>
            <a:pPr lvl="1" algn="just" rtl="0" eaLnBrk="1" hangingPunct="1">
              <a:buFontTx/>
              <a:buChar char="o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be circular or linear</a:t>
            </a:r>
          </a:p>
          <a:p>
            <a:pPr algn="just" rtl="0" eaLnBrk="1" hangingPunct="1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Capsid: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protein coat surrounding the genome</a:t>
            </a:r>
          </a:p>
          <a:p>
            <a:pPr lvl="1" algn="just">
              <a:buFontTx/>
              <a:buChar char="o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structural symmetry </a:t>
            </a:r>
          </a:p>
          <a:p>
            <a:pPr lvl="1" algn="just">
              <a:buFontTx/>
              <a:buChar char="o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Stabilizes the viral nucleic acid against extracellular enzymes (e.g. nucleases in blood stream).</a:t>
            </a:r>
          </a:p>
          <a:p>
            <a:pPr lvl="1" algn="just">
              <a:buFontTx/>
              <a:buChar char="o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Facilitates attachment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susceptible host </a:t>
            </a:r>
          </a:p>
          <a:p>
            <a:pPr lvl="1" algn="just">
              <a:buFontTx/>
              <a:buChar char="o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Participate in penetration of the virus to the host cell</a:t>
            </a: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2B170170-3428-4FB0-A21A-7ACC67D88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7305" y="60776"/>
            <a:ext cx="418623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en-US" sz="3200" b="1" dirty="0">
                <a:solidFill>
                  <a:schemeClr val="tx2"/>
                </a:solidFill>
              </a:rPr>
              <a:t>Viruses: Structure</a:t>
            </a:r>
          </a:p>
        </p:txBody>
      </p:sp>
      <p:grpSp>
        <p:nvGrpSpPr>
          <p:cNvPr id="4100" name="Group 5">
            <a:extLst>
              <a:ext uri="{FF2B5EF4-FFF2-40B4-BE49-F238E27FC236}">
                <a16:creationId xmlns:a16="http://schemas.microsoft.com/office/drawing/2014/main" id="{F358F5D5-EB04-4651-B2F6-9C7BE56FDC78}"/>
              </a:ext>
            </a:extLst>
          </p:cNvPr>
          <p:cNvGrpSpPr>
            <a:grpSpLocks/>
          </p:cNvGrpSpPr>
          <p:nvPr/>
        </p:nvGrpSpPr>
        <p:grpSpPr bwMode="auto">
          <a:xfrm>
            <a:off x="8998857" y="692150"/>
            <a:ext cx="1971675" cy="2736850"/>
            <a:chOff x="3696" y="527"/>
            <a:chExt cx="1560" cy="1977"/>
          </a:xfrm>
        </p:grpSpPr>
        <p:pic>
          <p:nvPicPr>
            <p:cNvPr id="4101" name="Picture 6" descr="Animal virus structure">
              <a:extLst>
                <a:ext uri="{FF2B5EF4-FFF2-40B4-BE49-F238E27FC236}">
                  <a16:creationId xmlns:a16="http://schemas.microsoft.com/office/drawing/2014/main" id="{FC8ACFD9-5783-43CE-96C4-97FE0C6307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572"/>
              <a:ext cx="1560" cy="1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2" name="Rectangle 7">
              <a:extLst>
                <a:ext uri="{FF2B5EF4-FFF2-40B4-BE49-F238E27FC236}">
                  <a16:creationId xmlns:a16="http://schemas.microsoft.com/office/drawing/2014/main" id="{82BA83A9-73F7-4470-9C74-2303CA967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9" y="2251"/>
              <a:ext cx="408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03" name="Rectangle 8">
              <a:extLst>
                <a:ext uri="{FF2B5EF4-FFF2-40B4-BE49-F238E27FC236}">
                  <a16:creationId xmlns:a16="http://schemas.microsoft.com/office/drawing/2014/main" id="{ACEF1711-4C53-4D70-AFDC-818CE9B2CC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" y="527"/>
              <a:ext cx="1180" cy="1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61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ED9FF868-A3FF-4DDC-A167-54B2D2F8F3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01984" y="1197429"/>
            <a:ext cx="10728065" cy="5660571"/>
          </a:xfrm>
        </p:spPr>
        <p:txBody>
          <a:bodyPr>
            <a:normAutofit/>
          </a:bodyPr>
          <a:lstStyle/>
          <a:p>
            <a:pPr algn="just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Envelope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lipid-containing membrane surrounding some viruses.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acquired during budding process through a cellular membrane. 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Virus-encoded glycoproteins are exposed on the surface of the envelope.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Enveloped viruses are more unstable i.e. are more sensitive to heat, drying, detergents and alcohols</a:t>
            </a:r>
          </a:p>
          <a:p>
            <a:pPr lvl="1" algn="just">
              <a:buFont typeface="Courier New" panose="02070309020205020404" pitchFamily="49" charset="0"/>
              <a:buChar char="o"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Nucleocapsid</a:t>
            </a:r>
          </a:p>
          <a:p>
            <a:pPr marL="609600" indent="-609600">
              <a:buFontTx/>
              <a:buChar char="o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protein-nucleic acid complex</a:t>
            </a:r>
          </a:p>
          <a:p>
            <a:pPr marL="609600" indent="-609600"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Virion</a:t>
            </a:r>
          </a:p>
          <a:p>
            <a:pPr marL="609600" indent="-609600">
              <a:buFontTx/>
              <a:buChar char="o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complete infective virus particle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2B170170-3428-4FB0-A21A-7ACC67D88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7305" y="60776"/>
            <a:ext cx="418623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en-US" sz="3200" b="1" dirty="0">
                <a:solidFill>
                  <a:schemeClr val="tx2"/>
                </a:solidFill>
              </a:rPr>
              <a:t>Viruses: Structure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D990A950-5A2C-CE34-B241-97F1FD141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571875"/>
            <a:ext cx="5478864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8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61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25516D4C-6C1E-4B77-83AD-7DDBAC4F126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95902" y="1049336"/>
            <a:ext cx="5419161" cy="5365112"/>
          </a:xfrm>
        </p:spPr>
        <p:txBody>
          <a:bodyPr>
            <a:normAutofit/>
          </a:bodyPr>
          <a:lstStyle/>
          <a:p>
            <a:pPr algn="l" rtl="0" eaLnBrk="1" hangingPunct="1"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Cubic Symmetry (Icosahedral)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arranged in 20 triangles that form a an icosahedron.</a:t>
            </a: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approximate outline like a sphere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6F4FEB4B-08DF-4CC1-B573-31176FD17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902" y="157519"/>
            <a:ext cx="10290629" cy="78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en-US" sz="3200" b="1" dirty="0">
                <a:solidFill>
                  <a:schemeClr val="tx2"/>
                </a:solidFill>
              </a:rPr>
              <a:t>Viruses: Symmetry (The arrangement of capsomers)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C29E60DA-BA13-47D4-8598-639516FFE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187" y="1508718"/>
            <a:ext cx="5114925" cy="405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81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25516D4C-6C1E-4B77-83AD-7DDBAC4F126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95902" y="1049336"/>
            <a:ext cx="9260114" cy="53651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3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Helical Symmetry</a:t>
            </a:r>
            <a:endParaRPr lang="en-US" sz="31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itchFamily="18" charset="0"/>
              </a:rPr>
              <a:t>The capsomeres are arranged  in a hollow coil </a:t>
            </a:r>
          </a:p>
          <a:p>
            <a:pPr algn="just">
              <a:lnSpc>
                <a:spcPct val="90000"/>
              </a:lnSpc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itchFamily="18" charset="0"/>
              </a:rPr>
              <a:t>Most helical viruses are enveloped</a:t>
            </a:r>
          </a:p>
          <a:p>
            <a:pPr algn="just">
              <a:lnSpc>
                <a:spcPct val="90000"/>
              </a:lnSpc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itchFamily="18" charset="0"/>
              </a:rPr>
              <a:t>appears rod-shaped. </a:t>
            </a:r>
          </a:p>
          <a:p>
            <a:pPr algn="just">
              <a:lnSpc>
                <a:spcPct val="90000"/>
              </a:lnSpc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itchFamily="18" charset="0"/>
              </a:rPr>
              <a:t>The helix can be either rigid or flexible</a:t>
            </a:r>
          </a:p>
          <a:p>
            <a:pPr marL="0" indent="0">
              <a:buNone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6F4FEB4B-08DF-4CC1-B573-31176FD17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902" y="157519"/>
            <a:ext cx="10290629" cy="78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en-US" sz="3200" b="1" dirty="0">
                <a:solidFill>
                  <a:schemeClr val="tx2"/>
                </a:solidFill>
              </a:rPr>
              <a:t>Viruses: Symmetry (The arrangement of capsomers)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B116677C-C10E-4497-BDD2-F171B8F12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9155" y="2793026"/>
            <a:ext cx="3726943" cy="326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02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819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040256FB-FAED-49F3-BFCC-63E7DDAF7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487" y="1025879"/>
            <a:ext cx="4621169" cy="3688400"/>
          </a:xfrm>
          <a:prstGeom prst="rect">
            <a:avLst/>
          </a:prstGeom>
        </p:spPr>
      </p:pic>
      <p:sp>
        <p:nvSpPr>
          <p:cNvPr id="8195" name="Rectangle 3">
            <a:extLst>
              <a:ext uri="{FF2B5EF4-FFF2-40B4-BE49-F238E27FC236}">
                <a16:creationId xmlns:a16="http://schemas.microsoft.com/office/drawing/2014/main" id="{25516D4C-6C1E-4B77-83AD-7DDBAC4F126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95902" y="1049336"/>
            <a:ext cx="9260114" cy="2062354"/>
          </a:xfrm>
        </p:spPr>
        <p:txBody>
          <a:bodyPr>
            <a:normAutofit/>
          </a:bodyPr>
          <a:lstStyle/>
          <a:p>
            <a:pPr algn="l" rtl="0" eaLnBrk="1" hangingPunct="1"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 symmetry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not conform to cubic or helical symmetry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6F4FEB4B-08DF-4CC1-B573-31176FD17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902" y="157519"/>
            <a:ext cx="10290629" cy="78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en-US" sz="3200" b="1" dirty="0">
                <a:solidFill>
                  <a:schemeClr val="tx2"/>
                </a:solidFill>
              </a:rPr>
              <a:t>Viruses: Symmetry (The arrangement of capsomers)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5B79C028-277C-4177-A208-35FE4EED5FAA}"/>
              </a:ext>
            </a:extLst>
          </p:cNvPr>
          <p:cNvSpPr/>
          <p:nvPr/>
        </p:nvSpPr>
        <p:spPr>
          <a:xfrm>
            <a:off x="998272" y="5330907"/>
            <a:ext cx="10750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 rtl="0">
              <a:spcBef>
                <a:spcPts val="1000"/>
              </a:spcBef>
              <a:buClr>
                <a:srgbClr val="A53010"/>
              </a:buClr>
            </a:pP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*All known human viruses with helical symmetry are enclosed by envelope.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17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8196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138285-BAE3-46FA-820E-36FBBC2F5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039" y="624110"/>
            <a:ext cx="9607573" cy="1280890"/>
          </a:xfrm>
        </p:spPr>
        <p:txBody>
          <a:bodyPr>
            <a:normAutofit fontScale="9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Nomenclature and Classification of viruses:</a:t>
            </a:r>
            <a:br>
              <a:rPr lang="en-US" sz="3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561D6D0-ADE4-4FA1-B170-46B61FB1E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7039" y="1642280"/>
            <a:ext cx="8915400" cy="3777622"/>
          </a:xfrm>
        </p:spPr>
        <p:txBody>
          <a:bodyPr/>
          <a:lstStyle/>
          <a:p>
            <a:pPr lvl="0"/>
            <a:r>
              <a:rPr lang="en-US" sz="2800" b="1" dirty="0"/>
              <a:t>Order</a:t>
            </a:r>
            <a:r>
              <a:rPr lang="en-US" sz="2800" dirty="0"/>
              <a:t> which are end with the suffix-</a:t>
            </a:r>
            <a:r>
              <a:rPr lang="en-US" sz="2800" i="1" dirty="0" err="1"/>
              <a:t>virales</a:t>
            </a:r>
            <a:endParaRPr lang="en-US" sz="2800" dirty="0"/>
          </a:p>
          <a:p>
            <a:pPr lvl="0"/>
            <a:r>
              <a:rPr lang="en-US" sz="2800" b="1" dirty="0"/>
              <a:t>families</a:t>
            </a:r>
            <a:r>
              <a:rPr lang="en-US" sz="2800" dirty="0"/>
              <a:t> which are named with a suffix-</a:t>
            </a:r>
            <a:r>
              <a:rPr lang="en-US" sz="2800" i="1" dirty="0" err="1"/>
              <a:t>viridae</a:t>
            </a:r>
            <a:r>
              <a:rPr lang="en-US" sz="2800" i="1" dirty="0"/>
              <a:t>.</a:t>
            </a:r>
            <a:r>
              <a:rPr lang="en-US" sz="2800" dirty="0"/>
              <a:t> </a:t>
            </a:r>
          </a:p>
          <a:p>
            <a:pPr lvl="0"/>
            <a:r>
              <a:rPr lang="en-US" sz="2800" b="1" dirty="0"/>
              <a:t>Subfamilies</a:t>
            </a:r>
            <a:r>
              <a:rPr lang="en-US" sz="2800" dirty="0"/>
              <a:t>, if any shall end with suffix-</a:t>
            </a:r>
            <a:r>
              <a:rPr lang="en-US" sz="2800" i="1" dirty="0" err="1"/>
              <a:t>virinae</a:t>
            </a:r>
            <a:r>
              <a:rPr lang="en-US" sz="2800" dirty="0"/>
              <a:t> </a:t>
            </a:r>
          </a:p>
          <a:p>
            <a:pPr lvl="0"/>
            <a:r>
              <a:rPr lang="en-US" sz="2800" b="1" dirty="0"/>
              <a:t>genera </a:t>
            </a:r>
            <a:r>
              <a:rPr lang="en-US" sz="2800" dirty="0"/>
              <a:t>will have suffix of -virus.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15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138285-BAE3-46FA-820E-36FBBC2F5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332" y="271462"/>
            <a:ext cx="9607573" cy="657226"/>
          </a:xfrm>
        </p:spPr>
        <p:txBody>
          <a:bodyPr>
            <a:normAutofit fontScale="9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Nomenclature and Classification of viruses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561D6D0-ADE4-4FA1-B170-46B61FB1E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4463" y="1170792"/>
            <a:ext cx="10529888" cy="4944258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2200" b="1" dirty="0"/>
              <a:t>Human viruses usually </a:t>
            </a:r>
            <a:r>
              <a:rPr lang="en-US" sz="2200" b="1" dirty="0" err="1"/>
              <a:t>clacified</a:t>
            </a:r>
            <a:r>
              <a:rPr lang="en-US" sz="2200" b="1" dirty="0"/>
              <a:t> into two main types</a:t>
            </a:r>
            <a:r>
              <a:rPr lang="en-US" sz="2200" dirty="0"/>
              <a:t> according to the type of viral genome: </a:t>
            </a:r>
          </a:p>
          <a:p>
            <a:pPr lvl="0" algn="just"/>
            <a:r>
              <a:rPr lang="en-US" sz="2200" b="1" dirty="0"/>
              <a:t>RNA viruses </a:t>
            </a:r>
            <a:r>
              <a:rPr lang="en-US" sz="2200" dirty="0"/>
              <a:t>include 14 families, which are: </a:t>
            </a:r>
            <a:r>
              <a:rPr lang="en-US" sz="2200" i="1" dirty="0"/>
              <a:t>Orthomyxoviridae, </a:t>
            </a:r>
            <a:r>
              <a:rPr lang="en-US" sz="2200" i="1" dirty="0" err="1"/>
              <a:t>Picornaviridae</a:t>
            </a:r>
            <a:r>
              <a:rPr lang="en-US" sz="2200" i="1" dirty="0"/>
              <a:t>, </a:t>
            </a:r>
            <a:r>
              <a:rPr lang="en-US" sz="2200" i="1" dirty="0" err="1"/>
              <a:t>Paramyxoviridae</a:t>
            </a:r>
            <a:r>
              <a:rPr lang="en-US" sz="2200" i="1" dirty="0"/>
              <a:t>, </a:t>
            </a:r>
            <a:r>
              <a:rPr lang="en-US" sz="2200" i="1" dirty="0" err="1"/>
              <a:t>Retroviridae</a:t>
            </a:r>
            <a:r>
              <a:rPr lang="en-US" sz="2200" i="1" dirty="0"/>
              <a:t>, </a:t>
            </a:r>
            <a:r>
              <a:rPr lang="en-US" sz="2200" i="1" dirty="0" err="1"/>
              <a:t>flavoviridae</a:t>
            </a:r>
            <a:r>
              <a:rPr lang="en-US" sz="2200" i="1" dirty="0"/>
              <a:t>, filoviridae, </a:t>
            </a:r>
            <a:r>
              <a:rPr lang="en-US" sz="2200" i="1" dirty="0" err="1"/>
              <a:t>Astroviridae</a:t>
            </a:r>
            <a:r>
              <a:rPr lang="en-US" sz="2200" i="1" dirty="0"/>
              <a:t>, </a:t>
            </a:r>
            <a:r>
              <a:rPr lang="en-US" sz="2200" i="1" dirty="0" err="1"/>
              <a:t>Calciviridae</a:t>
            </a:r>
            <a:r>
              <a:rPr lang="en-US" sz="2200" i="1" dirty="0"/>
              <a:t>, Reoviridae, </a:t>
            </a:r>
            <a:r>
              <a:rPr lang="en-US" sz="2200" i="1" dirty="0" err="1"/>
              <a:t>Togaviridae</a:t>
            </a:r>
            <a:r>
              <a:rPr lang="en-US" sz="2200" i="1" dirty="0"/>
              <a:t>, </a:t>
            </a:r>
            <a:r>
              <a:rPr lang="en-US" sz="2200" i="1" dirty="0" err="1"/>
              <a:t>Arenaviridae</a:t>
            </a:r>
            <a:r>
              <a:rPr lang="en-US" sz="2200" i="1" dirty="0"/>
              <a:t>, </a:t>
            </a:r>
            <a:r>
              <a:rPr lang="en-US" sz="2200" i="1" dirty="0" err="1"/>
              <a:t>Rhabdoviridae</a:t>
            </a:r>
            <a:r>
              <a:rPr lang="en-US" sz="2200" i="1" dirty="0"/>
              <a:t>, </a:t>
            </a:r>
            <a:r>
              <a:rPr lang="en-US" sz="2200" i="1" dirty="0" err="1"/>
              <a:t>Bunyaviridae</a:t>
            </a:r>
            <a:r>
              <a:rPr lang="en-US" sz="2200" i="1" dirty="0"/>
              <a:t>, </a:t>
            </a:r>
            <a:r>
              <a:rPr lang="en-US" sz="2200" i="1" dirty="0" err="1"/>
              <a:t>Coronaviridae</a:t>
            </a:r>
            <a:r>
              <a:rPr lang="en-US" sz="2200" dirty="0"/>
              <a:t>. </a:t>
            </a:r>
          </a:p>
          <a:p>
            <a:pPr algn="just"/>
            <a:endParaRPr lang="en-US" sz="2200" dirty="0"/>
          </a:p>
          <a:p>
            <a:pPr lvl="0" algn="just"/>
            <a:r>
              <a:rPr lang="en-US" sz="2200" b="1" dirty="0"/>
              <a:t>DNA viruses </a:t>
            </a:r>
            <a:r>
              <a:rPr lang="en-US" sz="2200" dirty="0"/>
              <a:t>include 6 families, which are: </a:t>
            </a:r>
            <a:r>
              <a:rPr lang="en-US" sz="2200" i="1" dirty="0" err="1"/>
              <a:t>Poxviridae</a:t>
            </a:r>
            <a:r>
              <a:rPr lang="en-US" sz="2200" i="1" dirty="0"/>
              <a:t>, </a:t>
            </a:r>
            <a:r>
              <a:rPr lang="en-US" sz="2200" i="1" dirty="0" err="1"/>
              <a:t>Hepadnaviridae</a:t>
            </a:r>
            <a:r>
              <a:rPr lang="en-US" sz="2200" i="1" dirty="0"/>
              <a:t>, Herpesviridae , </a:t>
            </a:r>
            <a:r>
              <a:rPr lang="en-US" sz="2200" i="1" dirty="0" err="1"/>
              <a:t>Parvoviridae</a:t>
            </a:r>
            <a:r>
              <a:rPr lang="en-US" sz="2200" i="1" dirty="0"/>
              <a:t>, </a:t>
            </a:r>
            <a:r>
              <a:rPr lang="en-US" sz="2200" i="1" dirty="0" err="1"/>
              <a:t>Papovaviridae</a:t>
            </a:r>
            <a:r>
              <a:rPr lang="en-US" sz="2200" i="1" dirty="0"/>
              <a:t>, Adenoviridae</a:t>
            </a:r>
            <a:r>
              <a:rPr lang="en-US" sz="2200" dirty="0"/>
              <a:t>. </a:t>
            </a:r>
          </a:p>
          <a:p>
            <a:pPr algn="just"/>
            <a:endParaRPr lang="en-US" sz="2200" dirty="0"/>
          </a:p>
          <a:p>
            <a:pPr algn="just"/>
            <a:r>
              <a:rPr lang="en-US" sz="2200" dirty="0"/>
              <a:t>* </a:t>
            </a:r>
            <a:r>
              <a:rPr lang="en-US" sz="2200" b="1" dirty="0"/>
              <a:t>All DNA viruses are double stranded except </a:t>
            </a:r>
            <a:r>
              <a:rPr lang="en-US" sz="2200" b="1" dirty="0" err="1"/>
              <a:t>Parvoviridae</a:t>
            </a:r>
            <a:r>
              <a:rPr lang="en-US" sz="2200" b="1" dirty="0"/>
              <a:t> (single stranded), and all RNA viruses are single stranded except </a:t>
            </a:r>
            <a:r>
              <a:rPr lang="en-US" sz="2200" b="1" dirty="0" err="1"/>
              <a:t>Rotaviridae</a:t>
            </a:r>
            <a:r>
              <a:rPr lang="en-US" sz="2200" b="1" dirty="0"/>
              <a:t> (double stranded), and only </a:t>
            </a:r>
            <a:r>
              <a:rPr lang="en-US" sz="2200" b="1" dirty="0" err="1"/>
              <a:t>retroviridae</a:t>
            </a:r>
            <a:r>
              <a:rPr lang="en-US" sz="2200" b="1" dirty="0"/>
              <a:t> have 2 copies of ss RNA genome.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3094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ربطة">
  <a:themeElements>
    <a:clrScheme name="ربطة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ربطة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ربطة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2658</TotalTime>
  <Words>634</Words>
  <Application>Microsoft Office PowerPoint</Application>
  <PresentationFormat>شاشة عريضة</PresentationFormat>
  <Paragraphs>87</Paragraphs>
  <Slides>12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Corbel</vt:lpstr>
      <vt:lpstr>Courier New</vt:lpstr>
      <vt:lpstr>Times New Roman</vt:lpstr>
      <vt:lpstr>Wingdings 3</vt:lpstr>
      <vt:lpstr>نسق Office</vt:lpstr>
      <vt:lpstr>ربطة</vt:lpstr>
      <vt:lpstr> Lec. 1 Introduction </vt:lpstr>
      <vt:lpstr>Viruses: obligate intracellular parasites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Nomenclature and Classification of viruses: </vt:lpstr>
      <vt:lpstr>Nomenclature and Classification of viruses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Lec. 1 Introduction</dc:title>
  <dc:creator>DR.Ahmed Saker 2o1O</dc:creator>
  <cp:lastModifiedBy>DR.Ahmed Saker 2o1O</cp:lastModifiedBy>
  <cp:revision>23</cp:revision>
  <dcterms:created xsi:type="dcterms:W3CDTF">2024-09-01T14:44:46Z</dcterms:created>
  <dcterms:modified xsi:type="dcterms:W3CDTF">2024-09-18T14:47:22Z</dcterms:modified>
</cp:coreProperties>
</file>