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9" r:id="rId1"/>
    <p:sldMasterId id="2147483712" r:id="rId2"/>
  </p:sldMasterIdLst>
  <p:notesMasterIdLst>
    <p:notesMasterId r:id="rId14"/>
  </p:notesMasterIdLst>
  <p:sldIdLst>
    <p:sldId id="282" r:id="rId3"/>
    <p:sldId id="266" r:id="rId4"/>
    <p:sldId id="283" r:id="rId5"/>
    <p:sldId id="284" r:id="rId6"/>
    <p:sldId id="289" r:id="rId7"/>
    <p:sldId id="285" r:id="rId8"/>
    <p:sldId id="290" r:id="rId9"/>
    <p:sldId id="286" r:id="rId10"/>
    <p:sldId id="287" r:id="rId11"/>
    <p:sldId id="288" r:id="rId12"/>
    <p:sldId id="276" r:id="rId1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50BD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50" autoAdjust="0"/>
    <p:restoredTop sz="84142" autoAdjust="0"/>
  </p:normalViewPr>
  <p:slideViewPr>
    <p:cSldViewPr snapToGrid="0">
      <p:cViewPr varScale="1">
        <p:scale>
          <a:sx n="60" d="100"/>
          <a:sy n="60"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4870DC93-4662-4D2F-AB72-FF50DD1CE95F}" type="datetimeFigureOut">
              <a:rPr lang="en-US" smtClean="0"/>
              <a:t>10/3/2024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3AC9CCDF-BCA4-470B-AC99-13F036DD6D59}" type="slidenum">
              <a:rPr lang="en-US" smtClean="0"/>
              <a:t>‹#›</a:t>
            </a:fld>
            <a:endParaRPr lang="en-US"/>
          </a:p>
        </p:txBody>
      </p:sp>
    </p:spTree>
    <p:extLst>
      <p:ext uri="{BB962C8B-B14F-4D97-AF65-F5344CB8AC3E}">
        <p14:creationId xmlns:p14="http://schemas.microsoft.com/office/powerpoint/2010/main" val="34841284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en-US" dirty="0"/>
          </a:p>
        </p:txBody>
      </p:sp>
      <p:sp>
        <p:nvSpPr>
          <p:cNvPr id="4" name="عنصر نائب لرقم الشريحة 3"/>
          <p:cNvSpPr>
            <a:spLocks noGrp="1"/>
          </p:cNvSpPr>
          <p:nvPr>
            <p:ph type="sldNum" sz="quarter" idx="5"/>
          </p:nvPr>
        </p:nvSpPr>
        <p:spPr/>
        <p:txBody>
          <a:bodyPr/>
          <a:lstStyle/>
          <a:p>
            <a:fld id="{3AC9CCDF-BCA4-470B-AC99-13F036DD6D59}" type="slidenum">
              <a:rPr lang="en-US" smtClean="0"/>
              <a:t>3</a:t>
            </a:fld>
            <a:endParaRPr lang="en-US"/>
          </a:p>
        </p:txBody>
      </p:sp>
    </p:spTree>
    <p:extLst>
      <p:ext uri="{BB962C8B-B14F-4D97-AF65-F5344CB8AC3E}">
        <p14:creationId xmlns:p14="http://schemas.microsoft.com/office/powerpoint/2010/main" val="190172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endParaRPr lang="en-US" dirty="0"/>
          </a:p>
        </p:txBody>
      </p:sp>
      <p:sp>
        <p:nvSpPr>
          <p:cNvPr id="4" name="عنصر نائب لرقم الشريحة 3"/>
          <p:cNvSpPr>
            <a:spLocks noGrp="1"/>
          </p:cNvSpPr>
          <p:nvPr>
            <p:ph type="sldNum" sz="quarter" idx="5"/>
          </p:nvPr>
        </p:nvSpPr>
        <p:spPr/>
        <p:txBody>
          <a:bodyPr/>
          <a:lstStyle/>
          <a:p>
            <a:fld id="{3AC9CCDF-BCA4-470B-AC99-13F036DD6D59}" type="slidenum">
              <a:rPr lang="en-US" smtClean="0"/>
              <a:t>4</a:t>
            </a:fld>
            <a:endParaRPr lang="en-US"/>
          </a:p>
        </p:txBody>
      </p:sp>
    </p:spTree>
    <p:extLst>
      <p:ext uri="{BB962C8B-B14F-4D97-AF65-F5344CB8AC3E}">
        <p14:creationId xmlns:p14="http://schemas.microsoft.com/office/powerpoint/2010/main" val="331595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en-US" dirty="0"/>
          </a:p>
        </p:txBody>
      </p:sp>
      <p:sp>
        <p:nvSpPr>
          <p:cNvPr id="4" name="عنصر نائب لرقم الشريحة 3"/>
          <p:cNvSpPr>
            <a:spLocks noGrp="1"/>
          </p:cNvSpPr>
          <p:nvPr>
            <p:ph type="sldNum" sz="quarter" idx="5"/>
          </p:nvPr>
        </p:nvSpPr>
        <p:spPr/>
        <p:txBody>
          <a:bodyPr/>
          <a:lstStyle/>
          <a:p>
            <a:fld id="{3AC9CCDF-BCA4-470B-AC99-13F036DD6D59}" type="slidenum">
              <a:rPr lang="en-US" smtClean="0"/>
              <a:t>6</a:t>
            </a:fld>
            <a:endParaRPr lang="en-US"/>
          </a:p>
        </p:txBody>
      </p:sp>
    </p:spTree>
    <p:extLst>
      <p:ext uri="{BB962C8B-B14F-4D97-AF65-F5344CB8AC3E}">
        <p14:creationId xmlns:p14="http://schemas.microsoft.com/office/powerpoint/2010/main" val="54340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endParaRPr lang="en-US" dirty="0"/>
          </a:p>
        </p:txBody>
      </p:sp>
      <p:sp>
        <p:nvSpPr>
          <p:cNvPr id="4" name="عنصر نائب لرقم الشريحة 3"/>
          <p:cNvSpPr>
            <a:spLocks noGrp="1"/>
          </p:cNvSpPr>
          <p:nvPr>
            <p:ph type="sldNum" sz="quarter" idx="5"/>
          </p:nvPr>
        </p:nvSpPr>
        <p:spPr/>
        <p:txBody>
          <a:bodyPr/>
          <a:lstStyle/>
          <a:p>
            <a:fld id="{3AC9CCDF-BCA4-470B-AC99-13F036DD6D59}" type="slidenum">
              <a:rPr lang="en-US" smtClean="0"/>
              <a:t>7</a:t>
            </a:fld>
            <a:endParaRPr lang="en-US"/>
          </a:p>
        </p:txBody>
      </p:sp>
    </p:spTree>
    <p:extLst>
      <p:ext uri="{BB962C8B-B14F-4D97-AF65-F5344CB8AC3E}">
        <p14:creationId xmlns:p14="http://schemas.microsoft.com/office/powerpoint/2010/main" val="144147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endParaRPr lang="en-US" dirty="0"/>
          </a:p>
        </p:txBody>
      </p:sp>
      <p:sp>
        <p:nvSpPr>
          <p:cNvPr id="4" name="عنصر نائب لرقم الشريحة 3"/>
          <p:cNvSpPr>
            <a:spLocks noGrp="1"/>
          </p:cNvSpPr>
          <p:nvPr>
            <p:ph type="sldNum" sz="quarter" idx="5"/>
          </p:nvPr>
        </p:nvSpPr>
        <p:spPr/>
        <p:txBody>
          <a:bodyPr/>
          <a:lstStyle/>
          <a:p>
            <a:fld id="{3AC9CCDF-BCA4-470B-AC99-13F036DD6D59}" type="slidenum">
              <a:rPr lang="en-US" smtClean="0"/>
              <a:t>8</a:t>
            </a:fld>
            <a:endParaRPr lang="en-US"/>
          </a:p>
        </p:txBody>
      </p:sp>
    </p:spTree>
    <p:extLst>
      <p:ext uri="{BB962C8B-B14F-4D97-AF65-F5344CB8AC3E}">
        <p14:creationId xmlns:p14="http://schemas.microsoft.com/office/powerpoint/2010/main" val="41028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endParaRPr lang="en-US" dirty="0"/>
          </a:p>
        </p:txBody>
      </p:sp>
      <p:sp>
        <p:nvSpPr>
          <p:cNvPr id="4" name="عنصر نائب لرقم الشريحة 3"/>
          <p:cNvSpPr>
            <a:spLocks noGrp="1"/>
          </p:cNvSpPr>
          <p:nvPr>
            <p:ph type="sldNum" sz="quarter" idx="5"/>
          </p:nvPr>
        </p:nvSpPr>
        <p:spPr/>
        <p:txBody>
          <a:bodyPr/>
          <a:lstStyle/>
          <a:p>
            <a:fld id="{3AC9CCDF-BCA4-470B-AC99-13F036DD6D59}" type="slidenum">
              <a:rPr lang="en-US" smtClean="0"/>
              <a:t>9</a:t>
            </a:fld>
            <a:endParaRPr lang="en-US"/>
          </a:p>
        </p:txBody>
      </p:sp>
    </p:spTree>
    <p:extLst>
      <p:ext uri="{BB962C8B-B14F-4D97-AF65-F5344CB8AC3E}">
        <p14:creationId xmlns:p14="http://schemas.microsoft.com/office/powerpoint/2010/main" val="37675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C5FAE2-D9D3-F63E-81A1-F44B47B42C2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FF80369F-9A89-C40A-0F73-7BF603C54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117EF38E-F770-F851-1CAE-9CDB70F73ED9}"/>
              </a:ext>
            </a:extLst>
          </p:cNvPr>
          <p:cNvSpPr>
            <a:spLocks noGrp="1"/>
          </p:cNvSpPr>
          <p:nvPr>
            <p:ph type="dt" sz="half" idx="10"/>
          </p:nvPr>
        </p:nvSpPr>
        <p:spPr/>
        <p:txBody>
          <a:bodyPr/>
          <a:lstStyle/>
          <a:p>
            <a:fld id="{7B33EE7E-1F3B-4C14-B1A1-EA77BAE18E76}" type="datetimeFigureOut">
              <a:rPr lang="ar-EG" smtClean="0"/>
              <a:pPr/>
              <a:t>30/03/1446</a:t>
            </a:fld>
            <a:endParaRPr lang="ar-EG"/>
          </a:p>
        </p:txBody>
      </p:sp>
      <p:sp>
        <p:nvSpPr>
          <p:cNvPr id="5" name="عنصر نائب للتذييل 4">
            <a:extLst>
              <a:ext uri="{FF2B5EF4-FFF2-40B4-BE49-F238E27FC236}">
                <a16:creationId xmlns:a16="http://schemas.microsoft.com/office/drawing/2014/main" id="{DD6CA6B6-C00C-0506-1E10-A67BE2F852B5}"/>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BAFCC52-EFF8-0D40-AD4C-5ED8C6C2104D}"/>
              </a:ext>
            </a:extLst>
          </p:cNvPr>
          <p:cNvSpPr>
            <a:spLocks noGrp="1"/>
          </p:cNvSpPr>
          <p:nvPr>
            <p:ph type="sldNum" sz="quarter" idx="12"/>
          </p:nvPr>
        </p:nvSpPr>
        <p:spPr/>
        <p:txBody>
          <a:bodyPr/>
          <a:lstStyle/>
          <a:p>
            <a:fld id="{D98BF645-7011-4009-A13B-FF0A2029A56D}" type="slidenum">
              <a:rPr lang="ar-EG" smtClean="0"/>
              <a:pPr/>
              <a:t>‹#›</a:t>
            </a:fld>
            <a:endParaRPr lang="ar-EG"/>
          </a:p>
        </p:txBody>
      </p:sp>
    </p:spTree>
    <p:extLst>
      <p:ext uri="{BB962C8B-B14F-4D97-AF65-F5344CB8AC3E}">
        <p14:creationId xmlns:p14="http://schemas.microsoft.com/office/powerpoint/2010/main" val="48137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E63062-CE07-9775-0A8D-8F8D31FE608C}"/>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69294BC7-7108-B436-A0E8-27BDEA67B92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1BC28C7B-A321-FA7A-B584-5C3A6025CEF4}"/>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5" name="عنصر نائب للتذييل 4">
            <a:extLst>
              <a:ext uri="{FF2B5EF4-FFF2-40B4-BE49-F238E27FC236}">
                <a16:creationId xmlns:a16="http://schemas.microsoft.com/office/drawing/2014/main" id="{080BED47-AA95-C321-E139-AA7D1F55D5EA}"/>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49D6167-60A8-B12B-502E-BAC72D53AB81}"/>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215492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71AC03BE-E7BC-DDD0-7AEE-183FFBFE13D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D1903EED-8B7D-B299-E3F0-66AD765FA48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898728DB-B166-5CCA-1E7D-EB22313A4DDB}"/>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5" name="عنصر نائب للتذييل 4">
            <a:extLst>
              <a:ext uri="{FF2B5EF4-FFF2-40B4-BE49-F238E27FC236}">
                <a16:creationId xmlns:a16="http://schemas.microsoft.com/office/drawing/2014/main" id="{D08A37FA-CB1B-AFB8-2C5E-EBD44FE52437}"/>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38C21A5-C22E-D871-D23E-AEA8A8DB81B8}"/>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3589406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عنوان ونص">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B755B8-DBE5-CED5-F406-22BD15AD88BE}"/>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D8D8AD3B-129E-C958-D535-47BFCD7A601C}"/>
              </a:ext>
            </a:extLst>
          </p:cNvPr>
          <p:cNvSpPr>
            <a:spLocks noGrp="1"/>
          </p:cNvSpPr>
          <p:nvPr>
            <p:ph type="body"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11F08818-2537-8149-20B9-7672EA564E64}"/>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5" name="عنصر نائب للتذييل 4">
            <a:extLst>
              <a:ext uri="{FF2B5EF4-FFF2-40B4-BE49-F238E27FC236}">
                <a16:creationId xmlns:a16="http://schemas.microsoft.com/office/drawing/2014/main" id="{6E2EAC07-FD86-1A6E-0BCF-8DA84038DE1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D06C75D4-0D44-91E4-9E2B-071962DD9551}"/>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404140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08788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67352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34287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43105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73885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216210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243387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F18761-3A24-E357-6928-6D2C424BBEB7}"/>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91E46F21-D27B-0536-E9C1-CF04B6A1146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10D1EEB4-CB82-7B75-E10E-AA22A4E97DE8}"/>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5" name="عنصر نائب للتذييل 4">
            <a:extLst>
              <a:ext uri="{FF2B5EF4-FFF2-40B4-BE49-F238E27FC236}">
                <a16:creationId xmlns:a16="http://schemas.microsoft.com/office/drawing/2014/main" id="{B7A481E7-D56E-B03C-349B-BC8C38D35DD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5B46EF08-1478-E9F8-99C2-F36C9E66DC6C}"/>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178253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388013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41192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409689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77F0A95-8B14-4C23-8824-854E5652FC19}" type="datetimeFigureOut">
              <a:rPr lang="ar-EG" smtClean="0"/>
              <a:pPr/>
              <a:t>30/03/1446</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500C76-7634-4BE9-8CB6-44282C5033F6}" type="slidenum">
              <a:rPr lang="ar-EG" smtClean="0"/>
              <a:pPr/>
              <a:t>‹#›</a:t>
            </a:fld>
            <a:endParaRPr lang="ar-EG"/>
          </a:p>
        </p:txBody>
      </p:sp>
    </p:spTree>
    <p:extLst>
      <p:ext uri="{BB962C8B-B14F-4D97-AF65-F5344CB8AC3E}">
        <p14:creationId xmlns:p14="http://schemas.microsoft.com/office/powerpoint/2010/main" val="161535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632535-7080-8C10-B2EA-B91885F3725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EB7B1C1A-D604-D2F6-5E4D-4AD717244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1BEF165-92AA-2DBE-75A9-44EECE88A5AB}"/>
              </a:ext>
            </a:extLst>
          </p:cNvPr>
          <p:cNvSpPr>
            <a:spLocks noGrp="1"/>
          </p:cNvSpPr>
          <p:nvPr>
            <p:ph type="dt" sz="half" idx="10"/>
          </p:nvPr>
        </p:nvSpPr>
        <p:spPr/>
        <p:txBody>
          <a:bodyPr/>
          <a:lstStyle/>
          <a:p>
            <a:fld id="{7B33EE7E-1F3B-4C14-B1A1-EA77BAE18E76}" type="datetimeFigureOut">
              <a:rPr lang="ar-EG" smtClean="0"/>
              <a:pPr/>
              <a:t>30/03/1446</a:t>
            </a:fld>
            <a:endParaRPr lang="ar-EG"/>
          </a:p>
        </p:txBody>
      </p:sp>
      <p:sp>
        <p:nvSpPr>
          <p:cNvPr id="5" name="عنصر نائب للتذييل 4">
            <a:extLst>
              <a:ext uri="{FF2B5EF4-FFF2-40B4-BE49-F238E27FC236}">
                <a16:creationId xmlns:a16="http://schemas.microsoft.com/office/drawing/2014/main" id="{78B27022-E318-975D-0DD2-E549B5C2930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7812703-729E-B8DF-0804-01C69A021C0D}"/>
              </a:ext>
            </a:extLst>
          </p:cNvPr>
          <p:cNvSpPr>
            <a:spLocks noGrp="1"/>
          </p:cNvSpPr>
          <p:nvPr>
            <p:ph type="sldNum" sz="quarter" idx="12"/>
          </p:nvPr>
        </p:nvSpPr>
        <p:spPr/>
        <p:txBody>
          <a:bodyPr/>
          <a:lstStyle/>
          <a:p>
            <a:fld id="{D98BF645-7011-4009-A13B-FF0A2029A56D}" type="slidenum">
              <a:rPr lang="ar-EG" smtClean="0"/>
              <a:pPr/>
              <a:t>‹#›</a:t>
            </a:fld>
            <a:endParaRPr lang="ar-EG"/>
          </a:p>
        </p:txBody>
      </p:sp>
    </p:spTree>
    <p:extLst>
      <p:ext uri="{BB962C8B-B14F-4D97-AF65-F5344CB8AC3E}">
        <p14:creationId xmlns:p14="http://schemas.microsoft.com/office/powerpoint/2010/main" val="294922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90A8B1-088E-8F43-368C-9AFB022D12B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6F00B8C3-3593-C8D3-463E-254BE734AD5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9D86F2BB-1E22-9840-62CB-7978C8E39F0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08BD521F-2676-1DE9-FE29-171A33D541F5}"/>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6" name="عنصر نائب للتذييل 5">
            <a:extLst>
              <a:ext uri="{FF2B5EF4-FFF2-40B4-BE49-F238E27FC236}">
                <a16:creationId xmlns:a16="http://schemas.microsoft.com/office/drawing/2014/main" id="{2432B958-FBD2-0044-4DB9-623BD2543382}"/>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1342E840-9C09-FCE9-8821-CF4FB92D94E5}"/>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176283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1DDFFF-AAC1-7751-C76B-5D9501BCC525}"/>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EA6B212E-0F97-FA7A-A485-3728FF3EE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81772CA-D708-54F4-7158-3054797003D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D5002A80-BBC2-77B7-56C0-87798349F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AD05B4C2-5923-C78D-4692-8F491E3951AC}"/>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BBC18C00-1F80-9C46-595B-1BCD613B96A0}"/>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8" name="عنصر نائب للتذييل 7">
            <a:extLst>
              <a:ext uri="{FF2B5EF4-FFF2-40B4-BE49-F238E27FC236}">
                <a16:creationId xmlns:a16="http://schemas.microsoft.com/office/drawing/2014/main" id="{43C018DF-4138-8C1F-995F-730C8A0AAF7C}"/>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37B98B97-7ACB-C40A-5F64-BE4D193FA0B9}"/>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271795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F6AEAA-BFA1-ABEC-A7D2-12369E9BE6CF}"/>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ECAFB70B-2E2F-9BB2-558E-54FFB6766CF2}"/>
              </a:ext>
            </a:extLst>
          </p:cNvPr>
          <p:cNvSpPr>
            <a:spLocks noGrp="1"/>
          </p:cNvSpPr>
          <p:nvPr>
            <p:ph type="dt" sz="half" idx="10"/>
          </p:nvPr>
        </p:nvSpPr>
        <p:spPr/>
        <p:txBody>
          <a:bodyPr/>
          <a:lstStyle/>
          <a:p>
            <a:fld id="{7B33EE7E-1F3B-4C14-B1A1-EA77BAE18E76}" type="datetimeFigureOut">
              <a:rPr lang="ar-EG" smtClean="0"/>
              <a:pPr/>
              <a:t>30/03/1446</a:t>
            </a:fld>
            <a:endParaRPr lang="ar-EG"/>
          </a:p>
        </p:txBody>
      </p:sp>
      <p:sp>
        <p:nvSpPr>
          <p:cNvPr id="4" name="عنصر نائب للتذييل 3">
            <a:extLst>
              <a:ext uri="{FF2B5EF4-FFF2-40B4-BE49-F238E27FC236}">
                <a16:creationId xmlns:a16="http://schemas.microsoft.com/office/drawing/2014/main" id="{B0E0610A-056C-14DA-6CC8-E64C45FF0E48}"/>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938E2495-6831-F19C-19BF-FFB4444FC06D}"/>
              </a:ext>
            </a:extLst>
          </p:cNvPr>
          <p:cNvSpPr>
            <a:spLocks noGrp="1"/>
          </p:cNvSpPr>
          <p:nvPr>
            <p:ph type="sldNum" sz="quarter" idx="12"/>
          </p:nvPr>
        </p:nvSpPr>
        <p:spPr/>
        <p:txBody>
          <a:bodyPr/>
          <a:lstStyle/>
          <a:p>
            <a:fld id="{D98BF645-7011-4009-A13B-FF0A2029A56D}" type="slidenum">
              <a:rPr lang="ar-EG" smtClean="0"/>
              <a:pPr/>
              <a:t>‹#›</a:t>
            </a:fld>
            <a:endParaRPr lang="ar-EG"/>
          </a:p>
        </p:txBody>
      </p:sp>
    </p:spTree>
    <p:extLst>
      <p:ext uri="{BB962C8B-B14F-4D97-AF65-F5344CB8AC3E}">
        <p14:creationId xmlns:p14="http://schemas.microsoft.com/office/powerpoint/2010/main" val="176075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F5E3FDC-0408-FB3B-A9E2-F6EE46DBA1FA}"/>
              </a:ext>
            </a:extLst>
          </p:cNvPr>
          <p:cNvSpPr>
            <a:spLocks noGrp="1"/>
          </p:cNvSpPr>
          <p:nvPr>
            <p:ph type="dt" sz="half" idx="10"/>
          </p:nvPr>
        </p:nvSpPr>
        <p:spPr/>
        <p:txBody>
          <a:bodyPr/>
          <a:lstStyle/>
          <a:p>
            <a:fld id="{7B33EE7E-1F3B-4C14-B1A1-EA77BAE18E76}" type="datetimeFigureOut">
              <a:rPr lang="ar-EG" smtClean="0"/>
              <a:pPr/>
              <a:t>30/03/1446</a:t>
            </a:fld>
            <a:endParaRPr lang="ar-EG"/>
          </a:p>
        </p:txBody>
      </p:sp>
      <p:sp>
        <p:nvSpPr>
          <p:cNvPr id="3" name="عنصر نائب للتذييل 2">
            <a:extLst>
              <a:ext uri="{FF2B5EF4-FFF2-40B4-BE49-F238E27FC236}">
                <a16:creationId xmlns:a16="http://schemas.microsoft.com/office/drawing/2014/main" id="{4F7ED6C5-8E5F-2E86-B0CB-B150ECE57F62}"/>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7C9DA245-DCD4-96E1-61BF-73E59BEEE435}"/>
              </a:ext>
            </a:extLst>
          </p:cNvPr>
          <p:cNvSpPr>
            <a:spLocks noGrp="1"/>
          </p:cNvSpPr>
          <p:nvPr>
            <p:ph type="sldNum" sz="quarter" idx="12"/>
          </p:nvPr>
        </p:nvSpPr>
        <p:spPr/>
        <p:txBody>
          <a:bodyPr/>
          <a:lstStyle/>
          <a:p>
            <a:fld id="{D98BF645-7011-4009-A13B-FF0A2029A56D}" type="slidenum">
              <a:rPr lang="ar-EG" smtClean="0"/>
              <a:pPr/>
              <a:t>‹#›</a:t>
            </a:fld>
            <a:endParaRPr lang="ar-EG"/>
          </a:p>
        </p:txBody>
      </p:sp>
    </p:spTree>
    <p:extLst>
      <p:ext uri="{BB962C8B-B14F-4D97-AF65-F5344CB8AC3E}">
        <p14:creationId xmlns:p14="http://schemas.microsoft.com/office/powerpoint/2010/main" val="83426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5D5C8A-E023-DE33-8F49-B79EE61914E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305D978F-F8CF-5763-F514-85703CD86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437B2EED-9FBA-3338-DA2D-1063048C0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89D2351-0643-6C49-945E-240ABC342715}"/>
              </a:ext>
            </a:extLst>
          </p:cNvPr>
          <p:cNvSpPr>
            <a:spLocks noGrp="1"/>
          </p:cNvSpPr>
          <p:nvPr>
            <p:ph type="dt" sz="half" idx="10"/>
          </p:nvPr>
        </p:nvSpPr>
        <p:spPr/>
        <p:txBody>
          <a:bodyPr/>
          <a:lstStyle/>
          <a:p>
            <a:fld id="{0EDC5DE8-F6B2-4199-B8D4-26F6B06C9C9D}" type="datetimeFigureOut">
              <a:rPr lang="en-US" smtClean="0"/>
              <a:t>10/3/2024</a:t>
            </a:fld>
            <a:endParaRPr lang="en-US"/>
          </a:p>
        </p:txBody>
      </p:sp>
      <p:sp>
        <p:nvSpPr>
          <p:cNvPr id="6" name="عنصر نائب للتذييل 5">
            <a:extLst>
              <a:ext uri="{FF2B5EF4-FFF2-40B4-BE49-F238E27FC236}">
                <a16:creationId xmlns:a16="http://schemas.microsoft.com/office/drawing/2014/main" id="{96E6248E-0D5B-337F-8F26-79071EFDED9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146E9E86-2E15-F5DA-33BA-3FAB42ADD8A5}"/>
              </a:ext>
            </a:extLst>
          </p:cNvPr>
          <p:cNvSpPr>
            <a:spLocks noGrp="1"/>
          </p:cNvSpPr>
          <p:nvPr>
            <p:ph type="sldNum" sz="quarter" idx="12"/>
          </p:nvPr>
        </p:nvSpPr>
        <p:spPr/>
        <p:txBody>
          <a:bodyPr/>
          <a:lstStyle/>
          <a:p>
            <a:fld id="{984DD9A9-0E52-4654-83F8-5D57C459B593}" type="slidenum">
              <a:rPr lang="en-US" smtClean="0"/>
              <a:t>‹#›</a:t>
            </a:fld>
            <a:endParaRPr lang="en-US"/>
          </a:p>
        </p:txBody>
      </p:sp>
    </p:spTree>
    <p:extLst>
      <p:ext uri="{BB962C8B-B14F-4D97-AF65-F5344CB8AC3E}">
        <p14:creationId xmlns:p14="http://schemas.microsoft.com/office/powerpoint/2010/main" val="123376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EF38F7-BE8E-3D82-9692-9A5807011D6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B8424D06-A7AE-E1B0-2CC3-E9A4BEC09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1C46CACE-87F7-FB2C-6F0C-5943A7336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59A22B2-8ED3-0ADC-E295-5697CA2B7505}"/>
              </a:ext>
            </a:extLst>
          </p:cNvPr>
          <p:cNvSpPr>
            <a:spLocks noGrp="1"/>
          </p:cNvSpPr>
          <p:nvPr>
            <p:ph type="dt" sz="half" idx="10"/>
          </p:nvPr>
        </p:nvSpPr>
        <p:spPr/>
        <p:txBody>
          <a:bodyPr/>
          <a:lstStyle/>
          <a:p>
            <a:fld id="{7B33EE7E-1F3B-4C14-B1A1-EA77BAE18E76}" type="datetimeFigureOut">
              <a:rPr lang="ar-EG" smtClean="0"/>
              <a:pPr/>
              <a:t>30/03/1446</a:t>
            </a:fld>
            <a:endParaRPr lang="ar-EG"/>
          </a:p>
        </p:txBody>
      </p:sp>
      <p:sp>
        <p:nvSpPr>
          <p:cNvPr id="6" name="عنصر نائب للتذييل 5">
            <a:extLst>
              <a:ext uri="{FF2B5EF4-FFF2-40B4-BE49-F238E27FC236}">
                <a16:creationId xmlns:a16="http://schemas.microsoft.com/office/drawing/2014/main" id="{551B1194-A8C5-6090-692B-68E072B73C1B}"/>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DEC8103F-DA34-26B5-381A-94A545799046}"/>
              </a:ext>
            </a:extLst>
          </p:cNvPr>
          <p:cNvSpPr>
            <a:spLocks noGrp="1"/>
          </p:cNvSpPr>
          <p:nvPr>
            <p:ph type="sldNum" sz="quarter" idx="12"/>
          </p:nvPr>
        </p:nvSpPr>
        <p:spPr/>
        <p:txBody>
          <a:bodyPr/>
          <a:lstStyle/>
          <a:p>
            <a:fld id="{D98BF645-7011-4009-A13B-FF0A2029A56D}" type="slidenum">
              <a:rPr lang="ar-EG" smtClean="0"/>
              <a:pPr/>
              <a:t>‹#›</a:t>
            </a:fld>
            <a:endParaRPr lang="ar-EG"/>
          </a:p>
        </p:txBody>
      </p:sp>
    </p:spTree>
    <p:extLst>
      <p:ext uri="{BB962C8B-B14F-4D97-AF65-F5344CB8AC3E}">
        <p14:creationId xmlns:p14="http://schemas.microsoft.com/office/powerpoint/2010/main" val="371895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646FA70-DF72-0FF2-4207-2DF0B37F90F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68D36055-AA1D-8BF7-7E49-1A746DB9141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F92A24E-2C38-7E69-574D-140072EBD40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EDC5DE8-F6B2-4199-B8D4-26F6B06C9C9D}" type="datetimeFigureOut">
              <a:rPr lang="en-US" smtClean="0"/>
              <a:t>10/3/2024</a:t>
            </a:fld>
            <a:endParaRPr lang="en-US"/>
          </a:p>
        </p:txBody>
      </p:sp>
      <p:sp>
        <p:nvSpPr>
          <p:cNvPr id="5" name="عنصر نائب للتذييل 4">
            <a:extLst>
              <a:ext uri="{FF2B5EF4-FFF2-40B4-BE49-F238E27FC236}">
                <a16:creationId xmlns:a16="http://schemas.microsoft.com/office/drawing/2014/main" id="{31DCB005-126C-A590-8B4A-FD6E28149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3CA693F5-03E3-E133-CEDB-B2A0F9E5F39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4DD9A9-0E52-4654-83F8-5D57C459B593}" type="slidenum">
              <a:rPr lang="en-US" smtClean="0"/>
              <a:t>‹#›</a:t>
            </a:fld>
            <a:endParaRPr lang="en-US"/>
          </a:p>
        </p:txBody>
      </p:sp>
    </p:spTree>
    <p:extLst>
      <p:ext uri="{BB962C8B-B14F-4D97-AF65-F5344CB8AC3E}">
        <p14:creationId xmlns:p14="http://schemas.microsoft.com/office/powerpoint/2010/main" val="35477910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0A95-8B14-4C23-8824-854E5652FC19}" type="datetimeFigureOut">
              <a:rPr lang="ar-EG" smtClean="0"/>
              <a:pPr/>
              <a:t>30/03/1446</a:t>
            </a:fld>
            <a:endParaRPr lang="ar-EG"/>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00C76-7634-4BE9-8CB6-44282C5033F6}" type="slidenum">
              <a:rPr lang="ar-EG" smtClean="0"/>
              <a:pPr/>
              <a:t>‹#›</a:t>
            </a:fld>
            <a:endParaRPr lang="ar-EG"/>
          </a:p>
        </p:txBody>
      </p:sp>
    </p:spTree>
    <p:extLst>
      <p:ext uri="{BB962C8B-B14F-4D97-AF65-F5344CB8AC3E}">
        <p14:creationId xmlns:p14="http://schemas.microsoft.com/office/powerpoint/2010/main" val="9689096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CDD3DFA-3B2E-6EF8-DA8F-9A241E48C4F7}"/>
              </a:ext>
            </a:extLst>
          </p:cNvPr>
          <p:cNvPicPr>
            <a:picLocks noChangeAspect="1"/>
          </p:cNvPicPr>
          <p:nvPr/>
        </p:nvPicPr>
        <p:blipFill>
          <a:blip r:embed="rId2">
            <a:duotone>
              <a:schemeClr val="accent1">
                <a:shade val="45000"/>
                <a:satMod val="135000"/>
              </a:schemeClr>
              <a:prstClr val="white"/>
            </a:duotone>
          </a:blip>
          <a:stretch>
            <a:fillRect/>
          </a:stretch>
        </p:blipFill>
        <p:spPr>
          <a:xfrm>
            <a:off x="257175" y="188452"/>
            <a:ext cx="11701463" cy="6408899"/>
          </a:xfrm>
          <a:prstGeom prst="rect">
            <a:avLst/>
          </a:prstGeom>
          <a:ln w="228600" cap="sq" cmpd="thickThin">
            <a:solidFill>
              <a:srgbClr val="000000"/>
            </a:solidFill>
            <a:prstDash val="solid"/>
            <a:miter lim="800000"/>
          </a:ln>
          <a:effectLst>
            <a:innerShdw blurRad="76200">
              <a:srgbClr val="000000"/>
            </a:innerShdw>
          </a:effectLst>
        </p:spPr>
      </p:pic>
      <p:sp>
        <p:nvSpPr>
          <p:cNvPr id="2" name="عنوان 1"/>
          <p:cNvSpPr>
            <a:spLocks noGrp="1"/>
          </p:cNvSpPr>
          <p:nvPr>
            <p:ph type="ctrTitle"/>
          </p:nvPr>
        </p:nvSpPr>
        <p:spPr>
          <a:xfrm>
            <a:off x="1438275" y="1860724"/>
            <a:ext cx="9315450" cy="1467595"/>
          </a:xfrm>
        </p:spPr>
        <p:txBody>
          <a:bodyPr>
            <a:normAutofit fontScale="90000"/>
          </a:bodyPr>
          <a:lstStyle/>
          <a:p>
            <a:pPr algn="ctr" rtl="0"/>
            <a:br>
              <a:rPr lang="en-US" b="1" dirty="0"/>
            </a:br>
            <a:r>
              <a:rPr lang="en-US" b="1" dirty="0" err="1">
                <a:solidFill>
                  <a:srgbClr val="F50BD9"/>
                </a:solidFill>
                <a:effectLst>
                  <a:outerShdw blurRad="38100" dist="38100" dir="2700000" algn="tl">
                    <a:srgbClr val="000000">
                      <a:alpha val="43137"/>
                    </a:srgbClr>
                  </a:outerShdw>
                </a:effectLst>
                <a:latin typeface="Arial Black" panose="020B0A04020102020204" pitchFamily="34" charset="0"/>
              </a:rPr>
              <a:t>Lec</a:t>
            </a:r>
            <a:r>
              <a:rPr lang="en-US" b="1" dirty="0">
                <a:solidFill>
                  <a:srgbClr val="F50BD9"/>
                </a:solidFill>
                <a:effectLst>
                  <a:outerShdw blurRad="38100" dist="38100" dir="2700000" algn="tl">
                    <a:srgbClr val="000000">
                      <a:alpha val="43137"/>
                    </a:srgbClr>
                  </a:outerShdw>
                </a:effectLst>
                <a:latin typeface="Arial Black" panose="020B0A04020102020204" pitchFamily="34" charset="0"/>
              </a:rPr>
              <a:t>. 2</a:t>
            </a:r>
            <a:br>
              <a:rPr lang="en-US" b="1" dirty="0">
                <a:solidFill>
                  <a:srgbClr val="F50BD9"/>
                </a:solidFill>
                <a:effectLst>
                  <a:outerShdw blurRad="38100" dist="38100" dir="2700000" algn="tl">
                    <a:srgbClr val="000000">
                      <a:alpha val="43137"/>
                    </a:srgbClr>
                  </a:outerShdw>
                </a:effectLst>
                <a:latin typeface="Arial Black" panose="020B0A04020102020204" pitchFamily="34" charset="0"/>
              </a:rPr>
            </a:br>
            <a:r>
              <a:rPr lang="en-US" b="1" i="0" u="none" strike="noStrike" kern="100" baseline="0" dirty="0">
                <a:solidFill>
                  <a:srgbClr val="F50BD9"/>
                </a:solidFill>
                <a:effectLst>
                  <a:outerShdw blurRad="38100" dist="38100" dir="2700000" algn="tl">
                    <a:srgbClr val="000000">
                      <a:alpha val="43137"/>
                    </a:srgbClr>
                  </a:outerShdw>
                </a:effectLst>
                <a:latin typeface="Arial Black" panose="020B0A04020102020204" pitchFamily="34" charset="0"/>
              </a:rPr>
              <a:t>Replication of the virus</a:t>
            </a:r>
            <a:r>
              <a:rPr lang="en-US" b="1" dirty="0">
                <a:solidFill>
                  <a:srgbClr val="F50BD9"/>
                </a:solidFill>
                <a:effectLst>
                  <a:outerShdw blurRad="38100" dist="38100" dir="2700000" algn="tl">
                    <a:srgbClr val="000000">
                      <a:alpha val="43137"/>
                    </a:srgbClr>
                  </a:outerShdw>
                </a:effectLst>
                <a:latin typeface="Arial Black" panose="020B0A04020102020204" pitchFamily="34" charset="0"/>
              </a:rPr>
              <a:t> </a:t>
            </a:r>
          </a:p>
        </p:txBody>
      </p:sp>
      <p:sp>
        <p:nvSpPr>
          <p:cNvPr id="3" name="عنوان فرعي 2"/>
          <p:cNvSpPr>
            <a:spLocks noGrp="1"/>
          </p:cNvSpPr>
          <p:nvPr>
            <p:ph type="subTitle" idx="1"/>
          </p:nvPr>
        </p:nvSpPr>
        <p:spPr>
          <a:xfrm>
            <a:off x="2113613" y="4005064"/>
            <a:ext cx="8158851" cy="1752600"/>
          </a:xfrm>
        </p:spPr>
        <p:txBody>
          <a:bodyPr>
            <a:normAutofit/>
          </a:bodyPr>
          <a:lstStyle/>
          <a:p>
            <a:pPr algn="ctr"/>
            <a:r>
              <a:rPr lang="en-US" sz="3200" b="1" dirty="0">
                <a:solidFill>
                  <a:srgbClr val="FF9900"/>
                </a:solidFill>
              </a:rPr>
              <a:t>By:</a:t>
            </a:r>
          </a:p>
          <a:p>
            <a:pPr algn="ctr"/>
            <a:r>
              <a:rPr lang="en-US" sz="3200" b="1" dirty="0">
                <a:solidFill>
                  <a:srgbClr val="FF9900"/>
                </a:solidFill>
              </a:rPr>
              <a:t>Assist. Prof. Dr. </a:t>
            </a:r>
            <a:r>
              <a:rPr lang="en-US" sz="3200" b="1" dirty="0" err="1">
                <a:solidFill>
                  <a:srgbClr val="FF9900"/>
                </a:solidFill>
              </a:rPr>
              <a:t>Shaima’a</a:t>
            </a:r>
            <a:r>
              <a:rPr lang="en-US" sz="3200" b="1" dirty="0">
                <a:solidFill>
                  <a:srgbClr val="FF9900"/>
                </a:solidFill>
              </a:rPr>
              <a:t> Al-</a:t>
            </a:r>
            <a:r>
              <a:rPr lang="en-US" sz="3200" b="1" dirty="0" err="1">
                <a:solidFill>
                  <a:srgbClr val="FF9900"/>
                </a:solidFill>
              </a:rPr>
              <a:t>Salihy</a:t>
            </a:r>
            <a:r>
              <a:rPr lang="en-US" sz="3200" b="1" dirty="0">
                <a:solidFill>
                  <a:srgbClr val="FF9900"/>
                </a:solidFill>
              </a:rPr>
              <a:t> </a:t>
            </a:r>
          </a:p>
        </p:txBody>
      </p:sp>
      <p:sp>
        <p:nvSpPr>
          <p:cNvPr id="4" name="مستطيل 3"/>
          <p:cNvSpPr/>
          <p:nvPr/>
        </p:nvSpPr>
        <p:spPr>
          <a:xfrm>
            <a:off x="2543175" y="260649"/>
            <a:ext cx="7657281" cy="923330"/>
          </a:xfrm>
          <a:prstGeom prst="rect">
            <a:avLst/>
          </a:prstGeom>
          <a:effectLst>
            <a:outerShdw blurRad="50800" dist="38100" dir="10800000" algn="r"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3175" cmpd="sng">
                  <a:noFill/>
                </a:ln>
                <a:solidFill>
                  <a:schemeClr val="accent6">
                    <a:lumMod val="50000"/>
                  </a:schemeClr>
                </a:solidFill>
                <a:effectLst/>
                <a:uLnTx/>
                <a:uFillTx/>
                <a:latin typeface="Corbel" panose="020B0503020204020204"/>
                <a:ea typeface="+mn-ea"/>
                <a:cs typeface="+mn-cs"/>
              </a:rPr>
              <a:t>Medical Virology</a:t>
            </a:r>
            <a:endParaRPr kumimoji="0" lang="en-US" sz="1800" b="0" i="0" u="none" strike="noStrike" kern="1200" cap="none" spc="0" normalizeH="0" baseline="0" noProof="0" dirty="0">
              <a:ln>
                <a:noFill/>
              </a:ln>
              <a:solidFill>
                <a:schemeClr val="accent6">
                  <a:lumMod val="50000"/>
                </a:scheme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7826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70692FC-8F8F-14F5-7F07-F001EB21B6EB}"/>
              </a:ext>
            </a:extLst>
          </p:cNvPr>
          <p:cNvSpPr txBox="1"/>
          <p:nvPr/>
        </p:nvSpPr>
        <p:spPr>
          <a:xfrm>
            <a:off x="746575" y="218796"/>
            <a:ext cx="6093724" cy="584775"/>
          </a:xfrm>
          <a:prstGeom prst="rect">
            <a:avLst/>
          </a:prstGeom>
          <a:noFill/>
        </p:spPr>
        <p:txBody>
          <a:bodyPr wrap="square">
            <a:spAutoFit/>
          </a:bodyPr>
          <a:lstStyle/>
          <a:p>
            <a:pPr algn="l" rtl="0"/>
            <a:r>
              <a:rPr lang="en-US" sz="3200" dirty="0">
                <a:solidFill>
                  <a:schemeClr val="accent1">
                    <a:lumMod val="75000"/>
                  </a:schemeClr>
                </a:solidFill>
                <a:latin typeface="Berlin Sans FB Demi" panose="020E0802020502020306" pitchFamily="34" charset="0"/>
              </a:rPr>
              <a:t>Viral growth curve</a:t>
            </a:r>
          </a:p>
        </p:txBody>
      </p:sp>
      <p:pic>
        <p:nvPicPr>
          <p:cNvPr id="4" name="صورة 3">
            <a:extLst>
              <a:ext uri="{FF2B5EF4-FFF2-40B4-BE49-F238E27FC236}">
                <a16:creationId xmlns:a16="http://schemas.microsoft.com/office/drawing/2014/main" id="{D12267A0-30C8-F095-7652-C9A42F47E180}"/>
              </a:ext>
            </a:extLst>
          </p:cNvPr>
          <p:cNvPicPr>
            <a:picLocks noChangeAspect="1"/>
          </p:cNvPicPr>
          <p:nvPr/>
        </p:nvPicPr>
        <p:blipFill>
          <a:blip r:embed="rId3"/>
          <a:stretch>
            <a:fillRect/>
          </a:stretch>
        </p:blipFill>
        <p:spPr>
          <a:xfrm>
            <a:off x="1745456" y="1000125"/>
            <a:ext cx="8701088" cy="4522404"/>
          </a:xfrm>
          <a:prstGeom prst="rect">
            <a:avLst/>
          </a:prstGeom>
        </p:spPr>
      </p:pic>
      <p:sp>
        <p:nvSpPr>
          <p:cNvPr id="6" name="مربع نص 5">
            <a:extLst>
              <a:ext uri="{FF2B5EF4-FFF2-40B4-BE49-F238E27FC236}">
                <a16:creationId xmlns:a16="http://schemas.microsoft.com/office/drawing/2014/main" id="{2F9FCB9B-F093-BB44-BF3A-56CD7A211B9E}"/>
              </a:ext>
            </a:extLst>
          </p:cNvPr>
          <p:cNvSpPr txBox="1"/>
          <p:nvPr/>
        </p:nvSpPr>
        <p:spPr>
          <a:xfrm>
            <a:off x="500063" y="5719083"/>
            <a:ext cx="11215687" cy="923330"/>
          </a:xfrm>
          <a:prstGeom prst="rect">
            <a:avLst/>
          </a:prstGeom>
          <a:noFill/>
        </p:spPr>
        <p:txBody>
          <a:bodyPr wrap="square">
            <a:spAutoFit/>
          </a:bodyPr>
          <a:lstStyle/>
          <a:p>
            <a:pPr algn="l" rtl="0"/>
            <a:r>
              <a:rPr lang="en-US" b="1" dirty="0">
                <a:solidFill>
                  <a:srgbClr val="FF0000"/>
                </a:solidFill>
                <a:latin typeface="Times New Roman" panose="02020603050405020304" pitchFamily="18" charset="0"/>
                <a:cs typeface="Times New Roman" panose="02020603050405020304" pitchFamily="18" charset="0"/>
              </a:rPr>
              <a:t>Eclipse phase: </a:t>
            </a:r>
            <a:r>
              <a:rPr lang="en-US" dirty="0">
                <a:latin typeface="Times New Roman" panose="02020603050405020304" pitchFamily="18" charset="0"/>
                <a:cs typeface="Times New Roman" panose="02020603050405020304" pitchFamily="18" charset="0"/>
              </a:rPr>
              <a:t>It is the interval between entry of the virus into host cell till appearance of first infectious virus particle. During this period, the virus cannot be demonstrated inside the host cell.</a:t>
            </a:r>
          </a:p>
          <a:p>
            <a:pPr algn="l" rtl="0"/>
            <a:r>
              <a:rPr lang="en-US" sz="1800" b="0" i="0" u="none" strike="noStrike" kern="100" baseline="0" dirty="0">
                <a:latin typeface="Times New Roman" panose="02020603050405020304" pitchFamily="18" charset="0"/>
                <a:cs typeface="Times New Roman" panose="02020603050405020304" pitchFamily="18" charset="0"/>
              </a:rPr>
              <a:t>After that there will be accumulation of nucleic acid and then the virus appears inside the cell </a:t>
            </a:r>
            <a:r>
              <a:rPr lang="en-US" sz="1800" b="1" i="0" u="none" strike="noStrike" kern="100" baseline="0" dirty="0">
                <a:solidFill>
                  <a:srgbClr val="FF0000"/>
                </a:solidFill>
                <a:latin typeface="Times New Roman" panose="02020603050405020304" pitchFamily="18" charset="0"/>
                <a:cs typeface="Times New Roman" panose="02020603050405020304" pitchFamily="18" charset="0"/>
              </a:rPr>
              <a:t>(Rise period).</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53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6D22F896-40B5-4ADD-8801-0D06FADFA095}"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116633"/>
            <a:ext cx="8953500" cy="6604843"/>
          </a:xfrm>
          <a:prstGeom prst="rect">
            <a:avLst/>
          </a:prstGeom>
        </p:spPr>
      </p:pic>
    </p:spTree>
    <p:extLst>
      <p:ext uri="{BB962C8B-B14F-4D97-AF65-F5344CB8AC3E}">
        <p14:creationId xmlns:p14="http://schemas.microsoft.com/office/powerpoint/2010/main" val="662450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4000" fill="hold"/>
                                        <p:tgtEl>
                                          <p:spTgt spid="4"/>
                                        </p:tgtEl>
                                        <p:attrNameLst>
                                          <p:attrName>fillcolor</p:attrName>
                                        </p:attrNameLst>
                                      </p:cBhvr>
                                      <p:to>
                                        <a:schemeClr val="accent2"/>
                                      </p:to>
                                    </p:animClr>
                                    <p:set>
                                      <p:cBhvr>
                                        <p:cTn id="7" dur="4000" fill="hold"/>
                                        <p:tgtEl>
                                          <p:spTgt spid="4"/>
                                        </p:tgtEl>
                                        <p:attrNameLst>
                                          <p:attrName>fill.type</p:attrName>
                                        </p:attrNameLst>
                                      </p:cBhvr>
                                      <p:to>
                                        <p:strVal val="solid"/>
                                      </p:to>
                                    </p:set>
                                    <p:set>
                                      <p:cBhvr>
                                        <p:cTn id="8" dur="4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B4BF2E-18B5-CB8C-161A-1C279A43AF1F}"/>
              </a:ext>
            </a:extLst>
          </p:cNvPr>
          <p:cNvSpPr>
            <a:spLocks noGrp="1"/>
          </p:cNvSpPr>
          <p:nvPr>
            <p:ph type="title"/>
          </p:nvPr>
        </p:nvSpPr>
        <p:spPr>
          <a:xfrm>
            <a:off x="647387" y="214312"/>
            <a:ext cx="10364451" cy="933449"/>
          </a:xfrm>
        </p:spPr>
        <p:txBody>
          <a:bodyPr>
            <a:normAutofit/>
          </a:bodyPr>
          <a:lstStyle/>
          <a:p>
            <a:pPr marR="0" algn="ctr" rtl="0"/>
            <a:r>
              <a:rPr lang="en-US" sz="3200" b="0" i="0" u="none" strike="noStrike" kern="100" baseline="0" dirty="0">
                <a:solidFill>
                  <a:srgbClr val="365F91"/>
                </a:solidFill>
                <a:latin typeface="Berlin Sans FB Demi" panose="020E0802020502020306" pitchFamily="34" charset="0"/>
              </a:rPr>
              <a:t>Replication of the virus</a:t>
            </a:r>
          </a:p>
        </p:txBody>
      </p:sp>
      <p:sp>
        <p:nvSpPr>
          <p:cNvPr id="3" name="عنصر نائب للنص 2">
            <a:extLst>
              <a:ext uri="{FF2B5EF4-FFF2-40B4-BE49-F238E27FC236}">
                <a16:creationId xmlns:a16="http://schemas.microsoft.com/office/drawing/2014/main" id="{FFC5D979-C240-C21F-3FB5-A6DC2A222F36}"/>
              </a:ext>
            </a:extLst>
          </p:cNvPr>
          <p:cNvSpPr>
            <a:spLocks noGrp="1"/>
          </p:cNvSpPr>
          <p:nvPr>
            <p:ph type="body" idx="1"/>
          </p:nvPr>
        </p:nvSpPr>
        <p:spPr>
          <a:xfrm>
            <a:off x="647387" y="1147760"/>
            <a:ext cx="10897226" cy="5176839"/>
          </a:xfrm>
        </p:spPr>
        <p:txBody>
          <a:bodyPr>
            <a:noAutofit/>
          </a:bodyPr>
          <a:lstStyle/>
          <a:p>
            <a:pPr marR="0" lvl="1" algn="l" rtl="0"/>
            <a:r>
              <a:rPr lang="en-US" sz="3200" b="0" i="0" u="none" strike="noStrike" kern="100" baseline="0" dirty="0">
                <a:solidFill>
                  <a:srgbClr val="FF0000"/>
                </a:solidFill>
                <a:latin typeface="Cambria" panose="02040503050406030204" pitchFamily="18" charset="0"/>
              </a:rPr>
              <a:t>Key steps of viral replication cycle</a:t>
            </a:r>
            <a:r>
              <a:rPr lang="en-US" sz="3200" b="0" i="0" u="none" strike="noStrike" kern="100" baseline="0" dirty="0">
                <a:solidFill>
                  <a:srgbClr val="243F60"/>
                </a:solidFill>
                <a:latin typeface="Cambria" panose="02040503050406030204" pitchFamily="18" charset="0"/>
              </a:rPr>
              <a:t>:</a:t>
            </a:r>
          </a:p>
          <a:p>
            <a:pPr marL="914400" marR="0" lvl="1" indent="-457200" algn="l" rtl="0">
              <a:buFont typeface="+mj-lt"/>
              <a:buAutoNum type="arabicParenR"/>
            </a:pPr>
            <a:r>
              <a:rPr lang="en-US" sz="3000" b="0" i="0" u="none" strike="noStrike" kern="100" baseline="0" dirty="0">
                <a:solidFill>
                  <a:srgbClr val="243F60"/>
                </a:solidFill>
                <a:latin typeface="Cambria" panose="02040503050406030204" pitchFamily="18" charset="0"/>
              </a:rPr>
              <a:t>Attachment of virus to host cell </a:t>
            </a:r>
          </a:p>
          <a:p>
            <a:pPr marL="914400" marR="0" lvl="1" indent="-457200" algn="l" rtl="0">
              <a:buFont typeface="+mj-lt"/>
              <a:buAutoNum type="arabicParenR"/>
            </a:pPr>
            <a:r>
              <a:rPr lang="en-US" sz="3000" b="0" i="0" u="none" strike="noStrike" kern="100" baseline="0" dirty="0">
                <a:solidFill>
                  <a:srgbClr val="243F60"/>
                </a:solidFill>
                <a:latin typeface="Cambria" panose="02040503050406030204" pitchFamily="18" charset="0"/>
              </a:rPr>
              <a:t>Penetration </a:t>
            </a:r>
          </a:p>
          <a:p>
            <a:pPr marL="914400" marR="0" lvl="1" indent="-457200" algn="l" rtl="0">
              <a:buFont typeface="+mj-lt"/>
              <a:buAutoNum type="arabicParenR"/>
            </a:pPr>
            <a:r>
              <a:rPr lang="en-US" sz="3000" b="0" i="0" u="none" strike="noStrike" kern="100" baseline="0" dirty="0">
                <a:solidFill>
                  <a:srgbClr val="243F60"/>
                </a:solidFill>
                <a:latin typeface="Cambria" panose="02040503050406030204" pitchFamily="18" charset="0"/>
              </a:rPr>
              <a:t>Uncoating </a:t>
            </a:r>
          </a:p>
          <a:p>
            <a:pPr marL="914400" marR="0" lvl="1" indent="-457200" algn="l" rtl="0">
              <a:buFont typeface="+mj-lt"/>
              <a:buAutoNum type="arabicParenR"/>
            </a:pPr>
            <a:r>
              <a:rPr lang="en-US" sz="3000" b="0" i="0" u="none" strike="noStrike" kern="100" baseline="0" dirty="0">
                <a:solidFill>
                  <a:srgbClr val="243F60"/>
                </a:solidFill>
                <a:latin typeface="Cambria" panose="02040503050406030204" pitchFamily="18" charset="0"/>
              </a:rPr>
              <a:t>Biosynthesis:</a:t>
            </a:r>
          </a:p>
          <a:p>
            <a:pPr lvl="2" algn="l" rtl="0"/>
            <a:r>
              <a:rPr lang="en-US" sz="2600" b="0" i="0" u="none" strike="noStrike" kern="100" baseline="0" dirty="0">
                <a:solidFill>
                  <a:srgbClr val="243F60"/>
                </a:solidFill>
                <a:latin typeface="Cambria" panose="02040503050406030204" pitchFamily="18" charset="0"/>
              </a:rPr>
              <a:t>Early mRNA </a:t>
            </a:r>
          </a:p>
          <a:p>
            <a:pPr lvl="2" algn="l" rtl="0"/>
            <a:r>
              <a:rPr lang="en-US" sz="2600" b="0" i="0" u="none" strike="noStrike" kern="100" baseline="0" dirty="0">
                <a:solidFill>
                  <a:srgbClr val="243F60"/>
                </a:solidFill>
                <a:latin typeface="Cambria" panose="02040503050406030204" pitchFamily="18" charset="0"/>
              </a:rPr>
              <a:t>Translation of early proteins </a:t>
            </a:r>
          </a:p>
          <a:p>
            <a:pPr lvl="2" algn="l" rtl="0"/>
            <a:r>
              <a:rPr lang="en-US" sz="2600" b="0" i="0" u="none" strike="noStrike" kern="100" baseline="0" dirty="0">
                <a:solidFill>
                  <a:srgbClr val="243F60"/>
                </a:solidFill>
                <a:latin typeface="Cambria" panose="02040503050406030204" pitchFamily="18" charset="0"/>
              </a:rPr>
              <a:t>Replication of viral genome </a:t>
            </a:r>
          </a:p>
          <a:p>
            <a:pPr lvl="2" algn="l" rtl="0"/>
            <a:r>
              <a:rPr lang="en-US" sz="2600" b="0" i="0" u="none" strike="noStrike" kern="100" baseline="0" dirty="0">
                <a:solidFill>
                  <a:srgbClr val="243F60"/>
                </a:solidFill>
                <a:latin typeface="Cambria" panose="02040503050406030204" pitchFamily="18" charset="0"/>
              </a:rPr>
              <a:t>Transcription of late mRNA </a:t>
            </a:r>
          </a:p>
          <a:p>
            <a:pPr lvl="2" algn="l" rtl="0"/>
            <a:r>
              <a:rPr lang="en-US" sz="2600" b="0" i="0" u="none" strike="noStrike" kern="100" baseline="0" dirty="0">
                <a:solidFill>
                  <a:srgbClr val="243F60"/>
                </a:solidFill>
                <a:latin typeface="Cambria" panose="02040503050406030204" pitchFamily="18" charset="0"/>
              </a:rPr>
              <a:t>Translation of late proteins </a:t>
            </a:r>
          </a:p>
          <a:p>
            <a:pPr marL="914400" marR="0" lvl="1" indent="-457200" algn="l" rtl="0">
              <a:buFont typeface="+mj-lt"/>
              <a:buAutoNum type="arabicParenR"/>
            </a:pPr>
            <a:r>
              <a:rPr lang="en-US" sz="3000" b="0" i="0" u="none" strike="noStrike" kern="100" baseline="0" dirty="0">
                <a:solidFill>
                  <a:srgbClr val="243F60"/>
                </a:solidFill>
                <a:latin typeface="Cambria" panose="02040503050406030204" pitchFamily="18" charset="0"/>
              </a:rPr>
              <a:t>Assembly of virions </a:t>
            </a:r>
          </a:p>
          <a:p>
            <a:pPr marL="914400" marR="0" lvl="1" indent="-457200" algn="l" rtl="0">
              <a:buFont typeface="+mj-lt"/>
              <a:buAutoNum type="arabicParenR"/>
            </a:pPr>
            <a:r>
              <a:rPr lang="en-US" sz="3000" b="0" i="0" u="none" strike="noStrike" kern="100" baseline="0" dirty="0">
                <a:solidFill>
                  <a:srgbClr val="243F60"/>
                </a:solidFill>
                <a:latin typeface="Cambria" panose="02040503050406030204" pitchFamily="18" charset="0"/>
              </a:rPr>
              <a:t>Release</a:t>
            </a:r>
          </a:p>
        </p:txBody>
      </p:sp>
    </p:spTree>
    <p:extLst>
      <p:ext uri="{BB962C8B-B14F-4D97-AF65-F5344CB8AC3E}">
        <p14:creationId xmlns:p14="http://schemas.microsoft.com/office/powerpoint/2010/main" val="425323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B4BF2E-18B5-CB8C-161A-1C279A43AF1F}"/>
              </a:ext>
            </a:extLst>
          </p:cNvPr>
          <p:cNvSpPr>
            <a:spLocks noGrp="1"/>
          </p:cNvSpPr>
          <p:nvPr>
            <p:ph type="title"/>
          </p:nvPr>
        </p:nvSpPr>
        <p:spPr>
          <a:xfrm>
            <a:off x="647387" y="214312"/>
            <a:ext cx="10364451" cy="933449"/>
          </a:xfrm>
        </p:spPr>
        <p:txBody>
          <a:bodyPr>
            <a:normAutofit/>
          </a:bodyPr>
          <a:lstStyle/>
          <a:p>
            <a:pPr marR="0" algn="l" rtl="0"/>
            <a:r>
              <a:rPr lang="en-US" sz="3200" b="0" i="0" u="none" strike="noStrike" kern="100" baseline="0" dirty="0">
                <a:solidFill>
                  <a:srgbClr val="365F91"/>
                </a:solidFill>
                <a:latin typeface="Berlin Sans FB Demi" panose="020E0802020502020306" pitchFamily="34" charset="0"/>
              </a:rPr>
              <a:t>1. </a:t>
            </a:r>
            <a:r>
              <a:rPr kumimoji="0" lang="en-US" sz="2800" b="0" i="0" u="none" strike="noStrike" kern="100" cap="none" spc="0" normalizeH="0" baseline="0" noProof="0" dirty="0">
                <a:ln>
                  <a:noFill/>
                </a:ln>
                <a:solidFill>
                  <a:srgbClr val="365F91"/>
                </a:solidFill>
                <a:effectLst/>
                <a:uLnTx/>
                <a:uFillTx/>
                <a:latin typeface="Berlin Sans FB Demi" panose="020E0802020502020306" pitchFamily="34" charset="0"/>
                <a:ea typeface="+mn-ea"/>
                <a:cs typeface="+mn-cs"/>
              </a:rPr>
              <a:t>Attachment (binding or adsorption): </a:t>
            </a:r>
            <a:endParaRPr lang="en-US" sz="3200" b="0" i="0" u="none" strike="noStrike" kern="100" baseline="0" dirty="0">
              <a:solidFill>
                <a:srgbClr val="365F91"/>
              </a:solidFill>
              <a:latin typeface="Berlin Sans FB Demi" panose="020E0802020502020306" pitchFamily="34" charset="0"/>
            </a:endParaRPr>
          </a:p>
        </p:txBody>
      </p:sp>
      <p:sp>
        <p:nvSpPr>
          <p:cNvPr id="3" name="عنصر نائب للنص 2">
            <a:extLst>
              <a:ext uri="{FF2B5EF4-FFF2-40B4-BE49-F238E27FC236}">
                <a16:creationId xmlns:a16="http://schemas.microsoft.com/office/drawing/2014/main" id="{FFC5D979-C240-C21F-3FB5-A6DC2A222F36}"/>
              </a:ext>
            </a:extLst>
          </p:cNvPr>
          <p:cNvSpPr>
            <a:spLocks noGrp="1"/>
          </p:cNvSpPr>
          <p:nvPr>
            <p:ph type="body" idx="1"/>
          </p:nvPr>
        </p:nvSpPr>
        <p:spPr>
          <a:xfrm>
            <a:off x="647387" y="1253330"/>
            <a:ext cx="10833413" cy="3318670"/>
          </a:xfrm>
        </p:spPr>
        <p:txBody>
          <a:bodyPr>
            <a:normAutofit/>
          </a:bodyPr>
          <a:lstStyle/>
          <a:p>
            <a:pPr marR="0" lvl="0" algn="l" rtl="0"/>
            <a:r>
              <a:rPr lang="en-US" sz="3200" b="1" i="0" u="none" strike="noStrike" kern="100" baseline="0" dirty="0">
                <a:solidFill>
                  <a:srgbClr val="365F91"/>
                </a:solidFill>
                <a:latin typeface="Comic Sans MS" panose="030F0702030302020204" pitchFamily="66" charset="0"/>
              </a:rPr>
              <a:t>Specific receptor </a:t>
            </a:r>
            <a:r>
              <a:rPr lang="en-US" sz="3200" b="0" i="0" u="none" strike="noStrike" kern="100" baseline="0" dirty="0">
                <a:solidFill>
                  <a:srgbClr val="365F91"/>
                </a:solidFill>
                <a:latin typeface="Comic Sans MS" panose="030F0702030302020204" pitchFamily="66" charset="0"/>
              </a:rPr>
              <a:t>on the cell + ligands on the virus.</a:t>
            </a:r>
          </a:p>
          <a:p>
            <a:pPr marL="0" marR="0" lvl="0" indent="0" algn="l" rtl="0">
              <a:buNone/>
            </a:pPr>
            <a:endParaRPr lang="en-US" sz="3200" b="0" i="0" u="none" strike="noStrike" kern="100" baseline="0" dirty="0">
              <a:solidFill>
                <a:srgbClr val="365F91"/>
              </a:solidFill>
              <a:latin typeface="Comic Sans MS" panose="030F0702030302020204" pitchFamily="66" charset="0"/>
            </a:endParaRPr>
          </a:p>
          <a:p>
            <a:pPr marL="0" indent="0" algn="l" rtl="0">
              <a:buNone/>
            </a:pPr>
            <a:r>
              <a:rPr lang="en-US" sz="2800" dirty="0">
                <a:solidFill>
                  <a:schemeClr val="accent1">
                    <a:lumMod val="75000"/>
                  </a:schemeClr>
                </a:solidFill>
                <a:latin typeface="Comic Sans MS" panose="030F0702030302020204" pitchFamily="66" charset="0"/>
              </a:rPr>
              <a:t>HIV                 CD4</a:t>
            </a:r>
            <a:r>
              <a:rPr lang="en-US" b="0" i="0" u="none" strike="noStrike" kern="100" baseline="0" dirty="0">
                <a:solidFill>
                  <a:srgbClr val="365F91"/>
                </a:solidFill>
                <a:latin typeface="Comic Sans MS" panose="030F0702030302020204" pitchFamily="66" charset="0"/>
              </a:rPr>
              <a:t> + co-receptor (chemokine receptor CCR5) </a:t>
            </a:r>
            <a:endParaRPr lang="en-US" sz="1800" b="0" i="0" u="none" strike="noStrike" kern="100" baseline="0" dirty="0">
              <a:solidFill>
                <a:srgbClr val="365F91"/>
              </a:solidFill>
              <a:latin typeface="Comic Sans MS" panose="030F0702030302020204" pitchFamily="66" charset="0"/>
            </a:endParaRPr>
          </a:p>
          <a:p>
            <a:pPr marR="0" lvl="0" algn="l" rtl="0">
              <a:buFont typeface="Abadi" panose="020B0604020104020204" pitchFamily="34" charset="0"/>
              <a:buChar char="֎"/>
            </a:pPr>
            <a:r>
              <a:rPr lang="en-US" b="1" i="0" u="none" strike="noStrike" kern="100" baseline="0" dirty="0">
                <a:solidFill>
                  <a:srgbClr val="365F91"/>
                </a:solidFill>
                <a:latin typeface="Comic Sans MS" panose="030F0702030302020204" pitchFamily="66" charset="0"/>
              </a:rPr>
              <a:t> Cell tropism</a:t>
            </a:r>
            <a:r>
              <a:rPr lang="en-US" b="0" i="0" u="none" strike="noStrike" kern="100" baseline="0" dirty="0">
                <a:solidFill>
                  <a:srgbClr val="365F91"/>
                </a:solidFill>
                <a:latin typeface="Comic Sans MS" panose="030F0702030302020204" pitchFamily="66" charset="0"/>
              </a:rPr>
              <a:t> (host range and tissue specificity). </a:t>
            </a:r>
          </a:p>
          <a:p>
            <a:pPr marL="0" marR="0" lvl="0" indent="0" algn="l" rtl="0">
              <a:buNone/>
            </a:pPr>
            <a:endParaRPr lang="en-US" b="0" i="0" u="none" strike="noStrike" kern="100" baseline="0" dirty="0">
              <a:solidFill>
                <a:srgbClr val="365F91"/>
              </a:solidFill>
              <a:latin typeface="Comic Sans MS" panose="030F0702030302020204" pitchFamily="66" charset="0"/>
            </a:endParaRPr>
          </a:p>
          <a:p>
            <a:pPr marL="0" marR="0" lvl="0" indent="0" algn="l" rtl="0">
              <a:buNone/>
            </a:pPr>
            <a:r>
              <a:rPr lang="en-US" b="0" i="0" u="none" strike="noStrike" kern="100" baseline="0" dirty="0">
                <a:solidFill>
                  <a:srgbClr val="365F91"/>
                </a:solidFill>
                <a:latin typeface="Comic Sans MS" panose="030F0702030302020204" pitchFamily="66" charset="0"/>
              </a:rPr>
              <a:t>polio viruses</a:t>
            </a:r>
          </a:p>
        </p:txBody>
      </p:sp>
      <p:cxnSp>
        <p:nvCxnSpPr>
          <p:cNvPr id="8" name="رابط كسهم مستقيم 7">
            <a:extLst>
              <a:ext uri="{FF2B5EF4-FFF2-40B4-BE49-F238E27FC236}">
                <a16:creationId xmlns:a16="http://schemas.microsoft.com/office/drawing/2014/main" id="{3487F577-9E5F-AB57-C923-0A694B7CCB5D}"/>
              </a:ext>
            </a:extLst>
          </p:cNvPr>
          <p:cNvCxnSpPr/>
          <p:nvPr/>
        </p:nvCxnSpPr>
        <p:spPr>
          <a:xfrm>
            <a:off x="1577441" y="2568555"/>
            <a:ext cx="15430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مربع نص 9">
            <a:extLst>
              <a:ext uri="{FF2B5EF4-FFF2-40B4-BE49-F238E27FC236}">
                <a16:creationId xmlns:a16="http://schemas.microsoft.com/office/drawing/2014/main" id="{59C51A29-97EE-E5AE-7850-6D8E113ACF8B}"/>
              </a:ext>
            </a:extLst>
          </p:cNvPr>
          <p:cNvSpPr txBox="1"/>
          <p:nvPr/>
        </p:nvSpPr>
        <p:spPr>
          <a:xfrm>
            <a:off x="1811058" y="2173713"/>
            <a:ext cx="917971" cy="369332"/>
          </a:xfrm>
          <a:prstGeom prst="rect">
            <a:avLst/>
          </a:prstGeom>
          <a:noFill/>
        </p:spPr>
        <p:txBody>
          <a:bodyPr wrap="square">
            <a:spAutoFit/>
          </a:bodyPr>
          <a:lstStyle/>
          <a:p>
            <a:r>
              <a:rPr lang="en-US" dirty="0">
                <a:latin typeface="Comic Sans MS" panose="030F0702030302020204" pitchFamily="66" charset="0"/>
              </a:rPr>
              <a:t>T-cells</a:t>
            </a:r>
          </a:p>
        </p:txBody>
      </p:sp>
      <p:sp>
        <p:nvSpPr>
          <p:cNvPr id="14" name="مربع نص 13">
            <a:extLst>
              <a:ext uri="{FF2B5EF4-FFF2-40B4-BE49-F238E27FC236}">
                <a16:creationId xmlns:a16="http://schemas.microsoft.com/office/drawing/2014/main" id="{30849219-8F22-FA03-C4C3-D819FF44966F}"/>
              </a:ext>
            </a:extLst>
          </p:cNvPr>
          <p:cNvSpPr txBox="1"/>
          <p:nvPr/>
        </p:nvSpPr>
        <p:spPr>
          <a:xfrm>
            <a:off x="4162936" y="3944751"/>
            <a:ext cx="7973644" cy="461665"/>
          </a:xfrm>
          <a:prstGeom prst="rect">
            <a:avLst/>
          </a:prstGeom>
          <a:noFill/>
        </p:spPr>
        <p:txBody>
          <a:bodyPr wrap="square">
            <a:spAutoFit/>
          </a:bodyPr>
          <a:lstStyle/>
          <a:p>
            <a:pPr algn="l" rtl="0"/>
            <a:r>
              <a:rPr kumimoji="0" lang="en-US" sz="2400" b="0" i="0" u="none" strike="noStrike" kern="100" cap="none" spc="0" normalizeH="0" baseline="0" noProof="0" dirty="0">
                <a:ln>
                  <a:noFill/>
                </a:ln>
                <a:solidFill>
                  <a:srgbClr val="365F91"/>
                </a:solidFill>
                <a:effectLst/>
                <a:uLnTx/>
                <a:uFillTx/>
                <a:latin typeface="Comic Sans MS" panose="030F0702030302020204" pitchFamily="66" charset="0"/>
              </a:rPr>
              <a:t>Central nervous system and intestinal tract cells</a:t>
            </a:r>
            <a:endParaRPr lang="en-US" sz="2400" dirty="0">
              <a:latin typeface="Comic Sans MS" panose="030F0702030302020204" pitchFamily="66" charset="0"/>
            </a:endParaRPr>
          </a:p>
        </p:txBody>
      </p:sp>
      <p:cxnSp>
        <p:nvCxnSpPr>
          <p:cNvPr id="16" name="رابط كسهم مستقيم 15">
            <a:extLst>
              <a:ext uri="{FF2B5EF4-FFF2-40B4-BE49-F238E27FC236}">
                <a16:creationId xmlns:a16="http://schemas.microsoft.com/office/drawing/2014/main" id="{6E823D10-69EC-BB0B-AC9B-1ABE19042A38}"/>
              </a:ext>
            </a:extLst>
          </p:cNvPr>
          <p:cNvCxnSpPr>
            <a:cxnSpLocks/>
          </p:cNvCxnSpPr>
          <p:nvPr/>
        </p:nvCxnSpPr>
        <p:spPr>
          <a:xfrm>
            <a:off x="2839684" y="4166936"/>
            <a:ext cx="12025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8" name="صورة 17">
            <a:extLst>
              <a:ext uri="{FF2B5EF4-FFF2-40B4-BE49-F238E27FC236}">
                <a16:creationId xmlns:a16="http://schemas.microsoft.com/office/drawing/2014/main" id="{0D462149-0FBB-0448-16CC-B71DD3D90E8C}"/>
              </a:ext>
            </a:extLst>
          </p:cNvPr>
          <p:cNvPicPr>
            <a:picLocks noChangeAspect="1"/>
          </p:cNvPicPr>
          <p:nvPr/>
        </p:nvPicPr>
        <p:blipFill>
          <a:blip r:embed="rId4"/>
          <a:stretch>
            <a:fillRect/>
          </a:stretch>
        </p:blipFill>
        <p:spPr>
          <a:xfrm>
            <a:off x="3440964" y="4792347"/>
            <a:ext cx="5310071" cy="1943742"/>
          </a:xfrm>
          <a:prstGeom prst="rect">
            <a:avLst/>
          </a:prstGeom>
        </p:spPr>
      </p:pic>
    </p:spTree>
    <p:extLst>
      <p:ext uri="{BB962C8B-B14F-4D97-AF65-F5344CB8AC3E}">
        <p14:creationId xmlns:p14="http://schemas.microsoft.com/office/powerpoint/2010/main" val="317054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B4BF2E-18B5-CB8C-161A-1C279A43AF1F}"/>
              </a:ext>
            </a:extLst>
          </p:cNvPr>
          <p:cNvSpPr>
            <a:spLocks noGrp="1"/>
          </p:cNvSpPr>
          <p:nvPr>
            <p:ph type="title"/>
          </p:nvPr>
        </p:nvSpPr>
        <p:spPr>
          <a:xfrm>
            <a:off x="647387" y="1"/>
            <a:ext cx="10364451" cy="762000"/>
          </a:xfrm>
        </p:spPr>
        <p:txBody>
          <a:bodyPr>
            <a:normAutofit/>
          </a:bodyPr>
          <a:lstStyle/>
          <a:p>
            <a:pPr marR="0" algn="l" rtl="0"/>
            <a:r>
              <a:rPr lang="en-US" sz="3200" b="0" i="0" u="none" strike="noStrike" kern="100" baseline="0" dirty="0">
                <a:solidFill>
                  <a:srgbClr val="365F91"/>
                </a:solidFill>
                <a:latin typeface="Berlin Sans FB Demi" panose="020E0802020502020306" pitchFamily="34" charset="0"/>
              </a:rPr>
              <a:t>2. </a:t>
            </a:r>
            <a:r>
              <a:rPr kumimoji="0" lang="en-US" sz="2800" b="0" i="0" u="none" strike="noStrike" kern="100" cap="none" spc="0" normalizeH="0" baseline="0" noProof="0" dirty="0">
                <a:ln>
                  <a:noFill/>
                </a:ln>
                <a:solidFill>
                  <a:srgbClr val="365F91"/>
                </a:solidFill>
                <a:effectLst/>
                <a:uLnTx/>
                <a:uFillTx/>
                <a:latin typeface="Berlin Sans FB Demi" panose="020E0802020502020306" pitchFamily="34" charset="0"/>
                <a:ea typeface="+mn-ea"/>
                <a:cs typeface="+mn-cs"/>
              </a:rPr>
              <a:t>Penetration:</a:t>
            </a:r>
            <a:endParaRPr lang="en-US" sz="3200" b="0" i="0" u="none" strike="noStrike" kern="100" baseline="0" dirty="0">
              <a:solidFill>
                <a:srgbClr val="365F91"/>
              </a:solidFill>
              <a:latin typeface="Berlin Sans FB Demi" panose="020E0802020502020306" pitchFamily="34" charset="0"/>
            </a:endParaRPr>
          </a:p>
        </p:txBody>
      </p:sp>
      <p:sp>
        <p:nvSpPr>
          <p:cNvPr id="3" name="عنصر نائب للنص 2">
            <a:extLst>
              <a:ext uri="{FF2B5EF4-FFF2-40B4-BE49-F238E27FC236}">
                <a16:creationId xmlns:a16="http://schemas.microsoft.com/office/drawing/2014/main" id="{FFC5D979-C240-C21F-3FB5-A6DC2A222F36}"/>
              </a:ext>
            </a:extLst>
          </p:cNvPr>
          <p:cNvSpPr>
            <a:spLocks noGrp="1"/>
          </p:cNvSpPr>
          <p:nvPr>
            <p:ph type="body" idx="1"/>
          </p:nvPr>
        </p:nvSpPr>
        <p:spPr>
          <a:xfrm>
            <a:off x="647387" y="762001"/>
            <a:ext cx="6591613" cy="5604670"/>
          </a:xfrm>
        </p:spPr>
        <p:txBody>
          <a:bodyPr>
            <a:noAutofit/>
          </a:bodyPr>
          <a:lstStyle/>
          <a:p>
            <a:pPr marR="0" lvl="0" algn="l" rtl="0"/>
            <a:r>
              <a:rPr lang="en-US" sz="2600" b="1" i="0" u="none" strike="noStrike" kern="100" baseline="0" dirty="0">
                <a:solidFill>
                  <a:srgbClr val="FF0000"/>
                </a:solidFill>
                <a:latin typeface="Comic Sans MS" panose="030F0702030302020204" pitchFamily="66" charset="0"/>
              </a:rPr>
              <a:t>Translocation</a:t>
            </a:r>
          </a:p>
          <a:p>
            <a:pPr marR="0" lvl="0" algn="l" rtl="0">
              <a:buFontTx/>
              <a:buChar char="-"/>
            </a:pPr>
            <a:r>
              <a:rPr lang="en-US" sz="2300" b="0" i="0" u="none" strike="noStrike" kern="100" baseline="0" dirty="0">
                <a:solidFill>
                  <a:srgbClr val="365F91"/>
                </a:solidFill>
                <a:latin typeface="Comic Sans MS" panose="030F0702030302020204" pitchFamily="66" charset="0"/>
              </a:rPr>
              <a:t>non-enveloped virus </a:t>
            </a:r>
          </a:p>
          <a:p>
            <a:pPr marR="0" lvl="0" algn="l" rtl="0">
              <a:buFontTx/>
              <a:buChar char="-"/>
            </a:pPr>
            <a:r>
              <a:rPr lang="en-US" sz="2300" b="0" i="0" u="none" strike="noStrike" kern="100" baseline="0" dirty="0">
                <a:solidFill>
                  <a:srgbClr val="365F91"/>
                </a:solidFill>
                <a:latin typeface="Comic Sans MS" panose="030F0702030302020204" pitchFamily="66" charset="0"/>
              </a:rPr>
              <a:t>moving across the cell membrane.</a:t>
            </a:r>
            <a:r>
              <a:rPr lang="en-US" sz="2400" b="0" i="0" u="none" strike="noStrike" kern="100" baseline="0" dirty="0">
                <a:solidFill>
                  <a:srgbClr val="365F91"/>
                </a:solidFill>
                <a:latin typeface="Comic Sans MS" panose="030F0702030302020204" pitchFamily="66" charset="0"/>
              </a:rPr>
              <a:t> </a:t>
            </a:r>
          </a:p>
          <a:p>
            <a:pPr marR="0" lvl="0" algn="l" rtl="0"/>
            <a:r>
              <a:rPr lang="en-US" sz="2600" b="1" i="0" u="none" strike="noStrike" kern="100" baseline="0" dirty="0">
                <a:solidFill>
                  <a:srgbClr val="FF0000"/>
                </a:solidFill>
                <a:latin typeface="Comic Sans MS" panose="030F0702030302020204" pitchFamily="66" charset="0"/>
              </a:rPr>
              <a:t>Receptor-mediated Endocytosis</a:t>
            </a:r>
          </a:p>
          <a:p>
            <a:pPr marR="0" lvl="0" algn="l" rtl="0">
              <a:buFontTx/>
              <a:buChar char="-"/>
            </a:pPr>
            <a:r>
              <a:rPr lang="en-US" sz="2300" b="0" i="0" u="none" strike="noStrike" kern="100" baseline="0" dirty="0">
                <a:solidFill>
                  <a:srgbClr val="365F91"/>
                </a:solidFill>
                <a:latin typeface="Comic Sans MS" panose="030F0702030302020204" pitchFamily="66" charset="0"/>
              </a:rPr>
              <a:t>non-enveloped viruses</a:t>
            </a:r>
          </a:p>
          <a:p>
            <a:pPr marR="0" lvl="0" algn="l" rtl="0">
              <a:buFontTx/>
              <a:buChar char="-"/>
            </a:pPr>
            <a:r>
              <a:rPr lang="en-US" sz="2300" b="0" i="0" u="none" strike="noStrike" kern="100" baseline="0" dirty="0">
                <a:solidFill>
                  <a:srgbClr val="365F91"/>
                </a:solidFill>
                <a:latin typeface="Comic Sans MS" panose="030F0702030302020204" pitchFamily="66" charset="0"/>
              </a:rPr>
              <a:t>invagination of a section of plasma membrane</a:t>
            </a:r>
          </a:p>
          <a:p>
            <a:pPr marR="0" lvl="0" algn="l" rtl="0"/>
            <a:r>
              <a:rPr lang="en-US" sz="2600" b="1" i="0" u="none" strike="noStrike" kern="100" baseline="0" dirty="0">
                <a:solidFill>
                  <a:srgbClr val="FF0000"/>
                </a:solidFill>
                <a:latin typeface="Comic Sans MS" panose="030F0702030302020204" pitchFamily="66" charset="0"/>
              </a:rPr>
              <a:t>Fusion by fusion proteins:</a:t>
            </a:r>
            <a:r>
              <a:rPr lang="en-US" sz="2400" b="1" i="0" u="none" strike="noStrike" kern="100" baseline="0" dirty="0">
                <a:solidFill>
                  <a:srgbClr val="365F91"/>
                </a:solidFill>
                <a:latin typeface="Comic Sans MS" panose="030F0702030302020204" pitchFamily="66" charset="0"/>
              </a:rPr>
              <a:t> </a:t>
            </a:r>
          </a:p>
          <a:p>
            <a:pPr marR="0" lvl="0" algn="l" rtl="0">
              <a:buFontTx/>
              <a:buChar char="-"/>
            </a:pPr>
            <a:r>
              <a:rPr lang="en-US" sz="2400" b="0" i="0" u="none" strike="noStrike" kern="100" baseline="0" dirty="0">
                <a:solidFill>
                  <a:srgbClr val="365F91"/>
                </a:solidFill>
                <a:latin typeface="Comic Sans MS" panose="030F0702030302020204" pitchFamily="66" charset="0"/>
              </a:rPr>
              <a:t>enveloped viruses </a:t>
            </a:r>
          </a:p>
          <a:p>
            <a:pPr marR="0" lvl="0" algn="l" rtl="0">
              <a:buFontTx/>
              <a:buChar char="-"/>
            </a:pPr>
            <a:r>
              <a:rPr lang="en-US" sz="2300" b="0" i="0" u="none" strike="noStrike" kern="100" baseline="0" dirty="0">
                <a:solidFill>
                  <a:srgbClr val="365F91"/>
                </a:solidFill>
                <a:latin typeface="Comic Sans MS" panose="030F0702030302020204" pitchFamily="66" charset="0"/>
              </a:rPr>
              <a:t>endocytosis (envelopes of the viruses fuse with the membrane of the endosome). </a:t>
            </a:r>
          </a:p>
          <a:p>
            <a:pPr marR="0" lvl="0" algn="l" rtl="0"/>
            <a:r>
              <a:rPr lang="en-US" sz="2600" b="1" i="0" u="none" strike="noStrike" kern="100" baseline="0" dirty="0">
                <a:solidFill>
                  <a:srgbClr val="FF0000"/>
                </a:solidFill>
                <a:latin typeface="Comic Sans MS" panose="030F0702030302020204" pitchFamily="66" charset="0"/>
              </a:rPr>
              <a:t>Direct fusion </a:t>
            </a:r>
          </a:p>
          <a:p>
            <a:pPr marL="0" marR="0" lvl="0" indent="0" algn="l" rtl="0">
              <a:buNone/>
            </a:pPr>
            <a:r>
              <a:rPr lang="en-US" sz="2300" b="1" i="0" u="none" strike="noStrike" kern="100" baseline="0" dirty="0">
                <a:solidFill>
                  <a:schemeClr val="accent1">
                    <a:lumMod val="75000"/>
                  </a:schemeClr>
                </a:solidFill>
                <a:latin typeface="Comic Sans MS" panose="030F0702030302020204" pitchFamily="66" charset="0"/>
              </a:rPr>
              <a:t>-</a:t>
            </a:r>
            <a:r>
              <a:rPr lang="en-US" sz="2300" b="1" i="0" u="none" strike="noStrike" kern="100" baseline="0" dirty="0">
                <a:solidFill>
                  <a:srgbClr val="FF0000"/>
                </a:solidFill>
                <a:latin typeface="Comic Sans MS" panose="030F0702030302020204" pitchFamily="66" charset="0"/>
              </a:rPr>
              <a:t> </a:t>
            </a:r>
            <a:r>
              <a:rPr lang="en-US" sz="2300" i="0" u="none" strike="noStrike" kern="100" baseline="0" dirty="0">
                <a:solidFill>
                  <a:schemeClr val="accent1">
                    <a:lumMod val="75000"/>
                  </a:schemeClr>
                </a:solidFill>
                <a:latin typeface="Comic Sans MS" panose="030F0702030302020204" pitchFamily="66" charset="0"/>
              </a:rPr>
              <a:t>virion envelope </a:t>
            </a:r>
            <a:r>
              <a:rPr lang="en-US" sz="2300" b="0" i="0" u="none" strike="noStrike" kern="100" baseline="0" dirty="0">
                <a:solidFill>
                  <a:srgbClr val="365F91"/>
                </a:solidFill>
                <a:latin typeface="Comic Sans MS" panose="030F0702030302020204" pitchFamily="66" charset="0"/>
              </a:rPr>
              <a:t>with the surface membrane</a:t>
            </a:r>
          </a:p>
        </p:txBody>
      </p:sp>
      <p:pic>
        <p:nvPicPr>
          <p:cNvPr id="4" name="صورة 3">
            <a:extLst>
              <a:ext uri="{FF2B5EF4-FFF2-40B4-BE49-F238E27FC236}">
                <a16:creationId xmlns:a16="http://schemas.microsoft.com/office/drawing/2014/main" id="{9988F9FF-1EEF-23CD-F130-1484225EA29E}"/>
              </a:ext>
            </a:extLst>
          </p:cNvPr>
          <p:cNvPicPr>
            <a:picLocks noChangeAspect="1"/>
          </p:cNvPicPr>
          <p:nvPr/>
        </p:nvPicPr>
        <p:blipFill>
          <a:blip r:embed="rId4"/>
          <a:stretch>
            <a:fillRect/>
          </a:stretch>
        </p:blipFill>
        <p:spPr>
          <a:xfrm>
            <a:off x="7557336" y="171450"/>
            <a:ext cx="4410075" cy="6515100"/>
          </a:xfrm>
          <a:prstGeom prst="rect">
            <a:avLst/>
          </a:prstGeom>
          <a:ln>
            <a:noFill/>
          </a:ln>
          <a:effectLst>
            <a:softEdge rad="112500"/>
          </a:effectLst>
        </p:spPr>
      </p:pic>
    </p:spTree>
    <p:extLst>
      <p:ext uri="{BB962C8B-B14F-4D97-AF65-F5344CB8AC3E}">
        <p14:creationId xmlns:p14="http://schemas.microsoft.com/office/powerpoint/2010/main" val="328573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CB7968-32FE-598D-7BB5-C35EEDC6CC96}"/>
              </a:ext>
            </a:extLst>
          </p:cNvPr>
          <p:cNvSpPr>
            <a:spLocks noGrp="1"/>
          </p:cNvSpPr>
          <p:nvPr>
            <p:ph type="title"/>
          </p:nvPr>
        </p:nvSpPr>
        <p:spPr/>
        <p:txBody>
          <a:bodyPr/>
          <a:lstStyle/>
          <a:p>
            <a:endParaRPr lang="en-US"/>
          </a:p>
        </p:txBody>
      </p:sp>
      <p:pic>
        <p:nvPicPr>
          <p:cNvPr id="4" name="صورة 3">
            <a:extLst>
              <a:ext uri="{FF2B5EF4-FFF2-40B4-BE49-F238E27FC236}">
                <a16:creationId xmlns:a16="http://schemas.microsoft.com/office/drawing/2014/main" id="{E9D77662-376D-7B22-93E1-280410934712}"/>
              </a:ext>
            </a:extLst>
          </p:cNvPr>
          <p:cNvPicPr>
            <a:picLocks noChangeAspect="1"/>
          </p:cNvPicPr>
          <p:nvPr/>
        </p:nvPicPr>
        <p:blipFill>
          <a:blip r:embed="rId2"/>
          <a:stretch>
            <a:fillRect/>
          </a:stretch>
        </p:blipFill>
        <p:spPr>
          <a:xfrm>
            <a:off x="0" y="0"/>
            <a:ext cx="11988800" cy="6858000"/>
          </a:xfrm>
          <a:prstGeom prst="rect">
            <a:avLst/>
          </a:prstGeom>
        </p:spPr>
      </p:pic>
      <p:sp>
        <p:nvSpPr>
          <p:cNvPr id="3" name="عنصر نائب للنص 2">
            <a:extLst>
              <a:ext uri="{FF2B5EF4-FFF2-40B4-BE49-F238E27FC236}">
                <a16:creationId xmlns:a16="http://schemas.microsoft.com/office/drawing/2014/main" id="{6D72A0A1-86B2-7ABA-428D-F502FA3BDA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97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B4BF2E-18B5-CB8C-161A-1C279A43AF1F}"/>
              </a:ext>
            </a:extLst>
          </p:cNvPr>
          <p:cNvSpPr>
            <a:spLocks noGrp="1"/>
          </p:cNvSpPr>
          <p:nvPr>
            <p:ph type="title"/>
          </p:nvPr>
        </p:nvSpPr>
        <p:spPr>
          <a:xfrm>
            <a:off x="647387" y="0"/>
            <a:ext cx="10364451" cy="933449"/>
          </a:xfrm>
        </p:spPr>
        <p:txBody>
          <a:bodyPr>
            <a:normAutofit/>
          </a:bodyPr>
          <a:lstStyle/>
          <a:p>
            <a:pPr marR="0" algn="l" rtl="0"/>
            <a:r>
              <a:rPr lang="en-US" sz="3200" b="0" i="0" u="none" strike="noStrike" kern="100" baseline="0" dirty="0">
                <a:solidFill>
                  <a:srgbClr val="365F91"/>
                </a:solidFill>
                <a:latin typeface="Berlin Sans FB Demi" panose="020E0802020502020306" pitchFamily="34" charset="0"/>
              </a:rPr>
              <a:t>3. </a:t>
            </a:r>
            <a:r>
              <a:rPr kumimoji="0" lang="en-US" sz="2800" b="0" i="0" u="none" strike="noStrike" kern="100" cap="none" spc="0" normalizeH="0" baseline="0" noProof="0" dirty="0">
                <a:ln>
                  <a:noFill/>
                </a:ln>
                <a:solidFill>
                  <a:srgbClr val="365F91"/>
                </a:solidFill>
                <a:effectLst/>
                <a:uLnTx/>
                <a:uFillTx/>
                <a:latin typeface="Berlin Sans FB Demi" panose="020E0802020502020306" pitchFamily="34" charset="0"/>
                <a:ea typeface="+mn-ea"/>
                <a:cs typeface="+mn-cs"/>
              </a:rPr>
              <a:t>Uncoating:</a:t>
            </a:r>
            <a:endParaRPr lang="en-US" sz="3200" b="0" i="0" u="none" strike="noStrike" kern="100" baseline="0" dirty="0">
              <a:solidFill>
                <a:srgbClr val="365F91"/>
              </a:solidFill>
              <a:latin typeface="Berlin Sans FB Demi" panose="020E0802020502020306" pitchFamily="34" charset="0"/>
            </a:endParaRPr>
          </a:p>
        </p:txBody>
      </p:sp>
      <p:sp>
        <p:nvSpPr>
          <p:cNvPr id="3" name="عنصر نائب للنص 2">
            <a:extLst>
              <a:ext uri="{FF2B5EF4-FFF2-40B4-BE49-F238E27FC236}">
                <a16:creationId xmlns:a16="http://schemas.microsoft.com/office/drawing/2014/main" id="{FFC5D979-C240-C21F-3FB5-A6DC2A222F36}"/>
              </a:ext>
            </a:extLst>
          </p:cNvPr>
          <p:cNvSpPr>
            <a:spLocks noGrp="1"/>
          </p:cNvSpPr>
          <p:nvPr>
            <p:ph type="body" idx="1"/>
          </p:nvPr>
        </p:nvSpPr>
        <p:spPr>
          <a:xfrm>
            <a:off x="647387" y="756139"/>
            <a:ext cx="10983139" cy="1838326"/>
          </a:xfrm>
        </p:spPr>
        <p:txBody>
          <a:bodyPr>
            <a:noAutofit/>
          </a:bodyPr>
          <a:lstStyle/>
          <a:p>
            <a:pPr marR="0" lvl="0" algn="just" rtl="0">
              <a:lnSpc>
                <a:spcPct val="150000"/>
              </a:lnSpc>
              <a:spcBef>
                <a:spcPts val="0"/>
              </a:spcBef>
              <a:spcAft>
                <a:spcPts val="0"/>
              </a:spcAft>
              <a:buFontTx/>
              <a:buChar char="-"/>
            </a:pPr>
            <a:r>
              <a:rPr lang="en-US" kern="100" dirty="0">
                <a:solidFill>
                  <a:schemeClr val="tx1">
                    <a:lumMod val="95000"/>
                    <a:lumOff val="5000"/>
                  </a:schemeClr>
                </a:solidFill>
                <a:latin typeface="Aptos" panose="020B0004020202020204" pitchFamily="34" charset="0"/>
                <a:ea typeface="Times New Roman" panose="02020603050405020304" pitchFamily="18" charset="0"/>
                <a:cs typeface="Times New Roman" panose="02020603050405020304" pitchFamily="18" charset="0"/>
              </a:rPr>
              <a:t>fre</a:t>
            </a:r>
            <a:r>
              <a:rPr lang="en-US" kern="100" dirty="0">
                <a:solidFill>
                  <a:schemeClr val="tx1">
                    <a:lumMod val="95000"/>
                    <a:lumOff val="5000"/>
                  </a:schemeClr>
                </a:solidFill>
                <a:effectLst/>
                <a:latin typeface="Aptos" panose="020B0004020202020204" pitchFamily="34" charset="0"/>
                <a:ea typeface="Times New Roman" panose="02020603050405020304" pitchFamily="18" charset="0"/>
                <a:cs typeface="Times New Roman" panose="02020603050405020304" pitchFamily="18" charset="0"/>
              </a:rPr>
              <a:t>e nucleic acid                     Picornaviruses</a:t>
            </a:r>
          </a:p>
          <a:p>
            <a:pPr marR="0" lvl="0" algn="just" rtl="0">
              <a:lnSpc>
                <a:spcPct val="150000"/>
              </a:lnSpc>
              <a:spcBef>
                <a:spcPts val="0"/>
              </a:spcBef>
              <a:spcAft>
                <a:spcPts val="0"/>
              </a:spcAft>
              <a:buFontTx/>
              <a:buChar char="-"/>
            </a:pPr>
            <a:r>
              <a:rPr lang="en-US" kern="100" dirty="0">
                <a:solidFill>
                  <a:schemeClr val="tx1">
                    <a:lumMod val="95000"/>
                    <a:lumOff val="5000"/>
                  </a:schemeClr>
                </a:solidFill>
                <a:effectLst/>
                <a:latin typeface="Aptos" panose="020B0004020202020204" pitchFamily="34" charset="0"/>
                <a:ea typeface="Times New Roman" panose="02020603050405020304" pitchFamily="18" charset="0"/>
                <a:cs typeface="Times New Roman" panose="02020603050405020304" pitchFamily="18" charset="0"/>
              </a:rPr>
              <a:t>nucleocapsid                  </a:t>
            </a:r>
            <a:r>
              <a:rPr lang="en-US" kern="100" dirty="0" err="1">
                <a:solidFill>
                  <a:schemeClr val="tx1">
                    <a:lumMod val="95000"/>
                    <a:lumOff val="5000"/>
                  </a:schemeClr>
                </a:solidFill>
                <a:effectLst/>
                <a:latin typeface="Aptos" panose="020B0004020202020204" pitchFamily="34" charset="0"/>
                <a:ea typeface="Times New Roman" panose="02020603050405020304" pitchFamily="18" charset="0"/>
                <a:cs typeface="Times New Roman" panose="02020603050405020304" pitchFamily="18" charset="0"/>
              </a:rPr>
              <a:t>Reo</a:t>
            </a:r>
            <a:r>
              <a:rPr lang="en-US" kern="100" dirty="0">
                <a:solidFill>
                  <a:schemeClr val="tx1">
                    <a:lumMod val="95000"/>
                    <a:lumOff val="5000"/>
                  </a:schemeClr>
                </a:solidFill>
                <a:effectLst/>
                <a:latin typeface="Aptos" panose="020B0004020202020204" pitchFamily="34" charset="0"/>
                <a:ea typeface="Times New Roman" panose="02020603050405020304" pitchFamily="18" charset="0"/>
                <a:cs typeface="Times New Roman" panose="02020603050405020304" pitchFamily="18" charset="0"/>
              </a:rPr>
              <a:t> viruses</a:t>
            </a:r>
          </a:p>
          <a:p>
            <a:pPr marR="0" lvl="0" algn="just" rtl="0">
              <a:lnSpc>
                <a:spcPct val="150000"/>
              </a:lnSpc>
              <a:spcBef>
                <a:spcPts val="0"/>
              </a:spcBef>
              <a:spcAft>
                <a:spcPts val="0"/>
              </a:spcAft>
              <a:buFont typeface="Wingdings" panose="05000000000000000000" pitchFamily="2" charset="2"/>
              <a:buChar char="v"/>
            </a:pPr>
            <a:r>
              <a:rPr lang="en-US" kern="100" dirty="0">
                <a:solidFill>
                  <a:schemeClr val="tx1">
                    <a:lumMod val="95000"/>
                    <a:lumOff val="5000"/>
                  </a:schemeClr>
                </a:solidFill>
                <a:latin typeface="Aptos" panose="020B0004020202020204" pitchFamily="34" charset="0"/>
                <a:ea typeface="Calibri" panose="020F0502020204030204" pitchFamily="34" charset="0"/>
                <a:cs typeface="Times New Roman" panose="02020603050405020304" pitchFamily="18" charset="0"/>
              </a:rPr>
              <a:t> </a:t>
            </a:r>
            <a:r>
              <a:rPr lang="en-US" b="1" kern="100" dirty="0">
                <a:solidFill>
                  <a:srgbClr val="FF0000"/>
                </a:solidFill>
                <a:latin typeface="Aptos" panose="020B0004020202020204" pitchFamily="34" charset="0"/>
                <a:ea typeface="Calibri" panose="020F0502020204030204" pitchFamily="34" charset="0"/>
                <a:cs typeface="Times New Roman" panose="02020603050405020304" pitchFamily="18" charset="0"/>
              </a:rPr>
              <a:t>infectious and non- infectious nucleic acid</a:t>
            </a:r>
            <a:endParaRPr lang="en-US" b="1" kern="100" dirty="0">
              <a:solidFill>
                <a:srgbClr val="FF0000"/>
              </a:solidFill>
              <a:effectLst/>
              <a:latin typeface="Aptos" panose="020B0004020202020204" pitchFamily="34" charset="0"/>
              <a:ea typeface="Calibri" panose="020F0502020204030204" pitchFamily="34" charset="0"/>
              <a:cs typeface="Arial" panose="020B0604020202020204" pitchFamily="34" charset="0"/>
            </a:endParaRPr>
          </a:p>
        </p:txBody>
      </p:sp>
      <p:cxnSp>
        <p:nvCxnSpPr>
          <p:cNvPr id="5" name="رابط كسهم مستقيم 4">
            <a:extLst>
              <a:ext uri="{FF2B5EF4-FFF2-40B4-BE49-F238E27FC236}">
                <a16:creationId xmlns:a16="http://schemas.microsoft.com/office/drawing/2014/main" id="{A887E625-8ED6-B642-70B5-2D4C1EA7F2E9}"/>
              </a:ext>
            </a:extLst>
          </p:cNvPr>
          <p:cNvCxnSpPr/>
          <p:nvPr/>
        </p:nvCxnSpPr>
        <p:spPr>
          <a:xfrm>
            <a:off x="3946859" y="1196892"/>
            <a:ext cx="77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رابط كسهم مستقيم 6">
            <a:extLst>
              <a:ext uri="{FF2B5EF4-FFF2-40B4-BE49-F238E27FC236}">
                <a16:creationId xmlns:a16="http://schemas.microsoft.com/office/drawing/2014/main" id="{8CA58425-A2C0-EB65-F044-02B83038C531}"/>
              </a:ext>
            </a:extLst>
          </p:cNvPr>
          <p:cNvCxnSpPr/>
          <p:nvPr/>
        </p:nvCxnSpPr>
        <p:spPr>
          <a:xfrm>
            <a:off x="3318510" y="1847600"/>
            <a:ext cx="746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مربع نص 5">
            <a:extLst>
              <a:ext uri="{FF2B5EF4-FFF2-40B4-BE49-F238E27FC236}">
                <a16:creationId xmlns:a16="http://schemas.microsoft.com/office/drawing/2014/main" id="{A7AF14B6-D7F4-6100-F03A-1438EA1F9611}"/>
              </a:ext>
            </a:extLst>
          </p:cNvPr>
          <p:cNvSpPr txBox="1"/>
          <p:nvPr/>
        </p:nvSpPr>
        <p:spPr>
          <a:xfrm>
            <a:off x="645081" y="3065368"/>
            <a:ext cx="6093618" cy="523220"/>
          </a:xfrm>
          <a:prstGeom prst="rect">
            <a:avLst/>
          </a:prstGeom>
          <a:noFill/>
        </p:spPr>
        <p:txBody>
          <a:bodyPr wrap="square">
            <a:spAutoFit/>
          </a:bodyPr>
          <a:lstStyle/>
          <a:p>
            <a:pPr algn="l" rtl="0"/>
            <a:r>
              <a:rPr lang="en-US" sz="2800" b="1" dirty="0">
                <a:solidFill>
                  <a:schemeClr val="accent1">
                    <a:lumMod val="75000"/>
                  </a:schemeClr>
                </a:solidFill>
                <a:latin typeface="Berlin Sans FB Demi" panose="020E0802020502020306" pitchFamily="34" charset="0"/>
              </a:rPr>
              <a:t>4. Biogenesis:</a:t>
            </a:r>
          </a:p>
        </p:txBody>
      </p:sp>
      <p:sp>
        <p:nvSpPr>
          <p:cNvPr id="9" name="مربع نص 8">
            <a:extLst>
              <a:ext uri="{FF2B5EF4-FFF2-40B4-BE49-F238E27FC236}">
                <a16:creationId xmlns:a16="http://schemas.microsoft.com/office/drawing/2014/main" id="{82479DB0-B384-5899-D3D7-31B9D75E8E25}"/>
              </a:ext>
            </a:extLst>
          </p:cNvPr>
          <p:cNvSpPr txBox="1"/>
          <p:nvPr/>
        </p:nvSpPr>
        <p:spPr>
          <a:xfrm>
            <a:off x="873292" y="3649302"/>
            <a:ext cx="8283178" cy="2246769"/>
          </a:xfrm>
          <a:prstGeom prst="rect">
            <a:avLst/>
          </a:prstGeom>
          <a:noFill/>
        </p:spPr>
        <p:txBody>
          <a:bodyPr wrap="square">
            <a:spAutoFit/>
          </a:bodyPr>
          <a:lstStyle/>
          <a:p>
            <a:pPr marL="457200" indent="-457200" algn="l" rtl="0">
              <a:buFontTx/>
              <a:buChar char="-"/>
            </a:pPr>
            <a:r>
              <a:rPr lang="en-US" sz="2800" dirty="0">
                <a:solidFill>
                  <a:schemeClr val="tx1">
                    <a:lumMod val="95000"/>
                    <a:lumOff val="5000"/>
                  </a:schemeClr>
                </a:solidFill>
                <a:latin typeface="Aptos" panose="020B0004020202020204" pitchFamily="34" charset="0"/>
              </a:rPr>
              <a:t>Early mRNA synthesis</a:t>
            </a:r>
          </a:p>
          <a:p>
            <a:pPr marL="457200" indent="-457200" algn="l" rtl="0">
              <a:buFontTx/>
              <a:buChar char="-"/>
            </a:pPr>
            <a:r>
              <a:rPr lang="en-US" sz="2800" b="0" i="0" u="none" strike="noStrike" kern="100" baseline="0" dirty="0">
                <a:solidFill>
                  <a:schemeClr val="tx1">
                    <a:lumMod val="95000"/>
                    <a:lumOff val="5000"/>
                  </a:schemeClr>
                </a:solidFill>
                <a:latin typeface="Aptos" panose="020B0004020202020204" pitchFamily="34" charset="0"/>
              </a:rPr>
              <a:t>Early protein synthesis</a:t>
            </a:r>
          </a:p>
          <a:p>
            <a:pPr marL="457200" indent="-457200" algn="l" rtl="0">
              <a:buFontTx/>
              <a:buChar char="-"/>
            </a:pPr>
            <a:r>
              <a:rPr lang="en-US" sz="2800" b="0" i="0" u="none" strike="noStrike" kern="100" baseline="0" dirty="0">
                <a:solidFill>
                  <a:schemeClr val="tx1">
                    <a:lumMod val="95000"/>
                    <a:lumOff val="5000"/>
                  </a:schemeClr>
                </a:solidFill>
                <a:latin typeface="Aptos" panose="020B0004020202020204" pitchFamily="34" charset="0"/>
              </a:rPr>
              <a:t>Replication of Viral Genome</a:t>
            </a:r>
          </a:p>
          <a:p>
            <a:pPr marL="457200" indent="-457200" algn="l" rtl="0">
              <a:buFontTx/>
              <a:buChar char="-"/>
            </a:pPr>
            <a:r>
              <a:rPr lang="en-US" sz="2800" b="0" i="0" u="none" strike="noStrike" kern="100" baseline="0" dirty="0">
                <a:solidFill>
                  <a:schemeClr val="tx1">
                    <a:lumMod val="95000"/>
                    <a:lumOff val="5000"/>
                  </a:schemeClr>
                </a:solidFill>
                <a:latin typeface="Aptos" panose="020B0004020202020204" pitchFamily="34" charset="0"/>
              </a:rPr>
              <a:t>Transcription of Late mRNA</a:t>
            </a:r>
          </a:p>
          <a:p>
            <a:pPr marL="457200" indent="-457200" algn="l" rtl="0">
              <a:buFontTx/>
              <a:buChar char="-"/>
            </a:pPr>
            <a:r>
              <a:rPr lang="en-US" sz="2800" b="0" i="0" u="none" strike="noStrike" kern="100" baseline="0" dirty="0">
                <a:solidFill>
                  <a:schemeClr val="tx1">
                    <a:lumMod val="95000"/>
                    <a:lumOff val="5000"/>
                  </a:schemeClr>
                </a:solidFill>
                <a:latin typeface="Aptos" panose="020B0004020202020204" pitchFamily="34" charset="0"/>
              </a:rPr>
              <a:t>Translation of Late Proteins</a:t>
            </a:r>
            <a:endParaRPr lang="en-US" sz="2800" dirty="0">
              <a:solidFill>
                <a:schemeClr val="tx1">
                  <a:lumMod val="95000"/>
                  <a:lumOff val="5000"/>
                </a:schemeClr>
              </a:solidFill>
              <a:latin typeface="Aptos" panose="020B0004020202020204" pitchFamily="34" charset="0"/>
            </a:endParaRPr>
          </a:p>
        </p:txBody>
      </p:sp>
    </p:spTree>
    <p:extLst>
      <p:ext uri="{BB962C8B-B14F-4D97-AF65-F5344CB8AC3E}">
        <p14:creationId xmlns:p14="http://schemas.microsoft.com/office/powerpoint/2010/main" val="238705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7E87DD0C-89AF-1FCA-3B3C-C49ACE0ECEAE}"/>
              </a:ext>
            </a:extLst>
          </p:cNvPr>
          <p:cNvSpPr txBox="1"/>
          <p:nvPr/>
        </p:nvSpPr>
        <p:spPr>
          <a:xfrm>
            <a:off x="2743200" y="359619"/>
            <a:ext cx="6096000" cy="369332"/>
          </a:xfrm>
          <a:prstGeom prst="rect">
            <a:avLst/>
          </a:prstGeom>
          <a:noFill/>
        </p:spPr>
        <p:txBody>
          <a:bodyPr wrap="square">
            <a:spAutoFit/>
          </a:bodyPr>
          <a:lstStyle/>
          <a:p>
            <a:r>
              <a:rPr lang="en-US" dirty="0"/>
              <a:t>Pathways of Nucleic Acid Transcription for Various Virus Classes</a:t>
            </a:r>
          </a:p>
        </p:txBody>
      </p:sp>
      <p:pic>
        <p:nvPicPr>
          <p:cNvPr id="2" name="صورة 1">
            <a:extLst>
              <a:ext uri="{FF2B5EF4-FFF2-40B4-BE49-F238E27FC236}">
                <a16:creationId xmlns:a16="http://schemas.microsoft.com/office/drawing/2014/main" id="{2056368E-642F-A526-F875-2D7891CF6632}"/>
              </a:ext>
            </a:extLst>
          </p:cNvPr>
          <p:cNvPicPr>
            <a:picLocks noChangeAspect="1"/>
          </p:cNvPicPr>
          <p:nvPr/>
        </p:nvPicPr>
        <p:blipFill>
          <a:blip r:embed="rId4"/>
          <a:stretch>
            <a:fillRect/>
          </a:stretch>
        </p:blipFill>
        <p:spPr>
          <a:xfrm>
            <a:off x="2053652" y="1124262"/>
            <a:ext cx="8199619" cy="5261548"/>
          </a:xfrm>
          <a:prstGeom prst="rect">
            <a:avLst/>
          </a:prstGeom>
        </p:spPr>
      </p:pic>
    </p:spTree>
    <p:extLst>
      <p:ext uri="{BB962C8B-B14F-4D97-AF65-F5344CB8AC3E}">
        <p14:creationId xmlns:p14="http://schemas.microsoft.com/office/powerpoint/2010/main" val="83674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7E87DD0C-89AF-1FCA-3B3C-C49ACE0ECEAE}"/>
              </a:ext>
            </a:extLst>
          </p:cNvPr>
          <p:cNvSpPr txBox="1"/>
          <p:nvPr/>
        </p:nvSpPr>
        <p:spPr>
          <a:xfrm>
            <a:off x="2743200" y="359619"/>
            <a:ext cx="6096000" cy="369332"/>
          </a:xfrm>
          <a:prstGeom prst="rect">
            <a:avLst/>
          </a:prstGeom>
          <a:noFill/>
        </p:spPr>
        <p:txBody>
          <a:bodyPr wrap="square">
            <a:spAutoFit/>
          </a:bodyPr>
          <a:lstStyle/>
          <a:p>
            <a:r>
              <a:rPr lang="en-US" dirty="0"/>
              <a:t>Pathways of Nucleic Acid Transcription for Various Virus Classes</a:t>
            </a:r>
          </a:p>
        </p:txBody>
      </p:sp>
      <p:pic>
        <p:nvPicPr>
          <p:cNvPr id="14" name="صورة 13">
            <a:extLst>
              <a:ext uri="{FF2B5EF4-FFF2-40B4-BE49-F238E27FC236}">
                <a16:creationId xmlns:a16="http://schemas.microsoft.com/office/drawing/2014/main" id="{0204E1BB-5B47-6AB2-11BE-7F9D3285C5C2}"/>
              </a:ext>
            </a:extLst>
          </p:cNvPr>
          <p:cNvPicPr>
            <a:picLocks noChangeAspect="1"/>
          </p:cNvPicPr>
          <p:nvPr/>
        </p:nvPicPr>
        <p:blipFill>
          <a:blip r:embed="rId4"/>
          <a:stretch>
            <a:fillRect/>
          </a:stretch>
        </p:blipFill>
        <p:spPr>
          <a:xfrm>
            <a:off x="728007" y="1094029"/>
            <a:ext cx="10735986" cy="4669941"/>
          </a:xfrm>
          <a:prstGeom prst="rect">
            <a:avLst/>
          </a:prstGeom>
        </p:spPr>
      </p:pic>
    </p:spTree>
    <p:extLst>
      <p:ext uri="{BB962C8B-B14F-4D97-AF65-F5344CB8AC3E}">
        <p14:creationId xmlns:p14="http://schemas.microsoft.com/office/powerpoint/2010/main" val="282163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7E87DD0C-89AF-1FCA-3B3C-C49ACE0ECEAE}"/>
              </a:ext>
            </a:extLst>
          </p:cNvPr>
          <p:cNvSpPr txBox="1"/>
          <p:nvPr/>
        </p:nvSpPr>
        <p:spPr>
          <a:xfrm>
            <a:off x="723331" y="359619"/>
            <a:ext cx="11041039" cy="2985433"/>
          </a:xfrm>
          <a:prstGeom prst="rect">
            <a:avLst/>
          </a:prstGeom>
          <a:noFill/>
        </p:spPr>
        <p:txBody>
          <a:bodyPr wrap="square">
            <a:spAutoFit/>
          </a:bodyPr>
          <a:lstStyle/>
          <a:p>
            <a:pPr algn="l" rtl="0"/>
            <a:r>
              <a:rPr lang="en-US" sz="2800" b="1" dirty="0">
                <a:solidFill>
                  <a:schemeClr val="accent1">
                    <a:lumMod val="75000"/>
                  </a:schemeClr>
                </a:solidFill>
                <a:latin typeface="Berlin Sans FB Demi" panose="020E0802020502020306" pitchFamily="34" charset="0"/>
              </a:rPr>
              <a:t>5. Assembly: </a:t>
            </a:r>
            <a:r>
              <a:rPr lang="en-US" sz="2400" dirty="0"/>
              <a:t>The newly synthesized viral genome and capsid protein are assembled together to form progeny virus.</a:t>
            </a:r>
          </a:p>
          <a:p>
            <a:pPr algn="l" rtl="0"/>
            <a:r>
              <a:rPr lang="en-US" sz="2800" b="0" i="0" u="none" strike="noStrike" kern="100" baseline="0" dirty="0">
                <a:solidFill>
                  <a:srgbClr val="365F91"/>
                </a:solidFill>
                <a:latin typeface="Berlin Sans FB Demi" panose="020E0802020502020306" pitchFamily="34" charset="0"/>
              </a:rPr>
              <a:t>6. Release:</a:t>
            </a:r>
            <a:endParaRPr lang="en-US" sz="2800" dirty="0">
              <a:latin typeface="Berlin Sans FB Demi" panose="020E0802020502020306" pitchFamily="34" charset="0"/>
            </a:endParaRPr>
          </a:p>
          <a:p>
            <a:pPr algn="l" rtl="0"/>
            <a:endParaRPr lang="en-US" sz="2400" dirty="0"/>
          </a:p>
          <a:p>
            <a:pPr marL="457200" indent="-457200" algn="l" rtl="0">
              <a:buFontTx/>
              <a:buChar char="-"/>
            </a:pPr>
            <a:r>
              <a:rPr lang="en-US" sz="2800" b="1" i="0" u="none" strike="noStrike" kern="100" baseline="0" dirty="0">
                <a:solidFill>
                  <a:srgbClr val="243F60"/>
                </a:solidFill>
                <a:latin typeface="Comic Sans MS" panose="030F0702030302020204" pitchFamily="66" charset="0"/>
              </a:rPr>
              <a:t>Cell Lysis</a:t>
            </a:r>
            <a:r>
              <a:rPr lang="en-US" sz="2800" b="0" i="0" u="none" strike="noStrike" kern="100" baseline="0" dirty="0">
                <a:solidFill>
                  <a:srgbClr val="243F60"/>
                </a:solidFill>
                <a:latin typeface="Comic Sans MS" panose="030F0702030302020204" pitchFamily="66" charset="0"/>
              </a:rPr>
              <a:t>:</a:t>
            </a:r>
            <a:r>
              <a:rPr kumimoji="0" lang="en-US" sz="2800" b="1" i="0" u="none" strike="noStrike" kern="100" cap="none" spc="0" normalizeH="0" baseline="0" noProof="0" dirty="0">
                <a:ln>
                  <a:noFill/>
                </a:ln>
                <a:solidFill>
                  <a:srgbClr val="243F60"/>
                </a:solidFill>
                <a:effectLst/>
                <a:uLnTx/>
                <a:uFillTx/>
                <a:latin typeface="Cambria" panose="02040503050406030204" pitchFamily="18" charset="0"/>
                <a:ea typeface="+mn-ea"/>
                <a:cs typeface="+mn-cs"/>
              </a:rPr>
              <a:t> non-enveloped</a:t>
            </a:r>
            <a:r>
              <a:rPr kumimoji="0" lang="en-US" sz="2800" b="0" i="0" u="none" strike="noStrike" kern="100" cap="none" spc="0" normalizeH="0" baseline="0" noProof="0" dirty="0">
                <a:ln>
                  <a:noFill/>
                </a:ln>
                <a:solidFill>
                  <a:srgbClr val="243F60"/>
                </a:solidFill>
                <a:effectLst/>
                <a:uLnTx/>
                <a:uFillTx/>
                <a:latin typeface="Cambria" panose="02040503050406030204" pitchFamily="18" charset="0"/>
                <a:ea typeface="+mn-ea"/>
                <a:cs typeface="+mn-cs"/>
              </a:rPr>
              <a:t> </a:t>
            </a:r>
            <a:r>
              <a:rPr kumimoji="0" lang="en-US" sz="2800" b="1" i="0" u="none" strike="noStrike" kern="100" cap="none" spc="0" normalizeH="0" baseline="0" noProof="0" dirty="0">
                <a:ln>
                  <a:noFill/>
                </a:ln>
                <a:solidFill>
                  <a:srgbClr val="243F60"/>
                </a:solidFill>
                <a:effectLst/>
                <a:uLnTx/>
                <a:uFillTx/>
                <a:latin typeface="Cambria" panose="02040503050406030204" pitchFamily="18" charset="0"/>
                <a:ea typeface="+mn-ea"/>
                <a:cs typeface="+mn-cs"/>
              </a:rPr>
              <a:t>viruses</a:t>
            </a:r>
            <a:r>
              <a:rPr kumimoji="0" lang="en-US" sz="2800" b="0" i="0" u="none" strike="noStrike" kern="100" cap="none" spc="0" normalizeH="0" baseline="0" noProof="0" dirty="0">
                <a:ln>
                  <a:noFill/>
                </a:ln>
                <a:solidFill>
                  <a:srgbClr val="243F60"/>
                </a:solidFill>
                <a:effectLst/>
                <a:uLnTx/>
                <a:uFillTx/>
                <a:latin typeface="Cambria" panose="02040503050406030204" pitchFamily="18" charset="0"/>
                <a:ea typeface="+mn-ea"/>
                <a:cs typeface="+mn-cs"/>
              </a:rPr>
              <a:t> </a:t>
            </a:r>
          </a:p>
          <a:p>
            <a:pPr marL="457200" indent="-457200" algn="l" rtl="0">
              <a:buFontTx/>
              <a:buChar char="-"/>
            </a:pPr>
            <a:r>
              <a:rPr lang="en-US" sz="2800" b="1" i="0" u="none" strike="noStrike" kern="100" baseline="0" dirty="0">
                <a:solidFill>
                  <a:srgbClr val="243F60"/>
                </a:solidFill>
                <a:latin typeface="Comic Sans MS" panose="030F0702030302020204" pitchFamily="66" charset="0"/>
              </a:rPr>
              <a:t>Budding: enveloped viruses</a:t>
            </a:r>
          </a:p>
          <a:p>
            <a:pPr marL="457200" indent="-457200" algn="l" rtl="0">
              <a:buFontTx/>
              <a:buChar char="-"/>
            </a:pPr>
            <a:r>
              <a:rPr lang="en-US" sz="2800" b="1" i="0" u="none" strike="noStrike" kern="100" baseline="0" dirty="0">
                <a:solidFill>
                  <a:srgbClr val="243F60"/>
                </a:solidFill>
                <a:latin typeface="Comic Sans MS" panose="030F0702030302020204" pitchFamily="66" charset="0"/>
              </a:rPr>
              <a:t>Cell Degeneration</a:t>
            </a:r>
            <a:endParaRPr lang="en-US" sz="2800" dirty="0"/>
          </a:p>
        </p:txBody>
      </p:sp>
      <p:sp>
        <p:nvSpPr>
          <p:cNvPr id="3" name="مربع نص 2">
            <a:extLst>
              <a:ext uri="{FF2B5EF4-FFF2-40B4-BE49-F238E27FC236}">
                <a16:creationId xmlns:a16="http://schemas.microsoft.com/office/drawing/2014/main" id="{467AA859-3047-45F6-5987-FFD6C66FBA2F}"/>
              </a:ext>
            </a:extLst>
          </p:cNvPr>
          <p:cNvSpPr txBox="1"/>
          <p:nvPr/>
        </p:nvSpPr>
        <p:spPr>
          <a:xfrm>
            <a:off x="999699" y="3971077"/>
            <a:ext cx="10573602" cy="2308324"/>
          </a:xfrm>
          <a:prstGeom prst="rect">
            <a:avLst/>
          </a:prstGeom>
          <a:noFill/>
        </p:spPr>
        <p:txBody>
          <a:bodyPr wrap="square">
            <a:spAutoFit/>
          </a:bodyPr>
          <a:lstStyle/>
          <a:p>
            <a:pPr algn="l" rtl="0"/>
            <a:r>
              <a:rPr lang="en-US" sz="3200" dirty="0">
                <a:solidFill>
                  <a:srgbClr val="365F91"/>
                </a:solidFill>
                <a:effectLst/>
                <a:latin typeface="Berlin Sans FB Demi" panose="020E0802020502020306" pitchFamily="34" charset="0"/>
                <a:ea typeface="Times New Roman" panose="02020603050405020304" pitchFamily="18" charset="0"/>
                <a:cs typeface="Times New Roman" panose="02020603050405020304" pitchFamily="18" charset="0"/>
              </a:rPr>
              <a:t>Lysogeny:</a:t>
            </a:r>
          </a:p>
          <a:p>
            <a:pPr algn="l" rtl="0"/>
            <a:r>
              <a:rPr lang="en-US" sz="2800" b="0" i="0" u="none" strike="noStrike" kern="100" baseline="0" dirty="0">
                <a:solidFill>
                  <a:srgbClr val="365F91"/>
                </a:solidFill>
                <a:latin typeface="Cambria" panose="02040503050406030204" pitchFamily="18" charset="0"/>
              </a:rPr>
              <a:t>viral DNA becomes integrated into the host cell chromosome and no progeny virus particles are produced at that time. One of the most important functions of lysogeny from medical point of view is the synthesis of exotoxin in bacteria</a:t>
            </a:r>
            <a:r>
              <a:rPr lang="en-US" sz="2800" b="1" dirty="0">
                <a:effectLst/>
                <a:latin typeface="Berlin Sans FB Demi" panose="020E0802020502020306" pitchFamily="34" charset="0"/>
                <a:ea typeface="Calibri" panose="020F0502020204030204" pitchFamily="34" charset="0"/>
                <a:cs typeface="Times New Roman" panose="02020603050405020304" pitchFamily="18" charset="0"/>
              </a:rPr>
              <a:t> </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2664980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3171</TotalTime>
  <Words>369</Words>
  <Application>Microsoft Office PowerPoint</Application>
  <PresentationFormat>شاشة عريضة</PresentationFormat>
  <Paragraphs>68</Paragraphs>
  <Slides>11</Slides>
  <Notes>6</Notes>
  <HiddenSlides>0</HiddenSlides>
  <MMClips>0</MMClips>
  <ScaleCrop>false</ScaleCrop>
  <HeadingPairs>
    <vt:vector size="6" baseType="variant">
      <vt:variant>
        <vt:lpstr>الخطوط المستخدمة</vt:lpstr>
      </vt:variant>
      <vt:variant>
        <vt:i4>12</vt:i4>
      </vt:variant>
      <vt:variant>
        <vt:lpstr>نسق</vt:lpstr>
      </vt:variant>
      <vt:variant>
        <vt:i4>2</vt:i4>
      </vt:variant>
      <vt:variant>
        <vt:lpstr>عناوين الشرائح</vt:lpstr>
      </vt:variant>
      <vt:variant>
        <vt:i4>11</vt:i4>
      </vt:variant>
    </vt:vector>
  </HeadingPairs>
  <TitlesOfParts>
    <vt:vector size="25" baseType="lpstr">
      <vt:lpstr>Abadi</vt:lpstr>
      <vt:lpstr>Aptos</vt:lpstr>
      <vt:lpstr>Arial</vt:lpstr>
      <vt:lpstr>Arial Black</vt:lpstr>
      <vt:lpstr>Berlin Sans FB Demi</vt:lpstr>
      <vt:lpstr>Calibri</vt:lpstr>
      <vt:lpstr>Calibri Light</vt:lpstr>
      <vt:lpstr>Cambria</vt:lpstr>
      <vt:lpstr>Comic Sans MS</vt:lpstr>
      <vt:lpstr>Corbel</vt:lpstr>
      <vt:lpstr>Times New Roman</vt:lpstr>
      <vt:lpstr>Wingdings</vt:lpstr>
      <vt:lpstr>نسق Office</vt:lpstr>
      <vt:lpstr>1_نسق Office</vt:lpstr>
      <vt:lpstr> Lec. 2 Replication of the virus </vt:lpstr>
      <vt:lpstr>Replication of the virus</vt:lpstr>
      <vt:lpstr>1. Attachment (binding or adsorption): </vt:lpstr>
      <vt:lpstr>2. Penetration:</vt:lpstr>
      <vt:lpstr>عرض تقديمي في PowerPoint</vt:lpstr>
      <vt:lpstr>3. Uncoating:</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DR.Ahmed Saker 2o1O</dc:creator>
  <cp:lastModifiedBy>DR.Ahmed Saker 2o1O</cp:lastModifiedBy>
  <cp:revision>11</cp:revision>
  <dcterms:created xsi:type="dcterms:W3CDTF">2024-09-06T20:02:31Z</dcterms:created>
  <dcterms:modified xsi:type="dcterms:W3CDTF">2024-10-04T14:25:30Z</dcterms:modified>
</cp:coreProperties>
</file>