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Lst>
  <p:notesMasterIdLst>
    <p:notesMasterId r:id="rId18"/>
  </p:notesMasterIdLst>
  <p:sldIdLst>
    <p:sldId id="264" r:id="rId5"/>
    <p:sldId id="277" r:id="rId6"/>
    <p:sldId id="256" r:id="rId7"/>
    <p:sldId id="272" r:id="rId8"/>
    <p:sldId id="269" r:id="rId9"/>
    <p:sldId id="278" r:id="rId10"/>
    <p:sldId id="257" r:id="rId11"/>
    <p:sldId id="280" r:id="rId12"/>
    <p:sldId id="281" r:id="rId13"/>
    <p:sldId id="286" r:id="rId14"/>
    <p:sldId id="282" r:id="rId15"/>
    <p:sldId id="287" r:id="rId16"/>
    <p:sldId id="276" r:id="rId1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33" autoAdjust="0"/>
    <p:restoredTop sz="83955" autoAdjust="0"/>
  </p:normalViewPr>
  <p:slideViewPr>
    <p:cSldViewPr>
      <p:cViewPr>
        <p:scale>
          <a:sx n="69" d="100"/>
          <a:sy n="69" d="100"/>
        </p:scale>
        <p:origin x="990" y="48"/>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19D221B-598B-4EF9-809E-C0CCDF57E5B5}" type="datetimeFigureOut">
              <a:rPr lang="ar-IQ" smtClean="0"/>
              <a:t>27/03/1446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6B1FD87-4674-4AFE-8F23-A931AACA8E49}" type="slidenum">
              <a:rPr lang="ar-IQ" smtClean="0"/>
              <a:t>‹#›</a:t>
            </a:fld>
            <a:endParaRPr lang="ar-IQ"/>
          </a:p>
        </p:txBody>
      </p:sp>
    </p:spTree>
    <p:extLst>
      <p:ext uri="{BB962C8B-B14F-4D97-AF65-F5344CB8AC3E}">
        <p14:creationId xmlns:p14="http://schemas.microsoft.com/office/powerpoint/2010/main" val="24683994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mj-lt"/>
              <a:buAutoNum type="alphaLcParenR"/>
              <a:tabLst/>
              <a:defRPr/>
            </a:pPr>
            <a:r>
              <a:rPr lang="en-US" sz="1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Incubation period</a:t>
            </a:r>
            <a:r>
              <a:rPr lang="en-US" sz="1100" b="1" kern="1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the patients is asymptomatic</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mj-lt"/>
              <a:buAutoNum type="alphaLcParenR"/>
            </a:pPr>
            <a:r>
              <a:rPr lang="en-US" sz="1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Prodromal period</a:t>
            </a:r>
            <a:r>
              <a:rPr lang="en-US" sz="1200"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during which nonspecific symptoms occur</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mj-lt"/>
              <a:buAutoNum type="alphaLcParenR"/>
            </a:pPr>
            <a:r>
              <a:rPr lang="en-US" sz="1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Specific-illness period</a:t>
            </a:r>
            <a:r>
              <a:rPr lang="en-US" sz="1200"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during which the characteristic symptoms and signs occur</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mj-lt"/>
              <a:buAutoNum type="alphaLcParenR"/>
            </a:pPr>
            <a:r>
              <a:rPr lang="en-US" sz="1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Recovery period</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during which the illness wanes and the patient regains good health</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en-US" dirty="0"/>
          </a:p>
        </p:txBody>
      </p:sp>
      <p:sp>
        <p:nvSpPr>
          <p:cNvPr id="4" name="عنصر نائب لرقم الشريحة 3"/>
          <p:cNvSpPr>
            <a:spLocks noGrp="1"/>
          </p:cNvSpPr>
          <p:nvPr>
            <p:ph type="sldNum" sz="quarter" idx="5"/>
          </p:nvPr>
        </p:nvSpPr>
        <p:spPr/>
        <p:txBody>
          <a:bodyPr/>
          <a:lstStyle/>
          <a:p>
            <a:fld id="{A6B1FD87-4674-4AFE-8F23-A931AACA8E49}" type="slidenum">
              <a:rPr lang="ar-IQ" smtClean="0"/>
              <a:t>4</a:t>
            </a:fld>
            <a:endParaRPr lang="ar-IQ"/>
          </a:p>
        </p:txBody>
      </p:sp>
    </p:spTree>
    <p:extLst>
      <p:ext uri="{BB962C8B-B14F-4D97-AF65-F5344CB8AC3E}">
        <p14:creationId xmlns:p14="http://schemas.microsoft.com/office/powerpoint/2010/main" val="159405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marR="0" lvl="0" indent="-342900" algn="just" rtl="0">
              <a:lnSpc>
                <a:spcPct val="115000"/>
              </a:lnSpc>
              <a:spcBef>
                <a:spcPts val="0"/>
              </a:spcBef>
              <a:spcAft>
                <a:spcPts val="1000"/>
              </a:spcAft>
              <a:buClr>
                <a:srgbClr val="FF0066"/>
              </a:buClr>
              <a:buFont typeface="+mj-lt"/>
              <a:buAutoNum type="alphaLcPeriod"/>
            </a:pPr>
            <a:r>
              <a:rPr lang="en-US" sz="1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Death:</a:t>
            </a:r>
            <a:r>
              <a:rPr lang="en-US" sz="1800" kern="100" dirty="0">
                <a:noFill/>
                <a:effectLst/>
                <a:latin typeface="Times New Roman" panose="02020603050405020304" pitchFamily="18" charset="0"/>
                <a:ea typeface="Calibri" panose="020F0502020204030204" pitchFamily="34" charset="0"/>
                <a:cs typeface="Arial" panose="020B0604020202020204" pitchFamily="34" charset="0"/>
              </a:rPr>
              <a:t> due to inhibition of macromolecule synthesis (like proteins), or induction of apoptosis</a:t>
            </a:r>
            <a:endParaRPr lang="en-US" sz="1800" kern="100" dirty="0">
              <a:no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Clr>
                <a:srgbClr val="FF0066"/>
              </a:buClr>
              <a:buFont typeface="+mj-lt"/>
              <a:buAutoNum type="alphaLcPeriod"/>
            </a:pPr>
            <a:r>
              <a:rPr lang="en-US" sz="1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Inclusion bodies:</a:t>
            </a:r>
            <a:r>
              <a:rPr lang="en-US" sz="1800" kern="100" dirty="0">
                <a:noFill/>
                <a:effectLst/>
                <a:latin typeface="Times New Roman" panose="02020603050405020304" pitchFamily="18" charset="0"/>
                <a:ea typeface="Calibri" panose="020F0502020204030204" pitchFamily="34" charset="0"/>
                <a:cs typeface="Arial" panose="020B0604020202020204" pitchFamily="34" charset="0"/>
              </a:rPr>
              <a:t> discrete areas containing viral proteins or viral particles (like cytoplasmic </a:t>
            </a:r>
            <a:r>
              <a:rPr lang="en-US" sz="1800" b="1" kern="100" dirty="0" err="1">
                <a:noFill/>
                <a:effectLst/>
                <a:latin typeface="Times New Roman" panose="02020603050405020304" pitchFamily="18" charset="0"/>
                <a:ea typeface="Calibri" panose="020F0502020204030204" pitchFamily="34" charset="0"/>
                <a:cs typeface="Arial" panose="020B0604020202020204" pitchFamily="34" charset="0"/>
              </a:rPr>
              <a:t>negri</a:t>
            </a:r>
            <a:r>
              <a:rPr lang="en-US" sz="1800" b="1" kern="100" dirty="0">
                <a:noFill/>
                <a:effectLst/>
                <a:latin typeface="Times New Roman" panose="02020603050405020304" pitchFamily="18" charset="0"/>
                <a:ea typeface="Calibri" panose="020F0502020204030204" pitchFamily="34" charset="0"/>
                <a:cs typeface="Arial" panose="020B0604020202020204" pitchFamily="34" charset="0"/>
              </a:rPr>
              <a:t> bodies</a:t>
            </a:r>
            <a:r>
              <a:rPr lang="en-US" sz="1800" kern="100" dirty="0">
                <a:noFill/>
                <a:effectLst/>
                <a:latin typeface="Times New Roman" panose="02020603050405020304" pitchFamily="18" charset="0"/>
                <a:ea typeface="Calibri" panose="020F0502020204030204" pitchFamily="34" charset="0"/>
                <a:cs typeface="Arial" panose="020B0604020202020204" pitchFamily="34" charset="0"/>
              </a:rPr>
              <a:t> produced by rabies virus, and nuclear </a:t>
            </a:r>
            <a:r>
              <a:rPr lang="en-US" sz="1800" b="1" kern="100" dirty="0">
                <a:noFill/>
                <a:effectLst/>
                <a:latin typeface="Times New Roman" panose="02020603050405020304" pitchFamily="18" charset="0"/>
                <a:ea typeface="Calibri" panose="020F0502020204030204" pitchFamily="34" charset="0"/>
                <a:cs typeface="Arial" panose="020B0604020202020204" pitchFamily="34" charset="0"/>
              </a:rPr>
              <a:t>owl’s eyes</a:t>
            </a:r>
            <a:r>
              <a:rPr lang="en-US" sz="1800" kern="100" dirty="0">
                <a:noFill/>
                <a:effectLst/>
                <a:latin typeface="Times New Roman" panose="02020603050405020304" pitchFamily="18" charset="0"/>
                <a:ea typeface="Calibri" panose="020F0502020204030204" pitchFamily="34" charset="0"/>
                <a:cs typeface="Arial" panose="020B0604020202020204" pitchFamily="34" charset="0"/>
              </a:rPr>
              <a:t> inclusions produced by CMV.</a:t>
            </a:r>
            <a:endParaRPr lang="en-US" sz="1800" kern="100" dirty="0">
              <a:no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عنصر نائب لرقم الشريحة 3"/>
          <p:cNvSpPr>
            <a:spLocks noGrp="1"/>
          </p:cNvSpPr>
          <p:nvPr>
            <p:ph type="sldNum" sz="quarter" idx="10"/>
          </p:nvPr>
        </p:nvSpPr>
        <p:spPr/>
        <p:txBody>
          <a:bodyPr/>
          <a:lstStyle/>
          <a:p>
            <a:fld id="{A6B1FD87-4674-4AFE-8F23-A931AACA8E49}" type="slidenum">
              <a:rPr lang="ar-IQ" smtClean="0"/>
              <a:t>5</a:t>
            </a:fld>
            <a:endParaRPr lang="ar-IQ"/>
          </a:p>
        </p:txBody>
      </p:sp>
    </p:spTree>
    <p:extLst>
      <p:ext uri="{BB962C8B-B14F-4D97-AF65-F5344CB8AC3E}">
        <p14:creationId xmlns:p14="http://schemas.microsoft.com/office/powerpoint/2010/main" val="189982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marR="0" lvl="0" indent="-342900" algn="just" rtl="0">
              <a:lnSpc>
                <a:spcPct val="115000"/>
              </a:lnSpc>
              <a:spcBef>
                <a:spcPts val="0"/>
              </a:spcBef>
              <a:spcAft>
                <a:spcPts val="1000"/>
              </a:spcAft>
              <a:buClr>
                <a:srgbClr val="FF0066"/>
              </a:buClr>
              <a:buFont typeface="+mj-lt"/>
              <a:buAutoNum type="alphaLcPeriod"/>
            </a:pPr>
            <a:r>
              <a:rPr lang="en-US" sz="1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Fusion of cells to form multinucleated cells:</a:t>
            </a:r>
            <a:r>
              <a:rPr lang="en-US" sz="1800" kern="100" dirty="0">
                <a:noFill/>
                <a:effectLst/>
                <a:latin typeface="Times New Roman" panose="02020603050405020304" pitchFamily="18" charset="0"/>
                <a:ea typeface="Calibri" panose="020F0502020204030204" pitchFamily="34" charset="0"/>
                <a:cs typeface="Arial" panose="020B0604020202020204" pitchFamily="34" charset="0"/>
              </a:rPr>
              <a:t> produced by herpes viruses and paramyxoviruses. </a:t>
            </a:r>
            <a:endParaRPr lang="en-US" sz="1800" kern="100" dirty="0">
              <a:no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Clr>
                <a:srgbClr val="FF0066"/>
              </a:buClr>
              <a:buFont typeface="+mj-lt"/>
              <a:buAutoNum type="alphaLcPeriod"/>
            </a:pPr>
            <a:r>
              <a:rPr lang="en-US" sz="1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Malignant transformation: </a:t>
            </a:r>
            <a:r>
              <a:rPr lang="en-US" sz="1800" kern="100" dirty="0">
                <a:noFill/>
                <a:effectLst/>
                <a:latin typeface="Times New Roman" panose="02020603050405020304" pitchFamily="18" charset="0"/>
                <a:ea typeface="Calibri" panose="020F0502020204030204" pitchFamily="34" charset="0"/>
                <a:cs typeface="Arial" panose="020B0604020202020204" pitchFamily="34" charset="0"/>
              </a:rPr>
              <a:t>unrestrained growth, prolonged survival, and morphologic changes.</a:t>
            </a:r>
            <a:endParaRPr lang="en-US" sz="1800" kern="100" dirty="0">
              <a:no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Clr>
                <a:srgbClr val="FF0066"/>
              </a:buClr>
              <a:buFont typeface="+mj-lt"/>
              <a:buAutoNum type="alphaLcPeriod"/>
            </a:pPr>
            <a:r>
              <a:rPr lang="en-US" sz="1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Cytopathic effect: </a:t>
            </a:r>
            <a:r>
              <a:rPr lang="en-US" sz="1800" kern="100" dirty="0">
                <a:noFill/>
                <a:effectLst/>
                <a:latin typeface="Times New Roman" panose="02020603050405020304" pitchFamily="18" charset="0"/>
                <a:ea typeface="Calibri" panose="020F0502020204030204" pitchFamily="34" charset="0"/>
                <a:cs typeface="Arial" panose="020B0604020202020204" pitchFamily="34" charset="0"/>
              </a:rPr>
              <a:t>structural changes in the appearance of the cell</a:t>
            </a:r>
            <a:endParaRPr lang="en-US" sz="1800" kern="100" dirty="0">
              <a:no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Clr>
                <a:srgbClr val="FF0066"/>
              </a:buClr>
              <a:buFont typeface="+mj-lt"/>
              <a:buAutoNum type="alphaLcPeriod"/>
            </a:pPr>
            <a:r>
              <a:rPr lang="en-US" sz="1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No apparent changes </a:t>
            </a:r>
            <a:endParaRPr lang="en-US" sz="1800" kern="100" dirty="0">
              <a:no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عنصر نائب لرقم الشريحة 3"/>
          <p:cNvSpPr>
            <a:spLocks noGrp="1"/>
          </p:cNvSpPr>
          <p:nvPr>
            <p:ph type="sldNum" sz="quarter" idx="10"/>
          </p:nvPr>
        </p:nvSpPr>
        <p:spPr/>
        <p:txBody>
          <a:bodyPr/>
          <a:lstStyle/>
          <a:p>
            <a:fld id="{A6B1FD87-4674-4AFE-8F23-A931AACA8E49}" type="slidenum">
              <a:rPr lang="ar-IQ" smtClean="0"/>
              <a:t>6</a:t>
            </a:fld>
            <a:endParaRPr lang="ar-IQ"/>
          </a:p>
        </p:txBody>
      </p:sp>
    </p:spTree>
    <p:extLst>
      <p:ext uri="{BB962C8B-B14F-4D97-AF65-F5344CB8AC3E}">
        <p14:creationId xmlns:p14="http://schemas.microsoft.com/office/powerpoint/2010/main" val="344463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sz="1800" dirty="0">
                <a:effectLst/>
                <a:latin typeface="Times New Roman" panose="02020603050405020304" pitchFamily="18" charset="0"/>
                <a:ea typeface="Calibri" panose="020F0502020204030204" pitchFamily="34" charset="0"/>
              </a:rPr>
              <a:t>Some viruses replicate at the primary site of entry. These viruses produce disease at the portal of entry and have no further systemic spread (no viremia). They spread locally over the epithelial surfaces, but there is no invasion of underlying tissues or spread to distant sites, </a:t>
            </a:r>
            <a:r>
              <a:rPr lang="en-US" sz="1800" dirty="0" err="1">
                <a:effectLst/>
                <a:latin typeface="Times New Roman" panose="02020603050405020304" pitchFamily="18" charset="0"/>
                <a:ea typeface="Calibri" panose="020F0502020204030204" pitchFamily="34" charset="0"/>
              </a:rPr>
              <a:t>eg</a:t>
            </a:r>
            <a:r>
              <a:rPr lang="en-US" sz="1800" dirty="0">
                <a:effectLst/>
                <a:latin typeface="Times New Roman" panose="02020603050405020304" pitchFamily="18" charset="0"/>
                <a:ea typeface="Calibri" panose="020F0502020204030204" pitchFamily="34" charset="0"/>
              </a:rPr>
              <a:t>, common cold caused by rhinovirus (upper respiratory tract).</a:t>
            </a:r>
            <a:endParaRPr lang="en-US" dirty="0"/>
          </a:p>
        </p:txBody>
      </p:sp>
      <p:sp>
        <p:nvSpPr>
          <p:cNvPr id="4" name="عنصر نائب لرقم الشريحة 3"/>
          <p:cNvSpPr>
            <a:spLocks noGrp="1"/>
          </p:cNvSpPr>
          <p:nvPr>
            <p:ph type="sldNum" sz="quarter" idx="5"/>
          </p:nvPr>
        </p:nvSpPr>
        <p:spPr/>
        <p:txBody>
          <a:bodyPr/>
          <a:lstStyle/>
          <a:p>
            <a:fld id="{A6B1FD87-4674-4AFE-8F23-A931AACA8E49}" type="slidenum">
              <a:rPr lang="ar-IQ" smtClean="0"/>
              <a:t>8</a:t>
            </a:fld>
            <a:endParaRPr lang="ar-IQ"/>
          </a:p>
        </p:txBody>
      </p:sp>
    </p:spTree>
    <p:extLst>
      <p:ext uri="{BB962C8B-B14F-4D97-AF65-F5344CB8AC3E}">
        <p14:creationId xmlns:p14="http://schemas.microsoft.com/office/powerpoint/2010/main" val="373715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400050" lvl="0" indent="-171450" algn="just" rtl="0">
              <a:lnSpc>
                <a:spcPct val="150000"/>
              </a:lnSpc>
              <a:buFontTx/>
              <a:buChar char="-"/>
              <a:tabLst>
                <a:tab pos="514350" algn="l"/>
                <a:tab pos="2286000" algn="l"/>
              </a:tabLst>
            </a:pPr>
            <a:endParaRPr lang="en-US" sz="1200" kern="1200" dirty="0">
              <a:solidFill>
                <a:schemeClr val="tx1"/>
              </a:solidFill>
              <a:effectLst/>
              <a:latin typeface="+mn-lt"/>
              <a:ea typeface="+mn-ea"/>
              <a:cs typeface="+mn-cs"/>
            </a:endParaRPr>
          </a:p>
        </p:txBody>
      </p:sp>
      <p:sp>
        <p:nvSpPr>
          <p:cNvPr id="4" name="عنصر نائب لرقم الشريحة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1E2211-823F-4663-A272-8688F374DF30}" type="slidenum">
              <a:rPr kumimoji="0" lang="ar-IQ"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ar-IQ"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1069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defRPr/>
            </a:pP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Synthesis of receptors for immune mediators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(like vaccinia virus that encode protein binds to IL-1 blocking its ability to interact with the intended targets)</a:t>
            </a:r>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defRPr/>
            </a:pP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Reduction of expression of MHC I proteins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(like HIV and herpes viruses reducing the ability to cytotoxic T-cell to kill the infected cells)</a:t>
            </a:r>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defRPr/>
            </a:pP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Inhibition of interferon synthesis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(like SARS-CoV-2, EBV, and HCV)</a:t>
            </a:r>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defRPr/>
            </a:pP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Multiple serotypes: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(like HCV and influenza virus)  </a:t>
            </a:r>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defRPr/>
            </a:pP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Other mechanisms</a:t>
            </a:r>
            <a:r>
              <a:rPr kumimoji="0" lang="en-US" sz="1800" b="1"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Segoe UI Emoji" panose="020B0502040204020203" pitchFamily="34" charset="0"/>
              </a:rPr>
              <a:t>:</a:t>
            </a:r>
            <a:r>
              <a:rPr kumimoji="0" lang="en-US" sz="18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Segoe UI Emoji" panose="020B0502040204020203" pitchFamily="34"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(CMV- encodes microRNA blocks NKC; measles blocks synthesis of IL-12; HIV, CMV and SARS-</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CoV</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2 have glycan shields)</a:t>
            </a:r>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l" rtl="0"/>
            <a:endParaRPr lang="en-US" dirty="0"/>
          </a:p>
        </p:txBody>
      </p:sp>
      <p:sp>
        <p:nvSpPr>
          <p:cNvPr id="4" name="عنصر نائب لرقم الشريحة 3"/>
          <p:cNvSpPr>
            <a:spLocks noGrp="1"/>
          </p:cNvSpPr>
          <p:nvPr>
            <p:ph type="sldNum" sz="quarter" idx="5"/>
          </p:nvPr>
        </p:nvSpPr>
        <p:spPr/>
        <p:txBody>
          <a:bodyPr/>
          <a:lstStyle/>
          <a:p>
            <a:fld id="{A6B1FD87-4674-4AFE-8F23-A931AACA8E49}" type="slidenum">
              <a:rPr lang="ar-IQ" smtClean="0"/>
              <a:t>11</a:t>
            </a:fld>
            <a:endParaRPr lang="ar-IQ"/>
          </a:p>
        </p:txBody>
      </p:sp>
    </p:spTree>
    <p:extLst>
      <p:ext uri="{BB962C8B-B14F-4D97-AF65-F5344CB8AC3E}">
        <p14:creationId xmlns:p14="http://schemas.microsoft.com/office/powerpoint/2010/main" val="260195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endParaRPr lang="en-US" dirty="0"/>
          </a:p>
        </p:txBody>
      </p:sp>
      <p:sp>
        <p:nvSpPr>
          <p:cNvPr id="4" name="عنصر نائب لرقم الشريحة 3"/>
          <p:cNvSpPr>
            <a:spLocks noGrp="1"/>
          </p:cNvSpPr>
          <p:nvPr>
            <p:ph type="sldNum" sz="quarter" idx="5"/>
          </p:nvPr>
        </p:nvSpPr>
        <p:spPr/>
        <p:txBody>
          <a:bodyPr/>
          <a:lstStyle/>
          <a:p>
            <a:fld id="{A6B1FD87-4674-4AFE-8F23-A931AACA8E49}" type="slidenum">
              <a:rPr lang="ar-IQ" smtClean="0"/>
              <a:t>12</a:t>
            </a:fld>
            <a:endParaRPr lang="ar-IQ"/>
          </a:p>
        </p:txBody>
      </p:sp>
    </p:spTree>
    <p:extLst>
      <p:ext uri="{BB962C8B-B14F-4D97-AF65-F5344CB8AC3E}">
        <p14:creationId xmlns:p14="http://schemas.microsoft.com/office/powerpoint/2010/main" val="337582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82266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7773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16831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77F0A95-8B14-4C23-8824-854E5652FC19}" type="datetimeFigureOut">
              <a:rPr lang="ar-EG" smtClean="0"/>
              <a:pPr/>
              <a:t>27/03/1446</a:t>
            </a:fld>
            <a:endParaRPr lang="ar-EG"/>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EG"/>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29500C76-7634-4BE9-8CB6-44282C5033F6}"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29500C76-7634-4BE9-8CB6-44282C5033F6}" type="slidenum">
              <a:rPr lang="ar-EG" smtClean="0"/>
              <a:pPr/>
              <a:t>‹#›</a:t>
            </a:fld>
            <a:endParaRPr lang="ar-EG"/>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9500C76-7634-4BE9-8CB6-44282C5033F6}" type="slidenum">
              <a:rPr lang="ar-EG" smtClean="0"/>
              <a:pPr/>
              <a:t>‹#›</a:t>
            </a:fld>
            <a:endParaRPr lang="ar-EG"/>
          </a:p>
        </p:txBody>
      </p:sp>
      <p:sp>
        <p:nvSpPr>
          <p:cNvPr id="14" name="عنصر نائب للتذييل 13"/>
          <p:cNvSpPr>
            <a:spLocks noGrp="1"/>
          </p:cNvSpPr>
          <p:nvPr>
            <p:ph type="ftr" sz="quarter" idx="12"/>
          </p:nvPr>
        </p:nvSpPr>
        <p:spPr/>
        <p:txBody>
          <a:bodyPr/>
          <a:lstStyle/>
          <a:p>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8" name="عنصر نائب للتاريخ 7"/>
          <p:cNvSpPr>
            <a:spLocks noGrp="1"/>
          </p:cNvSpPr>
          <p:nvPr>
            <p:ph type="dt" sz="half" idx="15"/>
          </p:nvPr>
        </p:nvSpPr>
        <p:spPr/>
        <p:txBody>
          <a:bodyPr rtlCol="0"/>
          <a:lstStyle/>
          <a:p>
            <a:fld id="{D77F0A95-8B14-4C23-8824-854E5652FC19}" type="datetimeFigureOut">
              <a:rPr lang="ar-EG" smtClean="0"/>
              <a:pPr/>
              <a:t>27/03/1446</a:t>
            </a:fld>
            <a:endParaRPr lang="ar-EG"/>
          </a:p>
        </p:txBody>
      </p:sp>
      <p:sp>
        <p:nvSpPr>
          <p:cNvPr id="10" name="عنصر نائب لرقم الشريحة 9"/>
          <p:cNvSpPr>
            <a:spLocks noGrp="1"/>
          </p:cNvSpPr>
          <p:nvPr>
            <p:ph type="sldNum" sz="quarter" idx="16"/>
          </p:nvPr>
        </p:nvSpPr>
        <p:spPr/>
        <p:txBody>
          <a:bodyPr rtlCol="0"/>
          <a:lstStyle/>
          <a:p>
            <a:fld id="{29500C76-7634-4BE9-8CB6-44282C5033F6}" type="slidenum">
              <a:rPr lang="ar-EG" smtClean="0"/>
              <a:pPr/>
              <a:t>‹#›</a:t>
            </a:fld>
            <a:endParaRPr lang="ar-EG"/>
          </a:p>
        </p:txBody>
      </p:sp>
      <p:sp>
        <p:nvSpPr>
          <p:cNvPr id="12" name="عنصر نائب للتذييل 11"/>
          <p:cNvSpPr>
            <a:spLocks noGrp="1"/>
          </p:cNvSpPr>
          <p:nvPr>
            <p:ph type="ftr" sz="quarter" idx="17"/>
          </p:nvPr>
        </p:nvSpPr>
        <p:spPr/>
        <p:txBody>
          <a:bodyPr rtlCol="0"/>
          <a:lstStyle/>
          <a:p>
            <a:endParaRPr lang="ar-E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5"/>
          </p:nvPr>
        </p:nvSpPr>
        <p:spPr/>
        <p:txBody>
          <a:bodyPr rtlCol="0"/>
          <a:lstStyle/>
          <a:p>
            <a:fld id="{D77F0A95-8B14-4C23-8824-854E5652FC19}" type="datetimeFigureOut">
              <a:rPr lang="ar-EG" smtClean="0"/>
              <a:pPr/>
              <a:t>27/03/1446</a:t>
            </a:fld>
            <a:endParaRPr lang="ar-EG"/>
          </a:p>
        </p:txBody>
      </p:sp>
      <p:sp>
        <p:nvSpPr>
          <p:cNvPr id="12" name="عنصر نائب لرقم الشريحة 11"/>
          <p:cNvSpPr>
            <a:spLocks noGrp="1"/>
          </p:cNvSpPr>
          <p:nvPr>
            <p:ph type="sldNum" sz="quarter" idx="16"/>
          </p:nvPr>
        </p:nvSpPr>
        <p:spPr/>
        <p:txBody>
          <a:bodyPr rtlCol="0"/>
          <a:lstStyle/>
          <a:p>
            <a:fld id="{29500C76-7634-4BE9-8CB6-44282C5033F6}" type="slidenum">
              <a:rPr lang="ar-EG" smtClean="0"/>
              <a:pPr/>
              <a:t>‹#›</a:t>
            </a:fld>
            <a:endParaRPr lang="ar-EG"/>
          </a:p>
        </p:txBody>
      </p:sp>
      <p:sp>
        <p:nvSpPr>
          <p:cNvPr id="14" name="عنصر نائب للتذييل 13"/>
          <p:cNvSpPr>
            <a:spLocks noGrp="1"/>
          </p:cNvSpPr>
          <p:nvPr>
            <p:ph type="ftr" sz="quarter" idx="17"/>
          </p:nvPr>
        </p:nvSpPr>
        <p:spPr/>
        <p:txBody>
          <a:bodyPr rtlCol="0"/>
          <a:lstStyle/>
          <a:p>
            <a:endParaRPr lang="ar-EG"/>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29500C76-7634-4BE9-8CB6-44282C5033F6}" type="slidenum">
              <a:rPr lang="ar-EG" smtClean="0"/>
              <a:pPr/>
              <a:t>‹#›</a:t>
            </a:fld>
            <a:endParaRPr lang="ar-E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29500C76-7634-4BE9-8CB6-44282C5033F6}" type="slidenum">
              <a:rPr lang="ar-EG" smtClean="0"/>
              <a:pPr/>
              <a:t>‹#›</a:t>
            </a:fld>
            <a:endParaRPr lang="ar-E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29500C76-7634-4BE9-8CB6-44282C5033F6}" type="slidenum">
              <a:rPr lang="ar-EG" smtClean="0"/>
              <a:pPr/>
              <a:t>‹#›</a:t>
            </a:fld>
            <a:endParaRPr lang="ar-EG"/>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811566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D77F0A95-8B14-4C23-8824-854E5652FC19}" type="datetimeFigureOut">
              <a:rPr lang="ar-EG" smtClean="0"/>
              <a:pPr/>
              <a:t>27/03/1446</a:t>
            </a:fld>
            <a:endParaRPr lang="ar-EG"/>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29500C76-7634-4BE9-8CB6-44282C5033F6}" type="slidenum">
              <a:rPr lang="ar-EG" smtClean="0"/>
              <a:pPr/>
              <a:t>‹#›</a:t>
            </a:fld>
            <a:endParaRPr lang="ar-EG"/>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EG"/>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a:xfrm>
            <a:off x="457201" y="6248207"/>
            <a:ext cx="5573483" cy="365125"/>
          </a:xfrm>
        </p:spPr>
        <p:txBody>
          <a:bodyPr/>
          <a:lstStyle/>
          <a:p>
            <a:endParaRPr lang="ar-EG"/>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29500C76-7634-4BE9-8CB6-44282C5033F6}"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3228987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1894167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A50F84E2-2D7A-43CF-AC90-352A289A783A}"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502419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3853745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Content Placeholder 3"/>
          <p:cNvSpPr>
            <a:spLocks noGrp="1"/>
          </p:cNvSpPr>
          <p:nvPr>
            <p:ph sz="half" idx="2"/>
          </p:nvPr>
        </p:nvSpPr>
        <p:spPr>
          <a:xfrm>
            <a:off x="633845" y="2507551"/>
            <a:ext cx="3867150" cy="36805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Content Placeholder 5"/>
          <p:cNvSpPr>
            <a:spLocks noGrp="1"/>
          </p:cNvSpPr>
          <p:nvPr>
            <p:ph sz="quarter" idx="4"/>
          </p:nvPr>
        </p:nvSpPr>
        <p:spPr>
          <a:xfrm>
            <a:off x="4629150" y="2507551"/>
            <a:ext cx="3886201" cy="36805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ar-SA"/>
              <a:t>انقر لتحرير نمط العنوان الرئيسي</a:t>
            </a:r>
            <a:endParaRPr lang="en-US" dirty="0"/>
          </a:p>
        </p:txBody>
      </p:sp>
    </p:spTree>
    <p:extLst>
      <p:ext uri="{BB962C8B-B14F-4D97-AF65-F5344CB8AC3E}">
        <p14:creationId xmlns:p14="http://schemas.microsoft.com/office/powerpoint/2010/main" val="394328313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  G. Constantinou</a:t>
            </a:r>
            <a:endParaRPr lang="en-GB" dirty="0"/>
          </a:p>
        </p:txBody>
      </p:sp>
      <p:sp>
        <p:nvSpPr>
          <p:cNvPr id="4" name="Footer Placeholder 3"/>
          <p:cNvSpPr>
            <a:spLocks noGrp="1"/>
          </p:cNvSpPr>
          <p:nvPr>
            <p:ph type="ftr" sz="quarter" idx="11"/>
          </p:nvPr>
        </p:nvSpPr>
        <p:spPr/>
        <p:txBody>
          <a:bodyPr/>
          <a:lstStyle/>
          <a:p>
            <a:pPr>
              <a:defRPr/>
            </a:pPr>
            <a:r>
              <a:rPr lang="en-GB"/>
              <a:t>Limassol 25 October 2012</a:t>
            </a:r>
            <a:endParaRPr lang="en-GB" dirty="0"/>
          </a:p>
        </p:txBody>
      </p:sp>
      <p:sp>
        <p:nvSpPr>
          <p:cNvPr id="5" name="Slide Number Placeholder 4"/>
          <p:cNvSpPr>
            <a:spLocks noGrp="1"/>
          </p:cNvSpPr>
          <p:nvPr>
            <p:ph type="sldNum" sz="quarter" idx="12"/>
          </p:nvPr>
        </p:nvSpPr>
        <p:spPr/>
        <p:txBody>
          <a:bodyPr/>
          <a:lstStyle/>
          <a:p>
            <a:fld id="{9B908817-AD31-426F-ABA9-7CD9521FCDD8}" type="slidenum">
              <a:rPr lang="en-GB" altLang="en-US" smtClean="0"/>
              <a:pPr/>
              <a:t>‹#›</a:t>
            </a:fld>
            <a:endParaRPr lang="en-GB" altLang="en-US"/>
          </a:p>
        </p:txBody>
      </p:sp>
      <p:sp>
        <p:nvSpPr>
          <p:cNvPr id="6" name="Title 5"/>
          <p:cNvSpPr>
            <a:spLocks noGrp="1"/>
          </p:cNvSpPr>
          <p:nvPr>
            <p:ph type="title"/>
          </p:nvPr>
        </p:nvSpPr>
        <p:spPr/>
        <p:txBody>
          <a:bodyPr/>
          <a:lstStyle/>
          <a:p>
            <a:r>
              <a:rPr lang="ar-SA"/>
              <a:t>انقر لتحرير نمط العنوان الرئيسي</a:t>
            </a:r>
            <a:endParaRPr lang="en-US"/>
          </a:p>
        </p:txBody>
      </p:sp>
    </p:spTree>
    <p:extLst>
      <p:ext uri="{BB962C8B-B14F-4D97-AF65-F5344CB8AC3E}">
        <p14:creationId xmlns:p14="http://schemas.microsoft.com/office/powerpoint/2010/main" val="3223090641"/>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782090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873332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AF6E2C9B-5FA2-460D-9BE7-B0812FC2A6FF}"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4330663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1D374940-A916-4C8B-9648-02A2D3898F9E}"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3514900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841310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5968418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0855363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603031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A50F84E2-2D7A-43CF-AC90-352A289A783A}"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8408174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3377459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Content Placeholder 3"/>
          <p:cNvSpPr>
            <a:spLocks noGrp="1"/>
          </p:cNvSpPr>
          <p:nvPr>
            <p:ph sz="half" idx="2"/>
          </p:nvPr>
        </p:nvSpPr>
        <p:spPr>
          <a:xfrm>
            <a:off x="633845" y="2507551"/>
            <a:ext cx="3867150" cy="36805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Content Placeholder 5"/>
          <p:cNvSpPr>
            <a:spLocks noGrp="1"/>
          </p:cNvSpPr>
          <p:nvPr>
            <p:ph sz="quarter" idx="4"/>
          </p:nvPr>
        </p:nvSpPr>
        <p:spPr>
          <a:xfrm>
            <a:off x="4629150" y="2507551"/>
            <a:ext cx="3886201" cy="36805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ar-SA"/>
              <a:t>انقر لتحرير نمط العنوان الرئيسي</a:t>
            </a:r>
            <a:endParaRPr lang="en-US" dirty="0"/>
          </a:p>
        </p:txBody>
      </p:sp>
    </p:spTree>
    <p:extLst>
      <p:ext uri="{BB962C8B-B14F-4D97-AF65-F5344CB8AC3E}">
        <p14:creationId xmlns:p14="http://schemas.microsoft.com/office/powerpoint/2010/main" val="157817598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  G. Constantinou</a:t>
            </a:r>
            <a:endParaRPr lang="en-GB" dirty="0"/>
          </a:p>
        </p:txBody>
      </p:sp>
      <p:sp>
        <p:nvSpPr>
          <p:cNvPr id="4" name="Footer Placeholder 3"/>
          <p:cNvSpPr>
            <a:spLocks noGrp="1"/>
          </p:cNvSpPr>
          <p:nvPr>
            <p:ph type="ftr" sz="quarter" idx="11"/>
          </p:nvPr>
        </p:nvSpPr>
        <p:spPr/>
        <p:txBody>
          <a:bodyPr/>
          <a:lstStyle/>
          <a:p>
            <a:pPr>
              <a:defRPr/>
            </a:pPr>
            <a:r>
              <a:rPr lang="en-GB"/>
              <a:t>Limassol 25 October 2012</a:t>
            </a:r>
            <a:endParaRPr lang="en-GB" dirty="0"/>
          </a:p>
        </p:txBody>
      </p:sp>
      <p:sp>
        <p:nvSpPr>
          <p:cNvPr id="5" name="Slide Number Placeholder 4"/>
          <p:cNvSpPr>
            <a:spLocks noGrp="1"/>
          </p:cNvSpPr>
          <p:nvPr>
            <p:ph type="sldNum" sz="quarter" idx="12"/>
          </p:nvPr>
        </p:nvSpPr>
        <p:spPr/>
        <p:txBody>
          <a:bodyPr/>
          <a:lstStyle/>
          <a:p>
            <a:fld id="{9B908817-AD31-426F-ABA9-7CD9521FCDD8}" type="slidenum">
              <a:rPr lang="en-GB" altLang="en-US" smtClean="0"/>
              <a:pPr/>
              <a:t>‹#›</a:t>
            </a:fld>
            <a:endParaRPr lang="en-GB" altLang="en-US"/>
          </a:p>
        </p:txBody>
      </p:sp>
      <p:sp>
        <p:nvSpPr>
          <p:cNvPr id="6" name="Title 5"/>
          <p:cNvSpPr>
            <a:spLocks noGrp="1"/>
          </p:cNvSpPr>
          <p:nvPr>
            <p:ph type="title"/>
          </p:nvPr>
        </p:nvSpPr>
        <p:spPr/>
        <p:txBody>
          <a:bodyPr/>
          <a:lstStyle/>
          <a:p>
            <a:r>
              <a:rPr lang="ar-SA"/>
              <a:t>انقر لتحرير نمط العنوان الرئيسي</a:t>
            </a:r>
            <a:endParaRPr lang="en-US"/>
          </a:p>
        </p:txBody>
      </p:sp>
    </p:spTree>
    <p:extLst>
      <p:ext uri="{BB962C8B-B14F-4D97-AF65-F5344CB8AC3E}">
        <p14:creationId xmlns:p14="http://schemas.microsoft.com/office/powerpoint/2010/main" val="33504851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771877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3436567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AF6E2C9B-5FA2-460D-9BE7-B0812FC2A6FF}"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1980438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1D374940-A916-4C8B-9648-02A2D3898F9E}"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437507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93905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1038319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B6E6CCD-4CFA-414D-BF97-865E09297FEF}"/>
              </a:ext>
            </a:extLst>
          </p:cNvPr>
          <p:cNvGrpSpPr/>
          <p:nvPr userDrawn="1"/>
        </p:nvGrpSpPr>
        <p:grpSpPr>
          <a:xfrm>
            <a:off x="7596675" y="46089"/>
            <a:ext cx="1454800" cy="1254512"/>
            <a:chOff x="8452997" y="7598"/>
            <a:chExt cx="2832224" cy="1831726"/>
          </a:xfrm>
        </p:grpSpPr>
        <p:sp>
          <p:nvSpPr>
            <p:cNvPr id="4" name="Oval 2">
              <a:extLst>
                <a:ext uri="{FF2B5EF4-FFF2-40B4-BE49-F238E27FC236}">
                  <a16:creationId xmlns:a16="http://schemas.microsoft.com/office/drawing/2014/main" id="{486CC1ED-13FF-419E-A170-E7F6A6BACC34}"/>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5" name="Oval 2">
              <a:extLst>
                <a:ext uri="{FF2B5EF4-FFF2-40B4-BE49-F238E27FC236}">
                  <a16:creationId xmlns:a16="http://schemas.microsoft.com/office/drawing/2014/main" id="{BA59EE27-9AEB-49CD-A4CA-84A0E0FF0AC1}"/>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6" name="Oval 2">
              <a:extLst>
                <a:ext uri="{FF2B5EF4-FFF2-40B4-BE49-F238E27FC236}">
                  <a16:creationId xmlns:a16="http://schemas.microsoft.com/office/drawing/2014/main" id="{424448CE-3ABA-4282-9CFE-DEE42E2B6F4C}"/>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7" name="Oval 2">
              <a:extLst>
                <a:ext uri="{FF2B5EF4-FFF2-40B4-BE49-F238E27FC236}">
                  <a16:creationId xmlns:a16="http://schemas.microsoft.com/office/drawing/2014/main" id="{7059B2AC-3989-4597-A340-ADC0D3E77981}"/>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grpSp>
        <p:nvGrpSpPr>
          <p:cNvPr id="8" name="Group 7">
            <a:extLst>
              <a:ext uri="{FF2B5EF4-FFF2-40B4-BE49-F238E27FC236}">
                <a16:creationId xmlns:a16="http://schemas.microsoft.com/office/drawing/2014/main" id="{55BF250F-82F8-4FD8-8AD9-06F1A6BC1892}"/>
              </a:ext>
            </a:extLst>
          </p:cNvPr>
          <p:cNvGrpSpPr/>
          <p:nvPr userDrawn="1"/>
        </p:nvGrpSpPr>
        <p:grpSpPr>
          <a:xfrm>
            <a:off x="92135" y="46089"/>
            <a:ext cx="1454800" cy="1254512"/>
            <a:chOff x="8452997" y="7598"/>
            <a:chExt cx="2832224" cy="1831726"/>
          </a:xfrm>
        </p:grpSpPr>
        <p:sp>
          <p:nvSpPr>
            <p:cNvPr id="9" name="Oval 2">
              <a:extLst>
                <a:ext uri="{FF2B5EF4-FFF2-40B4-BE49-F238E27FC236}">
                  <a16:creationId xmlns:a16="http://schemas.microsoft.com/office/drawing/2014/main" id="{03765026-7CA5-45A1-BF01-808425463449}"/>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0" name="Oval 2">
              <a:extLst>
                <a:ext uri="{FF2B5EF4-FFF2-40B4-BE49-F238E27FC236}">
                  <a16:creationId xmlns:a16="http://schemas.microsoft.com/office/drawing/2014/main" id="{B6877AFD-5168-4F7E-A36D-84511F610A00}"/>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1" name="Oval 2">
              <a:extLst>
                <a:ext uri="{FF2B5EF4-FFF2-40B4-BE49-F238E27FC236}">
                  <a16:creationId xmlns:a16="http://schemas.microsoft.com/office/drawing/2014/main" id="{246B5E92-6455-43C5-AA35-EFB8A9DA5248}"/>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2" name="Oval 2">
              <a:extLst>
                <a:ext uri="{FF2B5EF4-FFF2-40B4-BE49-F238E27FC236}">
                  <a16:creationId xmlns:a16="http://schemas.microsoft.com/office/drawing/2014/main" id="{36CF1B02-E70B-404D-9E83-B391E8249C29}"/>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grpSp>
    </p:spTree>
    <p:extLst>
      <p:ext uri="{BB962C8B-B14F-4D97-AF65-F5344CB8AC3E}">
        <p14:creationId xmlns:p14="http://schemas.microsoft.com/office/powerpoint/2010/main" val="1527680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5"/>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ED70B-6A23-49FC-9C00-4E739FE116FF}" type="datetime3">
              <a:rPr lang="en-US" smtClean="0"/>
              <a:t>1 October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5618944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23202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3128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56907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84843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30910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27/03/1446</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34870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0A95-8B14-4C23-8824-854E5652FC19}" type="datetimeFigureOut">
              <a:rPr lang="ar-EG" smtClean="0"/>
              <a:pPr/>
              <a:t>27/03/1446</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00C76-7634-4BE9-8CB6-44282C5033F6}" type="slidenum">
              <a:rPr lang="ar-EG" smtClean="0"/>
              <a:pPr/>
              <a:t>‹#›</a:t>
            </a:fld>
            <a:endParaRPr lang="ar-EG"/>
          </a:p>
        </p:txBody>
      </p:sp>
    </p:spTree>
    <p:extLst>
      <p:ext uri="{BB962C8B-B14F-4D97-AF65-F5344CB8AC3E}">
        <p14:creationId xmlns:p14="http://schemas.microsoft.com/office/powerpoint/2010/main" val="847239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77F0A95-8B14-4C23-8824-854E5652FC19}" type="datetimeFigureOut">
              <a:rPr lang="ar-EG" smtClean="0"/>
              <a:pPr/>
              <a:t>27/03/1446</a:t>
            </a:fld>
            <a:endParaRPr lang="ar-EG"/>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EG"/>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9500C76-7634-4BE9-8CB6-44282C5033F6}"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8A87A34-81AB-432B-8DAE-1953F412C126}" type="datetimeFigureOut">
              <a:rPr lang="en-US" smtClean="0"/>
              <a:pPr/>
              <a:t>9/30/2024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59629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8A87A34-81AB-432B-8DAE-1953F412C126}" type="datetimeFigureOut">
              <a:rPr lang="en-US" smtClean="0"/>
              <a:pPr/>
              <a:t>10/1/2024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5834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2372" y="2852936"/>
            <a:ext cx="8219256" cy="2376264"/>
          </a:xfrm>
        </p:spPr>
        <p:txBody>
          <a:bodyPr>
            <a:noAutofit/>
          </a:bodyPr>
          <a:lstStyle/>
          <a:p>
            <a:pPr algn="ctr"/>
            <a:r>
              <a:rPr lang="en-US" sz="4000" dirty="0">
                <a:latin typeface="Comic Sans MS" pitchFamily="66" charset="0"/>
              </a:rPr>
              <a:t>Medical Virology</a:t>
            </a:r>
            <a:endParaRPr lang="en-US" sz="3600" dirty="0">
              <a:latin typeface="Comic Sans MS" pitchFamily="66" charset="0"/>
            </a:endParaRPr>
          </a:p>
        </p:txBody>
      </p:sp>
    </p:spTree>
    <p:extLst>
      <p:ext uri="{BB962C8B-B14F-4D97-AF65-F5344CB8AC3E}">
        <p14:creationId xmlns:p14="http://schemas.microsoft.com/office/powerpoint/2010/main" val="82593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بيضاوي 5"/>
          <p:cNvSpPr/>
          <p:nvPr/>
        </p:nvSpPr>
        <p:spPr>
          <a:xfrm>
            <a:off x="3200058" y="268170"/>
            <a:ext cx="3468620" cy="1287661"/>
          </a:xfrm>
          <a:prstGeom prst="ellipse">
            <a:avLst/>
          </a:prstGeom>
          <a:solidFill>
            <a:schemeClr val="accent1">
              <a:lumMod val="20000"/>
              <a:lumOff val="80000"/>
            </a:schemeClr>
          </a:solidFill>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342900" rtl="0"/>
            <a:r>
              <a:rPr lang="en-US" sz="2400" b="1" dirty="0"/>
              <a:t>Recovery from infection</a:t>
            </a:r>
            <a:endParaRPr lang="en-US" sz="2400" dirty="0">
              <a:solidFill>
                <a:prstClr val="black"/>
              </a:solidFill>
              <a:latin typeface="Times New Roman" panose="02020603050405020304" pitchFamily="18" charset="0"/>
              <a:cs typeface="Times New Roman" panose="02020603050405020304" pitchFamily="18" charset="0"/>
            </a:endParaRPr>
          </a:p>
        </p:txBody>
      </p:sp>
      <p:cxnSp>
        <p:nvCxnSpPr>
          <p:cNvPr id="8" name="رابط كسهم مستقيم 7"/>
          <p:cNvCxnSpPr/>
          <p:nvPr/>
        </p:nvCxnSpPr>
        <p:spPr>
          <a:xfrm flipH="1">
            <a:off x="3200058" y="1610358"/>
            <a:ext cx="1366156" cy="5248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رابط كسهم مستقيم 9"/>
          <p:cNvCxnSpPr/>
          <p:nvPr/>
        </p:nvCxnSpPr>
        <p:spPr>
          <a:xfrm>
            <a:off x="4799907" y="1610358"/>
            <a:ext cx="1470028" cy="5248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مستطيل مستدير الزوايا 13"/>
          <p:cNvSpPr/>
          <p:nvPr/>
        </p:nvSpPr>
        <p:spPr>
          <a:xfrm>
            <a:off x="2389967" y="2209218"/>
            <a:ext cx="1620180" cy="391702"/>
          </a:xfrm>
          <a:prstGeom prst="roundRect">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rtl="0"/>
            <a:r>
              <a:rPr lang="en-US" sz="2000" dirty="0">
                <a:solidFill>
                  <a:prstClr val="black"/>
                </a:solidFill>
                <a:latin typeface="Times New Roman" panose="02020603050405020304" pitchFamily="18" charset="0"/>
                <a:cs typeface="Times New Roman" panose="02020603050405020304" pitchFamily="18" charset="0"/>
              </a:rPr>
              <a:t>Specific </a:t>
            </a:r>
          </a:p>
        </p:txBody>
      </p:sp>
      <p:sp>
        <p:nvSpPr>
          <p:cNvPr id="15" name="مستطيل مستدير الزوايا 14"/>
          <p:cNvSpPr/>
          <p:nvPr/>
        </p:nvSpPr>
        <p:spPr>
          <a:xfrm>
            <a:off x="5772737" y="2211524"/>
            <a:ext cx="1547061" cy="387275"/>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rtl="0"/>
            <a:r>
              <a:rPr lang="en-US" sz="2000" dirty="0">
                <a:solidFill>
                  <a:prstClr val="black"/>
                </a:solidFill>
                <a:latin typeface="Times New Roman" panose="02020603050405020304" pitchFamily="18" charset="0"/>
                <a:cs typeface="Times New Roman" panose="02020603050405020304" pitchFamily="18" charset="0"/>
              </a:rPr>
              <a:t>Non-specific </a:t>
            </a:r>
          </a:p>
        </p:txBody>
      </p:sp>
      <p:cxnSp>
        <p:nvCxnSpPr>
          <p:cNvPr id="19" name="رابط كسهم مستقيم 18"/>
          <p:cNvCxnSpPr>
            <a:stCxn id="14" idx="2"/>
          </p:cNvCxnSpPr>
          <p:nvPr/>
        </p:nvCxnSpPr>
        <p:spPr>
          <a:xfrm flipH="1">
            <a:off x="2249743" y="2600919"/>
            <a:ext cx="950315" cy="5040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مستطيل مستدير الزوايا 19"/>
          <p:cNvSpPr/>
          <p:nvPr/>
        </p:nvSpPr>
        <p:spPr>
          <a:xfrm>
            <a:off x="3282407" y="3167192"/>
            <a:ext cx="1350150" cy="447099"/>
          </a:xfrm>
          <a:prstGeom prst="roundRect">
            <a:avLst/>
          </a:prstGeom>
          <a:solidFill>
            <a:schemeClr val="accent3">
              <a:lumMod val="20000"/>
              <a:lumOff val="80000"/>
            </a:schemeClr>
          </a:solidFill>
          <a:ln w="28575"/>
        </p:spPr>
        <p:style>
          <a:lnRef idx="1">
            <a:schemeClr val="accent3"/>
          </a:lnRef>
          <a:fillRef idx="2">
            <a:schemeClr val="accent3"/>
          </a:fillRef>
          <a:effectRef idx="1">
            <a:schemeClr val="accent3"/>
          </a:effectRef>
          <a:fontRef idx="minor">
            <a:schemeClr val="dk1"/>
          </a:fontRef>
        </p:style>
        <p:txBody>
          <a:bodyPr rtlCol="0" anchor="ctr"/>
          <a:lstStyle/>
          <a:p>
            <a:pPr algn="ctr" defTabSz="342900" rtl="0"/>
            <a:r>
              <a:rPr lang="en-US" sz="1500" dirty="0">
                <a:solidFill>
                  <a:prstClr val="black"/>
                </a:solidFill>
                <a:latin typeface="Times New Roman" panose="02020603050405020304" pitchFamily="18" charset="0"/>
                <a:cs typeface="Times New Roman" panose="02020603050405020304" pitchFamily="18" charset="0"/>
              </a:rPr>
              <a:t>Specific antibodies</a:t>
            </a:r>
          </a:p>
        </p:txBody>
      </p:sp>
      <p:cxnSp>
        <p:nvCxnSpPr>
          <p:cNvPr id="31" name="رابط كسهم مستقيم 30"/>
          <p:cNvCxnSpPr>
            <a:cxnSpLocks/>
          </p:cNvCxnSpPr>
          <p:nvPr/>
        </p:nvCxnSpPr>
        <p:spPr>
          <a:xfrm flipH="1">
            <a:off x="5993366" y="2689163"/>
            <a:ext cx="552665" cy="3275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a:off x="3200059" y="2641226"/>
            <a:ext cx="769733" cy="5066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مستطيل مستدير الزوايا 36"/>
          <p:cNvSpPr/>
          <p:nvPr/>
        </p:nvSpPr>
        <p:spPr>
          <a:xfrm>
            <a:off x="1483948" y="3167192"/>
            <a:ext cx="1512168" cy="1196061"/>
          </a:xfrm>
          <a:prstGeom prst="roundRect">
            <a:avLst/>
          </a:prstGeom>
          <a:solidFill>
            <a:srgbClr val="FFDD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rtl="0"/>
            <a:r>
              <a:rPr lang="en-US" sz="1500" dirty="0">
                <a:solidFill>
                  <a:prstClr val="black"/>
                </a:solidFill>
                <a:latin typeface="Times New Roman" panose="02020603050405020304" pitchFamily="18" charset="0"/>
                <a:cs typeface="Times New Roman" panose="02020603050405020304" pitchFamily="18" charset="0"/>
              </a:rPr>
              <a:t>Cytotoxic T-cell</a:t>
            </a:r>
          </a:p>
        </p:txBody>
      </p:sp>
      <p:sp>
        <p:nvSpPr>
          <p:cNvPr id="47" name="مستطيل مستدير الزوايا 46"/>
          <p:cNvSpPr/>
          <p:nvPr/>
        </p:nvSpPr>
        <p:spPr>
          <a:xfrm>
            <a:off x="5065830" y="3114160"/>
            <a:ext cx="1952963" cy="1213157"/>
          </a:xfrm>
          <a:prstGeom prst="roundRect">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rtl="0"/>
            <a:r>
              <a:rPr lang="en-US" sz="2400" dirty="0">
                <a:solidFill>
                  <a:schemeClr val="tx1"/>
                </a:solidFill>
              </a:rPr>
              <a:t>interferon</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 name="صورة 20"/>
          <p:cNvPicPr>
            <a:picLocks noChangeAspect="1"/>
          </p:cNvPicPr>
          <p:nvPr/>
        </p:nvPicPr>
        <p:blipFill rotWithShape="1">
          <a:blip r:embed="rId3"/>
          <a:srcRect l="9607" t="19172" r="16063" b="8834"/>
          <a:stretch/>
        </p:blipFill>
        <p:spPr>
          <a:xfrm rot="19818040">
            <a:off x="334298" y="1138483"/>
            <a:ext cx="1662784" cy="1555168"/>
          </a:xfrm>
          <a:prstGeom prst="ellipse">
            <a:avLst/>
          </a:prstGeom>
        </p:spPr>
      </p:pic>
      <p:cxnSp>
        <p:nvCxnSpPr>
          <p:cNvPr id="22" name="رابط كسهم مستقيم 21"/>
          <p:cNvCxnSpPr/>
          <p:nvPr/>
        </p:nvCxnSpPr>
        <p:spPr>
          <a:xfrm>
            <a:off x="6633088" y="2641226"/>
            <a:ext cx="961366" cy="9458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مستطيل مستدير الزوايا 22"/>
          <p:cNvSpPr/>
          <p:nvPr/>
        </p:nvSpPr>
        <p:spPr>
          <a:xfrm>
            <a:off x="7154996" y="3646096"/>
            <a:ext cx="1944290" cy="906531"/>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rtl="0">
              <a:lnSpc>
                <a:spcPct val="107000"/>
              </a:lnSpc>
              <a:spcAft>
                <a:spcPts val="6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NKC</a:t>
            </a:r>
            <a:endParaRPr lang="en-US" dirty="0">
              <a:solidFill>
                <a:prstClr val="black"/>
              </a:solidFill>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625100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 presetClass="entr" presetSubtype="9"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0-#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7" presetClass="entr" presetSubtype="0" fill="hold" nodeType="afterEffect">
                                  <p:stCondLst>
                                    <p:cond delay="10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1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9500"/>
                            </p:stCondLst>
                            <p:childTnLst>
                              <p:par>
                                <p:cTn id="54" presetID="2" presetClass="entr" presetSubtype="9"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0" fill="hold"/>
                                        <p:tgtEl>
                                          <p:spTgt spid="32"/>
                                        </p:tgtEl>
                                        <p:attrNameLst>
                                          <p:attrName>ppt_x</p:attrName>
                                        </p:attrNameLst>
                                      </p:cBhvr>
                                      <p:tavLst>
                                        <p:tav tm="0">
                                          <p:val>
                                            <p:strVal val="0-#ppt_w/2"/>
                                          </p:val>
                                        </p:tav>
                                        <p:tav tm="100000">
                                          <p:val>
                                            <p:strVal val="#ppt_x"/>
                                          </p:val>
                                        </p:tav>
                                      </p:tavLst>
                                    </p:anim>
                                    <p:anim calcmode="lin" valueType="num">
                                      <p:cBhvr additive="base">
                                        <p:cTn id="57" dur="1000" fill="hold"/>
                                        <p:tgtEl>
                                          <p:spTgt spid="32"/>
                                        </p:tgtEl>
                                        <p:attrNameLst>
                                          <p:attrName>ppt_y</p:attrName>
                                        </p:attrNameLst>
                                      </p:cBhvr>
                                      <p:tavLst>
                                        <p:tav tm="0">
                                          <p:val>
                                            <p:strVal val="0-#ppt_h/2"/>
                                          </p:val>
                                        </p:tav>
                                        <p:tav tm="100000">
                                          <p:val>
                                            <p:strVal val="#ppt_y"/>
                                          </p:val>
                                        </p:tav>
                                      </p:tavLst>
                                    </p:anim>
                                  </p:childTnLst>
                                </p:cTn>
                              </p:par>
                            </p:childTnLst>
                          </p:cTn>
                        </p:par>
                        <p:par>
                          <p:cTn id="58" fill="hold">
                            <p:stCondLst>
                              <p:cond delay="10500"/>
                            </p:stCondLst>
                            <p:childTnLst>
                              <p:par>
                                <p:cTn id="59" presetID="2" presetClass="entr" presetSubtype="3"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000" fill="hold"/>
                                        <p:tgtEl>
                                          <p:spTgt spid="19"/>
                                        </p:tgtEl>
                                        <p:attrNameLst>
                                          <p:attrName>ppt_x</p:attrName>
                                        </p:attrNameLst>
                                      </p:cBhvr>
                                      <p:tavLst>
                                        <p:tav tm="0">
                                          <p:val>
                                            <p:strVal val="1+#ppt_w/2"/>
                                          </p:val>
                                        </p:tav>
                                        <p:tav tm="100000">
                                          <p:val>
                                            <p:strVal val="#ppt_x"/>
                                          </p:val>
                                        </p:tav>
                                      </p:tavLst>
                                    </p:anim>
                                    <p:anim calcmode="lin" valueType="num">
                                      <p:cBhvr additive="base">
                                        <p:cTn id="62" dur="10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11500"/>
                            </p:stCondLst>
                            <p:childTnLst>
                              <p:par>
                                <p:cTn id="64" presetID="47"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12500"/>
                            </p:stCondLst>
                            <p:childTnLst>
                              <p:par>
                                <p:cTn id="70" presetID="47"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20" grpId="0" animBg="1"/>
      <p:bldP spid="37" grpId="0" animBg="1"/>
      <p:bldP spid="47"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CDED004B-B1B3-C0B9-D2F1-23DEBAF0B1DD}"/>
              </a:ext>
            </a:extLst>
          </p:cNvPr>
          <p:cNvSpPr txBox="1"/>
          <p:nvPr/>
        </p:nvSpPr>
        <p:spPr>
          <a:xfrm>
            <a:off x="539552" y="368296"/>
            <a:ext cx="8208912" cy="3706656"/>
          </a:xfrm>
          <a:prstGeom prst="rect">
            <a:avLst/>
          </a:prstGeom>
          <a:noFill/>
        </p:spPr>
        <p:txBody>
          <a:bodyPr wrap="square">
            <a:spAutoFit/>
          </a:bodyPr>
          <a:lstStyle/>
          <a:p>
            <a:pPr marR="0" lvl="0" algn="just" rtl="0">
              <a:lnSpc>
                <a:spcPct val="115000"/>
              </a:lnSpc>
              <a:spcBef>
                <a:spcPts val="0"/>
              </a:spcBef>
              <a:spcAft>
                <a:spcPts val="1000"/>
              </a:spcAft>
              <a:buClr>
                <a:srgbClr val="FF0000"/>
              </a:buClr>
            </a:pPr>
            <a:r>
              <a:rPr lang="en-US" sz="28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5</a:t>
            </a:r>
            <a:r>
              <a:rPr lang="en-US" sz="18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Evasion of host defenses:</a:t>
            </a:r>
            <a:endParaRPr lang="en-US" sz="2800" kern="100" dirty="0">
              <a:no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spcBef>
                <a:spcPts val="0"/>
              </a:spcBef>
              <a:spcAft>
                <a:spcPts val="1000"/>
              </a:spcAft>
              <a:buFont typeface="Times New Roman" panose="02020603050405020304" pitchFamily="18" charset="0"/>
              <a:buChar char="-"/>
            </a:pPr>
            <a:r>
              <a:rPr lang="en-US" sz="2300" b="1" kern="100" dirty="0">
                <a:effectLst/>
                <a:latin typeface="Times New Roman" panose="02020603050405020304" pitchFamily="18" charset="0"/>
                <a:ea typeface="Calibri" panose="020F0502020204030204" pitchFamily="34" charset="0"/>
                <a:cs typeface="Arial" panose="020B0604020202020204" pitchFamily="34" charset="0"/>
              </a:rPr>
              <a:t>Synthesis of receptors for immune mediators</a:t>
            </a:r>
            <a:r>
              <a:rPr lang="en-US" sz="2300" kern="100" dirty="0">
                <a:effectLst/>
                <a:latin typeface="Times New Roman" panose="02020603050405020304" pitchFamily="18" charset="0"/>
                <a:ea typeface="Calibri" panose="020F0502020204030204" pitchFamily="34" charset="0"/>
                <a:cs typeface="Arial" panose="020B0604020202020204" pitchFamily="34" charset="0"/>
              </a:rPr>
              <a:t> </a:t>
            </a:r>
          </a:p>
          <a:p>
            <a:pPr marL="342900" marR="0" lvl="0" indent="-342900" algn="just" rtl="0">
              <a:spcBef>
                <a:spcPts val="0"/>
              </a:spcBef>
              <a:spcAft>
                <a:spcPts val="1000"/>
              </a:spcAft>
              <a:buFont typeface="Times New Roman" panose="02020603050405020304" pitchFamily="18" charset="0"/>
              <a:buChar char="-"/>
            </a:pPr>
            <a:r>
              <a:rPr lang="en-US" sz="2300" b="1" kern="100" dirty="0">
                <a:effectLst/>
                <a:latin typeface="Times New Roman" panose="02020603050405020304" pitchFamily="18" charset="0"/>
                <a:ea typeface="Calibri" panose="020F0502020204030204" pitchFamily="34" charset="0"/>
                <a:cs typeface="Arial" panose="020B0604020202020204" pitchFamily="34" charset="0"/>
              </a:rPr>
              <a:t>Reduction of expression of MHC I proteins</a:t>
            </a:r>
            <a:r>
              <a:rPr lang="en-US" sz="2300" kern="100" dirty="0">
                <a:effectLst/>
                <a:latin typeface="Times New Roman" panose="02020603050405020304" pitchFamily="18" charset="0"/>
                <a:ea typeface="Calibri" panose="020F0502020204030204" pitchFamily="34" charset="0"/>
                <a:cs typeface="Arial" panose="020B0604020202020204" pitchFamily="34" charset="0"/>
              </a:rPr>
              <a:t> </a:t>
            </a:r>
          </a:p>
          <a:p>
            <a:pPr marL="342900" marR="0" lvl="0" indent="-342900" algn="just" rtl="0">
              <a:spcBef>
                <a:spcPts val="0"/>
              </a:spcBef>
              <a:spcAft>
                <a:spcPts val="1000"/>
              </a:spcAft>
              <a:buFont typeface="Times New Roman" panose="02020603050405020304" pitchFamily="18" charset="0"/>
              <a:buChar char="-"/>
            </a:pPr>
            <a:r>
              <a:rPr lang="en-US" sz="2300" b="1" kern="100" dirty="0">
                <a:effectLst/>
                <a:latin typeface="Times New Roman" panose="02020603050405020304" pitchFamily="18" charset="0"/>
                <a:ea typeface="Calibri" panose="020F0502020204030204" pitchFamily="34" charset="0"/>
                <a:cs typeface="Arial" panose="020B0604020202020204" pitchFamily="34" charset="0"/>
              </a:rPr>
              <a:t>Inhibition of interferon synthesis</a:t>
            </a:r>
            <a:r>
              <a:rPr lang="en-US" sz="2300" kern="100" dirty="0">
                <a:effectLst/>
                <a:latin typeface="Times New Roman" panose="02020603050405020304" pitchFamily="18" charset="0"/>
                <a:ea typeface="Calibri" panose="020F0502020204030204" pitchFamily="34" charset="0"/>
                <a:cs typeface="Arial" panose="020B0604020202020204" pitchFamily="34" charset="0"/>
              </a:rPr>
              <a:t> </a:t>
            </a:r>
          </a:p>
          <a:p>
            <a:pPr marL="342900" marR="0" lvl="0" indent="-342900" algn="just" rtl="0">
              <a:spcBef>
                <a:spcPts val="0"/>
              </a:spcBef>
              <a:spcAft>
                <a:spcPts val="1000"/>
              </a:spcAft>
              <a:buFont typeface="Times New Roman" panose="02020603050405020304" pitchFamily="18" charset="0"/>
              <a:buChar char="-"/>
            </a:pPr>
            <a:r>
              <a:rPr lang="en-US" sz="2300" b="1" kern="100" dirty="0">
                <a:effectLst/>
                <a:latin typeface="Times New Roman" panose="02020603050405020304" pitchFamily="18" charset="0"/>
                <a:ea typeface="Calibri" panose="020F0502020204030204" pitchFamily="34" charset="0"/>
                <a:cs typeface="Arial" panose="020B0604020202020204" pitchFamily="34" charset="0"/>
              </a:rPr>
              <a:t>Multiple serotypes</a:t>
            </a:r>
          </a:p>
          <a:p>
            <a:pPr marL="342900" marR="0" lvl="0" indent="-342900" algn="just" rtl="0">
              <a:spcBef>
                <a:spcPts val="0"/>
              </a:spcBef>
              <a:spcAft>
                <a:spcPts val="1000"/>
              </a:spcAft>
              <a:buFont typeface="Times New Roman" panose="02020603050405020304" pitchFamily="18" charset="0"/>
              <a:buChar char="-"/>
            </a:pPr>
            <a:r>
              <a:rPr lang="en-US" sz="2300" b="1" kern="100" dirty="0">
                <a:effectLst/>
                <a:latin typeface="Times New Roman" panose="02020603050405020304" pitchFamily="18" charset="0"/>
                <a:ea typeface="Calibri" panose="020F0502020204030204" pitchFamily="34" charset="0"/>
                <a:cs typeface="Arial" panose="020B0604020202020204" pitchFamily="34" charset="0"/>
              </a:rPr>
              <a:t>Other mechanisms</a:t>
            </a:r>
            <a:r>
              <a:rPr lang="en-US" sz="2300" b="1" kern="100" dirty="0">
                <a:effectLst/>
                <a:latin typeface="Segoe UI Emoji" panose="020B0502040204020203" pitchFamily="34" charset="0"/>
                <a:ea typeface="Segoe UI Emoji" panose="020B0502040204020203" pitchFamily="34" charset="0"/>
                <a:cs typeface="Segoe UI Emoji" panose="020B0502040204020203" pitchFamily="34" charset="0"/>
              </a:rPr>
              <a:t>:</a:t>
            </a:r>
            <a:r>
              <a:rPr lang="en-US" sz="2300" kern="100" dirty="0">
                <a:effectLst/>
                <a:latin typeface="Segoe UI Emoji" panose="020B0502040204020203" pitchFamily="34" charset="0"/>
                <a:ea typeface="Segoe UI Emoji" panose="020B0502040204020203" pitchFamily="34" charset="0"/>
                <a:cs typeface="Segoe UI Emoji" panose="020B0502040204020203" pitchFamily="34" charset="0"/>
              </a:rPr>
              <a:t> </a:t>
            </a:r>
            <a:r>
              <a:rPr lang="en-US" sz="2300" kern="100" dirty="0">
                <a:effectLst/>
                <a:latin typeface="Times New Roman" panose="02020603050405020304" pitchFamily="18" charset="0"/>
                <a:ea typeface="Calibri" panose="020F0502020204030204" pitchFamily="34" charset="0"/>
                <a:cs typeface="Arial" panose="020B0604020202020204" pitchFamily="34" charset="0"/>
              </a:rPr>
              <a:t>(CMV- encodes microRNA blocks NKC; measles blocks synthesis of IL-12; HIV, CMV and SARS-</a:t>
            </a:r>
            <a:r>
              <a:rPr lang="en-US" sz="2300" kern="100" dirty="0" err="1">
                <a:effectLst/>
                <a:latin typeface="Times New Roman" panose="02020603050405020304" pitchFamily="18" charset="0"/>
                <a:ea typeface="Calibri" panose="020F0502020204030204" pitchFamily="34" charset="0"/>
                <a:cs typeface="Arial" panose="020B0604020202020204" pitchFamily="34" charset="0"/>
              </a:rPr>
              <a:t>CoV</a:t>
            </a:r>
            <a:r>
              <a:rPr lang="en-US" sz="2300" kern="100" dirty="0">
                <a:effectLst/>
                <a:latin typeface="Times New Roman" panose="02020603050405020304" pitchFamily="18" charset="0"/>
                <a:ea typeface="Calibri" panose="020F0502020204030204" pitchFamily="34" charset="0"/>
                <a:cs typeface="Arial" panose="020B0604020202020204" pitchFamily="34" charset="0"/>
              </a:rPr>
              <a:t> 2 have glycan shields)</a:t>
            </a:r>
            <a:endParaRPr lang="en-US" sz="23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مربع نص 11">
            <a:extLst>
              <a:ext uri="{FF2B5EF4-FFF2-40B4-BE49-F238E27FC236}">
                <a16:creationId xmlns:a16="http://schemas.microsoft.com/office/drawing/2014/main" id="{74DDC50C-5DDB-118D-0E47-38FDEE6BC903}"/>
              </a:ext>
            </a:extLst>
          </p:cNvPr>
          <p:cNvSpPr txBox="1"/>
          <p:nvPr/>
        </p:nvSpPr>
        <p:spPr>
          <a:xfrm>
            <a:off x="507441" y="4074952"/>
            <a:ext cx="8208912" cy="2308324"/>
          </a:xfrm>
          <a:prstGeom prst="rect">
            <a:avLst/>
          </a:prstGeom>
          <a:noFill/>
        </p:spPr>
        <p:txBody>
          <a:bodyPr wrap="square">
            <a:spAutoFit/>
          </a:bodyPr>
          <a:lstStyle/>
          <a:p>
            <a:pPr algn="just" rtl="0"/>
            <a:r>
              <a:rPr lang="en-US" sz="2400" b="1" dirty="0">
                <a:solidFill>
                  <a:srgbClr val="FF0000"/>
                </a:solidFill>
              </a:rPr>
              <a:t>6. </a:t>
            </a:r>
            <a:r>
              <a:rPr lang="en-US" sz="2400" b="1" dirty="0">
                <a:solidFill>
                  <a:srgbClr val="FF0000"/>
                </a:solidFill>
                <a:latin typeface="Times New Roman" panose="02020603050405020304" pitchFamily="18" charset="0"/>
                <a:cs typeface="Times New Roman" panose="02020603050405020304" pitchFamily="18" charset="0"/>
              </a:rPr>
              <a:t>Viral shedding:</a:t>
            </a:r>
            <a:r>
              <a:rPr lang="en-US" sz="2400" dirty="0">
                <a:solidFill>
                  <a:srgbClr val="FF0000"/>
                </a:solidFill>
                <a:latin typeface="Times New Roman" panose="02020603050405020304" pitchFamily="18" charset="0"/>
                <a:cs typeface="Times New Roman" panose="02020603050405020304" pitchFamily="18" charset="0"/>
              </a:rPr>
              <a:t> </a:t>
            </a:r>
          </a:p>
          <a:p>
            <a:pPr marL="342900" indent="-342900" algn="just" rtl="0">
              <a:buFontTx/>
              <a:buChar char="-"/>
            </a:pPr>
            <a:r>
              <a:rPr lang="en-US" sz="2400" dirty="0">
                <a:latin typeface="Times New Roman" panose="02020603050405020304" pitchFamily="18" charset="0"/>
                <a:cs typeface="Times New Roman" panose="02020603050405020304" pitchFamily="18" charset="0"/>
              </a:rPr>
              <a:t>last stage in pathogenesis </a:t>
            </a:r>
          </a:p>
          <a:p>
            <a:pPr marL="342900" indent="-342900" algn="just" rtl="0">
              <a:buFontTx/>
              <a:buChar char="-"/>
            </a:pPr>
            <a:r>
              <a:rPr lang="en-US" sz="2400" dirty="0">
                <a:latin typeface="Times New Roman" panose="02020603050405020304" pitchFamily="18" charset="0"/>
                <a:cs typeface="Times New Roman" panose="02020603050405020304" pitchFamily="18" charset="0"/>
              </a:rPr>
              <a:t>This is a necessary step to maintain a viral infection in population of hosts. S</a:t>
            </a:r>
          </a:p>
          <a:p>
            <a:pPr marL="342900" indent="-342900" algn="just" rtl="0">
              <a:buFontTx/>
              <a:buChar char="-"/>
            </a:pPr>
            <a:r>
              <a:rPr lang="en-US" sz="2400" dirty="0">
                <a:latin typeface="Times New Roman" panose="02020603050405020304" pitchFamily="18" charset="0"/>
                <a:cs typeface="Times New Roman" panose="02020603050405020304" pitchFamily="18" charset="0"/>
              </a:rPr>
              <a:t>shedding usually occurs from the body surfaces involved in viral entry. </a:t>
            </a:r>
          </a:p>
        </p:txBody>
      </p:sp>
    </p:spTree>
    <p:extLst>
      <p:ext uri="{BB962C8B-B14F-4D97-AF65-F5344CB8AC3E}">
        <p14:creationId xmlns:p14="http://schemas.microsoft.com/office/powerpoint/2010/main" val="2888851507"/>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3219072-FC88-BF80-CB34-7ECF53CF3D0B}"/>
              </a:ext>
            </a:extLst>
          </p:cNvPr>
          <p:cNvSpPr txBox="1"/>
          <p:nvPr/>
        </p:nvSpPr>
        <p:spPr>
          <a:xfrm>
            <a:off x="251520" y="0"/>
            <a:ext cx="8424936" cy="6572440"/>
          </a:xfrm>
          <a:prstGeom prst="rect">
            <a:avLst/>
          </a:prstGeom>
          <a:noFill/>
        </p:spPr>
        <p:txBody>
          <a:bodyPr wrap="square">
            <a:spAutoFit/>
          </a:bodyPr>
          <a:lstStyle/>
          <a:p>
            <a:pPr marL="342900" marR="0" lvl="0" indent="-342900" algn="just" rtl="0">
              <a:lnSpc>
                <a:spcPct val="115000"/>
              </a:lnSpc>
              <a:spcBef>
                <a:spcPts val="0"/>
              </a:spcBef>
              <a:spcAft>
                <a:spcPts val="1000"/>
              </a:spcAft>
              <a:buFont typeface="Symbol" panose="05050102010706020507" pitchFamily="18" charset="2"/>
              <a:buBlip>
                <a:blip r:embed="rId3"/>
              </a:buBlip>
            </a:pPr>
            <a:r>
              <a:rPr lang="en-US" sz="2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Persistent viral infections: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Wingdings" panose="05000000000000000000" pitchFamily="2" charset="2"/>
              <a:buChar char=""/>
            </a:pPr>
            <a:r>
              <a:rPr lang="en-US" sz="2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Chronic carrier: </a:t>
            </a:r>
          </a:p>
          <a:p>
            <a:pPr marL="457200" marR="0" lvl="0" indent="-457200" algn="just" rtl="0">
              <a:spcBef>
                <a:spcPts val="0"/>
              </a:spcBef>
              <a:spcAft>
                <a:spcPts val="1000"/>
              </a:spcAft>
              <a:buFontTx/>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Production of significant amount of the virus for a long period </a:t>
            </a:r>
            <a:endParaRPr lang="en-US" sz="2400" kern="100" dirty="0">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rtl="0">
              <a:spcBef>
                <a:spcPts val="0"/>
              </a:spcBef>
              <a:spcAft>
                <a:spcPts val="1000"/>
              </a:spcAft>
              <a:buFontTx/>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serve as a source of infection for others,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eg</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HBV and HCV.</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Wingdings" panose="05000000000000000000" pitchFamily="2" charset="2"/>
              <a:buChar char=""/>
            </a:pPr>
            <a:r>
              <a:rPr lang="en-US" sz="2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Latent infection: </a:t>
            </a:r>
            <a:endParaRPr lang="en-US" sz="2800" kern="100" dirty="0">
              <a:effectLst/>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rtl="0">
              <a:spcBef>
                <a:spcPts val="0"/>
              </a:spcBef>
              <a:spcAft>
                <a:spcPts val="1000"/>
              </a:spcAft>
              <a:buFontTx/>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not producing virus at the present time</a:t>
            </a:r>
          </a:p>
          <a:p>
            <a:pPr marL="457200" marR="0" lvl="0" indent="-457200" algn="just" rtl="0">
              <a:spcBef>
                <a:spcPts val="0"/>
              </a:spcBef>
              <a:spcAft>
                <a:spcPts val="1000"/>
              </a:spcAft>
              <a:buFontTx/>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reactivated at a subsequent time, HSV</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Wingdings" panose="05000000000000000000" pitchFamily="2" charset="2"/>
              <a:buChar char=""/>
            </a:pPr>
            <a:r>
              <a:rPr lang="en-US" sz="2800" b="1" kern="100"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Slow virus infection: </a:t>
            </a:r>
          </a:p>
          <a:p>
            <a:pPr marL="342900" marR="0" lvl="0" indent="-342900" algn="just" rtl="0">
              <a:lnSpc>
                <a:spcPct val="115000"/>
              </a:lnSpc>
              <a:spcBef>
                <a:spcPts val="0"/>
              </a:spcBef>
              <a:spcAft>
                <a:spcPts val="1000"/>
              </a:spcAft>
              <a:buFontTx/>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Prolonged period between the initial infection and the onset of the disease, which is usually measured in years. </a:t>
            </a:r>
          </a:p>
          <a:p>
            <a:pPr marL="342900" indent="-342900" algn="just" rtl="0">
              <a:lnSpc>
                <a:spcPct val="115000"/>
              </a:lnSpc>
              <a:spcAft>
                <a:spcPts val="1000"/>
              </a:spcAft>
              <a:buFontTx/>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Subacute sclerosing panencephalitis </a:t>
            </a:r>
            <a:r>
              <a:rPr lang="en-US" sz="2400" dirty="0"/>
              <a:t>(</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SSPE)-----after measles </a:t>
            </a:r>
          </a:p>
          <a:p>
            <a:pPr marL="342900" marR="0" lvl="0" indent="-342900" algn="just" rtl="0">
              <a:lnSpc>
                <a:spcPct val="115000"/>
              </a:lnSpc>
              <a:spcBef>
                <a:spcPts val="0"/>
              </a:spcBef>
              <a:spcAft>
                <a:spcPts val="1000"/>
              </a:spcAft>
              <a:buFontTx/>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progressive multifocal leukoencephalopathy (PML)</a:t>
            </a:r>
            <a:r>
              <a:rPr lang="en-US" sz="2400" b="1" kern="1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688345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D22F896-40B5-4ADD-8801-0D06FADFA095}" type="slidenum">
              <a:rPr lang="en-US" smtClean="0"/>
              <a:t>13</a:t>
            </a:fld>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116632"/>
            <a:ext cx="8953500" cy="6604843"/>
          </a:xfrm>
          <a:prstGeom prst="rect">
            <a:avLst/>
          </a:prstGeom>
        </p:spPr>
      </p:pic>
    </p:spTree>
    <p:extLst>
      <p:ext uri="{BB962C8B-B14F-4D97-AF65-F5344CB8AC3E}">
        <p14:creationId xmlns:p14="http://schemas.microsoft.com/office/powerpoint/2010/main" val="662450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4000" fill="hold"/>
                                        <p:tgtEl>
                                          <p:spTgt spid="4"/>
                                        </p:tgtEl>
                                        <p:attrNameLst>
                                          <p:attrName>fillcolor</p:attrName>
                                        </p:attrNameLst>
                                      </p:cBhvr>
                                      <p:to>
                                        <a:schemeClr val="accent2"/>
                                      </p:to>
                                    </p:animClr>
                                    <p:set>
                                      <p:cBhvr>
                                        <p:cTn id="7" dur="4000" fill="hold"/>
                                        <p:tgtEl>
                                          <p:spTgt spid="4"/>
                                        </p:tgtEl>
                                        <p:attrNameLst>
                                          <p:attrName>fill.type</p:attrName>
                                        </p:attrNameLst>
                                      </p:cBhvr>
                                      <p:to>
                                        <p:strVal val="solid"/>
                                      </p:to>
                                    </p:set>
                                    <p:set>
                                      <p:cBhvr>
                                        <p:cTn id="8" dur="4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8957-420224573_small (1)">
            <a:hlinkClick r:id="" action="ppaction://media"/>
            <a:extLst>
              <a:ext uri="{FF2B5EF4-FFF2-40B4-BE49-F238E27FC236}">
                <a16:creationId xmlns:a16="http://schemas.microsoft.com/office/drawing/2014/main" id="{CFEF5E5A-2EF3-8B68-53EE-8B5CB18686E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1392" y="94757"/>
            <a:ext cx="8761216" cy="6668486"/>
          </a:xfrm>
          <a:prstGeom prst="rect">
            <a:avLst/>
          </a:prstGeom>
        </p:spPr>
      </p:pic>
      <p:sp>
        <p:nvSpPr>
          <p:cNvPr id="2" name="عنوان 1"/>
          <p:cNvSpPr>
            <a:spLocks noGrp="1"/>
          </p:cNvSpPr>
          <p:nvPr>
            <p:ph type="ctrTitle"/>
          </p:nvPr>
        </p:nvSpPr>
        <p:spPr>
          <a:xfrm>
            <a:off x="191392" y="2874812"/>
            <a:ext cx="9139917" cy="1302849"/>
          </a:xfrm>
        </p:spPr>
        <p:txBody>
          <a:bodyPr>
            <a:noAutofit/>
          </a:bodyPr>
          <a:lstStyle/>
          <a:p>
            <a:pPr algn="ctr"/>
            <a:r>
              <a:rPr lang="en-US" sz="4400" dirty="0" err="1">
                <a:solidFill>
                  <a:srgbClr val="FFFF00"/>
                </a:solidFill>
                <a:latin typeface="Comic Sans MS" pitchFamily="66" charset="0"/>
              </a:rPr>
              <a:t>Lec</a:t>
            </a:r>
            <a:r>
              <a:rPr lang="en-US" sz="4400" dirty="0">
                <a:solidFill>
                  <a:srgbClr val="FFFF00"/>
                </a:solidFill>
                <a:latin typeface="Comic Sans MS" pitchFamily="66" charset="0"/>
              </a:rPr>
              <a:t>. </a:t>
            </a:r>
            <a:r>
              <a:rPr lang="ar-IQ" sz="4400" dirty="0">
                <a:solidFill>
                  <a:srgbClr val="FFFF00"/>
                </a:solidFill>
                <a:latin typeface="Comic Sans MS" pitchFamily="66" charset="0"/>
              </a:rPr>
              <a:t>3</a:t>
            </a:r>
            <a:br>
              <a:rPr lang="en-US" sz="4400" dirty="0">
                <a:solidFill>
                  <a:srgbClr val="FFFF00"/>
                </a:solidFill>
                <a:latin typeface="Comic Sans MS" pitchFamily="66" charset="0"/>
              </a:rPr>
            </a:br>
            <a:br>
              <a:rPr lang="en-US" sz="4400" dirty="0">
                <a:solidFill>
                  <a:srgbClr val="FFFF00"/>
                </a:solidFill>
                <a:latin typeface="Comic Sans MS" pitchFamily="66" charset="0"/>
              </a:rPr>
            </a:br>
            <a:r>
              <a:rPr lang="en-US" sz="4000" dirty="0">
                <a:solidFill>
                  <a:srgbClr val="FFFF00"/>
                </a:solidFill>
                <a:latin typeface="Comic Sans MS" pitchFamily="66" charset="0"/>
              </a:rPr>
              <a:t>Pathogenesis</a:t>
            </a:r>
            <a:endParaRPr lang="en-US" sz="4050"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
        <p:nvSpPr>
          <p:cNvPr id="8" name="مربع نص 7">
            <a:extLst>
              <a:ext uri="{FF2B5EF4-FFF2-40B4-BE49-F238E27FC236}">
                <a16:creationId xmlns:a16="http://schemas.microsoft.com/office/drawing/2014/main" id="{2D1C4A44-D253-9CFA-F87A-0169A94896F6}"/>
              </a:ext>
            </a:extLst>
          </p:cNvPr>
          <p:cNvSpPr txBox="1"/>
          <p:nvPr/>
        </p:nvSpPr>
        <p:spPr>
          <a:xfrm>
            <a:off x="2286000" y="5090747"/>
            <a:ext cx="4572000" cy="757130"/>
          </a:xfrm>
          <a:prstGeom prst="rect">
            <a:avLst/>
          </a:prstGeom>
          <a:noFill/>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 typeface="Wingdings 2" pitchFamily="18" charset="2"/>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Assist. Prof. Dr. Shaimaa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a:ea typeface="+mn-ea"/>
                <a:cs typeface="+mn-cs"/>
              </a:rPr>
              <a:t>Rahem</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Al-</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a:ea typeface="+mn-ea"/>
                <a:cs typeface="+mn-cs"/>
              </a:rPr>
              <a:t>Salihy</a:t>
            </a:r>
            <a:endPar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p:txBody>
      </p:sp>
      <p:sp>
        <p:nvSpPr>
          <p:cNvPr id="10" name="مربع نص 9">
            <a:extLst>
              <a:ext uri="{FF2B5EF4-FFF2-40B4-BE49-F238E27FC236}">
                <a16:creationId xmlns:a16="http://schemas.microsoft.com/office/drawing/2014/main" id="{9419C342-292D-B736-E534-86D171D0DDE5}"/>
              </a:ext>
            </a:extLst>
          </p:cNvPr>
          <p:cNvSpPr txBox="1"/>
          <p:nvPr/>
        </p:nvSpPr>
        <p:spPr>
          <a:xfrm>
            <a:off x="2123728" y="1100064"/>
            <a:ext cx="4642944"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FF0000"/>
                </a:solidFill>
                <a:effectLst/>
                <a:uLnTx/>
                <a:uFillTx/>
                <a:latin typeface="Comic Sans MS" pitchFamily="66" charset="0"/>
                <a:ea typeface="+mj-ea"/>
                <a:cs typeface="+mj-cs"/>
              </a:rPr>
              <a:t>Medical Virology</a:t>
            </a:r>
            <a:endParaRPr lang="en-US" dirty="0"/>
          </a:p>
        </p:txBody>
      </p:sp>
    </p:spTree>
    <p:extLst>
      <p:ext uri="{BB962C8B-B14F-4D97-AF65-F5344CB8AC3E}">
        <p14:creationId xmlns:p14="http://schemas.microsoft.com/office/powerpoint/2010/main" val="397716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75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A0C36B9E-B663-277E-E682-F6E2633BD249}"/>
              </a:ext>
            </a:extLst>
          </p:cNvPr>
          <p:cNvPicPr>
            <a:picLocks noChangeAspect="1"/>
          </p:cNvPicPr>
          <p:nvPr/>
        </p:nvPicPr>
        <p:blipFill>
          <a:blip r:embed="rId2"/>
          <a:stretch>
            <a:fillRect/>
          </a:stretch>
        </p:blipFill>
        <p:spPr>
          <a:xfrm rot="19781352">
            <a:off x="4272548" y="1304715"/>
            <a:ext cx="4291161" cy="4485026"/>
          </a:xfrm>
          <a:prstGeom prst="rect">
            <a:avLst/>
          </a:prstGeom>
        </p:spPr>
      </p:pic>
      <p:sp>
        <p:nvSpPr>
          <p:cNvPr id="4" name="Title 3"/>
          <p:cNvSpPr>
            <a:spLocks noGrp="1"/>
          </p:cNvSpPr>
          <p:nvPr>
            <p:ph type="title"/>
          </p:nvPr>
        </p:nvSpPr>
        <p:spPr>
          <a:xfrm>
            <a:off x="2267744" y="-52614"/>
            <a:ext cx="4464496" cy="1162050"/>
          </a:xfrm>
        </p:spPr>
        <p:txBody>
          <a:bodyPr anchor="ctr">
            <a:noAutofit/>
          </a:bodyPr>
          <a:lstStyle/>
          <a:p>
            <a:pPr algn="ctr" rtl="0"/>
            <a:r>
              <a:rPr lang="en-US" sz="3200" dirty="0">
                <a:solidFill>
                  <a:srgbClr val="FF0000"/>
                </a:solidFill>
                <a:latin typeface="Comic Sans MS" panose="030F0702030302020204" pitchFamily="66" charset="0"/>
              </a:rPr>
              <a:t>PATHOGENESIS</a:t>
            </a:r>
            <a:endParaRPr lang="ar-EG" sz="3200" dirty="0">
              <a:solidFill>
                <a:srgbClr val="FF0000"/>
              </a:solidFill>
              <a:latin typeface="Comic Sans MS" panose="030F0702030302020204" pitchFamily="66" charset="0"/>
            </a:endParaRPr>
          </a:p>
        </p:txBody>
      </p:sp>
      <p:sp>
        <p:nvSpPr>
          <p:cNvPr id="6" name="Text Placeholder 5"/>
          <p:cNvSpPr>
            <a:spLocks noGrp="1"/>
          </p:cNvSpPr>
          <p:nvPr>
            <p:ph type="body" sz="half" idx="2"/>
          </p:nvPr>
        </p:nvSpPr>
        <p:spPr>
          <a:xfrm>
            <a:off x="179511" y="980728"/>
            <a:ext cx="4291161" cy="4896544"/>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marR="0" algn="just" rtl="0">
              <a:lnSpc>
                <a:spcPct val="115000"/>
              </a:lnSpc>
              <a:spcBef>
                <a:spcPts val="0"/>
              </a:spcBef>
              <a:spcAft>
                <a:spcPts val="1000"/>
              </a:spcAft>
            </a:pPr>
            <a:r>
              <a:rPr lang="en-US" sz="3000" b="1" dirty="0">
                <a:solidFill>
                  <a:srgbClr val="0070C0"/>
                </a:solidFill>
                <a:latin typeface="Comic Sans MS" pitchFamily="66" charset="0"/>
              </a:rPr>
              <a:t>Pathogenesis:</a:t>
            </a:r>
            <a:r>
              <a:rPr lang="en-US" sz="3000" b="1" dirty="0">
                <a:latin typeface="Comic Sans MS" panose="030F0702030302020204" pitchFamily="66" charset="0"/>
              </a:rPr>
              <a:t> </a:t>
            </a:r>
            <a:r>
              <a:rPr lang="en-US" sz="3000" dirty="0">
                <a:latin typeface="Comic Sans MS" panose="030F0702030302020204" pitchFamily="66" charset="0"/>
              </a:rPr>
              <a:t>is the mechanisms of </a:t>
            </a:r>
            <a:r>
              <a:rPr lang="en-US" sz="3200" kern="100" dirty="0">
                <a:effectLst/>
                <a:latin typeface="Comic Sans MS" panose="030F0702030302020204" pitchFamily="66" charset="0"/>
                <a:ea typeface="Calibri" panose="020F0502020204030204" pitchFamily="34" charset="0"/>
                <a:cs typeface="Arial" panose="020B0604020202020204" pitchFamily="34" charset="0"/>
              </a:rPr>
              <a:t>interaction between the </a:t>
            </a:r>
            <a:r>
              <a:rPr lang="en-US" sz="3200" b="1" kern="100" dirty="0">
                <a:effectLst/>
                <a:latin typeface="Comic Sans MS" panose="030F0702030302020204" pitchFamily="66" charset="0"/>
                <a:ea typeface="Calibri" panose="020F0502020204030204" pitchFamily="34" charset="0"/>
                <a:cs typeface="Arial" panose="020B0604020202020204" pitchFamily="34" charset="0"/>
              </a:rPr>
              <a:t>virus</a:t>
            </a:r>
            <a:r>
              <a:rPr lang="en-US" sz="3200" kern="100" dirty="0">
                <a:effectLst/>
                <a:latin typeface="Comic Sans MS" panose="030F0702030302020204" pitchFamily="66" charset="0"/>
                <a:ea typeface="Calibri" panose="020F0502020204030204" pitchFamily="34" charset="0"/>
                <a:cs typeface="Arial" panose="020B0604020202020204" pitchFamily="34" charset="0"/>
              </a:rPr>
              <a:t> and </a:t>
            </a:r>
            <a:r>
              <a:rPr lang="en-US" sz="3200" b="1" kern="100" dirty="0">
                <a:effectLst/>
                <a:latin typeface="Comic Sans MS" panose="030F0702030302020204" pitchFamily="66" charset="0"/>
                <a:ea typeface="Calibri" panose="020F0502020204030204" pitchFamily="34" charset="0"/>
                <a:cs typeface="Arial" panose="020B0604020202020204" pitchFamily="34" charset="0"/>
              </a:rPr>
              <a:t>host factors</a:t>
            </a:r>
            <a:r>
              <a:rPr lang="en-US" sz="3200" kern="100" dirty="0">
                <a:effectLst/>
                <a:latin typeface="Comic Sans MS" panose="030F0702030302020204" pitchFamily="66" charset="0"/>
                <a:ea typeface="Calibri" panose="020F0502020204030204" pitchFamily="34" charset="0"/>
                <a:cs typeface="Arial" panose="020B0604020202020204" pitchFamily="34" charset="0"/>
              </a:rPr>
              <a:t> that leads to disease production.</a:t>
            </a:r>
            <a:endParaRPr lang="en-US" sz="2800" kern="100" dirty="0">
              <a:effectLst/>
              <a:latin typeface="Comic Sans MS" panose="030F0702030302020204" pitchFamily="66" charset="0"/>
              <a:ea typeface="Calibri" panose="020F0502020204030204" pitchFamily="34" charset="0"/>
              <a:cs typeface="Arial" panose="020B0604020202020204" pitchFamily="34" charset="0"/>
            </a:endParaRPr>
          </a:p>
          <a:p>
            <a:pPr algn="just" rtl="0"/>
            <a:r>
              <a:rPr lang="en-US" sz="3000" dirty="0">
                <a:latin typeface="Comic Sans MS" pitchFamily="66" charset="0"/>
              </a:rPr>
              <a:t> </a:t>
            </a:r>
          </a:p>
          <a:p>
            <a:pPr algn="just" rtl="0"/>
            <a:endParaRPr lang="en-US" sz="800" dirty="0">
              <a:latin typeface="Comic Sans MS" pitchFamily="66" charset="0"/>
            </a:endParaRPr>
          </a:p>
          <a:p>
            <a:pPr lvl="0" algn="just"/>
            <a:r>
              <a:rPr lang="en-US" sz="3000" b="1" dirty="0">
                <a:solidFill>
                  <a:srgbClr val="0070C0"/>
                </a:solidFill>
                <a:latin typeface="Comic Sans MS" pitchFamily="66" charset="0"/>
              </a:rPr>
              <a:t>Pathogenicity:</a:t>
            </a:r>
            <a:r>
              <a:rPr lang="en-US" sz="3000" dirty="0">
                <a:solidFill>
                  <a:srgbClr val="0070C0"/>
                </a:solidFill>
                <a:latin typeface="Comic Sans MS" pitchFamily="66" charset="0"/>
              </a:rPr>
              <a:t> </a:t>
            </a:r>
            <a:r>
              <a:rPr lang="en-US" sz="3000" dirty="0">
                <a:solidFill>
                  <a:prstClr val="black"/>
                </a:solidFill>
                <a:latin typeface="Comic Sans MS" pitchFamily="66" charset="0"/>
              </a:rPr>
              <a:t>The ability of the virus to cause disease</a:t>
            </a:r>
            <a:r>
              <a:rPr lang="en-US" sz="2800" dirty="0">
                <a:solidFill>
                  <a:prstClr val="black"/>
                </a:solidFill>
                <a:latin typeface="Comic Sans MS" pitchFamily="66" charset="0"/>
              </a:rPr>
              <a:t>.</a:t>
            </a:r>
          </a:p>
          <a:p>
            <a:pPr lvl="0" algn="just"/>
            <a:endParaRPr lang="en-US" sz="900" dirty="0">
              <a:solidFill>
                <a:prstClr val="black"/>
              </a:solidFill>
              <a:latin typeface="Comic Sans MS" pitchFamily="66" charset="0"/>
            </a:endParaRPr>
          </a:p>
          <a:p>
            <a:pPr lvl="0" algn="just"/>
            <a:endParaRPr lang="en-US" sz="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1000"/>
                                        <p:tgtEl>
                                          <p:spTgt spid="6">
                                            <p:bg/>
                                          </p:spTgt>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23528" y="1640666"/>
            <a:ext cx="4608512" cy="3578612"/>
          </a:xfrm>
        </p:spPr>
        <p:txBody>
          <a:bodyPr>
            <a:normAutofit/>
          </a:bodyPr>
          <a:lstStyle/>
          <a:p>
            <a:pPr lvl="0" algn="just"/>
            <a:endParaRPr lang="en-US" sz="800" dirty="0">
              <a:latin typeface="Comic Sans MS" pitchFamily="66" charset="0"/>
            </a:endParaRPr>
          </a:p>
          <a:p>
            <a:pPr marL="342900" marR="0" lvl="0" indent="-342900" algn="just" rtl="0">
              <a:lnSpc>
                <a:spcPct val="115000"/>
              </a:lnSpc>
              <a:spcBef>
                <a:spcPts val="0"/>
              </a:spcBef>
              <a:spcAft>
                <a:spcPts val="1000"/>
              </a:spcAft>
              <a:buFont typeface="+mj-lt"/>
              <a:buAutoNum type="alphaLcParenR"/>
            </a:pPr>
            <a:r>
              <a:rPr lang="en-US" sz="3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Incubation period</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mj-lt"/>
              <a:buAutoNum type="alphaLcParenR"/>
            </a:pPr>
            <a:r>
              <a:rPr lang="en-US" sz="3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Prodromal period</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mj-lt"/>
              <a:buAutoNum type="alphaLcParenR"/>
            </a:pPr>
            <a:r>
              <a:rPr lang="en-US" sz="3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Specific-illness period</a:t>
            </a:r>
            <a:endParaRPr lang="en-US" sz="3200" b="1" kern="100" dirty="0">
              <a:solidFill>
                <a:srgbClr val="00B050"/>
              </a:solidFill>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mj-lt"/>
              <a:buAutoNum type="alphaLcParenR"/>
            </a:pPr>
            <a:r>
              <a:rPr lang="en-US" sz="32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Recovery period</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ربع نص 7">
            <a:extLst>
              <a:ext uri="{FF2B5EF4-FFF2-40B4-BE49-F238E27FC236}">
                <a16:creationId xmlns:a16="http://schemas.microsoft.com/office/drawing/2014/main" id="{BB251BE7-B1E1-D792-E496-A3DA191E1225}"/>
              </a:ext>
            </a:extLst>
          </p:cNvPr>
          <p:cNvSpPr txBox="1"/>
          <p:nvPr/>
        </p:nvSpPr>
        <p:spPr>
          <a:xfrm>
            <a:off x="467544" y="188640"/>
            <a:ext cx="8280920" cy="63132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kumimoji="0" lang="en-US" sz="3200" b="1" i="0" u="none" strike="noStrike" kern="100" cap="none" spc="0" normalizeH="0" baseline="0" noProof="0" dirty="0">
                <a:ln>
                  <a:noFill/>
                </a:ln>
                <a:solidFill>
                  <a:srgbClr val="0070C0"/>
                </a:solidFill>
                <a:effectLst/>
                <a:uLnTx/>
                <a:uFillTx/>
                <a:latin typeface="Sitka Text Semibold" pitchFamily="2" charset="0"/>
                <a:ea typeface="Calibri" panose="020F0502020204030204" pitchFamily="34" charset="0"/>
                <a:cs typeface="Arial" panose="020B0604020202020204" pitchFamily="34" charset="0"/>
              </a:rPr>
              <a:t>Stages of typical viral infection</a:t>
            </a:r>
            <a:r>
              <a:rPr kumimoji="0" lang="en-US" sz="3200" b="1" i="0" u="none" strike="noStrike" kern="1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9" name="صورة 8">
            <a:extLst>
              <a:ext uri="{FF2B5EF4-FFF2-40B4-BE49-F238E27FC236}">
                <a16:creationId xmlns:a16="http://schemas.microsoft.com/office/drawing/2014/main" id="{4000E657-4F2C-9519-496A-BA0157CCDD85}"/>
              </a:ext>
            </a:extLst>
          </p:cNvPr>
          <p:cNvPicPr>
            <a:picLocks noChangeAspect="1"/>
          </p:cNvPicPr>
          <p:nvPr/>
        </p:nvPicPr>
        <p:blipFill>
          <a:blip r:embed="rId3"/>
          <a:stretch>
            <a:fillRect/>
          </a:stretch>
        </p:blipFill>
        <p:spPr>
          <a:xfrm>
            <a:off x="5337001" y="2136178"/>
            <a:ext cx="3411463" cy="2585643"/>
          </a:xfrm>
          <a:prstGeom prst="rect">
            <a:avLst/>
          </a:prstGeom>
        </p:spPr>
      </p:pic>
    </p:spTree>
    <p:extLst>
      <p:ext uri="{BB962C8B-B14F-4D97-AF65-F5344CB8AC3E}">
        <p14:creationId xmlns:p14="http://schemas.microsoft.com/office/powerpoint/2010/main" val="6766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2" end="2"/>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3" end="3"/>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4" end="4"/>
                                            </p:txEl>
                                          </p:spTgt>
                                        </p:tgtEl>
                                      </p:cBhvr>
                                    </p:animEffect>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6352" y="845423"/>
            <a:ext cx="4644516" cy="2583578"/>
          </a:xfrm>
        </p:spPr>
        <p:txBody>
          <a:bodyPr>
            <a:noAutofit/>
          </a:bodyPr>
          <a:lstStyle/>
          <a:p>
            <a:pPr lvl="0" algn="just"/>
            <a:endParaRPr lang="en-US" sz="1800" b="1" dirty="0">
              <a:solidFill>
                <a:srgbClr val="FF0066"/>
              </a:solidFill>
              <a:effectLst/>
              <a:latin typeface="Times New Roman" panose="02020603050405020304" pitchFamily="18" charset="0"/>
              <a:ea typeface="Calibri" panose="020F0502020204030204" pitchFamily="34" charset="0"/>
            </a:endParaRPr>
          </a:p>
          <a:p>
            <a:pPr marL="457200" lvl="0" indent="-457200" algn="just">
              <a:buAutoNum type="alphaLcPeriod"/>
            </a:pPr>
            <a:r>
              <a:rPr lang="en-US" sz="2400" b="1" dirty="0">
                <a:solidFill>
                  <a:prstClr val="black"/>
                </a:solidFill>
                <a:latin typeface="Comic Sans MS" pitchFamily="66" charset="0"/>
              </a:rPr>
              <a:t>Death: </a:t>
            </a:r>
            <a:r>
              <a:rPr lang="en-US" sz="2400" dirty="0">
                <a:solidFill>
                  <a:prstClr val="black"/>
                </a:solidFill>
                <a:latin typeface="Comic Sans MS" pitchFamily="66" charset="0"/>
              </a:rPr>
              <a:t>due to inhibition of macromolecule synthesis (like proteins), or induction of apoptosis</a:t>
            </a:r>
          </a:p>
        </p:txBody>
      </p:sp>
      <p:sp>
        <p:nvSpPr>
          <p:cNvPr id="3" name="مربع نص 2">
            <a:extLst>
              <a:ext uri="{FF2B5EF4-FFF2-40B4-BE49-F238E27FC236}">
                <a16:creationId xmlns:a16="http://schemas.microsoft.com/office/drawing/2014/main" id="{F63295C3-D8D5-77F5-BC61-0C4E76A4FAAF}"/>
              </a:ext>
            </a:extLst>
          </p:cNvPr>
          <p:cNvSpPr txBox="1"/>
          <p:nvPr/>
        </p:nvSpPr>
        <p:spPr>
          <a:xfrm>
            <a:off x="377788" y="260648"/>
            <a:ext cx="8388424" cy="584775"/>
          </a:xfrm>
          <a:prstGeom prst="rect">
            <a:avLst/>
          </a:prstGeom>
          <a:noFill/>
        </p:spPr>
        <p:txBody>
          <a:bodyPr wrap="square">
            <a:spAutoFit/>
          </a:bodyPr>
          <a:lstStyle/>
          <a:p>
            <a:pPr algn="l" rtl="0"/>
            <a:r>
              <a:rPr lang="en-US" sz="3200" dirty="0">
                <a:solidFill>
                  <a:srgbClr val="FF0000"/>
                </a:solidFill>
                <a:latin typeface="Abadi" panose="020B0604020104020204" pitchFamily="34" charset="0"/>
              </a:rPr>
              <a:t>Effect of the virus on the cell </a:t>
            </a:r>
          </a:p>
        </p:txBody>
      </p:sp>
      <p:pic>
        <p:nvPicPr>
          <p:cNvPr id="5" name="صورة 4">
            <a:extLst>
              <a:ext uri="{FF2B5EF4-FFF2-40B4-BE49-F238E27FC236}">
                <a16:creationId xmlns:a16="http://schemas.microsoft.com/office/drawing/2014/main" id="{1BE9EC6A-AAC2-2F40-0C25-ECD0F030241E}"/>
              </a:ext>
            </a:extLst>
          </p:cNvPr>
          <p:cNvPicPr>
            <a:picLocks noChangeAspect="1"/>
          </p:cNvPicPr>
          <p:nvPr/>
        </p:nvPicPr>
        <p:blipFill>
          <a:blip r:embed="rId3"/>
          <a:stretch>
            <a:fillRect/>
          </a:stretch>
        </p:blipFill>
        <p:spPr>
          <a:xfrm>
            <a:off x="5358319" y="738803"/>
            <a:ext cx="3623424" cy="2635734"/>
          </a:xfrm>
          <a:prstGeom prst="rect">
            <a:avLst/>
          </a:prstGeom>
        </p:spPr>
      </p:pic>
      <p:pic>
        <p:nvPicPr>
          <p:cNvPr id="7" name="صورة 6">
            <a:extLst>
              <a:ext uri="{FF2B5EF4-FFF2-40B4-BE49-F238E27FC236}">
                <a16:creationId xmlns:a16="http://schemas.microsoft.com/office/drawing/2014/main" id="{545841C6-BCA7-7CDB-CBC0-6261A4023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855" y="3831724"/>
            <a:ext cx="3168352" cy="2160240"/>
          </a:xfrm>
          <a:prstGeom prst="rect">
            <a:avLst/>
          </a:prstGeom>
        </p:spPr>
      </p:pic>
      <p:sp>
        <p:nvSpPr>
          <p:cNvPr id="11" name="مربع نص 10">
            <a:extLst>
              <a:ext uri="{FF2B5EF4-FFF2-40B4-BE49-F238E27FC236}">
                <a16:creationId xmlns:a16="http://schemas.microsoft.com/office/drawing/2014/main" id="{8D86EE9C-1628-C83A-FD03-B4BE488FCA10}"/>
              </a:ext>
            </a:extLst>
          </p:cNvPr>
          <p:cNvSpPr txBox="1"/>
          <p:nvPr/>
        </p:nvSpPr>
        <p:spPr>
          <a:xfrm>
            <a:off x="402610" y="3831724"/>
            <a:ext cx="4572000" cy="1938992"/>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Comic Sans MS" pitchFamily="66" charset="0"/>
                <a:ea typeface="+mn-ea"/>
                <a:cs typeface="+mn-cs"/>
              </a:rPr>
              <a:t>b.	Inclusion bodies: </a:t>
            </a:r>
            <a:r>
              <a:rPr kumimoji="0" lang="en-US" sz="2400" b="0" i="0" u="none" strike="noStrike" kern="1200" cap="none" spc="0" normalizeH="0" baseline="0" noProof="0" dirty="0">
                <a:ln>
                  <a:noFill/>
                </a:ln>
                <a:solidFill>
                  <a:prstClr val="black"/>
                </a:solidFill>
                <a:effectLst/>
                <a:uLnTx/>
                <a:uFillTx/>
                <a:latin typeface="Comic Sans MS" pitchFamily="66" charset="0"/>
                <a:ea typeface="+mn-ea"/>
                <a:cs typeface="+mn-cs"/>
              </a:rPr>
              <a:t>(like cytoplasmic </a:t>
            </a:r>
            <a:r>
              <a:rPr kumimoji="0" lang="en-US" sz="2400" b="1" i="0" u="none" strike="noStrike" kern="1200" cap="none" spc="0" normalizeH="0" baseline="0" noProof="0" dirty="0" err="1">
                <a:ln>
                  <a:noFill/>
                </a:ln>
                <a:solidFill>
                  <a:prstClr val="black"/>
                </a:solidFill>
                <a:effectLst/>
                <a:uLnTx/>
                <a:uFillTx/>
                <a:latin typeface="Comic Sans MS" pitchFamily="66" charset="0"/>
                <a:ea typeface="+mn-ea"/>
                <a:cs typeface="+mn-cs"/>
              </a:rPr>
              <a:t>negri</a:t>
            </a:r>
            <a:r>
              <a:rPr kumimoji="0" lang="en-US" sz="2400" b="1" i="0" u="none" strike="noStrike" kern="1200" cap="none" spc="0" normalizeH="0" baseline="0" noProof="0" dirty="0">
                <a:ln>
                  <a:noFill/>
                </a:ln>
                <a:solidFill>
                  <a:prstClr val="black"/>
                </a:solidFill>
                <a:effectLst/>
                <a:uLnTx/>
                <a:uFillTx/>
                <a:latin typeface="Comic Sans MS" pitchFamily="66" charset="0"/>
                <a:ea typeface="+mn-ea"/>
                <a:cs typeface="+mn-cs"/>
              </a:rPr>
              <a:t> bodies </a:t>
            </a:r>
            <a:r>
              <a:rPr kumimoji="0" lang="en-US" sz="2400" b="0" i="0" u="none" strike="noStrike" kern="1200" cap="none" spc="0" normalizeH="0" baseline="0" noProof="0" dirty="0">
                <a:ln>
                  <a:noFill/>
                </a:ln>
                <a:solidFill>
                  <a:prstClr val="black"/>
                </a:solidFill>
                <a:effectLst/>
                <a:uLnTx/>
                <a:uFillTx/>
                <a:latin typeface="Comic Sans MS" pitchFamily="66" charset="0"/>
                <a:ea typeface="+mn-ea"/>
                <a:cs typeface="+mn-cs"/>
              </a:rPr>
              <a:t>produced by rabies virus, and nuclear </a:t>
            </a:r>
            <a:r>
              <a:rPr kumimoji="0" lang="en-US" sz="2400" b="1" i="0" u="none" strike="noStrike" kern="1200" cap="none" spc="0" normalizeH="0" baseline="0" noProof="0" dirty="0">
                <a:ln>
                  <a:noFill/>
                </a:ln>
                <a:solidFill>
                  <a:prstClr val="black"/>
                </a:solidFill>
                <a:effectLst/>
                <a:uLnTx/>
                <a:uFillTx/>
                <a:latin typeface="Comic Sans MS" pitchFamily="66" charset="0"/>
                <a:ea typeface="+mn-ea"/>
                <a:cs typeface="+mn-cs"/>
              </a:rPr>
              <a:t>owl’s eyes </a:t>
            </a:r>
            <a:r>
              <a:rPr kumimoji="0" lang="en-US" sz="2400" b="0" i="0" u="none" strike="noStrike" kern="1200" cap="none" spc="0" normalizeH="0" baseline="0" noProof="0" dirty="0">
                <a:ln>
                  <a:noFill/>
                </a:ln>
                <a:solidFill>
                  <a:prstClr val="black"/>
                </a:solidFill>
                <a:effectLst/>
                <a:uLnTx/>
                <a:uFillTx/>
                <a:latin typeface="Comic Sans MS" pitchFamily="66" charset="0"/>
                <a:ea typeface="+mn-ea"/>
                <a:cs typeface="+mn-cs"/>
              </a:rPr>
              <a:t>inclusions produced by CMV.</a:t>
            </a:r>
          </a:p>
        </p:txBody>
      </p:sp>
    </p:spTree>
    <p:extLst>
      <p:ext uri="{BB962C8B-B14F-4D97-AF65-F5344CB8AC3E}">
        <p14:creationId xmlns:p14="http://schemas.microsoft.com/office/powerpoint/2010/main" val="39031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1500"/>
                                        <p:tgtEl>
                                          <p:spTgt spid="4">
                                            <p:txEl>
                                              <p:pRg st="1" end="1"/>
                                            </p:txEl>
                                          </p:spTgt>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500"/>
                                        <p:tgtEl>
                                          <p:spTgt spid="5"/>
                                        </p:tgtEl>
                                      </p:cBhvr>
                                    </p:animEffect>
                                  </p:childTnLst>
                                </p:cTn>
                              </p:par>
                            </p:childTnLst>
                          </p:cTn>
                        </p:par>
                        <p:par>
                          <p:cTn id="12" fill="hold">
                            <p:stCondLst>
                              <p:cond delay="3000"/>
                            </p:stCondLst>
                            <p:childTnLst>
                              <p:par>
                                <p:cTn id="13" presetID="6" presetClass="entr" presetSubtype="16" fill="hold" nodeType="afterEffect">
                                  <p:stCondLst>
                                    <p:cond delay="75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circle(in)">
                                      <p:cBhvr>
                                        <p:cTn id="15" dur="1500"/>
                                        <p:tgtEl>
                                          <p:spTgt spid="11">
                                            <p:txEl>
                                              <p:pRg st="0" end="0"/>
                                            </p:txEl>
                                          </p:spTgt>
                                        </p:tgtEl>
                                      </p:cBhvr>
                                    </p:animEffect>
                                  </p:childTnLst>
                                </p:cTn>
                              </p:par>
                            </p:childTnLst>
                          </p:cTn>
                        </p:par>
                        <p:par>
                          <p:cTn id="16" fill="hold">
                            <p:stCondLst>
                              <p:cond delay="525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E4891999-6AE8-2384-639F-BF3902A4379F}"/>
              </a:ext>
            </a:extLst>
          </p:cNvPr>
          <p:cNvPicPr>
            <a:picLocks noChangeAspect="1"/>
          </p:cNvPicPr>
          <p:nvPr/>
        </p:nvPicPr>
        <p:blipFill>
          <a:blip r:embed="rId3">
            <a:biLevel thresh="25000"/>
          </a:blip>
          <a:stretch>
            <a:fillRect/>
          </a:stretch>
        </p:blipFill>
        <p:spPr>
          <a:xfrm>
            <a:off x="1835696" y="4649228"/>
            <a:ext cx="7308304" cy="2076729"/>
          </a:xfrm>
          <a:prstGeom prst="rect">
            <a:avLst/>
          </a:prstGeom>
        </p:spPr>
      </p:pic>
      <p:sp>
        <p:nvSpPr>
          <p:cNvPr id="4" name="Text Placeholder 3"/>
          <p:cNvSpPr>
            <a:spLocks noGrp="1"/>
          </p:cNvSpPr>
          <p:nvPr>
            <p:ph type="body" sz="half" idx="2"/>
          </p:nvPr>
        </p:nvSpPr>
        <p:spPr>
          <a:xfrm>
            <a:off x="60140" y="3134758"/>
            <a:ext cx="9109012" cy="1514470"/>
          </a:xfrm>
        </p:spPr>
        <p:txBody>
          <a:bodyPr>
            <a:noAutofit/>
          </a:bodyPr>
          <a:lstStyle/>
          <a:p>
            <a:pPr lvl="0" algn="just"/>
            <a:r>
              <a:rPr lang="en-US" sz="2400" b="1" dirty="0">
                <a:solidFill>
                  <a:prstClr val="black"/>
                </a:solidFill>
                <a:latin typeface="Comic Sans MS" pitchFamily="66" charset="0"/>
              </a:rPr>
              <a:t> d.	Malignant transformation: </a:t>
            </a:r>
            <a:r>
              <a:rPr lang="en-US" sz="2400" dirty="0">
                <a:solidFill>
                  <a:prstClr val="black"/>
                </a:solidFill>
                <a:latin typeface="Comic Sans MS" pitchFamily="66" charset="0"/>
              </a:rPr>
              <a:t>unrestrained growth, prolonged survival, and morphologic changes</a:t>
            </a:r>
            <a:r>
              <a:rPr lang="en-US" sz="2400" b="1" dirty="0">
                <a:solidFill>
                  <a:prstClr val="black"/>
                </a:solidFill>
                <a:latin typeface="Comic Sans MS" pitchFamily="66" charset="0"/>
              </a:rPr>
              <a:t>.</a:t>
            </a:r>
          </a:p>
          <a:p>
            <a:pPr lvl="0" algn="just"/>
            <a:endParaRPr lang="en-US" b="1" dirty="0">
              <a:solidFill>
                <a:prstClr val="black"/>
              </a:solidFill>
              <a:latin typeface="Comic Sans MS" pitchFamily="66" charset="0"/>
            </a:endParaRPr>
          </a:p>
          <a:p>
            <a:pPr lvl="0" algn="just"/>
            <a:r>
              <a:rPr lang="en-US" sz="2400" b="1" dirty="0">
                <a:solidFill>
                  <a:prstClr val="black"/>
                </a:solidFill>
                <a:latin typeface="Comic Sans MS" pitchFamily="66" charset="0"/>
              </a:rPr>
              <a:t>f.	No apparent changes </a:t>
            </a:r>
          </a:p>
        </p:txBody>
      </p:sp>
      <p:sp>
        <p:nvSpPr>
          <p:cNvPr id="3" name="مربع نص 2">
            <a:extLst>
              <a:ext uri="{FF2B5EF4-FFF2-40B4-BE49-F238E27FC236}">
                <a16:creationId xmlns:a16="http://schemas.microsoft.com/office/drawing/2014/main" id="{F63295C3-D8D5-77F5-BC61-0C4E76A4FAAF}"/>
              </a:ext>
            </a:extLst>
          </p:cNvPr>
          <p:cNvSpPr txBox="1"/>
          <p:nvPr/>
        </p:nvSpPr>
        <p:spPr>
          <a:xfrm>
            <a:off x="377788" y="260648"/>
            <a:ext cx="8388424" cy="584775"/>
          </a:xfrm>
          <a:prstGeom prst="rect">
            <a:avLst/>
          </a:prstGeom>
          <a:noFill/>
        </p:spPr>
        <p:txBody>
          <a:bodyPr wrap="square">
            <a:spAutoFit/>
          </a:bodyPr>
          <a:lstStyle/>
          <a:p>
            <a:pPr algn="l" rtl="0"/>
            <a:r>
              <a:rPr lang="en-US" sz="3200" dirty="0">
                <a:solidFill>
                  <a:srgbClr val="FF0000"/>
                </a:solidFill>
                <a:latin typeface="Comic Sans MS" panose="030F0702030302020204" pitchFamily="66" charset="0"/>
              </a:rPr>
              <a:t>Effect of the virus on the cell </a:t>
            </a:r>
          </a:p>
        </p:txBody>
      </p:sp>
      <p:pic>
        <p:nvPicPr>
          <p:cNvPr id="2" name="صورة 1">
            <a:extLst>
              <a:ext uri="{FF2B5EF4-FFF2-40B4-BE49-F238E27FC236}">
                <a16:creationId xmlns:a16="http://schemas.microsoft.com/office/drawing/2014/main" id="{1E7B6964-D66F-D32E-0C95-62BF7DB905C0}"/>
              </a:ext>
            </a:extLst>
          </p:cNvPr>
          <p:cNvPicPr>
            <a:picLocks noChangeAspect="1"/>
          </p:cNvPicPr>
          <p:nvPr/>
        </p:nvPicPr>
        <p:blipFill>
          <a:blip r:embed="rId4"/>
          <a:stretch>
            <a:fillRect/>
          </a:stretch>
        </p:blipFill>
        <p:spPr>
          <a:xfrm>
            <a:off x="5364088" y="726161"/>
            <a:ext cx="2996952" cy="2280311"/>
          </a:xfrm>
          <a:prstGeom prst="rect">
            <a:avLst/>
          </a:prstGeom>
        </p:spPr>
      </p:pic>
      <p:sp>
        <p:nvSpPr>
          <p:cNvPr id="7" name="مربع نص 6">
            <a:extLst>
              <a:ext uri="{FF2B5EF4-FFF2-40B4-BE49-F238E27FC236}">
                <a16:creationId xmlns:a16="http://schemas.microsoft.com/office/drawing/2014/main" id="{3FDEE63B-CDD8-F7A0-51E8-59512C75F54D}"/>
              </a:ext>
            </a:extLst>
          </p:cNvPr>
          <p:cNvSpPr txBox="1"/>
          <p:nvPr/>
        </p:nvSpPr>
        <p:spPr>
          <a:xfrm>
            <a:off x="412365" y="1071327"/>
            <a:ext cx="4735699" cy="1384995"/>
          </a:xfrm>
          <a:prstGeom prst="rect">
            <a:avLst/>
          </a:prstGeom>
          <a:noFill/>
        </p:spPr>
        <p:txBody>
          <a:bodyPr wrap="square">
            <a:spAutoFit/>
          </a:bodyPr>
          <a:lstStyle/>
          <a:p>
            <a:pPr algn="l" rtl="0"/>
            <a:r>
              <a:rPr lang="en-US" sz="2800" b="1" dirty="0">
                <a:latin typeface="Comic Sans MS" panose="030F0702030302020204" pitchFamily="66" charset="0"/>
              </a:rPr>
              <a:t>c.</a:t>
            </a:r>
            <a:r>
              <a:rPr lang="en-US" sz="2800" dirty="0">
                <a:latin typeface="Comic Sans MS" panose="030F0702030302020204" pitchFamily="66" charset="0"/>
              </a:rPr>
              <a:t> </a:t>
            </a:r>
            <a:r>
              <a:rPr lang="en-US" sz="2800" b="1" dirty="0">
                <a:latin typeface="Comic Sans MS" panose="030F0702030302020204" pitchFamily="66" charset="0"/>
              </a:rPr>
              <a:t>Fusion of cells:</a:t>
            </a:r>
          </a:p>
          <a:p>
            <a:pPr algn="l" rtl="0"/>
            <a:r>
              <a:rPr lang="en-US" sz="2800" dirty="0">
                <a:latin typeface="Comic Sans MS" panose="030F0702030302020204" pitchFamily="66" charset="0"/>
              </a:rPr>
              <a:t>produced by herpes viruses and paramyxoviruses</a:t>
            </a:r>
          </a:p>
        </p:txBody>
      </p:sp>
    </p:spTree>
    <p:extLst>
      <p:ext uri="{BB962C8B-B14F-4D97-AF65-F5344CB8AC3E}">
        <p14:creationId xmlns:p14="http://schemas.microsoft.com/office/powerpoint/2010/main" val="5953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checkerboard(across)">
                                      <p:cBhvr>
                                        <p:cTn id="11" dur="1000"/>
                                        <p:tgtEl>
                                          <p:spTgt spid="7">
                                            <p:txEl>
                                              <p:pRg st="1" end="1"/>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15"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7524" y="1412776"/>
            <a:ext cx="8568952" cy="4824536"/>
          </a:xfrm>
        </p:spPr>
        <p:txBody>
          <a:bodyPr>
            <a:noAutofit/>
          </a:bodyPr>
          <a:lstStyle/>
          <a:p>
            <a:pPr marR="0" lvl="0" algn="just" rtl="0">
              <a:lnSpc>
                <a:spcPct val="115000"/>
              </a:lnSpc>
              <a:spcBef>
                <a:spcPts val="0"/>
              </a:spcBef>
              <a:spcAft>
                <a:spcPts val="1000"/>
              </a:spcAft>
            </a:pPr>
            <a:r>
              <a:rPr lang="en-US" sz="2400" b="1" dirty="0">
                <a:solidFill>
                  <a:srgbClr val="FF0000"/>
                </a:solidFill>
                <a:latin typeface="Comic Sans MS" pitchFamily="66" charset="0"/>
              </a:rPr>
              <a:t>1. Transmission and portal of entry:</a:t>
            </a:r>
          </a:p>
          <a:p>
            <a:pPr marL="342900" marR="0" lvl="0" indent="-342900" algn="just" rtl="0">
              <a:lnSpc>
                <a:spcPct val="115000"/>
              </a:lnSpc>
              <a:spcBef>
                <a:spcPts val="0"/>
              </a:spcBef>
              <a:spcAft>
                <a:spcPts val="1000"/>
              </a:spcAft>
              <a:buFont typeface="+mj-lt"/>
              <a:buAutoNum type="alphaUcPeriod"/>
            </a:pPr>
            <a:r>
              <a:rPr lang="en-US" sz="2400" b="1" kern="1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Person-to-person: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Wingdings" panose="05000000000000000000" pitchFamily="2" charset="2"/>
              <a:buChar char=""/>
            </a:pPr>
            <a:r>
              <a:rPr lang="en-US" sz="24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Horizontal transmission: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Wingdings" panose="05000000000000000000" pitchFamily="2" charset="2"/>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Respiratory tract, Gastrointestinal tract, Skin,</a:t>
            </a:r>
            <a:r>
              <a:rPr lang="en-US" sz="2400" kern="100" dirty="0">
                <a:latin typeface="Calibri" panose="020F0502020204030204" pitchFamily="34" charset="0"/>
                <a:ea typeface="Calibri" panose="020F0502020204030204" pitchFamily="34" charset="0"/>
                <a:cs typeface="Arial" panose="020B0604020202020204" pitchFamily="34" charset="0"/>
              </a:rPr>
              <a:t>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Genital tract, Blood.</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Wingdings" panose="05000000000000000000" pitchFamily="2" charset="2"/>
              <a:buChar char=""/>
            </a:pPr>
            <a:r>
              <a:rPr lang="en-US" sz="2400" b="1" kern="1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Vertical transmission: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Wingdings" panose="05000000000000000000" pitchFamily="2" charset="2"/>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Transplacental, Perinatal, Breast feeding </a:t>
            </a:r>
          </a:p>
          <a:p>
            <a:pPr marR="0" lvl="0" algn="just" rtl="0">
              <a:lnSpc>
                <a:spcPct val="115000"/>
              </a:lnSpc>
              <a:spcBef>
                <a:spcPts val="0"/>
              </a:spcBef>
              <a:spcAft>
                <a:spcPts val="1000"/>
              </a:spcAft>
            </a:pPr>
            <a:r>
              <a:rPr lang="en-US" sz="2400" b="1" kern="1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B. Animal-to-person:</a:t>
            </a:r>
            <a:r>
              <a:rPr lang="en-US" sz="2400" b="1" kern="100"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rPr>
              <a:t>Skin by bites </a:t>
            </a:r>
            <a:endParaRPr lang="en-US" sz="2400" dirty="0">
              <a:latin typeface="Comic Sans MS" pitchFamily="66" charset="0"/>
            </a:endParaRPr>
          </a:p>
          <a:p>
            <a:pPr algn="just" rtl="0"/>
            <a:endParaRPr lang="en-US" sz="800" dirty="0">
              <a:latin typeface="Comic Sans MS" pitchFamily="66" charset="0"/>
            </a:endParaRPr>
          </a:p>
        </p:txBody>
      </p:sp>
      <p:sp>
        <p:nvSpPr>
          <p:cNvPr id="3" name="مربع نص 2">
            <a:extLst>
              <a:ext uri="{FF2B5EF4-FFF2-40B4-BE49-F238E27FC236}">
                <a16:creationId xmlns:a16="http://schemas.microsoft.com/office/drawing/2014/main" id="{21246293-5868-D2CC-942B-2AD23BE9A80D}"/>
              </a:ext>
            </a:extLst>
          </p:cNvPr>
          <p:cNvSpPr txBox="1"/>
          <p:nvPr/>
        </p:nvSpPr>
        <p:spPr>
          <a:xfrm>
            <a:off x="467544" y="431666"/>
            <a:ext cx="7560840" cy="646331"/>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rgbClr val="C00000"/>
                </a:solidFill>
                <a:effectLst/>
                <a:uLnTx/>
                <a:uFillTx/>
                <a:latin typeface="Comic Sans MS" pitchFamily="66" charset="0"/>
                <a:ea typeface="+mn-ea"/>
                <a:cs typeface="+mn-cs"/>
              </a:rPr>
              <a:t>Steps of viral pathogenesis: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000"/>
                                        <p:tgtEl>
                                          <p:spTgt spid="4">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1000"/>
                                        <p:tgtEl>
                                          <p:spTgt spid="4">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1000"/>
                                        <p:tgtEl>
                                          <p:spTgt spid="4">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1000"/>
                                        <p:tgtEl>
                                          <p:spTgt spid="4">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1000"/>
                                        <p:tgtEl>
                                          <p:spTgt spid="4">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7524" y="706001"/>
            <a:ext cx="8568952" cy="1368152"/>
          </a:xfrm>
        </p:spPr>
        <p:txBody>
          <a:bodyPr>
            <a:noAutofit/>
          </a:bodyPr>
          <a:lstStyle/>
          <a:p>
            <a:pPr marR="0" lvl="0" algn="just" rtl="0">
              <a:lnSpc>
                <a:spcPct val="115000"/>
              </a:lnSpc>
              <a:spcBef>
                <a:spcPts val="0"/>
              </a:spcBef>
              <a:spcAft>
                <a:spcPts val="1000"/>
              </a:spcAft>
              <a:buClr>
                <a:srgbClr val="FF0000"/>
              </a:buClr>
            </a:pPr>
            <a:r>
              <a:rPr lang="en-US" sz="2400" b="1" dirty="0">
                <a:solidFill>
                  <a:srgbClr val="FF0000"/>
                </a:solidFill>
                <a:latin typeface="Comic Sans MS" pitchFamily="66" charset="0"/>
              </a:rPr>
              <a:t>2. </a:t>
            </a:r>
            <a:r>
              <a:rPr lang="en-US" sz="2400" b="1" kern="100"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Viral spread and cell tropism</a:t>
            </a:r>
            <a:r>
              <a:rPr lang="en-US" sz="18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no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Symbol" panose="05050102010706020507" pitchFamily="18" charset="2"/>
              <a:buChar char=""/>
            </a:pPr>
            <a:r>
              <a:rPr lang="en-US" sz="2400" b="1" kern="1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Localized infection                       Rhinoviruses (URT)</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Symbol" panose="05050102010706020507" pitchFamily="18" charset="2"/>
              <a:buChar char=""/>
            </a:pPr>
            <a:r>
              <a:rPr lang="en-US" sz="2400" b="1" kern="1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Systemic (disseminated) infection                  </a:t>
            </a:r>
            <a:r>
              <a:rPr lang="en-US" sz="2400" b="1" dirty="0">
                <a:solidFill>
                  <a:srgbClr val="0070C0"/>
                </a:solidFill>
                <a:effectLst/>
                <a:latin typeface="Times New Roman" panose="02020603050405020304" pitchFamily="18" charset="0"/>
                <a:ea typeface="Calibri" panose="020F0502020204030204" pitchFamily="34" charset="0"/>
              </a:rPr>
              <a:t>poliovirus</a:t>
            </a:r>
            <a:r>
              <a:rPr lang="en-US" sz="2400" b="1" dirty="0">
                <a:solidFill>
                  <a:srgbClr val="0070C0"/>
                </a:solidFill>
                <a:latin typeface="Times New Roman" panose="02020603050405020304" pitchFamily="18" charset="0"/>
                <a:ea typeface="Calibri" panose="020F0502020204030204" pitchFamily="34" charset="0"/>
              </a:rPr>
              <a:t>, rabies virus </a:t>
            </a:r>
            <a:endParaRPr lang="en-US" sz="2400" b="1" kern="1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2" name="جدول 1">
            <a:extLst>
              <a:ext uri="{FF2B5EF4-FFF2-40B4-BE49-F238E27FC236}">
                <a16:creationId xmlns:a16="http://schemas.microsoft.com/office/drawing/2014/main" id="{13324596-8BB1-93B3-C325-777F29E11232}"/>
              </a:ext>
            </a:extLst>
          </p:cNvPr>
          <p:cNvGraphicFramePr>
            <a:graphicFrameLocks noGrp="1"/>
          </p:cNvGraphicFramePr>
          <p:nvPr>
            <p:extLst>
              <p:ext uri="{D42A27DB-BD31-4B8C-83A1-F6EECF244321}">
                <p14:modId xmlns:p14="http://schemas.microsoft.com/office/powerpoint/2010/main" val="1591707015"/>
              </p:ext>
            </p:extLst>
          </p:nvPr>
        </p:nvGraphicFramePr>
        <p:xfrm>
          <a:off x="467544" y="2636912"/>
          <a:ext cx="8208912" cy="3291840"/>
        </p:xfrm>
        <a:graphic>
          <a:graphicData uri="http://schemas.openxmlformats.org/drawingml/2006/table">
            <a:tbl>
              <a:tblPr firstRow="1" bandRow="1">
                <a:tableStyleId>{F5AB1C69-6EDB-4FF4-983F-18BD219EF322}</a:tableStyleId>
              </a:tblPr>
              <a:tblGrid>
                <a:gridCol w="3376064">
                  <a:extLst>
                    <a:ext uri="{9D8B030D-6E8A-4147-A177-3AD203B41FA5}">
                      <a16:colId xmlns:a16="http://schemas.microsoft.com/office/drawing/2014/main" val="4014722109"/>
                    </a:ext>
                  </a:extLst>
                </a:gridCol>
                <a:gridCol w="2390041">
                  <a:extLst>
                    <a:ext uri="{9D8B030D-6E8A-4147-A177-3AD203B41FA5}">
                      <a16:colId xmlns:a16="http://schemas.microsoft.com/office/drawing/2014/main" val="3189110414"/>
                    </a:ext>
                  </a:extLst>
                </a:gridCol>
                <a:gridCol w="2442807">
                  <a:extLst>
                    <a:ext uri="{9D8B030D-6E8A-4147-A177-3AD203B41FA5}">
                      <a16:colId xmlns:a16="http://schemas.microsoft.com/office/drawing/2014/main" val="3420562876"/>
                    </a:ext>
                  </a:extLst>
                </a:gridCol>
              </a:tblGrid>
              <a:tr h="370840">
                <a:tc>
                  <a:txBody>
                    <a:bodyPr/>
                    <a:lstStyle/>
                    <a:p>
                      <a:r>
                        <a:rPr lang="en-US" sz="2000" dirty="0">
                          <a:latin typeface="Sitka Text Semibold" pitchFamily="2" charset="0"/>
                        </a:rPr>
                        <a:t>Important features</a:t>
                      </a:r>
                    </a:p>
                  </a:txBody>
                  <a:tcPr/>
                </a:tc>
                <a:tc>
                  <a:txBody>
                    <a:bodyPr/>
                    <a:lstStyle/>
                    <a:p>
                      <a:r>
                        <a:rPr lang="en-US" sz="2000" dirty="0">
                          <a:latin typeface="Sitka Text Semibold" pitchFamily="2" charset="0"/>
                        </a:rPr>
                        <a:t>Local infection</a:t>
                      </a:r>
                    </a:p>
                  </a:txBody>
                  <a:tcPr/>
                </a:tc>
                <a:tc>
                  <a:txBody>
                    <a:bodyPr/>
                    <a:lstStyle/>
                    <a:p>
                      <a:r>
                        <a:rPr lang="en-US" sz="2000" dirty="0">
                          <a:latin typeface="Sitka Text Semibold" pitchFamily="2" charset="0"/>
                        </a:rPr>
                        <a:t>Systemic infection</a:t>
                      </a:r>
                    </a:p>
                  </a:txBody>
                  <a:tcPr/>
                </a:tc>
                <a:extLst>
                  <a:ext uri="{0D108BD9-81ED-4DB2-BD59-A6C34878D82A}">
                    <a16:rowId xmlns:a16="http://schemas.microsoft.com/office/drawing/2014/main" val="1793905451"/>
                  </a:ext>
                </a:extLst>
              </a:tr>
              <a:tr h="370840">
                <a:tc>
                  <a:txBody>
                    <a:bodyPr/>
                    <a:lstStyle/>
                    <a:p>
                      <a:r>
                        <a:rPr lang="en-US" sz="2000" dirty="0">
                          <a:latin typeface="Sitka Text Semibold" pitchFamily="2" charset="0"/>
                        </a:rPr>
                        <a:t>Site of pathology</a:t>
                      </a:r>
                    </a:p>
                  </a:txBody>
                  <a:tcPr/>
                </a:tc>
                <a:tc>
                  <a:txBody>
                    <a:bodyPr/>
                    <a:lstStyle/>
                    <a:p>
                      <a:r>
                        <a:rPr lang="en-US" sz="2000" dirty="0">
                          <a:latin typeface="Sitka Text Semibold" pitchFamily="2" charset="0"/>
                        </a:rPr>
                        <a:t>Portal of entry</a:t>
                      </a:r>
                    </a:p>
                  </a:txBody>
                  <a:tcPr/>
                </a:tc>
                <a:tc>
                  <a:txBody>
                    <a:bodyPr/>
                    <a:lstStyle/>
                    <a:p>
                      <a:r>
                        <a:rPr lang="en-US" sz="2000" dirty="0">
                          <a:latin typeface="Sitka Text Semibold" pitchFamily="2" charset="0"/>
                        </a:rPr>
                        <a:t>Distant site </a:t>
                      </a:r>
                    </a:p>
                  </a:txBody>
                  <a:tcPr/>
                </a:tc>
                <a:extLst>
                  <a:ext uri="{0D108BD9-81ED-4DB2-BD59-A6C34878D82A}">
                    <a16:rowId xmlns:a16="http://schemas.microsoft.com/office/drawing/2014/main" val="19247193"/>
                  </a:ext>
                </a:extLst>
              </a:tr>
              <a:tr h="370840">
                <a:tc>
                  <a:txBody>
                    <a:bodyPr/>
                    <a:lstStyle/>
                    <a:p>
                      <a:r>
                        <a:rPr lang="en-US" sz="2000" dirty="0">
                          <a:latin typeface="Sitka Text Semibold" pitchFamily="2" charset="0"/>
                        </a:rPr>
                        <a:t>Incubation period</a:t>
                      </a:r>
                    </a:p>
                  </a:txBody>
                  <a:tcPr/>
                </a:tc>
                <a:tc>
                  <a:txBody>
                    <a:bodyPr/>
                    <a:lstStyle/>
                    <a:p>
                      <a:r>
                        <a:rPr lang="en-US" sz="2000" dirty="0">
                          <a:latin typeface="Sitka Text Semibold" pitchFamily="2" charset="0"/>
                        </a:rPr>
                        <a:t>Relatively short</a:t>
                      </a:r>
                    </a:p>
                  </a:txBody>
                  <a:tcPr/>
                </a:tc>
                <a:tc>
                  <a:txBody>
                    <a:bodyPr/>
                    <a:lstStyle/>
                    <a:p>
                      <a:r>
                        <a:rPr lang="en-US" sz="2000" dirty="0">
                          <a:latin typeface="Sitka Text Semibold" pitchFamily="2" charset="0"/>
                        </a:rPr>
                        <a:t>Relatively long</a:t>
                      </a:r>
                    </a:p>
                  </a:txBody>
                  <a:tcPr/>
                </a:tc>
                <a:extLst>
                  <a:ext uri="{0D108BD9-81ED-4DB2-BD59-A6C34878D82A}">
                    <a16:rowId xmlns:a16="http://schemas.microsoft.com/office/drawing/2014/main" val="2025940000"/>
                  </a:ext>
                </a:extLst>
              </a:tr>
              <a:tr h="370840">
                <a:tc>
                  <a:txBody>
                    <a:bodyPr/>
                    <a:lstStyle/>
                    <a:p>
                      <a:r>
                        <a:rPr lang="en-US" sz="2000" dirty="0">
                          <a:latin typeface="Sitka Text Semibold" pitchFamily="2" charset="0"/>
                        </a:rPr>
                        <a:t>Duration of immunity</a:t>
                      </a:r>
                    </a:p>
                  </a:txBody>
                  <a:tcPr/>
                </a:tc>
                <a:tc>
                  <a:txBody>
                    <a:bodyPr/>
                    <a:lstStyle/>
                    <a:p>
                      <a:r>
                        <a:rPr lang="en-US" sz="2000" dirty="0">
                          <a:latin typeface="Sitka Text Semibold" pitchFamily="2" charset="0"/>
                        </a:rPr>
                        <a:t>May be short</a:t>
                      </a:r>
                    </a:p>
                  </a:txBody>
                  <a:tcPr/>
                </a:tc>
                <a:tc>
                  <a:txBody>
                    <a:bodyPr/>
                    <a:lstStyle/>
                    <a:p>
                      <a:r>
                        <a:rPr lang="en-US" sz="2000" dirty="0">
                          <a:latin typeface="Sitka Text Semibold" pitchFamily="2" charset="0"/>
                        </a:rPr>
                        <a:t>Usually lifelong</a:t>
                      </a:r>
                    </a:p>
                  </a:txBody>
                  <a:tcPr/>
                </a:tc>
                <a:extLst>
                  <a:ext uri="{0D108BD9-81ED-4DB2-BD59-A6C34878D82A}">
                    <a16:rowId xmlns:a16="http://schemas.microsoft.com/office/drawing/2014/main" val="3238165757"/>
                  </a:ext>
                </a:extLst>
              </a:tr>
              <a:tr h="370840">
                <a:tc>
                  <a:txBody>
                    <a:bodyPr/>
                    <a:lstStyle/>
                    <a:p>
                      <a:r>
                        <a:rPr lang="en-US" sz="2000" dirty="0">
                          <a:latin typeface="Sitka Text Semibold" pitchFamily="2" charset="0"/>
                        </a:rPr>
                        <a:t>Viremia</a:t>
                      </a:r>
                    </a:p>
                  </a:txBody>
                  <a:tcPr/>
                </a:tc>
                <a:tc>
                  <a:txBody>
                    <a:bodyPr/>
                    <a:lstStyle/>
                    <a:p>
                      <a:r>
                        <a:rPr lang="en-US" sz="2000" dirty="0">
                          <a:latin typeface="Sitka Text Semibold" pitchFamily="2" charset="0"/>
                        </a:rPr>
                        <a:t>Absent </a:t>
                      </a:r>
                    </a:p>
                  </a:txBody>
                  <a:tcPr/>
                </a:tc>
                <a:tc>
                  <a:txBody>
                    <a:bodyPr/>
                    <a:lstStyle/>
                    <a:p>
                      <a:r>
                        <a:rPr lang="en-US" sz="2000" dirty="0">
                          <a:latin typeface="Sitka Text Semibold" pitchFamily="2" charset="0"/>
                        </a:rPr>
                        <a:t>Present </a:t>
                      </a:r>
                    </a:p>
                  </a:txBody>
                  <a:tcPr/>
                </a:tc>
                <a:extLst>
                  <a:ext uri="{0D108BD9-81ED-4DB2-BD59-A6C34878D82A}">
                    <a16:rowId xmlns:a16="http://schemas.microsoft.com/office/drawing/2014/main" val="3918841365"/>
                  </a:ext>
                </a:extLst>
              </a:tr>
              <a:tr h="370840">
                <a:tc>
                  <a:txBody>
                    <a:bodyPr/>
                    <a:lstStyle/>
                    <a:p>
                      <a:r>
                        <a:rPr lang="en-US" sz="2000" dirty="0">
                          <a:latin typeface="Sitka Text Semibold" pitchFamily="2" charset="0"/>
                        </a:rPr>
                        <a:t>Role of secretary antibody (IgA) in resistance</a:t>
                      </a:r>
                    </a:p>
                  </a:txBody>
                  <a:tcPr/>
                </a:tc>
                <a:tc>
                  <a:txBody>
                    <a:bodyPr/>
                    <a:lstStyle/>
                    <a:p>
                      <a:r>
                        <a:rPr lang="en-US" sz="2000" dirty="0">
                          <a:latin typeface="Sitka Text Semibold" pitchFamily="2" charset="0"/>
                        </a:rPr>
                        <a:t>Important </a:t>
                      </a:r>
                    </a:p>
                  </a:txBody>
                  <a:tcPr/>
                </a:tc>
                <a:tc>
                  <a:txBody>
                    <a:bodyPr/>
                    <a:lstStyle/>
                    <a:p>
                      <a:r>
                        <a:rPr lang="en-US" sz="2000" dirty="0">
                          <a:latin typeface="Sitka Text Semibold" pitchFamily="2" charset="0"/>
                        </a:rPr>
                        <a:t>Not important</a:t>
                      </a:r>
                    </a:p>
                  </a:txBody>
                  <a:tcPr/>
                </a:tc>
                <a:extLst>
                  <a:ext uri="{0D108BD9-81ED-4DB2-BD59-A6C34878D82A}">
                    <a16:rowId xmlns:a16="http://schemas.microsoft.com/office/drawing/2014/main" val="3546446126"/>
                  </a:ext>
                </a:extLst>
              </a:tr>
            </a:tbl>
          </a:graphicData>
        </a:graphic>
      </p:graphicFrame>
      <p:cxnSp>
        <p:nvCxnSpPr>
          <p:cNvPr id="6" name="رابط كسهم مستقيم 5">
            <a:extLst>
              <a:ext uri="{FF2B5EF4-FFF2-40B4-BE49-F238E27FC236}">
                <a16:creationId xmlns:a16="http://schemas.microsoft.com/office/drawing/2014/main" id="{72AF3AC1-A1E7-5497-E3E8-9D8F09A88578}"/>
              </a:ext>
            </a:extLst>
          </p:cNvPr>
          <p:cNvCxnSpPr/>
          <p:nvPr/>
        </p:nvCxnSpPr>
        <p:spPr>
          <a:xfrm>
            <a:off x="3419872" y="1556792"/>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رابط كسهم مستقيم 7">
            <a:extLst>
              <a:ext uri="{FF2B5EF4-FFF2-40B4-BE49-F238E27FC236}">
                <a16:creationId xmlns:a16="http://schemas.microsoft.com/office/drawing/2014/main" id="{8D5FC473-D323-D882-28FA-80EF9826A581}"/>
              </a:ext>
            </a:extLst>
          </p:cNvPr>
          <p:cNvCxnSpPr/>
          <p:nvPr/>
        </p:nvCxnSpPr>
        <p:spPr>
          <a:xfrm>
            <a:off x="5220072" y="2074153"/>
            <a:ext cx="1224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900" decel="100000" fill="hold"/>
                                        <p:tgtEl>
                                          <p:spTgt spid="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7524" y="404664"/>
            <a:ext cx="8568952" cy="3672408"/>
          </a:xfrm>
        </p:spPr>
        <p:txBody>
          <a:bodyPr>
            <a:noAutofit/>
          </a:bodyPr>
          <a:lstStyle/>
          <a:p>
            <a:pPr marR="0" lvl="0" algn="just" rtl="0">
              <a:lnSpc>
                <a:spcPct val="115000"/>
              </a:lnSpc>
              <a:spcBef>
                <a:spcPts val="0"/>
              </a:spcBef>
              <a:spcAft>
                <a:spcPts val="1000"/>
              </a:spcAft>
              <a:buClr>
                <a:srgbClr val="FF0000"/>
              </a:buClr>
            </a:pPr>
            <a:r>
              <a:rPr lang="en-US" sz="2400" b="1" kern="100"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3</a:t>
            </a:r>
            <a:r>
              <a:rPr lang="en-US" sz="24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kern="100"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Pathogenesis and immunopathogenesis: </a:t>
            </a:r>
            <a:endParaRPr lang="en-US" sz="2400" kern="100" dirty="0">
              <a:noFill/>
              <a:effectLst/>
              <a:latin typeface="Comic Sans MS" panose="030F0702030302020204" pitchFamily="66"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Clr>
                <a:srgbClr val="FF0000"/>
              </a:buClr>
              <a:buFont typeface="Wingdings" panose="05000000000000000000" pitchFamily="2" charset="2"/>
              <a:buChar char=""/>
            </a:pPr>
            <a:r>
              <a:rPr lang="en-US" sz="24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Pathogenesis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death of infected cells            loss of function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Clr>
                <a:srgbClr val="FF0000"/>
              </a:buClr>
              <a:buFont typeface="Wingdings" panose="05000000000000000000" pitchFamily="2" charset="2"/>
              <a:buChar char=""/>
            </a:pPr>
            <a:r>
              <a:rPr lang="en-US" sz="24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Immunopathogenesis: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Cytotoxic T-cell</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that recognize viral antigens on the cell surface (like hepatitis A, B, and C)</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1000"/>
              </a:spcAft>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Formation of virus-antibody complexes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that are deposited in tissues (like arthritis caused by parvovirus b19 and rubella virus).</a:t>
            </a:r>
            <a:endParaRPr lang="en-US" sz="2400" dirty="0">
              <a:latin typeface="Comic Sans MS" pitchFamily="66" charset="0"/>
            </a:endParaRPr>
          </a:p>
          <a:p>
            <a:pPr lvl="0" algn="just">
              <a:spcBef>
                <a:spcPts val="0"/>
              </a:spcBef>
            </a:pPr>
            <a:endParaRPr lang="en-US" sz="2400" dirty="0">
              <a:latin typeface="Comic Sans MS" pitchFamily="66" charset="0"/>
            </a:endParaRPr>
          </a:p>
          <a:p>
            <a:pPr algn="just" rtl="0"/>
            <a:endParaRPr lang="en-US" sz="800" dirty="0">
              <a:latin typeface="Comic Sans MS" pitchFamily="66" charset="0"/>
            </a:endParaRPr>
          </a:p>
        </p:txBody>
      </p:sp>
      <p:cxnSp>
        <p:nvCxnSpPr>
          <p:cNvPr id="5" name="رابط كسهم مستقيم 4">
            <a:extLst>
              <a:ext uri="{FF2B5EF4-FFF2-40B4-BE49-F238E27FC236}">
                <a16:creationId xmlns:a16="http://schemas.microsoft.com/office/drawing/2014/main" id="{DC880A1A-93D7-01BF-CE38-5117022AEB35}"/>
              </a:ext>
            </a:extLst>
          </p:cNvPr>
          <p:cNvCxnSpPr>
            <a:cxnSpLocks/>
          </p:cNvCxnSpPr>
          <p:nvPr/>
        </p:nvCxnSpPr>
        <p:spPr>
          <a:xfrm>
            <a:off x="2411760" y="1268760"/>
            <a:ext cx="7920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رابط كسهم مستقيم 8">
            <a:extLst>
              <a:ext uri="{FF2B5EF4-FFF2-40B4-BE49-F238E27FC236}">
                <a16:creationId xmlns:a16="http://schemas.microsoft.com/office/drawing/2014/main" id="{A6731204-16A0-3F3C-DE1E-6AF6DA043A04}"/>
              </a:ext>
            </a:extLst>
          </p:cNvPr>
          <p:cNvCxnSpPr/>
          <p:nvPr/>
        </p:nvCxnSpPr>
        <p:spPr>
          <a:xfrm>
            <a:off x="6012160" y="1272523"/>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1" name="صورة 10">
            <a:extLst>
              <a:ext uri="{FF2B5EF4-FFF2-40B4-BE49-F238E27FC236}">
                <a16:creationId xmlns:a16="http://schemas.microsoft.com/office/drawing/2014/main" id="{972B093D-7DCF-D3E0-D4A0-B2472A8FC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323" y="4259808"/>
            <a:ext cx="4905354" cy="2119113"/>
          </a:xfrm>
          <a:prstGeom prst="rect">
            <a:avLst/>
          </a:prstGeom>
        </p:spPr>
      </p:pic>
    </p:spTree>
    <p:extLst>
      <p:ext uri="{BB962C8B-B14F-4D97-AF65-F5344CB8AC3E}">
        <p14:creationId xmlns:p14="http://schemas.microsoft.com/office/powerpoint/2010/main" val="30650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7" dur="1000"/>
                                        <p:tgtEl>
                                          <p:spTgt spid="4">
                                            <p:txEl>
                                              <p:pRg st="1" end="1"/>
                                            </p:txEl>
                                          </p:spTgt>
                                        </p:tgtEl>
                                      </p:cBhvr>
                                    </p:animEffect>
                                  </p:child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4" dur="1000"/>
                                        <p:tgtEl>
                                          <p:spTgt spid="4">
                                            <p:txEl>
                                              <p:pRg st="2" end="2"/>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30" dur="1000"/>
                                        <p:tgtEl>
                                          <p:spTgt spid="4">
                                            <p:txEl>
                                              <p:pRg st="3" end="3"/>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3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3545</TotalTime>
  <Words>808</Words>
  <Application>Microsoft Office PowerPoint</Application>
  <PresentationFormat>عرض على الشاشة (4:3)</PresentationFormat>
  <Paragraphs>111</Paragraphs>
  <Slides>13</Slides>
  <Notes>7</Notes>
  <HiddenSlides>0</HiddenSlides>
  <MMClips>1</MMClips>
  <ScaleCrop>false</ScaleCrop>
  <HeadingPairs>
    <vt:vector size="6" baseType="variant">
      <vt:variant>
        <vt:lpstr>الخطوط المستخدمة</vt:lpstr>
      </vt:variant>
      <vt:variant>
        <vt:i4>13</vt:i4>
      </vt:variant>
      <vt:variant>
        <vt:lpstr>نسق</vt:lpstr>
      </vt:variant>
      <vt:variant>
        <vt:i4>4</vt:i4>
      </vt:variant>
      <vt:variant>
        <vt:lpstr>عناوين الشرائح</vt:lpstr>
      </vt:variant>
      <vt:variant>
        <vt:i4>13</vt:i4>
      </vt:variant>
    </vt:vector>
  </HeadingPairs>
  <TitlesOfParts>
    <vt:vector size="30" baseType="lpstr">
      <vt:lpstr>Abadi</vt:lpstr>
      <vt:lpstr>Arial</vt:lpstr>
      <vt:lpstr>Bookman Old Style</vt:lpstr>
      <vt:lpstr>Calibri</vt:lpstr>
      <vt:lpstr>Calibri Light</vt:lpstr>
      <vt:lpstr>Comic Sans MS</vt:lpstr>
      <vt:lpstr>Segoe UI Emoji</vt:lpstr>
      <vt:lpstr>Sitka Text Semibold</vt:lpstr>
      <vt:lpstr>Symbol</vt:lpstr>
      <vt:lpstr>Times New Roman</vt:lpstr>
      <vt:lpstr>Tw Cen MT</vt:lpstr>
      <vt:lpstr>Wingdings</vt:lpstr>
      <vt:lpstr>Wingdings 2</vt:lpstr>
      <vt:lpstr>نسق Office</vt:lpstr>
      <vt:lpstr>ألوان متوسطة</vt:lpstr>
      <vt:lpstr>1_HDOfficeLightV0</vt:lpstr>
      <vt:lpstr>2_HDOfficeLightV0</vt:lpstr>
      <vt:lpstr>Medical Virology</vt:lpstr>
      <vt:lpstr>Lec. 3  Pathogenesis</vt:lpstr>
      <vt:lpstr>PATHOGENESIS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"edku dreams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Pathogenesis of bacterial infection </dc:title>
  <dc:creator>ahmed</dc:creator>
  <cp:lastModifiedBy>DR.Ahmed Saker 2o1O</cp:lastModifiedBy>
  <cp:revision>91</cp:revision>
  <dcterms:created xsi:type="dcterms:W3CDTF">2011-10-25T18:58:06Z</dcterms:created>
  <dcterms:modified xsi:type="dcterms:W3CDTF">2024-10-01T19:42:46Z</dcterms:modified>
</cp:coreProperties>
</file>