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  <p:sldMasterId id="2147483679" r:id="rId3"/>
    <p:sldMasterId id="2147483691" r:id="rId4"/>
    <p:sldMasterId id="2147483703" r:id="rId5"/>
  </p:sldMasterIdLst>
  <p:notesMasterIdLst>
    <p:notesMasterId r:id="rId19"/>
  </p:notesMasterIdLst>
  <p:sldIdLst>
    <p:sldId id="266" r:id="rId6"/>
    <p:sldId id="285" r:id="rId7"/>
    <p:sldId id="272" r:id="rId8"/>
    <p:sldId id="269" r:id="rId9"/>
    <p:sldId id="287" r:id="rId10"/>
    <p:sldId id="290" r:id="rId11"/>
    <p:sldId id="289" r:id="rId12"/>
    <p:sldId id="278" r:id="rId13"/>
    <p:sldId id="288" r:id="rId14"/>
    <p:sldId id="291" r:id="rId15"/>
    <p:sldId id="293" r:id="rId16"/>
    <p:sldId id="292" r:id="rId17"/>
    <p:sldId id="294" r:id="rId18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R.Ahmed Saker 2o1O" initials="DS2" lastIdx="1" clrIdx="0">
    <p:extLst>
      <p:ext uri="{19B8F6BF-5375-455C-9EA6-DF929625EA0E}">
        <p15:presenceInfo xmlns:p15="http://schemas.microsoft.com/office/powerpoint/2012/main" userId="DR.Ahmed Saker 2o1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00" autoAdjust="0"/>
    <p:restoredTop sz="92724" autoAdjust="0"/>
  </p:normalViewPr>
  <p:slideViewPr>
    <p:cSldViewPr snapToGrid="0">
      <p:cViewPr varScale="1">
        <p:scale>
          <a:sx n="66" d="100"/>
          <a:sy n="66" d="100"/>
        </p:scale>
        <p:origin x="9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E73C6D95-5D1B-4E46-9A42-B2233FF9D64A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C41547C8-E041-42B3-9026-804D9AFD6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09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1FD87-4674-4AFE-8F23-A931AACA8E4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054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547C8-E041-42B3-9026-804D9AFD676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57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0066"/>
              </a:buClr>
              <a:buFont typeface="+mj-lt"/>
              <a:buNone/>
            </a:pPr>
            <a:endParaRPr lang="en-US" sz="1800" kern="100" dirty="0">
              <a:noFill/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1FD87-4674-4AFE-8F23-A931AACA8E4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828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0066"/>
              </a:buClr>
              <a:buFont typeface="+mj-lt"/>
              <a:buAutoNum type="alphaLcPeriod"/>
            </a:pPr>
            <a:endParaRPr lang="en-US" sz="1800" kern="100" dirty="0">
              <a:noFill/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1FD87-4674-4AFE-8F23-A931AACA8E4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845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0066"/>
              </a:buClr>
              <a:buFont typeface="+mj-lt"/>
              <a:buNone/>
            </a:pPr>
            <a:endParaRPr lang="en-US" sz="1800" kern="100" dirty="0">
              <a:noFill/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1FD87-4674-4AFE-8F23-A931AACA8E4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1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0066"/>
              </a:buClr>
              <a:buFont typeface="+mj-lt"/>
              <a:buNone/>
            </a:pPr>
            <a:endParaRPr lang="en-US" sz="1800" kern="100" dirty="0">
              <a:noFill/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1FD87-4674-4AFE-8F23-A931AACA8E4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335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0066"/>
              </a:buClr>
              <a:buFont typeface="+mj-lt"/>
              <a:buNone/>
            </a:pPr>
            <a:endParaRPr lang="en-US" sz="1800" kern="100" dirty="0">
              <a:noFill/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1FD87-4674-4AFE-8F23-A931AACA8E4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632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algn="just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628650" algn="l"/>
              </a:tabLst>
            </a:pPr>
            <a:r>
              <a:rPr lang="en-US" sz="1800" kern="1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Nonpathogenic virus carries the gene encoding the antigen that will induce protective antibodies to the desired virus in the recipient of the vaccine.</a:t>
            </a:r>
            <a:endParaRPr lang="en-US" sz="18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1FD87-4674-4AFE-8F23-A931AACA8E4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119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628650" algn="l"/>
              </a:tabLst>
            </a:pPr>
            <a:endParaRPr lang="en-US" sz="18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1FD87-4674-4AFE-8F23-A931AACA8E4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117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628650" algn="l"/>
              </a:tabLst>
            </a:pPr>
            <a:endParaRPr lang="en-US" sz="18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1FD87-4674-4AFE-8F23-A931AACA8E4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756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39F9656-2B59-A88B-BEFB-3BE671AE9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FC97411-1533-97E2-C147-455726EDCE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EE5FD1F-D4AC-FA3C-264A-29CF93221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31852-FFAD-43B4-8BA1-AA2C0980D61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BDB585D-5F8B-D23D-6F26-24FC52C02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113132A-9625-B127-DEFA-FE3959465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7864C-1320-4F33-A06D-E08B448A3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614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06FC714-3137-525F-D634-22A781590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9673849-8E93-ED5B-9D60-128E781D5D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8BCE961-1883-15A8-506A-E7D806050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31852-FFAD-43B4-8BA1-AA2C0980D61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14D1997-188A-2D8B-2A5F-DA5AF784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6FBED65-5964-32A1-12F9-59EA7AF47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7864C-1320-4F33-A06D-E08B448A3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72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C3E3CED7-75EB-E690-703D-5D33C0A869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A118C3A-664B-6866-7EA7-A77B7D4E8E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CA268A6-2B59-9C5B-7AEE-9A62BE012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31852-FFAD-43B4-8BA1-AA2C0980D61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8C5658F-8F8A-8B2B-3579-E1D3E4E96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1497972-713A-887C-AE41-E4C3AD5C1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7864C-1320-4F33-A06D-E08B448A3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516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EE7E-1F3B-4C14-B1A1-EA77BAE18E76}" type="datetimeFigureOut">
              <a:rPr lang="ar-EG" smtClean="0"/>
              <a:pPr/>
              <a:t>13/04/1446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98BF645-7011-4009-A13B-FF0A2029A56D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384791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EE7E-1F3B-4C14-B1A1-EA77BAE18E76}" type="datetimeFigureOut">
              <a:rPr lang="ar-EG" smtClean="0"/>
              <a:pPr/>
              <a:t>13/04/1446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BF645-7011-4009-A13B-FF0A2029A56D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667897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EE7E-1F3B-4C14-B1A1-EA77BAE18E76}" type="datetimeFigureOut">
              <a:rPr lang="ar-EG" smtClean="0"/>
              <a:pPr/>
              <a:t>13/04/1446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98BF645-7011-4009-A13B-FF0A2029A56D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692872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EE7E-1F3B-4C14-B1A1-EA77BAE18E76}" type="datetimeFigureOut">
              <a:rPr lang="ar-EG" smtClean="0"/>
              <a:pPr/>
              <a:t>13/04/1446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98BF645-7011-4009-A13B-FF0A2029A56D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473928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EE7E-1F3B-4C14-B1A1-EA77BAE18E76}" type="datetimeFigureOut">
              <a:rPr lang="ar-EG" smtClean="0"/>
              <a:pPr/>
              <a:t>13/04/1446</a:t>
            </a:fld>
            <a:endParaRPr lang="ar-E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98BF645-7011-4009-A13B-FF0A2029A56D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705106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EE7E-1F3B-4C14-B1A1-EA77BAE18E76}" type="datetimeFigureOut">
              <a:rPr lang="ar-EG" smtClean="0"/>
              <a:pPr/>
              <a:t>13/04/1446</a:t>
            </a:fld>
            <a:endParaRPr 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BF645-7011-4009-A13B-FF0A2029A56D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732426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EE7E-1F3B-4C14-B1A1-EA77BAE18E76}" type="datetimeFigureOut">
              <a:rPr lang="ar-EG" smtClean="0"/>
              <a:pPr/>
              <a:t>13/04/1446</a:t>
            </a:fld>
            <a:endParaRPr lang="ar-E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BF645-7011-4009-A13B-FF0A2029A56D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8453965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EE7E-1F3B-4C14-B1A1-EA77BAE18E76}" type="datetimeFigureOut">
              <a:rPr lang="ar-EG" smtClean="0"/>
              <a:pPr/>
              <a:t>13/04/1446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BF645-7011-4009-A13B-FF0A2029A56D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600511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3D6DF16-F1F5-D247-1390-7AED1DDD0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9F45C83-6ECE-5B9F-025A-693D74265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B6966E0-A918-C136-8BD6-0CE81B038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31852-FFAD-43B4-8BA1-AA2C0980D61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BBA51BE-D8DF-334C-5593-893F42D81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36C97C5-F0EE-A24D-A808-26D51651D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7864C-1320-4F33-A06D-E08B448A3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0953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EE7E-1F3B-4C14-B1A1-EA77BAE18E76}" type="datetimeFigureOut">
              <a:rPr lang="ar-EG" smtClean="0"/>
              <a:pPr/>
              <a:t>13/04/1446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98BF645-7011-4009-A13B-FF0A2029A56D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8648097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EE7E-1F3B-4C14-B1A1-EA77BAE18E76}" type="datetimeFigureOut">
              <a:rPr lang="ar-EG" smtClean="0"/>
              <a:pPr/>
              <a:t>13/04/1446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98BF645-7011-4009-A13B-FF0A2029A56D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5301767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EE7E-1F3B-4C14-B1A1-EA77BAE18E76}" type="datetimeFigureOut">
              <a:rPr lang="ar-EG" smtClean="0"/>
              <a:pPr/>
              <a:t>13/04/1446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98BF645-7011-4009-A13B-FF0A2029A56D}" type="slidenum">
              <a:rPr lang="ar-EG" smtClean="0"/>
              <a:pPr/>
              <a:t>‹#›</a:t>
            </a:fld>
            <a:endParaRPr lang="ar-EG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71050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EE7E-1F3B-4C14-B1A1-EA77BAE18E76}" type="datetimeFigureOut">
              <a:rPr lang="ar-EG" smtClean="0"/>
              <a:pPr/>
              <a:t>13/04/1446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98BF645-7011-4009-A13B-FF0A2029A56D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640187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EE7E-1F3B-4C14-B1A1-EA77BAE18E76}" type="datetimeFigureOut">
              <a:rPr lang="ar-EG" smtClean="0"/>
              <a:pPr/>
              <a:t>13/04/1446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98BF645-7011-4009-A13B-FF0A2029A56D}" type="slidenum">
              <a:rPr lang="ar-EG" smtClean="0"/>
              <a:pPr/>
              <a:t>‹#›</a:t>
            </a:fld>
            <a:endParaRPr lang="ar-EG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13567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EE7E-1F3B-4C14-B1A1-EA77BAE18E76}" type="datetimeFigureOut">
              <a:rPr lang="ar-EG" smtClean="0"/>
              <a:pPr/>
              <a:t>13/04/1446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98BF645-7011-4009-A13B-FF0A2029A56D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3434119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EE7E-1F3B-4C14-B1A1-EA77BAE18E76}" type="datetimeFigureOut">
              <a:rPr lang="ar-EG" smtClean="0"/>
              <a:pPr/>
              <a:t>13/04/1446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BF645-7011-4009-A13B-FF0A2029A56D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4027922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EE7E-1F3B-4C14-B1A1-EA77BAE18E76}" type="datetimeFigureOut">
              <a:rPr lang="ar-EG" smtClean="0"/>
              <a:pPr/>
              <a:t>13/04/1446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BF645-7011-4009-A13B-FF0A2029A56D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6081726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A33B30F-41C6-477D-8531-061BFD75CE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7CACFA0-4F6F-4350-9BAC-7CD5DA0A6D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E51B72DC-966E-44EB-BA08-1A8E954FD9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7C019D-FAAA-4329-8DDA-252400C29D90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4463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3C34F-15A3-425D-B168-2EB78459F27F}" type="datetimeFigureOut">
              <a:rPr lang="ar-IQ" smtClean="0">
                <a:solidFill>
                  <a:prstClr val="black">
                    <a:tint val="75000"/>
                  </a:prstClr>
                </a:solidFill>
              </a:rPr>
              <a:pPr/>
              <a:t>13/04/1446</a:t>
            </a:fld>
            <a:endParaRPr lang="ar-IQ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5794-619C-4B84-9DA5-3F7E733C5ACB}" type="slidenum">
              <a:rPr lang="ar-IQ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IQ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528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E1F2753-C300-36E4-5CF3-4662A5EDD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54ADE4B-70CE-4DC4-3984-C070E3BDAD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8157BFB-BEA0-2929-DC9C-7178EB1E9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31852-FFAD-43B4-8BA1-AA2C0980D61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6589111-752F-B34B-ABE4-1AF9F0062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E938D56-4E88-5B14-CEEB-5EAF0F3F0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7864C-1320-4F33-A06D-E08B448A3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0451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3C34F-15A3-425D-B168-2EB78459F27F}" type="datetimeFigureOut">
              <a:rPr lang="ar-IQ" smtClean="0">
                <a:solidFill>
                  <a:prstClr val="black">
                    <a:tint val="75000"/>
                  </a:prstClr>
                </a:solidFill>
              </a:rPr>
              <a:pPr/>
              <a:t>13/04/1446</a:t>
            </a:fld>
            <a:endParaRPr lang="ar-IQ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5794-619C-4B84-9DA5-3F7E733C5ACB}" type="slidenum">
              <a:rPr lang="ar-IQ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IQ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1036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3C34F-15A3-425D-B168-2EB78459F27F}" type="datetimeFigureOut">
              <a:rPr lang="ar-IQ" smtClean="0">
                <a:solidFill>
                  <a:prstClr val="black">
                    <a:tint val="75000"/>
                  </a:prstClr>
                </a:solidFill>
              </a:rPr>
              <a:pPr/>
              <a:t>13/04/1446</a:t>
            </a:fld>
            <a:endParaRPr lang="ar-IQ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5794-619C-4B84-9DA5-3F7E733C5ACB}" type="slidenum">
              <a:rPr lang="ar-IQ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IQ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6707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3C34F-15A3-425D-B168-2EB78459F27F}" type="datetimeFigureOut">
              <a:rPr lang="ar-IQ" smtClean="0">
                <a:solidFill>
                  <a:prstClr val="black">
                    <a:tint val="75000"/>
                  </a:prstClr>
                </a:solidFill>
              </a:rPr>
              <a:pPr/>
              <a:t>13/04/1446</a:t>
            </a:fld>
            <a:endParaRPr lang="ar-IQ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5794-619C-4B84-9DA5-3F7E733C5ACB}" type="slidenum">
              <a:rPr lang="ar-IQ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IQ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1403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3C34F-15A3-425D-B168-2EB78459F27F}" type="datetimeFigureOut">
              <a:rPr lang="ar-IQ" smtClean="0">
                <a:solidFill>
                  <a:prstClr val="black">
                    <a:tint val="75000"/>
                  </a:prstClr>
                </a:solidFill>
              </a:rPr>
              <a:pPr/>
              <a:t>13/04/1446</a:t>
            </a:fld>
            <a:endParaRPr lang="ar-IQ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5794-619C-4B84-9DA5-3F7E733C5ACB}" type="slidenum">
              <a:rPr lang="ar-IQ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IQ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0459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3C34F-15A3-425D-B168-2EB78459F27F}" type="datetimeFigureOut">
              <a:rPr lang="ar-IQ" smtClean="0">
                <a:solidFill>
                  <a:prstClr val="black">
                    <a:tint val="75000"/>
                  </a:prstClr>
                </a:solidFill>
              </a:rPr>
              <a:pPr/>
              <a:t>13/04/1446</a:t>
            </a:fld>
            <a:endParaRPr lang="ar-IQ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5794-619C-4B84-9DA5-3F7E733C5ACB}" type="slidenum">
              <a:rPr lang="ar-IQ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IQ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6434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3C34F-15A3-425D-B168-2EB78459F27F}" type="datetimeFigureOut">
              <a:rPr lang="ar-IQ" smtClean="0">
                <a:solidFill>
                  <a:prstClr val="black">
                    <a:tint val="75000"/>
                  </a:prstClr>
                </a:solidFill>
              </a:rPr>
              <a:pPr/>
              <a:t>13/04/1446</a:t>
            </a:fld>
            <a:endParaRPr lang="ar-IQ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5794-619C-4B84-9DA5-3F7E733C5ACB}" type="slidenum">
              <a:rPr lang="ar-IQ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IQ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9459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3C34F-15A3-425D-B168-2EB78459F27F}" type="datetimeFigureOut">
              <a:rPr lang="ar-IQ" smtClean="0">
                <a:solidFill>
                  <a:prstClr val="black">
                    <a:tint val="75000"/>
                  </a:prstClr>
                </a:solidFill>
              </a:rPr>
              <a:pPr/>
              <a:t>13/04/1446</a:t>
            </a:fld>
            <a:endParaRPr lang="ar-IQ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5794-619C-4B84-9DA5-3F7E733C5ACB}" type="slidenum">
              <a:rPr lang="ar-IQ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IQ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8589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IQ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3C34F-15A3-425D-B168-2EB78459F27F}" type="datetimeFigureOut">
              <a:rPr lang="ar-IQ" smtClean="0">
                <a:solidFill>
                  <a:prstClr val="black">
                    <a:tint val="75000"/>
                  </a:prstClr>
                </a:solidFill>
              </a:rPr>
              <a:pPr/>
              <a:t>13/04/1446</a:t>
            </a:fld>
            <a:endParaRPr lang="ar-IQ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5794-619C-4B84-9DA5-3F7E733C5ACB}" type="slidenum">
              <a:rPr lang="ar-IQ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IQ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8034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3C34F-15A3-425D-B168-2EB78459F27F}" type="datetimeFigureOut">
              <a:rPr lang="ar-IQ" smtClean="0">
                <a:solidFill>
                  <a:prstClr val="black">
                    <a:tint val="75000"/>
                  </a:prstClr>
                </a:solidFill>
              </a:rPr>
              <a:pPr/>
              <a:t>13/04/1446</a:t>
            </a:fld>
            <a:endParaRPr lang="ar-IQ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5794-619C-4B84-9DA5-3F7E733C5ACB}" type="slidenum">
              <a:rPr lang="ar-IQ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IQ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7647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3C34F-15A3-425D-B168-2EB78459F27F}" type="datetimeFigureOut">
              <a:rPr lang="ar-IQ" smtClean="0">
                <a:solidFill>
                  <a:prstClr val="black">
                    <a:tint val="75000"/>
                  </a:prstClr>
                </a:solidFill>
              </a:rPr>
              <a:pPr/>
              <a:t>13/04/1446</a:t>
            </a:fld>
            <a:endParaRPr lang="ar-IQ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5794-619C-4B84-9DA5-3F7E733C5ACB}" type="slidenum">
              <a:rPr lang="ar-IQ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IQ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49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9D4E0AB-969C-10DB-7BB9-10E6A12DA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EDD4B42-760C-A38D-C57E-DE9EE8AF4F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3605FD9-7052-2587-1978-E28680C19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1CF3252-6DF6-97D6-48D6-A2426B89B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31852-FFAD-43B4-8BA1-AA2C0980D61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87F7764-20DB-1481-513D-E38CF2EDF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E18F9B0-6D13-84B9-6BFD-C964947D7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7864C-1320-4F33-A06D-E08B448A3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9892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F0A95-8B14-4C23-8824-854E5652FC19}" type="datetimeFigureOut">
              <a:rPr lang="ar-EG" smtClean="0"/>
              <a:pPr/>
              <a:t>13/04/1446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0C76-7634-4BE9-8CB6-44282C5033F6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838967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F0A95-8B14-4C23-8824-854E5652FC19}" type="datetimeFigureOut">
              <a:rPr lang="ar-EG" smtClean="0"/>
              <a:pPr/>
              <a:t>13/04/1446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0C76-7634-4BE9-8CB6-44282C5033F6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3861732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F0A95-8B14-4C23-8824-854E5652FC19}" type="datetimeFigureOut">
              <a:rPr lang="ar-EG" smtClean="0"/>
              <a:pPr/>
              <a:t>13/04/1446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0C76-7634-4BE9-8CB6-44282C5033F6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0031476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F0A95-8B14-4C23-8824-854E5652FC19}" type="datetimeFigureOut">
              <a:rPr lang="ar-EG" smtClean="0"/>
              <a:pPr/>
              <a:t>13/04/1446</a:t>
            </a:fld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0C76-7634-4BE9-8CB6-44282C5033F6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6132609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F0A95-8B14-4C23-8824-854E5652FC19}" type="datetimeFigureOut">
              <a:rPr lang="ar-EG" smtClean="0"/>
              <a:pPr/>
              <a:t>13/04/1446</a:t>
            </a:fld>
            <a:endParaRPr lang="ar-EG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0C76-7634-4BE9-8CB6-44282C5033F6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6738513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F0A95-8B14-4C23-8824-854E5652FC19}" type="datetimeFigureOut">
              <a:rPr lang="ar-EG" smtClean="0"/>
              <a:pPr/>
              <a:t>13/04/1446</a:t>
            </a:fld>
            <a:endParaRPr lang="ar-EG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0C76-7634-4BE9-8CB6-44282C5033F6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7468082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F0A95-8B14-4C23-8824-854E5652FC19}" type="datetimeFigureOut">
              <a:rPr lang="ar-EG" smtClean="0"/>
              <a:pPr/>
              <a:t>13/04/1446</a:t>
            </a:fld>
            <a:endParaRPr lang="ar-EG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0C76-7634-4BE9-8CB6-44282C5033F6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8659525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F0A95-8B14-4C23-8824-854E5652FC19}" type="datetimeFigureOut">
              <a:rPr lang="ar-EG" smtClean="0"/>
              <a:pPr/>
              <a:t>13/04/1446</a:t>
            </a:fld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0C76-7634-4BE9-8CB6-44282C5033F6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8222607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F0A95-8B14-4C23-8824-854E5652FC19}" type="datetimeFigureOut">
              <a:rPr lang="ar-EG" smtClean="0"/>
              <a:pPr/>
              <a:t>13/04/1446</a:t>
            </a:fld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0C76-7634-4BE9-8CB6-44282C5033F6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8811639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F0A95-8B14-4C23-8824-854E5652FC19}" type="datetimeFigureOut">
              <a:rPr lang="ar-EG" smtClean="0"/>
              <a:pPr/>
              <a:t>13/04/1446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0C76-7634-4BE9-8CB6-44282C5033F6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93613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ED7196-BD36-3414-5179-81F8B0974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36F9981-1FE1-CE09-7F4E-7613639B4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D85B067-9663-1986-4718-5977307329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C557CBFA-4F2F-B409-BA60-06CB1B5906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3AA31C4-DD4F-4CAB-FE5B-0102AB54AA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6C76A6C-9EE7-943F-6815-DBEE1856C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31852-FFAD-43B4-8BA1-AA2C0980D61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5F1A3F9D-E6E4-B15B-E986-D5F7D4A3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8AC2069-F438-5B68-036D-C68198EE0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7864C-1320-4F33-A06D-E08B448A3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361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F0A95-8B14-4C23-8824-854E5652FC19}" type="datetimeFigureOut">
              <a:rPr lang="ar-EG" smtClean="0"/>
              <a:pPr/>
              <a:t>13/04/1446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0C76-7634-4BE9-8CB6-44282C5033F6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6028801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24893-DBDA-4BFA-9CE1-4BFE7CD0F8CF}" type="datetime1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91586"/>
      </p:ext>
    </p:extLst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24338"/>
      </p:ext>
    </p:extLst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F84E2-2D7A-43CF-AC90-352A289A783A}" type="datetime1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33351"/>
      </p:ext>
    </p:extLst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729594"/>
      </p:ext>
    </p:extLst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520879"/>
      </p:ext>
    </p:extLst>
  </p:cSld>
  <p:clrMapOvr>
    <a:masterClrMapping/>
  </p:clrMapOvr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 G. Constantinou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Limassol 25 October 2012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8817-AD31-426F-ABA9-7CD9521FCDD8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745700"/>
      </p:ext>
    </p:extLst>
  </p:cSld>
  <p:clrMapOvr>
    <a:masterClrMapping/>
  </p:clrMapOvr>
  <p:hf hdr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1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733451"/>
      </p:ext>
    </p:extLst>
  </p:cSld>
  <p:clrMapOvr>
    <a:masterClrMapping/>
  </p:clrMapOvr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1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49746"/>
      </p:ext>
    </p:extLst>
  </p:cSld>
  <p:clrMapOvr>
    <a:masterClrMapping/>
  </p:clrMapOvr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74940-A916-4C8B-9648-02A2D3898F9E}" type="datetime1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309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E8B97D8-DB9E-6173-54EF-AF42A261E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147969D-6D69-1500-57FF-16298CE1C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31852-FFAD-43B4-8BA1-AA2C0980D61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4859340-11CA-2FB9-297F-1B0489F47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9CCDD4E-9201-B34D-C2BB-570F905E7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7864C-1320-4F33-A06D-E08B448A3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401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36480"/>
      </p:ext>
    </p:extLst>
  </p:cSld>
  <p:clrMapOvr>
    <a:masterClrMapping/>
  </p:clrMapOvr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364336"/>
      </p:ext>
    </p:extLst>
  </p:cSld>
  <p:clrMapOvr>
    <a:masterClrMapping/>
  </p:clrMapOvr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B6E6CCD-4CFA-414D-BF97-865E09297FEF}"/>
              </a:ext>
            </a:extLst>
          </p:cNvPr>
          <p:cNvGrpSpPr/>
          <p:nvPr userDrawn="1"/>
        </p:nvGrpSpPr>
        <p:grpSpPr>
          <a:xfrm>
            <a:off x="10128900" y="46089"/>
            <a:ext cx="1939733" cy="1254512"/>
            <a:chOff x="8452997" y="7598"/>
            <a:chExt cx="2832224" cy="1831726"/>
          </a:xfrm>
        </p:grpSpPr>
        <p:sp>
          <p:nvSpPr>
            <p:cNvPr id="4" name="Oval 2">
              <a:extLst>
                <a:ext uri="{FF2B5EF4-FFF2-40B4-BE49-F238E27FC236}">
                  <a16:creationId xmlns:a16="http://schemas.microsoft.com/office/drawing/2014/main" id="{486CC1ED-13FF-419E-A170-E7F6A6BACC34}"/>
                </a:ext>
              </a:extLst>
            </p:cNvPr>
            <p:cNvSpPr/>
            <p:nvPr/>
          </p:nvSpPr>
          <p:spPr>
            <a:xfrm rot="900000">
              <a:off x="10312037" y="701555"/>
              <a:ext cx="921642" cy="844304"/>
            </a:xfrm>
            <a:custGeom>
              <a:avLst/>
              <a:gdLst/>
              <a:ahLst/>
              <a:cxnLst/>
              <a:rect l="l" t="t" r="r" b="b"/>
              <a:pathLst>
                <a:path w="4744677" h="4346537">
                  <a:moveTo>
                    <a:pt x="4132609" y="0"/>
                  </a:moveTo>
                  <a:cubicBezTo>
                    <a:pt x="4470645" y="0"/>
                    <a:pt x="4744677" y="274032"/>
                    <a:pt x="4744677" y="612068"/>
                  </a:cubicBezTo>
                  <a:cubicBezTo>
                    <a:pt x="4744677" y="950104"/>
                    <a:pt x="4470645" y="1224136"/>
                    <a:pt x="4132609" y="1224136"/>
                  </a:cubicBezTo>
                  <a:cubicBezTo>
                    <a:pt x="4000619" y="1224136"/>
                    <a:pt x="3878387" y="1182357"/>
                    <a:pt x="3779124" y="1110304"/>
                  </a:cubicBezTo>
                  <a:lnTo>
                    <a:pt x="3136991" y="1745949"/>
                  </a:lnTo>
                  <a:cubicBezTo>
                    <a:pt x="3225188" y="1856579"/>
                    <a:pt x="3276364" y="1997017"/>
                    <a:pt x="3276364" y="2149407"/>
                  </a:cubicBezTo>
                  <a:cubicBezTo>
                    <a:pt x="3276364" y="2441531"/>
                    <a:pt x="3088309" y="2689732"/>
                    <a:pt x="2825694" y="2776754"/>
                  </a:cubicBezTo>
                  <a:lnTo>
                    <a:pt x="2979020" y="3414933"/>
                  </a:lnTo>
                  <a:cubicBezTo>
                    <a:pt x="2993560" y="3411152"/>
                    <a:pt x="3008526" y="3410433"/>
                    <a:pt x="3023660" y="3410433"/>
                  </a:cubicBezTo>
                  <a:cubicBezTo>
                    <a:pt x="3282158" y="3410433"/>
                    <a:pt x="3491712" y="3619987"/>
                    <a:pt x="3491712" y="3878485"/>
                  </a:cubicBezTo>
                  <a:cubicBezTo>
                    <a:pt x="3491712" y="4136983"/>
                    <a:pt x="3282158" y="4346537"/>
                    <a:pt x="3023660" y="4346537"/>
                  </a:cubicBezTo>
                  <a:cubicBezTo>
                    <a:pt x="2765162" y="4346537"/>
                    <a:pt x="2555608" y="4136983"/>
                    <a:pt x="2555608" y="3878485"/>
                  </a:cubicBezTo>
                  <a:cubicBezTo>
                    <a:pt x="2555608" y="3687272"/>
                    <a:pt x="2670270" y="3522840"/>
                    <a:pt x="2834857" y="3450806"/>
                  </a:cubicBezTo>
                  <a:lnTo>
                    <a:pt x="2680516" y="2808402"/>
                  </a:lnTo>
                  <a:cubicBezTo>
                    <a:pt x="2657679" y="2814229"/>
                    <a:pt x="2634131" y="2815481"/>
                    <a:pt x="2610290" y="2815481"/>
                  </a:cubicBezTo>
                  <a:cubicBezTo>
                    <a:pt x="2262990" y="2815481"/>
                    <a:pt x="1977773" y="2549678"/>
                    <a:pt x="1950334" y="2210098"/>
                  </a:cubicBezTo>
                  <a:lnTo>
                    <a:pt x="1140565" y="2210098"/>
                  </a:lnTo>
                  <a:cubicBezTo>
                    <a:pt x="1087517" y="2473312"/>
                    <a:pt x="854931" y="2671465"/>
                    <a:pt x="576064" y="2671465"/>
                  </a:cubicBezTo>
                  <a:cubicBezTo>
                    <a:pt x="257913" y="2671465"/>
                    <a:pt x="0" y="2413552"/>
                    <a:pt x="0" y="2095401"/>
                  </a:cubicBezTo>
                  <a:cubicBezTo>
                    <a:pt x="0" y="1777250"/>
                    <a:pt x="257913" y="1519337"/>
                    <a:pt x="576064" y="1519337"/>
                  </a:cubicBezTo>
                  <a:cubicBezTo>
                    <a:pt x="884345" y="1519337"/>
                    <a:pt x="1136067" y="1761496"/>
                    <a:pt x="1149172" y="2066082"/>
                  </a:cubicBezTo>
                  <a:lnTo>
                    <a:pt x="1952616" y="2066082"/>
                  </a:lnTo>
                  <a:cubicBezTo>
                    <a:pt x="1990606" y="1737340"/>
                    <a:pt x="2270784" y="1483333"/>
                    <a:pt x="2610290" y="1483333"/>
                  </a:cubicBezTo>
                  <a:cubicBezTo>
                    <a:pt x="2772012" y="1483333"/>
                    <a:pt x="2920272" y="1540968"/>
                    <a:pt x="3033700" y="1639167"/>
                  </a:cubicBezTo>
                  <a:lnTo>
                    <a:pt x="3670256" y="1009043"/>
                  </a:lnTo>
                  <a:cubicBezTo>
                    <a:pt x="3576170" y="903685"/>
                    <a:pt x="3520541" y="764373"/>
                    <a:pt x="3520541" y="612068"/>
                  </a:cubicBezTo>
                  <a:cubicBezTo>
                    <a:pt x="3520541" y="274032"/>
                    <a:pt x="3794573" y="0"/>
                    <a:pt x="413260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476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26"/>
            </a:p>
          </p:txBody>
        </p:sp>
        <p:sp>
          <p:nvSpPr>
            <p:cNvPr id="5" name="Oval 2">
              <a:extLst>
                <a:ext uri="{FF2B5EF4-FFF2-40B4-BE49-F238E27FC236}">
                  <a16:creationId xmlns:a16="http://schemas.microsoft.com/office/drawing/2014/main" id="{BA59EE27-9AEB-49CD-A4CA-84A0E0FF0AC1}"/>
                </a:ext>
              </a:extLst>
            </p:cNvPr>
            <p:cNvSpPr/>
            <p:nvPr/>
          </p:nvSpPr>
          <p:spPr>
            <a:xfrm rot="3175590">
              <a:off x="8973624" y="825948"/>
              <a:ext cx="1057756" cy="968996"/>
            </a:xfrm>
            <a:custGeom>
              <a:avLst/>
              <a:gdLst/>
              <a:ahLst/>
              <a:cxnLst/>
              <a:rect l="l" t="t" r="r" b="b"/>
              <a:pathLst>
                <a:path w="4744677" h="4346537">
                  <a:moveTo>
                    <a:pt x="4132609" y="0"/>
                  </a:moveTo>
                  <a:cubicBezTo>
                    <a:pt x="4470645" y="0"/>
                    <a:pt x="4744677" y="274032"/>
                    <a:pt x="4744677" y="612068"/>
                  </a:cubicBezTo>
                  <a:cubicBezTo>
                    <a:pt x="4744677" y="950104"/>
                    <a:pt x="4470645" y="1224136"/>
                    <a:pt x="4132609" y="1224136"/>
                  </a:cubicBezTo>
                  <a:cubicBezTo>
                    <a:pt x="4000619" y="1224136"/>
                    <a:pt x="3878387" y="1182357"/>
                    <a:pt x="3779124" y="1110304"/>
                  </a:cubicBezTo>
                  <a:lnTo>
                    <a:pt x="3136991" y="1745949"/>
                  </a:lnTo>
                  <a:cubicBezTo>
                    <a:pt x="3225188" y="1856579"/>
                    <a:pt x="3276364" y="1997017"/>
                    <a:pt x="3276364" y="2149407"/>
                  </a:cubicBezTo>
                  <a:cubicBezTo>
                    <a:pt x="3276364" y="2441531"/>
                    <a:pt x="3088309" y="2689732"/>
                    <a:pt x="2825694" y="2776754"/>
                  </a:cubicBezTo>
                  <a:lnTo>
                    <a:pt x="2979020" y="3414933"/>
                  </a:lnTo>
                  <a:cubicBezTo>
                    <a:pt x="2993560" y="3411152"/>
                    <a:pt x="3008526" y="3410433"/>
                    <a:pt x="3023660" y="3410433"/>
                  </a:cubicBezTo>
                  <a:cubicBezTo>
                    <a:pt x="3282158" y="3410433"/>
                    <a:pt x="3491712" y="3619987"/>
                    <a:pt x="3491712" y="3878485"/>
                  </a:cubicBezTo>
                  <a:cubicBezTo>
                    <a:pt x="3491712" y="4136983"/>
                    <a:pt x="3282158" y="4346537"/>
                    <a:pt x="3023660" y="4346537"/>
                  </a:cubicBezTo>
                  <a:cubicBezTo>
                    <a:pt x="2765162" y="4346537"/>
                    <a:pt x="2555608" y="4136983"/>
                    <a:pt x="2555608" y="3878485"/>
                  </a:cubicBezTo>
                  <a:cubicBezTo>
                    <a:pt x="2555608" y="3687272"/>
                    <a:pt x="2670270" y="3522840"/>
                    <a:pt x="2834857" y="3450806"/>
                  </a:cubicBezTo>
                  <a:lnTo>
                    <a:pt x="2680516" y="2808402"/>
                  </a:lnTo>
                  <a:cubicBezTo>
                    <a:pt x="2657679" y="2814229"/>
                    <a:pt x="2634131" y="2815481"/>
                    <a:pt x="2610290" y="2815481"/>
                  </a:cubicBezTo>
                  <a:cubicBezTo>
                    <a:pt x="2262990" y="2815481"/>
                    <a:pt x="1977773" y="2549678"/>
                    <a:pt x="1950334" y="2210098"/>
                  </a:cubicBezTo>
                  <a:lnTo>
                    <a:pt x="1140565" y="2210098"/>
                  </a:lnTo>
                  <a:cubicBezTo>
                    <a:pt x="1087517" y="2473312"/>
                    <a:pt x="854931" y="2671465"/>
                    <a:pt x="576064" y="2671465"/>
                  </a:cubicBezTo>
                  <a:cubicBezTo>
                    <a:pt x="257913" y="2671465"/>
                    <a:pt x="0" y="2413552"/>
                    <a:pt x="0" y="2095401"/>
                  </a:cubicBezTo>
                  <a:cubicBezTo>
                    <a:pt x="0" y="1777250"/>
                    <a:pt x="257913" y="1519337"/>
                    <a:pt x="576064" y="1519337"/>
                  </a:cubicBezTo>
                  <a:cubicBezTo>
                    <a:pt x="884345" y="1519337"/>
                    <a:pt x="1136067" y="1761496"/>
                    <a:pt x="1149172" y="2066082"/>
                  </a:cubicBezTo>
                  <a:lnTo>
                    <a:pt x="1952616" y="2066082"/>
                  </a:lnTo>
                  <a:cubicBezTo>
                    <a:pt x="1990606" y="1737340"/>
                    <a:pt x="2270784" y="1483333"/>
                    <a:pt x="2610290" y="1483333"/>
                  </a:cubicBezTo>
                  <a:cubicBezTo>
                    <a:pt x="2772012" y="1483333"/>
                    <a:pt x="2920272" y="1540968"/>
                    <a:pt x="3033700" y="1639167"/>
                  </a:cubicBezTo>
                  <a:lnTo>
                    <a:pt x="3670256" y="1009043"/>
                  </a:lnTo>
                  <a:cubicBezTo>
                    <a:pt x="3576170" y="903685"/>
                    <a:pt x="3520541" y="764373"/>
                    <a:pt x="3520541" y="612068"/>
                  </a:cubicBezTo>
                  <a:cubicBezTo>
                    <a:pt x="3520541" y="274032"/>
                    <a:pt x="3794573" y="0"/>
                    <a:pt x="4132609" y="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lumMod val="65000"/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26"/>
            </a:p>
          </p:txBody>
        </p:sp>
        <p:sp>
          <p:nvSpPr>
            <p:cNvPr id="6" name="Oval 2">
              <a:extLst>
                <a:ext uri="{FF2B5EF4-FFF2-40B4-BE49-F238E27FC236}">
                  <a16:creationId xmlns:a16="http://schemas.microsoft.com/office/drawing/2014/main" id="{424448CE-3ABA-4282-9CFE-DEE42E2B6F4C}"/>
                </a:ext>
              </a:extLst>
            </p:cNvPr>
            <p:cNvSpPr/>
            <p:nvPr/>
          </p:nvSpPr>
          <p:spPr>
            <a:xfrm rot="8100000">
              <a:off x="9440769" y="7598"/>
              <a:ext cx="1844452" cy="1689680"/>
            </a:xfrm>
            <a:custGeom>
              <a:avLst/>
              <a:gdLst/>
              <a:ahLst/>
              <a:cxnLst/>
              <a:rect l="l" t="t" r="r" b="b"/>
              <a:pathLst>
                <a:path w="4744677" h="4346537">
                  <a:moveTo>
                    <a:pt x="4132609" y="0"/>
                  </a:moveTo>
                  <a:cubicBezTo>
                    <a:pt x="4470645" y="0"/>
                    <a:pt x="4744677" y="274032"/>
                    <a:pt x="4744677" y="612068"/>
                  </a:cubicBezTo>
                  <a:cubicBezTo>
                    <a:pt x="4744677" y="950104"/>
                    <a:pt x="4470645" y="1224136"/>
                    <a:pt x="4132609" y="1224136"/>
                  </a:cubicBezTo>
                  <a:cubicBezTo>
                    <a:pt x="4000619" y="1224136"/>
                    <a:pt x="3878387" y="1182357"/>
                    <a:pt x="3779124" y="1110304"/>
                  </a:cubicBezTo>
                  <a:lnTo>
                    <a:pt x="3136991" y="1745949"/>
                  </a:lnTo>
                  <a:cubicBezTo>
                    <a:pt x="3225188" y="1856579"/>
                    <a:pt x="3276364" y="1997017"/>
                    <a:pt x="3276364" y="2149407"/>
                  </a:cubicBezTo>
                  <a:cubicBezTo>
                    <a:pt x="3276364" y="2441531"/>
                    <a:pt x="3088309" y="2689732"/>
                    <a:pt x="2825694" y="2776754"/>
                  </a:cubicBezTo>
                  <a:lnTo>
                    <a:pt x="2979020" y="3414933"/>
                  </a:lnTo>
                  <a:cubicBezTo>
                    <a:pt x="2993560" y="3411152"/>
                    <a:pt x="3008526" y="3410433"/>
                    <a:pt x="3023660" y="3410433"/>
                  </a:cubicBezTo>
                  <a:cubicBezTo>
                    <a:pt x="3282158" y="3410433"/>
                    <a:pt x="3491712" y="3619987"/>
                    <a:pt x="3491712" y="3878485"/>
                  </a:cubicBezTo>
                  <a:cubicBezTo>
                    <a:pt x="3491712" y="4136983"/>
                    <a:pt x="3282158" y="4346537"/>
                    <a:pt x="3023660" y="4346537"/>
                  </a:cubicBezTo>
                  <a:cubicBezTo>
                    <a:pt x="2765162" y="4346537"/>
                    <a:pt x="2555608" y="4136983"/>
                    <a:pt x="2555608" y="3878485"/>
                  </a:cubicBezTo>
                  <a:cubicBezTo>
                    <a:pt x="2555608" y="3687272"/>
                    <a:pt x="2670270" y="3522840"/>
                    <a:pt x="2834857" y="3450806"/>
                  </a:cubicBezTo>
                  <a:lnTo>
                    <a:pt x="2680516" y="2808402"/>
                  </a:lnTo>
                  <a:cubicBezTo>
                    <a:pt x="2657679" y="2814229"/>
                    <a:pt x="2634131" y="2815481"/>
                    <a:pt x="2610290" y="2815481"/>
                  </a:cubicBezTo>
                  <a:cubicBezTo>
                    <a:pt x="2262990" y="2815481"/>
                    <a:pt x="1977773" y="2549678"/>
                    <a:pt x="1950334" y="2210098"/>
                  </a:cubicBezTo>
                  <a:lnTo>
                    <a:pt x="1140565" y="2210098"/>
                  </a:lnTo>
                  <a:cubicBezTo>
                    <a:pt x="1087517" y="2473312"/>
                    <a:pt x="854931" y="2671465"/>
                    <a:pt x="576064" y="2671465"/>
                  </a:cubicBezTo>
                  <a:cubicBezTo>
                    <a:pt x="257913" y="2671465"/>
                    <a:pt x="0" y="2413552"/>
                    <a:pt x="0" y="2095401"/>
                  </a:cubicBezTo>
                  <a:cubicBezTo>
                    <a:pt x="0" y="1777250"/>
                    <a:pt x="257913" y="1519337"/>
                    <a:pt x="576064" y="1519337"/>
                  </a:cubicBezTo>
                  <a:cubicBezTo>
                    <a:pt x="884345" y="1519337"/>
                    <a:pt x="1136067" y="1761496"/>
                    <a:pt x="1149172" y="2066082"/>
                  </a:cubicBezTo>
                  <a:lnTo>
                    <a:pt x="1952616" y="2066082"/>
                  </a:lnTo>
                  <a:cubicBezTo>
                    <a:pt x="1990606" y="1737340"/>
                    <a:pt x="2270784" y="1483333"/>
                    <a:pt x="2610290" y="1483333"/>
                  </a:cubicBezTo>
                  <a:cubicBezTo>
                    <a:pt x="2772012" y="1483333"/>
                    <a:pt x="2920272" y="1540968"/>
                    <a:pt x="3033700" y="1639167"/>
                  </a:cubicBezTo>
                  <a:lnTo>
                    <a:pt x="3670256" y="1009043"/>
                  </a:lnTo>
                  <a:cubicBezTo>
                    <a:pt x="3576170" y="903685"/>
                    <a:pt x="3520541" y="764373"/>
                    <a:pt x="3520541" y="612068"/>
                  </a:cubicBezTo>
                  <a:cubicBezTo>
                    <a:pt x="3520541" y="274032"/>
                    <a:pt x="3794573" y="0"/>
                    <a:pt x="4132609" y="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"/>
              </a:schemeClr>
            </a:solidFill>
            <a:ln w="476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26"/>
            </a:p>
          </p:txBody>
        </p:sp>
        <p:sp>
          <p:nvSpPr>
            <p:cNvPr id="7" name="Oval 2">
              <a:extLst>
                <a:ext uri="{FF2B5EF4-FFF2-40B4-BE49-F238E27FC236}">
                  <a16:creationId xmlns:a16="http://schemas.microsoft.com/office/drawing/2014/main" id="{7059B2AC-3989-4597-A340-ADC0D3E77981}"/>
                </a:ext>
              </a:extLst>
            </p:cNvPr>
            <p:cNvSpPr/>
            <p:nvPr/>
          </p:nvSpPr>
          <p:spPr>
            <a:xfrm rot="18047012">
              <a:off x="8414328" y="187495"/>
              <a:ext cx="921642" cy="844304"/>
            </a:xfrm>
            <a:custGeom>
              <a:avLst/>
              <a:gdLst/>
              <a:ahLst/>
              <a:cxnLst/>
              <a:rect l="l" t="t" r="r" b="b"/>
              <a:pathLst>
                <a:path w="4744677" h="4346537">
                  <a:moveTo>
                    <a:pt x="4132609" y="0"/>
                  </a:moveTo>
                  <a:cubicBezTo>
                    <a:pt x="4470645" y="0"/>
                    <a:pt x="4744677" y="274032"/>
                    <a:pt x="4744677" y="612068"/>
                  </a:cubicBezTo>
                  <a:cubicBezTo>
                    <a:pt x="4744677" y="950104"/>
                    <a:pt x="4470645" y="1224136"/>
                    <a:pt x="4132609" y="1224136"/>
                  </a:cubicBezTo>
                  <a:cubicBezTo>
                    <a:pt x="4000619" y="1224136"/>
                    <a:pt x="3878387" y="1182357"/>
                    <a:pt x="3779124" y="1110304"/>
                  </a:cubicBezTo>
                  <a:lnTo>
                    <a:pt x="3136991" y="1745949"/>
                  </a:lnTo>
                  <a:cubicBezTo>
                    <a:pt x="3225188" y="1856579"/>
                    <a:pt x="3276364" y="1997017"/>
                    <a:pt x="3276364" y="2149407"/>
                  </a:cubicBezTo>
                  <a:cubicBezTo>
                    <a:pt x="3276364" y="2441531"/>
                    <a:pt x="3088309" y="2689732"/>
                    <a:pt x="2825694" y="2776754"/>
                  </a:cubicBezTo>
                  <a:lnTo>
                    <a:pt x="2979020" y="3414933"/>
                  </a:lnTo>
                  <a:cubicBezTo>
                    <a:pt x="2993560" y="3411152"/>
                    <a:pt x="3008526" y="3410433"/>
                    <a:pt x="3023660" y="3410433"/>
                  </a:cubicBezTo>
                  <a:cubicBezTo>
                    <a:pt x="3282158" y="3410433"/>
                    <a:pt x="3491712" y="3619987"/>
                    <a:pt x="3491712" y="3878485"/>
                  </a:cubicBezTo>
                  <a:cubicBezTo>
                    <a:pt x="3491712" y="4136983"/>
                    <a:pt x="3282158" y="4346537"/>
                    <a:pt x="3023660" y="4346537"/>
                  </a:cubicBezTo>
                  <a:cubicBezTo>
                    <a:pt x="2765162" y="4346537"/>
                    <a:pt x="2555608" y="4136983"/>
                    <a:pt x="2555608" y="3878485"/>
                  </a:cubicBezTo>
                  <a:cubicBezTo>
                    <a:pt x="2555608" y="3687272"/>
                    <a:pt x="2670270" y="3522840"/>
                    <a:pt x="2834857" y="3450806"/>
                  </a:cubicBezTo>
                  <a:lnTo>
                    <a:pt x="2680516" y="2808402"/>
                  </a:lnTo>
                  <a:cubicBezTo>
                    <a:pt x="2657679" y="2814229"/>
                    <a:pt x="2634131" y="2815481"/>
                    <a:pt x="2610290" y="2815481"/>
                  </a:cubicBezTo>
                  <a:cubicBezTo>
                    <a:pt x="2262990" y="2815481"/>
                    <a:pt x="1977773" y="2549678"/>
                    <a:pt x="1950334" y="2210098"/>
                  </a:cubicBezTo>
                  <a:lnTo>
                    <a:pt x="1140565" y="2210098"/>
                  </a:lnTo>
                  <a:cubicBezTo>
                    <a:pt x="1087517" y="2473312"/>
                    <a:pt x="854931" y="2671465"/>
                    <a:pt x="576064" y="2671465"/>
                  </a:cubicBezTo>
                  <a:cubicBezTo>
                    <a:pt x="257913" y="2671465"/>
                    <a:pt x="0" y="2413552"/>
                    <a:pt x="0" y="2095401"/>
                  </a:cubicBezTo>
                  <a:cubicBezTo>
                    <a:pt x="0" y="1777250"/>
                    <a:pt x="257913" y="1519337"/>
                    <a:pt x="576064" y="1519337"/>
                  </a:cubicBezTo>
                  <a:cubicBezTo>
                    <a:pt x="884345" y="1519337"/>
                    <a:pt x="1136067" y="1761496"/>
                    <a:pt x="1149172" y="2066082"/>
                  </a:cubicBezTo>
                  <a:lnTo>
                    <a:pt x="1952616" y="2066082"/>
                  </a:lnTo>
                  <a:cubicBezTo>
                    <a:pt x="1990606" y="1737340"/>
                    <a:pt x="2270784" y="1483333"/>
                    <a:pt x="2610290" y="1483333"/>
                  </a:cubicBezTo>
                  <a:cubicBezTo>
                    <a:pt x="2772012" y="1483333"/>
                    <a:pt x="2920272" y="1540968"/>
                    <a:pt x="3033700" y="1639167"/>
                  </a:cubicBezTo>
                  <a:lnTo>
                    <a:pt x="3670256" y="1009043"/>
                  </a:lnTo>
                  <a:cubicBezTo>
                    <a:pt x="3576170" y="903685"/>
                    <a:pt x="3520541" y="764373"/>
                    <a:pt x="3520541" y="612068"/>
                  </a:cubicBezTo>
                  <a:cubicBezTo>
                    <a:pt x="3520541" y="274032"/>
                    <a:pt x="3794573" y="0"/>
                    <a:pt x="413260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476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26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5BF250F-82F8-4FD8-8AD9-06F1A6BC1892}"/>
              </a:ext>
            </a:extLst>
          </p:cNvPr>
          <p:cNvGrpSpPr/>
          <p:nvPr userDrawn="1"/>
        </p:nvGrpSpPr>
        <p:grpSpPr>
          <a:xfrm>
            <a:off x="122847" y="46089"/>
            <a:ext cx="1939733" cy="1254512"/>
            <a:chOff x="8452997" y="7598"/>
            <a:chExt cx="2832224" cy="1831726"/>
          </a:xfrm>
        </p:grpSpPr>
        <p:sp>
          <p:nvSpPr>
            <p:cNvPr id="9" name="Oval 2">
              <a:extLst>
                <a:ext uri="{FF2B5EF4-FFF2-40B4-BE49-F238E27FC236}">
                  <a16:creationId xmlns:a16="http://schemas.microsoft.com/office/drawing/2014/main" id="{03765026-7CA5-45A1-BF01-808425463449}"/>
                </a:ext>
              </a:extLst>
            </p:cNvPr>
            <p:cNvSpPr/>
            <p:nvPr/>
          </p:nvSpPr>
          <p:spPr>
            <a:xfrm rot="900000">
              <a:off x="10312037" y="701555"/>
              <a:ext cx="921642" cy="844304"/>
            </a:xfrm>
            <a:custGeom>
              <a:avLst/>
              <a:gdLst/>
              <a:ahLst/>
              <a:cxnLst/>
              <a:rect l="l" t="t" r="r" b="b"/>
              <a:pathLst>
                <a:path w="4744677" h="4346537">
                  <a:moveTo>
                    <a:pt x="4132609" y="0"/>
                  </a:moveTo>
                  <a:cubicBezTo>
                    <a:pt x="4470645" y="0"/>
                    <a:pt x="4744677" y="274032"/>
                    <a:pt x="4744677" y="612068"/>
                  </a:cubicBezTo>
                  <a:cubicBezTo>
                    <a:pt x="4744677" y="950104"/>
                    <a:pt x="4470645" y="1224136"/>
                    <a:pt x="4132609" y="1224136"/>
                  </a:cubicBezTo>
                  <a:cubicBezTo>
                    <a:pt x="4000619" y="1224136"/>
                    <a:pt x="3878387" y="1182357"/>
                    <a:pt x="3779124" y="1110304"/>
                  </a:cubicBezTo>
                  <a:lnTo>
                    <a:pt x="3136991" y="1745949"/>
                  </a:lnTo>
                  <a:cubicBezTo>
                    <a:pt x="3225188" y="1856579"/>
                    <a:pt x="3276364" y="1997017"/>
                    <a:pt x="3276364" y="2149407"/>
                  </a:cubicBezTo>
                  <a:cubicBezTo>
                    <a:pt x="3276364" y="2441531"/>
                    <a:pt x="3088309" y="2689732"/>
                    <a:pt x="2825694" y="2776754"/>
                  </a:cubicBezTo>
                  <a:lnTo>
                    <a:pt x="2979020" y="3414933"/>
                  </a:lnTo>
                  <a:cubicBezTo>
                    <a:pt x="2993560" y="3411152"/>
                    <a:pt x="3008526" y="3410433"/>
                    <a:pt x="3023660" y="3410433"/>
                  </a:cubicBezTo>
                  <a:cubicBezTo>
                    <a:pt x="3282158" y="3410433"/>
                    <a:pt x="3491712" y="3619987"/>
                    <a:pt x="3491712" y="3878485"/>
                  </a:cubicBezTo>
                  <a:cubicBezTo>
                    <a:pt x="3491712" y="4136983"/>
                    <a:pt x="3282158" y="4346537"/>
                    <a:pt x="3023660" y="4346537"/>
                  </a:cubicBezTo>
                  <a:cubicBezTo>
                    <a:pt x="2765162" y="4346537"/>
                    <a:pt x="2555608" y="4136983"/>
                    <a:pt x="2555608" y="3878485"/>
                  </a:cubicBezTo>
                  <a:cubicBezTo>
                    <a:pt x="2555608" y="3687272"/>
                    <a:pt x="2670270" y="3522840"/>
                    <a:pt x="2834857" y="3450806"/>
                  </a:cubicBezTo>
                  <a:lnTo>
                    <a:pt x="2680516" y="2808402"/>
                  </a:lnTo>
                  <a:cubicBezTo>
                    <a:pt x="2657679" y="2814229"/>
                    <a:pt x="2634131" y="2815481"/>
                    <a:pt x="2610290" y="2815481"/>
                  </a:cubicBezTo>
                  <a:cubicBezTo>
                    <a:pt x="2262990" y="2815481"/>
                    <a:pt x="1977773" y="2549678"/>
                    <a:pt x="1950334" y="2210098"/>
                  </a:cubicBezTo>
                  <a:lnTo>
                    <a:pt x="1140565" y="2210098"/>
                  </a:lnTo>
                  <a:cubicBezTo>
                    <a:pt x="1087517" y="2473312"/>
                    <a:pt x="854931" y="2671465"/>
                    <a:pt x="576064" y="2671465"/>
                  </a:cubicBezTo>
                  <a:cubicBezTo>
                    <a:pt x="257913" y="2671465"/>
                    <a:pt x="0" y="2413552"/>
                    <a:pt x="0" y="2095401"/>
                  </a:cubicBezTo>
                  <a:cubicBezTo>
                    <a:pt x="0" y="1777250"/>
                    <a:pt x="257913" y="1519337"/>
                    <a:pt x="576064" y="1519337"/>
                  </a:cubicBezTo>
                  <a:cubicBezTo>
                    <a:pt x="884345" y="1519337"/>
                    <a:pt x="1136067" y="1761496"/>
                    <a:pt x="1149172" y="2066082"/>
                  </a:cubicBezTo>
                  <a:lnTo>
                    <a:pt x="1952616" y="2066082"/>
                  </a:lnTo>
                  <a:cubicBezTo>
                    <a:pt x="1990606" y="1737340"/>
                    <a:pt x="2270784" y="1483333"/>
                    <a:pt x="2610290" y="1483333"/>
                  </a:cubicBezTo>
                  <a:cubicBezTo>
                    <a:pt x="2772012" y="1483333"/>
                    <a:pt x="2920272" y="1540968"/>
                    <a:pt x="3033700" y="1639167"/>
                  </a:cubicBezTo>
                  <a:lnTo>
                    <a:pt x="3670256" y="1009043"/>
                  </a:lnTo>
                  <a:cubicBezTo>
                    <a:pt x="3576170" y="903685"/>
                    <a:pt x="3520541" y="764373"/>
                    <a:pt x="3520541" y="612068"/>
                  </a:cubicBezTo>
                  <a:cubicBezTo>
                    <a:pt x="3520541" y="274032"/>
                    <a:pt x="3794573" y="0"/>
                    <a:pt x="413260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476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26"/>
            </a:p>
          </p:txBody>
        </p:sp>
        <p:sp>
          <p:nvSpPr>
            <p:cNvPr id="10" name="Oval 2">
              <a:extLst>
                <a:ext uri="{FF2B5EF4-FFF2-40B4-BE49-F238E27FC236}">
                  <a16:creationId xmlns:a16="http://schemas.microsoft.com/office/drawing/2014/main" id="{B6877AFD-5168-4F7E-A36D-84511F610A00}"/>
                </a:ext>
              </a:extLst>
            </p:cNvPr>
            <p:cNvSpPr/>
            <p:nvPr/>
          </p:nvSpPr>
          <p:spPr>
            <a:xfrm rot="3175590">
              <a:off x="8973624" y="825948"/>
              <a:ext cx="1057756" cy="968996"/>
            </a:xfrm>
            <a:custGeom>
              <a:avLst/>
              <a:gdLst/>
              <a:ahLst/>
              <a:cxnLst/>
              <a:rect l="l" t="t" r="r" b="b"/>
              <a:pathLst>
                <a:path w="4744677" h="4346537">
                  <a:moveTo>
                    <a:pt x="4132609" y="0"/>
                  </a:moveTo>
                  <a:cubicBezTo>
                    <a:pt x="4470645" y="0"/>
                    <a:pt x="4744677" y="274032"/>
                    <a:pt x="4744677" y="612068"/>
                  </a:cubicBezTo>
                  <a:cubicBezTo>
                    <a:pt x="4744677" y="950104"/>
                    <a:pt x="4470645" y="1224136"/>
                    <a:pt x="4132609" y="1224136"/>
                  </a:cubicBezTo>
                  <a:cubicBezTo>
                    <a:pt x="4000619" y="1224136"/>
                    <a:pt x="3878387" y="1182357"/>
                    <a:pt x="3779124" y="1110304"/>
                  </a:cubicBezTo>
                  <a:lnTo>
                    <a:pt x="3136991" y="1745949"/>
                  </a:lnTo>
                  <a:cubicBezTo>
                    <a:pt x="3225188" y="1856579"/>
                    <a:pt x="3276364" y="1997017"/>
                    <a:pt x="3276364" y="2149407"/>
                  </a:cubicBezTo>
                  <a:cubicBezTo>
                    <a:pt x="3276364" y="2441531"/>
                    <a:pt x="3088309" y="2689732"/>
                    <a:pt x="2825694" y="2776754"/>
                  </a:cubicBezTo>
                  <a:lnTo>
                    <a:pt x="2979020" y="3414933"/>
                  </a:lnTo>
                  <a:cubicBezTo>
                    <a:pt x="2993560" y="3411152"/>
                    <a:pt x="3008526" y="3410433"/>
                    <a:pt x="3023660" y="3410433"/>
                  </a:cubicBezTo>
                  <a:cubicBezTo>
                    <a:pt x="3282158" y="3410433"/>
                    <a:pt x="3491712" y="3619987"/>
                    <a:pt x="3491712" y="3878485"/>
                  </a:cubicBezTo>
                  <a:cubicBezTo>
                    <a:pt x="3491712" y="4136983"/>
                    <a:pt x="3282158" y="4346537"/>
                    <a:pt x="3023660" y="4346537"/>
                  </a:cubicBezTo>
                  <a:cubicBezTo>
                    <a:pt x="2765162" y="4346537"/>
                    <a:pt x="2555608" y="4136983"/>
                    <a:pt x="2555608" y="3878485"/>
                  </a:cubicBezTo>
                  <a:cubicBezTo>
                    <a:pt x="2555608" y="3687272"/>
                    <a:pt x="2670270" y="3522840"/>
                    <a:pt x="2834857" y="3450806"/>
                  </a:cubicBezTo>
                  <a:lnTo>
                    <a:pt x="2680516" y="2808402"/>
                  </a:lnTo>
                  <a:cubicBezTo>
                    <a:pt x="2657679" y="2814229"/>
                    <a:pt x="2634131" y="2815481"/>
                    <a:pt x="2610290" y="2815481"/>
                  </a:cubicBezTo>
                  <a:cubicBezTo>
                    <a:pt x="2262990" y="2815481"/>
                    <a:pt x="1977773" y="2549678"/>
                    <a:pt x="1950334" y="2210098"/>
                  </a:cubicBezTo>
                  <a:lnTo>
                    <a:pt x="1140565" y="2210098"/>
                  </a:lnTo>
                  <a:cubicBezTo>
                    <a:pt x="1087517" y="2473312"/>
                    <a:pt x="854931" y="2671465"/>
                    <a:pt x="576064" y="2671465"/>
                  </a:cubicBezTo>
                  <a:cubicBezTo>
                    <a:pt x="257913" y="2671465"/>
                    <a:pt x="0" y="2413552"/>
                    <a:pt x="0" y="2095401"/>
                  </a:cubicBezTo>
                  <a:cubicBezTo>
                    <a:pt x="0" y="1777250"/>
                    <a:pt x="257913" y="1519337"/>
                    <a:pt x="576064" y="1519337"/>
                  </a:cubicBezTo>
                  <a:cubicBezTo>
                    <a:pt x="884345" y="1519337"/>
                    <a:pt x="1136067" y="1761496"/>
                    <a:pt x="1149172" y="2066082"/>
                  </a:cubicBezTo>
                  <a:lnTo>
                    <a:pt x="1952616" y="2066082"/>
                  </a:lnTo>
                  <a:cubicBezTo>
                    <a:pt x="1990606" y="1737340"/>
                    <a:pt x="2270784" y="1483333"/>
                    <a:pt x="2610290" y="1483333"/>
                  </a:cubicBezTo>
                  <a:cubicBezTo>
                    <a:pt x="2772012" y="1483333"/>
                    <a:pt x="2920272" y="1540968"/>
                    <a:pt x="3033700" y="1639167"/>
                  </a:cubicBezTo>
                  <a:lnTo>
                    <a:pt x="3670256" y="1009043"/>
                  </a:lnTo>
                  <a:cubicBezTo>
                    <a:pt x="3576170" y="903685"/>
                    <a:pt x="3520541" y="764373"/>
                    <a:pt x="3520541" y="612068"/>
                  </a:cubicBezTo>
                  <a:cubicBezTo>
                    <a:pt x="3520541" y="274032"/>
                    <a:pt x="3794573" y="0"/>
                    <a:pt x="4132609" y="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lumMod val="65000"/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26"/>
            </a:p>
          </p:txBody>
        </p:sp>
        <p:sp>
          <p:nvSpPr>
            <p:cNvPr id="11" name="Oval 2">
              <a:extLst>
                <a:ext uri="{FF2B5EF4-FFF2-40B4-BE49-F238E27FC236}">
                  <a16:creationId xmlns:a16="http://schemas.microsoft.com/office/drawing/2014/main" id="{246B5E92-6455-43C5-AA35-EFB8A9DA5248}"/>
                </a:ext>
              </a:extLst>
            </p:cNvPr>
            <p:cNvSpPr/>
            <p:nvPr/>
          </p:nvSpPr>
          <p:spPr>
            <a:xfrm rot="8100000">
              <a:off x="9440769" y="7598"/>
              <a:ext cx="1844452" cy="1689680"/>
            </a:xfrm>
            <a:custGeom>
              <a:avLst/>
              <a:gdLst/>
              <a:ahLst/>
              <a:cxnLst/>
              <a:rect l="l" t="t" r="r" b="b"/>
              <a:pathLst>
                <a:path w="4744677" h="4346537">
                  <a:moveTo>
                    <a:pt x="4132609" y="0"/>
                  </a:moveTo>
                  <a:cubicBezTo>
                    <a:pt x="4470645" y="0"/>
                    <a:pt x="4744677" y="274032"/>
                    <a:pt x="4744677" y="612068"/>
                  </a:cubicBezTo>
                  <a:cubicBezTo>
                    <a:pt x="4744677" y="950104"/>
                    <a:pt x="4470645" y="1224136"/>
                    <a:pt x="4132609" y="1224136"/>
                  </a:cubicBezTo>
                  <a:cubicBezTo>
                    <a:pt x="4000619" y="1224136"/>
                    <a:pt x="3878387" y="1182357"/>
                    <a:pt x="3779124" y="1110304"/>
                  </a:cubicBezTo>
                  <a:lnTo>
                    <a:pt x="3136991" y="1745949"/>
                  </a:lnTo>
                  <a:cubicBezTo>
                    <a:pt x="3225188" y="1856579"/>
                    <a:pt x="3276364" y="1997017"/>
                    <a:pt x="3276364" y="2149407"/>
                  </a:cubicBezTo>
                  <a:cubicBezTo>
                    <a:pt x="3276364" y="2441531"/>
                    <a:pt x="3088309" y="2689732"/>
                    <a:pt x="2825694" y="2776754"/>
                  </a:cubicBezTo>
                  <a:lnTo>
                    <a:pt x="2979020" y="3414933"/>
                  </a:lnTo>
                  <a:cubicBezTo>
                    <a:pt x="2993560" y="3411152"/>
                    <a:pt x="3008526" y="3410433"/>
                    <a:pt x="3023660" y="3410433"/>
                  </a:cubicBezTo>
                  <a:cubicBezTo>
                    <a:pt x="3282158" y="3410433"/>
                    <a:pt x="3491712" y="3619987"/>
                    <a:pt x="3491712" y="3878485"/>
                  </a:cubicBezTo>
                  <a:cubicBezTo>
                    <a:pt x="3491712" y="4136983"/>
                    <a:pt x="3282158" y="4346537"/>
                    <a:pt x="3023660" y="4346537"/>
                  </a:cubicBezTo>
                  <a:cubicBezTo>
                    <a:pt x="2765162" y="4346537"/>
                    <a:pt x="2555608" y="4136983"/>
                    <a:pt x="2555608" y="3878485"/>
                  </a:cubicBezTo>
                  <a:cubicBezTo>
                    <a:pt x="2555608" y="3687272"/>
                    <a:pt x="2670270" y="3522840"/>
                    <a:pt x="2834857" y="3450806"/>
                  </a:cubicBezTo>
                  <a:lnTo>
                    <a:pt x="2680516" y="2808402"/>
                  </a:lnTo>
                  <a:cubicBezTo>
                    <a:pt x="2657679" y="2814229"/>
                    <a:pt x="2634131" y="2815481"/>
                    <a:pt x="2610290" y="2815481"/>
                  </a:cubicBezTo>
                  <a:cubicBezTo>
                    <a:pt x="2262990" y="2815481"/>
                    <a:pt x="1977773" y="2549678"/>
                    <a:pt x="1950334" y="2210098"/>
                  </a:cubicBezTo>
                  <a:lnTo>
                    <a:pt x="1140565" y="2210098"/>
                  </a:lnTo>
                  <a:cubicBezTo>
                    <a:pt x="1087517" y="2473312"/>
                    <a:pt x="854931" y="2671465"/>
                    <a:pt x="576064" y="2671465"/>
                  </a:cubicBezTo>
                  <a:cubicBezTo>
                    <a:pt x="257913" y="2671465"/>
                    <a:pt x="0" y="2413552"/>
                    <a:pt x="0" y="2095401"/>
                  </a:cubicBezTo>
                  <a:cubicBezTo>
                    <a:pt x="0" y="1777250"/>
                    <a:pt x="257913" y="1519337"/>
                    <a:pt x="576064" y="1519337"/>
                  </a:cubicBezTo>
                  <a:cubicBezTo>
                    <a:pt x="884345" y="1519337"/>
                    <a:pt x="1136067" y="1761496"/>
                    <a:pt x="1149172" y="2066082"/>
                  </a:cubicBezTo>
                  <a:lnTo>
                    <a:pt x="1952616" y="2066082"/>
                  </a:lnTo>
                  <a:cubicBezTo>
                    <a:pt x="1990606" y="1737340"/>
                    <a:pt x="2270784" y="1483333"/>
                    <a:pt x="2610290" y="1483333"/>
                  </a:cubicBezTo>
                  <a:cubicBezTo>
                    <a:pt x="2772012" y="1483333"/>
                    <a:pt x="2920272" y="1540968"/>
                    <a:pt x="3033700" y="1639167"/>
                  </a:cubicBezTo>
                  <a:lnTo>
                    <a:pt x="3670256" y="1009043"/>
                  </a:lnTo>
                  <a:cubicBezTo>
                    <a:pt x="3576170" y="903685"/>
                    <a:pt x="3520541" y="764373"/>
                    <a:pt x="3520541" y="612068"/>
                  </a:cubicBezTo>
                  <a:cubicBezTo>
                    <a:pt x="3520541" y="274032"/>
                    <a:pt x="3794573" y="0"/>
                    <a:pt x="4132609" y="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"/>
              </a:schemeClr>
            </a:solidFill>
            <a:ln w="476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26"/>
            </a:p>
          </p:txBody>
        </p:sp>
        <p:sp>
          <p:nvSpPr>
            <p:cNvPr id="12" name="Oval 2">
              <a:extLst>
                <a:ext uri="{FF2B5EF4-FFF2-40B4-BE49-F238E27FC236}">
                  <a16:creationId xmlns:a16="http://schemas.microsoft.com/office/drawing/2014/main" id="{36CF1B02-E70B-404D-9E83-B391E8249C29}"/>
                </a:ext>
              </a:extLst>
            </p:cNvPr>
            <p:cNvSpPr/>
            <p:nvPr/>
          </p:nvSpPr>
          <p:spPr>
            <a:xfrm rot="18047012">
              <a:off x="8414328" y="187495"/>
              <a:ext cx="921642" cy="844304"/>
            </a:xfrm>
            <a:custGeom>
              <a:avLst/>
              <a:gdLst/>
              <a:ahLst/>
              <a:cxnLst/>
              <a:rect l="l" t="t" r="r" b="b"/>
              <a:pathLst>
                <a:path w="4744677" h="4346537">
                  <a:moveTo>
                    <a:pt x="4132609" y="0"/>
                  </a:moveTo>
                  <a:cubicBezTo>
                    <a:pt x="4470645" y="0"/>
                    <a:pt x="4744677" y="274032"/>
                    <a:pt x="4744677" y="612068"/>
                  </a:cubicBezTo>
                  <a:cubicBezTo>
                    <a:pt x="4744677" y="950104"/>
                    <a:pt x="4470645" y="1224136"/>
                    <a:pt x="4132609" y="1224136"/>
                  </a:cubicBezTo>
                  <a:cubicBezTo>
                    <a:pt x="4000619" y="1224136"/>
                    <a:pt x="3878387" y="1182357"/>
                    <a:pt x="3779124" y="1110304"/>
                  </a:cubicBezTo>
                  <a:lnTo>
                    <a:pt x="3136991" y="1745949"/>
                  </a:lnTo>
                  <a:cubicBezTo>
                    <a:pt x="3225188" y="1856579"/>
                    <a:pt x="3276364" y="1997017"/>
                    <a:pt x="3276364" y="2149407"/>
                  </a:cubicBezTo>
                  <a:cubicBezTo>
                    <a:pt x="3276364" y="2441531"/>
                    <a:pt x="3088309" y="2689732"/>
                    <a:pt x="2825694" y="2776754"/>
                  </a:cubicBezTo>
                  <a:lnTo>
                    <a:pt x="2979020" y="3414933"/>
                  </a:lnTo>
                  <a:cubicBezTo>
                    <a:pt x="2993560" y="3411152"/>
                    <a:pt x="3008526" y="3410433"/>
                    <a:pt x="3023660" y="3410433"/>
                  </a:cubicBezTo>
                  <a:cubicBezTo>
                    <a:pt x="3282158" y="3410433"/>
                    <a:pt x="3491712" y="3619987"/>
                    <a:pt x="3491712" y="3878485"/>
                  </a:cubicBezTo>
                  <a:cubicBezTo>
                    <a:pt x="3491712" y="4136983"/>
                    <a:pt x="3282158" y="4346537"/>
                    <a:pt x="3023660" y="4346537"/>
                  </a:cubicBezTo>
                  <a:cubicBezTo>
                    <a:pt x="2765162" y="4346537"/>
                    <a:pt x="2555608" y="4136983"/>
                    <a:pt x="2555608" y="3878485"/>
                  </a:cubicBezTo>
                  <a:cubicBezTo>
                    <a:pt x="2555608" y="3687272"/>
                    <a:pt x="2670270" y="3522840"/>
                    <a:pt x="2834857" y="3450806"/>
                  </a:cubicBezTo>
                  <a:lnTo>
                    <a:pt x="2680516" y="2808402"/>
                  </a:lnTo>
                  <a:cubicBezTo>
                    <a:pt x="2657679" y="2814229"/>
                    <a:pt x="2634131" y="2815481"/>
                    <a:pt x="2610290" y="2815481"/>
                  </a:cubicBezTo>
                  <a:cubicBezTo>
                    <a:pt x="2262990" y="2815481"/>
                    <a:pt x="1977773" y="2549678"/>
                    <a:pt x="1950334" y="2210098"/>
                  </a:cubicBezTo>
                  <a:lnTo>
                    <a:pt x="1140565" y="2210098"/>
                  </a:lnTo>
                  <a:cubicBezTo>
                    <a:pt x="1087517" y="2473312"/>
                    <a:pt x="854931" y="2671465"/>
                    <a:pt x="576064" y="2671465"/>
                  </a:cubicBezTo>
                  <a:cubicBezTo>
                    <a:pt x="257913" y="2671465"/>
                    <a:pt x="0" y="2413552"/>
                    <a:pt x="0" y="2095401"/>
                  </a:cubicBezTo>
                  <a:cubicBezTo>
                    <a:pt x="0" y="1777250"/>
                    <a:pt x="257913" y="1519337"/>
                    <a:pt x="576064" y="1519337"/>
                  </a:cubicBezTo>
                  <a:cubicBezTo>
                    <a:pt x="884345" y="1519337"/>
                    <a:pt x="1136067" y="1761496"/>
                    <a:pt x="1149172" y="2066082"/>
                  </a:cubicBezTo>
                  <a:lnTo>
                    <a:pt x="1952616" y="2066082"/>
                  </a:lnTo>
                  <a:cubicBezTo>
                    <a:pt x="1990606" y="1737340"/>
                    <a:pt x="2270784" y="1483333"/>
                    <a:pt x="2610290" y="1483333"/>
                  </a:cubicBezTo>
                  <a:cubicBezTo>
                    <a:pt x="2772012" y="1483333"/>
                    <a:pt x="2920272" y="1540968"/>
                    <a:pt x="3033700" y="1639167"/>
                  </a:cubicBezTo>
                  <a:lnTo>
                    <a:pt x="3670256" y="1009043"/>
                  </a:lnTo>
                  <a:cubicBezTo>
                    <a:pt x="3576170" y="903685"/>
                    <a:pt x="3520541" y="764373"/>
                    <a:pt x="3520541" y="612068"/>
                  </a:cubicBezTo>
                  <a:cubicBezTo>
                    <a:pt x="3520541" y="274032"/>
                    <a:pt x="3794573" y="0"/>
                    <a:pt x="413260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476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26"/>
            </a:p>
          </p:txBody>
        </p:sp>
      </p:grpSp>
    </p:spTree>
    <p:extLst>
      <p:ext uri="{BB962C8B-B14F-4D97-AF65-F5344CB8AC3E}">
        <p14:creationId xmlns:p14="http://schemas.microsoft.com/office/powerpoint/2010/main" val="8205904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2484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1113470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E2E35FC-957A-0E10-BF74-FFB7771E0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31852-FFAD-43B4-8BA1-AA2C0980D61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397B820-1D0C-4F46-4579-7B8162A2A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8BB4C63-5BC3-5027-77F9-591F9BDF8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7864C-1320-4F33-A06D-E08B448A3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597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FF01496-415B-DDBA-AB4B-7D33E77D2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4D0DB77-11C7-81BE-8A94-940DD2DA3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EB0141B-B9B3-6B40-D7D6-82DA506B1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121952F-EEDF-3249-3F28-A6BD7DA0F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31852-FFAD-43B4-8BA1-AA2C0980D61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C7DCEB6-5562-4E68-A867-DC01C6F90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CBA07B5-5C2D-E094-F4AE-69BBE87A1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7864C-1320-4F33-A06D-E08B448A3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58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A248AD8-A852-B88E-48E3-DC38A8929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70B35E6-D6DE-DF50-A21C-ABDC1A2B41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8CB1618-71AC-AB55-EE45-333D98EBF4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CF91676-4494-B8D5-0282-4A21A91B8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31852-FFAD-43B4-8BA1-AA2C0980D61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8C61C98-65B7-C62F-6211-920A7D397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4F10402-18E6-AFAC-5BAA-E0EC35EE3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7864C-1320-4F33-A06D-E08B448A3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711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D93B91F7-DEDC-207C-A8C5-741BB4228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0428354-F774-E8D3-1407-0B0137DEC4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F7BA62D-2F8B-E683-AE58-4622F9F631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31852-FFAD-43B4-8BA1-AA2C0980D61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A5DE2ED-AB14-313F-7C0E-14348F255E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4D7447D-D4B2-9A7A-8C25-32DAEA1CB0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7864C-1320-4F33-A06D-E08B448A3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450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85061-921E-4737-98DE-A61502313F5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6659360-ADD1-4B20-A471-76906E8D8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6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3C34F-15A3-425D-B168-2EB78459F27F}" type="datetimeFigureOut">
              <a:rPr lang="ar-IQ" smtClean="0">
                <a:solidFill>
                  <a:prstClr val="black">
                    <a:tint val="75000"/>
                  </a:prstClr>
                </a:solidFill>
              </a:rPr>
              <a:pPr/>
              <a:t>13/04/1446</a:t>
            </a:fld>
            <a:endParaRPr lang="ar-IQ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IQ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D5794-619C-4B84-9DA5-3F7E733C5ACB}" type="slidenum">
              <a:rPr lang="ar-IQ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IQ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35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F0A95-8B14-4C23-8824-854E5652FC19}" type="datetimeFigureOut">
              <a:rPr lang="ar-EG" smtClean="0"/>
              <a:pPr/>
              <a:t>13/04/1446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00C76-7634-4BE9-8CB6-44282C5033F6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202217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536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7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2201217" y="2295152"/>
            <a:ext cx="9229725" cy="1467595"/>
          </a:xfrm>
        </p:spPr>
        <p:txBody>
          <a:bodyPr>
            <a:normAutofit fontScale="90000"/>
          </a:bodyPr>
          <a:lstStyle/>
          <a:p>
            <a:pPr algn="ctr" rtl="0"/>
            <a:br>
              <a:rPr lang="en-US" b="1" dirty="0"/>
            </a:b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Lec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. 4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Antivirals and viral vaccine 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3431704" y="5462588"/>
            <a:ext cx="6552728" cy="881063"/>
          </a:xfrm>
        </p:spPr>
        <p:txBody>
          <a:bodyPr/>
          <a:lstStyle/>
          <a:p>
            <a:pPr algn="ctr"/>
            <a:r>
              <a:rPr lang="en-US" b="1" dirty="0"/>
              <a:t>By:</a:t>
            </a:r>
          </a:p>
          <a:p>
            <a:pPr algn="ctr"/>
            <a:r>
              <a:rPr lang="en-US" b="1" dirty="0"/>
              <a:t>Assist. Prof. Dr. </a:t>
            </a:r>
            <a:r>
              <a:rPr lang="en-US" b="1" dirty="0" err="1"/>
              <a:t>Shaima’a</a:t>
            </a:r>
            <a:r>
              <a:rPr lang="en-US" b="1" dirty="0"/>
              <a:t> Al-</a:t>
            </a:r>
            <a:r>
              <a:rPr lang="en-US" b="1" dirty="0" err="1"/>
              <a:t>Salihy</a:t>
            </a:r>
            <a:r>
              <a:rPr lang="en-US" b="1" dirty="0"/>
              <a:t> 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3431704" y="260649"/>
            <a:ext cx="6768752" cy="92333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30ACEC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Medical Virology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262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5012" y="845422"/>
            <a:ext cx="4957010" cy="5446195"/>
          </a:xfrm>
        </p:spPr>
        <p:txBody>
          <a:bodyPr>
            <a:noAutofit/>
          </a:bodyPr>
          <a:lstStyle/>
          <a:p>
            <a:pPr marL="342900" lvl="0" indent="-3429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Blip>
                <a:blip r:embed="rId3"/>
              </a:buBlip>
              <a:tabLst>
                <a:tab pos="457200" algn="l"/>
                <a:tab pos="628650" algn="l"/>
              </a:tabLst>
            </a:pPr>
            <a:r>
              <a:rPr lang="en-US" sz="2400" b="1" dirty="0">
                <a:solidFill>
                  <a:srgbClr val="00B050"/>
                </a:solidFill>
                <a:latin typeface="Californian FB" panose="0207040306080B030204" pitchFamily="18" charset="0"/>
              </a:rPr>
              <a:t> </a:t>
            </a:r>
            <a:r>
              <a:rPr lang="en-US" sz="2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Subunit vaccines:</a:t>
            </a:r>
            <a:endParaRPr lang="en-US" sz="20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Tx/>
              <a:buChar char="-"/>
              <a:tabLst>
                <a:tab pos="457200" algn="l"/>
                <a:tab pos="628650" algn="l"/>
              </a:tabLst>
            </a:pP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Genes coding for Purified component of the virus, such as a surface antigen, are inserted into 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yeast or hamster ovary cells, to produce large amount of these components</a:t>
            </a:r>
          </a:p>
          <a:p>
            <a:pPr marL="342900" lvl="0" indent="-3429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Tx/>
              <a:buChar char="-"/>
              <a:tabLst>
                <a:tab pos="457200" algn="l"/>
                <a:tab pos="628650" algn="l"/>
              </a:tabLst>
            </a:pP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Mixed with adjuvant, then injected into the body </a:t>
            </a:r>
          </a:p>
          <a:p>
            <a:pPr marL="342900" lvl="0" indent="-3429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Tx/>
              <a:buChar char="-"/>
              <a:tabLst>
                <a:tab pos="457200" algn="l"/>
                <a:tab pos="628650" algn="l"/>
              </a:tabLst>
            </a:pP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E. g. hepatitis B virus (HBV) vaccine, human papilloma virus (HPV), and Shingrix version of the zoster virus.</a:t>
            </a:r>
            <a:endParaRPr lang="en-US" sz="20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E34CBED-CFD3-F35B-3135-ACE0B33BA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550" y="742951"/>
            <a:ext cx="5987438" cy="567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41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5012" y="845422"/>
            <a:ext cx="4957010" cy="5446195"/>
          </a:xfrm>
        </p:spPr>
        <p:txBody>
          <a:bodyPr>
            <a:noAutofit/>
          </a:bodyPr>
          <a:lstStyle/>
          <a:p>
            <a:pPr marL="342900" lvl="0" indent="-3429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Blip>
                <a:blip r:embed="rId3"/>
              </a:buBlip>
              <a:tabLst>
                <a:tab pos="457200" algn="l"/>
                <a:tab pos="628650" algn="l"/>
              </a:tabLst>
            </a:pPr>
            <a:r>
              <a:rPr lang="en-US" sz="2400" b="1" dirty="0">
                <a:solidFill>
                  <a:srgbClr val="00B050"/>
                </a:solidFill>
                <a:latin typeface="Californian FB" panose="0207040306080B030204" pitchFamily="18" charset="0"/>
              </a:rPr>
              <a:t> </a:t>
            </a:r>
            <a:r>
              <a:rPr lang="en-US" sz="2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DNA and RNA vaccines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20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Tx/>
              <a:buChar char="-"/>
              <a:tabLst>
                <a:tab pos="457200" algn="l"/>
                <a:tab pos="628650" algn="l"/>
              </a:tabLst>
            </a:pP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Purified DNA and RNA that encode the viral protein antigens are injected into the person. </a:t>
            </a:r>
          </a:p>
          <a:p>
            <a:pPr marL="342900" lvl="0" indent="-3429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Tx/>
              <a:buChar char="-"/>
              <a:tabLst>
                <a:tab pos="457200" algn="l"/>
                <a:tab pos="628650" algn="l"/>
              </a:tabLst>
            </a:pP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mRNA is translated and the resulting viral protein stimulate the immune system to produce protective antibodies</a:t>
            </a:r>
          </a:p>
          <a:p>
            <a:pPr marL="342900" lvl="0" indent="-3429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Tx/>
              <a:buChar char="-"/>
              <a:tabLst>
                <a:tab pos="457200" algn="l"/>
                <a:tab pos="628650" algn="l"/>
              </a:tabLst>
            </a:pP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e. g. SARS-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CoV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2 vaccine. </a:t>
            </a:r>
            <a:endParaRPr lang="en-US" sz="20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45954FC7-1B8D-3055-7AA9-4066F3A12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700" y="585788"/>
            <a:ext cx="6206288" cy="587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3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972DBC-EE8D-6A32-515D-E291D74C6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641350"/>
          </a:xfrm>
        </p:spPr>
        <p:txBody>
          <a:bodyPr>
            <a:normAutofit/>
          </a:bodyPr>
          <a:lstStyle/>
          <a:p>
            <a:r>
              <a:rPr lang="en-US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PASSIVE IMMUNITY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C07316F-43C8-F46C-0E8F-241C86A79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9719" y="781051"/>
            <a:ext cx="5266264" cy="5853113"/>
          </a:xfrm>
        </p:spPr>
        <p:txBody>
          <a:bodyPr>
            <a:normAutofit/>
          </a:bodyPr>
          <a:lstStyle/>
          <a:p>
            <a:pPr marL="114300" marR="0" indent="0" algn="just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628650" algn="l"/>
              </a:tabLst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Examples:</a:t>
            </a:r>
          </a:p>
          <a:p>
            <a:pPr marL="3429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  <a:tabLst>
                <a:tab pos="628650" algn="l"/>
              </a:tabLst>
            </a:pP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Rabies immune globulin (RIG</a:t>
            </a:r>
            <a:endParaRPr lang="en-US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  <a:tabLst>
                <a:tab pos="628650" algn="l"/>
              </a:tabLst>
            </a:pP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Hepatitis B immune globulin (HBIG)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  <a:tabLst>
                <a:tab pos="628650" algn="l"/>
              </a:tabLst>
            </a:pP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Varicella-zoster immune globulin (VZIG</a:t>
            </a:r>
          </a:p>
          <a:p>
            <a:pPr marL="3429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  <a:tabLst>
                <a:tab pos="628650" algn="l"/>
              </a:tabLst>
            </a:pP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Vaccinia immune globulins (VIG)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  <a:tabLst>
                <a:tab pos="628650" algn="l"/>
              </a:tabLst>
            </a:pP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Immune globulins (IGs)</a:t>
            </a:r>
            <a:endParaRPr lang="en-US" sz="2800" dirty="0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4607F63-EB1B-3688-2C4C-DADF2905F4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7067" y="1049867"/>
            <a:ext cx="5638799" cy="5076297"/>
          </a:xfrm>
        </p:spPr>
        <p:txBody>
          <a:bodyPr>
            <a:noAutofit/>
          </a:bodyPr>
          <a:lstStyle/>
          <a:p>
            <a:pPr marL="342900" marR="0" lvl="0" indent="-342900" algn="just" rtl="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457200" algn="l"/>
                <a:tab pos="628650" algn="l"/>
              </a:tabLst>
            </a:pP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Advantages of antisera: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marR="0" algn="just" rtl="0">
              <a:spcBef>
                <a:spcPts val="0"/>
              </a:spcBef>
              <a:spcAft>
                <a:spcPts val="1000"/>
              </a:spcAft>
              <a:tabLst>
                <a:tab pos="628650" algn="l"/>
              </a:tabLst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1. Confers a rapid protection against infection.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marR="0" algn="just" rtl="0">
              <a:spcBef>
                <a:spcPts val="0"/>
              </a:spcBef>
              <a:spcAft>
                <a:spcPts val="1000"/>
              </a:spcAft>
              <a:tabLst>
                <a:tab pos="628650" algn="l"/>
              </a:tabLst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2. Prophylaxis.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marR="0" algn="just" rtl="0">
              <a:spcBef>
                <a:spcPts val="0"/>
              </a:spcBef>
              <a:spcAft>
                <a:spcPts val="1000"/>
              </a:spcAft>
              <a:tabLst>
                <a:tab pos="628650" algn="l"/>
              </a:tabLst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3. It can be given shortly after exposure to pathogen.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457200" algn="l"/>
                <a:tab pos="628650" algn="l"/>
              </a:tabLst>
            </a:pP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Disadvantages: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marR="0" algn="just" rtl="0">
              <a:spcBef>
                <a:spcPts val="0"/>
              </a:spcBef>
              <a:spcAft>
                <a:spcPts val="1000"/>
              </a:spcAft>
              <a:tabLst>
                <a:tab pos="628650" algn="l"/>
              </a:tabLst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1. Risk of infection by persistent or latent pathogens.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marR="0" algn="just" rtl="0">
              <a:spcBef>
                <a:spcPts val="0"/>
              </a:spcBef>
              <a:spcAft>
                <a:spcPts val="1000"/>
              </a:spcAft>
              <a:tabLst>
                <a:tab pos="628650" algn="l"/>
              </a:tabLst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2. Short duration of protection (usually 2-3 months).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marR="0" algn="just" rtl="0">
              <a:spcBef>
                <a:spcPts val="0"/>
              </a:spcBef>
              <a:spcAft>
                <a:spcPts val="1000"/>
              </a:spcAft>
              <a:tabLst>
                <a:tab pos="628650" algn="l"/>
              </a:tabLst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3. Hypersensitivity upon subsequent injection.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8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0"/>
                            </p:stCondLst>
                            <p:childTnLst>
                              <p:par>
                                <p:cTn id="4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500"/>
                            </p:stCondLst>
                            <p:childTnLst>
                              <p:par>
                                <p:cTn id="5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8500"/>
                            </p:stCondLst>
                            <p:childTnLst>
                              <p:par>
                                <p:cTn id="6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960531D0-957A-B6F4-333F-DB5AB36AF0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-20" b="20713"/>
          <a:stretch/>
        </p:blipFill>
        <p:spPr>
          <a:xfrm>
            <a:off x="185057" y="188687"/>
            <a:ext cx="11821885" cy="647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809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ntiviral Drugs Mechanisms of Action, Animation">
            <a:hlinkClick r:id="" action="ppaction://media"/>
            <a:extLst>
              <a:ext uri="{FF2B5EF4-FFF2-40B4-BE49-F238E27FC236}">
                <a16:creationId xmlns:a16="http://schemas.microsoft.com/office/drawing/2014/main" id="{64A8260D-61DF-BF27-2D7D-026AA256815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849" y="51433"/>
            <a:ext cx="11760639" cy="6614447"/>
          </a:xfrm>
        </p:spPr>
      </p:pic>
    </p:spTree>
    <p:extLst>
      <p:ext uri="{BB962C8B-B14F-4D97-AF65-F5344CB8AC3E}">
        <p14:creationId xmlns:p14="http://schemas.microsoft.com/office/powerpoint/2010/main" val="324222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7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914400" y="1351128"/>
            <a:ext cx="7137780" cy="4326341"/>
          </a:xfrm>
        </p:spPr>
        <p:txBody>
          <a:bodyPr>
            <a:normAutofit fontScale="77500" lnSpcReduction="20000"/>
          </a:bodyPr>
          <a:lstStyle/>
          <a:p>
            <a:pPr lvl="0" algn="just"/>
            <a:endParaRPr lang="en-US" sz="800" dirty="0">
              <a:latin typeface="Comic Sans MS" pitchFamily="66" charset="0"/>
            </a:endParaRPr>
          </a:p>
          <a:p>
            <a:pPr marL="457200" lvl="0" indent="-457200" algn="just">
              <a:buFont typeface="Wingdings" panose="05000000000000000000" pitchFamily="2" charset="2"/>
              <a:buChar char="§"/>
            </a:pPr>
            <a:r>
              <a:rPr lang="en-US" sz="3200" dirty="0"/>
              <a:t>Difficulty in obtaining selective toxicity against viruses. </a:t>
            </a:r>
          </a:p>
          <a:p>
            <a:pPr lvl="0" algn="just"/>
            <a:endParaRPr lang="en-US" sz="3200" dirty="0"/>
          </a:p>
          <a:p>
            <a:pPr marL="457200" lvl="0" indent="-457200" algn="just">
              <a:buFont typeface="Wingdings" panose="05000000000000000000" pitchFamily="2" charset="2"/>
              <a:buChar char="§"/>
            </a:pPr>
            <a:r>
              <a:rPr lang="en-US" sz="3200" dirty="0"/>
              <a:t>Many cycles of viral replication occur in incubation period when the patient is well, which make the antiviral drugs relatively ineffective </a:t>
            </a:r>
          </a:p>
          <a:p>
            <a:pPr lvl="0" algn="just"/>
            <a:endParaRPr lang="en-US" sz="3200" dirty="0"/>
          </a:p>
          <a:p>
            <a:pPr marL="457200" lvl="0" indent="-457200" algn="just">
              <a:buFont typeface="Wingdings" panose="05000000000000000000" pitchFamily="2" charset="2"/>
              <a:buChar char="§"/>
            </a:pPr>
            <a:r>
              <a:rPr lang="en-US" sz="3200" dirty="0"/>
              <a:t>Latency of some viruses within cells like herpesviruses</a:t>
            </a:r>
          </a:p>
          <a:p>
            <a:pPr lvl="0" algn="just"/>
            <a:endParaRPr lang="en-US" sz="3200" dirty="0"/>
          </a:p>
          <a:p>
            <a:pPr marL="457200" lvl="0" indent="-457200" algn="just">
              <a:buFont typeface="Wingdings" panose="05000000000000000000" pitchFamily="2" charset="2"/>
              <a:buChar char="§"/>
            </a:pPr>
            <a:r>
              <a:rPr lang="en-US" sz="3200" dirty="0"/>
              <a:t>Emergence of drug-resistant viral mutant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B251BE7-B1E1-D792-E496-A3DA191E1225}"/>
              </a:ext>
            </a:extLst>
          </p:cNvPr>
          <p:cNvSpPr txBox="1"/>
          <p:nvPr/>
        </p:nvSpPr>
        <p:spPr>
          <a:xfrm>
            <a:off x="1991544" y="188641"/>
            <a:ext cx="8280920" cy="631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3200" b="1" kern="100" dirty="0">
                <a:solidFill>
                  <a:srgbClr val="0070C0"/>
                </a:solidFill>
                <a:latin typeface="Sitka Text Semibold" pitchFamily="2" charset="0"/>
                <a:ea typeface="Calibri" panose="020F0502020204030204" pitchFamily="34" charset="0"/>
                <a:cs typeface="Arial" panose="020B0604020202020204" pitchFamily="34" charset="0"/>
              </a:rPr>
              <a:t>Why are there so little antiviral?</a:t>
            </a:r>
            <a:r>
              <a:rPr lang="en-US" sz="32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800" kern="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4000E657-4F2C-9519-496A-BA0157CCD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6732" y="1458606"/>
            <a:ext cx="3411463" cy="398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2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5012" y="845422"/>
            <a:ext cx="4957010" cy="5446195"/>
          </a:xfrm>
        </p:spPr>
        <p:txBody>
          <a:bodyPr>
            <a:noAutofit/>
          </a:bodyPr>
          <a:lstStyle/>
          <a:p>
            <a:pPr lvl="0" algn="just"/>
            <a:r>
              <a:rPr lang="en-US" sz="3200" b="1" dirty="0">
                <a:solidFill>
                  <a:srgbClr val="00B050"/>
                </a:solidFill>
                <a:latin typeface="Californian FB" panose="0207040306080B030204" pitchFamily="18" charset="0"/>
              </a:rPr>
              <a:t>Killed vaccine:</a:t>
            </a:r>
          </a:p>
          <a:p>
            <a:pPr marL="285750" indent="-285750" algn="just">
              <a:buFontTx/>
              <a:buChar char="-"/>
            </a:pPr>
            <a:r>
              <a:rPr lang="en-US" sz="2800" dirty="0"/>
              <a:t>Inactivating viral infectivity with formaldehyde (or other inactivating chemicals). </a:t>
            </a:r>
          </a:p>
          <a:p>
            <a:pPr marL="285750" indent="-285750" algn="just">
              <a:buFontTx/>
              <a:buChar char="-"/>
            </a:pPr>
            <a:r>
              <a:rPr lang="en-US" sz="2800" dirty="0"/>
              <a:t>The ability of the virus to cause disease is inactivated but the ability to activate the immune response is retained.</a:t>
            </a:r>
          </a:p>
          <a:p>
            <a:pPr marL="285750" indent="-285750" algn="just">
              <a:buFontTx/>
              <a:buChar char="-"/>
            </a:pPr>
            <a:r>
              <a:rPr lang="en-US" sz="2800" dirty="0"/>
              <a:t> Vaccines against hepatitis A, rabies, and Salk version of polio virus (IPV).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F63295C3-D8D5-77F5-BC61-0C4E76A4FAAF}"/>
              </a:ext>
            </a:extLst>
          </p:cNvPr>
          <p:cNvSpPr txBox="1"/>
          <p:nvPr/>
        </p:nvSpPr>
        <p:spPr>
          <a:xfrm>
            <a:off x="2147448" y="424423"/>
            <a:ext cx="83884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Abadi" panose="020B0604020104020204" pitchFamily="34" charset="0"/>
              </a:rPr>
              <a:t>Types of viral vaccine: 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10B86451-092A-A8E3-030F-08C505BBAF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129" b="3553"/>
          <a:stretch/>
        </p:blipFill>
        <p:spPr>
          <a:xfrm>
            <a:off x="5655843" y="1187116"/>
            <a:ext cx="6343650" cy="524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5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5011" y="845422"/>
            <a:ext cx="11279276" cy="5446195"/>
          </a:xfrm>
        </p:spPr>
        <p:txBody>
          <a:bodyPr>
            <a:noAutofit/>
          </a:bodyPr>
          <a:lstStyle/>
          <a:p>
            <a:pPr lvl="0"/>
            <a:r>
              <a:rPr lang="en-US" sz="2800" dirty="0"/>
              <a:t> </a:t>
            </a:r>
            <a:r>
              <a:rPr lang="en-US" sz="2800" b="1" dirty="0"/>
              <a:t>Advantage: </a:t>
            </a:r>
            <a:endParaRPr lang="en-US" sz="2800" dirty="0"/>
          </a:p>
          <a:p>
            <a:pPr marL="342900" lvl="0" indent="-342900">
              <a:buFont typeface="+mj-lt"/>
              <a:buAutoNum type="arabicPeriod"/>
            </a:pPr>
            <a:r>
              <a:rPr lang="en-US" sz="2800" dirty="0"/>
              <a:t>no reversion to virulent virus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800" dirty="0"/>
              <a:t>More heat stable.</a:t>
            </a:r>
          </a:p>
          <a:p>
            <a:pPr lvl="0"/>
            <a:r>
              <a:rPr lang="en-US" sz="2800" dirty="0"/>
              <a:t> </a:t>
            </a:r>
          </a:p>
          <a:p>
            <a:pPr lvl="0"/>
            <a:r>
              <a:rPr lang="en-US" sz="2800" b="1" dirty="0"/>
              <a:t>Disadvantages: </a:t>
            </a:r>
            <a:endParaRPr lang="en-US" sz="2800" dirty="0"/>
          </a:p>
          <a:p>
            <a:pPr marL="342900" lvl="0" indent="-342900">
              <a:buFont typeface="+mj-lt"/>
              <a:buAutoNum type="arabicPeriod"/>
            </a:pPr>
            <a:r>
              <a:rPr lang="en-US" sz="2800" dirty="0"/>
              <a:t>Brief immunity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800" dirty="0"/>
              <a:t>Inadequate local immunity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800" dirty="0"/>
              <a:t>Poor Cell mediated immunity.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800" dirty="0"/>
              <a:t>Hypersensitivity to subsequent vaccination</a:t>
            </a:r>
          </a:p>
          <a:p>
            <a:endParaRPr lang="en-US" sz="2800" dirty="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F63295C3-D8D5-77F5-BC61-0C4E76A4FAAF}"/>
              </a:ext>
            </a:extLst>
          </p:cNvPr>
          <p:cNvSpPr txBox="1"/>
          <p:nvPr/>
        </p:nvSpPr>
        <p:spPr>
          <a:xfrm>
            <a:off x="527713" y="260647"/>
            <a:ext cx="100081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rtl="0"/>
            <a:r>
              <a:rPr lang="en-US" sz="3200" b="1" dirty="0">
                <a:solidFill>
                  <a:srgbClr val="00B050"/>
                </a:solidFill>
                <a:latin typeface="Californian FB" panose="0207040306080B030204" pitchFamily="18" charset="0"/>
              </a:rPr>
              <a:t>Killed vaccine:</a:t>
            </a:r>
          </a:p>
        </p:txBody>
      </p:sp>
    </p:spTree>
    <p:extLst>
      <p:ext uri="{BB962C8B-B14F-4D97-AF65-F5344CB8AC3E}">
        <p14:creationId xmlns:p14="http://schemas.microsoft.com/office/powerpoint/2010/main" val="1929214709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5012" y="845422"/>
            <a:ext cx="4957010" cy="5446195"/>
          </a:xfrm>
        </p:spPr>
        <p:txBody>
          <a:bodyPr>
            <a:noAutofit/>
          </a:bodyPr>
          <a:lstStyle/>
          <a:p>
            <a:pPr lvl="0" algn="just"/>
            <a:r>
              <a:rPr lang="en-US" sz="3200" b="1" dirty="0">
                <a:solidFill>
                  <a:srgbClr val="00B050"/>
                </a:solidFill>
                <a:latin typeface="Californian FB" panose="0207040306080B030204" pitchFamily="18" charset="0"/>
              </a:rPr>
              <a:t> Attenuated live-virus vaccine:</a:t>
            </a:r>
          </a:p>
          <a:p>
            <a:pPr marL="285750" indent="-285750" algn="just">
              <a:buFontTx/>
              <a:buChar char="-"/>
            </a:pPr>
            <a:r>
              <a:rPr lang="en-US" sz="2800" dirty="0"/>
              <a:t>virus mutants in the virulence genes </a:t>
            </a:r>
          </a:p>
          <a:p>
            <a:pPr marL="285750" indent="-285750" algn="just">
              <a:buFontTx/>
              <a:buChar char="-"/>
            </a:pPr>
            <a:r>
              <a:rPr lang="en-US" sz="2800" dirty="0"/>
              <a:t>restricted in some steps in the pathogenesis of disease.</a:t>
            </a:r>
          </a:p>
          <a:p>
            <a:pPr marL="285750" indent="-285750" algn="just">
              <a:buFontTx/>
              <a:buChar char="-"/>
            </a:pPr>
            <a:r>
              <a:rPr lang="en-US" sz="2800" dirty="0"/>
              <a:t> Sabin version of polio virus (OPV).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9C8BF017-33AE-36D9-8F76-4C16EB9C4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737" y="845422"/>
            <a:ext cx="6384757" cy="544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4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5011" y="845422"/>
            <a:ext cx="11279276" cy="5446195"/>
          </a:xfrm>
        </p:spPr>
        <p:txBody>
          <a:bodyPr>
            <a:noAutofit/>
          </a:bodyPr>
          <a:lstStyle/>
          <a:p>
            <a:pPr lvl="0" algn="just"/>
            <a:r>
              <a:rPr lang="en-US" sz="2800" dirty="0"/>
              <a:t> </a:t>
            </a:r>
            <a:r>
              <a:rPr lang="en-US" sz="2800" b="1" dirty="0"/>
              <a:t>Advantage: </a:t>
            </a:r>
            <a:endParaRPr lang="en-US" sz="2800" dirty="0"/>
          </a:p>
          <a:p>
            <a:pPr marL="514350" lvl="0" indent="-514350" algn="just">
              <a:buAutoNum type="arabicPeriod"/>
            </a:pPr>
            <a:r>
              <a:rPr lang="en-US" sz="2800" dirty="0"/>
              <a:t>Stimulate long-lasting antibody production.</a:t>
            </a:r>
          </a:p>
          <a:p>
            <a:pPr marL="514350" lvl="0" indent="-514350" algn="just">
              <a:buAutoNum type="arabicPeriod"/>
            </a:pPr>
            <a:r>
              <a:rPr lang="en-US" sz="2800" dirty="0"/>
              <a:t>Induce good cell mediated immunity.</a:t>
            </a:r>
          </a:p>
          <a:p>
            <a:pPr marL="514350" lvl="0" indent="-514350" algn="just">
              <a:buAutoNum type="arabicPeriod"/>
            </a:pPr>
            <a:r>
              <a:rPr lang="en-US" sz="2800" dirty="0"/>
              <a:t>Induce local immunity.</a:t>
            </a:r>
          </a:p>
          <a:p>
            <a:pPr marL="514350" lvl="0" indent="-514350" algn="just">
              <a:buAutoNum type="arabicPeriod"/>
            </a:pPr>
            <a:r>
              <a:rPr lang="en-US" sz="2800" dirty="0"/>
              <a:t>Excretion of the mutant may participate in herd immunity.</a:t>
            </a:r>
          </a:p>
          <a:p>
            <a:pPr lvl="0" algn="just"/>
            <a:r>
              <a:rPr lang="en-US" sz="2800" b="1" dirty="0"/>
              <a:t>Disadvantages: </a:t>
            </a:r>
            <a:endParaRPr lang="en-US" sz="2800" dirty="0"/>
          </a:p>
          <a:p>
            <a:pPr marL="342900" lvl="0" indent="-342900" algn="just">
              <a:buFont typeface="+mj-lt"/>
              <a:buAutoNum type="arabicPeriod"/>
            </a:pPr>
            <a:r>
              <a:rPr lang="en-US" sz="2800" dirty="0"/>
              <a:t>The risk of revertant.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en-US" sz="2800" dirty="0"/>
              <a:t>Presence of contaminants.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en-US" sz="2800" dirty="0"/>
              <a:t>Increase the transmission possibility of a virulent revertant to the susceptible person.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en-US" sz="2800" dirty="0"/>
              <a:t>Vaccines grown in chick embryo can not be given to those who had anaphylactic reaction to egg.</a:t>
            </a:r>
          </a:p>
          <a:p>
            <a:pPr algn="just"/>
            <a:endParaRPr lang="en-US" sz="2800" dirty="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F63295C3-D8D5-77F5-BC61-0C4E76A4FAAF}"/>
              </a:ext>
            </a:extLst>
          </p:cNvPr>
          <p:cNvSpPr txBox="1"/>
          <p:nvPr/>
        </p:nvSpPr>
        <p:spPr>
          <a:xfrm>
            <a:off x="527713" y="260647"/>
            <a:ext cx="100081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rtl="0"/>
            <a:r>
              <a:rPr lang="en-US" sz="3200" b="1" dirty="0">
                <a:solidFill>
                  <a:srgbClr val="00B050"/>
                </a:solidFill>
                <a:latin typeface="Californian FB" panose="0207040306080B030204" pitchFamily="18" charset="0"/>
              </a:rPr>
              <a:t>Attenuated live vaccine:</a:t>
            </a:r>
          </a:p>
        </p:txBody>
      </p:sp>
    </p:spTree>
    <p:extLst>
      <p:ext uri="{BB962C8B-B14F-4D97-AF65-F5344CB8AC3E}">
        <p14:creationId xmlns:p14="http://schemas.microsoft.com/office/powerpoint/2010/main" val="3708308746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F63295C3-D8D5-77F5-BC61-0C4E76A4FAAF}"/>
              </a:ext>
            </a:extLst>
          </p:cNvPr>
          <p:cNvSpPr txBox="1"/>
          <p:nvPr/>
        </p:nvSpPr>
        <p:spPr>
          <a:xfrm>
            <a:off x="1901788" y="260649"/>
            <a:ext cx="83884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Temperature-sensitive mutant: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FDEE63B-CDD8-F7A0-51E8-59512C75F54D}"/>
              </a:ext>
            </a:extLst>
          </p:cNvPr>
          <p:cNvSpPr txBox="1"/>
          <p:nvPr/>
        </p:nvSpPr>
        <p:spPr>
          <a:xfrm>
            <a:off x="25929" y="848398"/>
            <a:ext cx="7653867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 rtl="0">
              <a:buFontTx/>
              <a:buChar char="-"/>
            </a:pP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Depends on environmental factors</a:t>
            </a:r>
          </a:p>
          <a:p>
            <a:pPr algn="just" rtl="0"/>
            <a:r>
              <a:rPr lang="en-US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   </a:t>
            </a:r>
          </a:p>
          <a:p>
            <a:pPr marL="457200" indent="-457200" algn="just" rtl="0">
              <a:buFontTx/>
              <a:buChar char="-"/>
            </a:pP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Are normal under condition and abnormal under other conditions</a:t>
            </a:r>
          </a:p>
          <a:p>
            <a:pPr algn="just" rtl="0"/>
            <a:r>
              <a:rPr lang="en-US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    </a:t>
            </a:r>
          </a:p>
          <a:p>
            <a:pPr marL="457200" indent="-457200" algn="just" rtl="0">
              <a:buFontTx/>
              <a:buChar char="-"/>
            </a:pP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An inability to proliferate at high temperatures typically gives viruses an attenuated phenotype.</a:t>
            </a:r>
          </a:p>
          <a:p>
            <a:pPr algn="just" rtl="0"/>
            <a:r>
              <a:rPr lang="en-US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    </a:t>
            </a:r>
          </a:p>
          <a:p>
            <a:pPr marL="457200" indent="-457200" algn="just" rtl="0">
              <a:buFontTx/>
              <a:buChar char="-"/>
            </a:pP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The mutant will replicate in the cooler air passages of the nose, where it induces IgA-based immunity, whereas it will not replicate in the warmer lung tissue and therefore will not cause disease. 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E37B8A23-A435-5E29-6492-B3E1449C0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6062" y="845424"/>
            <a:ext cx="4139671" cy="553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2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1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5012" y="845422"/>
            <a:ext cx="4957010" cy="5446195"/>
          </a:xfrm>
        </p:spPr>
        <p:txBody>
          <a:bodyPr>
            <a:noAutofit/>
          </a:bodyPr>
          <a:lstStyle/>
          <a:p>
            <a:pPr marL="342900" lvl="0" indent="-3429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Blip>
                <a:blip r:embed="rId3"/>
              </a:buBlip>
              <a:tabLst>
                <a:tab pos="457200" algn="l"/>
                <a:tab pos="628650" algn="l"/>
              </a:tabLst>
            </a:pPr>
            <a:r>
              <a:rPr lang="en-US" sz="2400" b="1" dirty="0">
                <a:solidFill>
                  <a:srgbClr val="00B050"/>
                </a:solidFill>
                <a:latin typeface="Californian FB" panose="0207040306080B030204" pitchFamily="18" charset="0"/>
              </a:rPr>
              <a:t> </a:t>
            </a:r>
            <a:r>
              <a:rPr lang="en-US" sz="2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Vectored vaccines: </a:t>
            </a:r>
            <a:endParaRPr lang="en-US" sz="24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  <a:tabLst>
                <a:tab pos="628650" algn="l"/>
              </a:tabLst>
            </a:pP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Ebola virus vaccine: carried on vesicular stomatitis</a:t>
            </a:r>
            <a:endParaRPr lang="en-US" sz="24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  <a:tabLst>
                <a:tab pos="628650" algn="l"/>
              </a:tabLst>
            </a:pP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Rota virus vaccine: carried on bovine rotavirus </a:t>
            </a:r>
            <a:endParaRPr lang="en-US" sz="24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  <a:tabLst>
                <a:tab pos="628650" algn="l"/>
              </a:tabLst>
            </a:pP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Dengue virus vaccine: carried on attenuated yellow fever virus</a:t>
            </a:r>
            <a:endParaRPr lang="en-US" sz="24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  <a:tabLst>
                <a:tab pos="628650" algn="l"/>
              </a:tabLst>
            </a:pP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SARS-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CoV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2: carried on human adenovirus 26</a:t>
            </a:r>
            <a:endParaRPr lang="en-US" sz="24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73CF633A-AED9-CC3D-00D0-0E1A0E5FD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0227" y="664496"/>
            <a:ext cx="6196761" cy="562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2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ربطة">
  <a:themeElements>
    <a:clrScheme name="ربطة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ربطة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ربطة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4647</TotalTime>
  <Words>613</Words>
  <Application>Microsoft Office PowerPoint</Application>
  <PresentationFormat>شاشة عريضة</PresentationFormat>
  <Paragraphs>90</Paragraphs>
  <Slides>13</Slides>
  <Notes>10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13</vt:i4>
      </vt:variant>
      <vt:variant>
        <vt:lpstr>نسق</vt:lpstr>
      </vt:variant>
      <vt:variant>
        <vt:i4>5</vt:i4>
      </vt:variant>
      <vt:variant>
        <vt:lpstr>عناوين الشرائح</vt:lpstr>
      </vt:variant>
      <vt:variant>
        <vt:i4>13</vt:i4>
      </vt:variant>
    </vt:vector>
  </HeadingPairs>
  <TitlesOfParts>
    <vt:vector size="31" baseType="lpstr">
      <vt:lpstr>Abadi</vt:lpstr>
      <vt:lpstr>Arial</vt:lpstr>
      <vt:lpstr>Calibri</vt:lpstr>
      <vt:lpstr>Calibri Light</vt:lpstr>
      <vt:lpstr>Californian FB</vt:lpstr>
      <vt:lpstr>Century Gothic</vt:lpstr>
      <vt:lpstr>Comic Sans MS</vt:lpstr>
      <vt:lpstr>Corbel</vt:lpstr>
      <vt:lpstr>Sitka Text Semibold</vt:lpstr>
      <vt:lpstr>Times New Roman</vt:lpstr>
      <vt:lpstr>Wingdings</vt:lpstr>
      <vt:lpstr>Wingdings 2</vt:lpstr>
      <vt:lpstr>Wingdings 3</vt:lpstr>
      <vt:lpstr>نسق Office</vt:lpstr>
      <vt:lpstr>ربطة</vt:lpstr>
      <vt:lpstr>4_Office Theme</vt:lpstr>
      <vt:lpstr>1_نسق Office</vt:lpstr>
      <vt:lpstr>2_HDOfficeLightV0</vt:lpstr>
      <vt:lpstr> Lec. 4 Antivirals and viral vaccine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PASSIVE IMMUNITY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DR.Ahmed Saker 2o1O</dc:creator>
  <cp:lastModifiedBy>DR.Ahmed Saker 2o1O</cp:lastModifiedBy>
  <cp:revision>5</cp:revision>
  <dcterms:created xsi:type="dcterms:W3CDTF">2024-10-04T14:25:59Z</dcterms:created>
  <dcterms:modified xsi:type="dcterms:W3CDTF">2024-10-17T09:42:05Z</dcterms:modified>
</cp:coreProperties>
</file>