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7"/>
  </p:notesMasterIdLst>
  <p:sldIdLst>
    <p:sldId id="256" r:id="rId2"/>
    <p:sldId id="302" r:id="rId3"/>
    <p:sldId id="309" r:id="rId4"/>
    <p:sldId id="303" r:id="rId5"/>
    <p:sldId id="310" r:id="rId6"/>
    <p:sldId id="301" r:id="rId7"/>
    <p:sldId id="257" r:id="rId8"/>
    <p:sldId id="258" r:id="rId9"/>
    <p:sldId id="259" r:id="rId10"/>
    <p:sldId id="260" r:id="rId11"/>
    <p:sldId id="299" r:id="rId12"/>
    <p:sldId id="300" r:id="rId13"/>
    <p:sldId id="261" r:id="rId14"/>
    <p:sldId id="262" r:id="rId15"/>
    <p:sldId id="298" r:id="rId16"/>
    <p:sldId id="265" r:id="rId17"/>
    <p:sldId id="311"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312" r:id="rId33"/>
    <p:sldId id="304" r:id="rId34"/>
    <p:sldId id="305" r:id="rId35"/>
    <p:sldId id="313" r:id="rId36"/>
    <p:sldId id="306" r:id="rId37"/>
    <p:sldId id="308" r:id="rId38"/>
    <p:sldId id="307" r:id="rId39"/>
    <p:sldId id="314" r:id="rId40"/>
    <p:sldId id="280" r:id="rId41"/>
    <p:sldId id="281" r:id="rId42"/>
    <p:sldId id="282" r:id="rId43"/>
    <p:sldId id="283" r:id="rId44"/>
    <p:sldId id="284" r:id="rId45"/>
    <p:sldId id="285" r:id="rId46"/>
    <p:sldId id="286" r:id="rId47"/>
    <p:sldId id="287" r:id="rId48"/>
    <p:sldId id="294" r:id="rId49"/>
    <p:sldId id="293" r:id="rId50"/>
    <p:sldId id="289" r:id="rId51"/>
    <p:sldId id="290" r:id="rId52"/>
    <p:sldId id="291" r:id="rId53"/>
    <p:sldId id="292" r:id="rId54"/>
    <p:sldId id="295" r:id="rId55"/>
    <p:sldId id="29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CDAB0-DFE7-4B14-9B82-318D23AC39A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8AA0953D-79D9-49B4-B7F7-DBAA6418C5B1}">
      <dgm:prSet custT="1"/>
      <dgm:spPr/>
      <dgm:t>
        <a:bodyPr/>
        <a:lstStyle/>
        <a:p>
          <a:pPr rtl="0"/>
          <a:r>
            <a:rPr lang="en-US" sz="2800" dirty="0"/>
            <a:t>Infection cause of IUGR (5-10%)(Congenital infections)</a:t>
          </a:r>
          <a:endParaRPr lang="ar-IQ" sz="1600" dirty="0"/>
        </a:p>
      </dgm:t>
    </dgm:pt>
    <dgm:pt modelId="{CBBA6B4A-A1B5-4513-BF7E-E1D98214C82C}" type="parTrans" cxnId="{AFB0AF50-2FFE-454F-A9D2-9D425BDF2315}">
      <dgm:prSet/>
      <dgm:spPr/>
      <dgm:t>
        <a:bodyPr/>
        <a:lstStyle/>
        <a:p>
          <a:pPr rtl="1"/>
          <a:endParaRPr lang="ar-IQ"/>
        </a:p>
      </dgm:t>
    </dgm:pt>
    <dgm:pt modelId="{B1D7E7B1-D59D-4712-AFB6-53982BE2459E}" type="sibTrans" cxnId="{AFB0AF50-2FFE-454F-A9D2-9D425BDF2315}">
      <dgm:prSet/>
      <dgm:spPr/>
      <dgm:t>
        <a:bodyPr/>
        <a:lstStyle/>
        <a:p>
          <a:pPr rtl="1"/>
          <a:endParaRPr lang="ar-IQ"/>
        </a:p>
      </dgm:t>
    </dgm:pt>
    <dgm:pt modelId="{F35A7A18-1985-4725-BC8F-7E3A2F629856}">
      <dgm:prSet custT="1"/>
      <dgm:spPr/>
      <dgm:t>
        <a:bodyPr/>
        <a:lstStyle/>
        <a:p>
          <a:pPr rtl="0"/>
          <a:r>
            <a:rPr lang="en-US" sz="3600" dirty="0"/>
            <a:t>CMV</a:t>
          </a:r>
          <a:endParaRPr lang="ar-IQ" sz="3600" dirty="0"/>
        </a:p>
      </dgm:t>
    </dgm:pt>
    <dgm:pt modelId="{73358A68-84FD-4873-91F7-CF677DCDB57B}" type="parTrans" cxnId="{EC57A947-C242-4C26-A1AF-E00CA2BD1DCF}">
      <dgm:prSet/>
      <dgm:spPr/>
      <dgm:t>
        <a:bodyPr/>
        <a:lstStyle/>
        <a:p>
          <a:pPr rtl="1"/>
          <a:endParaRPr lang="ar-IQ"/>
        </a:p>
      </dgm:t>
    </dgm:pt>
    <dgm:pt modelId="{A4B36B2D-BF71-4C2B-B603-5AD1273B1FBF}" type="sibTrans" cxnId="{EC57A947-C242-4C26-A1AF-E00CA2BD1DCF}">
      <dgm:prSet/>
      <dgm:spPr/>
      <dgm:t>
        <a:bodyPr/>
        <a:lstStyle/>
        <a:p>
          <a:pPr rtl="1"/>
          <a:endParaRPr lang="ar-IQ"/>
        </a:p>
      </dgm:t>
    </dgm:pt>
    <dgm:pt modelId="{B4F50583-3854-4DD2-91DF-5D6E22B84276}">
      <dgm:prSet custT="1"/>
      <dgm:spPr/>
      <dgm:t>
        <a:bodyPr/>
        <a:lstStyle/>
        <a:p>
          <a:pPr rtl="0"/>
          <a:r>
            <a:rPr lang="en-US" sz="3600" dirty="0"/>
            <a:t>Rubella</a:t>
          </a:r>
          <a:endParaRPr lang="ar-IQ" sz="3600" dirty="0"/>
        </a:p>
      </dgm:t>
    </dgm:pt>
    <dgm:pt modelId="{6B8AD4DE-5560-460F-A816-B80007389506}" type="parTrans" cxnId="{8E55255A-BFAD-4164-A572-283BC4E17702}">
      <dgm:prSet/>
      <dgm:spPr/>
      <dgm:t>
        <a:bodyPr/>
        <a:lstStyle/>
        <a:p>
          <a:pPr rtl="1"/>
          <a:endParaRPr lang="ar-IQ"/>
        </a:p>
      </dgm:t>
    </dgm:pt>
    <dgm:pt modelId="{FCBC5422-D98E-48B4-B640-96D882D7B22D}" type="sibTrans" cxnId="{8E55255A-BFAD-4164-A572-283BC4E17702}">
      <dgm:prSet/>
      <dgm:spPr/>
      <dgm:t>
        <a:bodyPr/>
        <a:lstStyle/>
        <a:p>
          <a:pPr rtl="1"/>
          <a:endParaRPr lang="ar-IQ"/>
        </a:p>
      </dgm:t>
    </dgm:pt>
    <dgm:pt modelId="{7D6F8206-5C6F-46AE-B9F3-7411CDF94658}">
      <dgm:prSet custT="1"/>
      <dgm:spPr/>
      <dgm:t>
        <a:bodyPr/>
        <a:lstStyle/>
        <a:p>
          <a:pPr rtl="0"/>
          <a:r>
            <a:rPr lang="en-US" sz="4000" dirty="0"/>
            <a:t>Herpes</a:t>
          </a:r>
          <a:endParaRPr lang="ar-IQ" sz="4000" dirty="0"/>
        </a:p>
      </dgm:t>
    </dgm:pt>
    <dgm:pt modelId="{E375899E-E862-4D58-95F0-F34D9F4D61E3}" type="parTrans" cxnId="{8D4B44EF-8300-4D5F-83BE-8075698B7004}">
      <dgm:prSet/>
      <dgm:spPr/>
      <dgm:t>
        <a:bodyPr/>
        <a:lstStyle/>
        <a:p>
          <a:pPr rtl="1"/>
          <a:endParaRPr lang="ar-IQ"/>
        </a:p>
      </dgm:t>
    </dgm:pt>
    <dgm:pt modelId="{635C3742-7A5F-46B0-85F8-0A59AAE66D5F}" type="sibTrans" cxnId="{8D4B44EF-8300-4D5F-83BE-8075698B7004}">
      <dgm:prSet/>
      <dgm:spPr/>
      <dgm:t>
        <a:bodyPr/>
        <a:lstStyle/>
        <a:p>
          <a:pPr rtl="1"/>
          <a:endParaRPr lang="ar-IQ"/>
        </a:p>
      </dgm:t>
    </dgm:pt>
    <dgm:pt modelId="{40A7267B-B985-4460-A1A8-B90F753FAC9F}">
      <dgm:prSet custT="1"/>
      <dgm:spPr/>
      <dgm:t>
        <a:bodyPr/>
        <a:lstStyle/>
        <a:p>
          <a:pPr rtl="0"/>
          <a:r>
            <a:rPr lang="en-US" sz="3600" dirty="0" err="1"/>
            <a:t>Vericella</a:t>
          </a:r>
          <a:r>
            <a:rPr lang="en-US" sz="3600" dirty="0"/>
            <a:t> zoster</a:t>
          </a:r>
          <a:endParaRPr lang="ar-IQ" sz="3600" dirty="0"/>
        </a:p>
      </dgm:t>
    </dgm:pt>
    <dgm:pt modelId="{0B9D5CA7-598B-4DFB-AD68-5E0E1706568F}" type="parTrans" cxnId="{8A072D61-5BA6-4B20-81BE-DF0BBB67046F}">
      <dgm:prSet/>
      <dgm:spPr/>
      <dgm:t>
        <a:bodyPr/>
        <a:lstStyle/>
        <a:p>
          <a:pPr rtl="1"/>
          <a:endParaRPr lang="ar-IQ"/>
        </a:p>
      </dgm:t>
    </dgm:pt>
    <dgm:pt modelId="{969FC15C-5A93-4294-B8B0-A08E9E019835}" type="sibTrans" cxnId="{8A072D61-5BA6-4B20-81BE-DF0BBB67046F}">
      <dgm:prSet/>
      <dgm:spPr/>
      <dgm:t>
        <a:bodyPr/>
        <a:lstStyle/>
        <a:p>
          <a:pPr rtl="1"/>
          <a:endParaRPr lang="ar-IQ"/>
        </a:p>
      </dgm:t>
    </dgm:pt>
    <dgm:pt modelId="{5C8003F6-5DD2-4EBF-88F1-36E752D5A0CE}">
      <dgm:prSet custT="1"/>
      <dgm:spPr/>
      <dgm:t>
        <a:bodyPr/>
        <a:lstStyle/>
        <a:p>
          <a:pPr rtl="0"/>
          <a:r>
            <a:rPr lang="en-US" sz="3600" dirty="0"/>
            <a:t>Toxoplasmosis</a:t>
          </a:r>
          <a:endParaRPr lang="ar-IQ" sz="3600" dirty="0"/>
        </a:p>
      </dgm:t>
    </dgm:pt>
    <dgm:pt modelId="{940F3161-F146-4EA9-AF31-A77F23C059CA}" type="parTrans" cxnId="{64078847-A906-4EA7-898A-A50F5389B258}">
      <dgm:prSet/>
      <dgm:spPr/>
      <dgm:t>
        <a:bodyPr/>
        <a:lstStyle/>
        <a:p>
          <a:pPr rtl="1"/>
          <a:endParaRPr lang="ar-IQ"/>
        </a:p>
      </dgm:t>
    </dgm:pt>
    <dgm:pt modelId="{34FC6FF9-A1DB-4049-A962-A4560FC1CC6E}" type="sibTrans" cxnId="{64078847-A906-4EA7-898A-A50F5389B258}">
      <dgm:prSet/>
      <dgm:spPr/>
      <dgm:t>
        <a:bodyPr/>
        <a:lstStyle/>
        <a:p>
          <a:pPr rtl="1"/>
          <a:endParaRPr lang="ar-IQ"/>
        </a:p>
      </dgm:t>
    </dgm:pt>
    <dgm:pt modelId="{6FD58771-20D7-44A6-B821-DB91CE3BA798}">
      <dgm:prSet custT="1"/>
      <dgm:spPr/>
      <dgm:t>
        <a:bodyPr/>
        <a:lstStyle/>
        <a:p>
          <a:pPr rtl="0"/>
          <a:r>
            <a:rPr lang="en-US" sz="4000" dirty="0"/>
            <a:t>Malaria</a:t>
          </a:r>
          <a:endParaRPr lang="ar-IQ" sz="4000" dirty="0"/>
        </a:p>
      </dgm:t>
    </dgm:pt>
    <dgm:pt modelId="{12026FA1-34F7-412A-891D-753E139FB8F3}" type="parTrans" cxnId="{751F0C27-6407-47A8-976C-E0EBC8F1D575}">
      <dgm:prSet/>
      <dgm:spPr/>
      <dgm:t>
        <a:bodyPr/>
        <a:lstStyle/>
        <a:p>
          <a:pPr rtl="1"/>
          <a:endParaRPr lang="ar-IQ"/>
        </a:p>
      </dgm:t>
    </dgm:pt>
    <dgm:pt modelId="{A750AA0C-215E-4C2A-9571-B1C4A999B177}" type="sibTrans" cxnId="{751F0C27-6407-47A8-976C-E0EBC8F1D575}">
      <dgm:prSet/>
      <dgm:spPr/>
      <dgm:t>
        <a:bodyPr/>
        <a:lstStyle/>
        <a:p>
          <a:pPr rtl="1"/>
          <a:endParaRPr lang="ar-IQ"/>
        </a:p>
      </dgm:t>
    </dgm:pt>
    <dgm:pt modelId="{C410B6D9-3B89-4C73-BB8A-4C53AB339328}">
      <dgm:prSet custT="1"/>
      <dgm:spPr/>
      <dgm:t>
        <a:bodyPr/>
        <a:lstStyle/>
        <a:p>
          <a:pPr rtl="0"/>
          <a:r>
            <a:rPr lang="en-US" sz="4000" dirty="0" err="1"/>
            <a:t>Listeriosis</a:t>
          </a:r>
          <a:endParaRPr lang="ar-IQ" sz="4000" dirty="0"/>
        </a:p>
      </dgm:t>
    </dgm:pt>
    <dgm:pt modelId="{108C1D89-9629-4554-9E07-BC4253E3D2FC}" type="parTrans" cxnId="{3BDA267A-58C7-4A0F-B69E-D3FA888DC453}">
      <dgm:prSet/>
      <dgm:spPr/>
      <dgm:t>
        <a:bodyPr/>
        <a:lstStyle/>
        <a:p>
          <a:pPr rtl="1"/>
          <a:endParaRPr lang="ar-IQ"/>
        </a:p>
      </dgm:t>
    </dgm:pt>
    <dgm:pt modelId="{139B4312-DA96-47E3-8EAD-95509CADCC85}" type="sibTrans" cxnId="{3BDA267A-58C7-4A0F-B69E-D3FA888DC453}">
      <dgm:prSet/>
      <dgm:spPr/>
      <dgm:t>
        <a:bodyPr/>
        <a:lstStyle/>
        <a:p>
          <a:pPr rtl="1"/>
          <a:endParaRPr lang="ar-IQ"/>
        </a:p>
      </dgm:t>
    </dgm:pt>
    <dgm:pt modelId="{FD710DDF-D945-4B80-85CF-B7D81ACF6844}" type="pres">
      <dgm:prSet presAssocID="{64BCDAB0-DFE7-4B14-9B82-318D23AC39A5}" presName="compositeShape" presStyleCnt="0">
        <dgm:presLayoutVars>
          <dgm:dir/>
          <dgm:resizeHandles/>
        </dgm:presLayoutVars>
      </dgm:prSet>
      <dgm:spPr/>
    </dgm:pt>
    <dgm:pt modelId="{13636CDB-EEBA-4256-8CE8-201BF68438EA}" type="pres">
      <dgm:prSet presAssocID="{64BCDAB0-DFE7-4B14-9B82-318D23AC39A5}" presName="pyramid" presStyleLbl="node1" presStyleIdx="0" presStyleCnt="1"/>
      <dgm:spPr/>
    </dgm:pt>
    <dgm:pt modelId="{DC1795C0-9F65-4BAE-9DCE-592F517524A2}" type="pres">
      <dgm:prSet presAssocID="{64BCDAB0-DFE7-4B14-9B82-318D23AC39A5}" presName="theList" presStyleCnt="0"/>
      <dgm:spPr/>
    </dgm:pt>
    <dgm:pt modelId="{15B09E2E-1773-4AB2-A120-16F56302AB40}" type="pres">
      <dgm:prSet presAssocID="{8AA0953D-79D9-49B4-B7F7-DBAA6418C5B1}" presName="aNode" presStyleLbl="fgAcc1" presStyleIdx="0" presStyleCnt="8" custScaleX="207043" custScaleY="270684">
        <dgm:presLayoutVars>
          <dgm:bulletEnabled val="1"/>
        </dgm:presLayoutVars>
      </dgm:prSet>
      <dgm:spPr/>
    </dgm:pt>
    <dgm:pt modelId="{5D9CFB13-CEAB-4ABF-B266-68A97DD0277D}" type="pres">
      <dgm:prSet presAssocID="{8AA0953D-79D9-49B4-B7F7-DBAA6418C5B1}" presName="aSpace" presStyleCnt="0"/>
      <dgm:spPr/>
    </dgm:pt>
    <dgm:pt modelId="{74CFDA7C-3A4C-4FFB-ACFC-056AB43689A8}" type="pres">
      <dgm:prSet presAssocID="{F35A7A18-1985-4725-BC8F-7E3A2F629856}" presName="aNode" presStyleLbl="fgAcc1" presStyleIdx="1" presStyleCnt="8" custLinFactNeighborX="-24071" custLinFactNeighborY="-8667">
        <dgm:presLayoutVars>
          <dgm:bulletEnabled val="1"/>
        </dgm:presLayoutVars>
      </dgm:prSet>
      <dgm:spPr/>
    </dgm:pt>
    <dgm:pt modelId="{ABE560B4-88F2-4894-A96F-C16275CC08E2}" type="pres">
      <dgm:prSet presAssocID="{F35A7A18-1985-4725-BC8F-7E3A2F629856}" presName="aSpace" presStyleCnt="0"/>
      <dgm:spPr/>
    </dgm:pt>
    <dgm:pt modelId="{2695F0AF-F61E-4700-A518-4005987DB7A6}" type="pres">
      <dgm:prSet presAssocID="{B4F50583-3854-4DD2-91DF-5D6E22B84276}" presName="aNode" presStyleLbl="fgAcc1" presStyleIdx="2" presStyleCnt="8" custLinFactY="537" custLinFactNeighborX="42457" custLinFactNeighborY="100000">
        <dgm:presLayoutVars>
          <dgm:bulletEnabled val="1"/>
        </dgm:presLayoutVars>
      </dgm:prSet>
      <dgm:spPr/>
    </dgm:pt>
    <dgm:pt modelId="{151ECE62-9E0F-401B-9B23-8E2418C1561F}" type="pres">
      <dgm:prSet presAssocID="{B4F50583-3854-4DD2-91DF-5D6E22B84276}" presName="aSpace" presStyleCnt="0"/>
      <dgm:spPr/>
    </dgm:pt>
    <dgm:pt modelId="{2E93B9DD-2060-4F00-B748-E062A119915F}" type="pres">
      <dgm:prSet presAssocID="{7D6F8206-5C6F-46AE-B9F3-7411CDF94658}" presName="aNode" presStyleLbl="fgAcc1" presStyleIdx="3" presStyleCnt="8" custLinFactY="32747" custLinFactNeighborX="-21992" custLinFactNeighborY="100000">
        <dgm:presLayoutVars>
          <dgm:bulletEnabled val="1"/>
        </dgm:presLayoutVars>
      </dgm:prSet>
      <dgm:spPr/>
    </dgm:pt>
    <dgm:pt modelId="{D4954266-9BFC-41CD-99F5-D51D0851A004}" type="pres">
      <dgm:prSet presAssocID="{7D6F8206-5C6F-46AE-B9F3-7411CDF94658}" presName="aSpace" presStyleCnt="0"/>
      <dgm:spPr/>
    </dgm:pt>
    <dgm:pt modelId="{9930544F-EEDC-42E4-BC63-83DADC53B46A}" type="pres">
      <dgm:prSet presAssocID="{40A7267B-B985-4460-A1A8-B90F753FAC9F}" presName="aNode" presStyleLbl="fgAcc1" presStyleIdx="4" presStyleCnt="8" custLinFactY="46868" custLinFactNeighborX="40378" custLinFactNeighborY="100000">
        <dgm:presLayoutVars>
          <dgm:bulletEnabled val="1"/>
        </dgm:presLayoutVars>
      </dgm:prSet>
      <dgm:spPr/>
    </dgm:pt>
    <dgm:pt modelId="{DB14A58A-E929-4D42-83E9-C76B4D420856}" type="pres">
      <dgm:prSet presAssocID="{40A7267B-B985-4460-A1A8-B90F753FAC9F}" presName="aSpace" presStyleCnt="0"/>
      <dgm:spPr/>
    </dgm:pt>
    <dgm:pt modelId="{B0014812-75DB-4742-AAA4-A7E2D2FA2023}" type="pres">
      <dgm:prSet presAssocID="{5C8003F6-5DD2-4EBF-88F1-36E752D5A0CE}" presName="aNode" presStyleLbl="fgAcc1" presStyleIdx="5" presStyleCnt="8" custLinFactY="42900" custLinFactNeighborX="-26150" custLinFactNeighborY="100000">
        <dgm:presLayoutVars>
          <dgm:bulletEnabled val="1"/>
        </dgm:presLayoutVars>
      </dgm:prSet>
      <dgm:spPr/>
    </dgm:pt>
    <dgm:pt modelId="{006FB26E-1B46-4E7F-A65F-00F2D04A0C26}" type="pres">
      <dgm:prSet presAssocID="{5C8003F6-5DD2-4EBF-88F1-36E752D5A0CE}" presName="aSpace" presStyleCnt="0"/>
      <dgm:spPr/>
    </dgm:pt>
    <dgm:pt modelId="{3D5F291E-46FA-47A0-8E9E-0BFBA67DB2F8}" type="pres">
      <dgm:prSet presAssocID="{6FD58771-20D7-44A6-B821-DB91CE3BA798}" presName="aNode" presStyleLbl="fgAcc1" presStyleIdx="6" presStyleCnt="8" custLinFactY="57020" custLinFactNeighborX="44536" custLinFactNeighborY="100000">
        <dgm:presLayoutVars>
          <dgm:bulletEnabled val="1"/>
        </dgm:presLayoutVars>
      </dgm:prSet>
      <dgm:spPr/>
    </dgm:pt>
    <dgm:pt modelId="{AD9A670F-2752-491E-8F35-5D3C5B35D277}" type="pres">
      <dgm:prSet presAssocID="{6FD58771-20D7-44A6-B821-DB91CE3BA798}" presName="aSpace" presStyleCnt="0"/>
      <dgm:spPr/>
    </dgm:pt>
    <dgm:pt modelId="{2EF29799-8F29-440D-8507-0429AB34EC6E}" type="pres">
      <dgm:prSet presAssocID="{C410B6D9-3B89-4C73-BB8A-4C53AB339328}" presName="aNode" presStyleLbl="fgAcc1" presStyleIdx="7" presStyleCnt="8" custLinFactY="89230" custLinFactNeighborX="-32387" custLinFactNeighborY="100000">
        <dgm:presLayoutVars>
          <dgm:bulletEnabled val="1"/>
        </dgm:presLayoutVars>
      </dgm:prSet>
      <dgm:spPr/>
    </dgm:pt>
    <dgm:pt modelId="{8E9F9056-92C1-478A-922E-8AA5B6F4267E}" type="pres">
      <dgm:prSet presAssocID="{C410B6D9-3B89-4C73-BB8A-4C53AB339328}" presName="aSpace" presStyleCnt="0"/>
      <dgm:spPr/>
    </dgm:pt>
  </dgm:ptLst>
  <dgm:cxnLst>
    <dgm:cxn modelId="{3424DF16-FA09-4D37-863D-51018C978B7C}" type="presOf" srcId="{8AA0953D-79D9-49B4-B7F7-DBAA6418C5B1}" destId="{15B09E2E-1773-4AB2-A120-16F56302AB40}" srcOrd="0" destOrd="0" presId="urn:microsoft.com/office/officeart/2005/8/layout/pyramid2"/>
    <dgm:cxn modelId="{751F0C27-6407-47A8-976C-E0EBC8F1D575}" srcId="{64BCDAB0-DFE7-4B14-9B82-318D23AC39A5}" destId="{6FD58771-20D7-44A6-B821-DB91CE3BA798}" srcOrd="6" destOrd="0" parTransId="{12026FA1-34F7-412A-891D-753E139FB8F3}" sibTransId="{A750AA0C-215E-4C2A-9571-B1C4A999B177}"/>
    <dgm:cxn modelId="{8A072D61-5BA6-4B20-81BE-DF0BBB67046F}" srcId="{64BCDAB0-DFE7-4B14-9B82-318D23AC39A5}" destId="{40A7267B-B985-4460-A1A8-B90F753FAC9F}" srcOrd="4" destOrd="0" parTransId="{0B9D5CA7-598B-4DFB-AD68-5E0E1706568F}" sibTransId="{969FC15C-5A93-4294-B8B0-A08E9E019835}"/>
    <dgm:cxn modelId="{E57C2346-9B5A-4EAB-91BE-9308EAE7B2C1}" type="presOf" srcId="{F35A7A18-1985-4725-BC8F-7E3A2F629856}" destId="{74CFDA7C-3A4C-4FFB-ACFC-056AB43689A8}" srcOrd="0" destOrd="0" presId="urn:microsoft.com/office/officeart/2005/8/layout/pyramid2"/>
    <dgm:cxn modelId="{64078847-A906-4EA7-898A-A50F5389B258}" srcId="{64BCDAB0-DFE7-4B14-9B82-318D23AC39A5}" destId="{5C8003F6-5DD2-4EBF-88F1-36E752D5A0CE}" srcOrd="5" destOrd="0" parTransId="{940F3161-F146-4EA9-AF31-A77F23C059CA}" sibTransId="{34FC6FF9-A1DB-4049-A962-A4560FC1CC6E}"/>
    <dgm:cxn modelId="{EC57A947-C242-4C26-A1AF-E00CA2BD1DCF}" srcId="{64BCDAB0-DFE7-4B14-9B82-318D23AC39A5}" destId="{F35A7A18-1985-4725-BC8F-7E3A2F629856}" srcOrd="1" destOrd="0" parTransId="{73358A68-84FD-4873-91F7-CF677DCDB57B}" sibTransId="{A4B36B2D-BF71-4C2B-B603-5AD1273B1FBF}"/>
    <dgm:cxn modelId="{F149DD6B-A8D4-429C-A7A0-A36EF2170AC5}" type="presOf" srcId="{C410B6D9-3B89-4C73-BB8A-4C53AB339328}" destId="{2EF29799-8F29-440D-8507-0429AB34EC6E}" srcOrd="0" destOrd="0" presId="urn:microsoft.com/office/officeart/2005/8/layout/pyramid2"/>
    <dgm:cxn modelId="{DB6EAB4C-7F86-4E80-BA5E-8E492A15B679}" type="presOf" srcId="{6FD58771-20D7-44A6-B821-DB91CE3BA798}" destId="{3D5F291E-46FA-47A0-8E9E-0BFBA67DB2F8}" srcOrd="0" destOrd="0" presId="urn:microsoft.com/office/officeart/2005/8/layout/pyramid2"/>
    <dgm:cxn modelId="{AFB0AF50-2FFE-454F-A9D2-9D425BDF2315}" srcId="{64BCDAB0-DFE7-4B14-9B82-318D23AC39A5}" destId="{8AA0953D-79D9-49B4-B7F7-DBAA6418C5B1}" srcOrd="0" destOrd="0" parTransId="{CBBA6B4A-A1B5-4513-BF7E-E1D98214C82C}" sibTransId="{B1D7E7B1-D59D-4712-AFB6-53982BE2459E}"/>
    <dgm:cxn modelId="{8E55255A-BFAD-4164-A572-283BC4E17702}" srcId="{64BCDAB0-DFE7-4B14-9B82-318D23AC39A5}" destId="{B4F50583-3854-4DD2-91DF-5D6E22B84276}" srcOrd="2" destOrd="0" parTransId="{6B8AD4DE-5560-460F-A816-B80007389506}" sibTransId="{FCBC5422-D98E-48B4-B640-96D882D7B22D}"/>
    <dgm:cxn modelId="{3BDA267A-58C7-4A0F-B69E-D3FA888DC453}" srcId="{64BCDAB0-DFE7-4B14-9B82-318D23AC39A5}" destId="{C410B6D9-3B89-4C73-BB8A-4C53AB339328}" srcOrd="7" destOrd="0" parTransId="{108C1D89-9629-4554-9E07-BC4253E3D2FC}" sibTransId="{139B4312-DA96-47E3-8EAD-95509CADCC85}"/>
    <dgm:cxn modelId="{10A9CB8A-631E-4CF8-9BA1-F0831349E695}" type="presOf" srcId="{7D6F8206-5C6F-46AE-B9F3-7411CDF94658}" destId="{2E93B9DD-2060-4F00-B748-E062A119915F}" srcOrd="0" destOrd="0" presId="urn:microsoft.com/office/officeart/2005/8/layout/pyramid2"/>
    <dgm:cxn modelId="{31C75094-8A15-4C5C-B778-93771463D1BA}" type="presOf" srcId="{64BCDAB0-DFE7-4B14-9B82-318D23AC39A5}" destId="{FD710DDF-D945-4B80-85CF-B7D81ACF6844}" srcOrd="0" destOrd="0" presId="urn:microsoft.com/office/officeart/2005/8/layout/pyramid2"/>
    <dgm:cxn modelId="{8DB55CAE-3621-4442-8ADF-4D6402FD93FA}" type="presOf" srcId="{B4F50583-3854-4DD2-91DF-5D6E22B84276}" destId="{2695F0AF-F61E-4700-A518-4005987DB7A6}" srcOrd="0" destOrd="0" presId="urn:microsoft.com/office/officeart/2005/8/layout/pyramid2"/>
    <dgm:cxn modelId="{552B9EE6-7F03-4E23-9FF6-8FFBF2C2E244}" type="presOf" srcId="{40A7267B-B985-4460-A1A8-B90F753FAC9F}" destId="{9930544F-EEDC-42E4-BC63-83DADC53B46A}" srcOrd="0" destOrd="0" presId="urn:microsoft.com/office/officeart/2005/8/layout/pyramid2"/>
    <dgm:cxn modelId="{8D4B44EF-8300-4D5F-83BE-8075698B7004}" srcId="{64BCDAB0-DFE7-4B14-9B82-318D23AC39A5}" destId="{7D6F8206-5C6F-46AE-B9F3-7411CDF94658}" srcOrd="3" destOrd="0" parTransId="{E375899E-E862-4D58-95F0-F34D9F4D61E3}" sibTransId="{635C3742-7A5F-46B0-85F8-0A59AAE66D5F}"/>
    <dgm:cxn modelId="{3A088BFC-2A4D-4038-927E-481C11AA49EA}" type="presOf" srcId="{5C8003F6-5DD2-4EBF-88F1-36E752D5A0CE}" destId="{B0014812-75DB-4742-AAA4-A7E2D2FA2023}" srcOrd="0" destOrd="0" presId="urn:microsoft.com/office/officeart/2005/8/layout/pyramid2"/>
    <dgm:cxn modelId="{055B45E7-C245-4713-8A0B-DE7F0FBB6DEA}" type="presParOf" srcId="{FD710DDF-D945-4B80-85CF-B7D81ACF6844}" destId="{13636CDB-EEBA-4256-8CE8-201BF68438EA}" srcOrd="0" destOrd="0" presId="urn:microsoft.com/office/officeart/2005/8/layout/pyramid2"/>
    <dgm:cxn modelId="{0E91842C-ACB2-4057-B106-8D05691BAFA7}" type="presParOf" srcId="{FD710DDF-D945-4B80-85CF-B7D81ACF6844}" destId="{DC1795C0-9F65-4BAE-9DCE-592F517524A2}" srcOrd="1" destOrd="0" presId="urn:microsoft.com/office/officeart/2005/8/layout/pyramid2"/>
    <dgm:cxn modelId="{1F90212C-DBEE-46C3-8090-3E4CF6C628CB}" type="presParOf" srcId="{DC1795C0-9F65-4BAE-9DCE-592F517524A2}" destId="{15B09E2E-1773-4AB2-A120-16F56302AB40}" srcOrd="0" destOrd="0" presId="urn:microsoft.com/office/officeart/2005/8/layout/pyramid2"/>
    <dgm:cxn modelId="{18A0CB87-5680-451C-A649-243F3601B6F4}" type="presParOf" srcId="{DC1795C0-9F65-4BAE-9DCE-592F517524A2}" destId="{5D9CFB13-CEAB-4ABF-B266-68A97DD0277D}" srcOrd="1" destOrd="0" presId="urn:microsoft.com/office/officeart/2005/8/layout/pyramid2"/>
    <dgm:cxn modelId="{75F7040F-6BB8-4774-8CBF-66EB0D262440}" type="presParOf" srcId="{DC1795C0-9F65-4BAE-9DCE-592F517524A2}" destId="{74CFDA7C-3A4C-4FFB-ACFC-056AB43689A8}" srcOrd="2" destOrd="0" presId="urn:microsoft.com/office/officeart/2005/8/layout/pyramid2"/>
    <dgm:cxn modelId="{4974865B-F6B7-48E2-B2FC-878795BE4CE6}" type="presParOf" srcId="{DC1795C0-9F65-4BAE-9DCE-592F517524A2}" destId="{ABE560B4-88F2-4894-A96F-C16275CC08E2}" srcOrd="3" destOrd="0" presId="urn:microsoft.com/office/officeart/2005/8/layout/pyramid2"/>
    <dgm:cxn modelId="{BB5B95F3-0A6C-465B-B9D5-78E0278B35DF}" type="presParOf" srcId="{DC1795C0-9F65-4BAE-9DCE-592F517524A2}" destId="{2695F0AF-F61E-4700-A518-4005987DB7A6}" srcOrd="4" destOrd="0" presId="urn:microsoft.com/office/officeart/2005/8/layout/pyramid2"/>
    <dgm:cxn modelId="{661E26D6-3986-4EC5-B2ED-1C624357473E}" type="presParOf" srcId="{DC1795C0-9F65-4BAE-9DCE-592F517524A2}" destId="{151ECE62-9E0F-401B-9B23-8E2418C1561F}" srcOrd="5" destOrd="0" presId="urn:microsoft.com/office/officeart/2005/8/layout/pyramid2"/>
    <dgm:cxn modelId="{495D59A8-1627-4D50-9518-E39E4E781AAA}" type="presParOf" srcId="{DC1795C0-9F65-4BAE-9DCE-592F517524A2}" destId="{2E93B9DD-2060-4F00-B748-E062A119915F}" srcOrd="6" destOrd="0" presId="urn:microsoft.com/office/officeart/2005/8/layout/pyramid2"/>
    <dgm:cxn modelId="{1807186B-F407-45E4-BD35-C9D1F927402D}" type="presParOf" srcId="{DC1795C0-9F65-4BAE-9DCE-592F517524A2}" destId="{D4954266-9BFC-41CD-99F5-D51D0851A004}" srcOrd="7" destOrd="0" presId="urn:microsoft.com/office/officeart/2005/8/layout/pyramid2"/>
    <dgm:cxn modelId="{DEAC3D83-995C-4A7C-8EEB-48EC4643D96B}" type="presParOf" srcId="{DC1795C0-9F65-4BAE-9DCE-592F517524A2}" destId="{9930544F-EEDC-42E4-BC63-83DADC53B46A}" srcOrd="8" destOrd="0" presId="urn:microsoft.com/office/officeart/2005/8/layout/pyramid2"/>
    <dgm:cxn modelId="{4431B5FE-86C0-48D4-A7B8-CA27F9BF38E6}" type="presParOf" srcId="{DC1795C0-9F65-4BAE-9DCE-592F517524A2}" destId="{DB14A58A-E929-4D42-83E9-C76B4D420856}" srcOrd="9" destOrd="0" presId="urn:microsoft.com/office/officeart/2005/8/layout/pyramid2"/>
    <dgm:cxn modelId="{E4B0BF5D-49C2-419E-98DF-4979A51706F8}" type="presParOf" srcId="{DC1795C0-9F65-4BAE-9DCE-592F517524A2}" destId="{B0014812-75DB-4742-AAA4-A7E2D2FA2023}" srcOrd="10" destOrd="0" presId="urn:microsoft.com/office/officeart/2005/8/layout/pyramid2"/>
    <dgm:cxn modelId="{1F4A7E2D-8776-4A77-9127-F245D22BD5C4}" type="presParOf" srcId="{DC1795C0-9F65-4BAE-9DCE-592F517524A2}" destId="{006FB26E-1B46-4E7F-A65F-00F2D04A0C26}" srcOrd="11" destOrd="0" presId="urn:microsoft.com/office/officeart/2005/8/layout/pyramid2"/>
    <dgm:cxn modelId="{D53D0136-F4FB-426A-925D-5857BDDEAA45}" type="presParOf" srcId="{DC1795C0-9F65-4BAE-9DCE-592F517524A2}" destId="{3D5F291E-46FA-47A0-8E9E-0BFBA67DB2F8}" srcOrd="12" destOrd="0" presId="urn:microsoft.com/office/officeart/2005/8/layout/pyramid2"/>
    <dgm:cxn modelId="{970EC182-E100-4D3D-A29A-49D48A36E7DF}" type="presParOf" srcId="{DC1795C0-9F65-4BAE-9DCE-592F517524A2}" destId="{AD9A670F-2752-491E-8F35-5D3C5B35D277}" srcOrd="13" destOrd="0" presId="urn:microsoft.com/office/officeart/2005/8/layout/pyramid2"/>
    <dgm:cxn modelId="{F6ADFC91-E0CC-4DF3-B82D-A64EB6D69EAF}" type="presParOf" srcId="{DC1795C0-9F65-4BAE-9DCE-592F517524A2}" destId="{2EF29799-8F29-440D-8507-0429AB34EC6E}" srcOrd="14" destOrd="0" presId="urn:microsoft.com/office/officeart/2005/8/layout/pyramid2"/>
    <dgm:cxn modelId="{8255A822-764C-4061-8867-35CAD792596D}" type="presParOf" srcId="{DC1795C0-9F65-4BAE-9DCE-592F517524A2}" destId="{8E9F9056-92C1-478A-922E-8AA5B6F4267E}"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4E2953-218F-4F19-AE69-B15BBA1A06B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pPr rtl="1"/>
          <a:endParaRPr lang="ar-IQ"/>
        </a:p>
      </dgm:t>
    </dgm:pt>
    <dgm:pt modelId="{6F2DB4D4-89FC-4F4D-A2F7-A436490573EC}">
      <dgm:prSet custT="1"/>
      <dgm:spPr/>
      <dgm:t>
        <a:bodyPr/>
        <a:lstStyle/>
        <a:p>
          <a:pPr rtl="0"/>
          <a:r>
            <a:rPr lang="en-US" sz="2400" dirty="0"/>
            <a:t>Drugs causing IUGR</a:t>
          </a:r>
          <a:endParaRPr lang="ar-IQ" sz="2400" dirty="0"/>
        </a:p>
      </dgm:t>
    </dgm:pt>
    <dgm:pt modelId="{E9F6325B-DE87-428B-980A-FF590FF16EAC}" type="parTrans" cxnId="{4E8FE367-63EE-4154-ADF0-D05CA2954C7E}">
      <dgm:prSet/>
      <dgm:spPr/>
      <dgm:t>
        <a:bodyPr/>
        <a:lstStyle/>
        <a:p>
          <a:pPr rtl="1"/>
          <a:endParaRPr lang="ar-IQ"/>
        </a:p>
      </dgm:t>
    </dgm:pt>
    <dgm:pt modelId="{325A34CF-1EFF-4686-AF37-435615E19942}" type="sibTrans" cxnId="{4E8FE367-63EE-4154-ADF0-D05CA2954C7E}">
      <dgm:prSet/>
      <dgm:spPr/>
      <dgm:t>
        <a:bodyPr/>
        <a:lstStyle/>
        <a:p>
          <a:pPr rtl="1"/>
          <a:endParaRPr lang="ar-IQ"/>
        </a:p>
      </dgm:t>
    </dgm:pt>
    <dgm:pt modelId="{3238365F-AF52-46A8-90F2-7078F8E130E3}">
      <dgm:prSet custT="1"/>
      <dgm:spPr/>
      <dgm:t>
        <a:bodyPr/>
        <a:lstStyle/>
        <a:p>
          <a:pPr rtl="0"/>
          <a:r>
            <a:rPr lang="en-US" sz="2000" dirty="0"/>
            <a:t>Alcohol</a:t>
          </a:r>
          <a:endParaRPr lang="ar-IQ" sz="2000" dirty="0"/>
        </a:p>
      </dgm:t>
    </dgm:pt>
    <dgm:pt modelId="{A262504A-D250-4938-AF4E-96C1A109551A}" type="parTrans" cxnId="{3C7825FE-C5B7-4C73-988A-97AFABC59597}">
      <dgm:prSet/>
      <dgm:spPr/>
      <dgm:t>
        <a:bodyPr/>
        <a:lstStyle/>
        <a:p>
          <a:pPr rtl="1"/>
          <a:endParaRPr lang="ar-IQ"/>
        </a:p>
      </dgm:t>
    </dgm:pt>
    <dgm:pt modelId="{7530DB03-37C6-4848-8FD5-2FB9836B90D2}" type="sibTrans" cxnId="{3C7825FE-C5B7-4C73-988A-97AFABC59597}">
      <dgm:prSet/>
      <dgm:spPr/>
      <dgm:t>
        <a:bodyPr/>
        <a:lstStyle/>
        <a:p>
          <a:pPr rtl="1"/>
          <a:endParaRPr lang="ar-IQ"/>
        </a:p>
      </dgm:t>
    </dgm:pt>
    <dgm:pt modelId="{BC8F259A-F1D3-406B-A2A9-CE80673BB7BA}">
      <dgm:prSet custT="1"/>
      <dgm:spPr/>
      <dgm:t>
        <a:bodyPr/>
        <a:lstStyle/>
        <a:p>
          <a:pPr rtl="0"/>
          <a:r>
            <a:rPr lang="en-US" sz="2000" dirty="0"/>
            <a:t>Cigarette smoking 3-4X</a:t>
          </a:r>
          <a:endParaRPr lang="ar-IQ" sz="2000" dirty="0"/>
        </a:p>
      </dgm:t>
    </dgm:pt>
    <dgm:pt modelId="{A20ED974-53B8-4464-A6E8-CBB3C598AB30}" type="parTrans" cxnId="{A532ADD3-9FA2-44EE-87EC-2B7362F5F132}">
      <dgm:prSet/>
      <dgm:spPr/>
      <dgm:t>
        <a:bodyPr/>
        <a:lstStyle/>
        <a:p>
          <a:pPr rtl="1"/>
          <a:endParaRPr lang="ar-IQ"/>
        </a:p>
      </dgm:t>
    </dgm:pt>
    <dgm:pt modelId="{3E49F9E0-465A-4129-8432-0A3BBED5FFF4}" type="sibTrans" cxnId="{A532ADD3-9FA2-44EE-87EC-2B7362F5F132}">
      <dgm:prSet/>
      <dgm:spPr/>
      <dgm:t>
        <a:bodyPr/>
        <a:lstStyle/>
        <a:p>
          <a:pPr rtl="1"/>
          <a:endParaRPr lang="ar-IQ"/>
        </a:p>
      </dgm:t>
    </dgm:pt>
    <dgm:pt modelId="{C28B8E1F-9935-4830-8AE6-52752EAD6E52}">
      <dgm:prSet custT="1"/>
      <dgm:spPr/>
      <dgm:t>
        <a:bodyPr/>
        <a:lstStyle/>
        <a:p>
          <a:pPr rtl="0"/>
          <a:r>
            <a:rPr lang="en-US" sz="2400" dirty="0"/>
            <a:t>Heroin &amp; </a:t>
          </a:r>
          <a:r>
            <a:rPr lang="en-US" sz="2400" dirty="0" err="1"/>
            <a:t>coccaine</a:t>
          </a:r>
          <a:endParaRPr lang="ar-IQ" sz="2400" dirty="0"/>
        </a:p>
      </dgm:t>
    </dgm:pt>
    <dgm:pt modelId="{C1DCA07C-77AE-475A-AFD0-66B175E2B1DB}" type="parTrans" cxnId="{C73ECD68-07B7-4C72-9427-752FC9AB9C6C}">
      <dgm:prSet/>
      <dgm:spPr/>
      <dgm:t>
        <a:bodyPr/>
        <a:lstStyle/>
        <a:p>
          <a:pPr rtl="1"/>
          <a:endParaRPr lang="ar-IQ"/>
        </a:p>
      </dgm:t>
    </dgm:pt>
    <dgm:pt modelId="{182940C1-B1F1-4C91-AD8A-863095363C10}" type="sibTrans" cxnId="{C73ECD68-07B7-4C72-9427-752FC9AB9C6C}">
      <dgm:prSet/>
      <dgm:spPr/>
      <dgm:t>
        <a:bodyPr/>
        <a:lstStyle/>
        <a:p>
          <a:pPr rtl="1"/>
          <a:endParaRPr lang="ar-IQ"/>
        </a:p>
      </dgm:t>
    </dgm:pt>
    <dgm:pt modelId="{1CC80A68-5469-4121-9DA7-6BEDE6191430}">
      <dgm:prSet custT="1"/>
      <dgm:spPr/>
      <dgm:t>
        <a:bodyPr/>
        <a:lstStyle/>
        <a:p>
          <a:pPr rtl="0"/>
          <a:r>
            <a:rPr lang="en-US" sz="2400" dirty="0"/>
            <a:t>Methotrexate</a:t>
          </a:r>
          <a:endParaRPr lang="ar-IQ" sz="2400" dirty="0"/>
        </a:p>
      </dgm:t>
    </dgm:pt>
    <dgm:pt modelId="{A1D38199-E136-4BAD-88F3-D50BE546A0D9}" type="parTrans" cxnId="{748D856B-660D-4C24-A1AB-E6917132A477}">
      <dgm:prSet/>
      <dgm:spPr/>
      <dgm:t>
        <a:bodyPr/>
        <a:lstStyle/>
        <a:p>
          <a:pPr rtl="1"/>
          <a:endParaRPr lang="ar-IQ"/>
        </a:p>
      </dgm:t>
    </dgm:pt>
    <dgm:pt modelId="{E4BE26B5-6A84-4163-874B-1A9EE0D48E1C}" type="sibTrans" cxnId="{748D856B-660D-4C24-A1AB-E6917132A477}">
      <dgm:prSet/>
      <dgm:spPr/>
      <dgm:t>
        <a:bodyPr/>
        <a:lstStyle/>
        <a:p>
          <a:pPr rtl="1"/>
          <a:endParaRPr lang="ar-IQ"/>
        </a:p>
      </dgm:t>
    </dgm:pt>
    <dgm:pt modelId="{180A2F00-59AE-4E37-A512-B0B5BB4EDFBD}">
      <dgm:prSet custT="1"/>
      <dgm:spPr/>
      <dgm:t>
        <a:bodyPr/>
        <a:lstStyle/>
        <a:p>
          <a:pPr rtl="0"/>
          <a:r>
            <a:rPr lang="en-US" sz="2400" dirty="0"/>
            <a:t>Anticonvulsant</a:t>
          </a:r>
          <a:endParaRPr lang="ar-IQ" sz="400" dirty="0"/>
        </a:p>
      </dgm:t>
    </dgm:pt>
    <dgm:pt modelId="{D5363B97-F86F-45FB-BA4A-570BD3BF4DC3}" type="parTrans" cxnId="{0A466CA4-D390-4C4C-86EC-52F7D06326E8}">
      <dgm:prSet/>
      <dgm:spPr/>
      <dgm:t>
        <a:bodyPr/>
        <a:lstStyle/>
        <a:p>
          <a:pPr rtl="1"/>
          <a:endParaRPr lang="ar-IQ"/>
        </a:p>
      </dgm:t>
    </dgm:pt>
    <dgm:pt modelId="{50A66E63-41D2-4A6A-9928-6B64177A8D64}" type="sibTrans" cxnId="{0A466CA4-D390-4C4C-86EC-52F7D06326E8}">
      <dgm:prSet/>
      <dgm:spPr/>
      <dgm:t>
        <a:bodyPr/>
        <a:lstStyle/>
        <a:p>
          <a:pPr rtl="1"/>
          <a:endParaRPr lang="ar-IQ"/>
        </a:p>
      </dgm:t>
    </dgm:pt>
    <dgm:pt modelId="{58FA948D-1D08-4048-BF0C-22C8CDADE674}">
      <dgm:prSet custT="1"/>
      <dgm:spPr/>
      <dgm:t>
        <a:bodyPr/>
        <a:lstStyle/>
        <a:p>
          <a:pPr rtl="0"/>
          <a:r>
            <a:rPr lang="en-US" sz="2800" dirty="0"/>
            <a:t>Warfarin</a:t>
          </a:r>
          <a:endParaRPr lang="ar-IQ" sz="2800" dirty="0"/>
        </a:p>
      </dgm:t>
    </dgm:pt>
    <dgm:pt modelId="{6A15E86A-6919-44A4-B1EC-37D1AEFEF326}" type="parTrans" cxnId="{7218D913-EC77-4838-AA93-1FCF91CF4E87}">
      <dgm:prSet/>
      <dgm:spPr/>
      <dgm:t>
        <a:bodyPr/>
        <a:lstStyle/>
        <a:p>
          <a:pPr rtl="1"/>
          <a:endParaRPr lang="ar-IQ"/>
        </a:p>
      </dgm:t>
    </dgm:pt>
    <dgm:pt modelId="{7449530A-73EE-458B-B113-204AD5301F94}" type="sibTrans" cxnId="{7218D913-EC77-4838-AA93-1FCF91CF4E87}">
      <dgm:prSet/>
      <dgm:spPr/>
      <dgm:t>
        <a:bodyPr/>
        <a:lstStyle/>
        <a:p>
          <a:pPr rtl="1"/>
          <a:endParaRPr lang="ar-IQ"/>
        </a:p>
      </dgm:t>
    </dgm:pt>
    <dgm:pt modelId="{5A5C24F9-3F9C-4CD6-A4B6-477BBF0452D3}">
      <dgm:prSet/>
      <dgm:spPr/>
      <dgm:t>
        <a:bodyPr/>
        <a:lstStyle/>
        <a:p>
          <a:pPr rtl="0"/>
          <a:r>
            <a:rPr lang="en-US" dirty="0" err="1"/>
            <a:t>Antihypertensives</a:t>
          </a:r>
          <a:r>
            <a:rPr lang="en-US" dirty="0"/>
            <a:t> /ß-blockers</a:t>
          </a:r>
          <a:endParaRPr lang="ar-IQ" dirty="0"/>
        </a:p>
      </dgm:t>
    </dgm:pt>
    <dgm:pt modelId="{785BB0F6-54F3-4E26-A442-AC14048722BD}" type="parTrans" cxnId="{B93A69BD-8030-4049-93BB-3ACF0E312D4A}">
      <dgm:prSet/>
      <dgm:spPr/>
      <dgm:t>
        <a:bodyPr/>
        <a:lstStyle/>
        <a:p>
          <a:pPr rtl="1"/>
          <a:endParaRPr lang="ar-IQ"/>
        </a:p>
      </dgm:t>
    </dgm:pt>
    <dgm:pt modelId="{CE36545E-550C-4BED-9B60-BEA9CE059603}" type="sibTrans" cxnId="{B93A69BD-8030-4049-93BB-3ACF0E312D4A}">
      <dgm:prSet/>
      <dgm:spPr/>
      <dgm:t>
        <a:bodyPr/>
        <a:lstStyle/>
        <a:p>
          <a:pPr rtl="1"/>
          <a:endParaRPr lang="ar-IQ"/>
        </a:p>
      </dgm:t>
    </dgm:pt>
    <dgm:pt modelId="{1BF0EA1E-B9BD-4FE7-95B3-B3DCEB5A0D65}">
      <dgm:prSet custT="1"/>
      <dgm:spPr/>
      <dgm:t>
        <a:bodyPr/>
        <a:lstStyle/>
        <a:p>
          <a:pPr rtl="0"/>
          <a:r>
            <a:rPr lang="en-US" sz="2800" dirty="0"/>
            <a:t>Cyclosporine </a:t>
          </a:r>
          <a:endParaRPr lang="ar-IQ" sz="2800" dirty="0"/>
        </a:p>
      </dgm:t>
    </dgm:pt>
    <dgm:pt modelId="{D1EB9109-C6C9-4E06-818B-207602A9B70D}" type="parTrans" cxnId="{74A28511-E7EE-4CA6-B5FF-8768E3B41EE8}">
      <dgm:prSet/>
      <dgm:spPr/>
      <dgm:t>
        <a:bodyPr/>
        <a:lstStyle/>
        <a:p>
          <a:pPr rtl="1"/>
          <a:endParaRPr lang="ar-IQ"/>
        </a:p>
      </dgm:t>
    </dgm:pt>
    <dgm:pt modelId="{9A07D351-B551-4742-B359-F93E65E6AF0B}" type="sibTrans" cxnId="{74A28511-E7EE-4CA6-B5FF-8768E3B41EE8}">
      <dgm:prSet/>
      <dgm:spPr/>
      <dgm:t>
        <a:bodyPr/>
        <a:lstStyle/>
        <a:p>
          <a:pPr rtl="1"/>
          <a:endParaRPr lang="ar-IQ"/>
        </a:p>
      </dgm:t>
    </dgm:pt>
    <dgm:pt modelId="{1C8377DE-30B7-4009-89A6-5FC2861D58D7}" type="pres">
      <dgm:prSet presAssocID="{C34E2953-218F-4F19-AE69-B15BBA1A06B7}" presName="composite" presStyleCnt="0">
        <dgm:presLayoutVars>
          <dgm:chMax val="5"/>
          <dgm:dir/>
          <dgm:animLvl val="ctr"/>
          <dgm:resizeHandles val="exact"/>
        </dgm:presLayoutVars>
      </dgm:prSet>
      <dgm:spPr/>
    </dgm:pt>
    <dgm:pt modelId="{9790183A-E643-474F-A450-84DC2656AC3C}" type="pres">
      <dgm:prSet presAssocID="{C34E2953-218F-4F19-AE69-B15BBA1A06B7}" presName="cycle" presStyleCnt="0"/>
      <dgm:spPr/>
    </dgm:pt>
    <dgm:pt modelId="{3CBD778B-87CB-4904-9661-238CA7F88007}" type="pres">
      <dgm:prSet presAssocID="{C34E2953-218F-4F19-AE69-B15BBA1A06B7}" presName="centerShape" presStyleCnt="0"/>
      <dgm:spPr/>
    </dgm:pt>
    <dgm:pt modelId="{92B852EB-8F01-41C7-A1D8-C5F17DDAE79E}" type="pres">
      <dgm:prSet presAssocID="{C34E2953-218F-4F19-AE69-B15BBA1A06B7}" presName="connSite" presStyleLbl="node1" presStyleIdx="0" presStyleCnt="10"/>
      <dgm:spPr/>
    </dgm:pt>
    <dgm:pt modelId="{3B1B5BAC-FF8F-4B7A-8BA3-06956086C201}" type="pres">
      <dgm:prSet presAssocID="{C34E2953-218F-4F19-AE69-B15BBA1A06B7}" presName="visible" presStyleLbl="node1" presStyleIdx="0" presStyleCnt="10" custScaleX="358794" custScaleY="4379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F98B0A48-1225-485F-B38D-2EDE8D207B8F}" type="pres">
      <dgm:prSet presAssocID="{E9F6325B-DE87-428B-980A-FF590FF16EAC}" presName="Name25" presStyleLbl="parChTrans1D1" presStyleIdx="0" presStyleCnt="9"/>
      <dgm:spPr/>
    </dgm:pt>
    <dgm:pt modelId="{EEDFE8F1-93B7-43CA-9D69-744317A8BE1E}" type="pres">
      <dgm:prSet presAssocID="{6F2DB4D4-89FC-4F4D-A2F7-A436490573EC}" presName="node" presStyleCnt="0"/>
      <dgm:spPr/>
    </dgm:pt>
    <dgm:pt modelId="{17A1E964-DD20-42CD-B8AF-97313668F23C}" type="pres">
      <dgm:prSet presAssocID="{6F2DB4D4-89FC-4F4D-A2F7-A436490573EC}" presName="parentNode" presStyleLbl="node1" presStyleIdx="1" presStyleCnt="10" custScaleX="1614797" custScaleY="276717" custLinFactY="24809" custLinFactNeighborX="-34706" custLinFactNeighborY="100000">
        <dgm:presLayoutVars>
          <dgm:chMax val="1"/>
          <dgm:bulletEnabled val="1"/>
        </dgm:presLayoutVars>
      </dgm:prSet>
      <dgm:spPr/>
    </dgm:pt>
    <dgm:pt modelId="{F1D93543-81EA-4545-A3DA-4342E6112B18}" type="pres">
      <dgm:prSet presAssocID="{6F2DB4D4-89FC-4F4D-A2F7-A436490573EC}" presName="childNode" presStyleLbl="revTx" presStyleIdx="0" presStyleCnt="0">
        <dgm:presLayoutVars>
          <dgm:bulletEnabled val="1"/>
        </dgm:presLayoutVars>
      </dgm:prSet>
      <dgm:spPr/>
    </dgm:pt>
    <dgm:pt modelId="{D4407BAF-390A-42B3-AF08-1823463E348F}" type="pres">
      <dgm:prSet presAssocID="{A262504A-D250-4938-AF4E-96C1A109551A}" presName="Name25" presStyleLbl="parChTrans1D1" presStyleIdx="1" presStyleCnt="9"/>
      <dgm:spPr/>
    </dgm:pt>
    <dgm:pt modelId="{9129A024-2138-4006-893C-2451548AFBB3}" type="pres">
      <dgm:prSet presAssocID="{3238365F-AF52-46A8-90F2-7078F8E130E3}" presName="node" presStyleCnt="0"/>
      <dgm:spPr/>
    </dgm:pt>
    <dgm:pt modelId="{D2D9E84F-BA86-48DD-9BAD-EE5EB616126D}" type="pres">
      <dgm:prSet presAssocID="{3238365F-AF52-46A8-90F2-7078F8E130E3}" presName="parentNode" presStyleLbl="node1" presStyleIdx="2" presStyleCnt="10" custScaleX="653431" custScaleY="229627" custLinFactX="300000" custLinFactY="10209" custLinFactNeighborX="384601" custLinFactNeighborY="100000">
        <dgm:presLayoutVars>
          <dgm:chMax val="1"/>
          <dgm:bulletEnabled val="1"/>
        </dgm:presLayoutVars>
      </dgm:prSet>
      <dgm:spPr/>
    </dgm:pt>
    <dgm:pt modelId="{7EB98925-8A37-4211-AE31-6E6F4C8D775B}" type="pres">
      <dgm:prSet presAssocID="{3238365F-AF52-46A8-90F2-7078F8E130E3}" presName="childNode" presStyleLbl="revTx" presStyleIdx="0" presStyleCnt="0">
        <dgm:presLayoutVars>
          <dgm:bulletEnabled val="1"/>
        </dgm:presLayoutVars>
      </dgm:prSet>
      <dgm:spPr/>
    </dgm:pt>
    <dgm:pt modelId="{03D1C432-A46F-40E1-AC44-B85BD1419603}" type="pres">
      <dgm:prSet presAssocID="{A20ED974-53B8-4464-A6E8-CBB3C598AB30}" presName="Name25" presStyleLbl="parChTrans1D1" presStyleIdx="2" presStyleCnt="9"/>
      <dgm:spPr/>
    </dgm:pt>
    <dgm:pt modelId="{048DDD8A-69A0-4675-BF4E-B6B84C22E180}" type="pres">
      <dgm:prSet presAssocID="{BC8F259A-F1D3-406B-A2A9-CE80673BB7BA}" presName="node" presStyleCnt="0"/>
      <dgm:spPr/>
    </dgm:pt>
    <dgm:pt modelId="{F1F22D3F-9D2A-42A0-AB41-98E060C6F34D}" type="pres">
      <dgm:prSet presAssocID="{BC8F259A-F1D3-406B-A2A9-CE80673BB7BA}" presName="parentNode" presStyleLbl="node1" presStyleIdx="3" presStyleCnt="10" custFlipHor="1" custScaleX="873948" custScaleY="179229" custLinFactX="-119478" custLinFactNeighborX="-200000" custLinFactNeighborY="11195">
        <dgm:presLayoutVars>
          <dgm:chMax val="1"/>
          <dgm:bulletEnabled val="1"/>
        </dgm:presLayoutVars>
      </dgm:prSet>
      <dgm:spPr/>
    </dgm:pt>
    <dgm:pt modelId="{946E3A7F-706D-4676-9A2F-40199CC53DAD}" type="pres">
      <dgm:prSet presAssocID="{BC8F259A-F1D3-406B-A2A9-CE80673BB7BA}" presName="childNode" presStyleLbl="revTx" presStyleIdx="0" presStyleCnt="0">
        <dgm:presLayoutVars>
          <dgm:bulletEnabled val="1"/>
        </dgm:presLayoutVars>
      </dgm:prSet>
      <dgm:spPr/>
    </dgm:pt>
    <dgm:pt modelId="{72653541-649B-4FE3-8410-F94944B0E119}" type="pres">
      <dgm:prSet presAssocID="{C1DCA07C-77AE-475A-AFD0-66B175E2B1DB}" presName="Name25" presStyleLbl="parChTrans1D1" presStyleIdx="3" presStyleCnt="9"/>
      <dgm:spPr/>
    </dgm:pt>
    <dgm:pt modelId="{6B036B7B-1668-4984-8E8F-EDCD7992918D}" type="pres">
      <dgm:prSet presAssocID="{C28B8E1F-9935-4830-8AE6-52752EAD6E52}" presName="node" presStyleCnt="0"/>
      <dgm:spPr/>
    </dgm:pt>
    <dgm:pt modelId="{9862F9CF-222F-47C3-9AB5-05DF5CFB3E8A}" type="pres">
      <dgm:prSet presAssocID="{C28B8E1F-9935-4830-8AE6-52752EAD6E52}" presName="parentNode" presStyleLbl="node1" presStyleIdx="4" presStyleCnt="10" custScaleX="1008465" custScaleY="312682" custLinFactX="300000" custLinFactNeighborX="370478" custLinFactNeighborY="-42722">
        <dgm:presLayoutVars>
          <dgm:chMax val="1"/>
          <dgm:bulletEnabled val="1"/>
        </dgm:presLayoutVars>
      </dgm:prSet>
      <dgm:spPr/>
    </dgm:pt>
    <dgm:pt modelId="{A4477EC3-AE00-478E-9B89-5DD548312F06}" type="pres">
      <dgm:prSet presAssocID="{C28B8E1F-9935-4830-8AE6-52752EAD6E52}" presName="childNode" presStyleLbl="revTx" presStyleIdx="0" presStyleCnt="0">
        <dgm:presLayoutVars>
          <dgm:bulletEnabled val="1"/>
        </dgm:presLayoutVars>
      </dgm:prSet>
      <dgm:spPr/>
    </dgm:pt>
    <dgm:pt modelId="{CEE7D244-22F1-4B09-96B2-33C16C37CFC3}" type="pres">
      <dgm:prSet presAssocID="{A1D38199-E136-4BAD-88F3-D50BE546A0D9}" presName="Name25" presStyleLbl="parChTrans1D1" presStyleIdx="4" presStyleCnt="9"/>
      <dgm:spPr/>
    </dgm:pt>
    <dgm:pt modelId="{519CA8BB-4FBE-4291-93EC-6DE0A0E005E4}" type="pres">
      <dgm:prSet presAssocID="{1CC80A68-5469-4121-9DA7-6BEDE6191430}" presName="node" presStyleCnt="0"/>
      <dgm:spPr/>
    </dgm:pt>
    <dgm:pt modelId="{EF722843-D5BF-4CE3-8E10-F68D62F064D2}" type="pres">
      <dgm:prSet presAssocID="{1CC80A68-5469-4121-9DA7-6BEDE6191430}" presName="parentNode" presStyleLbl="node1" presStyleIdx="5" presStyleCnt="10" custScaleX="916079" custScaleY="302822">
        <dgm:presLayoutVars>
          <dgm:chMax val="1"/>
          <dgm:bulletEnabled val="1"/>
        </dgm:presLayoutVars>
      </dgm:prSet>
      <dgm:spPr/>
    </dgm:pt>
    <dgm:pt modelId="{034ABFC4-1802-4E1D-81E1-37012B9CE330}" type="pres">
      <dgm:prSet presAssocID="{1CC80A68-5469-4121-9DA7-6BEDE6191430}" presName="childNode" presStyleLbl="revTx" presStyleIdx="0" presStyleCnt="0">
        <dgm:presLayoutVars>
          <dgm:bulletEnabled val="1"/>
        </dgm:presLayoutVars>
      </dgm:prSet>
      <dgm:spPr/>
    </dgm:pt>
    <dgm:pt modelId="{47185525-008A-4A51-B34A-CC8B42B39FE4}" type="pres">
      <dgm:prSet presAssocID="{D5363B97-F86F-45FB-BA4A-570BD3BF4DC3}" presName="Name25" presStyleLbl="parChTrans1D1" presStyleIdx="5" presStyleCnt="9"/>
      <dgm:spPr/>
    </dgm:pt>
    <dgm:pt modelId="{D4476A01-0DBF-42DE-8AE3-C889A2BAB190}" type="pres">
      <dgm:prSet presAssocID="{180A2F00-59AE-4E37-A512-B0B5BB4EDFBD}" presName="node" presStyleCnt="0"/>
      <dgm:spPr/>
    </dgm:pt>
    <dgm:pt modelId="{63C2892C-D966-4496-BC8A-F7F6548B0138}" type="pres">
      <dgm:prSet presAssocID="{180A2F00-59AE-4E37-A512-B0B5BB4EDFBD}" presName="parentNode" presStyleLbl="node1" presStyleIdx="6" presStyleCnt="10" custFlipVert="0" custScaleX="895396" custScaleY="346010" custLinFactX="400000" custLinFactNeighborX="472359" custLinFactNeighborY="16547">
        <dgm:presLayoutVars>
          <dgm:chMax val="1"/>
          <dgm:bulletEnabled val="1"/>
        </dgm:presLayoutVars>
      </dgm:prSet>
      <dgm:spPr/>
    </dgm:pt>
    <dgm:pt modelId="{797BAEA2-A0A6-4764-A672-22714C1F3EB7}" type="pres">
      <dgm:prSet presAssocID="{180A2F00-59AE-4E37-A512-B0B5BB4EDFBD}" presName="childNode" presStyleLbl="revTx" presStyleIdx="0" presStyleCnt="0">
        <dgm:presLayoutVars>
          <dgm:bulletEnabled val="1"/>
        </dgm:presLayoutVars>
      </dgm:prSet>
      <dgm:spPr/>
    </dgm:pt>
    <dgm:pt modelId="{FC86FE63-308D-42E4-AD10-4C6D5C692D03}" type="pres">
      <dgm:prSet presAssocID="{6A15E86A-6919-44A4-B1EC-37D1AEFEF326}" presName="Name25" presStyleLbl="parChTrans1D1" presStyleIdx="6" presStyleCnt="9"/>
      <dgm:spPr/>
    </dgm:pt>
    <dgm:pt modelId="{9D7CAEA4-42B5-4A81-9E6E-E4B81F5CBC6E}" type="pres">
      <dgm:prSet presAssocID="{58FA948D-1D08-4048-BF0C-22C8CDADE674}" presName="node" presStyleCnt="0"/>
      <dgm:spPr/>
    </dgm:pt>
    <dgm:pt modelId="{B5420430-E3A8-4C7F-920E-4B342A91B9E9}" type="pres">
      <dgm:prSet presAssocID="{58FA948D-1D08-4048-BF0C-22C8CDADE674}" presName="parentNode" presStyleLbl="node1" presStyleIdx="7" presStyleCnt="10" custScaleX="974829" custScaleY="317606">
        <dgm:presLayoutVars>
          <dgm:chMax val="1"/>
          <dgm:bulletEnabled val="1"/>
        </dgm:presLayoutVars>
      </dgm:prSet>
      <dgm:spPr/>
    </dgm:pt>
    <dgm:pt modelId="{DB5AAAA4-3625-4A96-AFAD-23F796E9B9A1}" type="pres">
      <dgm:prSet presAssocID="{58FA948D-1D08-4048-BF0C-22C8CDADE674}" presName="childNode" presStyleLbl="revTx" presStyleIdx="0" presStyleCnt="0">
        <dgm:presLayoutVars>
          <dgm:bulletEnabled val="1"/>
        </dgm:presLayoutVars>
      </dgm:prSet>
      <dgm:spPr/>
    </dgm:pt>
    <dgm:pt modelId="{A069A274-5E33-41E1-B689-A5E7C787FED2}" type="pres">
      <dgm:prSet presAssocID="{785BB0F6-54F3-4E26-A442-AC14048722BD}" presName="Name25" presStyleLbl="parChTrans1D1" presStyleIdx="7" presStyleCnt="9"/>
      <dgm:spPr/>
    </dgm:pt>
    <dgm:pt modelId="{F27917FC-909C-4F11-8E41-E686500069F3}" type="pres">
      <dgm:prSet presAssocID="{5A5C24F9-3F9C-4CD6-A4B6-477BBF0452D3}" presName="node" presStyleCnt="0"/>
      <dgm:spPr/>
    </dgm:pt>
    <dgm:pt modelId="{26B5E0B3-53F4-4A71-8ED1-EF740D1B431E}" type="pres">
      <dgm:prSet presAssocID="{5A5C24F9-3F9C-4CD6-A4B6-477BBF0452D3}" presName="parentNode" presStyleLbl="node1" presStyleIdx="8" presStyleCnt="10" custScaleX="887043" custScaleY="291052" custLinFactX="291595" custLinFactNeighborX="300000" custLinFactNeighborY="62119">
        <dgm:presLayoutVars>
          <dgm:chMax val="1"/>
          <dgm:bulletEnabled val="1"/>
        </dgm:presLayoutVars>
      </dgm:prSet>
      <dgm:spPr/>
    </dgm:pt>
    <dgm:pt modelId="{1EDCE6EA-09BC-40DA-99FA-54D0486E4E8A}" type="pres">
      <dgm:prSet presAssocID="{5A5C24F9-3F9C-4CD6-A4B6-477BBF0452D3}" presName="childNode" presStyleLbl="revTx" presStyleIdx="0" presStyleCnt="0">
        <dgm:presLayoutVars>
          <dgm:bulletEnabled val="1"/>
        </dgm:presLayoutVars>
      </dgm:prSet>
      <dgm:spPr/>
    </dgm:pt>
    <dgm:pt modelId="{76414A00-2622-41F6-8DF6-EF9DB4B4B013}" type="pres">
      <dgm:prSet presAssocID="{D1EB9109-C6C9-4E06-818B-207602A9B70D}" presName="Name25" presStyleLbl="parChTrans1D1" presStyleIdx="8" presStyleCnt="9"/>
      <dgm:spPr/>
    </dgm:pt>
    <dgm:pt modelId="{D3936467-92D1-4814-B493-BE8EF95ECC8E}" type="pres">
      <dgm:prSet presAssocID="{1BF0EA1E-B9BD-4FE7-95B3-B3DCEB5A0D65}" presName="node" presStyleCnt="0"/>
      <dgm:spPr/>
    </dgm:pt>
    <dgm:pt modelId="{69D3FB9D-C825-4500-8B75-D3846A92DF4E}" type="pres">
      <dgm:prSet presAssocID="{1BF0EA1E-B9BD-4FE7-95B3-B3DCEB5A0D65}" presName="parentNode" presStyleLbl="node1" presStyleIdx="9" presStyleCnt="10" custScaleX="980290" custScaleY="323806" custLinFactX="-200000" custLinFactY="-33671" custLinFactNeighborX="-269683" custLinFactNeighborY="-100000">
        <dgm:presLayoutVars>
          <dgm:chMax val="1"/>
          <dgm:bulletEnabled val="1"/>
        </dgm:presLayoutVars>
      </dgm:prSet>
      <dgm:spPr/>
    </dgm:pt>
    <dgm:pt modelId="{DE4C3800-8BCC-4F27-AF8D-58912035A1F8}" type="pres">
      <dgm:prSet presAssocID="{1BF0EA1E-B9BD-4FE7-95B3-B3DCEB5A0D65}" presName="childNode" presStyleLbl="revTx" presStyleIdx="0" presStyleCnt="0">
        <dgm:presLayoutVars>
          <dgm:bulletEnabled val="1"/>
        </dgm:presLayoutVars>
      </dgm:prSet>
      <dgm:spPr/>
    </dgm:pt>
  </dgm:ptLst>
  <dgm:cxnLst>
    <dgm:cxn modelId="{74A28511-E7EE-4CA6-B5FF-8768E3B41EE8}" srcId="{C34E2953-218F-4F19-AE69-B15BBA1A06B7}" destId="{1BF0EA1E-B9BD-4FE7-95B3-B3DCEB5A0D65}" srcOrd="8" destOrd="0" parTransId="{D1EB9109-C6C9-4E06-818B-207602A9B70D}" sibTransId="{9A07D351-B551-4742-B359-F93E65E6AF0B}"/>
    <dgm:cxn modelId="{7218D913-EC77-4838-AA93-1FCF91CF4E87}" srcId="{C34E2953-218F-4F19-AE69-B15BBA1A06B7}" destId="{58FA948D-1D08-4048-BF0C-22C8CDADE674}" srcOrd="6" destOrd="0" parTransId="{6A15E86A-6919-44A4-B1EC-37D1AEFEF326}" sibTransId="{7449530A-73EE-458B-B113-204AD5301F94}"/>
    <dgm:cxn modelId="{ABA42D1E-2204-45FE-B261-FD34C541050B}" type="presOf" srcId="{6F2DB4D4-89FC-4F4D-A2F7-A436490573EC}" destId="{17A1E964-DD20-42CD-B8AF-97313668F23C}" srcOrd="0" destOrd="0" presId="urn:microsoft.com/office/officeart/2005/8/layout/radial2"/>
    <dgm:cxn modelId="{6D99E72C-3088-493D-B45B-29AD5F16E841}" type="presOf" srcId="{C34E2953-218F-4F19-AE69-B15BBA1A06B7}" destId="{1C8377DE-30B7-4009-89A6-5FC2861D58D7}" srcOrd="0" destOrd="0" presId="urn:microsoft.com/office/officeart/2005/8/layout/radial2"/>
    <dgm:cxn modelId="{02DAEA2E-6DC2-421E-8EDC-03C58171E957}" type="presOf" srcId="{180A2F00-59AE-4E37-A512-B0B5BB4EDFBD}" destId="{63C2892C-D966-4496-BC8A-F7F6548B0138}" srcOrd="0" destOrd="0" presId="urn:microsoft.com/office/officeart/2005/8/layout/radial2"/>
    <dgm:cxn modelId="{4E8FE367-63EE-4154-ADF0-D05CA2954C7E}" srcId="{C34E2953-218F-4F19-AE69-B15BBA1A06B7}" destId="{6F2DB4D4-89FC-4F4D-A2F7-A436490573EC}" srcOrd="0" destOrd="0" parTransId="{E9F6325B-DE87-428B-980A-FF590FF16EAC}" sibTransId="{325A34CF-1EFF-4686-AF37-435615E19942}"/>
    <dgm:cxn modelId="{C73ECD68-07B7-4C72-9427-752FC9AB9C6C}" srcId="{C34E2953-218F-4F19-AE69-B15BBA1A06B7}" destId="{C28B8E1F-9935-4830-8AE6-52752EAD6E52}" srcOrd="3" destOrd="0" parTransId="{C1DCA07C-77AE-475A-AFD0-66B175E2B1DB}" sibTransId="{182940C1-B1F1-4C91-AD8A-863095363C10}"/>
    <dgm:cxn modelId="{748D856B-660D-4C24-A1AB-E6917132A477}" srcId="{C34E2953-218F-4F19-AE69-B15BBA1A06B7}" destId="{1CC80A68-5469-4121-9DA7-6BEDE6191430}" srcOrd="4" destOrd="0" parTransId="{A1D38199-E136-4BAD-88F3-D50BE546A0D9}" sibTransId="{E4BE26B5-6A84-4163-874B-1A9EE0D48E1C}"/>
    <dgm:cxn modelId="{4C560374-3E12-4CAF-B866-D3BF3BB77016}" type="presOf" srcId="{E9F6325B-DE87-428B-980A-FF590FF16EAC}" destId="{F98B0A48-1225-485F-B38D-2EDE8D207B8F}" srcOrd="0" destOrd="0" presId="urn:microsoft.com/office/officeart/2005/8/layout/radial2"/>
    <dgm:cxn modelId="{4D1E3456-F4BD-4F5D-89E5-1A524B6FC2DC}" type="presOf" srcId="{A20ED974-53B8-4464-A6E8-CBB3C598AB30}" destId="{03D1C432-A46F-40E1-AC44-B85BD1419603}" srcOrd="0" destOrd="0" presId="urn:microsoft.com/office/officeart/2005/8/layout/radial2"/>
    <dgm:cxn modelId="{977F2E85-9492-4DD8-844C-F1365CE30570}" type="presOf" srcId="{C28B8E1F-9935-4830-8AE6-52752EAD6E52}" destId="{9862F9CF-222F-47C3-9AB5-05DF5CFB3E8A}" srcOrd="0" destOrd="0" presId="urn:microsoft.com/office/officeart/2005/8/layout/radial2"/>
    <dgm:cxn modelId="{B164BF90-BE30-40C0-BC12-99EDECE1F4A2}" type="presOf" srcId="{6A15E86A-6919-44A4-B1EC-37D1AEFEF326}" destId="{FC86FE63-308D-42E4-AD10-4C6D5C692D03}" srcOrd="0" destOrd="0" presId="urn:microsoft.com/office/officeart/2005/8/layout/radial2"/>
    <dgm:cxn modelId="{E307BD98-CBB1-4F9C-9C1B-D62549873016}" type="presOf" srcId="{5A5C24F9-3F9C-4CD6-A4B6-477BBF0452D3}" destId="{26B5E0B3-53F4-4A71-8ED1-EF740D1B431E}" srcOrd="0" destOrd="0" presId="urn:microsoft.com/office/officeart/2005/8/layout/radial2"/>
    <dgm:cxn modelId="{26763B9F-35B1-471A-B823-BAF28485AC19}" type="presOf" srcId="{A262504A-D250-4938-AF4E-96C1A109551A}" destId="{D4407BAF-390A-42B3-AF08-1823463E348F}" srcOrd="0" destOrd="0" presId="urn:microsoft.com/office/officeart/2005/8/layout/radial2"/>
    <dgm:cxn modelId="{0A466CA4-D390-4C4C-86EC-52F7D06326E8}" srcId="{C34E2953-218F-4F19-AE69-B15BBA1A06B7}" destId="{180A2F00-59AE-4E37-A512-B0B5BB4EDFBD}" srcOrd="5" destOrd="0" parTransId="{D5363B97-F86F-45FB-BA4A-570BD3BF4DC3}" sibTransId="{50A66E63-41D2-4A6A-9928-6B64177A8D64}"/>
    <dgm:cxn modelId="{35D0A0B6-F344-41FE-B5B7-F8E6840C4B47}" type="presOf" srcId="{C1DCA07C-77AE-475A-AFD0-66B175E2B1DB}" destId="{72653541-649B-4FE3-8410-F94944B0E119}" srcOrd="0" destOrd="0" presId="urn:microsoft.com/office/officeart/2005/8/layout/radial2"/>
    <dgm:cxn modelId="{F08456B9-DD55-45BE-86EC-34AD0F1C6D32}" type="presOf" srcId="{D1EB9109-C6C9-4E06-818B-207602A9B70D}" destId="{76414A00-2622-41F6-8DF6-EF9DB4B4B013}" srcOrd="0" destOrd="0" presId="urn:microsoft.com/office/officeart/2005/8/layout/radial2"/>
    <dgm:cxn modelId="{B93A69BD-8030-4049-93BB-3ACF0E312D4A}" srcId="{C34E2953-218F-4F19-AE69-B15BBA1A06B7}" destId="{5A5C24F9-3F9C-4CD6-A4B6-477BBF0452D3}" srcOrd="7" destOrd="0" parTransId="{785BB0F6-54F3-4E26-A442-AC14048722BD}" sibTransId="{CE36545E-550C-4BED-9B60-BEA9CE059603}"/>
    <dgm:cxn modelId="{C6361DC0-71B1-4960-B4D5-D0043BDCD288}" type="presOf" srcId="{3238365F-AF52-46A8-90F2-7078F8E130E3}" destId="{D2D9E84F-BA86-48DD-9BAD-EE5EB616126D}" srcOrd="0" destOrd="0" presId="urn:microsoft.com/office/officeart/2005/8/layout/radial2"/>
    <dgm:cxn modelId="{887752D1-8D33-4962-A732-E0974C84D9AB}" type="presOf" srcId="{58FA948D-1D08-4048-BF0C-22C8CDADE674}" destId="{B5420430-E3A8-4C7F-920E-4B342A91B9E9}" srcOrd="0" destOrd="0" presId="urn:microsoft.com/office/officeart/2005/8/layout/radial2"/>
    <dgm:cxn modelId="{A532ADD3-9FA2-44EE-87EC-2B7362F5F132}" srcId="{C34E2953-218F-4F19-AE69-B15BBA1A06B7}" destId="{BC8F259A-F1D3-406B-A2A9-CE80673BB7BA}" srcOrd="2" destOrd="0" parTransId="{A20ED974-53B8-4464-A6E8-CBB3C598AB30}" sibTransId="{3E49F9E0-465A-4129-8432-0A3BBED5FFF4}"/>
    <dgm:cxn modelId="{529860D7-17FA-4AA4-9410-F0635E0AA9F3}" type="presOf" srcId="{1CC80A68-5469-4121-9DA7-6BEDE6191430}" destId="{EF722843-D5BF-4CE3-8E10-F68D62F064D2}" srcOrd="0" destOrd="0" presId="urn:microsoft.com/office/officeart/2005/8/layout/radial2"/>
    <dgm:cxn modelId="{3A4015DC-406B-41A4-9AFA-B18459428CE9}" type="presOf" srcId="{1BF0EA1E-B9BD-4FE7-95B3-B3DCEB5A0D65}" destId="{69D3FB9D-C825-4500-8B75-D3846A92DF4E}" srcOrd="0" destOrd="0" presId="urn:microsoft.com/office/officeart/2005/8/layout/radial2"/>
    <dgm:cxn modelId="{1ACE27E0-A96B-43D7-BEA6-5C933F9B7987}" type="presOf" srcId="{BC8F259A-F1D3-406B-A2A9-CE80673BB7BA}" destId="{F1F22D3F-9D2A-42A0-AB41-98E060C6F34D}" srcOrd="0" destOrd="0" presId="urn:microsoft.com/office/officeart/2005/8/layout/radial2"/>
    <dgm:cxn modelId="{DC8849F0-515E-493E-992C-863EEC870B74}" type="presOf" srcId="{D5363B97-F86F-45FB-BA4A-570BD3BF4DC3}" destId="{47185525-008A-4A51-B34A-CC8B42B39FE4}" srcOrd="0" destOrd="0" presId="urn:microsoft.com/office/officeart/2005/8/layout/radial2"/>
    <dgm:cxn modelId="{5BC9ACF0-0BE6-4552-B405-199E5BD9983F}" type="presOf" srcId="{785BB0F6-54F3-4E26-A442-AC14048722BD}" destId="{A069A274-5E33-41E1-B689-A5E7C787FED2}" srcOrd="0" destOrd="0" presId="urn:microsoft.com/office/officeart/2005/8/layout/radial2"/>
    <dgm:cxn modelId="{1FE366FA-2741-4862-AB4A-E66295D529E6}" type="presOf" srcId="{A1D38199-E136-4BAD-88F3-D50BE546A0D9}" destId="{CEE7D244-22F1-4B09-96B2-33C16C37CFC3}" srcOrd="0" destOrd="0" presId="urn:microsoft.com/office/officeart/2005/8/layout/radial2"/>
    <dgm:cxn modelId="{3C7825FE-C5B7-4C73-988A-97AFABC59597}" srcId="{C34E2953-218F-4F19-AE69-B15BBA1A06B7}" destId="{3238365F-AF52-46A8-90F2-7078F8E130E3}" srcOrd="1" destOrd="0" parTransId="{A262504A-D250-4938-AF4E-96C1A109551A}" sibTransId="{7530DB03-37C6-4848-8FD5-2FB9836B90D2}"/>
    <dgm:cxn modelId="{DF8F34F5-E76C-4593-A8C1-CDAFCFB9BEB0}" type="presParOf" srcId="{1C8377DE-30B7-4009-89A6-5FC2861D58D7}" destId="{9790183A-E643-474F-A450-84DC2656AC3C}" srcOrd="0" destOrd="0" presId="urn:microsoft.com/office/officeart/2005/8/layout/radial2"/>
    <dgm:cxn modelId="{18F3DFCA-A4C1-4D7B-8314-8BF5BD4CB4F1}" type="presParOf" srcId="{9790183A-E643-474F-A450-84DC2656AC3C}" destId="{3CBD778B-87CB-4904-9661-238CA7F88007}" srcOrd="0" destOrd="0" presId="urn:microsoft.com/office/officeart/2005/8/layout/radial2"/>
    <dgm:cxn modelId="{0444851A-7DDC-4EA7-92C3-4201DBA40EC3}" type="presParOf" srcId="{3CBD778B-87CB-4904-9661-238CA7F88007}" destId="{92B852EB-8F01-41C7-A1D8-C5F17DDAE79E}" srcOrd="0" destOrd="0" presId="urn:microsoft.com/office/officeart/2005/8/layout/radial2"/>
    <dgm:cxn modelId="{182D081D-971A-4F32-8FFF-BDF5E9870B4C}" type="presParOf" srcId="{3CBD778B-87CB-4904-9661-238CA7F88007}" destId="{3B1B5BAC-FF8F-4B7A-8BA3-06956086C201}" srcOrd="1" destOrd="0" presId="urn:microsoft.com/office/officeart/2005/8/layout/radial2"/>
    <dgm:cxn modelId="{087B5B82-0284-44AF-9D9B-649CCCF67B32}" type="presParOf" srcId="{9790183A-E643-474F-A450-84DC2656AC3C}" destId="{F98B0A48-1225-485F-B38D-2EDE8D207B8F}" srcOrd="1" destOrd="0" presId="urn:microsoft.com/office/officeart/2005/8/layout/radial2"/>
    <dgm:cxn modelId="{77C602A8-F41A-45A6-B2E2-267EB2C036F0}" type="presParOf" srcId="{9790183A-E643-474F-A450-84DC2656AC3C}" destId="{EEDFE8F1-93B7-43CA-9D69-744317A8BE1E}" srcOrd="2" destOrd="0" presId="urn:microsoft.com/office/officeart/2005/8/layout/radial2"/>
    <dgm:cxn modelId="{8D561754-CB82-4DED-931D-70E3CD968DEE}" type="presParOf" srcId="{EEDFE8F1-93B7-43CA-9D69-744317A8BE1E}" destId="{17A1E964-DD20-42CD-B8AF-97313668F23C}" srcOrd="0" destOrd="0" presId="urn:microsoft.com/office/officeart/2005/8/layout/radial2"/>
    <dgm:cxn modelId="{EFEA23C4-D342-4249-9637-3D27F6F74497}" type="presParOf" srcId="{EEDFE8F1-93B7-43CA-9D69-744317A8BE1E}" destId="{F1D93543-81EA-4545-A3DA-4342E6112B18}" srcOrd="1" destOrd="0" presId="urn:microsoft.com/office/officeart/2005/8/layout/radial2"/>
    <dgm:cxn modelId="{13C4F86D-8CE2-47B8-80C7-56FC7E225AD6}" type="presParOf" srcId="{9790183A-E643-474F-A450-84DC2656AC3C}" destId="{D4407BAF-390A-42B3-AF08-1823463E348F}" srcOrd="3" destOrd="0" presId="urn:microsoft.com/office/officeart/2005/8/layout/radial2"/>
    <dgm:cxn modelId="{BF087543-FF58-4F52-BF69-4C9BA60F9924}" type="presParOf" srcId="{9790183A-E643-474F-A450-84DC2656AC3C}" destId="{9129A024-2138-4006-893C-2451548AFBB3}" srcOrd="4" destOrd="0" presId="urn:microsoft.com/office/officeart/2005/8/layout/radial2"/>
    <dgm:cxn modelId="{FD6A0CA2-A60B-47EF-88C7-CF02F878472F}" type="presParOf" srcId="{9129A024-2138-4006-893C-2451548AFBB3}" destId="{D2D9E84F-BA86-48DD-9BAD-EE5EB616126D}" srcOrd="0" destOrd="0" presId="urn:microsoft.com/office/officeart/2005/8/layout/radial2"/>
    <dgm:cxn modelId="{2F69B768-F9F3-4656-A5A1-4590785E5486}" type="presParOf" srcId="{9129A024-2138-4006-893C-2451548AFBB3}" destId="{7EB98925-8A37-4211-AE31-6E6F4C8D775B}" srcOrd="1" destOrd="0" presId="urn:microsoft.com/office/officeart/2005/8/layout/radial2"/>
    <dgm:cxn modelId="{7140BE21-4C8D-4E43-9582-DF1F4A298823}" type="presParOf" srcId="{9790183A-E643-474F-A450-84DC2656AC3C}" destId="{03D1C432-A46F-40E1-AC44-B85BD1419603}" srcOrd="5" destOrd="0" presId="urn:microsoft.com/office/officeart/2005/8/layout/radial2"/>
    <dgm:cxn modelId="{3E2AA7BE-5754-4443-BDEC-52F2F6C5C6B4}" type="presParOf" srcId="{9790183A-E643-474F-A450-84DC2656AC3C}" destId="{048DDD8A-69A0-4675-BF4E-B6B84C22E180}" srcOrd="6" destOrd="0" presId="urn:microsoft.com/office/officeart/2005/8/layout/radial2"/>
    <dgm:cxn modelId="{B606CF16-652E-4E9A-91D6-EF6CBC6E2529}" type="presParOf" srcId="{048DDD8A-69A0-4675-BF4E-B6B84C22E180}" destId="{F1F22D3F-9D2A-42A0-AB41-98E060C6F34D}" srcOrd="0" destOrd="0" presId="urn:microsoft.com/office/officeart/2005/8/layout/radial2"/>
    <dgm:cxn modelId="{CA03E3F6-36FB-4B40-BA7F-7D4F5B7B6BC7}" type="presParOf" srcId="{048DDD8A-69A0-4675-BF4E-B6B84C22E180}" destId="{946E3A7F-706D-4676-9A2F-40199CC53DAD}" srcOrd="1" destOrd="0" presId="urn:microsoft.com/office/officeart/2005/8/layout/radial2"/>
    <dgm:cxn modelId="{62C7E15B-E6CE-42F3-B57E-D60C3180B5E0}" type="presParOf" srcId="{9790183A-E643-474F-A450-84DC2656AC3C}" destId="{72653541-649B-4FE3-8410-F94944B0E119}" srcOrd="7" destOrd="0" presId="urn:microsoft.com/office/officeart/2005/8/layout/radial2"/>
    <dgm:cxn modelId="{B8276D14-4FD4-4263-94CA-B5BDB5185473}" type="presParOf" srcId="{9790183A-E643-474F-A450-84DC2656AC3C}" destId="{6B036B7B-1668-4984-8E8F-EDCD7992918D}" srcOrd="8" destOrd="0" presId="urn:microsoft.com/office/officeart/2005/8/layout/radial2"/>
    <dgm:cxn modelId="{4296BD67-3264-4EDD-B2AA-14E43B1B07E0}" type="presParOf" srcId="{6B036B7B-1668-4984-8E8F-EDCD7992918D}" destId="{9862F9CF-222F-47C3-9AB5-05DF5CFB3E8A}" srcOrd="0" destOrd="0" presId="urn:microsoft.com/office/officeart/2005/8/layout/radial2"/>
    <dgm:cxn modelId="{D4ABD6F0-D91C-4814-8C6B-C0DAFFE227C7}" type="presParOf" srcId="{6B036B7B-1668-4984-8E8F-EDCD7992918D}" destId="{A4477EC3-AE00-478E-9B89-5DD548312F06}" srcOrd="1" destOrd="0" presId="urn:microsoft.com/office/officeart/2005/8/layout/radial2"/>
    <dgm:cxn modelId="{A802D886-6658-4D05-A35E-1EBEE0C61BBA}" type="presParOf" srcId="{9790183A-E643-474F-A450-84DC2656AC3C}" destId="{CEE7D244-22F1-4B09-96B2-33C16C37CFC3}" srcOrd="9" destOrd="0" presId="urn:microsoft.com/office/officeart/2005/8/layout/radial2"/>
    <dgm:cxn modelId="{C348F00A-927B-43BD-8B37-1990E9D289D2}" type="presParOf" srcId="{9790183A-E643-474F-A450-84DC2656AC3C}" destId="{519CA8BB-4FBE-4291-93EC-6DE0A0E005E4}" srcOrd="10" destOrd="0" presId="urn:microsoft.com/office/officeart/2005/8/layout/radial2"/>
    <dgm:cxn modelId="{41FE4C94-4ABF-4F1E-B797-ABC4576E95A6}" type="presParOf" srcId="{519CA8BB-4FBE-4291-93EC-6DE0A0E005E4}" destId="{EF722843-D5BF-4CE3-8E10-F68D62F064D2}" srcOrd="0" destOrd="0" presId="urn:microsoft.com/office/officeart/2005/8/layout/radial2"/>
    <dgm:cxn modelId="{A592CD00-F1AD-498F-9B62-544F9F4DDCEB}" type="presParOf" srcId="{519CA8BB-4FBE-4291-93EC-6DE0A0E005E4}" destId="{034ABFC4-1802-4E1D-81E1-37012B9CE330}" srcOrd="1" destOrd="0" presId="urn:microsoft.com/office/officeart/2005/8/layout/radial2"/>
    <dgm:cxn modelId="{2180D207-58C9-43BD-81B6-8593ECD29B5F}" type="presParOf" srcId="{9790183A-E643-474F-A450-84DC2656AC3C}" destId="{47185525-008A-4A51-B34A-CC8B42B39FE4}" srcOrd="11" destOrd="0" presId="urn:microsoft.com/office/officeart/2005/8/layout/radial2"/>
    <dgm:cxn modelId="{2E839214-51CB-43BF-9FC0-828F2DBE04D4}" type="presParOf" srcId="{9790183A-E643-474F-A450-84DC2656AC3C}" destId="{D4476A01-0DBF-42DE-8AE3-C889A2BAB190}" srcOrd="12" destOrd="0" presId="urn:microsoft.com/office/officeart/2005/8/layout/radial2"/>
    <dgm:cxn modelId="{99B51877-BA0D-4BD2-AAFB-D6FF37E353C5}" type="presParOf" srcId="{D4476A01-0DBF-42DE-8AE3-C889A2BAB190}" destId="{63C2892C-D966-4496-BC8A-F7F6548B0138}" srcOrd="0" destOrd="0" presId="urn:microsoft.com/office/officeart/2005/8/layout/radial2"/>
    <dgm:cxn modelId="{5528CB5F-AB9F-44FF-B1E2-58F263E7B639}" type="presParOf" srcId="{D4476A01-0DBF-42DE-8AE3-C889A2BAB190}" destId="{797BAEA2-A0A6-4764-A672-22714C1F3EB7}" srcOrd="1" destOrd="0" presId="urn:microsoft.com/office/officeart/2005/8/layout/radial2"/>
    <dgm:cxn modelId="{11181818-BDEB-4EFF-BBD2-E2062F084B92}" type="presParOf" srcId="{9790183A-E643-474F-A450-84DC2656AC3C}" destId="{FC86FE63-308D-42E4-AD10-4C6D5C692D03}" srcOrd="13" destOrd="0" presId="urn:microsoft.com/office/officeart/2005/8/layout/radial2"/>
    <dgm:cxn modelId="{DC783E9C-CE7B-407D-BB91-1F596B882C7F}" type="presParOf" srcId="{9790183A-E643-474F-A450-84DC2656AC3C}" destId="{9D7CAEA4-42B5-4A81-9E6E-E4B81F5CBC6E}" srcOrd="14" destOrd="0" presId="urn:microsoft.com/office/officeart/2005/8/layout/radial2"/>
    <dgm:cxn modelId="{A708D45E-8A9C-43D7-8DF5-689105E74F38}" type="presParOf" srcId="{9D7CAEA4-42B5-4A81-9E6E-E4B81F5CBC6E}" destId="{B5420430-E3A8-4C7F-920E-4B342A91B9E9}" srcOrd="0" destOrd="0" presId="urn:microsoft.com/office/officeart/2005/8/layout/radial2"/>
    <dgm:cxn modelId="{ECB24BC8-0109-4F00-9498-99DF871978E3}" type="presParOf" srcId="{9D7CAEA4-42B5-4A81-9E6E-E4B81F5CBC6E}" destId="{DB5AAAA4-3625-4A96-AFAD-23F796E9B9A1}" srcOrd="1" destOrd="0" presId="urn:microsoft.com/office/officeart/2005/8/layout/radial2"/>
    <dgm:cxn modelId="{543F27E0-391C-48AE-AB6F-F2424DD1A4FE}" type="presParOf" srcId="{9790183A-E643-474F-A450-84DC2656AC3C}" destId="{A069A274-5E33-41E1-B689-A5E7C787FED2}" srcOrd="15" destOrd="0" presId="urn:microsoft.com/office/officeart/2005/8/layout/radial2"/>
    <dgm:cxn modelId="{73D106E0-6C17-4086-90EA-845A05C00D67}" type="presParOf" srcId="{9790183A-E643-474F-A450-84DC2656AC3C}" destId="{F27917FC-909C-4F11-8E41-E686500069F3}" srcOrd="16" destOrd="0" presId="urn:microsoft.com/office/officeart/2005/8/layout/radial2"/>
    <dgm:cxn modelId="{22FB16CF-1E85-4E1F-9D37-4590C1466BD2}" type="presParOf" srcId="{F27917FC-909C-4F11-8E41-E686500069F3}" destId="{26B5E0B3-53F4-4A71-8ED1-EF740D1B431E}" srcOrd="0" destOrd="0" presId="urn:microsoft.com/office/officeart/2005/8/layout/radial2"/>
    <dgm:cxn modelId="{C011FAC2-BE3B-4DD8-9729-73AD5BDA8F30}" type="presParOf" srcId="{F27917FC-909C-4F11-8E41-E686500069F3}" destId="{1EDCE6EA-09BC-40DA-99FA-54D0486E4E8A}" srcOrd="1" destOrd="0" presId="urn:microsoft.com/office/officeart/2005/8/layout/radial2"/>
    <dgm:cxn modelId="{02A5BD7C-285B-4D8D-B179-D51BB70074EE}" type="presParOf" srcId="{9790183A-E643-474F-A450-84DC2656AC3C}" destId="{76414A00-2622-41F6-8DF6-EF9DB4B4B013}" srcOrd="17" destOrd="0" presId="urn:microsoft.com/office/officeart/2005/8/layout/radial2"/>
    <dgm:cxn modelId="{4DE7E147-A538-4BAD-A68F-86453D385D91}" type="presParOf" srcId="{9790183A-E643-474F-A450-84DC2656AC3C}" destId="{D3936467-92D1-4814-B493-BE8EF95ECC8E}" srcOrd="18" destOrd="0" presId="urn:microsoft.com/office/officeart/2005/8/layout/radial2"/>
    <dgm:cxn modelId="{31338E9F-144C-436F-B01B-FCF134184812}" type="presParOf" srcId="{D3936467-92D1-4814-B493-BE8EF95ECC8E}" destId="{69D3FB9D-C825-4500-8B75-D3846A92DF4E}" srcOrd="0" destOrd="0" presId="urn:microsoft.com/office/officeart/2005/8/layout/radial2"/>
    <dgm:cxn modelId="{3E175C62-61C5-4932-B8E0-604D27F34A23}" type="presParOf" srcId="{D3936467-92D1-4814-B493-BE8EF95ECC8E}" destId="{DE4C3800-8BCC-4F27-AF8D-58912035A1F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19B3A5-A7D5-4DCD-BAA3-0AEE36537ED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1A4DD52A-BB1B-411C-ADA3-16C4E33F1128}">
      <dgm:prSet custT="1"/>
      <dgm:spPr/>
      <dgm:t>
        <a:bodyPr/>
        <a:lstStyle/>
        <a:p>
          <a:pPr rtl="0"/>
          <a:r>
            <a:rPr lang="en-US" sz="2000" dirty="0"/>
            <a:t>Genetic disorders causing IUGR15% of IUGR</a:t>
          </a:r>
          <a:endParaRPr lang="ar-IQ" sz="2000" dirty="0"/>
        </a:p>
      </dgm:t>
    </dgm:pt>
    <dgm:pt modelId="{265B6263-25A7-4B57-ADB7-43A11FE0BE08}" type="parTrans" cxnId="{1DFFECB7-DF01-4DC7-923C-B5D208C1014A}">
      <dgm:prSet/>
      <dgm:spPr/>
      <dgm:t>
        <a:bodyPr/>
        <a:lstStyle/>
        <a:p>
          <a:pPr rtl="1"/>
          <a:endParaRPr lang="ar-IQ"/>
        </a:p>
      </dgm:t>
    </dgm:pt>
    <dgm:pt modelId="{830D9AAC-AD90-4F52-837B-B81811D59F0A}" type="sibTrans" cxnId="{1DFFECB7-DF01-4DC7-923C-B5D208C1014A}">
      <dgm:prSet/>
      <dgm:spPr/>
      <dgm:t>
        <a:bodyPr/>
        <a:lstStyle/>
        <a:p>
          <a:pPr rtl="1"/>
          <a:endParaRPr lang="ar-IQ"/>
        </a:p>
      </dgm:t>
    </dgm:pt>
    <dgm:pt modelId="{A41B3DAC-2C11-45EE-AE8D-D59440DEA997}">
      <dgm:prSet custT="1"/>
      <dgm:spPr/>
      <dgm:t>
        <a:bodyPr/>
        <a:lstStyle/>
        <a:p>
          <a:pPr rtl="0"/>
          <a:r>
            <a:rPr lang="en-US" sz="2400" dirty="0"/>
            <a:t>Down’s syndrome</a:t>
          </a:r>
          <a:r>
            <a:rPr lang="en-US" sz="2000" dirty="0"/>
            <a:t> </a:t>
          </a:r>
          <a:endParaRPr lang="ar-IQ" sz="2000" dirty="0"/>
        </a:p>
      </dgm:t>
    </dgm:pt>
    <dgm:pt modelId="{5FF6745A-8B2F-417D-93EE-E840FB2D5B54}" type="parTrans" cxnId="{FD6162D2-B3C2-472C-B2FE-505D42CBAC97}">
      <dgm:prSet/>
      <dgm:spPr/>
      <dgm:t>
        <a:bodyPr/>
        <a:lstStyle/>
        <a:p>
          <a:pPr rtl="1"/>
          <a:endParaRPr lang="ar-IQ"/>
        </a:p>
      </dgm:t>
    </dgm:pt>
    <dgm:pt modelId="{C13A06BE-7A11-472A-8ADA-1803E1B2CF1A}" type="sibTrans" cxnId="{FD6162D2-B3C2-472C-B2FE-505D42CBAC97}">
      <dgm:prSet/>
      <dgm:spPr/>
      <dgm:t>
        <a:bodyPr/>
        <a:lstStyle/>
        <a:p>
          <a:pPr rtl="1"/>
          <a:endParaRPr lang="ar-IQ"/>
        </a:p>
      </dgm:t>
    </dgm:pt>
    <dgm:pt modelId="{B3D7B067-2FD1-44DA-9B54-7843A31EE0D9}">
      <dgm:prSet custT="1"/>
      <dgm:spPr/>
      <dgm:t>
        <a:bodyPr/>
        <a:lstStyle/>
        <a:p>
          <a:pPr rtl="0"/>
          <a:r>
            <a:rPr lang="en-US" sz="2400" dirty="0"/>
            <a:t>Trisomy 13,18</a:t>
          </a:r>
          <a:endParaRPr lang="ar-IQ" sz="2400" dirty="0"/>
        </a:p>
      </dgm:t>
    </dgm:pt>
    <dgm:pt modelId="{7F841036-DBBF-47D3-87DD-488993562AD4}" type="parTrans" cxnId="{5E7B6937-7E0F-44EF-B25A-66562EED3737}">
      <dgm:prSet/>
      <dgm:spPr/>
      <dgm:t>
        <a:bodyPr/>
        <a:lstStyle/>
        <a:p>
          <a:pPr rtl="1"/>
          <a:endParaRPr lang="ar-IQ"/>
        </a:p>
      </dgm:t>
    </dgm:pt>
    <dgm:pt modelId="{CA8CD5B6-BC8F-4831-9B45-65BF6CD7B1C1}" type="sibTrans" cxnId="{5E7B6937-7E0F-44EF-B25A-66562EED3737}">
      <dgm:prSet/>
      <dgm:spPr/>
      <dgm:t>
        <a:bodyPr/>
        <a:lstStyle/>
        <a:p>
          <a:pPr rtl="1"/>
          <a:endParaRPr lang="ar-IQ"/>
        </a:p>
      </dgm:t>
    </dgm:pt>
    <dgm:pt modelId="{FADEE857-3793-4362-9B95-89AFC8C0FBBF}">
      <dgm:prSet custT="1"/>
      <dgm:spPr/>
      <dgm:t>
        <a:bodyPr/>
        <a:lstStyle/>
        <a:p>
          <a:pPr rtl="0"/>
          <a:r>
            <a:rPr lang="en-US" sz="2400" dirty="0"/>
            <a:t>Turner syndrome</a:t>
          </a:r>
          <a:endParaRPr lang="ar-IQ" sz="2400" dirty="0"/>
        </a:p>
      </dgm:t>
    </dgm:pt>
    <dgm:pt modelId="{2D27C8F4-454F-4FBA-8773-6CF884A17E86}" type="parTrans" cxnId="{168242F7-AB6B-4C28-A4FA-F0209D7381F0}">
      <dgm:prSet/>
      <dgm:spPr/>
      <dgm:t>
        <a:bodyPr/>
        <a:lstStyle/>
        <a:p>
          <a:pPr rtl="1"/>
          <a:endParaRPr lang="ar-IQ"/>
        </a:p>
      </dgm:t>
    </dgm:pt>
    <dgm:pt modelId="{862CDD72-290F-45D6-9FA7-1F4E6757522B}" type="sibTrans" cxnId="{168242F7-AB6B-4C28-A4FA-F0209D7381F0}">
      <dgm:prSet/>
      <dgm:spPr/>
      <dgm:t>
        <a:bodyPr/>
        <a:lstStyle/>
        <a:p>
          <a:pPr rtl="1"/>
          <a:endParaRPr lang="ar-IQ"/>
        </a:p>
      </dgm:t>
    </dgm:pt>
    <dgm:pt modelId="{163CB436-8E91-4E41-ADA4-C48C4B0A2106}">
      <dgm:prSet custT="1"/>
      <dgm:spPr/>
      <dgm:t>
        <a:bodyPr/>
        <a:lstStyle/>
        <a:p>
          <a:pPr rtl="0"/>
          <a:r>
            <a:rPr lang="en-US" sz="2400" dirty="0"/>
            <a:t>NTD</a:t>
          </a:r>
          <a:endParaRPr lang="ar-IQ" sz="2400" dirty="0"/>
        </a:p>
      </dgm:t>
    </dgm:pt>
    <dgm:pt modelId="{6BCE4C53-9255-4682-A0A7-F3824FB548F7}" type="parTrans" cxnId="{F116E8A0-43E9-4021-BF5B-53C697214257}">
      <dgm:prSet/>
      <dgm:spPr/>
      <dgm:t>
        <a:bodyPr/>
        <a:lstStyle/>
        <a:p>
          <a:pPr rtl="1"/>
          <a:endParaRPr lang="ar-IQ"/>
        </a:p>
      </dgm:t>
    </dgm:pt>
    <dgm:pt modelId="{6C2C3A4C-1DF8-486C-AE5B-0CDE845559EA}" type="sibTrans" cxnId="{F116E8A0-43E9-4021-BF5B-53C697214257}">
      <dgm:prSet/>
      <dgm:spPr/>
      <dgm:t>
        <a:bodyPr/>
        <a:lstStyle/>
        <a:p>
          <a:pPr rtl="1"/>
          <a:endParaRPr lang="ar-IQ"/>
        </a:p>
      </dgm:t>
    </dgm:pt>
    <dgm:pt modelId="{B8F39585-6F10-4B3B-B760-0CD675180643}">
      <dgm:prSet custT="1"/>
      <dgm:spPr/>
      <dgm:t>
        <a:bodyPr/>
        <a:lstStyle/>
        <a:p>
          <a:pPr rtl="0"/>
          <a:r>
            <a:rPr lang="en-US" sz="2400" dirty="0"/>
            <a:t>Achondroplasia</a:t>
          </a:r>
          <a:endParaRPr lang="ar-IQ" sz="2400" dirty="0"/>
        </a:p>
      </dgm:t>
    </dgm:pt>
    <dgm:pt modelId="{F9DFCE18-9A34-476E-B626-714D4D2E8679}" type="parTrans" cxnId="{C3AAC078-ABD8-42EA-8651-92F55B541315}">
      <dgm:prSet/>
      <dgm:spPr/>
      <dgm:t>
        <a:bodyPr/>
        <a:lstStyle/>
        <a:p>
          <a:pPr rtl="1"/>
          <a:endParaRPr lang="ar-IQ"/>
        </a:p>
      </dgm:t>
    </dgm:pt>
    <dgm:pt modelId="{9CE6A1B0-7A93-4B8A-81D5-462202E9CDD2}" type="sibTrans" cxnId="{C3AAC078-ABD8-42EA-8651-92F55B541315}">
      <dgm:prSet/>
      <dgm:spPr/>
      <dgm:t>
        <a:bodyPr/>
        <a:lstStyle/>
        <a:p>
          <a:pPr rtl="1"/>
          <a:endParaRPr lang="ar-IQ"/>
        </a:p>
      </dgm:t>
    </dgm:pt>
    <dgm:pt modelId="{20BA6C87-E400-4BF1-BCE7-64BC1762D161}">
      <dgm:prSet custT="1"/>
      <dgm:spPr/>
      <dgm:t>
        <a:bodyPr/>
        <a:lstStyle/>
        <a:p>
          <a:pPr rtl="0"/>
          <a:r>
            <a:rPr lang="en-US" sz="2400" dirty="0" err="1"/>
            <a:t>Osteogenisis</a:t>
          </a:r>
          <a:r>
            <a:rPr lang="en-US" sz="2400" dirty="0"/>
            <a:t> imperfecta</a:t>
          </a:r>
          <a:endParaRPr lang="ar-IQ" sz="2400" dirty="0"/>
        </a:p>
      </dgm:t>
    </dgm:pt>
    <dgm:pt modelId="{5D5C25CD-83A2-42F5-904A-13C2581C1088}" type="parTrans" cxnId="{5C5D0CAA-84E1-4761-84D1-484F147438A4}">
      <dgm:prSet/>
      <dgm:spPr/>
      <dgm:t>
        <a:bodyPr/>
        <a:lstStyle/>
        <a:p>
          <a:pPr rtl="1"/>
          <a:endParaRPr lang="ar-IQ"/>
        </a:p>
      </dgm:t>
    </dgm:pt>
    <dgm:pt modelId="{F88B6A7C-AC9A-4D01-AA90-39A37993EBCF}" type="sibTrans" cxnId="{5C5D0CAA-84E1-4761-84D1-484F147438A4}">
      <dgm:prSet/>
      <dgm:spPr/>
      <dgm:t>
        <a:bodyPr/>
        <a:lstStyle/>
        <a:p>
          <a:pPr rtl="1"/>
          <a:endParaRPr lang="ar-IQ"/>
        </a:p>
      </dgm:t>
    </dgm:pt>
    <dgm:pt modelId="{67973C53-B151-414F-884C-6CD666A35F82}">
      <dgm:prSet custT="1"/>
      <dgm:spPr/>
      <dgm:t>
        <a:bodyPr/>
        <a:lstStyle/>
        <a:p>
          <a:pPr rtl="0"/>
          <a:r>
            <a:rPr lang="en-US" sz="2400" dirty="0"/>
            <a:t>Abdominal wall defects</a:t>
          </a:r>
          <a:endParaRPr lang="ar-IQ" sz="2400" dirty="0"/>
        </a:p>
      </dgm:t>
    </dgm:pt>
    <dgm:pt modelId="{D81D55FD-1E9E-4ED8-B5AB-912757BD5DE1}" type="parTrans" cxnId="{BDAA1BA4-5673-4283-9407-18D1679C5BD7}">
      <dgm:prSet/>
      <dgm:spPr/>
      <dgm:t>
        <a:bodyPr/>
        <a:lstStyle/>
        <a:p>
          <a:pPr rtl="1"/>
          <a:endParaRPr lang="ar-IQ"/>
        </a:p>
      </dgm:t>
    </dgm:pt>
    <dgm:pt modelId="{6962F70C-083D-400F-B424-DF24F247C6E1}" type="sibTrans" cxnId="{BDAA1BA4-5673-4283-9407-18D1679C5BD7}">
      <dgm:prSet/>
      <dgm:spPr/>
      <dgm:t>
        <a:bodyPr/>
        <a:lstStyle/>
        <a:p>
          <a:pPr rtl="1"/>
          <a:endParaRPr lang="ar-IQ"/>
        </a:p>
      </dgm:t>
    </dgm:pt>
    <dgm:pt modelId="{7C763B92-35A7-4579-99DF-21D1F03E483A}">
      <dgm:prSet custT="1"/>
      <dgm:spPr/>
      <dgm:t>
        <a:bodyPr/>
        <a:lstStyle/>
        <a:p>
          <a:pPr rtl="0"/>
          <a:r>
            <a:rPr lang="en-US" sz="2400" dirty="0"/>
            <a:t>Duodenal atresia</a:t>
          </a:r>
          <a:endParaRPr lang="ar-IQ" sz="2400" dirty="0"/>
        </a:p>
      </dgm:t>
    </dgm:pt>
    <dgm:pt modelId="{62576D42-EED6-40B8-9A18-C6E03CED37F1}" type="parTrans" cxnId="{0ACFC088-C276-44D8-BEC8-0CA998C1F926}">
      <dgm:prSet/>
      <dgm:spPr/>
      <dgm:t>
        <a:bodyPr/>
        <a:lstStyle/>
        <a:p>
          <a:pPr rtl="1"/>
          <a:endParaRPr lang="ar-IQ"/>
        </a:p>
      </dgm:t>
    </dgm:pt>
    <dgm:pt modelId="{095EE2CD-1A88-4ED7-BAC0-42F0692883A0}" type="sibTrans" cxnId="{0ACFC088-C276-44D8-BEC8-0CA998C1F926}">
      <dgm:prSet/>
      <dgm:spPr/>
      <dgm:t>
        <a:bodyPr/>
        <a:lstStyle/>
        <a:p>
          <a:pPr rtl="1"/>
          <a:endParaRPr lang="ar-IQ"/>
        </a:p>
      </dgm:t>
    </dgm:pt>
    <dgm:pt modelId="{18FC3900-D33B-4D87-A9A2-9A902878273D}">
      <dgm:prSet custT="1"/>
      <dgm:spPr/>
      <dgm:t>
        <a:bodyPr/>
        <a:lstStyle/>
        <a:p>
          <a:pPr rtl="0"/>
          <a:r>
            <a:rPr lang="en-US" sz="2400" dirty="0"/>
            <a:t>Renal agenesis/ </a:t>
          </a:r>
          <a:r>
            <a:rPr lang="en-US" sz="2400" dirty="0" err="1"/>
            <a:t>Poter’s</a:t>
          </a:r>
          <a:r>
            <a:rPr lang="en-US" sz="2400" dirty="0"/>
            <a:t> </a:t>
          </a:r>
          <a:endParaRPr lang="ar-IQ" sz="2400" dirty="0"/>
        </a:p>
      </dgm:t>
    </dgm:pt>
    <dgm:pt modelId="{333166CA-657B-41B0-BD78-BBA3F4AC59BB}" type="parTrans" cxnId="{F664AC3E-6503-4454-BBDE-3284034ADA3E}">
      <dgm:prSet/>
      <dgm:spPr/>
      <dgm:t>
        <a:bodyPr/>
        <a:lstStyle/>
        <a:p>
          <a:pPr rtl="1"/>
          <a:endParaRPr lang="ar-IQ"/>
        </a:p>
      </dgm:t>
    </dgm:pt>
    <dgm:pt modelId="{71314D24-3CB7-4900-B328-BA6A70A3FF42}" type="sibTrans" cxnId="{F664AC3E-6503-4454-BBDE-3284034ADA3E}">
      <dgm:prSet/>
      <dgm:spPr/>
      <dgm:t>
        <a:bodyPr/>
        <a:lstStyle/>
        <a:p>
          <a:pPr rtl="1"/>
          <a:endParaRPr lang="ar-IQ"/>
        </a:p>
      </dgm:t>
    </dgm:pt>
    <dgm:pt modelId="{03B314D1-E8CA-4AD6-9C22-3F08C1FF2215}" type="pres">
      <dgm:prSet presAssocID="{F719B3A5-A7D5-4DCD-BAA3-0AEE36537ED1}" presName="compositeShape" presStyleCnt="0">
        <dgm:presLayoutVars>
          <dgm:dir/>
          <dgm:resizeHandles/>
        </dgm:presLayoutVars>
      </dgm:prSet>
      <dgm:spPr/>
    </dgm:pt>
    <dgm:pt modelId="{EA477B8C-A6DD-42B3-9B40-ACFFCAB5D71E}" type="pres">
      <dgm:prSet presAssocID="{F719B3A5-A7D5-4DCD-BAA3-0AEE36537ED1}" presName="pyramid" presStyleLbl="node1" presStyleIdx="0" presStyleCnt="1"/>
      <dgm:spPr/>
    </dgm:pt>
    <dgm:pt modelId="{7DC2DE89-AEF1-4621-8BA9-B616BABA7468}" type="pres">
      <dgm:prSet presAssocID="{F719B3A5-A7D5-4DCD-BAA3-0AEE36537ED1}" presName="theList" presStyleCnt="0"/>
      <dgm:spPr/>
    </dgm:pt>
    <dgm:pt modelId="{51B98797-9F2B-477B-8306-9DA3F93C9A7E}" type="pres">
      <dgm:prSet presAssocID="{1A4DD52A-BB1B-411C-ADA3-16C4E33F1128}" presName="aNode" presStyleLbl="fgAcc1" presStyleIdx="0" presStyleCnt="10" custScaleY="208295" custLinFactY="-89760" custLinFactNeighborX="-45233" custLinFactNeighborY="-100000">
        <dgm:presLayoutVars>
          <dgm:bulletEnabled val="1"/>
        </dgm:presLayoutVars>
      </dgm:prSet>
      <dgm:spPr/>
    </dgm:pt>
    <dgm:pt modelId="{31645625-95DE-4037-9503-B23A59A731DB}" type="pres">
      <dgm:prSet presAssocID="{1A4DD52A-BB1B-411C-ADA3-16C4E33F1128}" presName="aSpace" presStyleCnt="0"/>
      <dgm:spPr/>
    </dgm:pt>
    <dgm:pt modelId="{7235C248-6FD5-4AF4-BEE4-3FEA74B5C536}" type="pres">
      <dgm:prSet presAssocID="{A41B3DAC-2C11-45EE-AE8D-D59440DEA997}" presName="aNode" presStyleLbl="fgAcc1" presStyleIdx="1" presStyleCnt="10">
        <dgm:presLayoutVars>
          <dgm:bulletEnabled val="1"/>
        </dgm:presLayoutVars>
      </dgm:prSet>
      <dgm:spPr/>
    </dgm:pt>
    <dgm:pt modelId="{73B2F246-E4CF-452A-A8D8-FD7163D27A6A}" type="pres">
      <dgm:prSet presAssocID="{A41B3DAC-2C11-45EE-AE8D-D59440DEA997}" presName="aSpace" presStyleCnt="0"/>
      <dgm:spPr/>
    </dgm:pt>
    <dgm:pt modelId="{E9DA76BD-A6E4-4354-8C72-A64EE9CE38E1}" type="pres">
      <dgm:prSet presAssocID="{B3D7B067-2FD1-44DA-9B54-7843A31EE0D9}" presName="aNode" presStyleLbl="fgAcc1" presStyleIdx="2" presStyleCnt="10">
        <dgm:presLayoutVars>
          <dgm:bulletEnabled val="1"/>
        </dgm:presLayoutVars>
      </dgm:prSet>
      <dgm:spPr/>
    </dgm:pt>
    <dgm:pt modelId="{BE859A8F-2F0F-46C4-884E-B2D754980316}" type="pres">
      <dgm:prSet presAssocID="{B3D7B067-2FD1-44DA-9B54-7843A31EE0D9}" presName="aSpace" presStyleCnt="0"/>
      <dgm:spPr/>
    </dgm:pt>
    <dgm:pt modelId="{5362B2C4-6CEE-446D-8D7C-72BA68E943CF}" type="pres">
      <dgm:prSet presAssocID="{FADEE857-3793-4362-9B95-89AFC8C0FBBF}" presName="aNode" presStyleLbl="fgAcc1" presStyleIdx="3" presStyleCnt="10">
        <dgm:presLayoutVars>
          <dgm:bulletEnabled val="1"/>
        </dgm:presLayoutVars>
      </dgm:prSet>
      <dgm:spPr/>
    </dgm:pt>
    <dgm:pt modelId="{5683247A-190C-4B12-8BBE-911852B8AC9A}" type="pres">
      <dgm:prSet presAssocID="{FADEE857-3793-4362-9B95-89AFC8C0FBBF}" presName="aSpace" presStyleCnt="0"/>
      <dgm:spPr/>
    </dgm:pt>
    <dgm:pt modelId="{7F7F0090-3BD6-4C2B-A99B-48A9133D13E8}" type="pres">
      <dgm:prSet presAssocID="{163CB436-8E91-4E41-ADA4-C48C4B0A2106}" presName="aNode" presStyleLbl="fgAcc1" presStyleIdx="4" presStyleCnt="10">
        <dgm:presLayoutVars>
          <dgm:bulletEnabled val="1"/>
        </dgm:presLayoutVars>
      </dgm:prSet>
      <dgm:spPr/>
    </dgm:pt>
    <dgm:pt modelId="{34168775-54C5-4F18-AE1D-EB19485FFDD1}" type="pres">
      <dgm:prSet presAssocID="{163CB436-8E91-4E41-ADA4-C48C4B0A2106}" presName="aSpace" presStyleCnt="0"/>
      <dgm:spPr/>
    </dgm:pt>
    <dgm:pt modelId="{22EE122E-7E76-4BC2-B097-E4CB83AEE279}" type="pres">
      <dgm:prSet presAssocID="{B8F39585-6F10-4B3B-B760-0CD675180643}" presName="aNode" presStyleLbl="fgAcc1" presStyleIdx="5" presStyleCnt="10">
        <dgm:presLayoutVars>
          <dgm:bulletEnabled val="1"/>
        </dgm:presLayoutVars>
      </dgm:prSet>
      <dgm:spPr/>
    </dgm:pt>
    <dgm:pt modelId="{C0690B34-D82B-44ED-B089-047022EFBC54}" type="pres">
      <dgm:prSet presAssocID="{B8F39585-6F10-4B3B-B760-0CD675180643}" presName="aSpace" presStyleCnt="0"/>
      <dgm:spPr/>
    </dgm:pt>
    <dgm:pt modelId="{953E18BB-F99E-42D9-92E2-778FB08EAB75}" type="pres">
      <dgm:prSet presAssocID="{20BA6C87-E400-4BF1-BCE7-64BC1762D161}" presName="aNode" presStyleLbl="fgAcc1" presStyleIdx="6" presStyleCnt="10" custScaleY="318879">
        <dgm:presLayoutVars>
          <dgm:bulletEnabled val="1"/>
        </dgm:presLayoutVars>
      </dgm:prSet>
      <dgm:spPr/>
    </dgm:pt>
    <dgm:pt modelId="{F89694D6-A6ED-4416-8073-B0D6B63A857B}" type="pres">
      <dgm:prSet presAssocID="{20BA6C87-E400-4BF1-BCE7-64BC1762D161}" presName="aSpace" presStyleCnt="0"/>
      <dgm:spPr/>
    </dgm:pt>
    <dgm:pt modelId="{E0D2CF4B-34B6-4F29-A512-2566EF545C7F}" type="pres">
      <dgm:prSet presAssocID="{67973C53-B151-414F-884C-6CD666A35F82}" presName="aNode" presStyleLbl="fgAcc1" presStyleIdx="7" presStyleCnt="10" custScaleY="255392">
        <dgm:presLayoutVars>
          <dgm:bulletEnabled val="1"/>
        </dgm:presLayoutVars>
      </dgm:prSet>
      <dgm:spPr/>
    </dgm:pt>
    <dgm:pt modelId="{75492B0B-5F6A-4A4A-80A2-3AF92C36BE9B}" type="pres">
      <dgm:prSet presAssocID="{67973C53-B151-414F-884C-6CD666A35F82}" presName="aSpace" presStyleCnt="0"/>
      <dgm:spPr/>
    </dgm:pt>
    <dgm:pt modelId="{D1512E81-84CD-40AB-826E-7FBAD18D466F}" type="pres">
      <dgm:prSet presAssocID="{7C763B92-35A7-4579-99DF-21D1F03E483A}" presName="aNode" presStyleLbl="fgAcc1" presStyleIdx="8" presStyleCnt="10">
        <dgm:presLayoutVars>
          <dgm:bulletEnabled val="1"/>
        </dgm:presLayoutVars>
      </dgm:prSet>
      <dgm:spPr/>
    </dgm:pt>
    <dgm:pt modelId="{DE16997D-262C-4DA4-A3F3-A0714854DF3A}" type="pres">
      <dgm:prSet presAssocID="{7C763B92-35A7-4579-99DF-21D1F03E483A}" presName="aSpace" presStyleCnt="0"/>
      <dgm:spPr/>
    </dgm:pt>
    <dgm:pt modelId="{00781643-D2FA-40F0-877C-AF5AA637206C}" type="pres">
      <dgm:prSet presAssocID="{18FC3900-D33B-4D87-A9A2-9A902878273D}" presName="aNode" presStyleLbl="fgAcc1" presStyleIdx="9" presStyleCnt="10" custScaleY="353767">
        <dgm:presLayoutVars>
          <dgm:bulletEnabled val="1"/>
        </dgm:presLayoutVars>
      </dgm:prSet>
      <dgm:spPr/>
    </dgm:pt>
    <dgm:pt modelId="{F7D8FC4B-5461-48E0-9828-1FCB1918E885}" type="pres">
      <dgm:prSet presAssocID="{18FC3900-D33B-4D87-A9A2-9A902878273D}" presName="aSpace" presStyleCnt="0"/>
      <dgm:spPr/>
    </dgm:pt>
  </dgm:ptLst>
  <dgm:cxnLst>
    <dgm:cxn modelId="{8767C603-7F8B-43E9-8440-A51499BA1DAF}" type="presOf" srcId="{7C763B92-35A7-4579-99DF-21D1F03E483A}" destId="{D1512E81-84CD-40AB-826E-7FBAD18D466F}" srcOrd="0" destOrd="0" presId="urn:microsoft.com/office/officeart/2005/8/layout/pyramid2"/>
    <dgm:cxn modelId="{F4DAA82F-1FE4-421C-9982-04E84D4039DD}" type="presOf" srcId="{67973C53-B151-414F-884C-6CD666A35F82}" destId="{E0D2CF4B-34B6-4F29-A512-2566EF545C7F}" srcOrd="0" destOrd="0" presId="urn:microsoft.com/office/officeart/2005/8/layout/pyramid2"/>
    <dgm:cxn modelId="{5E7B6937-7E0F-44EF-B25A-66562EED3737}" srcId="{F719B3A5-A7D5-4DCD-BAA3-0AEE36537ED1}" destId="{B3D7B067-2FD1-44DA-9B54-7843A31EE0D9}" srcOrd="2" destOrd="0" parTransId="{7F841036-DBBF-47D3-87DD-488993562AD4}" sibTransId="{CA8CD5B6-BC8F-4831-9B45-65BF6CD7B1C1}"/>
    <dgm:cxn modelId="{F664AC3E-6503-4454-BBDE-3284034ADA3E}" srcId="{F719B3A5-A7D5-4DCD-BAA3-0AEE36537ED1}" destId="{18FC3900-D33B-4D87-A9A2-9A902878273D}" srcOrd="9" destOrd="0" parTransId="{333166CA-657B-41B0-BD78-BBA3F4AC59BB}" sibTransId="{71314D24-3CB7-4900-B328-BA6A70A3FF42}"/>
    <dgm:cxn modelId="{1A3C1160-643A-4DA9-A657-1A8690CF35B7}" type="presOf" srcId="{FADEE857-3793-4362-9B95-89AFC8C0FBBF}" destId="{5362B2C4-6CEE-446D-8D7C-72BA68E943CF}" srcOrd="0" destOrd="0" presId="urn:microsoft.com/office/officeart/2005/8/layout/pyramid2"/>
    <dgm:cxn modelId="{B1557777-4056-49A8-901B-D92C807BB252}" type="presOf" srcId="{F719B3A5-A7D5-4DCD-BAA3-0AEE36537ED1}" destId="{03B314D1-E8CA-4AD6-9C22-3F08C1FF2215}" srcOrd="0" destOrd="0" presId="urn:microsoft.com/office/officeart/2005/8/layout/pyramid2"/>
    <dgm:cxn modelId="{C3AAC078-ABD8-42EA-8651-92F55B541315}" srcId="{F719B3A5-A7D5-4DCD-BAA3-0AEE36537ED1}" destId="{B8F39585-6F10-4B3B-B760-0CD675180643}" srcOrd="5" destOrd="0" parTransId="{F9DFCE18-9A34-476E-B626-714D4D2E8679}" sibTransId="{9CE6A1B0-7A93-4B8A-81D5-462202E9CDD2}"/>
    <dgm:cxn modelId="{AF63F47A-E77D-4A8A-9866-D80D6403709F}" type="presOf" srcId="{20BA6C87-E400-4BF1-BCE7-64BC1762D161}" destId="{953E18BB-F99E-42D9-92E2-778FB08EAB75}" srcOrd="0" destOrd="0" presId="urn:microsoft.com/office/officeart/2005/8/layout/pyramid2"/>
    <dgm:cxn modelId="{0ACFC088-C276-44D8-BEC8-0CA998C1F926}" srcId="{F719B3A5-A7D5-4DCD-BAA3-0AEE36537ED1}" destId="{7C763B92-35A7-4579-99DF-21D1F03E483A}" srcOrd="8" destOrd="0" parTransId="{62576D42-EED6-40B8-9A18-C6E03CED37F1}" sibTransId="{095EE2CD-1A88-4ED7-BAC0-42F0692883A0}"/>
    <dgm:cxn modelId="{807FCA96-FBEE-46C2-92AA-FF79E93B61AC}" type="presOf" srcId="{A41B3DAC-2C11-45EE-AE8D-D59440DEA997}" destId="{7235C248-6FD5-4AF4-BEE4-3FEA74B5C536}" srcOrd="0" destOrd="0" presId="urn:microsoft.com/office/officeart/2005/8/layout/pyramid2"/>
    <dgm:cxn modelId="{F116E8A0-43E9-4021-BF5B-53C697214257}" srcId="{F719B3A5-A7D5-4DCD-BAA3-0AEE36537ED1}" destId="{163CB436-8E91-4E41-ADA4-C48C4B0A2106}" srcOrd="4" destOrd="0" parTransId="{6BCE4C53-9255-4682-A0A7-F3824FB548F7}" sibTransId="{6C2C3A4C-1DF8-486C-AE5B-0CDE845559EA}"/>
    <dgm:cxn modelId="{BDAA1BA4-5673-4283-9407-18D1679C5BD7}" srcId="{F719B3A5-A7D5-4DCD-BAA3-0AEE36537ED1}" destId="{67973C53-B151-414F-884C-6CD666A35F82}" srcOrd="7" destOrd="0" parTransId="{D81D55FD-1E9E-4ED8-B5AB-912757BD5DE1}" sibTransId="{6962F70C-083D-400F-B424-DF24F247C6E1}"/>
    <dgm:cxn modelId="{5C5D0CAA-84E1-4761-84D1-484F147438A4}" srcId="{F719B3A5-A7D5-4DCD-BAA3-0AEE36537ED1}" destId="{20BA6C87-E400-4BF1-BCE7-64BC1762D161}" srcOrd="6" destOrd="0" parTransId="{5D5C25CD-83A2-42F5-904A-13C2581C1088}" sibTransId="{F88B6A7C-AC9A-4D01-AA90-39A37993EBCF}"/>
    <dgm:cxn modelId="{C8F41FAB-EA23-465E-B1A1-3498A6E1DB71}" type="presOf" srcId="{1A4DD52A-BB1B-411C-ADA3-16C4E33F1128}" destId="{51B98797-9F2B-477B-8306-9DA3F93C9A7E}" srcOrd="0" destOrd="0" presId="urn:microsoft.com/office/officeart/2005/8/layout/pyramid2"/>
    <dgm:cxn modelId="{1DFFECB7-DF01-4DC7-923C-B5D208C1014A}" srcId="{F719B3A5-A7D5-4DCD-BAA3-0AEE36537ED1}" destId="{1A4DD52A-BB1B-411C-ADA3-16C4E33F1128}" srcOrd="0" destOrd="0" parTransId="{265B6263-25A7-4B57-ADB7-43A11FE0BE08}" sibTransId="{830D9AAC-AD90-4F52-837B-B81811D59F0A}"/>
    <dgm:cxn modelId="{0CF22CC5-1DD9-45EA-BA08-E50715578E1E}" type="presOf" srcId="{B3D7B067-2FD1-44DA-9B54-7843A31EE0D9}" destId="{E9DA76BD-A6E4-4354-8C72-A64EE9CE38E1}" srcOrd="0" destOrd="0" presId="urn:microsoft.com/office/officeart/2005/8/layout/pyramid2"/>
    <dgm:cxn modelId="{FD6162D2-B3C2-472C-B2FE-505D42CBAC97}" srcId="{F719B3A5-A7D5-4DCD-BAA3-0AEE36537ED1}" destId="{A41B3DAC-2C11-45EE-AE8D-D59440DEA997}" srcOrd="1" destOrd="0" parTransId="{5FF6745A-8B2F-417D-93EE-E840FB2D5B54}" sibTransId="{C13A06BE-7A11-472A-8ADA-1803E1B2CF1A}"/>
    <dgm:cxn modelId="{C1CBB9EF-96B9-4B33-AFA6-D7FE6CCF03A3}" type="presOf" srcId="{163CB436-8E91-4E41-ADA4-C48C4B0A2106}" destId="{7F7F0090-3BD6-4C2B-A99B-48A9133D13E8}" srcOrd="0" destOrd="0" presId="urn:microsoft.com/office/officeart/2005/8/layout/pyramid2"/>
    <dgm:cxn modelId="{168242F7-AB6B-4C28-A4FA-F0209D7381F0}" srcId="{F719B3A5-A7D5-4DCD-BAA3-0AEE36537ED1}" destId="{FADEE857-3793-4362-9B95-89AFC8C0FBBF}" srcOrd="3" destOrd="0" parTransId="{2D27C8F4-454F-4FBA-8773-6CF884A17E86}" sibTransId="{862CDD72-290F-45D6-9FA7-1F4E6757522B}"/>
    <dgm:cxn modelId="{23D96BF8-D42A-4652-A803-670DDC96CBF1}" type="presOf" srcId="{B8F39585-6F10-4B3B-B760-0CD675180643}" destId="{22EE122E-7E76-4BC2-B097-E4CB83AEE279}" srcOrd="0" destOrd="0" presId="urn:microsoft.com/office/officeart/2005/8/layout/pyramid2"/>
    <dgm:cxn modelId="{019048FA-CF73-4A34-9BB7-C7BF6B40B625}" type="presOf" srcId="{18FC3900-D33B-4D87-A9A2-9A902878273D}" destId="{00781643-D2FA-40F0-877C-AF5AA637206C}" srcOrd="0" destOrd="0" presId="urn:microsoft.com/office/officeart/2005/8/layout/pyramid2"/>
    <dgm:cxn modelId="{D5D7B71D-EDDA-49B1-99BA-0DCEC986060F}" type="presParOf" srcId="{03B314D1-E8CA-4AD6-9C22-3F08C1FF2215}" destId="{EA477B8C-A6DD-42B3-9B40-ACFFCAB5D71E}" srcOrd="0" destOrd="0" presId="urn:microsoft.com/office/officeart/2005/8/layout/pyramid2"/>
    <dgm:cxn modelId="{0ECEA18B-E9EB-4622-AEFF-E48EE7FA13FF}" type="presParOf" srcId="{03B314D1-E8CA-4AD6-9C22-3F08C1FF2215}" destId="{7DC2DE89-AEF1-4621-8BA9-B616BABA7468}" srcOrd="1" destOrd="0" presId="urn:microsoft.com/office/officeart/2005/8/layout/pyramid2"/>
    <dgm:cxn modelId="{69A2CB7F-237D-4CC9-B287-940325C492B6}" type="presParOf" srcId="{7DC2DE89-AEF1-4621-8BA9-B616BABA7468}" destId="{51B98797-9F2B-477B-8306-9DA3F93C9A7E}" srcOrd="0" destOrd="0" presId="urn:microsoft.com/office/officeart/2005/8/layout/pyramid2"/>
    <dgm:cxn modelId="{001CC080-61DD-41DC-A9B5-EB9FC784F685}" type="presParOf" srcId="{7DC2DE89-AEF1-4621-8BA9-B616BABA7468}" destId="{31645625-95DE-4037-9503-B23A59A731DB}" srcOrd="1" destOrd="0" presId="urn:microsoft.com/office/officeart/2005/8/layout/pyramid2"/>
    <dgm:cxn modelId="{BC9EDA89-DC75-4946-901F-75944F8F9958}" type="presParOf" srcId="{7DC2DE89-AEF1-4621-8BA9-B616BABA7468}" destId="{7235C248-6FD5-4AF4-BEE4-3FEA74B5C536}" srcOrd="2" destOrd="0" presId="urn:microsoft.com/office/officeart/2005/8/layout/pyramid2"/>
    <dgm:cxn modelId="{AFB394F6-650B-4945-93F7-64C94ACF35C4}" type="presParOf" srcId="{7DC2DE89-AEF1-4621-8BA9-B616BABA7468}" destId="{73B2F246-E4CF-452A-A8D8-FD7163D27A6A}" srcOrd="3" destOrd="0" presId="urn:microsoft.com/office/officeart/2005/8/layout/pyramid2"/>
    <dgm:cxn modelId="{13D679FB-8434-42C7-A8C7-6D52BA8AD504}" type="presParOf" srcId="{7DC2DE89-AEF1-4621-8BA9-B616BABA7468}" destId="{E9DA76BD-A6E4-4354-8C72-A64EE9CE38E1}" srcOrd="4" destOrd="0" presId="urn:microsoft.com/office/officeart/2005/8/layout/pyramid2"/>
    <dgm:cxn modelId="{38D606A2-074B-46DA-AEDC-87C963892940}" type="presParOf" srcId="{7DC2DE89-AEF1-4621-8BA9-B616BABA7468}" destId="{BE859A8F-2F0F-46C4-884E-B2D754980316}" srcOrd="5" destOrd="0" presId="urn:microsoft.com/office/officeart/2005/8/layout/pyramid2"/>
    <dgm:cxn modelId="{0531F309-0B56-4E6E-9EEA-9CFF2744BE80}" type="presParOf" srcId="{7DC2DE89-AEF1-4621-8BA9-B616BABA7468}" destId="{5362B2C4-6CEE-446D-8D7C-72BA68E943CF}" srcOrd="6" destOrd="0" presId="urn:microsoft.com/office/officeart/2005/8/layout/pyramid2"/>
    <dgm:cxn modelId="{05D7FAB6-3B20-4EFF-A553-FE302F3F4B37}" type="presParOf" srcId="{7DC2DE89-AEF1-4621-8BA9-B616BABA7468}" destId="{5683247A-190C-4B12-8BBE-911852B8AC9A}" srcOrd="7" destOrd="0" presId="urn:microsoft.com/office/officeart/2005/8/layout/pyramid2"/>
    <dgm:cxn modelId="{0C4F7072-F885-4540-BBF0-A20FB6397531}" type="presParOf" srcId="{7DC2DE89-AEF1-4621-8BA9-B616BABA7468}" destId="{7F7F0090-3BD6-4C2B-A99B-48A9133D13E8}" srcOrd="8" destOrd="0" presId="urn:microsoft.com/office/officeart/2005/8/layout/pyramid2"/>
    <dgm:cxn modelId="{2AC5AE1E-6D9A-4806-A6BB-4C7A9C874F87}" type="presParOf" srcId="{7DC2DE89-AEF1-4621-8BA9-B616BABA7468}" destId="{34168775-54C5-4F18-AE1D-EB19485FFDD1}" srcOrd="9" destOrd="0" presId="urn:microsoft.com/office/officeart/2005/8/layout/pyramid2"/>
    <dgm:cxn modelId="{DB7D49E0-5F3B-4C52-BC7D-F8743F30B687}" type="presParOf" srcId="{7DC2DE89-AEF1-4621-8BA9-B616BABA7468}" destId="{22EE122E-7E76-4BC2-B097-E4CB83AEE279}" srcOrd="10" destOrd="0" presId="urn:microsoft.com/office/officeart/2005/8/layout/pyramid2"/>
    <dgm:cxn modelId="{C06871BE-C697-4537-B136-8242EBDF5C51}" type="presParOf" srcId="{7DC2DE89-AEF1-4621-8BA9-B616BABA7468}" destId="{C0690B34-D82B-44ED-B089-047022EFBC54}" srcOrd="11" destOrd="0" presId="urn:microsoft.com/office/officeart/2005/8/layout/pyramid2"/>
    <dgm:cxn modelId="{AC79FE7E-8DCE-4996-8871-72AF5D4E4787}" type="presParOf" srcId="{7DC2DE89-AEF1-4621-8BA9-B616BABA7468}" destId="{953E18BB-F99E-42D9-92E2-778FB08EAB75}" srcOrd="12" destOrd="0" presId="urn:microsoft.com/office/officeart/2005/8/layout/pyramid2"/>
    <dgm:cxn modelId="{C9700E86-8DA6-4ECF-BA97-91D1F57CF572}" type="presParOf" srcId="{7DC2DE89-AEF1-4621-8BA9-B616BABA7468}" destId="{F89694D6-A6ED-4416-8073-B0D6B63A857B}" srcOrd="13" destOrd="0" presId="urn:microsoft.com/office/officeart/2005/8/layout/pyramid2"/>
    <dgm:cxn modelId="{AADB2801-93B4-4F27-92DA-A320419A059F}" type="presParOf" srcId="{7DC2DE89-AEF1-4621-8BA9-B616BABA7468}" destId="{E0D2CF4B-34B6-4F29-A512-2566EF545C7F}" srcOrd="14" destOrd="0" presId="urn:microsoft.com/office/officeart/2005/8/layout/pyramid2"/>
    <dgm:cxn modelId="{B1D2FF00-06A9-4E23-B604-F6A539DB40EE}" type="presParOf" srcId="{7DC2DE89-AEF1-4621-8BA9-B616BABA7468}" destId="{75492B0B-5F6A-4A4A-80A2-3AF92C36BE9B}" srcOrd="15" destOrd="0" presId="urn:microsoft.com/office/officeart/2005/8/layout/pyramid2"/>
    <dgm:cxn modelId="{5980F641-67D7-42DB-8EC5-A7E72C8E3BC4}" type="presParOf" srcId="{7DC2DE89-AEF1-4621-8BA9-B616BABA7468}" destId="{D1512E81-84CD-40AB-826E-7FBAD18D466F}" srcOrd="16" destOrd="0" presId="urn:microsoft.com/office/officeart/2005/8/layout/pyramid2"/>
    <dgm:cxn modelId="{A9295AE6-18B2-45F6-A496-D304CA815514}" type="presParOf" srcId="{7DC2DE89-AEF1-4621-8BA9-B616BABA7468}" destId="{DE16997D-262C-4DA4-A3F3-A0714854DF3A}" srcOrd="17" destOrd="0" presId="urn:microsoft.com/office/officeart/2005/8/layout/pyramid2"/>
    <dgm:cxn modelId="{1951FE5A-EB37-4876-B7D7-E5989812CF13}" type="presParOf" srcId="{7DC2DE89-AEF1-4621-8BA9-B616BABA7468}" destId="{00781643-D2FA-40F0-877C-AF5AA637206C}" srcOrd="18" destOrd="0" presId="urn:microsoft.com/office/officeart/2005/8/layout/pyramid2"/>
    <dgm:cxn modelId="{DB2C015C-780F-46F3-9631-ED9FD5F9F0E8}" type="presParOf" srcId="{7DC2DE89-AEF1-4621-8BA9-B616BABA7468}" destId="{F7D8FC4B-5461-48E0-9828-1FCB1918E885}" srcOrd="1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36CDB-EEBA-4256-8CE8-201BF68438EA}">
      <dsp:nvSpPr>
        <dsp:cNvPr id="0" name=""/>
        <dsp:cNvSpPr/>
      </dsp:nvSpPr>
      <dsp:spPr>
        <a:xfrm>
          <a:off x="-174397" y="0"/>
          <a:ext cx="5328591" cy="532859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B09E2E-1773-4AB2-A120-16F56302AB40}">
      <dsp:nvSpPr>
        <dsp:cNvPr id="0" name=""/>
        <dsp:cNvSpPr/>
      </dsp:nvSpPr>
      <dsp:spPr>
        <a:xfrm>
          <a:off x="636135" y="533188"/>
          <a:ext cx="7171109" cy="10775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Infection cause of IUGR (5-10%)(Congenital infections)</a:t>
          </a:r>
          <a:endParaRPr lang="ar-IQ" sz="1600" kern="1200" dirty="0"/>
        </a:p>
      </dsp:txBody>
      <dsp:txXfrm>
        <a:off x="688737" y="585790"/>
        <a:ext cx="7065905" cy="972343"/>
      </dsp:txXfrm>
    </dsp:sp>
    <dsp:sp modelId="{74CFDA7C-3A4C-4FFB-ACFC-056AB43689A8}">
      <dsp:nvSpPr>
        <dsp:cNvPr id="0" name=""/>
        <dsp:cNvSpPr/>
      </dsp:nvSpPr>
      <dsp:spPr>
        <a:xfrm>
          <a:off x="1656178" y="1656184"/>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CMV</a:t>
          </a:r>
          <a:endParaRPr lang="ar-IQ" sz="3600" kern="1200" dirty="0"/>
        </a:p>
      </dsp:txBody>
      <dsp:txXfrm>
        <a:off x="1675611" y="1675617"/>
        <a:ext cx="3424718" cy="359217"/>
      </dsp:txXfrm>
    </dsp:sp>
    <dsp:sp modelId="{2695F0AF-F61E-4700-A518-4005987DB7A6}">
      <dsp:nvSpPr>
        <dsp:cNvPr id="0" name=""/>
        <dsp:cNvSpPr/>
      </dsp:nvSpPr>
      <dsp:spPr>
        <a:xfrm>
          <a:off x="3960432" y="2160238"/>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Rubella</a:t>
          </a:r>
          <a:endParaRPr lang="ar-IQ" sz="3600" kern="1200" dirty="0"/>
        </a:p>
      </dsp:txBody>
      <dsp:txXfrm>
        <a:off x="3979865" y="2179671"/>
        <a:ext cx="3424718" cy="359217"/>
      </dsp:txXfrm>
    </dsp:sp>
    <dsp:sp modelId="{2E93B9DD-2060-4F00-B748-E062A119915F}">
      <dsp:nvSpPr>
        <dsp:cNvPr id="0" name=""/>
        <dsp:cNvSpPr/>
      </dsp:nvSpPr>
      <dsp:spPr>
        <a:xfrm>
          <a:off x="1728186" y="2736305"/>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Herpes</a:t>
          </a:r>
          <a:endParaRPr lang="ar-IQ" sz="4000" kern="1200" dirty="0"/>
        </a:p>
      </dsp:txBody>
      <dsp:txXfrm>
        <a:off x="1747619" y="2755738"/>
        <a:ext cx="3424718" cy="359217"/>
      </dsp:txXfrm>
    </dsp:sp>
    <dsp:sp modelId="{9930544F-EEDC-42E4-BC63-83DADC53B46A}">
      <dsp:nvSpPr>
        <dsp:cNvPr id="0" name=""/>
        <dsp:cNvSpPr/>
      </dsp:nvSpPr>
      <dsp:spPr>
        <a:xfrm>
          <a:off x="3888424" y="3240362"/>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err="1"/>
            <a:t>Vericella</a:t>
          </a:r>
          <a:r>
            <a:rPr lang="en-US" sz="3600" kern="1200" dirty="0"/>
            <a:t> zoster</a:t>
          </a:r>
          <a:endParaRPr lang="ar-IQ" sz="3600" kern="1200" dirty="0"/>
        </a:p>
      </dsp:txBody>
      <dsp:txXfrm>
        <a:off x="3907857" y="3259795"/>
        <a:ext cx="3424718" cy="359217"/>
      </dsp:txXfrm>
    </dsp:sp>
    <dsp:sp modelId="{B0014812-75DB-4742-AAA4-A7E2D2FA2023}">
      <dsp:nvSpPr>
        <dsp:cNvPr id="0" name=""/>
        <dsp:cNvSpPr/>
      </dsp:nvSpPr>
      <dsp:spPr>
        <a:xfrm>
          <a:off x="1584170" y="3672410"/>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Toxoplasmosis</a:t>
          </a:r>
          <a:endParaRPr lang="ar-IQ" sz="3600" kern="1200" dirty="0"/>
        </a:p>
      </dsp:txBody>
      <dsp:txXfrm>
        <a:off x="1603603" y="3691843"/>
        <a:ext cx="3424718" cy="359217"/>
      </dsp:txXfrm>
    </dsp:sp>
    <dsp:sp modelId="{3D5F291E-46FA-47A0-8E9E-0BFBA67DB2F8}">
      <dsp:nvSpPr>
        <dsp:cNvPr id="0" name=""/>
        <dsp:cNvSpPr/>
      </dsp:nvSpPr>
      <dsp:spPr>
        <a:xfrm>
          <a:off x="4032440" y="4176463"/>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Malaria</a:t>
          </a:r>
          <a:endParaRPr lang="ar-IQ" sz="4000" kern="1200" dirty="0"/>
        </a:p>
      </dsp:txBody>
      <dsp:txXfrm>
        <a:off x="4051873" y="4195896"/>
        <a:ext cx="3424718" cy="359217"/>
      </dsp:txXfrm>
    </dsp:sp>
    <dsp:sp modelId="{2EF29799-8F29-440D-8507-0429AB34EC6E}">
      <dsp:nvSpPr>
        <dsp:cNvPr id="0" name=""/>
        <dsp:cNvSpPr/>
      </dsp:nvSpPr>
      <dsp:spPr>
        <a:xfrm>
          <a:off x="1368147" y="4752529"/>
          <a:ext cx="3463584" cy="39808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err="1"/>
            <a:t>Listeriosis</a:t>
          </a:r>
          <a:endParaRPr lang="ar-IQ" sz="4000" kern="1200" dirty="0"/>
        </a:p>
      </dsp:txBody>
      <dsp:txXfrm>
        <a:off x="1387580" y="4771962"/>
        <a:ext cx="3424718" cy="359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14A00-2622-41F6-8DF6-EF9DB4B4B013}">
      <dsp:nvSpPr>
        <dsp:cNvPr id="0" name=""/>
        <dsp:cNvSpPr/>
      </dsp:nvSpPr>
      <dsp:spPr>
        <a:xfrm rot="4433872">
          <a:off x="816838" y="3405403"/>
          <a:ext cx="1409080" cy="12370"/>
        </a:xfrm>
        <a:custGeom>
          <a:avLst/>
          <a:gdLst/>
          <a:ahLst/>
          <a:cxnLst/>
          <a:rect l="0" t="0" r="0" b="0"/>
          <a:pathLst>
            <a:path>
              <a:moveTo>
                <a:pt x="0" y="6185"/>
              </a:moveTo>
              <a:lnTo>
                <a:pt x="1409080"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69A274-5E33-41E1-B689-A5E7C787FED2}">
      <dsp:nvSpPr>
        <dsp:cNvPr id="0" name=""/>
        <dsp:cNvSpPr/>
      </dsp:nvSpPr>
      <dsp:spPr>
        <a:xfrm rot="1576484">
          <a:off x="1261077" y="3459959"/>
          <a:ext cx="3712809" cy="12370"/>
        </a:xfrm>
        <a:custGeom>
          <a:avLst/>
          <a:gdLst/>
          <a:ahLst/>
          <a:cxnLst/>
          <a:rect l="0" t="0" r="0" b="0"/>
          <a:pathLst>
            <a:path>
              <a:moveTo>
                <a:pt x="0" y="6185"/>
              </a:moveTo>
              <a:lnTo>
                <a:pt x="3712809"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86FE63-308D-42E4-AD10-4C6D5C692D03}">
      <dsp:nvSpPr>
        <dsp:cNvPr id="0" name=""/>
        <dsp:cNvSpPr/>
      </dsp:nvSpPr>
      <dsp:spPr>
        <a:xfrm rot="1527311">
          <a:off x="1358970" y="3050785"/>
          <a:ext cx="1934662" cy="12370"/>
        </a:xfrm>
        <a:custGeom>
          <a:avLst/>
          <a:gdLst/>
          <a:ahLst/>
          <a:cxnLst/>
          <a:rect l="0" t="0" r="0" b="0"/>
          <a:pathLst>
            <a:path>
              <a:moveTo>
                <a:pt x="0" y="6185"/>
              </a:moveTo>
              <a:lnTo>
                <a:pt x="1934662"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185525-008A-4A51-B34A-CC8B42B39FE4}">
      <dsp:nvSpPr>
        <dsp:cNvPr id="0" name=""/>
        <dsp:cNvSpPr/>
      </dsp:nvSpPr>
      <dsp:spPr>
        <a:xfrm rot="516183">
          <a:off x="1433988" y="2828212"/>
          <a:ext cx="3357517" cy="12370"/>
        </a:xfrm>
        <a:custGeom>
          <a:avLst/>
          <a:gdLst/>
          <a:ahLst/>
          <a:cxnLst/>
          <a:rect l="0" t="0" r="0" b="0"/>
          <a:pathLst>
            <a:path>
              <a:moveTo>
                <a:pt x="0" y="6185"/>
              </a:moveTo>
              <a:lnTo>
                <a:pt x="3357517"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7D244-22F1-4B09-96B2-33C16C37CFC3}">
      <dsp:nvSpPr>
        <dsp:cNvPr id="0" name=""/>
        <dsp:cNvSpPr/>
      </dsp:nvSpPr>
      <dsp:spPr>
        <a:xfrm>
          <a:off x="1452877" y="2550098"/>
          <a:ext cx="1449980" cy="12370"/>
        </a:xfrm>
        <a:custGeom>
          <a:avLst/>
          <a:gdLst/>
          <a:ahLst/>
          <a:cxnLst/>
          <a:rect l="0" t="0" r="0" b="0"/>
          <a:pathLst>
            <a:path>
              <a:moveTo>
                <a:pt x="0" y="6185"/>
              </a:moveTo>
              <a:lnTo>
                <a:pt x="1449980"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53541-649B-4FE3-8410-F94944B0E119}">
      <dsp:nvSpPr>
        <dsp:cNvPr id="0" name=""/>
        <dsp:cNvSpPr/>
      </dsp:nvSpPr>
      <dsp:spPr>
        <a:xfrm rot="21006499">
          <a:off x="1429656" y="2250647"/>
          <a:ext cx="3124139" cy="12370"/>
        </a:xfrm>
        <a:custGeom>
          <a:avLst/>
          <a:gdLst/>
          <a:ahLst/>
          <a:cxnLst/>
          <a:rect l="0" t="0" r="0" b="0"/>
          <a:pathLst>
            <a:path>
              <a:moveTo>
                <a:pt x="0" y="6185"/>
              </a:moveTo>
              <a:lnTo>
                <a:pt x="3124139"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D1C432-A46F-40E1-AC44-B85BD1419603}">
      <dsp:nvSpPr>
        <dsp:cNvPr id="0" name=""/>
        <dsp:cNvSpPr/>
      </dsp:nvSpPr>
      <dsp:spPr>
        <a:xfrm rot="19462241">
          <a:off x="1309614" y="1976416"/>
          <a:ext cx="1530608" cy="12370"/>
        </a:xfrm>
        <a:custGeom>
          <a:avLst/>
          <a:gdLst/>
          <a:ahLst/>
          <a:cxnLst/>
          <a:rect l="0" t="0" r="0" b="0"/>
          <a:pathLst>
            <a:path>
              <a:moveTo>
                <a:pt x="0" y="6185"/>
              </a:moveTo>
              <a:lnTo>
                <a:pt x="1530608"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407BAF-390A-42B3-AF08-1823463E348F}">
      <dsp:nvSpPr>
        <dsp:cNvPr id="0" name=""/>
        <dsp:cNvSpPr/>
      </dsp:nvSpPr>
      <dsp:spPr>
        <a:xfrm rot="20452540">
          <a:off x="1346177" y="1854845"/>
          <a:ext cx="3866628" cy="12370"/>
        </a:xfrm>
        <a:custGeom>
          <a:avLst/>
          <a:gdLst/>
          <a:ahLst/>
          <a:cxnLst/>
          <a:rect l="0" t="0" r="0" b="0"/>
          <a:pathLst>
            <a:path>
              <a:moveTo>
                <a:pt x="0" y="6185"/>
              </a:moveTo>
              <a:lnTo>
                <a:pt x="3866628"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B0A48-1225-485F-B38D-2EDE8D207B8F}">
      <dsp:nvSpPr>
        <dsp:cNvPr id="0" name=""/>
        <dsp:cNvSpPr/>
      </dsp:nvSpPr>
      <dsp:spPr>
        <a:xfrm rot="18781060">
          <a:off x="1124534" y="1643703"/>
          <a:ext cx="1991378" cy="12370"/>
        </a:xfrm>
        <a:custGeom>
          <a:avLst/>
          <a:gdLst/>
          <a:ahLst/>
          <a:cxnLst/>
          <a:rect l="0" t="0" r="0" b="0"/>
          <a:pathLst>
            <a:path>
              <a:moveTo>
                <a:pt x="0" y="6185"/>
              </a:moveTo>
              <a:lnTo>
                <a:pt x="1991378" y="618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B5BAC-FF8F-4B7A-8BA3-06956086C201}">
      <dsp:nvSpPr>
        <dsp:cNvPr id="0" name=""/>
        <dsp:cNvSpPr/>
      </dsp:nvSpPr>
      <dsp:spPr>
        <a:xfrm>
          <a:off x="360041" y="1440158"/>
          <a:ext cx="1828864" cy="22322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1E964-DD20-42CD-B8AF-97313668F23C}">
      <dsp:nvSpPr>
        <dsp:cNvPr id="0" name=""/>
        <dsp:cNvSpPr/>
      </dsp:nvSpPr>
      <dsp:spPr>
        <a:xfrm>
          <a:off x="720081" y="80906"/>
          <a:ext cx="4938619" cy="846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Drugs causing IUGR</a:t>
          </a:r>
          <a:endParaRPr lang="ar-IQ" sz="2400" kern="1200" dirty="0"/>
        </a:p>
      </dsp:txBody>
      <dsp:txXfrm>
        <a:off x="1443325" y="204843"/>
        <a:ext cx="3492131" cy="598424"/>
      </dsp:txXfrm>
    </dsp:sp>
    <dsp:sp modelId="{D2D9E84F-BA86-48DD-9BAD-EE5EB616126D}">
      <dsp:nvSpPr>
        <dsp:cNvPr id="0" name=""/>
        <dsp:cNvSpPr/>
      </dsp:nvSpPr>
      <dsp:spPr>
        <a:xfrm>
          <a:off x="4818145" y="629868"/>
          <a:ext cx="1998422" cy="7022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Alcohol</a:t>
          </a:r>
          <a:endParaRPr lang="ar-IQ" sz="2000" kern="1200" dirty="0"/>
        </a:p>
      </dsp:txBody>
      <dsp:txXfrm>
        <a:off x="5110807" y="732715"/>
        <a:ext cx="1413098" cy="496586"/>
      </dsp:txXfrm>
    </dsp:sp>
    <dsp:sp modelId="{F1F22D3F-9D2A-42A0-AB41-98E060C6F34D}">
      <dsp:nvSpPr>
        <dsp:cNvPr id="0" name=""/>
        <dsp:cNvSpPr/>
      </dsp:nvSpPr>
      <dsp:spPr>
        <a:xfrm flipH="1">
          <a:off x="1728192" y="999211"/>
          <a:ext cx="2672841" cy="5481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Cigarette smoking 3-4X</a:t>
          </a:r>
          <a:endParaRPr lang="ar-IQ" sz="2000" kern="1200" dirty="0"/>
        </a:p>
      </dsp:txBody>
      <dsp:txXfrm>
        <a:off x="2119621" y="1079485"/>
        <a:ext cx="1889983" cy="387597"/>
      </dsp:txXfrm>
    </dsp:sp>
    <dsp:sp modelId="{9862F9CF-222F-47C3-9AB5-05DF5CFB3E8A}">
      <dsp:nvSpPr>
        <dsp:cNvPr id="0" name=""/>
        <dsp:cNvSpPr/>
      </dsp:nvSpPr>
      <dsp:spPr>
        <a:xfrm>
          <a:off x="4332581" y="1275957"/>
          <a:ext cx="3084242" cy="9562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Heroin &amp; </a:t>
          </a:r>
          <a:r>
            <a:rPr lang="en-US" sz="2400" kern="1200" dirty="0" err="1"/>
            <a:t>coccaine</a:t>
          </a:r>
          <a:endParaRPr lang="ar-IQ" sz="2400" kern="1200" dirty="0"/>
        </a:p>
      </dsp:txBody>
      <dsp:txXfrm>
        <a:off x="4784258" y="1416003"/>
        <a:ext cx="2180888" cy="676200"/>
      </dsp:txXfrm>
    </dsp:sp>
    <dsp:sp modelId="{EF722843-D5BF-4CE3-8E10-F68D62F064D2}">
      <dsp:nvSpPr>
        <dsp:cNvPr id="0" name=""/>
        <dsp:cNvSpPr/>
      </dsp:nvSpPr>
      <dsp:spPr>
        <a:xfrm>
          <a:off x="2902857" y="2093215"/>
          <a:ext cx="2801693" cy="9261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Methotrexate</a:t>
          </a:r>
          <a:endParaRPr lang="ar-IQ" sz="2400" kern="1200" dirty="0"/>
        </a:p>
      </dsp:txBody>
      <dsp:txXfrm>
        <a:off x="3313155" y="2228844"/>
        <a:ext cx="1981097" cy="654878"/>
      </dsp:txXfrm>
    </dsp:sp>
    <dsp:sp modelId="{63C2892C-D966-4496-BC8A-F7F6548B0138}">
      <dsp:nvSpPr>
        <dsp:cNvPr id="0" name=""/>
        <dsp:cNvSpPr/>
      </dsp:nvSpPr>
      <dsp:spPr>
        <a:xfrm>
          <a:off x="4678386" y="2749302"/>
          <a:ext cx="2738437" cy="1058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kern="1200" dirty="0"/>
            <a:t>Anticonvulsant</a:t>
          </a:r>
          <a:endParaRPr lang="ar-IQ" sz="400" kern="1200" dirty="0"/>
        </a:p>
      </dsp:txBody>
      <dsp:txXfrm>
        <a:off x="5079421" y="2904275"/>
        <a:ext cx="1936367" cy="748274"/>
      </dsp:txXfrm>
    </dsp:sp>
    <dsp:sp modelId="{B5420430-E3A8-4C7F-920E-4B342A91B9E9}">
      <dsp:nvSpPr>
        <dsp:cNvPr id="0" name=""/>
        <dsp:cNvSpPr/>
      </dsp:nvSpPr>
      <dsp:spPr>
        <a:xfrm>
          <a:off x="2551003" y="3387846"/>
          <a:ext cx="2981371" cy="971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t>Warfarin</a:t>
          </a:r>
          <a:endParaRPr lang="ar-IQ" sz="2800" kern="1200" dirty="0"/>
        </a:p>
      </dsp:txBody>
      <dsp:txXfrm>
        <a:off x="2987615" y="3530097"/>
        <a:ext cx="2108147" cy="686849"/>
      </dsp:txXfrm>
    </dsp:sp>
    <dsp:sp modelId="{26B5E0B3-53F4-4A71-8ED1-EF740D1B431E}">
      <dsp:nvSpPr>
        <dsp:cNvPr id="0" name=""/>
        <dsp:cNvSpPr/>
      </dsp:nvSpPr>
      <dsp:spPr>
        <a:xfrm>
          <a:off x="4176465" y="4213529"/>
          <a:ext cx="2712891" cy="8901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en-US" sz="1700" kern="1200" dirty="0" err="1"/>
            <a:t>Antihypertensives</a:t>
          </a:r>
          <a:r>
            <a:rPr lang="en-US" sz="1700" kern="1200" dirty="0"/>
            <a:t> /ß-blockers</a:t>
          </a:r>
          <a:endParaRPr lang="ar-IQ" sz="1700" kern="1200" dirty="0"/>
        </a:p>
      </dsp:txBody>
      <dsp:txXfrm>
        <a:off x="4573759" y="4343887"/>
        <a:ext cx="1918303" cy="629423"/>
      </dsp:txXfrm>
    </dsp:sp>
    <dsp:sp modelId="{69D3FB9D-C825-4500-8B75-D3846A92DF4E}">
      <dsp:nvSpPr>
        <dsp:cNvPr id="0" name=""/>
        <dsp:cNvSpPr/>
      </dsp:nvSpPr>
      <dsp:spPr>
        <a:xfrm>
          <a:off x="360041" y="4086252"/>
          <a:ext cx="2998073" cy="9903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t>Cyclosporine </a:t>
          </a:r>
          <a:endParaRPr lang="ar-IQ" sz="2800" kern="1200" dirty="0"/>
        </a:p>
      </dsp:txBody>
      <dsp:txXfrm>
        <a:off x="799099" y="4231280"/>
        <a:ext cx="2119957" cy="700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7B8C-A6DD-42B3-9B40-ACFFCAB5D71E}">
      <dsp:nvSpPr>
        <dsp:cNvPr id="0" name=""/>
        <dsp:cNvSpPr/>
      </dsp:nvSpPr>
      <dsp:spPr>
        <a:xfrm>
          <a:off x="717430" y="0"/>
          <a:ext cx="5256583" cy="525658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B98797-9F2B-477B-8306-9DA3F93C9A7E}">
      <dsp:nvSpPr>
        <dsp:cNvPr id="0" name=""/>
        <dsp:cNvSpPr/>
      </dsp:nvSpPr>
      <dsp:spPr>
        <a:xfrm>
          <a:off x="1800210" y="295232"/>
          <a:ext cx="3416779" cy="47047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Genetic disorders causing IUGR15% of IUGR</a:t>
          </a:r>
          <a:endParaRPr lang="ar-IQ" sz="2000" kern="1200" dirty="0"/>
        </a:p>
      </dsp:txBody>
      <dsp:txXfrm>
        <a:off x="1823177" y="318199"/>
        <a:ext cx="3370845" cy="424539"/>
      </dsp:txXfrm>
    </dsp:sp>
    <dsp:sp modelId="{7235C248-6FD5-4AF4-BEE4-3FEA74B5C536}">
      <dsp:nvSpPr>
        <dsp:cNvPr id="0" name=""/>
        <dsp:cNvSpPr/>
      </dsp:nvSpPr>
      <dsp:spPr>
        <a:xfrm>
          <a:off x="3345722" y="1024913"/>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Down’s syndrome</a:t>
          </a:r>
          <a:r>
            <a:rPr lang="en-US" sz="2000" kern="1200" dirty="0"/>
            <a:t> </a:t>
          </a:r>
          <a:endParaRPr lang="ar-IQ" sz="2000" kern="1200" dirty="0"/>
        </a:p>
      </dsp:txBody>
      <dsp:txXfrm>
        <a:off x="3356748" y="1035939"/>
        <a:ext cx="3394727" cy="203816"/>
      </dsp:txXfrm>
    </dsp:sp>
    <dsp:sp modelId="{E9DA76BD-A6E4-4354-8C72-A64EE9CE38E1}">
      <dsp:nvSpPr>
        <dsp:cNvPr id="0" name=""/>
        <dsp:cNvSpPr/>
      </dsp:nvSpPr>
      <dsp:spPr>
        <a:xfrm>
          <a:off x="3345722" y="1279015"/>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Trisomy 13,18</a:t>
          </a:r>
          <a:endParaRPr lang="ar-IQ" sz="2400" kern="1200" dirty="0"/>
        </a:p>
      </dsp:txBody>
      <dsp:txXfrm>
        <a:off x="3356748" y="1290041"/>
        <a:ext cx="3394727" cy="203816"/>
      </dsp:txXfrm>
    </dsp:sp>
    <dsp:sp modelId="{5362B2C4-6CEE-446D-8D7C-72BA68E943CF}">
      <dsp:nvSpPr>
        <dsp:cNvPr id="0" name=""/>
        <dsp:cNvSpPr/>
      </dsp:nvSpPr>
      <dsp:spPr>
        <a:xfrm>
          <a:off x="3345722" y="1533118"/>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Turner syndrome</a:t>
          </a:r>
          <a:endParaRPr lang="ar-IQ" sz="2400" kern="1200" dirty="0"/>
        </a:p>
      </dsp:txBody>
      <dsp:txXfrm>
        <a:off x="3356748" y="1544144"/>
        <a:ext cx="3394727" cy="203816"/>
      </dsp:txXfrm>
    </dsp:sp>
    <dsp:sp modelId="{7F7F0090-3BD6-4C2B-A99B-48A9133D13E8}">
      <dsp:nvSpPr>
        <dsp:cNvPr id="0" name=""/>
        <dsp:cNvSpPr/>
      </dsp:nvSpPr>
      <dsp:spPr>
        <a:xfrm>
          <a:off x="3345722" y="1787220"/>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NTD</a:t>
          </a:r>
          <a:endParaRPr lang="ar-IQ" sz="2400" kern="1200" dirty="0"/>
        </a:p>
      </dsp:txBody>
      <dsp:txXfrm>
        <a:off x="3356748" y="1798246"/>
        <a:ext cx="3394727" cy="203816"/>
      </dsp:txXfrm>
    </dsp:sp>
    <dsp:sp modelId="{22EE122E-7E76-4BC2-B097-E4CB83AEE279}">
      <dsp:nvSpPr>
        <dsp:cNvPr id="0" name=""/>
        <dsp:cNvSpPr/>
      </dsp:nvSpPr>
      <dsp:spPr>
        <a:xfrm>
          <a:off x="3345722" y="2041323"/>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Achondroplasia</a:t>
          </a:r>
          <a:endParaRPr lang="ar-IQ" sz="2400" kern="1200" dirty="0"/>
        </a:p>
      </dsp:txBody>
      <dsp:txXfrm>
        <a:off x="3356748" y="2052349"/>
        <a:ext cx="3394727" cy="203816"/>
      </dsp:txXfrm>
    </dsp:sp>
    <dsp:sp modelId="{953E18BB-F99E-42D9-92E2-778FB08EAB75}">
      <dsp:nvSpPr>
        <dsp:cNvPr id="0" name=""/>
        <dsp:cNvSpPr/>
      </dsp:nvSpPr>
      <dsp:spPr>
        <a:xfrm>
          <a:off x="3345722" y="2295425"/>
          <a:ext cx="3416779" cy="7202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err="1"/>
            <a:t>Osteogenisis</a:t>
          </a:r>
          <a:r>
            <a:rPr lang="en-US" sz="2400" kern="1200" dirty="0"/>
            <a:t> imperfecta</a:t>
          </a:r>
          <a:endParaRPr lang="ar-IQ" sz="2400" kern="1200" dirty="0"/>
        </a:p>
      </dsp:txBody>
      <dsp:txXfrm>
        <a:off x="3380882" y="2330585"/>
        <a:ext cx="3346459" cy="649928"/>
      </dsp:txXfrm>
    </dsp:sp>
    <dsp:sp modelId="{E0D2CF4B-34B6-4F29-A512-2566EF545C7F}">
      <dsp:nvSpPr>
        <dsp:cNvPr id="0" name=""/>
        <dsp:cNvSpPr/>
      </dsp:nvSpPr>
      <dsp:spPr>
        <a:xfrm>
          <a:off x="3345722" y="3043907"/>
          <a:ext cx="3416779" cy="5768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Abdominal wall defects</a:t>
          </a:r>
          <a:endParaRPr lang="ar-IQ" sz="2400" kern="1200" dirty="0"/>
        </a:p>
      </dsp:txBody>
      <dsp:txXfrm>
        <a:off x="3373881" y="3072066"/>
        <a:ext cx="3360461" cy="520532"/>
      </dsp:txXfrm>
    </dsp:sp>
    <dsp:sp modelId="{D1512E81-84CD-40AB-826E-7FBAD18D466F}">
      <dsp:nvSpPr>
        <dsp:cNvPr id="0" name=""/>
        <dsp:cNvSpPr/>
      </dsp:nvSpPr>
      <dsp:spPr>
        <a:xfrm>
          <a:off x="3345722" y="3648992"/>
          <a:ext cx="3416779" cy="22586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Duodenal atresia</a:t>
          </a:r>
          <a:endParaRPr lang="ar-IQ" sz="2400" kern="1200" dirty="0"/>
        </a:p>
      </dsp:txBody>
      <dsp:txXfrm>
        <a:off x="3356748" y="3660018"/>
        <a:ext cx="3394727" cy="203816"/>
      </dsp:txXfrm>
    </dsp:sp>
    <dsp:sp modelId="{00781643-D2FA-40F0-877C-AF5AA637206C}">
      <dsp:nvSpPr>
        <dsp:cNvPr id="0" name=""/>
        <dsp:cNvSpPr/>
      </dsp:nvSpPr>
      <dsp:spPr>
        <a:xfrm>
          <a:off x="3345722" y="3903094"/>
          <a:ext cx="3416779" cy="79904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Renal agenesis/ </a:t>
          </a:r>
          <a:r>
            <a:rPr lang="en-US" sz="2400" kern="1200" dirty="0" err="1"/>
            <a:t>Poter’s</a:t>
          </a:r>
          <a:r>
            <a:rPr lang="en-US" sz="2400" kern="1200" dirty="0"/>
            <a:t> </a:t>
          </a:r>
          <a:endParaRPr lang="ar-IQ" sz="2400" kern="1200" dirty="0"/>
        </a:p>
      </dsp:txBody>
      <dsp:txXfrm>
        <a:off x="3384728" y="3942100"/>
        <a:ext cx="3338767" cy="7210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C5B9D-53E4-441C-894C-FAB59BABAAEB}" type="datetimeFigureOut">
              <a:rPr lang="en-US" smtClean="0"/>
              <a:t>2/13/2026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F6EAA-C85E-427C-B183-90AE003E6025}" type="slidenum">
              <a:rPr lang="en-US" smtClean="0"/>
              <a:t>‹#›</a:t>
            </a:fld>
            <a:endParaRPr lang="en-US"/>
          </a:p>
        </p:txBody>
      </p:sp>
    </p:spTree>
    <p:extLst>
      <p:ext uri="{BB962C8B-B14F-4D97-AF65-F5344CB8AC3E}">
        <p14:creationId xmlns:p14="http://schemas.microsoft.com/office/powerpoint/2010/main" val="153443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F6EAA-C85E-427C-B183-90AE003E6025}" type="slidenum">
              <a:rPr lang="en-US" smtClean="0"/>
              <a:t>34</a:t>
            </a:fld>
            <a:endParaRPr lang="en-US"/>
          </a:p>
        </p:txBody>
      </p:sp>
    </p:spTree>
    <p:extLst>
      <p:ext uri="{BB962C8B-B14F-4D97-AF65-F5344CB8AC3E}">
        <p14:creationId xmlns:p14="http://schemas.microsoft.com/office/powerpoint/2010/main" val="2288134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263750-5DE7-4998-9C3D-191569BFA305}" type="datetimeFigureOut">
              <a:rPr lang="ar-IQ" smtClean="0"/>
              <a:t>26/08/1447</a:t>
            </a:fld>
            <a:endParaRPr lang="ar-IQ"/>
          </a:p>
        </p:txBody>
      </p:sp>
      <p:sp>
        <p:nvSpPr>
          <p:cNvPr id="5" name="Footer Placeholder 4"/>
          <p:cNvSpPr>
            <a:spLocks noGrp="1"/>
          </p:cNvSpPr>
          <p:nvPr>
            <p:ph type="ftr" sz="quarter" idx="11"/>
          </p:nvPr>
        </p:nvSpPr>
        <p:spPr>
          <a:xfrm>
            <a:off x="812805" y="6272785"/>
            <a:ext cx="4745736" cy="365125"/>
          </a:xfrm>
        </p:spPr>
        <p:txBody>
          <a:bodyPr/>
          <a:lstStyle/>
          <a:p>
            <a:endParaRPr lang="ar-IQ"/>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8249462-7A91-4B25-A98D-8E7A0703BA6E}" type="slidenum">
              <a:rPr lang="ar-IQ" smtClean="0"/>
              <a:t>‹#›</a:t>
            </a:fld>
            <a:endParaRPr lang="ar-IQ"/>
          </a:p>
        </p:txBody>
      </p:sp>
    </p:spTree>
    <p:extLst>
      <p:ext uri="{BB962C8B-B14F-4D97-AF65-F5344CB8AC3E}">
        <p14:creationId xmlns:p14="http://schemas.microsoft.com/office/powerpoint/2010/main" val="58172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63750-5DE7-4998-9C3D-191569BFA305}" type="datetimeFigureOut">
              <a:rPr lang="ar-IQ" smtClean="0"/>
              <a:t>26/08/1447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393072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63750-5DE7-4998-9C3D-191569BFA305}" type="datetimeFigureOut">
              <a:rPr lang="ar-IQ" smtClean="0"/>
              <a:t>26/08/1447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20023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63750-5DE7-4998-9C3D-191569BFA305}" type="datetimeFigureOut">
              <a:rPr lang="ar-IQ" smtClean="0"/>
              <a:t>26/08/1447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299256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2263750-5DE7-4998-9C3D-191569BFA305}" type="datetimeFigureOut">
              <a:rPr lang="ar-IQ" smtClean="0"/>
              <a:t>26/08/1447</a:t>
            </a:fld>
            <a:endParaRPr lang="ar-IQ"/>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ar-IQ"/>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8249462-7A91-4B25-A98D-8E7A0703BA6E}" type="slidenum">
              <a:rPr lang="ar-IQ" smtClean="0"/>
              <a:t>‹#›</a:t>
            </a:fld>
            <a:endParaRPr lang="ar-IQ"/>
          </a:p>
        </p:txBody>
      </p:sp>
    </p:spTree>
    <p:extLst>
      <p:ext uri="{BB962C8B-B14F-4D97-AF65-F5344CB8AC3E}">
        <p14:creationId xmlns:p14="http://schemas.microsoft.com/office/powerpoint/2010/main" val="157562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263750-5DE7-4998-9C3D-191569BFA305}" type="datetimeFigureOut">
              <a:rPr lang="ar-IQ" smtClean="0"/>
              <a:t>26/08/1447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8960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263750-5DE7-4998-9C3D-191569BFA305}" type="datetimeFigureOut">
              <a:rPr lang="ar-IQ" smtClean="0"/>
              <a:t>26/08/1447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1179394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2263750-5DE7-4998-9C3D-191569BFA305}" type="datetimeFigureOut">
              <a:rPr lang="ar-IQ" smtClean="0"/>
              <a:t>26/08/1447</a:t>
            </a:fld>
            <a:endParaRPr lang="ar-IQ"/>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ar-IQ"/>
          </a:p>
        </p:txBody>
      </p:sp>
      <p:sp>
        <p:nvSpPr>
          <p:cNvPr id="5" name="Slide Number Placeholder 4"/>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288638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63750-5DE7-4998-9C3D-191569BFA305}" type="datetimeFigureOut">
              <a:rPr lang="ar-IQ" smtClean="0"/>
              <a:t>26/08/1447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49788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2263750-5DE7-4998-9C3D-191569BFA305}" type="datetimeFigureOut">
              <a:rPr lang="ar-IQ" smtClean="0"/>
              <a:t>26/08/1447</a:t>
            </a:fld>
            <a:endParaRPr lang="ar-IQ"/>
          </a:p>
        </p:txBody>
      </p:sp>
      <p:sp>
        <p:nvSpPr>
          <p:cNvPr id="10" name="Footer Placeholder 9"/>
          <p:cNvSpPr>
            <a:spLocks noGrp="1"/>
          </p:cNvSpPr>
          <p:nvPr>
            <p:ph type="ftr" sz="quarter" idx="11"/>
          </p:nvPr>
        </p:nvSpPr>
        <p:spPr/>
        <p:txBody>
          <a:bodyPr/>
          <a:lstStyle/>
          <a:p>
            <a:endParaRPr lang="ar-IQ"/>
          </a:p>
        </p:txBody>
      </p:sp>
      <p:sp>
        <p:nvSpPr>
          <p:cNvPr id="11" name="Slide Number Placeholder 10"/>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23618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2263750-5DE7-4998-9C3D-191569BFA305}" type="datetimeFigureOut">
              <a:rPr lang="ar-IQ" smtClean="0"/>
              <a:t>26/08/1447</a:t>
            </a:fld>
            <a:endParaRPr lang="ar-IQ"/>
          </a:p>
        </p:txBody>
      </p:sp>
      <p:sp>
        <p:nvSpPr>
          <p:cNvPr id="10" name="Slide Number Placeholder 9"/>
          <p:cNvSpPr>
            <a:spLocks noGrp="1"/>
          </p:cNvSpPr>
          <p:nvPr>
            <p:ph type="sldNum" sz="quarter" idx="12"/>
          </p:nvPr>
        </p:nvSpPr>
        <p:spPr/>
        <p:txBody>
          <a:bodyPr/>
          <a:lstStyle/>
          <a:p>
            <a:fld id="{48249462-7A91-4B25-A98D-8E7A0703BA6E}" type="slidenum">
              <a:rPr lang="ar-IQ" smtClean="0"/>
              <a:t>‹#›</a:t>
            </a:fld>
            <a:endParaRPr lang="ar-IQ"/>
          </a:p>
        </p:txBody>
      </p:sp>
    </p:spTree>
    <p:extLst>
      <p:ext uri="{BB962C8B-B14F-4D97-AF65-F5344CB8AC3E}">
        <p14:creationId xmlns:p14="http://schemas.microsoft.com/office/powerpoint/2010/main" val="64528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2263750-5DE7-4998-9C3D-191569BFA305}" type="datetimeFigureOut">
              <a:rPr lang="ar-IQ" smtClean="0"/>
              <a:t>26/08/1447</a:t>
            </a:fld>
            <a:endParaRPr lang="ar-IQ"/>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ar-IQ"/>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8249462-7A91-4B25-A98D-8E7A0703BA6E}" type="slidenum">
              <a:rPr lang="ar-IQ" smtClean="0"/>
              <a:t>‹#›</a:t>
            </a:fld>
            <a:endParaRPr lang="ar-IQ"/>
          </a:p>
        </p:txBody>
      </p:sp>
    </p:spTree>
    <p:extLst>
      <p:ext uri="{BB962C8B-B14F-4D97-AF65-F5344CB8AC3E}">
        <p14:creationId xmlns:p14="http://schemas.microsoft.com/office/powerpoint/2010/main" val="175349899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27201" y="1794935"/>
            <a:ext cx="5723468" cy="2354146"/>
          </a:xfrm>
        </p:spPr>
        <p:txBody>
          <a:bodyPr>
            <a:noAutofit/>
          </a:bodyPr>
          <a:lstStyle/>
          <a:p>
            <a:r>
              <a:rPr lang="en-US" sz="4000" dirty="0">
                <a:solidFill>
                  <a:srgbClr val="FF0000"/>
                </a:solidFill>
              </a:rPr>
              <a:t>Normal fetal growth</a:t>
            </a:r>
            <a:br>
              <a:rPr lang="en-US" sz="4000" dirty="0">
                <a:solidFill>
                  <a:srgbClr val="FF0000"/>
                </a:solidFill>
              </a:rPr>
            </a:br>
            <a:r>
              <a:rPr lang="en-US" sz="4000" dirty="0">
                <a:solidFill>
                  <a:srgbClr val="FF0000"/>
                </a:solidFill>
              </a:rPr>
              <a:t>abnormal; small gestation and large for gestation</a:t>
            </a:r>
            <a:br>
              <a:rPr lang="en-US" sz="4000" dirty="0">
                <a:solidFill>
                  <a:srgbClr val="FF0000"/>
                </a:solidFill>
              </a:rPr>
            </a:br>
            <a:r>
              <a:rPr lang="en-US" sz="4000" dirty="0">
                <a:solidFill>
                  <a:srgbClr val="FF0000"/>
                </a:solidFill>
              </a:rPr>
              <a:t>oligo and polyhydramnios </a:t>
            </a:r>
            <a:br>
              <a:rPr lang="en-US" sz="4000" dirty="0">
                <a:solidFill>
                  <a:srgbClr val="FF0000"/>
                </a:solidFill>
              </a:rPr>
            </a:br>
            <a:endParaRPr lang="ar-IQ" sz="4000" dirty="0"/>
          </a:p>
        </p:txBody>
      </p:sp>
      <p:sp>
        <p:nvSpPr>
          <p:cNvPr id="3" name="عنوان فرعي 2"/>
          <p:cNvSpPr>
            <a:spLocks noGrp="1"/>
          </p:cNvSpPr>
          <p:nvPr>
            <p:ph type="subTitle" idx="1"/>
          </p:nvPr>
        </p:nvSpPr>
        <p:spPr>
          <a:xfrm>
            <a:off x="1727200" y="4581128"/>
            <a:ext cx="5712179" cy="679494"/>
          </a:xfrm>
        </p:spPr>
        <p:txBody>
          <a:bodyPr/>
          <a:lstStyle/>
          <a:p>
            <a:r>
              <a:rPr lang="en-US" dirty="0"/>
              <a:t>Dr. HUDA KHALEEL AL-</a:t>
            </a:r>
            <a:r>
              <a:rPr lang="en-US" dirty="0" err="1"/>
              <a:t>KhAZRAJI</a:t>
            </a:r>
            <a:endParaRPr lang="ar-IQ" dirty="0"/>
          </a:p>
        </p:txBody>
      </p:sp>
    </p:spTree>
    <p:extLst>
      <p:ext uri="{BB962C8B-B14F-4D97-AF65-F5344CB8AC3E}">
        <p14:creationId xmlns:p14="http://schemas.microsoft.com/office/powerpoint/2010/main" val="2400598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836712"/>
            <a:ext cx="7560840" cy="5400600"/>
          </a:xfrm>
        </p:spPr>
        <p:txBody>
          <a:bodyPr>
            <a:noAutofit/>
          </a:bodyPr>
          <a:lstStyle/>
          <a:p>
            <a:pPr marL="0" indent="0" algn="l" rtl="0">
              <a:buNone/>
            </a:pPr>
            <a:r>
              <a:rPr lang="en-US" sz="2800" dirty="0">
                <a:solidFill>
                  <a:srgbClr val="FF0000"/>
                </a:solidFill>
              </a:rPr>
              <a:t>Placenta causes of IUGR</a:t>
            </a:r>
          </a:p>
          <a:p>
            <a:pPr marL="514350" indent="-514350" algn="l" rtl="0">
              <a:buFont typeface="+mj-lt"/>
              <a:buAutoNum type="arabicPeriod"/>
            </a:pPr>
            <a:endParaRPr lang="en-US" dirty="0"/>
          </a:p>
          <a:p>
            <a:pPr marL="514350" indent="-514350" algn="l" rtl="0">
              <a:buFont typeface="+mj-lt"/>
              <a:buAutoNum type="arabicPeriod"/>
            </a:pPr>
            <a:r>
              <a:rPr lang="en-US" dirty="0"/>
              <a:t>Abnormalities in placental development &amp; trophoblast invasion , idiopathic or due to maternal disease (SLE, PET, DM, HPT)</a:t>
            </a:r>
          </a:p>
          <a:p>
            <a:pPr marL="514350" indent="-514350" algn="l" rtl="0">
              <a:buFont typeface="+mj-lt"/>
              <a:buAutoNum type="arabicPeriod"/>
            </a:pPr>
            <a:r>
              <a:rPr lang="en-US" dirty="0"/>
              <a:t>Chronic partial abruption</a:t>
            </a:r>
          </a:p>
          <a:p>
            <a:pPr marL="514350" indent="-514350" algn="l" rtl="0">
              <a:buFont typeface="+mj-lt"/>
              <a:buAutoNum type="arabicPeriod"/>
            </a:pPr>
            <a:r>
              <a:rPr lang="en-US" dirty="0"/>
              <a:t>Placental infarcts</a:t>
            </a:r>
          </a:p>
          <a:p>
            <a:pPr marL="514350" indent="-514350" algn="l" rtl="0">
              <a:buFont typeface="+mj-lt"/>
              <a:buAutoNum type="arabicPeriod"/>
            </a:pPr>
            <a:r>
              <a:rPr lang="en-US" dirty="0"/>
              <a:t>Placenta </a:t>
            </a:r>
            <a:r>
              <a:rPr lang="en-US" dirty="0" err="1"/>
              <a:t>previa</a:t>
            </a:r>
            <a:endParaRPr lang="en-US" dirty="0"/>
          </a:p>
          <a:p>
            <a:pPr marL="514350" indent="-514350" algn="l" rtl="0">
              <a:buFont typeface="+mj-lt"/>
              <a:buAutoNum type="arabicPeriod"/>
            </a:pPr>
            <a:r>
              <a:rPr lang="en-US" dirty="0" err="1"/>
              <a:t>Chorioangioma</a:t>
            </a:r>
            <a:endParaRPr lang="en-US" dirty="0"/>
          </a:p>
          <a:p>
            <a:pPr marL="514350" indent="-514350" algn="l" rtl="0">
              <a:buFont typeface="+mj-lt"/>
              <a:buAutoNum type="arabicPeriod"/>
            </a:pPr>
            <a:r>
              <a:rPr lang="en-US" dirty="0"/>
              <a:t>Circumvallate placenta</a:t>
            </a:r>
          </a:p>
          <a:p>
            <a:pPr marL="514350" indent="-514350" algn="l" rtl="0">
              <a:buFont typeface="+mj-lt"/>
              <a:buAutoNum type="arabicPeriod"/>
            </a:pPr>
            <a:r>
              <a:rPr lang="en-US" dirty="0"/>
              <a:t>Placental mosaicism</a:t>
            </a:r>
          </a:p>
          <a:p>
            <a:pPr marL="514350" indent="-514350" algn="l" rtl="0">
              <a:buFont typeface="+mj-lt"/>
              <a:buAutoNum type="arabicPeriod"/>
            </a:pPr>
            <a:r>
              <a:rPr lang="en-US" dirty="0"/>
              <a:t>TTTS</a:t>
            </a:r>
            <a:endParaRPr lang="ar-IQ" dirty="0"/>
          </a:p>
        </p:txBody>
      </p:sp>
    </p:spTree>
    <p:extLst>
      <p:ext uri="{BB962C8B-B14F-4D97-AF65-F5344CB8AC3E}">
        <p14:creationId xmlns:p14="http://schemas.microsoft.com/office/powerpoint/2010/main" val="80102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667202"/>
          </a:xfrm>
        </p:spPr>
        <p:txBody>
          <a:bodyPr>
            <a:normAutofit fontScale="90000"/>
          </a:bodyPr>
          <a:lstStyle/>
          <a:p>
            <a:r>
              <a:rPr lang="en-US" sz="3600" dirty="0">
                <a:cs typeface="+mn-cs"/>
              </a:rPr>
              <a:t>Circumvallate placenta</a:t>
            </a:r>
            <a:br>
              <a:rPr lang="en-US" sz="2400" dirty="0"/>
            </a:br>
            <a:endParaRPr lang="ar-IQ" sz="2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96752"/>
            <a:ext cx="6247150" cy="4753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16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883226"/>
          </a:xfrm>
        </p:spPr>
        <p:txBody>
          <a:bodyPr>
            <a:normAutofit/>
          </a:bodyPr>
          <a:lstStyle/>
          <a:p>
            <a:r>
              <a:rPr lang="en-US" sz="2800" dirty="0"/>
              <a:t>USG of </a:t>
            </a:r>
            <a:r>
              <a:rPr lang="en-US" sz="3200" dirty="0">
                <a:solidFill>
                  <a:prstClr val="black"/>
                </a:solidFill>
              </a:rPr>
              <a:t>Circumvallate placenta</a:t>
            </a:r>
            <a:endParaRPr lang="ar-IQ"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556792"/>
            <a:ext cx="7128792"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2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عنصر نائب للمحتوى 6"/>
          <p:cNvGraphicFramePr>
            <a:graphicFrameLocks noGrp="1"/>
          </p:cNvGraphicFramePr>
          <p:nvPr>
            <p:ph idx="1"/>
            <p:extLst>
              <p:ext uri="{D42A27DB-BD31-4B8C-83A1-F6EECF244321}">
                <p14:modId xmlns:p14="http://schemas.microsoft.com/office/powerpoint/2010/main" val="644391816"/>
              </p:ext>
            </p:extLst>
          </p:nvPr>
        </p:nvGraphicFramePr>
        <p:xfrm>
          <a:off x="755576" y="908720"/>
          <a:ext cx="763284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10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عنصر نائب للمحتوى 11"/>
          <p:cNvGraphicFramePr>
            <a:graphicFrameLocks noGrp="1"/>
          </p:cNvGraphicFramePr>
          <p:nvPr>
            <p:ph idx="1"/>
            <p:extLst>
              <p:ext uri="{D42A27DB-BD31-4B8C-83A1-F6EECF244321}">
                <p14:modId xmlns:p14="http://schemas.microsoft.com/office/powerpoint/2010/main" val="3658798184"/>
              </p:ext>
            </p:extLst>
          </p:nvPr>
        </p:nvGraphicFramePr>
        <p:xfrm>
          <a:off x="827584" y="980728"/>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71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عنصر نائب للمحتوى 9"/>
          <p:cNvGraphicFramePr>
            <a:graphicFrameLocks noGrp="1"/>
          </p:cNvGraphicFramePr>
          <p:nvPr>
            <p:ph idx="1"/>
            <p:extLst>
              <p:ext uri="{D42A27DB-BD31-4B8C-83A1-F6EECF244321}">
                <p14:modId xmlns:p14="http://schemas.microsoft.com/office/powerpoint/2010/main" val="2881199666"/>
              </p:ext>
            </p:extLst>
          </p:nvPr>
        </p:nvGraphicFramePr>
        <p:xfrm>
          <a:off x="827584" y="980728"/>
          <a:ext cx="747993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73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560840" cy="5184576"/>
          </a:xfrm>
        </p:spPr>
        <p:txBody>
          <a:bodyPr>
            <a:normAutofit fontScale="92500"/>
          </a:bodyPr>
          <a:lstStyle/>
          <a:p>
            <a:pPr marL="0" indent="0" algn="l" rtl="0">
              <a:buNone/>
            </a:pPr>
            <a:r>
              <a:rPr lang="en-US" sz="3600" b="1" dirty="0">
                <a:solidFill>
                  <a:srgbClr val="FF0000"/>
                </a:solidFill>
              </a:rPr>
              <a:t>Multiple pregnancy &amp; IUGR</a:t>
            </a:r>
          </a:p>
          <a:p>
            <a:pPr algn="l" rtl="0"/>
            <a:r>
              <a:rPr lang="en-US" sz="3600" dirty="0"/>
              <a:t>Placental insufficiency : inadequate  placental reserve to sustain normal growth of more than one fetus</a:t>
            </a:r>
          </a:p>
          <a:p>
            <a:pPr algn="l" rtl="0"/>
            <a:r>
              <a:rPr lang="en-US" sz="3600" dirty="0"/>
              <a:t>Twin to twin transfusion syndrome TTTS</a:t>
            </a:r>
          </a:p>
          <a:p>
            <a:pPr algn="l" rtl="0"/>
            <a:r>
              <a:rPr lang="en-US" sz="3600" dirty="0"/>
              <a:t>Anomalies increase with:</a:t>
            </a:r>
          </a:p>
          <a:p>
            <a:pPr marL="457200" indent="-457200" algn="l" rtl="0">
              <a:buFont typeface="+mj-lt"/>
              <a:buAutoNum type="arabicPeriod"/>
            </a:pPr>
            <a:r>
              <a:rPr lang="en-US" sz="3600" dirty="0"/>
              <a:t>Higher order gestations</a:t>
            </a:r>
          </a:p>
          <a:p>
            <a:pPr marL="457200" indent="-457200" algn="l" rtl="0">
              <a:buFont typeface="+mj-lt"/>
              <a:buAutoNum type="arabicPeriod"/>
            </a:pPr>
            <a:r>
              <a:rPr lang="en-US" sz="3600" dirty="0"/>
              <a:t>Monozygotic twins</a:t>
            </a:r>
          </a:p>
          <a:p>
            <a:pPr marL="457200" indent="-457200" algn="l" rtl="0">
              <a:buFont typeface="+mj-lt"/>
              <a:buAutoNum type="arabicPeriod"/>
            </a:pPr>
            <a:endParaRPr lang="ar-IQ" dirty="0"/>
          </a:p>
        </p:txBody>
      </p:sp>
    </p:spTree>
    <p:extLst>
      <p:ext uri="{BB962C8B-B14F-4D97-AF65-F5344CB8AC3E}">
        <p14:creationId xmlns:p14="http://schemas.microsoft.com/office/powerpoint/2010/main" val="44153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C09995-187F-219C-369C-A78FDF345B2F}"/>
              </a:ext>
            </a:extLst>
          </p:cNvPr>
          <p:cNvSpPr>
            <a:spLocks noGrp="1"/>
          </p:cNvSpPr>
          <p:nvPr>
            <p:ph idx="1"/>
          </p:nvPr>
        </p:nvSpPr>
        <p:spPr/>
        <p:txBody>
          <a:bodyPr/>
          <a:lstStyle/>
          <a:p>
            <a:endParaRPr lang="en-US" dirty="0"/>
          </a:p>
        </p:txBody>
      </p:sp>
      <p:grpSp>
        <p:nvGrpSpPr>
          <p:cNvPr id="4" name="object 3">
            <a:extLst>
              <a:ext uri="{FF2B5EF4-FFF2-40B4-BE49-F238E27FC236}">
                <a16:creationId xmlns:a16="http://schemas.microsoft.com/office/drawing/2014/main" id="{C647B29F-A5D8-18A4-3B60-3E8BC6060BE6}"/>
              </a:ext>
            </a:extLst>
          </p:cNvPr>
          <p:cNvGrpSpPr/>
          <p:nvPr/>
        </p:nvGrpSpPr>
        <p:grpSpPr>
          <a:xfrm>
            <a:off x="1016508" y="685800"/>
            <a:ext cx="7088505" cy="5407496"/>
            <a:chOff x="1016508" y="1845564"/>
            <a:chExt cx="7088505" cy="5012690"/>
          </a:xfrm>
        </p:grpSpPr>
        <p:pic>
          <p:nvPicPr>
            <p:cNvPr id="5" name="object 4">
              <a:extLst>
                <a:ext uri="{FF2B5EF4-FFF2-40B4-BE49-F238E27FC236}">
                  <a16:creationId xmlns:a16="http://schemas.microsoft.com/office/drawing/2014/main" id="{20393832-C400-94DF-CC21-3B71BCF3B773}"/>
                </a:ext>
              </a:extLst>
            </p:cNvPr>
            <p:cNvPicPr/>
            <p:nvPr/>
          </p:nvPicPr>
          <p:blipFill>
            <a:blip r:embed="rId2" cstate="print"/>
            <a:stretch>
              <a:fillRect/>
            </a:stretch>
          </p:blipFill>
          <p:spPr>
            <a:xfrm>
              <a:off x="1016508" y="5890258"/>
              <a:ext cx="7088124" cy="967741"/>
            </a:xfrm>
            <a:prstGeom prst="rect">
              <a:avLst/>
            </a:prstGeom>
          </p:spPr>
        </p:pic>
        <p:pic>
          <p:nvPicPr>
            <p:cNvPr id="6" name="object 5">
              <a:extLst>
                <a:ext uri="{FF2B5EF4-FFF2-40B4-BE49-F238E27FC236}">
                  <a16:creationId xmlns:a16="http://schemas.microsoft.com/office/drawing/2014/main" id="{2B6BCA3E-501A-FBBC-969D-5BA8E00AFF47}"/>
                </a:ext>
              </a:extLst>
            </p:cNvPr>
            <p:cNvPicPr/>
            <p:nvPr/>
          </p:nvPicPr>
          <p:blipFill>
            <a:blip r:embed="rId3" cstate="print"/>
            <a:stretch>
              <a:fillRect/>
            </a:stretch>
          </p:blipFill>
          <p:spPr>
            <a:xfrm>
              <a:off x="1031748" y="1845564"/>
              <a:ext cx="7057644" cy="4055364"/>
            </a:xfrm>
            <a:prstGeom prst="rect">
              <a:avLst/>
            </a:prstGeom>
          </p:spPr>
        </p:pic>
      </p:grpSp>
    </p:spTree>
    <p:extLst>
      <p:ext uri="{BB962C8B-B14F-4D97-AF65-F5344CB8AC3E}">
        <p14:creationId xmlns:p14="http://schemas.microsoft.com/office/powerpoint/2010/main" val="192047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15616" y="620688"/>
            <a:ext cx="6965245" cy="45719"/>
          </a:xfrm>
        </p:spPr>
        <p:txBody>
          <a:bodyPr>
            <a:normAutofit fontScale="90000"/>
          </a:bodyPr>
          <a:lstStyle/>
          <a:p>
            <a:br>
              <a:rPr lang="en-US" dirty="0">
                <a:solidFill>
                  <a:srgbClr val="FF0000"/>
                </a:solidFill>
                <a:cs typeface="+mn-cs"/>
              </a:rPr>
            </a:br>
            <a:endParaRPr lang="ar-IQ" dirty="0">
              <a:solidFill>
                <a:srgbClr val="FF0000"/>
              </a:solidFill>
              <a:cs typeface="+mn-cs"/>
            </a:endParaRPr>
          </a:p>
        </p:txBody>
      </p:sp>
      <p:sp>
        <p:nvSpPr>
          <p:cNvPr id="3" name="عنصر نائب للمحتوى 2"/>
          <p:cNvSpPr>
            <a:spLocks noGrp="1"/>
          </p:cNvSpPr>
          <p:nvPr>
            <p:ph idx="1"/>
          </p:nvPr>
        </p:nvSpPr>
        <p:spPr>
          <a:xfrm>
            <a:off x="827584" y="692696"/>
            <a:ext cx="7560840" cy="5472608"/>
          </a:xfrm>
        </p:spPr>
        <p:txBody>
          <a:bodyPr>
            <a:noAutofit/>
          </a:bodyPr>
          <a:lstStyle/>
          <a:p>
            <a:pPr marL="0" indent="0" algn="l" rtl="0">
              <a:buNone/>
            </a:pPr>
            <a:r>
              <a:rPr lang="en-US" sz="2800" dirty="0">
                <a:solidFill>
                  <a:srgbClr val="FF0000"/>
                </a:solidFill>
              </a:rPr>
              <a:t>Symmetrical IUGR (20%) due to</a:t>
            </a:r>
          </a:p>
          <a:p>
            <a:pPr marL="457200" indent="-457200" algn="l" rtl="0">
              <a:buFont typeface="+mj-lt"/>
              <a:buAutoNum type="alphaUcPeriod"/>
            </a:pPr>
            <a:r>
              <a:rPr lang="en-US" sz="2800" dirty="0"/>
              <a:t>Chemical</a:t>
            </a:r>
          </a:p>
          <a:p>
            <a:pPr marL="457200" indent="-457200" algn="l" rtl="0">
              <a:buFont typeface="+mj-lt"/>
              <a:buAutoNum type="alphaUcPeriod"/>
            </a:pPr>
            <a:r>
              <a:rPr lang="en-US" sz="2800" dirty="0"/>
              <a:t>Viral</a:t>
            </a:r>
          </a:p>
          <a:p>
            <a:pPr marL="457200" indent="-457200" algn="l" rtl="0">
              <a:buFont typeface="+mj-lt"/>
              <a:buAutoNum type="alphaUcPeriod"/>
            </a:pPr>
            <a:r>
              <a:rPr lang="en-US" sz="2800" dirty="0"/>
              <a:t>Aneuploidy</a:t>
            </a:r>
          </a:p>
          <a:p>
            <a:pPr algn="l" rtl="0"/>
            <a:r>
              <a:rPr lang="en-US" sz="2800" dirty="0"/>
              <a:t>Leading to proportionate reduction in: </a:t>
            </a:r>
          </a:p>
          <a:p>
            <a:pPr marL="457200" indent="-457200" algn="l" rtl="0">
              <a:buFont typeface="+mj-lt"/>
              <a:buAutoNum type="arabicPeriod"/>
            </a:pPr>
            <a:r>
              <a:rPr lang="en-US" sz="2800" dirty="0"/>
              <a:t>Head &amp; body due to decrease cell size &amp; number.</a:t>
            </a:r>
          </a:p>
          <a:p>
            <a:pPr marL="457200" indent="-457200" algn="l" rtl="0">
              <a:buFont typeface="+mj-lt"/>
              <a:buAutoNum type="arabicPeriod"/>
            </a:pPr>
            <a:r>
              <a:rPr lang="en-US" sz="2800" dirty="0"/>
              <a:t>Organ weights including the brain</a:t>
            </a:r>
          </a:p>
          <a:p>
            <a:pPr algn="l" rtl="0"/>
            <a:r>
              <a:rPr lang="en-US" sz="2800" dirty="0"/>
              <a:t>Deprivation occurs early </a:t>
            </a:r>
          </a:p>
          <a:p>
            <a:pPr algn="l" rtl="0"/>
            <a:r>
              <a:rPr lang="en-US" sz="2800" dirty="0"/>
              <a:t>Due to endogenous defect </a:t>
            </a:r>
          </a:p>
          <a:p>
            <a:pPr algn="l" rtl="0"/>
            <a:r>
              <a:rPr lang="en-US" sz="2800" dirty="0"/>
              <a:t>BPD, FL &amp;, AC decreased</a:t>
            </a:r>
            <a:endParaRPr lang="ar-IQ" sz="2800" dirty="0"/>
          </a:p>
        </p:txBody>
      </p:sp>
    </p:spTree>
    <p:extLst>
      <p:ext uri="{BB962C8B-B14F-4D97-AF65-F5344CB8AC3E}">
        <p14:creationId xmlns:p14="http://schemas.microsoft.com/office/powerpoint/2010/main" val="121315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836712"/>
            <a:ext cx="7632848" cy="5328592"/>
          </a:xfrm>
        </p:spPr>
        <p:txBody>
          <a:bodyPr>
            <a:normAutofit lnSpcReduction="10000"/>
          </a:bodyPr>
          <a:lstStyle/>
          <a:p>
            <a:pPr marL="0" indent="0" algn="l" rtl="0">
              <a:buNone/>
            </a:pPr>
            <a:r>
              <a:rPr lang="en-US" sz="3600" b="1" dirty="0">
                <a:solidFill>
                  <a:srgbClr val="FF0000"/>
                </a:solidFill>
              </a:rPr>
              <a:t>Asymmetrical IUGR (80%)</a:t>
            </a:r>
          </a:p>
          <a:p>
            <a:pPr algn="l" rtl="0"/>
            <a:r>
              <a:rPr lang="en-US" sz="3600" dirty="0"/>
              <a:t>Placental insufficiency would affect cell size.</a:t>
            </a:r>
          </a:p>
          <a:p>
            <a:pPr algn="l" rtl="0"/>
            <a:r>
              <a:rPr lang="en-US" sz="3600" dirty="0"/>
              <a:t>Relative sparing of the brain</a:t>
            </a:r>
          </a:p>
          <a:p>
            <a:pPr algn="l" rtl="0"/>
            <a:r>
              <a:rPr lang="en-US" sz="3600" dirty="0"/>
              <a:t>Deprivation occurs in the later half of pregnancy</a:t>
            </a:r>
          </a:p>
          <a:p>
            <a:pPr algn="l" rtl="0"/>
            <a:r>
              <a:rPr lang="en-US" sz="3600" dirty="0"/>
              <a:t>The infant is normal but small in size </a:t>
            </a:r>
          </a:p>
          <a:p>
            <a:pPr algn="l" rtl="0"/>
            <a:r>
              <a:rPr lang="en-US" sz="3600" dirty="0"/>
              <a:t>BPD is normal, FL  &amp; AC  is decreased</a:t>
            </a:r>
          </a:p>
          <a:p>
            <a:pPr algn="l" rtl="0"/>
            <a:endParaRPr lang="ar-IQ" dirty="0"/>
          </a:p>
        </p:txBody>
      </p:sp>
    </p:spTree>
    <p:extLst>
      <p:ext uri="{BB962C8B-B14F-4D97-AF65-F5344CB8AC3E}">
        <p14:creationId xmlns:p14="http://schemas.microsoft.com/office/powerpoint/2010/main" val="683887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90F626-C843-1FBE-6AE5-862357EA5A5D}"/>
              </a:ext>
            </a:extLst>
          </p:cNvPr>
          <p:cNvSpPr>
            <a:spLocks noGrp="1"/>
          </p:cNvSpPr>
          <p:nvPr>
            <p:ph type="subTitle" idx="1"/>
          </p:nvPr>
        </p:nvSpPr>
        <p:spPr/>
        <p:txBody>
          <a:bodyPr>
            <a:normAutofit/>
          </a:bodyPr>
          <a:lstStyle/>
          <a:p>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Fetal</a:t>
            </a:r>
            <a:r>
              <a:rPr kumimoji="0" lang="en-US"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growth</a:t>
            </a:r>
            <a:r>
              <a:rPr kumimoji="0" lang="en-US"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and the</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eventual</a:t>
            </a:r>
            <a:r>
              <a:rPr kumimoji="0" lang="en-US"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weight</a:t>
            </a:r>
            <a:r>
              <a:rPr kumimoji="0" lang="en-US"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lang="en-US"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fetus</a:t>
            </a:r>
            <a:r>
              <a:rPr kumimoji="0" lang="en-US" sz="16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at</a:t>
            </a:r>
            <a:r>
              <a:rPr kumimoji="0" lang="en-US"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birth</a:t>
            </a:r>
            <a:r>
              <a:rPr kumimoji="0" lang="en-US"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are</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important</a:t>
            </a:r>
            <a:r>
              <a:rPr kumimoji="0" lang="en-US"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not</a:t>
            </a:r>
            <a:r>
              <a:rPr kumimoji="0" lang="en-US"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only</a:t>
            </a:r>
            <a:r>
              <a:rPr kumimoji="0" lang="en-US" sz="1600" b="0" i="0" u="none" strike="noStrike" kern="0" cap="none" spc="-7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25" normalizeH="0" baseline="0" noProof="0" dirty="0">
                <a:ln>
                  <a:noFill/>
                </a:ln>
                <a:solidFill>
                  <a:sysClr val="windowText" lastClr="000000"/>
                </a:solidFill>
                <a:effectLst/>
                <a:uLnTx/>
                <a:uFillTx/>
                <a:latin typeface="Times New Roman"/>
                <a:cs typeface="Times New Roman"/>
              </a:rPr>
              <a:t>for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immediate</a:t>
            </a:r>
            <a:r>
              <a:rPr kumimoji="0" lang="en-US" sz="16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health</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lang="en-US" sz="16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neonate</a:t>
            </a:r>
            <a:r>
              <a:rPr kumimoji="0" lang="en-US" sz="16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but</a:t>
            </a:r>
            <a:r>
              <a:rPr kumimoji="0" lang="en-US" sz="1600" b="0" i="0" u="none" strike="noStrike" kern="0" cap="none" spc="4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also</a:t>
            </a:r>
            <a:r>
              <a:rPr kumimoji="0" lang="en-US" sz="16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for</a:t>
            </a:r>
            <a:r>
              <a:rPr kumimoji="0" lang="en-US" sz="1600" b="0" i="0" u="none" strike="noStrike" kern="0" cap="none" spc="11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long-</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term</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health</a:t>
            </a:r>
            <a:r>
              <a:rPr kumimoji="0" lang="en-US" sz="16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lang="en-US" sz="16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10" normalizeH="0" baseline="0" noProof="0" dirty="0">
                <a:ln>
                  <a:noFill/>
                </a:ln>
                <a:solidFill>
                  <a:sysClr val="windowText" lastClr="000000"/>
                </a:solidFill>
                <a:effectLst/>
                <a:uLnTx/>
                <a:uFillTx/>
                <a:latin typeface="Times New Roman"/>
                <a:cs typeface="Times New Roman"/>
              </a:rPr>
              <a:t>adult,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lang="en-US" sz="16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even</a:t>
            </a:r>
            <a:r>
              <a:rPr kumimoji="0" lang="en-US" sz="16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into</a:t>
            </a:r>
            <a:r>
              <a:rPr kumimoji="0" lang="en-US"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600" b="0" i="0" u="none" strike="noStrike" kern="0" cap="none" spc="65"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next</a:t>
            </a:r>
            <a:r>
              <a:rPr kumimoji="0" lang="en-US" sz="16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cs typeface="Times New Roman"/>
              </a:rPr>
              <a:t>generation</a:t>
            </a:r>
            <a:endParaRPr lang="en-US" sz="1600" dirty="0"/>
          </a:p>
        </p:txBody>
      </p:sp>
      <p:pic>
        <p:nvPicPr>
          <p:cNvPr id="1026" name="Picture 2" descr="blog images">
            <a:extLst>
              <a:ext uri="{FF2B5EF4-FFF2-40B4-BE49-F238E27FC236}">
                <a16:creationId xmlns:a16="http://schemas.microsoft.com/office/drawing/2014/main" id="{85A3AF27-F4BB-6A55-459F-0448FE333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3690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8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836712"/>
            <a:ext cx="7416824" cy="5472608"/>
          </a:xfrm>
        </p:spPr>
        <p:txBody>
          <a:bodyPr>
            <a:normAutofit lnSpcReduction="10000"/>
          </a:bodyPr>
          <a:lstStyle/>
          <a:p>
            <a:pPr marL="0" indent="0" algn="l" rtl="0">
              <a:buNone/>
            </a:pPr>
            <a:r>
              <a:rPr lang="en-US" sz="3600" b="1" dirty="0">
                <a:solidFill>
                  <a:srgbClr val="FF0000"/>
                </a:solidFill>
              </a:rPr>
              <a:t>Association between IUGR &amp; oligohydramnios</a:t>
            </a:r>
          </a:p>
          <a:p>
            <a:pPr algn="l" rtl="0"/>
            <a:r>
              <a:rPr lang="en-US" sz="3600" b="1" dirty="0"/>
              <a:t>Decreased blood flow to the </a:t>
            </a:r>
            <a:r>
              <a:rPr lang="en-US" sz="3600" b="1" dirty="0">
                <a:solidFill>
                  <a:srgbClr val="FF0000"/>
                </a:solidFill>
              </a:rPr>
              <a:t>lungs</a:t>
            </a:r>
            <a:r>
              <a:rPr lang="en-US" sz="3600" b="1" dirty="0"/>
              <a:t> leading to decrease pulmonary </a:t>
            </a:r>
            <a:r>
              <a:rPr lang="en-US" sz="3600" b="1" u="sng" dirty="0"/>
              <a:t>donation</a:t>
            </a:r>
            <a:r>
              <a:rPr lang="en-US" sz="3600" b="1" dirty="0"/>
              <a:t> to amniotic fluid </a:t>
            </a:r>
          </a:p>
          <a:p>
            <a:pPr algn="l" rtl="0"/>
            <a:r>
              <a:rPr lang="en-US" sz="3600" b="1" dirty="0"/>
              <a:t>Decrease blood flow to the </a:t>
            </a:r>
            <a:r>
              <a:rPr lang="en-US" sz="3600" b="1" dirty="0">
                <a:solidFill>
                  <a:srgbClr val="FF0000"/>
                </a:solidFill>
              </a:rPr>
              <a:t>kidneys</a:t>
            </a:r>
            <a:r>
              <a:rPr lang="en-US" sz="3600" b="1" dirty="0"/>
              <a:t> leading to decrease </a:t>
            </a:r>
            <a:r>
              <a:rPr lang="en-US" sz="3600" b="1" u="sng" dirty="0"/>
              <a:t>GFR</a:t>
            </a:r>
            <a:r>
              <a:rPr lang="en-US" sz="3600" b="1" dirty="0"/>
              <a:t> leading to decrease UOP</a:t>
            </a:r>
          </a:p>
          <a:p>
            <a:pPr algn="l" rtl="0"/>
            <a:r>
              <a:rPr lang="en-US" sz="3600" b="1" dirty="0"/>
              <a:t>It is present in </a:t>
            </a:r>
            <a:r>
              <a:rPr lang="en-US" sz="3600" b="1" dirty="0">
                <a:solidFill>
                  <a:srgbClr val="FF0000"/>
                </a:solidFill>
              </a:rPr>
              <a:t>80-90%</a:t>
            </a:r>
            <a:r>
              <a:rPr lang="en-US" sz="3600" b="1" dirty="0"/>
              <a:t> of IUGR fetuses</a:t>
            </a:r>
          </a:p>
          <a:p>
            <a:pPr algn="l" rtl="0"/>
            <a:endParaRPr lang="en-US" dirty="0"/>
          </a:p>
          <a:p>
            <a:pPr marL="0" indent="0" algn="l" rtl="0">
              <a:buNone/>
            </a:pPr>
            <a:endParaRPr lang="en-US" dirty="0"/>
          </a:p>
          <a:p>
            <a:pPr marL="0" indent="0" algn="l" rtl="0">
              <a:buNone/>
            </a:pPr>
            <a:endParaRPr lang="ar-IQ" dirty="0"/>
          </a:p>
        </p:txBody>
      </p:sp>
    </p:spTree>
    <p:extLst>
      <p:ext uri="{BB962C8B-B14F-4D97-AF65-F5344CB8AC3E}">
        <p14:creationId xmlns:p14="http://schemas.microsoft.com/office/powerpoint/2010/main" val="68604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256584"/>
          </a:xfrm>
        </p:spPr>
        <p:txBody>
          <a:bodyPr>
            <a:normAutofit fontScale="92500" lnSpcReduction="10000"/>
          </a:bodyPr>
          <a:lstStyle/>
          <a:p>
            <a:pPr marL="0" indent="0" algn="l" rtl="0">
              <a:buNone/>
            </a:pPr>
            <a:r>
              <a:rPr lang="en-US" sz="2800" dirty="0">
                <a:solidFill>
                  <a:srgbClr val="FF0000"/>
                </a:solidFill>
              </a:rPr>
              <a:t>Management</a:t>
            </a:r>
          </a:p>
          <a:p>
            <a:pPr marL="457200" indent="-457200" algn="l" rtl="0">
              <a:buFont typeface="+mj-lt"/>
              <a:buAutoNum type="arabicPeriod"/>
            </a:pPr>
            <a:r>
              <a:rPr lang="en-US" sz="2800" dirty="0"/>
              <a:t>History of current pregnancy (LMP, pregnancy test, quickening vaginal bleeding &amp; fetal movements)</a:t>
            </a:r>
          </a:p>
          <a:p>
            <a:pPr marL="457200" indent="-457200" algn="l" rtl="0">
              <a:buFont typeface="+mj-lt"/>
              <a:buAutoNum type="arabicPeriod"/>
            </a:pPr>
            <a:r>
              <a:rPr lang="en-US" sz="2800" dirty="0"/>
              <a:t>Previous obstetric history( IUGR&amp; adverse outcome)</a:t>
            </a:r>
          </a:p>
          <a:p>
            <a:pPr marL="457200" indent="-457200" algn="l" rtl="0">
              <a:buFont typeface="+mj-lt"/>
              <a:buAutoNum type="arabicPeriod"/>
            </a:pPr>
            <a:r>
              <a:rPr lang="en-US" sz="2800" dirty="0"/>
              <a:t>Medical history: connective tissue diseases, thrombotic events &amp; endocrine disorders</a:t>
            </a:r>
          </a:p>
          <a:p>
            <a:pPr marL="457200" indent="-457200" algn="l" rtl="0">
              <a:buFont typeface="+mj-lt"/>
              <a:buAutoNum type="arabicPeriod"/>
            </a:pPr>
            <a:r>
              <a:rPr lang="en-US" sz="2800" dirty="0"/>
              <a:t>History of recent viral illness</a:t>
            </a:r>
          </a:p>
          <a:p>
            <a:pPr marL="457200" indent="-457200" algn="l" rtl="0">
              <a:buFont typeface="+mj-lt"/>
              <a:buAutoNum type="arabicPeriod"/>
            </a:pPr>
            <a:r>
              <a:rPr lang="en-US" sz="2800" dirty="0"/>
              <a:t>Drug history</a:t>
            </a:r>
          </a:p>
          <a:p>
            <a:pPr marL="457200" indent="-457200" algn="l" rtl="0">
              <a:buFont typeface="+mj-lt"/>
              <a:buAutoNum type="arabicPeriod"/>
            </a:pPr>
            <a:r>
              <a:rPr lang="en-US" sz="2800" dirty="0"/>
              <a:t>Family history of congenital abnormalities &amp; </a:t>
            </a:r>
            <a:r>
              <a:rPr lang="en-US" sz="2800" dirty="0" err="1"/>
              <a:t>thrombophilias</a:t>
            </a:r>
            <a:endParaRPr lang="en-US" sz="2800" dirty="0"/>
          </a:p>
          <a:p>
            <a:pPr marL="457200" indent="-457200" algn="l" rtl="0">
              <a:buFont typeface="+mj-lt"/>
              <a:buAutoNum type="arabicPeriod"/>
            </a:pPr>
            <a:endParaRPr lang="en-US" dirty="0"/>
          </a:p>
          <a:p>
            <a:pPr marL="457200" indent="-457200" algn="l" rtl="0">
              <a:buFont typeface="+mj-lt"/>
              <a:buAutoNum type="arabicPeriod"/>
            </a:pPr>
            <a:endParaRPr lang="ar-IQ" dirty="0"/>
          </a:p>
        </p:txBody>
      </p:sp>
    </p:spTree>
    <p:extLst>
      <p:ext uri="{BB962C8B-B14F-4D97-AF65-F5344CB8AC3E}">
        <p14:creationId xmlns:p14="http://schemas.microsoft.com/office/powerpoint/2010/main" val="3333254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256584"/>
          </a:xfrm>
        </p:spPr>
        <p:txBody>
          <a:bodyPr/>
          <a:lstStyle/>
          <a:p>
            <a:pPr marL="0" indent="0" algn="l" rtl="0">
              <a:buNone/>
            </a:pPr>
            <a:r>
              <a:rPr lang="en-US" sz="3200" dirty="0">
                <a:solidFill>
                  <a:srgbClr val="FF0000"/>
                </a:solidFill>
              </a:rPr>
              <a:t>Examination</a:t>
            </a:r>
          </a:p>
          <a:p>
            <a:pPr algn="l" rtl="0"/>
            <a:r>
              <a:rPr lang="en-US" sz="3200" dirty="0"/>
              <a:t>Symphysis fundal height SFH in cm equal to gestational age in weeks after 24 week</a:t>
            </a:r>
          </a:p>
          <a:p>
            <a:pPr algn="l" rtl="0"/>
            <a:r>
              <a:rPr lang="en-US" sz="3200" dirty="0"/>
              <a:t>Sensitivity (46-86%) in detecting  IUGR</a:t>
            </a:r>
          </a:p>
          <a:p>
            <a:pPr algn="l" rtl="0"/>
            <a:r>
              <a:rPr lang="en-US" sz="3200" dirty="0"/>
              <a:t>A difference of more than 2cm requires fetal assessment</a:t>
            </a:r>
          </a:p>
          <a:p>
            <a:pPr algn="l" rtl="0"/>
            <a:r>
              <a:rPr lang="en-US" sz="3200" dirty="0"/>
              <a:t>Oligohydramnios may be detected on palpation</a:t>
            </a:r>
          </a:p>
          <a:p>
            <a:pPr algn="l" rtl="0"/>
            <a:endParaRPr lang="ar-IQ" dirty="0"/>
          </a:p>
        </p:txBody>
      </p:sp>
    </p:spTree>
    <p:extLst>
      <p:ext uri="{BB962C8B-B14F-4D97-AF65-F5344CB8AC3E}">
        <p14:creationId xmlns:p14="http://schemas.microsoft.com/office/powerpoint/2010/main" val="29798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256584"/>
          </a:xfrm>
        </p:spPr>
        <p:txBody>
          <a:bodyPr>
            <a:noAutofit/>
          </a:bodyPr>
          <a:lstStyle/>
          <a:p>
            <a:pPr marL="0" indent="0" algn="l" rtl="0">
              <a:buNone/>
            </a:pPr>
            <a:r>
              <a:rPr lang="en-US" sz="3600" b="1" dirty="0">
                <a:solidFill>
                  <a:srgbClr val="FF0000"/>
                </a:solidFill>
              </a:rPr>
              <a:t>US</a:t>
            </a:r>
          </a:p>
          <a:p>
            <a:pPr algn="l" rtl="0"/>
            <a:r>
              <a:rPr lang="en-US" sz="3600" dirty="0"/>
              <a:t>Fetal biometry for dating then serial measurements</a:t>
            </a:r>
          </a:p>
          <a:p>
            <a:pPr algn="l" rtl="0"/>
            <a:r>
              <a:rPr lang="en-US" sz="3600" dirty="0"/>
              <a:t>Anomaly scan</a:t>
            </a:r>
          </a:p>
          <a:p>
            <a:pPr algn="l" rtl="0"/>
            <a:r>
              <a:rPr lang="en-US" sz="3600" dirty="0"/>
              <a:t>AFI</a:t>
            </a:r>
          </a:p>
          <a:p>
            <a:pPr algn="l" rtl="0"/>
            <a:r>
              <a:rPr lang="en-US" sz="3600" dirty="0"/>
              <a:t>Doppler umbilical artery resistance index, MCA</a:t>
            </a:r>
          </a:p>
          <a:p>
            <a:pPr algn="l" rtl="0"/>
            <a:r>
              <a:rPr lang="en-US" sz="3600" dirty="0"/>
              <a:t>Repeat tests every1-2 weeks</a:t>
            </a:r>
          </a:p>
          <a:p>
            <a:pPr algn="l" rtl="0"/>
            <a:endParaRPr lang="ar-IQ" sz="3600" dirty="0"/>
          </a:p>
        </p:txBody>
      </p:sp>
    </p:spTree>
    <p:extLst>
      <p:ext uri="{BB962C8B-B14F-4D97-AF65-F5344CB8AC3E}">
        <p14:creationId xmlns:p14="http://schemas.microsoft.com/office/powerpoint/2010/main" val="2977948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980728"/>
            <a:ext cx="7632848" cy="5256584"/>
          </a:xfrm>
        </p:spPr>
        <p:txBody>
          <a:bodyPr>
            <a:normAutofit fontScale="92500" lnSpcReduction="20000"/>
          </a:bodyPr>
          <a:lstStyle/>
          <a:p>
            <a:pPr marL="0" indent="0" algn="l" rtl="0">
              <a:buNone/>
            </a:pPr>
            <a:r>
              <a:rPr lang="en-US" sz="3600" dirty="0">
                <a:solidFill>
                  <a:srgbClr val="FF0000"/>
                </a:solidFill>
              </a:rPr>
              <a:t>Invasive fetal testing</a:t>
            </a:r>
          </a:p>
          <a:p>
            <a:pPr marL="457200" indent="-457200" algn="l" rtl="0">
              <a:buFont typeface="+mj-lt"/>
              <a:buAutoNum type="arabicPeriod"/>
            </a:pPr>
            <a:r>
              <a:rPr lang="en-US" sz="3600" dirty="0"/>
              <a:t>Amniocentesis </a:t>
            </a:r>
          </a:p>
          <a:p>
            <a:pPr marL="457200" indent="-457200" algn="l" rtl="0">
              <a:buFont typeface="+mj-lt"/>
              <a:buAutoNum type="arabicPeriod"/>
            </a:pPr>
            <a:r>
              <a:rPr lang="en-US" sz="3600" dirty="0"/>
              <a:t>Placental biopsy for histopathological exam</a:t>
            </a:r>
          </a:p>
          <a:p>
            <a:pPr marL="457200" indent="-457200" algn="l" rtl="0">
              <a:buFont typeface="+mj-lt"/>
              <a:buAutoNum type="arabicPeriod"/>
            </a:pPr>
            <a:r>
              <a:rPr lang="en-US" sz="3600" dirty="0"/>
              <a:t>Fetal blood sampling (FBS) </a:t>
            </a:r>
          </a:p>
          <a:p>
            <a:pPr algn="l" rtl="0"/>
            <a:r>
              <a:rPr lang="en-US" sz="3600" dirty="0"/>
              <a:t>For karyotyping if aneuploidy is suspected</a:t>
            </a:r>
          </a:p>
          <a:p>
            <a:pPr algn="l" rtl="0"/>
            <a:r>
              <a:rPr lang="en-US" sz="3600" dirty="0"/>
              <a:t>For viral studies if infections suspected</a:t>
            </a:r>
          </a:p>
          <a:p>
            <a:pPr algn="l" rtl="0"/>
            <a:r>
              <a:rPr lang="en-US" sz="3600" dirty="0"/>
              <a:t>Caries the risks of infection, PROM, Preterm labor </a:t>
            </a:r>
          </a:p>
          <a:p>
            <a:pPr algn="l" rtl="0"/>
            <a:endParaRPr lang="ar-IQ" dirty="0"/>
          </a:p>
        </p:txBody>
      </p:sp>
    </p:spTree>
    <p:extLst>
      <p:ext uri="{BB962C8B-B14F-4D97-AF65-F5344CB8AC3E}">
        <p14:creationId xmlns:p14="http://schemas.microsoft.com/office/powerpoint/2010/main" val="229164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08720"/>
            <a:ext cx="7560840" cy="5256584"/>
          </a:xfrm>
        </p:spPr>
        <p:txBody>
          <a:bodyPr/>
          <a:lstStyle/>
          <a:p>
            <a:pPr marL="0" indent="0" algn="l" rtl="0">
              <a:buNone/>
            </a:pPr>
            <a:r>
              <a:rPr lang="en-US" sz="3600" b="1" dirty="0">
                <a:solidFill>
                  <a:srgbClr val="FF0000"/>
                </a:solidFill>
              </a:rPr>
              <a:t>Other tests</a:t>
            </a:r>
          </a:p>
          <a:p>
            <a:pPr algn="l" rtl="0"/>
            <a:r>
              <a:rPr lang="en-US" sz="3600" b="1" dirty="0"/>
              <a:t>Maternal blood tests for </a:t>
            </a:r>
          </a:p>
          <a:p>
            <a:pPr marL="457200" indent="-457200" algn="l" rtl="0">
              <a:buFont typeface="+mj-lt"/>
              <a:buAutoNum type="arabicPeriod"/>
            </a:pPr>
            <a:r>
              <a:rPr lang="en-US" sz="3600" b="1" dirty="0"/>
              <a:t>CMV, Rubella, Toxoplasmosis</a:t>
            </a:r>
          </a:p>
          <a:p>
            <a:pPr marL="457200" indent="-457200" algn="l" rtl="0">
              <a:buFont typeface="+mj-lt"/>
              <a:buAutoNum type="arabicPeriod"/>
            </a:pPr>
            <a:r>
              <a:rPr lang="en-US" sz="3600" b="1" dirty="0"/>
              <a:t>Metabolic disorders</a:t>
            </a:r>
          </a:p>
          <a:p>
            <a:pPr marL="457200" indent="-457200" algn="l" rtl="0">
              <a:buFont typeface="+mj-lt"/>
              <a:buAutoNum type="arabicPeriod"/>
            </a:pPr>
            <a:r>
              <a:rPr lang="en-US" sz="3600" b="1" dirty="0"/>
              <a:t>Thrombophilia</a:t>
            </a:r>
          </a:p>
          <a:p>
            <a:pPr algn="l" rtl="0"/>
            <a:r>
              <a:rPr lang="en-US" sz="3600" b="1" dirty="0"/>
              <a:t>Postmortem examination</a:t>
            </a:r>
          </a:p>
          <a:p>
            <a:pPr marL="0" indent="0" algn="l" rtl="0">
              <a:buNone/>
            </a:pPr>
            <a:endParaRPr lang="en-US" dirty="0"/>
          </a:p>
          <a:p>
            <a:pPr algn="l" rtl="0"/>
            <a:endParaRPr lang="ar-IQ" dirty="0"/>
          </a:p>
        </p:txBody>
      </p:sp>
    </p:spTree>
    <p:extLst>
      <p:ext uri="{BB962C8B-B14F-4D97-AF65-F5344CB8AC3E}">
        <p14:creationId xmlns:p14="http://schemas.microsoft.com/office/powerpoint/2010/main" val="323446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980728"/>
            <a:ext cx="7272808" cy="5184576"/>
          </a:xfrm>
        </p:spPr>
        <p:txBody>
          <a:bodyPr/>
          <a:lstStyle/>
          <a:p>
            <a:pPr marL="0" indent="0" algn="l" rtl="0">
              <a:buNone/>
            </a:pPr>
            <a:r>
              <a:rPr lang="en-US" sz="4000" b="1" dirty="0">
                <a:solidFill>
                  <a:srgbClr val="FF0000"/>
                </a:solidFill>
              </a:rPr>
              <a:t>The constitutionally small fetus</a:t>
            </a:r>
          </a:p>
          <a:p>
            <a:pPr algn="l" rtl="0"/>
            <a:r>
              <a:rPr lang="en-US" sz="2400" dirty="0"/>
              <a:t>A fetus growing parallel to the lower centiles through out pregnancy</a:t>
            </a:r>
          </a:p>
          <a:p>
            <a:pPr algn="l" rtl="0"/>
            <a:r>
              <a:rPr lang="en-US" sz="2400" dirty="0"/>
              <a:t>Anatomically is normal </a:t>
            </a:r>
          </a:p>
          <a:p>
            <a:pPr algn="l" rtl="0"/>
            <a:r>
              <a:rPr lang="en-US" sz="2400" dirty="0"/>
              <a:t>AFI is normal </a:t>
            </a:r>
          </a:p>
          <a:p>
            <a:pPr algn="l" rtl="0"/>
            <a:r>
              <a:rPr lang="en-US" sz="2400" dirty="0"/>
              <a:t>Doppler is normal</a:t>
            </a:r>
          </a:p>
          <a:p>
            <a:pPr marL="0" indent="0" algn="l" rtl="0">
              <a:buNone/>
            </a:pPr>
            <a:endParaRPr lang="ar-IQ" dirty="0"/>
          </a:p>
        </p:txBody>
      </p:sp>
    </p:spTree>
    <p:extLst>
      <p:ext uri="{BB962C8B-B14F-4D97-AF65-F5344CB8AC3E}">
        <p14:creationId xmlns:p14="http://schemas.microsoft.com/office/powerpoint/2010/main" val="3167107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052736"/>
            <a:ext cx="7488832" cy="5184576"/>
          </a:xfrm>
        </p:spPr>
        <p:txBody>
          <a:bodyPr>
            <a:normAutofit/>
          </a:bodyPr>
          <a:lstStyle/>
          <a:p>
            <a:pPr algn="l" rtl="0"/>
            <a:r>
              <a:rPr lang="en-US" sz="2800" dirty="0"/>
              <a:t>In the presence of </a:t>
            </a:r>
            <a:r>
              <a:rPr lang="en-US" sz="2800" dirty="0" err="1"/>
              <a:t>sonographically</a:t>
            </a:r>
            <a:r>
              <a:rPr lang="en-US" sz="2800" dirty="0"/>
              <a:t> detectable anomalies, </a:t>
            </a:r>
            <a:r>
              <a:rPr lang="en-US" sz="2800" b="1" dirty="0" err="1">
                <a:solidFill>
                  <a:srgbClr val="FF0000"/>
                </a:solidFill>
              </a:rPr>
              <a:t>cordocentesis</a:t>
            </a:r>
            <a:r>
              <a:rPr lang="en-US" sz="2800" dirty="0"/>
              <a:t> may be performed for </a:t>
            </a:r>
            <a:r>
              <a:rPr lang="en-US" sz="2800" b="1" dirty="0">
                <a:solidFill>
                  <a:srgbClr val="FF0000"/>
                </a:solidFill>
              </a:rPr>
              <a:t>karyotyping. </a:t>
            </a:r>
          </a:p>
          <a:p>
            <a:pPr algn="l" rtl="0"/>
            <a:r>
              <a:rPr lang="en-US" sz="2800" dirty="0"/>
              <a:t>If GR occurs </a:t>
            </a:r>
            <a:r>
              <a:rPr lang="en-US" sz="2800" b="1" dirty="0">
                <a:solidFill>
                  <a:srgbClr val="FF0000"/>
                </a:solidFill>
              </a:rPr>
              <a:t>near term </a:t>
            </a:r>
            <a:r>
              <a:rPr lang="en-US" sz="2800" dirty="0"/>
              <a:t>delivery is indicated for better outcome </a:t>
            </a:r>
          </a:p>
          <a:p>
            <a:pPr algn="l" rtl="0"/>
            <a:r>
              <a:rPr lang="en-US" sz="2800" dirty="0"/>
              <a:t>In the presence of </a:t>
            </a:r>
            <a:r>
              <a:rPr lang="en-US" sz="2800" b="1" dirty="0">
                <a:solidFill>
                  <a:srgbClr val="FF0000"/>
                </a:solidFill>
              </a:rPr>
              <a:t>significant oligohydramnios</a:t>
            </a:r>
            <a:r>
              <a:rPr lang="en-US" sz="2800" dirty="0"/>
              <a:t> most fetus will be delivered if GA more than34 week</a:t>
            </a:r>
          </a:p>
          <a:p>
            <a:pPr algn="l" rtl="0"/>
            <a:r>
              <a:rPr lang="en-US" sz="2800" dirty="0"/>
              <a:t>Unfortunately such often tolerate labor less and </a:t>
            </a:r>
            <a:r>
              <a:rPr lang="en-US" sz="2800" b="1" dirty="0">
                <a:solidFill>
                  <a:srgbClr val="FF0000"/>
                </a:solidFill>
              </a:rPr>
              <a:t>C/S</a:t>
            </a:r>
            <a:r>
              <a:rPr lang="en-US" sz="2800" dirty="0"/>
              <a:t> is indicated for intrapartum fetal compromise </a:t>
            </a:r>
            <a:endParaRPr lang="ar-IQ" sz="2800" dirty="0"/>
          </a:p>
        </p:txBody>
      </p:sp>
    </p:spTree>
    <p:extLst>
      <p:ext uri="{BB962C8B-B14F-4D97-AF65-F5344CB8AC3E}">
        <p14:creationId xmlns:p14="http://schemas.microsoft.com/office/powerpoint/2010/main" val="429304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052736"/>
            <a:ext cx="7560840" cy="5112568"/>
          </a:xfrm>
        </p:spPr>
        <p:txBody>
          <a:bodyPr>
            <a:normAutofit lnSpcReduction="10000"/>
          </a:bodyPr>
          <a:lstStyle/>
          <a:p>
            <a:pPr algn="l" rtl="0"/>
            <a:r>
              <a:rPr lang="en-US" sz="2800" dirty="0"/>
              <a:t>Importantly uncertainly about the diagnosis of GR should </a:t>
            </a:r>
            <a:r>
              <a:rPr lang="en-US" sz="2800" b="1" dirty="0">
                <a:solidFill>
                  <a:srgbClr val="FF0000"/>
                </a:solidFill>
              </a:rPr>
              <a:t>delay intervention</a:t>
            </a:r>
            <a:r>
              <a:rPr lang="en-US" sz="2800" dirty="0"/>
              <a:t> until fetal lung maturity is reached.</a:t>
            </a:r>
          </a:p>
          <a:p>
            <a:pPr algn="l" rtl="0"/>
            <a:r>
              <a:rPr lang="en-US" sz="2800" dirty="0"/>
              <a:t>Before 34 weeks : </a:t>
            </a:r>
          </a:p>
          <a:p>
            <a:pPr marL="457200" indent="-457200" algn="l" rtl="0">
              <a:buFont typeface="+mj-lt"/>
              <a:buAutoNum type="arabicPeriod"/>
            </a:pPr>
            <a:r>
              <a:rPr lang="en-US" sz="2800" dirty="0"/>
              <a:t>For normal  AFI, normal fetal surveillance observation is done by repeating US  at 2 weeks  interval,</a:t>
            </a:r>
          </a:p>
          <a:p>
            <a:pPr marL="457200" indent="-457200" algn="l" rtl="0">
              <a:buFont typeface="+mj-lt"/>
              <a:buAutoNum type="arabicPeriod"/>
            </a:pPr>
            <a:r>
              <a:rPr lang="en-US" sz="2800" dirty="0"/>
              <a:t>Pregnancy is allowed to continue until fetal maturity is achieved , </a:t>
            </a:r>
          </a:p>
          <a:p>
            <a:pPr marL="457200" indent="-457200" algn="l" rtl="0">
              <a:buFont typeface="+mj-lt"/>
              <a:buAutoNum type="arabicPeriod"/>
            </a:pPr>
            <a:r>
              <a:rPr lang="en-US" sz="2800" dirty="0"/>
              <a:t>Amniocentesis for assessment of pulmonary maturity may be helpful in clinical decision making.</a:t>
            </a:r>
          </a:p>
          <a:p>
            <a:pPr marL="457200" indent="-457200" algn="l" rtl="0">
              <a:buFont typeface="+mj-lt"/>
              <a:buAutoNum type="arabicPeriod"/>
            </a:pPr>
            <a:endParaRPr lang="en-US" dirty="0"/>
          </a:p>
          <a:p>
            <a:pPr algn="l" rtl="0"/>
            <a:endParaRPr lang="en-US" dirty="0"/>
          </a:p>
          <a:p>
            <a:pPr algn="l" rtl="0"/>
            <a:endParaRPr lang="en-US" dirty="0"/>
          </a:p>
          <a:p>
            <a:pPr algn="l" rtl="0"/>
            <a:endParaRPr lang="en-US" dirty="0"/>
          </a:p>
          <a:p>
            <a:pPr algn="l" rtl="0"/>
            <a:endParaRPr lang="en-US" dirty="0"/>
          </a:p>
          <a:p>
            <a:pPr algn="l" rtl="0"/>
            <a:endParaRPr lang="ar-IQ" dirty="0"/>
          </a:p>
        </p:txBody>
      </p:sp>
    </p:spTree>
    <p:extLst>
      <p:ext uri="{BB962C8B-B14F-4D97-AF65-F5344CB8AC3E}">
        <p14:creationId xmlns:p14="http://schemas.microsoft.com/office/powerpoint/2010/main" val="3988908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980728"/>
            <a:ext cx="7560840" cy="5184576"/>
          </a:xfrm>
        </p:spPr>
        <p:txBody>
          <a:bodyPr>
            <a:normAutofit/>
          </a:bodyPr>
          <a:lstStyle/>
          <a:p>
            <a:pPr algn="l" rtl="0"/>
            <a:r>
              <a:rPr lang="en-US" sz="3200" dirty="0"/>
              <a:t>There is no specific treatment that will ameliorate the condition</a:t>
            </a:r>
          </a:p>
          <a:p>
            <a:pPr algn="l" rtl="0"/>
            <a:r>
              <a:rPr lang="en-US" sz="3200" dirty="0"/>
              <a:t>Many clinicians advised a program of modified rest in the lateral recumbent position in which COP and placental perfusion is maximized</a:t>
            </a:r>
          </a:p>
          <a:p>
            <a:pPr algn="l" rtl="0"/>
            <a:r>
              <a:rPr lang="en-US" sz="3200" dirty="0"/>
              <a:t>Mortality and morbidity in GR fetuses were determined by </a:t>
            </a:r>
            <a:r>
              <a:rPr lang="en-US" sz="3200" dirty="0">
                <a:solidFill>
                  <a:srgbClr val="FF0000"/>
                </a:solidFill>
              </a:rPr>
              <a:t>GA</a:t>
            </a:r>
            <a:r>
              <a:rPr lang="en-US" sz="3200" dirty="0"/>
              <a:t> and birth </a:t>
            </a:r>
            <a:r>
              <a:rPr lang="en-US" sz="3200" dirty="0">
                <a:solidFill>
                  <a:srgbClr val="FF0000"/>
                </a:solidFill>
              </a:rPr>
              <a:t>weight</a:t>
            </a:r>
            <a:r>
              <a:rPr lang="en-US" sz="3200" dirty="0"/>
              <a:t> and </a:t>
            </a:r>
            <a:r>
              <a:rPr lang="en-US" sz="3200" u="sng" dirty="0"/>
              <a:t>not</a:t>
            </a:r>
            <a:r>
              <a:rPr lang="en-US" sz="3200" dirty="0"/>
              <a:t> by abnormal fetal </a:t>
            </a:r>
            <a:r>
              <a:rPr lang="en-US" sz="3200" u="sng" dirty="0"/>
              <a:t>testing</a:t>
            </a:r>
          </a:p>
          <a:p>
            <a:pPr algn="l" rtl="0"/>
            <a:endParaRPr lang="ar-IQ" dirty="0"/>
          </a:p>
        </p:txBody>
      </p:sp>
    </p:spTree>
    <p:extLst>
      <p:ext uri="{BB962C8B-B14F-4D97-AF65-F5344CB8AC3E}">
        <p14:creationId xmlns:p14="http://schemas.microsoft.com/office/powerpoint/2010/main" val="368169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13F0-E5B3-0DF2-593B-057875FB1483}"/>
              </a:ext>
            </a:extLst>
          </p:cNvPr>
          <p:cNvSpPr>
            <a:spLocks noGrp="1"/>
          </p:cNvSpPr>
          <p:nvPr>
            <p:ph type="title"/>
          </p:nvPr>
        </p:nvSpPr>
        <p:spPr>
          <a:xfrm>
            <a:off x="685800" y="484632"/>
            <a:ext cx="7772400" cy="784128"/>
          </a:xfrm>
        </p:spPr>
        <p:txBody>
          <a:bodyPr/>
          <a:lstStyle/>
          <a:p>
            <a:r>
              <a:rPr lang="en-US" spc="-10" dirty="0">
                <a:solidFill>
                  <a:srgbClr val="FF0000"/>
                </a:solidFill>
              </a:rPr>
              <a:t>FETAL</a:t>
            </a:r>
            <a:r>
              <a:rPr lang="en-US" spc="-254" dirty="0">
                <a:solidFill>
                  <a:srgbClr val="FF0000"/>
                </a:solidFill>
              </a:rPr>
              <a:t> </a:t>
            </a:r>
            <a:r>
              <a:rPr lang="en-US" dirty="0">
                <a:solidFill>
                  <a:srgbClr val="FF0000"/>
                </a:solidFill>
              </a:rPr>
              <a:t>GROWTH</a:t>
            </a:r>
            <a:r>
              <a:rPr lang="en-US" spc="-260" dirty="0">
                <a:solidFill>
                  <a:srgbClr val="FF0000"/>
                </a:solidFill>
              </a:rPr>
              <a:t> </a:t>
            </a:r>
            <a:r>
              <a:rPr lang="en-US" spc="-10" dirty="0">
                <a:solidFill>
                  <a:srgbClr val="FF0000"/>
                </a:solidFill>
              </a:rPr>
              <a:t>PHASES</a:t>
            </a:r>
            <a:endParaRPr lang="en-US" dirty="0">
              <a:solidFill>
                <a:srgbClr val="FF0000"/>
              </a:solidFill>
            </a:endParaRPr>
          </a:p>
        </p:txBody>
      </p:sp>
      <p:sp>
        <p:nvSpPr>
          <p:cNvPr id="3" name="Content Placeholder 2">
            <a:extLst>
              <a:ext uri="{FF2B5EF4-FFF2-40B4-BE49-F238E27FC236}">
                <a16:creationId xmlns:a16="http://schemas.microsoft.com/office/drawing/2014/main" id="{4D50238E-BA05-3EB7-91C1-006AD6862DAC}"/>
              </a:ext>
            </a:extLst>
          </p:cNvPr>
          <p:cNvSpPr>
            <a:spLocks noGrp="1"/>
          </p:cNvSpPr>
          <p:nvPr>
            <p:ph idx="1"/>
          </p:nvPr>
        </p:nvSpPr>
        <p:spPr/>
        <p:txBody>
          <a:bodyPr/>
          <a:lstStyle/>
          <a:p>
            <a:pPr marL="106680">
              <a:lnSpc>
                <a:spcPct val="100000"/>
              </a:lnSpc>
              <a:spcBef>
                <a:spcPts val="675"/>
              </a:spcBef>
            </a:pPr>
            <a:r>
              <a:rPr lang="en-US" b="1" spc="-10" dirty="0">
                <a:latin typeface="Arial"/>
                <a:cs typeface="Arial"/>
              </a:rPr>
              <a:t>HYPERPLASIA</a:t>
            </a:r>
            <a:endParaRPr lang="en-US" dirty="0">
              <a:latin typeface="Arial"/>
              <a:cs typeface="Arial"/>
            </a:endParaRPr>
          </a:p>
          <a:p>
            <a:pPr marL="240665" indent="-227965">
              <a:lnSpc>
                <a:spcPct val="100000"/>
              </a:lnSpc>
              <a:spcBef>
                <a:spcPts val="565"/>
              </a:spcBef>
              <a:buChar char="•"/>
              <a:tabLst>
                <a:tab pos="240665" algn="l"/>
              </a:tabLst>
            </a:pPr>
            <a:r>
              <a:rPr lang="en-US" dirty="0">
                <a:latin typeface="Arial"/>
                <a:cs typeface="Arial"/>
              </a:rPr>
              <a:t>First</a:t>
            </a:r>
            <a:r>
              <a:rPr lang="en-US" spc="-15" dirty="0">
                <a:latin typeface="Arial"/>
                <a:cs typeface="Arial"/>
              </a:rPr>
              <a:t> </a:t>
            </a:r>
            <a:r>
              <a:rPr lang="en-US" dirty="0">
                <a:latin typeface="Arial"/>
                <a:cs typeface="Arial"/>
              </a:rPr>
              <a:t>16</a:t>
            </a:r>
            <a:r>
              <a:rPr lang="en-US" spc="-10" dirty="0">
                <a:latin typeface="Arial"/>
                <a:cs typeface="Arial"/>
              </a:rPr>
              <a:t> weeks</a:t>
            </a:r>
            <a:endParaRPr lang="en-US" dirty="0">
              <a:latin typeface="Arial"/>
              <a:cs typeface="Arial"/>
            </a:endParaRPr>
          </a:p>
          <a:p>
            <a:pPr marL="241300" marR="47625" indent="-228600">
              <a:lnSpc>
                <a:spcPts val="2380"/>
              </a:lnSpc>
              <a:spcBef>
                <a:spcPts val="420"/>
              </a:spcBef>
              <a:buChar char="•"/>
              <a:tabLst>
                <a:tab pos="241300" algn="l"/>
              </a:tabLst>
            </a:pPr>
            <a:r>
              <a:rPr lang="en-US" dirty="0">
                <a:latin typeface="Arial"/>
                <a:cs typeface="Arial"/>
              </a:rPr>
              <a:t>Rapid</a:t>
            </a:r>
            <a:r>
              <a:rPr lang="en-US" spc="-35" dirty="0">
                <a:latin typeface="Arial"/>
                <a:cs typeface="Arial"/>
              </a:rPr>
              <a:t> </a:t>
            </a:r>
            <a:r>
              <a:rPr lang="en-US" spc="-10" dirty="0">
                <a:latin typeface="Arial"/>
                <a:cs typeface="Arial"/>
              </a:rPr>
              <a:t>increase </a:t>
            </a:r>
            <a:r>
              <a:rPr lang="en-US" dirty="0">
                <a:latin typeface="Arial"/>
                <a:cs typeface="Arial"/>
              </a:rPr>
              <a:t>in</a:t>
            </a:r>
            <a:r>
              <a:rPr lang="en-US" spc="-30" dirty="0">
                <a:latin typeface="Arial"/>
                <a:cs typeface="Arial"/>
              </a:rPr>
              <a:t> </a:t>
            </a:r>
            <a:r>
              <a:rPr lang="en-US" dirty="0">
                <a:latin typeface="Arial"/>
                <a:cs typeface="Arial"/>
              </a:rPr>
              <a:t>cell</a:t>
            </a:r>
            <a:r>
              <a:rPr lang="en-US" spc="-25" dirty="0">
                <a:latin typeface="Arial"/>
                <a:cs typeface="Arial"/>
              </a:rPr>
              <a:t> </a:t>
            </a:r>
            <a:r>
              <a:rPr lang="en-US" spc="-10" dirty="0">
                <a:latin typeface="Arial"/>
                <a:cs typeface="Arial"/>
              </a:rPr>
              <a:t>number</a:t>
            </a:r>
            <a:endParaRPr lang="en-US" dirty="0">
              <a:latin typeface="Arial"/>
              <a:cs typeface="Arial"/>
            </a:endParaRPr>
          </a:p>
          <a:p>
            <a:pPr marL="241300" marR="306705" indent="-228600">
              <a:lnSpc>
                <a:spcPct val="86300"/>
              </a:lnSpc>
              <a:spcBef>
                <a:spcPts val="370"/>
              </a:spcBef>
              <a:buChar char="•"/>
              <a:tabLst>
                <a:tab pos="241300" algn="l"/>
              </a:tabLst>
            </a:pPr>
            <a:r>
              <a:rPr lang="en-US" dirty="0">
                <a:latin typeface="Arial"/>
                <a:cs typeface="Arial"/>
              </a:rPr>
              <a:t>5 g/day</a:t>
            </a:r>
            <a:r>
              <a:rPr lang="en-US" spc="-15" dirty="0">
                <a:latin typeface="Arial"/>
                <a:cs typeface="Arial"/>
              </a:rPr>
              <a:t> </a:t>
            </a:r>
            <a:r>
              <a:rPr lang="en-US" dirty="0">
                <a:latin typeface="Arial"/>
                <a:cs typeface="Arial"/>
              </a:rPr>
              <a:t>at </a:t>
            </a:r>
            <a:r>
              <a:rPr lang="en-US" spc="-25" dirty="0">
                <a:latin typeface="Arial"/>
                <a:cs typeface="Arial"/>
              </a:rPr>
              <a:t>15 </a:t>
            </a:r>
            <a:r>
              <a:rPr lang="en-US" spc="-10" dirty="0">
                <a:latin typeface="Arial"/>
                <a:cs typeface="Arial"/>
              </a:rPr>
              <a:t>weeks’ gestation</a:t>
            </a:r>
            <a:endParaRPr lang="en-US" dirty="0">
              <a:latin typeface="Arial"/>
              <a:cs typeface="Arial"/>
            </a:endParaRPr>
          </a:p>
          <a:p>
            <a:pPr marL="32384" marR="15240" indent="9525">
              <a:lnSpc>
                <a:spcPts val="2440"/>
              </a:lnSpc>
              <a:spcBef>
                <a:spcPts val="500"/>
              </a:spcBef>
            </a:pPr>
            <a:r>
              <a:rPr lang="en-US" b="1" spc="-10" dirty="0">
                <a:latin typeface="Arial"/>
                <a:cs typeface="Arial"/>
              </a:rPr>
              <a:t>HYPERPLASIA </a:t>
            </a:r>
            <a:r>
              <a:rPr lang="en-US" b="1" spc="-25" dirty="0">
                <a:latin typeface="Arial"/>
                <a:cs typeface="Arial"/>
              </a:rPr>
              <a:t>AND </a:t>
            </a:r>
            <a:r>
              <a:rPr lang="en-US" b="1" spc="-10" dirty="0">
                <a:latin typeface="Arial"/>
                <a:cs typeface="Arial"/>
              </a:rPr>
              <a:t>HYPERTROPHY</a:t>
            </a:r>
            <a:endParaRPr lang="en-US" dirty="0">
              <a:latin typeface="Arial"/>
              <a:cs typeface="Arial"/>
            </a:endParaRPr>
          </a:p>
          <a:p>
            <a:pPr marL="240665" indent="-227965">
              <a:lnSpc>
                <a:spcPts val="2570"/>
              </a:lnSpc>
              <a:spcBef>
                <a:spcPts val="540"/>
              </a:spcBef>
              <a:buChar char="•"/>
              <a:tabLst>
                <a:tab pos="240665" algn="l"/>
              </a:tabLst>
            </a:pPr>
            <a:r>
              <a:rPr lang="en-US" dirty="0">
                <a:latin typeface="Arial"/>
                <a:cs typeface="Arial"/>
              </a:rPr>
              <a:t>Up</a:t>
            </a:r>
            <a:r>
              <a:rPr lang="en-US" spc="-20" dirty="0">
                <a:latin typeface="Arial"/>
                <a:cs typeface="Arial"/>
              </a:rPr>
              <a:t> </a:t>
            </a:r>
            <a:r>
              <a:rPr lang="en-US" dirty="0">
                <a:latin typeface="Arial"/>
                <a:cs typeface="Arial"/>
              </a:rPr>
              <a:t>to</a:t>
            </a:r>
            <a:r>
              <a:rPr lang="en-US" spc="-5" dirty="0">
                <a:latin typeface="Arial"/>
                <a:cs typeface="Arial"/>
              </a:rPr>
              <a:t> </a:t>
            </a:r>
            <a:r>
              <a:rPr lang="en-US" dirty="0">
                <a:latin typeface="Arial"/>
                <a:cs typeface="Arial"/>
              </a:rPr>
              <a:t>32</a:t>
            </a:r>
            <a:r>
              <a:rPr lang="en-US" spc="-5" dirty="0">
                <a:latin typeface="Arial"/>
                <a:cs typeface="Arial"/>
              </a:rPr>
              <a:t> </a:t>
            </a:r>
            <a:r>
              <a:rPr lang="en-US" spc="-10" dirty="0">
                <a:latin typeface="Arial"/>
                <a:cs typeface="Arial"/>
              </a:rPr>
              <a:t>weeks’</a:t>
            </a:r>
            <a:endParaRPr lang="en-US" dirty="0">
              <a:latin typeface="Arial"/>
              <a:cs typeface="Arial"/>
            </a:endParaRPr>
          </a:p>
          <a:p>
            <a:pPr marL="240029" marR="215900" indent="-227965">
              <a:lnSpc>
                <a:spcPts val="2390"/>
              </a:lnSpc>
              <a:spcBef>
                <a:spcPts val="400"/>
              </a:spcBef>
              <a:buChar char="•"/>
              <a:tabLst>
                <a:tab pos="241300" algn="l"/>
              </a:tabLst>
            </a:pPr>
            <a:r>
              <a:rPr lang="en-US" dirty="0">
                <a:latin typeface="Arial"/>
                <a:cs typeface="Arial"/>
              </a:rPr>
              <a:t>15-20</a:t>
            </a:r>
            <a:r>
              <a:rPr lang="en-US" spc="-25" dirty="0">
                <a:latin typeface="Arial"/>
                <a:cs typeface="Arial"/>
              </a:rPr>
              <a:t> </a:t>
            </a:r>
            <a:r>
              <a:rPr lang="en-US" dirty="0">
                <a:latin typeface="Arial"/>
                <a:cs typeface="Arial"/>
              </a:rPr>
              <a:t>g/day </a:t>
            </a:r>
            <a:r>
              <a:rPr lang="en-US" spc="-25" dirty="0">
                <a:latin typeface="Arial"/>
                <a:cs typeface="Arial"/>
              </a:rPr>
              <a:t>at </a:t>
            </a:r>
            <a:r>
              <a:rPr lang="en-US" dirty="0">
                <a:latin typeface="Arial"/>
                <a:cs typeface="Arial"/>
              </a:rPr>
              <a:t>24</a:t>
            </a:r>
            <a:r>
              <a:rPr lang="en-US" spc="-10" dirty="0">
                <a:latin typeface="Arial"/>
                <a:cs typeface="Arial"/>
              </a:rPr>
              <a:t> weeks</a:t>
            </a:r>
          </a:p>
          <a:p>
            <a:pPr marL="32384">
              <a:lnSpc>
                <a:spcPct val="100000"/>
              </a:lnSpc>
              <a:spcBef>
                <a:spcPts val="675"/>
              </a:spcBef>
            </a:pPr>
            <a:r>
              <a:rPr lang="en-US" b="1" spc="-10" dirty="0">
                <a:latin typeface="Arial"/>
                <a:cs typeface="Arial"/>
              </a:rPr>
              <a:t>HYPERTROPHY</a:t>
            </a:r>
            <a:endParaRPr lang="en-US" dirty="0">
              <a:latin typeface="Arial"/>
              <a:cs typeface="Arial"/>
            </a:endParaRPr>
          </a:p>
          <a:p>
            <a:pPr marL="240665" indent="-227965" algn="just">
              <a:lnSpc>
                <a:spcPct val="100000"/>
              </a:lnSpc>
              <a:spcBef>
                <a:spcPts val="565"/>
              </a:spcBef>
              <a:buChar char="•"/>
              <a:tabLst>
                <a:tab pos="240665" algn="l"/>
              </a:tabLst>
            </a:pPr>
            <a:r>
              <a:rPr lang="en-US" dirty="0">
                <a:latin typeface="Arial"/>
                <a:cs typeface="Arial"/>
              </a:rPr>
              <a:t>After</a:t>
            </a:r>
            <a:r>
              <a:rPr lang="en-US" spc="-5" dirty="0">
                <a:latin typeface="Arial"/>
                <a:cs typeface="Arial"/>
              </a:rPr>
              <a:t> </a:t>
            </a:r>
            <a:r>
              <a:rPr lang="en-US" dirty="0">
                <a:latin typeface="Arial"/>
                <a:cs typeface="Arial"/>
              </a:rPr>
              <a:t>32</a:t>
            </a:r>
            <a:r>
              <a:rPr lang="en-US" spc="-15" dirty="0">
                <a:latin typeface="Arial"/>
                <a:cs typeface="Arial"/>
              </a:rPr>
              <a:t> </a:t>
            </a:r>
            <a:r>
              <a:rPr lang="en-US" spc="-20" dirty="0">
                <a:latin typeface="Arial"/>
                <a:cs typeface="Arial"/>
              </a:rPr>
              <a:t>weeks</a:t>
            </a:r>
            <a:endParaRPr lang="en-US" dirty="0">
              <a:latin typeface="Arial"/>
              <a:cs typeface="Arial"/>
            </a:endParaRPr>
          </a:p>
          <a:p>
            <a:pPr marL="241300" marR="399415" indent="-228600" algn="just">
              <a:lnSpc>
                <a:spcPts val="2380"/>
              </a:lnSpc>
              <a:spcBef>
                <a:spcPts val="420"/>
              </a:spcBef>
              <a:buChar char="•"/>
              <a:tabLst>
                <a:tab pos="241300" algn="l"/>
              </a:tabLst>
            </a:pPr>
            <a:r>
              <a:rPr lang="en-US" dirty="0">
                <a:latin typeface="Arial"/>
                <a:cs typeface="Arial"/>
              </a:rPr>
              <a:t>Fetal</a:t>
            </a:r>
            <a:r>
              <a:rPr lang="en-US" spc="-25" dirty="0">
                <a:latin typeface="Arial"/>
                <a:cs typeface="Arial"/>
              </a:rPr>
              <a:t> </a:t>
            </a:r>
            <a:r>
              <a:rPr lang="en-US" dirty="0">
                <a:latin typeface="Arial"/>
                <a:cs typeface="Arial"/>
              </a:rPr>
              <a:t>fat</a:t>
            </a:r>
            <a:r>
              <a:rPr lang="en-US" spc="-10" dirty="0">
                <a:latin typeface="Arial"/>
                <a:cs typeface="Arial"/>
              </a:rPr>
              <a:t> </a:t>
            </a:r>
            <a:r>
              <a:rPr lang="en-US" spc="-25" dirty="0">
                <a:latin typeface="Arial"/>
                <a:cs typeface="Arial"/>
              </a:rPr>
              <a:t>and </a:t>
            </a:r>
            <a:r>
              <a:rPr lang="en-US" dirty="0">
                <a:latin typeface="Arial"/>
                <a:cs typeface="Arial"/>
              </a:rPr>
              <a:t>glycogen</a:t>
            </a:r>
            <a:r>
              <a:rPr lang="en-US" spc="-70" dirty="0">
                <a:latin typeface="Arial"/>
                <a:cs typeface="Arial"/>
              </a:rPr>
              <a:t> </a:t>
            </a:r>
            <a:r>
              <a:rPr lang="en-US" spc="-25" dirty="0">
                <a:latin typeface="Arial"/>
                <a:cs typeface="Arial"/>
              </a:rPr>
              <a:t>are </a:t>
            </a:r>
            <a:r>
              <a:rPr lang="en-US" spc="-10" dirty="0">
                <a:latin typeface="Arial"/>
                <a:cs typeface="Arial"/>
              </a:rPr>
              <a:t>accumulated</a:t>
            </a:r>
            <a:endParaRPr lang="en-US" dirty="0">
              <a:latin typeface="Arial"/>
              <a:cs typeface="Arial"/>
            </a:endParaRPr>
          </a:p>
          <a:p>
            <a:pPr marL="241300" marR="202565" indent="-228600" algn="just">
              <a:lnSpc>
                <a:spcPts val="2380"/>
              </a:lnSpc>
              <a:spcBef>
                <a:spcPts val="400"/>
              </a:spcBef>
              <a:buChar char="•"/>
              <a:tabLst>
                <a:tab pos="241300" algn="l"/>
              </a:tabLst>
            </a:pPr>
            <a:r>
              <a:rPr lang="en-US" dirty="0">
                <a:latin typeface="Arial"/>
                <a:cs typeface="Arial"/>
              </a:rPr>
              <a:t>30-35</a:t>
            </a:r>
            <a:r>
              <a:rPr lang="en-US" spc="-25" dirty="0">
                <a:latin typeface="Arial"/>
                <a:cs typeface="Arial"/>
              </a:rPr>
              <a:t> </a:t>
            </a:r>
            <a:r>
              <a:rPr lang="en-US" dirty="0">
                <a:latin typeface="Arial"/>
                <a:cs typeface="Arial"/>
              </a:rPr>
              <a:t>g/day </a:t>
            </a:r>
            <a:r>
              <a:rPr lang="en-US" spc="-25" dirty="0">
                <a:latin typeface="Arial"/>
                <a:cs typeface="Arial"/>
              </a:rPr>
              <a:t>at </a:t>
            </a:r>
            <a:r>
              <a:rPr lang="en-US" dirty="0">
                <a:latin typeface="Arial"/>
                <a:cs typeface="Arial"/>
              </a:rPr>
              <a:t>34</a:t>
            </a:r>
            <a:r>
              <a:rPr lang="en-US" spc="-10" dirty="0">
                <a:latin typeface="Arial"/>
                <a:cs typeface="Arial"/>
              </a:rPr>
              <a:t> weeks</a:t>
            </a:r>
            <a:endParaRPr lang="en-US" dirty="0">
              <a:latin typeface="Arial"/>
              <a:cs typeface="Arial"/>
            </a:endParaRPr>
          </a:p>
          <a:p>
            <a:pPr marL="240029" marR="215900" indent="-227965">
              <a:lnSpc>
                <a:spcPts val="2390"/>
              </a:lnSpc>
              <a:spcBef>
                <a:spcPts val="400"/>
              </a:spcBef>
              <a:buChar char="•"/>
              <a:tabLst>
                <a:tab pos="241300" algn="l"/>
              </a:tabLst>
            </a:pPr>
            <a:endParaRPr lang="en-US" dirty="0">
              <a:latin typeface="Arial"/>
              <a:cs typeface="Arial"/>
            </a:endParaRPr>
          </a:p>
          <a:p>
            <a:endParaRPr lang="en-US" dirty="0"/>
          </a:p>
        </p:txBody>
      </p:sp>
    </p:spTree>
    <p:extLst>
      <p:ext uri="{BB962C8B-B14F-4D97-AF65-F5344CB8AC3E}">
        <p14:creationId xmlns:p14="http://schemas.microsoft.com/office/powerpoint/2010/main" val="184905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184576"/>
          </a:xfrm>
        </p:spPr>
        <p:txBody>
          <a:bodyPr>
            <a:normAutofit/>
          </a:bodyPr>
          <a:lstStyle/>
          <a:p>
            <a:pPr marL="0" indent="0" algn="l" rtl="0">
              <a:buNone/>
            </a:pPr>
            <a:r>
              <a:rPr lang="en-US" sz="2800" dirty="0">
                <a:solidFill>
                  <a:srgbClr val="FF0000"/>
                </a:solidFill>
              </a:rPr>
              <a:t>Delivery</a:t>
            </a:r>
          </a:p>
          <a:p>
            <a:pPr algn="l" rtl="0"/>
            <a:r>
              <a:rPr lang="en-US" sz="2800" dirty="0"/>
              <a:t>FH monitoring</a:t>
            </a:r>
          </a:p>
          <a:p>
            <a:pPr algn="l" rtl="0"/>
            <a:r>
              <a:rPr lang="en-US" sz="2800" dirty="0"/>
              <a:t>Decreased AFI leads to cord compression &amp; breech presentation , both leads to CS</a:t>
            </a:r>
          </a:p>
          <a:p>
            <a:pPr marL="0" indent="0" algn="l" rtl="0">
              <a:buNone/>
            </a:pPr>
            <a:r>
              <a:rPr lang="en-US" sz="2800" dirty="0">
                <a:solidFill>
                  <a:srgbClr val="FF0000"/>
                </a:solidFill>
              </a:rPr>
              <a:t>Subsequent development of the GR child</a:t>
            </a:r>
          </a:p>
          <a:p>
            <a:pPr algn="l" rtl="0"/>
            <a:r>
              <a:rPr lang="en-US" sz="2800" dirty="0"/>
              <a:t>The symmetrical FGR is likely to be followed by slow growth after birth.</a:t>
            </a:r>
          </a:p>
          <a:p>
            <a:pPr algn="l" rtl="0"/>
            <a:r>
              <a:rPr lang="en-US" sz="2800" dirty="0"/>
              <a:t>The asymmetrically GR is more likely to catch up growth after birth. </a:t>
            </a:r>
          </a:p>
          <a:p>
            <a:pPr marL="0" indent="0" algn="l" rtl="0">
              <a:buNone/>
            </a:pPr>
            <a:endParaRPr lang="en-US" dirty="0"/>
          </a:p>
          <a:p>
            <a:pPr algn="l" rtl="0"/>
            <a:endParaRPr lang="ar-IQ" dirty="0"/>
          </a:p>
        </p:txBody>
      </p:sp>
    </p:spTree>
    <p:extLst>
      <p:ext uri="{BB962C8B-B14F-4D97-AF65-F5344CB8AC3E}">
        <p14:creationId xmlns:p14="http://schemas.microsoft.com/office/powerpoint/2010/main" val="3212011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184576"/>
          </a:xfrm>
        </p:spPr>
        <p:txBody>
          <a:bodyPr>
            <a:normAutofit/>
          </a:bodyPr>
          <a:lstStyle/>
          <a:p>
            <a:pPr marL="0" indent="0" algn="l" rtl="0">
              <a:buNone/>
            </a:pPr>
            <a:r>
              <a:rPr lang="en-US" dirty="0">
                <a:solidFill>
                  <a:srgbClr val="FF0000"/>
                </a:solidFill>
              </a:rPr>
              <a:t>Complications of IUGR</a:t>
            </a:r>
          </a:p>
          <a:p>
            <a:pPr algn="l" rtl="0"/>
            <a:r>
              <a:rPr lang="en-US" dirty="0">
                <a:solidFill>
                  <a:srgbClr val="FF0000"/>
                </a:solidFill>
              </a:rPr>
              <a:t>Materna</a:t>
            </a:r>
            <a:r>
              <a:rPr lang="en-US" dirty="0"/>
              <a:t>l complications due to underlying disease risk of CS</a:t>
            </a:r>
          </a:p>
          <a:p>
            <a:pPr algn="l" rtl="0"/>
            <a:r>
              <a:rPr lang="en-US" dirty="0">
                <a:solidFill>
                  <a:srgbClr val="FF0000"/>
                </a:solidFill>
              </a:rPr>
              <a:t>Fetal</a:t>
            </a:r>
            <a:r>
              <a:rPr lang="en-US" dirty="0"/>
              <a:t> complications stillbirth, hypoxia/acidosis,                                         malformations </a:t>
            </a:r>
          </a:p>
          <a:p>
            <a:pPr algn="l" rtl="0"/>
            <a:r>
              <a:rPr lang="en-US" dirty="0">
                <a:solidFill>
                  <a:srgbClr val="FF0000"/>
                </a:solidFill>
              </a:rPr>
              <a:t>Neonatal</a:t>
            </a:r>
            <a:r>
              <a:rPr lang="en-US" dirty="0"/>
              <a:t> complications hypoglycemia, hypocalcemia, Hypoxia &amp; acidosis, hypothermia, meconium aspiration ,Polycythemia, hyperbilirubinemia, sepsis, low APGAR score congenital malformations, apneic spells, intubation, sudden infant death syndrome</a:t>
            </a:r>
          </a:p>
          <a:p>
            <a:pPr algn="l" rtl="0"/>
            <a:r>
              <a:rPr lang="en-US" dirty="0">
                <a:solidFill>
                  <a:srgbClr val="FF0000"/>
                </a:solidFill>
              </a:rPr>
              <a:t>Long term </a:t>
            </a:r>
            <a:r>
              <a:rPr lang="en-US" dirty="0"/>
              <a:t>complications Lower IQ, learning &amp; behavior problems, major neurological handicap seizures, cerebral palsy, mental retardation, HPT </a:t>
            </a:r>
          </a:p>
          <a:p>
            <a:pPr algn="l" rtl="0"/>
            <a:r>
              <a:rPr lang="en-US" dirty="0">
                <a:solidFill>
                  <a:srgbClr val="FF0000"/>
                </a:solidFill>
              </a:rPr>
              <a:t>Perinatal mortality </a:t>
            </a:r>
            <a:r>
              <a:rPr lang="en-US" dirty="0"/>
              <a:t>1.5-2 time more</a:t>
            </a:r>
          </a:p>
          <a:p>
            <a:pPr marL="0" indent="0" algn="l" rtl="0">
              <a:buNone/>
            </a:pPr>
            <a:endParaRPr lang="ar-IQ" dirty="0"/>
          </a:p>
        </p:txBody>
      </p:sp>
    </p:spTree>
    <p:extLst>
      <p:ext uri="{BB962C8B-B14F-4D97-AF65-F5344CB8AC3E}">
        <p14:creationId xmlns:p14="http://schemas.microsoft.com/office/powerpoint/2010/main" val="73248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AF38B-00C2-C5E9-EE06-B26ABE9ECA46}"/>
              </a:ext>
            </a:extLst>
          </p:cNvPr>
          <p:cNvSpPr>
            <a:spLocks noGrp="1"/>
          </p:cNvSpPr>
          <p:nvPr>
            <p:ph idx="1"/>
          </p:nvPr>
        </p:nvSpPr>
        <p:spPr/>
        <p:txBody>
          <a:bodyPr/>
          <a:lstStyle/>
          <a:p>
            <a:endParaRPr lang="en-US" dirty="0"/>
          </a:p>
        </p:txBody>
      </p:sp>
      <p:grpSp>
        <p:nvGrpSpPr>
          <p:cNvPr id="4" name="object 3">
            <a:extLst>
              <a:ext uri="{FF2B5EF4-FFF2-40B4-BE49-F238E27FC236}">
                <a16:creationId xmlns:a16="http://schemas.microsoft.com/office/drawing/2014/main" id="{9396DE35-6BF5-CDBE-89FC-12CAA50AC058}"/>
              </a:ext>
            </a:extLst>
          </p:cNvPr>
          <p:cNvGrpSpPr/>
          <p:nvPr/>
        </p:nvGrpSpPr>
        <p:grpSpPr>
          <a:xfrm>
            <a:off x="0" y="404664"/>
            <a:ext cx="9144000" cy="6453716"/>
            <a:chOff x="0" y="425195"/>
            <a:chExt cx="9144000" cy="6433185"/>
          </a:xfrm>
        </p:grpSpPr>
        <p:pic>
          <p:nvPicPr>
            <p:cNvPr id="5" name="object 4">
              <a:extLst>
                <a:ext uri="{FF2B5EF4-FFF2-40B4-BE49-F238E27FC236}">
                  <a16:creationId xmlns:a16="http://schemas.microsoft.com/office/drawing/2014/main" id="{4F94A604-0AED-A7EF-E4D1-9F92555F9ACA}"/>
                </a:ext>
              </a:extLst>
            </p:cNvPr>
            <p:cNvPicPr/>
            <p:nvPr/>
          </p:nvPicPr>
          <p:blipFill>
            <a:blip r:embed="rId2" cstate="print"/>
            <a:stretch>
              <a:fillRect/>
            </a:stretch>
          </p:blipFill>
          <p:spPr>
            <a:xfrm>
              <a:off x="0" y="425195"/>
              <a:ext cx="9144000" cy="6432803"/>
            </a:xfrm>
            <a:prstGeom prst="rect">
              <a:avLst/>
            </a:prstGeom>
          </p:spPr>
        </p:pic>
        <p:pic>
          <p:nvPicPr>
            <p:cNvPr id="6" name="object 5">
              <a:extLst>
                <a:ext uri="{FF2B5EF4-FFF2-40B4-BE49-F238E27FC236}">
                  <a16:creationId xmlns:a16="http://schemas.microsoft.com/office/drawing/2014/main" id="{F185BA23-489A-BCC8-3EF9-9E9FD266E68B}"/>
                </a:ext>
              </a:extLst>
            </p:cNvPr>
            <p:cNvPicPr/>
            <p:nvPr/>
          </p:nvPicPr>
          <p:blipFill>
            <a:blip r:embed="rId3" cstate="print"/>
            <a:stretch>
              <a:fillRect/>
            </a:stretch>
          </p:blipFill>
          <p:spPr>
            <a:xfrm>
              <a:off x="0" y="620267"/>
              <a:ext cx="9144000" cy="6237732"/>
            </a:xfrm>
            <a:prstGeom prst="rect">
              <a:avLst/>
            </a:prstGeom>
          </p:spPr>
        </p:pic>
      </p:grpSp>
    </p:spTree>
    <p:extLst>
      <p:ext uri="{BB962C8B-B14F-4D97-AF65-F5344CB8AC3E}">
        <p14:creationId xmlns:p14="http://schemas.microsoft.com/office/powerpoint/2010/main" val="237330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BCA4-F49D-3538-7CA7-53D415D065CA}"/>
              </a:ext>
            </a:extLst>
          </p:cNvPr>
          <p:cNvSpPr>
            <a:spLocks noGrp="1"/>
          </p:cNvSpPr>
          <p:nvPr>
            <p:ph type="ctrTitle"/>
          </p:nvPr>
        </p:nvSpPr>
        <p:spPr/>
        <p:txBody>
          <a:bodyPr/>
          <a:lstStyle/>
          <a:p>
            <a:r>
              <a:rPr lang="en-US" dirty="0"/>
              <a:t>Large for gestational age and fetal macrosomia:</a:t>
            </a:r>
          </a:p>
        </p:txBody>
      </p:sp>
      <p:sp>
        <p:nvSpPr>
          <p:cNvPr id="3" name="Subtitle 2">
            <a:extLst>
              <a:ext uri="{FF2B5EF4-FFF2-40B4-BE49-F238E27FC236}">
                <a16:creationId xmlns:a16="http://schemas.microsoft.com/office/drawing/2014/main" id="{E737B3FC-264F-75C3-C6D3-7824F45602DE}"/>
              </a:ext>
            </a:extLst>
          </p:cNvPr>
          <p:cNvSpPr>
            <a:spLocks noGrp="1"/>
          </p:cNvSpPr>
          <p:nvPr>
            <p:ph type="subTitle" idx="1"/>
          </p:nvPr>
        </p:nvSpPr>
        <p:spPr/>
        <p:txBody>
          <a:bodyPr>
            <a:normAutofit lnSpcReduction="10000"/>
          </a:bodyPr>
          <a:lstStyle/>
          <a:p>
            <a:r>
              <a:rPr lang="en-US" dirty="0"/>
              <a:t>Risk factor</a:t>
            </a:r>
          </a:p>
          <a:p>
            <a:r>
              <a:rPr lang="en-US" dirty="0"/>
              <a:t>Screening</a:t>
            </a:r>
          </a:p>
          <a:p>
            <a:r>
              <a:rPr lang="en-US" dirty="0"/>
              <a:t>Diagnosis and management.</a:t>
            </a:r>
          </a:p>
        </p:txBody>
      </p:sp>
    </p:spTree>
    <p:extLst>
      <p:ext uri="{BB962C8B-B14F-4D97-AF65-F5344CB8AC3E}">
        <p14:creationId xmlns:p14="http://schemas.microsoft.com/office/powerpoint/2010/main" val="122454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7CA74-0497-0A8B-865D-46226225A528}"/>
              </a:ext>
            </a:extLst>
          </p:cNvPr>
          <p:cNvSpPr>
            <a:spLocks noGrp="1"/>
          </p:cNvSpPr>
          <p:nvPr>
            <p:ph type="title"/>
          </p:nvPr>
        </p:nvSpPr>
        <p:spPr/>
        <p:txBody>
          <a:bodyPr/>
          <a:lstStyle/>
          <a:p>
            <a:r>
              <a:rPr lang="en-US" dirty="0"/>
              <a:t>Definition </a:t>
            </a:r>
            <a:r>
              <a:rPr lang="en-US" dirty="0" err="1"/>
              <a:t>lga</a:t>
            </a:r>
            <a:r>
              <a:rPr lang="en-US" dirty="0"/>
              <a:t>  </a:t>
            </a:r>
          </a:p>
        </p:txBody>
      </p:sp>
      <p:sp>
        <p:nvSpPr>
          <p:cNvPr id="3" name="Content Placeholder 2">
            <a:extLst>
              <a:ext uri="{FF2B5EF4-FFF2-40B4-BE49-F238E27FC236}">
                <a16:creationId xmlns:a16="http://schemas.microsoft.com/office/drawing/2014/main" id="{96F55AC0-C4BC-D79A-748F-4EEFF06CC5C9}"/>
              </a:ext>
            </a:extLst>
          </p:cNvPr>
          <p:cNvSpPr>
            <a:spLocks noGrp="1"/>
          </p:cNvSpPr>
          <p:nvPr>
            <p:ph idx="1"/>
          </p:nvPr>
        </p:nvSpPr>
        <p:spPr/>
        <p:txBody>
          <a:bodyPr>
            <a:normAutofit fontScale="62500" lnSpcReduction="20000"/>
          </a:bodyPr>
          <a:lstStyle/>
          <a:p>
            <a:pPr marL="0" indent="0">
              <a:lnSpc>
                <a:spcPct val="120000"/>
              </a:lnSpc>
              <a:buNone/>
            </a:pPr>
            <a:r>
              <a:rPr kumimoji="0" lang="en-US" sz="2900" b="1" i="0" u="none" strike="noStrike" kern="0" cap="none" spc="0" normalizeH="0" baseline="0" noProof="0" dirty="0">
                <a:ln>
                  <a:noFill/>
                </a:ln>
                <a:effectLst/>
                <a:uLnTx/>
                <a:uFillTx/>
                <a:latin typeface="Calibri"/>
                <a:ea typeface="+mj-ea"/>
                <a:cs typeface="Calibri"/>
              </a:rPr>
              <a:t>birthweights	that	exceed	certain percentiles for a given population</a:t>
            </a:r>
          </a:p>
          <a:p>
            <a:pPr marL="0" indent="0">
              <a:lnSpc>
                <a:spcPct val="120000"/>
              </a:lnSpc>
              <a:buNone/>
            </a:pPr>
            <a:r>
              <a:rPr kumimoji="0" lang="en-US" sz="2900" b="1" i="0" u="none" strike="noStrike" kern="0" cap="none" spc="0" normalizeH="0" baseline="0" noProof="0" dirty="0">
                <a:ln>
                  <a:noFill/>
                </a:ln>
                <a:effectLst/>
                <a:uLnTx/>
                <a:uFillTx/>
                <a:latin typeface="Calibri"/>
                <a:ea typeface="+mj-ea"/>
                <a:cs typeface="Calibri"/>
              </a:rPr>
              <a:t>large-for-gestational age</a:t>
            </a:r>
            <a:r>
              <a:rPr lang="en-US" sz="2900" b="1" kern="0" dirty="0">
                <a:latin typeface="Calibri"/>
                <a:ea typeface="+mj-ea"/>
                <a:cs typeface="Calibri"/>
              </a:rPr>
              <a:t> </a:t>
            </a:r>
            <a:r>
              <a:rPr kumimoji="0" lang="en-US" sz="2900" b="1" i="0" u="none" strike="noStrike" kern="0" cap="none" spc="0" normalizeH="0" baseline="0" noProof="0" dirty="0">
                <a:ln>
                  <a:noFill/>
                </a:ln>
                <a:effectLst/>
                <a:uLnTx/>
                <a:uFillTx/>
                <a:latin typeface="Calibri"/>
                <a:ea typeface="+mj-ea"/>
                <a:cs typeface="Calibri"/>
              </a:rPr>
              <a:t>(LGA) birthweight</a:t>
            </a:r>
          </a:p>
          <a:p>
            <a:pPr marL="0" indent="0">
              <a:lnSpc>
                <a:spcPct val="120000"/>
              </a:lnSpc>
              <a:buNone/>
            </a:pPr>
            <a:r>
              <a:rPr kumimoji="0" lang="en-US" sz="2900" b="1" i="0" u="none" strike="noStrike" kern="0" cap="none" spc="0" normalizeH="0" baseline="0" noProof="0" dirty="0">
                <a:ln>
                  <a:noFill/>
                </a:ln>
                <a:effectLst/>
                <a:uLnTx/>
                <a:uFillTx/>
                <a:latin typeface="Calibri"/>
                <a:ea typeface="+mj-ea"/>
                <a:cs typeface="Calibri"/>
              </a:rPr>
              <a:t>infants	&gt;90th	percentile for</a:t>
            </a:r>
            <a:r>
              <a:rPr lang="en-US" sz="2900" b="1" kern="0" dirty="0">
                <a:latin typeface="Calibri"/>
                <a:ea typeface="+mj-ea"/>
                <a:cs typeface="Calibri"/>
              </a:rPr>
              <a:t> </a:t>
            </a:r>
            <a:r>
              <a:rPr kumimoji="0" lang="en-US" sz="2900" b="1" i="0" u="none" strike="noStrike" kern="0" cap="none" spc="0" normalizeH="0" baseline="0" noProof="0" dirty="0">
                <a:ln>
                  <a:noFill/>
                </a:ln>
                <a:effectLst/>
                <a:uLnTx/>
                <a:uFillTx/>
                <a:latin typeface="Calibri"/>
                <a:ea typeface="+mj-ea"/>
                <a:cs typeface="Calibri"/>
              </a:rPr>
              <a:t>a given gestational week</a:t>
            </a:r>
          </a:p>
          <a:p>
            <a:pPr marL="0" indent="0">
              <a:lnSpc>
                <a:spcPct val="120000"/>
              </a:lnSpc>
              <a:buNone/>
            </a:pPr>
            <a:r>
              <a:rPr kumimoji="0" lang="en-US" sz="2900" b="1" i="0" u="none" strike="noStrike" kern="0" cap="none" spc="0" normalizeH="0" baseline="0" noProof="0" dirty="0">
                <a:ln>
                  <a:noFill/>
                </a:ln>
                <a:effectLst/>
                <a:uLnTx/>
                <a:uFillTx/>
                <a:latin typeface="Calibri"/>
                <a:ea typeface="+mj-ea"/>
                <a:cs typeface="Calibri"/>
              </a:rPr>
              <a:t>newborns who weigh ≥4500 g at birth.</a:t>
            </a:r>
          </a:p>
          <a:p>
            <a:pPr marL="0" indent="0">
              <a:lnSpc>
                <a:spcPct val="120000"/>
              </a:lnSpc>
              <a:buNone/>
            </a:pPr>
            <a:r>
              <a:rPr kumimoji="0" lang="en-US" sz="2900" b="1" i="0" u="none" strike="noStrike" kern="0" cap="none" spc="0" normalizeH="0" baseline="0" noProof="0" dirty="0">
                <a:ln>
                  <a:noFill/>
                </a:ln>
                <a:effectLst/>
                <a:uLnTx/>
                <a:uFillTx/>
                <a:latin typeface="Calibri"/>
                <a:ea typeface="+mj-ea"/>
                <a:cs typeface="Calibri"/>
              </a:rPr>
              <a:t>excessive	glycemia;	excessive transfer of lipids to fetus</a:t>
            </a:r>
            <a:endParaRPr kumimoji="0" lang="en-US" sz="2500" b="0" i="0" u="none" strike="noStrike" kern="0" cap="none" spc="0" normalizeH="0" baseline="0" noProof="0" dirty="0">
              <a:ln>
                <a:noFill/>
              </a:ln>
              <a:solidFill>
                <a:srgbClr val="FF0000"/>
              </a:solidFill>
              <a:effectLst/>
              <a:uLnTx/>
              <a:uFillTx/>
              <a:latin typeface="Calibri"/>
              <a:ea typeface="+mj-ea"/>
              <a:cs typeface="Calibri"/>
            </a:endParaRPr>
          </a:p>
          <a:p>
            <a:pPr marL="0" indent="0">
              <a:buNone/>
            </a:pPr>
            <a:r>
              <a:rPr kumimoji="0" lang="en-US" sz="3200" b="0" i="0" u="none" strike="noStrike" kern="0" cap="none" spc="0" normalizeH="0" baseline="0" noProof="0" dirty="0">
                <a:ln>
                  <a:noFill/>
                </a:ln>
                <a:solidFill>
                  <a:srgbClr val="FF0000"/>
                </a:solidFill>
                <a:effectLst/>
                <a:uLnTx/>
                <a:uFillTx/>
                <a:latin typeface="Calibri"/>
                <a:ea typeface="+mj-ea"/>
                <a:cs typeface="Calibri"/>
              </a:rPr>
              <a:t>Clinical</a:t>
            </a:r>
            <a:r>
              <a:rPr kumimoji="0" lang="en-US" sz="3200" b="0" i="0" u="none" strike="noStrike" kern="0" cap="none" spc="229" normalizeH="0" baseline="0" noProof="0" dirty="0">
                <a:ln>
                  <a:noFill/>
                </a:ln>
                <a:solidFill>
                  <a:srgbClr val="FF0000"/>
                </a:solidFill>
                <a:effectLst/>
                <a:uLnTx/>
                <a:uFillTx/>
                <a:latin typeface="Calibri"/>
                <a:ea typeface="+mj-ea"/>
                <a:cs typeface="Calibri"/>
              </a:rPr>
              <a:t> </a:t>
            </a:r>
            <a:r>
              <a:rPr kumimoji="0" lang="en-US" sz="3200" b="0" i="0" u="none" strike="noStrike" kern="0" cap="none" spc="0" normalizeH="0" baseline="0" noProof="0" dirty="0">
                <a:ln>
                  <a:noFill/>
                </a:ln>
                <a:solidFill>
                  <a:srgbClr val="FF0000"/>
                </a:solidFill>
                <a:effectLst/>
                <a:uLnTx/>
                <a:uFillTx/>
                <a:latin typeface="Calibri"/>
                <a:ea typeface="+mj-ea"/>
                <a:cs typeface="Calibri"/>
              </a:rPr>
              <a:t>presentation</a:t>
            </a:r>
            <a:r>
              <a:rPr kumimoji="0" lang="en-US" sz="3200" b="0" i="0" u="none" strike="noStrike" kern="0" cap="none" spc="434" normalizeH="0" baseline="0" noProof="0" dirty="0">
                <a:ln>
                  <a:noFill/>
                </a:ln>
                <a:solidFill>
                  <a:srgbClr val="FF0000"/>
                </a:solidFill>
                <a:effectLst/>
                <a:uLnTx/>
                <a:uFillTx/>
                <a:latin typeface="Calibri"/>
                <a:ea typeface="+mj-ea"/>
                <a:cs typeface="Calibri"/>
              </a:rPr>
              <a:t> </a:t>
            </a:r>
            <a:r>
              <a:rPr kumimoji="0" lang="en-US" sz="3200" b="0" i="0" u="none" strike="noStrike" kern="0" cap="none" spc="0" normalizeH="0" baseline="0" noProof="0" dirty="0">
                <a:ln>
                  <a:noFill/>
                </a:ln>
                <a:solidFill>
                  <a:srgbClr val="FF0000"/>
                </a:solidFill>
                <a:effectLst/>
                <a:uLnTx/>
                <a:uFillTx/>
                <a:latin typeface="Calibri"/>
                <a:ea typeface="+mj-ea"/>
                <a:cs typeface="Calibri"/>
              </a:rPr>
              <a:t>of</a:t>
            </a:r>
            <a:r>
              <a:rPr kumimoji="0" lang="en-US" sz="3200" b="0" i="0" u="none" strike="noStrike" kern="0" cap="none" spc="180" normalizeH="0" baseline="0" noProof="0" dirty="0">
                <a:ln>
                  <a:noFill/>
                </a:ln>
                <a:solidFill>
                  <a:srgbClr val="FF0000"/>
                </a:solidFill>
                <a:effectLst/>
                <a:uLnTx/>
                <a:uFillTx/>
                <a:latin typeface="Calibri"/>
                <a:ea typeface="+mj-ea"/>
                <a:cs typeface="Calibri"/>
              </a:rPr>
              <a:t> </a:t>
            </a:r>
            <a:r>
              <a:rPr kumimoji="0" lang="en-US" sz="3200" b="0" i="0" u="none" strike="noStrike" kern="0" cap="none" spc="0" normalizeH="0" baseline="0" noProof="0" dirty="0">
                <a:ln>
                  <a:noFill/>
                </a:ln>
                <a:solidFill>
                  <a:srgbClr val="FF0000"/>
                </a:solidFill>
                <a:effectLst/>
                <a:uLnTx/>
                <a:uFillTx/>
                <a:latin typeface="Calibri"/>
                <a:ea typeface="+mj-ea"/>
                <a:cs typeface="Calibri"/>
              </a:rPr>
              <a:t>pregnancy</a:t>
            </a:r>
            <a:r>
              <a:rPr kumimoji="0" lang="en-US" sz="3200" b="0" i="0" u="none" strike="noStrike" kern="0" cap="none" spc="285" normalizeH="0" baseline="0" noProof="0" dirty="0">
                <a:ln>
                  <a:noFill/>
                </a:ln>
                <a:solidFill>
                  <a:srgbClr val="FF0000"/>
                </a:solidFill>
                <a:effectLst/>
                <a:uLnTx/>
                <a:uFillTx/>
                <a:latin typeface="Calibri"/>
                <a:ea typeface="+mj-ea"/>
                <a:cs typeface="Calibri"/>
              </a:rPr>
              <a:t> </a:t>
            </a:r>
            <a:r>
              <a:rPr kumimoji="0" lang="en-US" sz="3200" b="0" i="0" u="none" strike="noStrike" kern="0" cap="none" spc="0" normalizeH="0" baseline="0" noProof="0" dirty="0">
                <a:ln>
                  <a:noFill/>
                </a:ln>
                <a:solidFill>
                  <a:srgbClr val="FF0000"/>
                </a:solidFill>
                <a:effectLst/>
                <a:uLnTx/>
                <a:uFillTx/>
                <a:latin typeface="Calibri"/>
                <a:ea typeface="+mj-ea"/>
                <a:cs typeface="Calibri"/>
              </a:rPr>
              <a:t>large</a:t>
            </a:r>
            <a:r>
              <a:rPr kumimoji="0" lang="en-US" sz="3200" b="0" i="0" u="none" strike="noStrike" kern="0" cap="none" spc="130" normalizeH="0" baseline="0" noProof="0" dirty="0">
                <a:ln>
                  <a:noFill/>
                </a:ln>
                <a:solidFill>
                  <a:srgbClr val="FF0000"/>
                </a:solidFill>
                <a:effectLst/>
                <a:uLnTx/>
                <a:uFillTx/>
                <a:latin typeface="Calibri"/>
                <a:ea typeface="+mj-ea"/>
                <a:cs typeface="Calibri"/>
              </a:rPr>
              <a:t> </a:t>
            </a:r>
            <a:r>
              <a:rPr kumimoji="0" lang="en-US" sz="3200" b="0" i="0" u="none" strike="noStrike" kern="0" cap="none" spc="0" normalizeH="0" baseline="0" noProof="0" dirty="0">
                <a:ln>
                  <a:noFill/>
                </a:ln>
                <a:solidFill>
                  <a:srgbClr val="FF0000"/>
                </a:solidFill>
                <a:effectLst/>
                <a:uLnTx/>
                <a:uFillTx/>
                <a:latin typeface="Calibri"/>
                <a:ea typeface="+mj-ea"/>
                <a:cs typeface="Calibri"/>
              </a:rPr>
              <a:t>for</a:t>
            </a:r>
            <a:r>
              <a:rPr kumimoji="0" lang="en-US" sz="3200" b="0" i="0" u="none" strike="noStrike" kern="0" cap="none" spc="140" normalizeH="0" baseline="0" noProof="0" dirty="0">
                <a:ln>
                  <a:noFill/>
                </a:ln>
                <a:solidFill>
                  <a:srgbClr val="FF0000"/>
                </a:solidFill>
                <a:effectLst/>
                <a:uLnTx/>
                <a:uFillTx/>
                <a:latin typeface="Calibri"/>
                <a:ea typeface="+mj-ea"/>
                <a:cs typeface="Calibri"/>
              </a:rPr>
              <a:t> </a:t>
            </a:r>
            <a:r>
              <a:rPr kumimoji="0" lang="en-US" sz="3200" b="0" i="0" u="none" strike="noStrike" kern="0" cap="none" spc="-10" normalizeH="0" baseline="0" noProof="0" dirty="0">
                <a:ln>
                  <a:noFill/>
                </a:ln>
                <a:solidFill>
                  <a:srgbClr val="FF0000"/>
                </a:solidFill>
                <a:effectLst/>
                <a:uLnTx/>
                <a:uFillTx/>
                <a:latin typeface="Calibri"/>
                <a:ea typeface="+mj-ea"/>
                <a:cs typeface="Calibri"/>
              </a:rPr>
              <a:t>gestation:</a:t>
            </a:r>
          </a:p>
          <a:p>
            <a:pPr marL="180340" marR="0" lvl="0" indent="-167640" defTabSz="914400" eaLnBrk="1" fontAlgn="auto" latinLnBrk="0" hangingPunct="1">
              <a:lnSpc>
                <a:spcPct val="100000"/>
              </a:lnSpc>
              <a:spcBef>
                <a:spcPts val="775"/>
              </a:spcBef>
              <a:spcAft>
                <a:spcPts val="0"/>
              </a:spcAft>
              <a:buClrTx/>
              <a:buSzTx/>
              <a:buFontTx/>
              <a:buChar char="•"/>
              <a:tabLst>
                <a:tab pos="180340" algn="l"/>
              </a:tabLst>
              <a:defRPr/>
            </a:pPr>
            <a:r>
              <a:rPr kumimoji="0" lang="en-US" sz="3200" b="0" i="0" u="none" strike="noStrike" kern="0" cap="none" spc="0" normalizeH="0" baseline="0" noProof="0" dirty="0">
                <a:ln>
                  <a:noFill/>
                </a:ln>
                <a:solidFill>
                  <a:sysClr val="windowText" lastClr="000000"/>
                </a:solidFill>
                <a:effectLst/>
                <a:uLnTx/>
                <a:uFillTx/>
                <a:latin typeface="Calibri"/>
                <a:cs typeface="Calibri"/>
              </a:rPr>
              <a:t>LGA</a:t>
            </a:r>
            <a:r>
              <a:rPr kumimoji="0" lang="en-US" sz="3200" b="0" i="0" u="none" strike="noStrike" kern="0" cap="none" spc="5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infants</a:t>
            </a:r>
            <a:r>
              <a:rPr kumimoji="0" lang="en-US" sz="3200" b="0" i="0" u="none" strike="noStrike" kern="0" cap="none" spc="12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are large,</a:t>
            </a:r>
            <a:r>
              <a:rPr kumimoji="0" lang="en-US" sz="3200" b="0" i="0" u="none" strike="noStrike" kern="0" cap="none" spc="6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obese,</a:t>
            </a:r>
            <a:r>
              <a:rPr kumimoji="0" lang="en-US" sz="3200" b="0" i="0" u="none" strike="noStrike" kern="0" cap="none" spc="16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and</a:t>
            </a:r>
            <a:r>
              <a:rPr kumimoji="0" lang="en-US" sz="3200" b="0" i="0" u="none" strike="noStrike" kern="0" cap="none" spc="50" normalizeH="0" baseline="0" noProof="0" dirty="0">
                <a:ln>
                  <a:noFill/>
                </a:ln>
                <a:solidFill>
                  <a:sysClr val="windowText" lastClr="000000"/>
                </a:solidFill>
                <a:effectLst/>
                <a:uLnTx/>
                <a:uFillTx/>
                <a:latin typeface="Calibri"/>
                <a:cs typeface="Calibri"/>
              </a:rPr>
              <a:t> </a:t>
            </a:r>
            <a:r>
              <a:rPr kumimoji="0" lang="en-US" sz="3200" b="0" i="0" u="none" strike="noStrike" kern="0" cap="none" spc="-10" normalizeH="0" baseline="0" noProof="0" dirty="0">
                <a:ln>
                  <a:noFill/>
                </a:ln>
                <a:solidFill>
                  <a:sysClr val="windowText" lastClr="000000"/>
                </a:solidFill>
                <a:effectLst/>
                <a:uLnTx/>
                <a:uFillTx/>
                <a:latin typeface="Calibri"/>
                <a:cs typeface="Calibri"/>
              </a:rPr>
              <a:t>plethoric.</a:t>
            </a:r>
            <a:endParaRPr kumimoji="0" lang="en-US" sz="3200" b="0" i="0" u="none" strike="noStrike" kern="0" cap="none" spc="0" normalizeH="0" baseline="0" noProof="0" dirty="0">
              <a:ln>
                <a:noFill/>
              </a:ln>
              <a:solidFill>
                <a:sysClr val="windowText" lastClr="000000"/>
              </a:solidFill>
              <a:effectLst/>
              <a:uLnTx/>
              <a:uFillTx/>
              <a:latin typeface="Calibri"/>
              <a:cs typeface="Calibri"/>
            </a:endParaRPr>
          </a:p>
          <a:p>
            <a:pPr marL="171450" marR="0" lvl="0" indent="-158750" defTabSz="914400" eaLnBrk="1" fontAlgn="auto" latinLnBrk="0" hangingPunct="1">
              <a:lnSpc>
                <a:spcPct val="100000"/>
              </a:lnSpc>
              <a:spcBef>
                <a:spcPts val="610"/>
              </a:spcBef>
              <a:spcAft>
                <a:spcPts val="0"/>
              </a:spcAft>
              <a:buClr>
                <a:srgbClr val="000000"/>
              </a:buClr>
              <a:buSzTx/>
              <a:buFontTx/>
              <a:buChar char="•"/>
              <a:tabLst>
                <a:tab pos="171450" algn="l"/>
              </a:tabLst>
              <a:defRPr/>
            </a:pPr>
            <a:r>
              <a:rPr kumimoji="0" lang="en-US" sz="3200" b="0" i="0" u="none" strike="noStrike" kern="0" cap="none" spc="0" normalizeH="0" baseline="0" noProof="0" dirty="0">
                <a:ln>
                  <a:noFill/>
                </a:ln>
                <a:solidFill>
                  <a:srgbClr val="111111"/>
                </a:solidFill>
                <a:effectLst/>
                <a:uLnTx/>
                <a:uFillTx/>
                <a:latin typeface="Calibri"/>
                <a:cs typeface="Calibri"/>
              </a:rPr>
              <a:t>These</a:t>
            </a:r>
            <a:r>
              <a:rPr kumimoji="0" lang="en-US" sz="3200" b="0" i="0" u="none" strike="noStrike" kern="0" cap="none" spc="170" normalizeH="0" baseline="0" noProof="0" dirty="0">
                <a:ln>
                  <a:noFill/>
                </a:ln>
                <a:solidFill>
                  <a:srgbClr val="111111"/>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infants</a:t>
            </a:r>
            <a:r>
              <a:rPr kumimoji="0" lang="en-US" sz="3200" b="0" i="0" u="none" strike="noStrike" kern="0" cap="none" spc="18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rgbClr val="0C0C0C"/>
                </a:solidFill>
                <a:effectLst/>
                <a:uLnTx/>
                <a:uFillTx/>
                <a:latin typeface="Calibri"/>
                <a:cs typeface="Calibri"/>
              </a:rPr>
              <a:t>may</a:t>
            </a:r>
            <a:r>
              <a:rPr kumimoji="0" lang="en-US" sz="3200" b="0" i="0" u="none" strike="noStrike" kern="0" cap="none" spc="204" normalizeH="0" baseline="0" noProof="0" dirty="0">
                <a:ln>
                  <a:noFill/>
                </a:ln>
                <a:solidFill>
                  <a:srgbClr val="0C0C0C"/>
                </a:solidFill>
                <a:effectLst/>
                <a:uLnTx/>
                <a:uFillTx/>
                <a:latin typeface="Calibri"/>
                <a:cs typeface="Calibri"/>
              </a:rPr>
              <a:t> </a:t>
            </a:r>
            <a:r>
              <a:rPr kumimoji="0" lang="en-US" sz="3200" b="0" i="0" u="none" strike="noStrike" kern="0" cap="none" spc="0" normalizeH="0" baseline="0" noProof="0" dirty="0">
                <a:ln>
                  <a:noFill/>
                </a:ln>
                <a:solidFill>
                  <a:srgbClr val="3B3B3B"/>
                </a:solidFill>
                <a:effectLst/>
                <a:uLnTx/>
                <a:uFillTx/>
                <a:latin typeface="Calibri"/>
                <a:cs typeface="Calibri"/>
              </a:rPr>
              <a:t>be</a:t>
            </a:r>
            <a:r>
              <a:rPr kumimoji="0" lang="en-US" sz="3200" b="0" i="0" u="none" strike="noStrike" kern="0" cap="none" spc="70" normalizeH="0" baseline="0" noProof="0" dirty="0">
                <a:ln>
                  <a:noFill/>
                </a:ln>
                <a:solidFill>
                  <a:srgbClr val="3B3B3B"/>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listless</a:t>
            </a:r>
            <a:r>
              <a:rPr kumimoji="0" lang="en-US" sz="3200" b="0" i="0" u="none" strike="noStrike" kern="0" cap="none" spc="24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rgbClr val="0C0C0C"/>
                </a:solidFill>
                <a:effectLst/>
                <a:uLnTx/>
                <a:uFillTx/>
                <a:latin typeface="Calibri"/>
                <a:cs typeface="Calibri"/>
              </a:rPr>
              <a:t>and</a:t>
            </a:r>
            <a:r>
              <a:rPr kumimoji="0" lang="en-US" sz="3200" b="0" i="0" u="none" strike="noStrike" kern="0" cap="none" spc="170" normalizeH="0" baseline="0" noProof="0" dirty="0">
                <a:ln>
                  <a:noFill/>
                </a:ln>
                <a:solidFill>
                  <a:srgbClr val="0C0C0C"/>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limp</a:t>
            </a:r>
            <a:r>
              <a:rPr kumimoji="0" lang="en-US" sz="3200" b="0" i="0" u="none" strike="noStrike" kern="0" cap="none" spc="20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and</a:t>
            </a:r>
            <a:r>
              <a:rPr kumimoji="0" lang="en-US" sz="3200" b="0" i="0" u="none" strike="noStrike" kern="0" cap="none" spc="18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feed</a:t>
            </a:r>
            <a:r>
              <a:rPr kumimoji="0" lang="en-US" sz="3200" b="0" i="0" u="none" strike="noStrike" kern="0" cap="none" spc="195" normalizeH="0" baseline="0" noProof="0" dirty="0">
                <a:ln>
                  <a:noFill/>
                </a:ln>
                <a:solidFill>
                  <a:sysClr val="windowText" lastClr="000000"/>
                </a:solidFill>
                <a:effectLst/>
                <a:uLnTx/>
                <a:uFillTx/>
                <a:latin typeface="Calibri"/>
                <a:cs typeface="Calibri"/>
              </a:rPr>
              <a:t> </a:t>
            </a:r>
            <a:r>
              <a:rPr kumimoji="0" lang="en-US" sz="3200" b="0" i="0" u="none" strike="noStrike" kern="0" cap="none" spc="-10" normalizeH="0" baseline="0" noProof="0" dirty="0">
                <a:ln>
                  <a:noFill/>
                </a:ln>
                <a:solidFill>
                  <a:sysClr val="windowText" lastClr="000000"/>
                </a:solidFill>
                <a:effectLst/>
                <a:uLnTx/>
                <a:uFillTx/>
                <a:latin typeface="Calibri"/>
                <a:cs typeface="Calibri"/>
              </a:rPr>
              <a:t>poorly.</a:t>
            </a:r>
            <a:endParaRPr kumimoji="0" lang="en-US" sz="3200" b="0" i="0" u="none" strike="noStrike" kern="0" cap="none" spc="0" normalizeH="0" baseline="0" noProof="0" dirty="0">
              <a:ln>
                <a:noFill/>
              </a:ln>
              <a:solidFill>
                <a:sysClr val="windowText" lastClr="000000"/>
              </a:solidFill>
              <a:effectLst/>
              <a:uLnTx/>
              <a:uFillTx/>
              <a:latin typeface="Calibri"/>
              <a:cs typeface="Calibri"/>
            </a:endParaRPr>
          </a:p>
          <a:p>
            <a:pPr marL="231140" marR="0" lvl="0" indent="-218440" defTabSz="914400" eaLnBrk="1" fontAlgn="auto" latinLnBrk="0" hangingPunct="1">
              <a:lnSpc>
                <a:spcPct val="100000"/>
              </a:lnSpc>
              <a:spcBef>
                <a:spcPts val="500"/>
              </a:spcBef>
              <a:spcAft>
                <a:spcPts val="0"/>
              </a:spcAft>
              <a:buClrTx/>
              <a:buSzTx/>
              <a:buFontTx/>
              <a:buChar char="•"/>
              <a:tabLst>
                <a:tab pos="231140" algn="l"/>
              </a:tabLst>
              <a:defRPr/>
            </a:pPr>
            <a:r>
              <a:rPr kumimoji="0" lang="en-US" sz="3200" b="0" i="0" u="none" strike="noStrike" kern="0" cap="none" spc="0" normalizeH="0" baseline="0" noProof="0" dirty="0">
                <a:ln>
                  <a:noFill/>
                </a:ln>
                <a:solidFill>
                  <a:sysClr val="windowText" lastClr="000000"/>
                </a:solidFill>
                <a:effectLst/>
                <a:uLnTx/>
                <a:uFillTx/>
                <a:latin typeface="Calibri"/>
                <a:cs typeface="Calibri"/>
              </a:rPr>
              <a:t>Delivery</a:t>
            </a:r>
            <a:r>
              <a:rPr kumimoji="0" lang="en-US" sz="3200" b="0" i="0" u="none" strike="noStrike" kern="0" cap="none" spc="9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complications</a:t>
            </a:r>
            <a:r>
              <a:rPr kumimoji="0" lang="en-US" sz="3200" b="0" i="0" u="none" strike="noStrike" kern="0" cap="none" spc="18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can</a:t>
            </a:r>
            <a:r>
              <a:rPr kumimoji="0" lang="en-US" sz="3200" b="0" i="0" u="none" strike="noStrike" kern="0" cap="none" spc="12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occur</a:t>
            </a:r>
            <a:r>
              <a:rPr kumimoji="0" lang="en-US" sz="3200" b="0" i="0" u="none" strike="noStrike" kern="0" cap="none" spc="12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in</a:t>
            </a:r>
            <a:r>
              <a:rPr kumimoji="0" lang="en-US" sz="3200" b="0" i="0" u="none" strike="noStrike" kern="0" cap="none" spc="-3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any</a:t>
            </a:r>
            <a:r>
              <a:rPr kumimoji="0" lang="en-US" sz="3200" b="0" i="0" u="none" strike="noStrike" kern="0" cap="none" spc="14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LGA</a:t>
            </a:r>
            <a:r>
              <a:rPr kumimoji="0" lang="en-US" sz="3200" b="0" i="0" u="none" strike="noStrike" kern="0" cap="none" spc="185" normalizeH="0" baseline="0" noProof="0" dirty="0">
                <a:ln>
                  <a:noFill/>
                </a:ln>
                <a:solidFill>
                  <a:sysClr val="windowText" lastClr="000000"/>
                </a:solidFill>
                <a:effectLst/>
                <a:uLnTx/>
                <a:uFillTx/>
                <a:latin typeface="Calibri"/>
                <a:cs typeface="Calibri"/>
              </a:rPr>
              <a:t> </a:t>
            </a:r>
            <a:r>
              <a:rPr kumimoji="0" lang="en-US" sz="3200" b="0" i="0" u="none" strike="noStrike" kern="0" cap="none" spc="-10" normalizeH="0" baseline="0" noProof="0" dirty="0">
                <a:ln>
                  <a:noFill/>
                </a:ln>
                <a:solidFill>
                  <a:sysClr val="windowText" lastClr="000000"/>
                </a:solidFill>
                <a:effectLst/>
                <a:uLnTx/>
                <a:uFillTx/>
                <a:latin typeface="Calibri"/>
                <a:cs typeface="Calibri"/>
              </a:rPr>
              <a:t>infant</a:t>
            </a:r>
            <a:endParaRPr kumimoji="0" lang="en-US" sz="3200" b="0" i="0" u="none" strike="noStrike" kern="0" cap="none" spc="0" normalizeH="0" baseline="0" noProof="0" dirty="0">
              <a:ln>
                <a:noFill/>
              </a:ln>
              <a:solidFill>
                <a:sysClr val="windowText" lastClr="000000"/>
              </a:solidFill>
              <a:effectLst/>
              <a:uLnTx/>
              <a:uFillTx/>
              <a:latin typeface="Calibri"/>
              <a:cs typeface="Calibri"/>
            </a:endParaRPr>
          </a:p>
          <a:p>
            <a:pPr marL="175260" marR="0" lvl="0" indent="-162560" defTabSz="914400" eaLnBrk="1" fontAlgn="auto" latinLnBrk="0" hangingPunct="1">
              <a:lnSpc>
                <a:spcPct val="100000"/>
              </a:lnSpc>
              <a:spcBef>
                <a:spcPts val="540"/>
              </a:spcBef>
              <a:spcAft>
                <a:spcPts val="0"/>
              </a:spcAft>
              <a:buClrTx/>
              <a:buSzTx/>
              <a:buFontTx/>
              <a:buChar char="•"/>
              <a:tabLst>
                <a:tab pos="175260" algn="l"/>
              </a:tabLst>
              <a:defRPr/>
            </a:pPr>
            <a:r>
              <a:rPr kumimoji="0" lang="en-US" sz="3200" b="0" i="0" u="none" strike="noStrike" kern="0" cap="none" spc="0" normalizeH="0" baseline="0" noProof="0" dirty="0">
                <a:ln>
                  <a:noFill/>
                </a:ln>
                <a:solidFill>
                  <a:sysClr val="windowText" lastClr="000000"/>
                </a:solidFill>
                <a:effectLst/>
                <a:uLnTx/>
                <a:uFillTx/>
                <a:latin typeface="Calibri"/>
                <a:cs typeface="Calibri"/>
              </a:rPr>
              <a:t>Other</a:t>
            </a:r>
            <a:r>
              <a:rPr kumimoji="0" lang="en-US" sz="3200" b="0" i="0" u="none" strike="noStrike" kern="0" cap="none" spc="17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complications</a:t>
            </a:r>
            <a:r>
              <a:rPr kumimoji="0" lang="en-US" sz="3200" b="0" i="0" u="none" strike="noStrike" kern="0" cap="none" spc="38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occur</a:t>
            </a:r>
            <a:r>
              <a:rPr kumimoji="0" lang="en-US" sz="3200" b="0" i="0" u="none" strike="noStrike" kern="0" cap="none" spc="24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when</a:t>
            </a:r>
            <a:r>
              <a:rPr kumimoji="0" lang="en-US" sz="3200" b="0" i="0" u="none" strike="noStrike" kern="0" cap="none" spc="260"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weight</a:t>
            </a:r>
            <a:r>
              <a:rPr kumimoji="0" lang="en-US" sz="3200" b="0" i="0" u="none" strike="noStrike" kern="0" cap="none" spc="285" normalizeH="0" baseline="0" noProof="0" dirty="0">
                <a:ln>
                  <a:noFill/>
                </a:ln>
                <a:solidFill>
                  <a:sysClr val="windowText" lastClr="000000"/>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is</a:t>
            </a:r>
            <a:r>
              <a:rPr kumimoji="0" lang="en-US" sz="3200" b="0" i="0" u="none" strike="noStrike" kern="0" cap="none" spc="170" normalizeH="0" baseline="0" noProof="0" dirty="0">
                <a:ln>
                  <a:noFill/>
                </a:ln>
                <a:solidFill>
                  <a:sysClr val="windowText" lastClr="000000"/>
                </a:solidFill>
                <a:effectLst/>
                <a:uLnTx/>
                <a:uFillTx/>
                <a:latin typeface="Calibri"/>
                <a:cs typeface="Calibri"/>
              </a:rPr>
              <a:t> </a:t>
            </a:r>
            <a:r>
              <a:rPr kumimoji="0" lang="en-US" sz="3200" b="0" i="0" u="none" strike="noStrike" kern="0" cap="none" spc="60" normalizeH="0" baseline="0" noProof="0" dirty="0">
                <a:ln>
                  <a:noFill/>
                </a:ln>
                <a:solidFill>
                  <a:srgbClr val="131313"/>
                </a:solidFill>
                <a:effectLst/>
                <a:uLnTx/>
                <a:uFillTx/>
                <a:latin typeface="Calibri"/>
                <a:cs typeface="Calibri"/>
              </a:rPr>
              <a:t>&gt;</a:t>
            </a:r>
            <a:r>
              <a:rPr kumimoji="0" lang="en-US" sz="3200" b="0" i="0" u="none" strike="noStrike" kern="0" cap="none" spc="114" normalizeH="0" baseline="0" noProof="0" dirty="0">
                <a:ln>
                  <a:noFill/>
                </a:ln>
                <a:solidFill>
                  <a:srgbClr val="131313"/>
                </a:solidFill>
                <a:effectLst/>
                <a:uLnTx/>
                <a:uFillTx/>
                <a:latin typeface="Calibri"/>
                <a:cs typeface="Calibri"/>
              </a:rPr>
              <a:t> </a:t>
            </a:r>
            <a:r>
              <a:rPr kumimoji="0" lang="en-US" sz="3200" b="0" i="0" u="none" strike="noStrike" kern="0" cap="none" spc="0" normalizeH="0" baseline="0" noProof="0" dirty="0">
                <a:ln>
                  <a:noFill/>
                </a:ln>
                <a:solidFill>
                  <a:sysClr val="windowText" lastClr="000000"/>
                </a:solidFill>
                <a:effectLst/>
                <a:uLnTx/>
                <a:uFillTx/>
                <a:latin typeface="Calibri"/>
                <a:cs typeface="Calibri"/>
              </a:rPr>
              <a:t>4000</a:t>
            </a:r>
            <a:r>
              <a:rPr kumimoji="0" lang="en-US" sz="3200" b="0" i="0" u="none" strike="noStrike" kern="0" cap="none" spc="204" normalizeH="0" baseline="0" noProof="0" dirty="0">
                <a:ln>
                  <a:noFill/>
                </a:ln>
                <a:solidFill>
                  <a:sysClr val="windowText" lastClr="000000"/>
                </a:solidFill>
                <a:effectLst/>
                <a:uLnTx/>
                <a:uFillTx/>
                <a:latin typeface="Calibri"/>
                <a:cs typeface="Calibri"/>
              </a:rPr>
              <a:t> </a:t>
            </a:r>
            <a:r>
              <a:rPr kumimoji="0" lang="en-US" sz="3200" b="0" i="0" u="none" strike="noStrike" kern="0" cap="none" spc="-25" normalizeH="0" baseline="0" noProof="0" dirty="0">
                <a:ln>
                  <a:noFill/>
                </a:ln>
                <a:solidFill>
                  <a:sysClr val="windowText" lastClr="000000"/>
                </a:solidFill>
                <a:effectLst/>
                <a:uLnTx/>
                <a:uFillTx/>
                <a:latin typeface="Calibri"/>
                <a:cs typeface="Calibri"/>
              </a:rPr>
              <a:t>g.</a:t>
            </a:r>
            <a:endParaRPr kumimoji="0" lang="en-US" sz="32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grpSp>
        <p:nvGrpSpPr>
          <p:cNvPr id="4" name="object 4">
            <a:extLst>
              <a:ext uri="{FF2B5EF4-FFF2-40B4-BE49-F238E27FC236}">
                <a16:creationId xmlns:a16="http://schemas.microsoft.com/office/drawing/2014/main" id="{E0A609E2-4AEF-7802-D15B-E4583F94D311}"/>
              </a:ext>
            </a:extLst>
          </p:cNvPr>
          <p:cNvGrpSpPr/>
          <p:nvPr/>
        </p:nvGrpSpPr>
        <p:grpSpPr>
          <a:xfrm>
            <a:off x="6876256" y="2807208"/>
            <a:ext cx="1815496" cy="3286088"/>
            <a:chOff x="6213347" y="1584960"/>
            <a:chExt cx="2478405" cy="5273040"/>
          </a:xfrm>
        </p:grpSpPr>
        <p:pic>
          <p:nvPicPr>
            <p:cNvPr id="5" name="object 5">
              <a:extLst>
                <a:ext uri="{FF2B5EF4-FFF2-40B4-BE49-F238E27FC236}">
                  <a16:creationId xmlns:a16="http://schemas.microsoft.com/office/drawing/2014/main" id="{9687E647-1097-A8A9-B3F7-CF935D777333}"/>
                </a:ext>
              </a:extLst>
            </p:cNvPr>
            <p:cNvPicPr/>
            <p:nvPr/>
          </p:nvPicPr>
          <p:blipFill>
            <a:blip r:embed="rId3" cstate="print"/>
            <a:stretch>
              <a:fillRect/>
            </a:stretch>
          </p:blipFill>
          <p:spPr>
            <a:xfrm>
              <a:off x="6213347" y="6227062"/>
              <a:ext cx="2478024" cy="630937"/>
            </a:xfrm>
            <a:prstGeom prst="rect">
              <a:avLst/>
            </a:prstGeom>
          </p:spPr>
        </p:pic>
        <p:pic>
          <p:nvPicPr>
            <p:cNvPr id="6" name="object 6">
              <a:extLst>
                <a:ext uri="{FF2B5EF4-FFF2-40B4-BE49-F238E27FC236}">
                  <a16:creationId xmlns:a16="http://schemas.microsoft.com/office/drawing/2014/main" id="{937BA6B8-3756-4E90-E807-8CF3BFC55733}"/>
                </a:ext>
              </a:extLst>
            </p:cNvPr>
            <p:cNvPicPr/>
            <p:nvPr/>
          </p:nvPicPr>
          <p:blipFill>
            <a:blip r:embed="rId4" cstate="print"/>
            <a:stretch>
              <a:fillRect/>
            </a:stretch>
          </p:blipFill>
          <p:spPr>
            <a:xfrm>
              <a:off x="6228587" y="1584960"/>
              <a:ext cx="2447543" cy="4652772"/>
            </a:xfrm>
            <a:prstGeom prst="rect">
              <a:avLst/>
            </a:prstGeom>
          </p:spPr>
        </p:pic>
      </p:grpSp>
    </p:spTree>
    <p:extLst>
      <p:ext uri="{BB962C8B-B14F-4D97-AF65-F5344CB8AC3E}">
        <p14:creationId xmlns:p14="http://schemas.microsoft.com/office/powerpoint/2010/main" val="1219287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8B08-BE20-59E3-37B7-A65CE0D003B7}"/>
              </a:ext>
            </a:extLst>
          </p:cNvPr>
          <p:cNvSpPr>
            <a:spLocks noGrp="1"/>
          </p:cNvSpPr>
          <p:nvPr>
            <p:ph type="title"/>
          </p:nvPr>
        </p:nvSpPr>
        <p:spPr/>
        <p:txBody>
          <a:bodyPr>
            <a:normAutofit/>
          </a:bodyPr>
          <a:lstStyle/>
          <a:p>
            <a:pPr marL="12700" marR="0" lvl="0" defTabSz="914400" eaLnBrk="1" fontAlgn="auto" latinLnBrk="0" hangingPunct="1">
              <a:lnSpc>
                <a:spcPct val="100000"/>
              </a:lnSpc>
              <a:spcBef>
                <a:spcPts val="105"/>
              </a:spcBef>
              <a:spcAft>
                <a:spcPts val="0"/>
              </a:spcAft>
              <a:tabLst/>
              <a:defRPr/>
            </a:pPr>
            <a:r>
              <a:rPr kumimoji="0" lang="en-US" sz="2400" b="1" i="0" u="none" strike="noStrike" kern="0" cap="none" spc="-10" normalizeH="0" baseline="0" noProof="0" dirty="0">
                <a:ln>
                  <a:noFill/>
                </a:ln>
                <a:solidFill>
                  <a:sysClr val="windowText" lastClr="000000"/>
                </a:solidFill>
                <a:effectLst/>
                <a:uLnTx/>
                <a:uFillTx/>
                <a:latin typeface="Arial"/>
                <a:cs typeface="Arial"/>
              </a:rPr>
              <a:t> Obesity</a:t>
            </a:r>
            <a:br>
              <a:rPr kumimoji="0" lang="en-US" sz="2400" b="1" i="0" u="none" strike="noStrike" kern="0" cap="none" spc="-10" normalizeH="0" baseline="0" noProof="0" dirty="0">
                <a:ln>
                  <a:noFill/>
                </a:ln>
                <a:solidFill>
                  <a:sysClr val="windowText" lastClr="000000"/>
                </a:solidFill>
                <a:effectLst/>
                <a:uLnTx/>
                <a:uFillTx/>
                <a:latin typeface="Arial"/>
                <a:cs typeface="Arial"/>
              </a:rPr>
            </a:b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Large</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size</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of</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parents</a:t>
            </a: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1" i="0" u="none" strike="noStrike" kern="0" cap="none" spc="0" normalizeH="0" baseline="0" noProof="0" dirty="0">
                <a:ln>
                  <a:noFill/>
                </a:ln>
                <a:solidFill>
                  <a:sysClr val="windowText" lastClr="000000"/>
                </a:solidFill>
                <a:effectLst/>
                <a:uLnTx/>
                <a:uFillTx/>
                <a:latin typeface="Arial"/>
                <a:cs typeface="Arial"/>
              </a:rPr>
              <a:t>Diabetes—gestational</a:t>
            </a:r>
            <a:r>
              <a:rPr kumimoji="0" lang="en-US" sz="2400" b="1" i="0" u="none" strike="noStrike" kern="0" cap="none" spc="-8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and</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type</a:t>
            </a:r>
            <a:r>
              <a:rPr kumimoji="0" lang="en-US" sz="2400" b="1" i="0" u="none" strike="noStrike" kern="0" cap="none" spc="10" normalizeH="0" baseline="0" noProof="0" dirty="0">
                <a:ln>
                  <a:noFill/>
                </a:ln>
                <a:solidFill>
                  <a:sysClr val="windowText" lastClr="000000"/>
                </a:solidFill>
                <a:effectLst/>
                <a:uLnTx/>
                <a:uFillTx/>
                <a:latin typeface="Arial"/>
                <a:cs typeface="Arial"/>
              </a:rPr>
              <a:t> </a:t>
            </a:r>
            <a:r>
              <a:rPr kumimoji="0" lang="en-US" sz="2400" b="1" i="0" u="none" strike="noStrike" kern="0" cap="none" spc="-50" normalizeH="0" baseline="0" noProof="0" dirty="0">
                <a:ln>
                  <a:noFill/>
                </a:ln>
                <a:solidFill>
                  <a:sysClr val="windowText" lastClr="000000"/>
                </a:solidFill>
                <a:effectLst/>
                <a:uLnTx/>
                <a:uFillTx/>
                <a:latin typeface="Arial"/>
                <a:cs typeface="Arial"/>
              </a:rPr>
              <a:t>2</a:t>
            </a:r>
            <a:br>
              <a:rPr kumimoji="0" lang="en-US" sz="2400" b="1" i="0" u="none" strike="noStrike" kern="0" cap="none" spc="-50" normalizeH="0" baseline="0" noProof="0" dirty="0">
                <a:ln>
                  <a:noFill/>
                </a:ln>
                <a:solidFill>
                  <a:sysClr val="windowText" lastClr="000000"/>
                </a:solidFill>
                <a:effectLst/>
                <a:uLnTx/>
                <a:uFillTx/>
                <a:latin typeface="Arial"/>
                <a:cs typeface="Arial"/>
              </a:rPr>
            </a:br>
            <a:r>
              <a:rPr kumimoji="0" lang="en-US" sz="2400" b="1" i="0" u="none" strike="noStrike" kern="0" cap="none" spc="-5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Post</a:t>
            </a:r>
            <a:r>
              <a:rPr kumimoji="0" lang="en-US" sz="2400" b="1" i="0" u="none" strike="noStrike" kern="0" cap="none" spc="-2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term</a:t>
            </a:r>
            <a:r>
              <a:rPr kumimoji="0" lang="en-US" sz="2400" b="1" i="0" u="none" strike="noStrike" kern="0" cap="none" spc="-1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gestation</a:t>
            </a: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0" i="0" u="none" strike="noStrike" kern="0" cap="none" spc="0"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Multiparity</a:t>
            </a: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1" i="0" u="none" strike="noStrike" kern="0" cap="none" spc="0" normalizeH="0" baseline="0" noProof="0" dirty="0">
                <a:ln>
                  <a:noFill/>
                </a:ln>
                <a:solidFill>
                  <a:sysClr val="windowText" lastClr="000000"/>
                </a:solidFill>
                <a:effectLst/>
                <a:uLnTx/>
                <a:uFillTx/>
                <a:latin typeface="Arial"/>
                <a:cs typeface="Arial"/>
              </a:rPr>
              <a:t>Previous</a:t>
            </a:r>
            <a:r>
              <a:rPr kumimoji="0" lang="en-US" sz="2400" b="1" i="0" u="none" strike="noStrike" kern="0" cap="none" spc="-5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macrosomia</a:t>
            </a:r>
            <a:r>
              <a:rPr kumimoji="0" lang="en-US" sz="2400" b="1" i="0" u="none" strike="noStrike" kern="0" cap="none" spc="-60"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infant </a:t>
            </a:r>
            <a:r>
              <a:rPr kumimoji="0" lang="en-US" sz="2400" b="1" i="0" u="none" strike="noStrike" kern="0" cap="none" spc="0" normalizeH="0" baseline="0" noProof="0" dirty="0">
                <a:ln>
                  <a:noFill/>
                </a:ln>
                <a:solidFill>
                  <a:sysClr val="windowText" lastClr="000000"/>
                </a:solidFill>
                <a:effectLst/>
                <a:uLnTx/>
                <a:uFillTx/>
                <a:latin typeface="Arial"/>
                <a:cs typeface="Arial"/>
              </a:rPr>
              <a:t>Advancing</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maternal</a:t>
            </a:r>
            <a:r>
              <a:rPr kumimoji="0" lang="en-US" sz="2400" b="1" i="0" u="none" strike="noStrike" kern="0" cap="none" spc="-60" normalizeH="0" baseline="0" noProof="0" dirty="0">
                <a:ln>
                  <a:noFill/>
                </a:ln>
                <a:solidFill>
                  <a:sysClr val="windowText" lastClr="000000"/>
                </a:solidFill>
                <a:effectLst/>
                <a:uLnTx/>
                <a:uFillTx/>
                <a:latin typeface="Arial"/>
                <a:cs typeface="Arial"/>
              </a:rPr>
              <a:t> </a:t>
            </a:r>
            <a:r>
              <a:rPr kumimoji="0" lang="en-US" sz="2400" b="1" i="0" u="none" strike="noStrike" kern="0" cap="none" spc="-25" normalizeH="0" baseline="0" noProof="0" dirty="0">
                <a:ln>
                  <a:noFill/>
                </a:ln>
                <a:solidFill>
                  <a:sysClr val="windowText" lastClr="000000"/>
                </a:solidFill>
                <a:effectLst/>
                <a:uLnTx/>
                <a:uFillTx/>
                <a:latin typeface="Arial"/>
                <a:cs typeface="Arial"/>
              </a:rPr>
              <a:t>age</a:t>
            </a: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1" i="0" u="none" strike="noStrike" kern="0" cap="none" spc="0" normalizeH="0" baseline="0" noProof="0" dirty="0">
                <a:ln>
                  <a:noFill/>
                </a:ln>
                <a:solidFill>
                  <a:sysClr val="windowText" lastClr="000000"/>
                </a:solidFill>
                <a:effectLst/>
                <a:uLnTx/>
                <a:uFillTx/>
                <a:latin typeface="Arial"/>
                <a:cs typeface="Arial"/>
              </a:rPr>
              <a:t>Racial</a:t>
            </a:r>
            <a:r>
              <a:rPr kumimoji="0" lang="en-US" sz="2400" b="1" i="0" u="none" strike="noStrike" kern="0" cap="none" spc="-4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and</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ethnic</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factors</a:t>
            </a:r>
            <a:endParaRPr lang="en-US" sz="2400" dirty="0"/>
          </a:p>
        </p:txBody>
      </p:sp>
      <p:sp>
        <p:nvSpPr>
          <p:cNvPr id="3" name="Text Placeholder 2">
            <a:extLst>
              <a:ext uri="{FF2B5EF4-FFF2-40B4-BE49-F238E27FC236}">
                <a16:creationId xmlns:a16="http://schemas.microsoft.com/office/drawing/2014/main" id="{07E38B5C-3628-DCE7-5F7F-2AF0EA8DCA2B}"/>
              </a:ext>
            </a:extLst>
          </p:cNvPr>
          <p:cNvSpPr>
            <a:spLocks noGrp="1"/>
          </p:cNvSpPr>
          <p:nvPr>
            <p:ph type="body" idx="1"/>
          </p:nvPr>
        </p:nvSpPr>
        <p:spPr/>
        <p:txBody>
          <a:bodyPr>
            <a:normAutofit fontScale="92500" lnSpcReduction="20000"/>
          </a:bodyPr>
          <a:lstStyle/>
          <a:p>
            <a:r>
              <a:rPr kumimoji="0" lang="en-US" sz="4400" b="0" i="0" u="none" strike="noStrike" kern="0" cap="none" spc="0" normalizeH="0" baseline="0" noProof="0" dirty="0">
                <a:ln>
                  <a:noFill/>
                </a:ln>
                <a:solidFill>
                  <a:schemeClr val="accent1"/>
                </a:solidFill>
                <a:effectLst/>
                <a:uLnTx/>
                <a:uFillTx/>
                <a:latin typeface="Arial Black"/>
                <a:ea typeface="+mj-ea"/>
              </a:rPr>
              <a:t>RISK</a:t>
            </a:r>
            <a:r>
              <a:rPr kumimoji="0" lang="en-US" sz="4400" b="0" i="0" u="none" strike="noStrike" kern="0" cap="none" spc="-145" normalizeH="0" baseline="0" noProof="0" dirty="0">
                <a:ln>
                  <a:noFill/>
                </a:ln>
                <a:solidFill>
                  <a:schemeClr val="accent1"/>
                </a:solidFill>
                <a:effectLst/>
                <a:uLnTx/>
                <a:uFillTx/>
                <a:latin typeface="Arial Black"/>
                <a:ea typeface="+mj-ea"/>
              </a:rPr>
              <a:t> </a:t>
            </a:r>
            <a:r>
              <a:rPr kumimoji="0" lang="en-US" sz="4400" b="0" i="0" u="none" strike="noStrike" kern="0" cap="none" spc="-65" normalizeH="0" baseline="0" noProof="0" dirty="0">
                <a:ln>
                  <a:noFill/>
                </a:ln>
                <a:solidFill>
                  <a:schemeClr val="accent1"/>
                </a:solidFill>
                <a:effectLst/>
                <a:uLnTx/>
                <a:uFillTx/>
                <a:latin typeface="Arial Black"/>
                <a:ea typeface="+mj-ea"/>
              </a:rPr>
              <a:t>FACTORS</a:t>
            </a:r>
            <a:r>
              <a:rPr kumimoji="0" lang="en-US" sz="4400" b="0" i="0" u="none" strike="noStrike" kern="0" cap="none" spc="-125" normalizeH="0" baseline="0" noProof="0" dirty="0">
                <a:ln>
                  <a:noFill/>
                </a:ln>
                <a:solidFill>
                  <a:schemeClr val="accent1"/>
                </a:solidFill>
                <a:effectLst/>
                <a:uLnTx/>
                <a:uFillTx/>
                <a:latin typeface="Arial Black"/>
                <a:ea typeface="+mj-ea"/>
              </a:rPr>
              <a:t> </a:t>
            </a:r>
            <a:r>
              <a:rPr kumimoji="0" lang="en-US" sz="4400" b="0" i="0" u="none" strike="noStrike" kern="0" cap="none" spc="-25" normalizeH="0" baseline="0" noProof="0" dirty="0">
                <a:ln>
                  <a:noFill/>
                </a:ln>
                <a:solidFill>
                  <a:schemeClr val="accent1"/>
                </a:solidFill>
                <a:effectLst/>
                <a:uLnTx/>
                <a:uFillTx/>
                <a:latin typeface="Arial Black"/>
                <a:ea typeface="+mj-ea"/>
              </a:rPr>
              <a:t>FOR </a:t>
            </a:r>
            <a:r>
              <a:rPr kumimoji="0" lang="en-US" sz="4400" b="0" i="0" u="none" strike="noStrike" kern="0" cap="none" spc="0" normalizeH="0" baseline="0" noProof="0" dirty="0">
                <a:ln>
                  <a:noFill/>
                </a:ln>
                <a:solidFill>
                  <a:schemeClr val="accent1"/>
                </a:solidFill>
                <a:effectLst/>
                <a:uLnTx/>
                <a:uFillTx/>
                <a:latin typeface="Arial Black"/>
                <a:ea typeface="+mj-ea"/>
              </a:rPr>
              <a:t>FETAL</a:t>
            </a:r>
            <a:r>
              <a:rPr kumimoji="0" lang="en-US" sz="4400" b="0" i="0" u="none" strike="noStrike" kern="0" cap="none" spc="-365" normalizeH="0" baseline="0" noProof="0" dirty="0">
                <a:ln>
                  <a:noFill/>
                </a:ln>
                <a:solidFill>
                  <a:schemeClr val="accent1"/>
                </a:solidFill>
                <a:effectLst/>
                <a:uLnTx/>
                <a:uFillTx/>
                <a:latin typeface="Arial Black"/>
                <a:ea typeface="+mj-ea"/>
              </a:rPr>
              <a:t> </a:t>
            </a:r>
            <a:r>
              <a:rPr kumimoji="0" lang="en-US" sz="4400" b="0" i="0" u="none" strike="noStrike" kern="0" cap="none" spc="-40" normalizeH="0" baseline="0" noProof="0" dirty="0">
                <a:ln>
                  <a:noFill/>
                </a:ln>
                <a:solidFill>
                  <a:schemeClr val="accent1"/>
                </a:solidFill>
                <a:effectLst/>
                <a:uLnTx/>
                <a:uFillTx/>
                <a:latin typeface="Arial Black"/>
                <a:ea typeface="+mj-ea"/>
              </a:rPr>
              <a:t>OVERGROWTH</a:t>
            </a:r>
            <a:endParaRPr lang="en-US" dirty="0">
              <a:solidFill>
                <a:schemeClr val="accent1"/>
              </a:solidFill>
            </a:endParaRPr>
          </a:p>
        </p:txBody>
      </p:sp>
    </p:spTree>
    <p:extLst>
      <p:ext uri="{BB962C8B-B14F-4D97-AF65-F5344CB8AC3E}">
        <p14:creationId xmlns:p14="http://schemas.microsoft.com/office/powerpoint/2010/main" val="314022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349B-28E8-C1CC-C8B3-96E5389ED388}"/>
              </a:ext>
            </a:extLst>
          </p:cNvPr>
          <p:cNvSpPr>
            <a:spLocks noGrp="1"/>
          </p:cNvSpPr>
          <p:nvPr>
            <p:ph type="title"/>
          </p:nvPr>
        </p:nvSpPr>
        <p:spPr>
          <a:xfrm>
            <a:off x="685800" y="484632"/>
            <a:ext cx="7772400" cy="1144168"/>
          </a:xfrm>
        </p:spPr>
        <p:txBody>
          <a:bodyPr/>
          <a:lstStyle/>
          <a:p>
            <a:r>
              <a:rPr kumimoji="0" lang="en-US" sz="2950" b="1" i="0" u="none" strike="noStrike" kern="0" cap="none" spc="-35" normalizeH="0" baseline="0" noProof="0" dirty="0">
                <a:ln>
                  <a:noFill/>
                </a:ln>
                <a:solidFill>
                  <a:srgbClr val="FF0000"/>
                </a:solidFill>
                <a:effectLst/>
                <a:uLnTx/>
                <a:uFillTx/>
                <a:latin typeface="Calibri"/>
                <a:ea typeface="+mj-ea"/>
                <a:cs typeface="Calibri"/>
              </a:rPr>
              <a:t>Etiology</a:t>
            </a:r>
            <a:r>
              <a:rPr kumimoji="0" lang="en-US" sz="2950" b="1" i="0" u="none" strike="noStrike" kern="0" cap="none" spc="-65" normalizeH="0" baseline="0" noProof="0" dirty="0">
                <a:ln>
                  <a:noFill/>
                </a:ln>
                <a:solidFill>
                  <a:srgbClr val="FF0000"/>
                </a:solidFill>
                <a:effectLst/>
                <a:uLnTx/>
                <a:uFillTx/>
                <a:latin typeface="Calibri"/>
                <a:ea typeface="+mj-ea"/>
                <a:cs typeface="Calibri"/>
              </a:rPr>
              <a:t> </a:t>
            </a:r>
            <a:r>
              <a:rPr kumimoji="0" lang="en-US" sz="2950" b="1" i="0" u="none" strike="noStrike" kern="0" cap="none" spc="0" normalizeH="0" baseline="0" noProof="0" dirty="0">
                <a:ln>
                  <a:noFill/>
                </a:ln>
                <a:solidFill>
                  <a:srgbClr val="FF0000"/>
                </a:solidFill>
                <a:effectLst/>
                <a:uLnTx/>
                <a:uFillTx/>
                <a:latin typeface="Calibri"/>
                <a:ea typeface="+mj-ea"/>
                <a:cs typeface="Calibri"/>
              </a:rPr>
              <a:t>of</a:t>
            </a:r>
            <a:r>
              <a:rPr kumimoji="0" lang="en-US" sz="2950" b="1" i="0" u="none" strike="noStrike" kern="0" cap="none" spc="-114" normalizeH="0" baseline="0" noProof="0" dirty="0">
                <a:ln>
                  <a:noFill/>
                </a:ln>
                <a:solidFill>
                  <a:srgbClr val="FF0000"/>
                </a:solidFill>
                <a:effectLst/>
                <a:uLnTx/>
                <a:uFillTx/>
                <a:latin typeface="Calibri"/>
                <a:ea typeface="+mj-ea"/>
                <a:cs typeface="Calibri"/>
              </a:rPr>
              <a:t> </a:t>
            </a:r>
            <a:r>
              <a:rPr kumimoji="0" lang="en-US" sz="2950" b="1" i="0" u="none" strike="noStrike" kern="0" cap="none" spc="-45" normalizeH="0" baseline="0" noProof="0" dirty="0">
                <a:ln>
                  <a:noFill/>
                </a:ln>
                <a:solidFill>
                  <a:srgbClr val="FF0000"/>
                </a:solidFill>
                <a:effectLst/>
                <a:uLnTx/>
                <a:uFillTx/>
                <a:latin typeface="Calibri"/>
                <a:ea typeface="+mj-ea"/>
                <a:cs typeface="Calibri"/>
              </a:rPr>
              <a:t>pregnancy</a:t>
            </a:r>
            <a:r>
              <a:rPr kumimoji="0" lang="en-US" sz="2950" b="1" i="0" u="none" strike="noStrike" kern="0" cap="none" spc="15" normalizeH="0" baseline="0" noProof="0" dirty="0">
                <a:ln>
                  <a:noFill/>
                </a:ln>
                <a:solidFill>
                  <a:srgbClr val="FF0000"/>
                </a:solidFill>
                <a:effectLst/>
                <a:uLnTx/>
                <a:uFillTx/>
                <a:latin typeface="Calibri"/>
                <a:ea typeface="+mj-ea"/>
                <a:cs typeface="Calibri"/>
              </a:rPr>
              <a:t> </a:t>
            </a:r>
            <a:r>
              <a:rPr kumimoji="0" lang="en-US" sz="2950" b="1" i="0" u="none" strike="noStrike" kern="0" cap="none" spc="-25" normalizeH="0" baseline="0" noProof="0" dirty="0">
                <a:ln>
                  <a:noFill/>
                </a:ln>
                <a:solidFill>
                  <a:srgbClr val="FF0000"/>
                </a:solidFill>
                <a:effectLst/>
                <a:uLnTx/>
                <a:uFillTx/>
                <a:latin typeface="Calibri"/>
                <a:ea typeface="+mj-ea"/>
                <a:cs typeface="Calibri"/>
              </a:rPr>
              <a:t>large</a:t>
            </a:r>
            <a:r>
              <a:rPr kumimoji="0" lang="en-US" sz="2950" b="1" i="0" u="none" strike="noStrike" kern="0" cap="none" spc="-70" normalizeH="0" baseline="0" noProof="0" dirty="0">
                <a:ln>
                  <a:noFill/>
                </a:ln>
                <a:solidFill>
                  <a:srgbClr val="FF0000"/>
                </a:solidFill>
                <a:effectLst/>
                <a:uLnTx/>
                <a:uFillTx/>
                <a:latin typeface="Calibri"/>
                <a:ea typeface="+mj-ea"/>
                <a:cs typeface="Calibri"/>
              </a:rPr>
              <a:t> </a:t>
            </a:r>
            <a:r>
              <a:rPr kumimoji="0" lang="en-US" sz="2950" b="1" i="0" u="none" strike="noStrike" kern="0" cap="none" spc="0" normalizeH="0" baseline="0" noProof="0" dirty="0">
                <a:ln>
                  <a:noFill/>
                </a:ln>
                <a:solidFill>
                  <a:srgbClr val="FF0000"/>
                </a:solidFill>
                <a:effectLst/>
                <a:uLnTx/>
                <a:uFillTx/>
                <a:latin typeface="Calibri"/>
                <a:ea typeface="+mj-ea"/>
                <a:cs typeface="Calibri"/>
              </a:rPr>
              <a:t>for</a:t>
            </a:r>
            <a:r>
              <a:rPr kumimoji="0" lang="en-US" sz="2950" b="1" i="0" u="none" strike="noStrike" kern="0" cap="none" spc="-50" normalizeH="0" baseline="0" noProof="0" dirty="0">
                <a:ln>
                  <a:noFill/>
                </a:ln>
                <a:solidFill>
                  <a:srgbClr val="FF0000"/>
                </a:solidFill>
                <a:effectLst/>
                <a:uLnTx/>
                <a:uFillTx/>
                <a:latin typeface="Calibri"/>
                <a:ea typeface="+mj-ea"/>
                <a:cs typeface="Calibri"/>
              </a:rPr>
              <a:t> </a:t>
            </a:r>
            <a:r>
              <a:rPr kumimoji="0" lang="en-US" sz="2950" b="1" i="0" u="none" strike="noStrike" kern="0" cap="none" spc="-55" normalizeH="0" baseline="0" noProof="0" dirty="0">
                <a:ln>
                  <a:noFill/>
                </a:ln>
                <a:solidFill>
                  <a:srgbClr val="FF0000"/>
                </a:solidFill>
                <a:effectLst/>
                <a:uLnTx/>
                <a:uFillTx/>
                <a:latin typeface="Calibri"/>
                <a:ea typeface="+mj-ea"/>
                <a:cs typeface="Calibri"/>
              </a:rPr>
              <a:t>gestation</a:t>
            </a:r>
            <a:r>
              <a:rPr kumimoji="0" lang="en-US" sz="2950" b="1" i="0" u="none" strike="noStrike" kern="0" cap="none" spc="-30" normalizeH="0" baseline="0" noProof="0" dirty="0">
                <a:ln>
                  <a:noFill/>
                </a:ln>
                <a:solidFill>
                  <a:srgbClr val="FF0000"/>
                </a:solidFill>
                <a:effectLst/>
                <a:uLnTx/>
                <a:uFillTx/>
                <a:latin typeface="Calibri"/>
                <a:ea typeface="+mj-ea"/>
                <a:cs typeface="Calibri"/>
              </a:rPr>
              <a:t> </a:t>
            </a:r>
            <a:r>
              <a:rPr kumimoji="0" lang="en-US" sz="2950" b="1" i="0" u="none" strike="noStrike" kern="0" cap="none" spc="-25" normalizeH="0" baseline="0" noProof="0" dirty="0">
                <a:ln>
                  <a:noFill/>
                </a:ln>
                <a:solidFill>
                  <a:srgbClr val="FF0000"/>
                </a:solidFill>
                <a:effectLst/>
                <a:uLnTx/>
                <a:uFillTx/>
                <a:latin typeface="Calibri"/>
                <a:ea typeface="+mj-ea"/>
                <a:cs typeface="Calibri"/>
              </a:rPr>
              <a:t>age</a:t>
            </a:r>
            <a:endParaRPr lang="en-US" b="1" dirty="0">
              <a:solidFill>
                <a:srgbClr val="FF0000"/>
              </a:solidFill>
            </a:endParaRPr>
          </a:p>
        </p:txBody>
      </p:sp>
      <p:sp>
        <p:nvSpPr>
          <p:cNvPr id="3" name="Content Placeholder 2">
            <a:extLst>
              <a:ext uri="{FF2B5EF4-FFF2-40B4-BE49-F238E27FC236}">
                <a16:creationId xmlns:a16="http://schemas.microsoft.com/office/drawing/2014/main" id="{EBBCF85F-9080-51DB-7550-A7A820F8D749}"/>
              </a:ext>
            </a:extLst>
          </p:cNvPr>
          <p:cNvSpPr>
            <a:spLocks noGrp="1"/>
          </p:cNvSpPr>
          <p:nvPr>
            <p:ph idx="1"/>
          </p:nvPr>
        </p:nvSpPr>
        <p:spPr/>
        <p:txBody>
          <a:bodyPr>
            <a:normAutofit fontScale="77500" lnSpcReduction="20000"/>
          </a:bodyPr>
          <a:lstStyle/>
          <a:p>
            <a:pPr marL="19685" marR="15240" lvl="0" indent="225425" defTabSz="914400" eaLnBrk="1" fontAlgn="auto" latinLnBrk="0" hangingPunct="1">
              <a:lnSpc>
                <a:spcPts val="2000"/>
              </a:lnSpc>
              <a:spcBef>
                <a:spcPts val="700"/>
              </a:spcBef>
              <a:spcAft>
                <a:spcPts val="0"/>
              </a:spcAft>
              <a:buClrTx/>
              <a:buSzTx/>
              <a:buFontTx/>
              <a:buChar char="•"/>
              <a:tabLst>
                <a:tab pos="245110" algn="l"/>
              </a:tabLst>
              <a:defRPr/>
            </a:pPr>
            <a:r>
              <a:rPr kumimoji="0" lang="en-US" sz="2100" b="0" i="0" u="none" strike="noStrike" kern="0" cap="none" spc="70" normalizeH="0" baseline="0" noProof="0" dirty="0">
                <a:ln>
                  <a:noFill/>
                </a:ln>
                <a:solidFill>
                  <a:prstClr val="black"/>
                </a:solidFill>
                <a:effectLst/>
                <a:uLnTx/>
                <a:uFillTx/>
                <a:latin typeface="Calibri"/>
                <a:ea typeface="+mn-ea"/>
                <a:cs typeface="Calibri"/>
              </a:rPr>
              <a:t>Women</a:t>
            </a:r>
            <a:r>
              <a:rPr kumimoji="0" lang="en-US" sz="2100" b="0" i="0" u="none" strike="noStrike" kern="0" cap="none" spc="19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who</a:t>
            </a:r>
            <a:r>
              <a:rPr kumimoji="0" lang="en-US" sz="2100" b="0" i="0" u="none" strike="noStrike" kern="0" cap="none" spc="25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have</a:t>
            </a:r>
            <a:r>
              <a:rPr kumimoji="0" lang="en-US" sz="2100" b="0" i="0" u="none" strike="noStrike" kern="0" cap="none" spc="245" normalizeH="0" baseline="0" noProof="0" dirty="0">
                <a:ln>
                  <a:noFill/>
                </a:ln>
                <a:solidFill>
                  <a:prstClr val="black"/>
                </a:solidFill>
                <a:effectLst/>
                <a:uLnTx/>
                <a:uFillTx/>
                <a:latin typeface="Calibri"/>
                <a:ea typeface="+mn-ea"/>
                <a:cs typeface="Calibri"/>
              </a:rPr>
              <a:t> </a:t>
            </a:r>
            <a:r>
              <a:rPr kumimoji="0" lang="en-US" sz="2100" b="0" i="0" u="none" strike="noStrike" kern="0" cap="none" spc="70" normalizeH="0" baseline="0" noProof="0" dirty="0">
                <a:ln>
                  <a:noFill/>
                </a:ln>
                <a:solidFill>
                  <a:prstClr val="black"/>
                </a:solidFill>
                <a:effectLst/>
                <a:uLnTx/>
                <a:uFillTx/>
                <a:latin typeface="Calibri"/>
                <a:ea typeface="+mn-ea"/>
                <a:cs typeface="Calibri"/>
              </a:rPr>
              <a:t>had</a:t>
            </a:r>
            <a:r>
              <a:rPr kumimoji="0" lang="en-US" sz="2100" b="0" i="0" u="none" strike="noStrike" kern="0" cap="none" spc="85" normalizeH="0" baseline="0" noProof="0" dirty="0">
                <a:ln>
                  <a:noFill/>
                </a:ln>
                <a:solidFill>
                  <a:prstClr val="black"/>
                </a:solidFill>
                <a:effectLst/>
                <a:uLnTx/>
                <a:uFillTx/>
                <a:latin typeface="Calibri"/>
                <a:ea typeface="+mn-ea"/>
                <a:cs typeface="Calibri"/>
              </a:rPr>
              <a:t> </a:t>
            </a:r>
            <a:r>
              <a:rPr kumimoji="0" lang="en-US" sz="2100" b="0" i="0" u="none" strike="noStrike" kern="0" cap="none" spc="70" normalizeH="0" baseline="0" noProof="0" dirty="0">
                <a:ln>
                  <a:noFill/>
                </a:ln>
                <a:solidFill>
                  <a:srgbClr val="1F1F1F"/>
                </a:solidFill>
                <a:effectLst/>
                <a:uLnTx/>
                <a:uFillTx/>
                <a:latin typeface="Calibri"/>
                <a:ea typeface="+mn-ea"/>
                <a:cs typeface="Calibri"/>
              </a:rPr>
              <a:t>a</a:t>
            </a:r>
            <a:r>
              <a:rPr kumimoji="0" lang="en-US" sz="2100" b="0" i="0" u="none" strike="noStrike" kern="0" cap="none" spc="145" normalizeH="0" baseline="0" noProof="0" dirty="0">
                <a:ln>
                  <a:noFill/>
                </a:ln>
                <a:solidFill>
                  <a:srgbClr val="1F1F1F"/>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large</a:t>
            </a:r>
            <a:r>
              <a:rPr kumimoji="0" lang="en-US" sz="2100" b="0" i="0" u="none" strike="noStrike" kern="0" cap="none" spc="125" normalizeH="0" baseline="0" noProof="0" dirty="0">
                <a:ln>
                  <a:noFill/>
                </a:ln>
                <a:solidFill>
                  <a:prstClr val="black"/>
                </a:solidFill>
                <a:effectLst/>
                <a:uLnTx/>
                <a:uFillTx/>
                <a:latin typeface="Calibri"/>
                <a:ea typeface="+mn-ea"/>
                <a:cs typeface="Calibri"/>
              </a:rPr>
              <a:t> </a:t>
            </a:r>
            <a:r>
              <a:rPr kumimoji="0" lang="en-US" sz="2100" b="0" i="0" u="none" strike="noStrike" kern="0" cap="none" spc="55" normalizeH="0" baseline="0" noProof="0" dirty="0">
                <a:ln>
                  <a:noFill/>
                </a:ln>
                <a:solidFill>
                  <a:prstClr val="black"/>
                </a:solidFill>
                <a:effectLst/>
                <a:uLnTx/>
                <a:uFillTx/>
                <a:latin typeface="Calibri"/>
                <a:ea typeface="+mn-ea"/>
                <a:cs typeface="Calibri"/>
              </a:rPr>
              <a:t>baby</a:t>
            </a:r>
            <a:r>
              <a:rPr kumimoji="0" lang="en-US" sz="2100" b="0" i="0" u="none" strike="noStrike" kern="0" cap="none" spc="18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before</a:t>
            </a:r>
            <a:r>
              <a:rPr kumimoji="0" lang="en-US" sz="2100" b="0" i="0" u="none" strike="noStrike" kern="0" cap="none" spc="114"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or</a:t>
            </a:r>
            <a:r>
              <a:rPr kumimoji="0" lang="en-US" sz="2100" b="0" i="0" u="none" strike="noStrike" kern="0" cap="none" spc="130" normalizeH="0" baseline="0" noProof="0" dirty="0">
                <a:ln>
                  <a:noFill/>
                </a:ln>
                <a:solidFill>
                  <a:prstClr val="black"/>
                </a:solidFill>
                <a:effectLst/>
                <a:uLnTx/>
                <a:uFillTx/>
                <a:latin typeface="Calibri"/>
                <a:ea typeface="+mn-ea"/>
                <a:cs typeface="Calibri"/>
              </a:rPr>
              <a:t> </a:t>
            </a:r>
            <a:r>
              <a:rPr kumimoji="0" lang="en-US" sz="2100" b="0" i="0" u="none" strike="noStrike" kern="0" cap="none" spc="50" normalizeH="0" baseline="0" noProof="0" dirty="0">
                <a:ln>
                  <a:noFill/>
                </a:ln>
                <a:solidFill>
                  <a:prstClr val="black"/>
                </a:solidFill>
                <a:effectLst/>
                <a:uLnTx/>
                <a:uFillTx/>
                <a:latin typeface="Calibri"/>
                <a:ea typeface="+mn-ea"/>
                <a:cs typeface="Calibri"/>
              </a:rPr>
              <a:t>have</a:t>
            </a:r>
            <a:r>
              <a:rPr kumimoji="0" lang="en-US" sz="2100" b="0" i="0" u="none" strike="noStrike" kern="0" cap="none" spc="185" normalizeH="0" baseline="0" noProof="0" dirty="0">
                <a:ln>
                  <a:noFill/>
                </a:ln>
                <a:solidFill>
                  <a:prstClr val="black"/>
                </a:solidFill>
                <a:effectLst/>
                <a:uLnTx/>
                <a:uFillTx/>
                <a:latin typeface="Calibri"/>
                <a:ea typeface="+mn-ea"/>
                <a:cs typeface="Calibri"/>
              </a:rPr>
              <a:t> </a:t>
            </a:r>
            <a:r>
              <a:rPr kumimoji="0" lang="en-US" sz="2100" b="0" i="0" u="none" strike="noStrike" kern="0" cap="none" spc="55" normalizeH="0" baseline="0" noProof="0" dirty="0">
                <a:ln>
                  <a:noFill/>
                </a:ln>
                <a:solidFill>
                  <a:srgbClr val="313131"/>
                </a:solidFill>
                <a:effectLst/>
                <a:uLnTx/>
                <a:uFillTx/>
                <a:latin typeface="Calibri"/>
                <a:ea typeface="+mn-ea"/>
                <a:cs typeface="Calibri"/>
              </a:rPr>
              <a:t>a</a:t>
            </a:r>
            <a:r>
              <a:rPr kumimoji="0" lang="en-US" sz="2100" b="0" i="0" u="none" strike="noStrike" kern="0" cap="none" spc="155" normalizeH="0" baseline="0" noProof="0" dirty="0">
                <a:ln>
                  <a:noFill/>
                </a:ln>
                <a:solidFill>
                  <a:srgbClr val="313131"/>
                </a:solidFill>
                <a:effectLst/>
                <a:uLnTx/>
                <a:uFillTx/>
                <a:latin typeface="Calibri"/>
                <a:ea typeface="+mn-ea"/>
                <a:cs typeface="Calibri"/>
              </a:rPr>
              <a:t> </a:t>
            </a:r>
            <a:r>
              <a:rPr kumimoji="0" lang="en-US" sz="2100" b="0" i="0" u="none" strike="noStrike" kern="0" cap="none" spc="0" normalizeH="0" baseline="0" noProof="0" dirty="0">
                <a:ln>
                  <a:noFill/>
                </a:ln>
                <a:solidFill>
                  <a:srgbClr val="181818"/>
                </a:solidFill>
                <a:effectLst/>
                <a:uLnTx/>
                <a:uFillTx/>
                <a:latin typeface="Calibri"/>
                <a:ea typeface="+mn-ea"/>
                <a:cs typeface="Calibri"/>
              </a:rPr>
              <a:t>fam</a:t>
            </a:r>
            <a:r>
              <a:rPr kumimoji="0" lang="en-US" sz="2100" b="0" i="0" u="none" strike="noStrike" kern="0" cap="none" spc="0" normalizeH="0" baseline="0" noProof="0" dirty="0">
                <a:ln>
                  <a:noFill/>
                </a:ln>
                <a:solidFill>
                  <a:prstClr val="black"/>
                </a:solidFill>
                <a:effectLst/>
                <a:uLnTx/>
                <a:uFillTx/>
                <a:latin typeface="Calibri"/>
                <a:ea typeface="+mn-ea"/>
                <a:cs typeface="Calibri"/>
              </a:rPr>
              <a:t>ily</a:t>
            </a:r>
            <a:r>
              <a:rPr kumimoji="0" lang="en-US" sz="2100" b="0" i="0" u="none" strike="noStrike" kern="0" cap="none" spc="155" normalizeH="0" baseline="0" noProof="0" dirty="0">
                <a:ln>
                  <a:noFill/>
                </a:ln>
                <a:solidFill>
                  <a:prstClr val="black"/>
                </a:solidFill>
                <a:effectLst/>
                <a:uLnTx/>
                <a:uFillTx/>
                <a:latin typeface="Calibri"/>
                <a:ea typeface="+mn-ea"/>
                <a:cs typeface="Calibri"/>
              </a:rPr>
              <a:t> </a:t>
            </a:r>
            <a:r>
              <a:rPr kumimoji="0" lang="en-US" sz="2100" b="0" i="0" u="none" strike="noStrike" kern="0" cap="none" spc="60" normalizeH="0" baseline="0" noProof="0" dirty="0">
                <a:ln>
                  <a:noFill/>
                </a:ln>
                <a:solidFill>
                  <a:srgbClr val="181818"/>
                </a:solidFill>
                <a:effectLst/>
                <a:uLnTx/>
                <a:uFillTx/>
                <a:latin typeface="Calibri"/>
                <a:ea typeface="+mn-ea"/>
                <a:cs typeface="Calibri"/>
              </a:rPr>
              <a:t>h</a:t>
            </a:r>
            <a:r>
              <a:rPr kumimoji="0" lang="en-US" sz="2100" b="0" i="0" u="none" strike="noStrike" kern="0" cap="none" spc="-145" normalizeH="0" baseline="0" noProof="0" dirty="0">
                <a:ln>
                  <a:noFill/>
                </a:ln>
                <a:solidFill>
                  <a:srgbClr val="181818"/>
                </a:solidFill>
                <a:effectLst/>
                <a:uLnTx/>
                <a:uFillTx/>
                <a:latin typeface="Calibri"/>
                <a:ea typeface="+mn-ea"/>
                <a:cs typeface="Calibri"/>
              </a:rPr>
              <a:t> </a:t>
            </a:r>
            <a:r>
              <a:rPr lang="en-US" sz="2100" kern="0" spc="-10" dirty="0" err="1">
                <a:solidFill>
                  <a:prstClr val="black"/>
                </a:solidFill>
                <a:latin typeface="Calibri"/>
                <a:cs typeface="Calibri"/>
              </a:rPr>
              <a:t>x.of</a:t>
            </a:r>
            <a:r>
              <a:rPr lang="en-US" sz="2100" kern="0" spc="-10" dirty="0">
                <a:solidFill>
                  <a:prstClr val="black"/>
                </a:solidFill>
                <a:latin typeface="Calibri"/>
                <a:cs typeface="Calibri"/>
              </a:rPr>
              <a:t> a</a:t>
            </a:r>
            <a:r>
              <a:rPr kumimoji="0" lang="en-US" sz="2100" b="0" i="0" u="none" strike="noStrike" kern="0" cap="none" spc="-2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large</a:t>
            </a:r>
            <a:r>
              <a:rPr kumimoji="0" lang="en-US" sz="2100" b="0" i="0" u="none" strike="noStrike" kern="0" cap="none" spc="245" normalizeH="0" baseline="0" noProof="0" dirty="0">
                <a:ln>
                  <a:noFill/>
                </a:ln>
                <a:solidFill>
                  <a:prstClr val="black"/>
                </a:solidFill>
                <a:effectLst/>
                <a:uLnTx/>
                <a:uFillTx/>
                <a:latin typeface="Calibri"/>
                <a:ea typeface="+mn-ea"/>
                <a:cs typeface="Calibri"/>
              </a:rPr>
              <a:t> </a:t>
            </a:r>
            <a:r>
              <a:rPr kumimoji="0" lang="en-US" sz="2100" b="0" i="0" u="none" strike="noStrike" kern="0" cap="none" spc="45" normalizeH="0" baseline="0" noProof="0" dirty="0">
                <a:ln>
                  <a:noFill/>
                </a:ln>
                <a:solidFill>
                  <a:prstClr val="black"/>
                </a:solidFill>
                <a:effectLst/>
                <a:uLnTx/>
                <a:uFillTx/>
                <a:latin typeface="Calibri"/>
                <a:ea typeface="+mn-ea"/>
                <a:cs typeface="Calibri"/>
              </a:rPr>
              <a:t>babies.</a:t>
            </a:r>
            <a:endParaRPr kumimoji="0" lang="en-US" sz="2100" b="0" i="0" u="none" strike="noStrike" kern="0" cap="none" spc="0" normalizeH="0" baseline="0" noProof="0" dirty="0">
              <a:ln>
                <a:noFill/>
              </a:ln>
              <a:solidFill>
                <a:prstClr val="black"/>
              </a:solidFill>
              <a:effectLst/>
              <a:uLnTx/>
              <a:uFillTx/>
              <a:latin typeface="Calibri"/>
              <a:ea typeface="+mn-ea"/>
              <a:cs typeface="Calibri"/>
            </a:endParaRPr>
          </a:p>
          <a:p>
            <a:pPr marL="243204" marR="0" lvl="0" indent="-166370" defTabSz="914400" eaLnBrk="1" fontAlgn="auto" latinLnBrk="0" hangingPunct="1">
              <a:lnSpc>
                <a:spcPct val="100000"/>
              </a:lnSpc>
              <a:spcBef>
                <a:spcPts val="450"/>
              </a:spcBef>
              <a:spcAft>
                <a:spcPts val="0"/>
              </a:spcAft>
              <a:buClrTx/>
              <a:buSzTx/>
              <a:buFontTx/>
              <a:buChar char="•"/>
              <a:tabLst>
                <a:tab pos="243204" algn="l"/>
              </a:tabLst>
              <a:defRPr/>
            </a:pPr>
            <a:r>
              <a:rPr kumimoji="0" lang="en-US" sz="2100" b="0" i="0" u="none" strike="noStrike" kern="0" cap="none" spc="0" normalizeH="0" baseline="0" noProof="0" dirty="0">
                <a:ln>
                  <a:noFill/>
                </a:ln>
                <a:solidFill>
                  <a:prstClr val="black"/>
                </a:solidFill>
                <a:effectLst/>
                <a:uLnTx/>
                <a:uFillTx/>
                <a:latin typeface="Calibri"/>
                <a:ea typeface="+mn-ea"/>
                <a:cs typeface="Calibri"/>
              </a:rPr>
              <a:t>Women</a:t>
            </a:r>
            <a:r>
              <a:rPr kumimoji="0" lang="en-US" sz="2100" b="0" i="0" u="none" strike="noStrike" kern="0" cap="none" spc="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who</a:t>
            </a:r>
            <a:r>
              <a:rPr kumimoji="0" lang="en-US" sz="2100" b="0" i="0" u="none" strike="noStrike" kern="0" cap="none" spc="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are</a:t>
            </a:r>
            <a:r>
              <a:rPr kumimoji="0" lang="en-US" sz="2100" b="0" i="0" u="none" strike="noStrike" kern="0" cap="none" spc="-3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obese</a:t>
            </a:r>
            <a:r>
              <a:rPr kumimoji="0" lang="en-US" sz="2100" b="0" i="0" u="none" strike="noStrike" kern="0" cap="none" spc="-4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with</a:t>
            </a:r>
            <a:r>
              <a:rPr kumimoji="0" lang="en-US" sz="2100" b="0" i="0" u="none" strike="noStrike" kern="0" cap="none" spc="-5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212121"/>
                </a:solidFill>
                <a:effectLst/>
                <a:uLnTx/>
                <a:uFillTx/>
                <a:latin typeface="Calibri"/>
                <a:ea typeface="+mn-ea"/>
                <a:cs typeface="Calibri"/>
              </a:rPr>
              <a:t>a</a:t>
            </a:r>
            <a:r>
              <a:rPr kumimoji="0" lang="en-US" sz="2100" b="0" i="0" u="none" strike="noStrike" kern="0" cap="none" spc="-60" normalizeH="0" baseline="0" noProof="0" dirty="0">
                <a:ln>
                  <a:noFill/>
                </a:ln>
                <a:solidFill>
                  <a:srgbClr val="212121"/>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body </a:t>
            </a:r>
            <a:r>
              <a:rPr kumimoji="0" lang="en-US" sz="2100" b="0" i="0" u="none" strike="noStrike" kern="0" cap="none" spc="0" normalizeH="0" baseline="0" noProof="0" dirty="0">
                <a:ln>
                  <a:noFill/>
                </a:ln>
                <a:solidFill>
                  <a:srgbClr val="1A1A1A"/>
                </a:solidFill>
                <a:effectLst/>
                <a:uLnTx/>
                <a:uFillTx/>
                <a:latin typeface="Calibri"/>
                <a:ea typeface="+mn-ea"/>
                <a:cs typeface="Calibri"/>
              </a:rPr>
              <a:t>mass</a:t>
            </a:r>
            <a:r>
              <a:rPr kumimoji="0" lang="en-US" sz="2100" b="0" i="0" u="none" strike="noStrike" kern="0" cap="none" spc="50" normalizeH="0" baseline="0" noProof="0" dirty="0">
                <a:ln>
                  <a:noFill/>
                </a:ln>
                <a:solidFill>
                  <a:srgbClr val="1A1A1A"/>
                </a:solidFill>
                <a:effectLst/>
                <a:uLnTx/>
                <a:uFillTx/>
                <a:latin typeface="Calibri"/>
                <a:ea typeface="+mn-ea"/>
                <a:cs typeface="Calibri"/>
              </a:rPr>
              <a:t> </a:t>
            </a:r>
            <a:r>
              <a:rPr kumimoji="0" lang="en-US" sz="2100" b="0" i="0" u="none" strike="noStrike" kern="0" cap="none" spc="-10" normalizeH="0" baseline="0" noProof="0" dirty="0">
                <a:ln>
                  <a:noFill/>
                </a:ln>
                <a:solidFill>
                  <a:prstClr val="black"/>
                </a:solidFill>
                <a:effectLst/>
                <a:uLnTx/>
                <a:uFillTx/>
                <a:latin typeface="Calibri"/>
                <a:ea typeface="+mn-ea"/>
                <a:cs typeface="Calibri"/>
              </a:rPr>
              <a:t>index</a:t>
            </a:r>
            <a:r>
              <a:rPr kumimoji="0" lang="en-US" sz="2100" b="0" i="0" u="none" strike="noStrike" kern="0" cap="none" spc="10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(BMI)</a:t>
            </a:r>
            <a:r>
              <a:rPr kumimoji="0" lang="en-US" sz="2100" b="0" i="0" u="none" strike="noStrike" kern="0" cap="none" spc="-1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of</a:t>
            </a:r>
            <a:r>
              <a:rPr kumimoji="0" lang="en-US" sz="2100" b="0" i="0" u="none" strike="noStrike" kern="0" cap="none" spc="-4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181818"/>
                </a:solidFill>
                <a:effectLst/>
                <a:uLnTx/>
                <a:uFillTx/>
                <a:latin typeface="Calibri"/>
                <a:ea typeface="+mn-ea"/>
                <a:cs typeface="Calibri"/>
              </a:rPr>
              <a:t>35</a:t>
            </a:r>
            <a:r>
              <a:rPr kumimoji="0" lang="en-US" sz="2100" b="0" i="0" u="none" strike="noStrike" kern="0" cap="none" spc="45" normalizeH="0" baseline="0" noProof="0" dirty="0">
                <a:ln>
                  <a:noFill/>
                </a:ln>
                <a:solidFill>
                  <a:srgbClr val="181818"/>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or</a:t>
            </a:r>
            <a:r>
              <a:rPr kumimoji="0" lang="en-US" sz="2100" b="0" i="0" u="none" strike="noStrike" kern="0" cap="none" spc="-70" normalizeH="0" baseline="0" noProof="0" dirty="0">
                <a:ln>
                  <a:noFill/>
                </a:ln>
                <a:solidFill>
                  <a:prstClr val="black"/>
                </a:solidFill>
                <a:effectLst/>
                <a:uLnTx/>
                <a:uFillTx/>
                <a:latin typeface="Calibri"/>
                <a:ea typeface="+mn-ea"/>
                <a:cs typeface="Calibri"/>
              </a:rPr>
              <a:t> </a:t>
            </a:r>
            <a:r>
              <a:rPr kumimoji="0" lang="en-US" sz="2100" b="0" i="0" u="none" strike="noStrike" kern="0" cap="none" spc="-10" normalizeH="0" baseline="0" noProof="0" dirty="0">
                <a:ln>
                  <a:noFill/>
                </a:ln>
                <a:solidFill>
                  <a:prstClr val="black"/>
                </a:solidFill>
                <a:effectLst/>
                <a:uLnTx/>
                <a:uFillTx/>
                <a:latin typeface="Calibri"/>
                <a:ea typeface="+mn-ea"/>
                <a:cs typeface="Calibri"/>
              </a:rPr>
              <a:t>above.</a:t>
            </a:r>
            <a:endParaRPr kumimoji="0" lang="en-US" sz="2100" b="0" i="0" u="none" strike="noStrike" kern="0" cap="none" spc="0" normalizeH="0" baseline="0" noProof="0" dirty="0">
              <a:ln>
                <a:noFill/>
              </a:ln>
              <a:solidFill>
                <a:prstClr val="black"/>
              </a:solidFill>
              <a:effectLst/>
              <a:uLnTx/>
              <a:uFillTx/>
              <a:latin typeface="Calibri"/>
              <a:ea typeface="+mn-ea"/>
              <a:cs typeface="Calibri"/>
            </a:endParaRPr>
          </a:p>
          <a:p>
            <a:pPr marL="12700" marR="261620" lvl="0" indent="179705" defTabSz="914400" eaLnBrk="1" fontAlgn="auto" latinLnBrk="0" hangingPunct="1">
              <a:lnSpc>
                <a:spcPts val="2000"/>
              </a:lnSpc>
              <a:spcBef>
                <a:spcPts val="730"/>
              </a:spcBef>
              <a:spcAft>
                <a:spcPts val="0"/>
              </a:spcAft>
              <a:buClrTx/>
              <a:buSzTx/>
              <a:buFontTx/>
              <a:buChar char="•"/>
              <a:tabLst>
                <a:tab pos="192405" algn="l"/>
              </a:tabLst>
              <a:defRPr/>
            </a:pPr>
            <a:r>
              <a:rPr kumimoji="0" lang="en-US" sz="2100" b="0" i="0" u="none" strike="noStrike" kern="0" cap="none" spc="-20" normalizeH="0" baseline="0" noProof="0" dirty="0">
                <a:ln>
                  <a:noFill/>
                </a:ln>
                <a:solidFill>
                  <a:prstClr val="black"/>
                </a:solidFill>
                <a:effectLst/>
                <a:uLnTx/>
                <a:uFillTx/>
                <a:latin typeface="Calibri"/>
                <a:ea typeface="+mn-ea"/>
                <a:cs typeface="Calibri"/>
              </a:rPr>
              <a:t>Baby</a:t>
            </a:r>
            <a:r>
              <a:rPr kumimoji="0" lang="en-US" sz="2100" b="0" i="0" u="none" strike="noStrike" kern="0" cap="none" spc="-90" normalizeH="0" baseline="0" noProof="0" dirty="0">
                <a:ln>
                  <a:noFill/>
                </a:ln>
                <a:solidFill>
                  <a:prstClr val="black"/>
                </a:solidFill>
                <a:effectLst/>
                <a:uLnTx/>
                <a:uFillTx/>
                <a:latin typeface="Calibri"/>
                <a:ea typeface="+mn-ea"/>
                <a:cs typeface="Calibri"/>
              </a:rPr>
              <a:t> </a:t>
            </a:r>
            <a:r>
              <a:rPr kumimoji="0" lang="en-US" sz="2100" b="0" i="0" u="none" strike="noStrike" kern="0" cap="none" spc="-10" normalizeH="0" baseline="0" noProof="0" dirty="0">
                <a:ln>
                  <a:noFill/>
                </a:ln>
                <a:solidFill>
                  <a:srgbClr val="151515"/>
                </a:solidFill>
                <a:effectLst/>
                <a:uLnTx/>
                <a:uFillTx/>
                <a:latin typeface="Calibri"/>
                <a:ea typeface="+mn-ea"/>
                <a:cs typeface="Calibri"/>
              </a:rPr>
              <a:t>boys</a:t>
            </a:r>
            <a:r>
              <a:rPr kumimoji="0" lang="en-US" sz="2100" b="0" i="0" u="none" strike="noStrike" kern="0" cap="none" spc="-60" normalizeH="0" baseline="0" noProof="0" dirty="0">
                <a:ln>
                  <a:noFill/>
                </a:ln>
                <a:solidFill>
                  <a:srgbClr val="151515"/>
                </a:solidFill>
                <a:effectLst/>
                <a:uLnTx/>
                <a:uFillTx/>
                <a:latin typeface="Calibri"/>
                <a:ea typeface="+mn-ea"/>
                <a:cs typeface="Calibri"/>
              </a:rPr>
              <a:t> </a:t>
            </a:r>
            <a:r>
              <a:rPr kumimoji="0" lang="en-US" sz="2100" b="0" i="0" u="none" strike="noStrike" kern="0" cap="none" spc="-40" normalizeH="0" baseline="0" noProof="0" dirty="0">
                <a:ln>
                  <a:noFill/>
                </a:ln>
                <a:solidFill>
                  <a:srgbClr val="111111"/>
                </a:solidFill>
                <a:effectLst/>
                <a:uLnTx/>
                <a:uFillTx/>
                <a:latin typeface="Calibri"/>
                <a:ea typeface="+mn-ea"/>
                <a:cs typeface="Calibri"/>
              </a:rPr>
              <a:t>are</a:t>
            </a:r>
            <a:r>
              <a:rPr kumimoji="0" lang="en-US" sz="2100" b="0" i="0" u="none" strike="noStrike" kern="0" cap="none" spc="-65" normalizeH="0" baseline="0" noProof="0" dirty="0">
                <a:ln>
                  <a:noFill/>
                </a:ln>
                <a:solidFill>
                  <a:srgbClr val="111111"/>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also</a:t>
            </a:r>
            <a:r>
              <a:rPr kumimoji="0" lang="en-US" sz="2100" b="0" i="0" u="none" strike="noStrike" kern="0" cap="none" spc="-100" normalizeH="0" baseline="0" noProof="0" dirty="0">
                <a:ln>
                  <a:noFill/>
                </a:ln>
                <a:solidFill>
                  <a:prstClr val="black"/>
                </a:solidFill>
                <a:effectLst/>
                <a:uLnTx/>
                <a:uFillTx/>
                <a:latin typeface="Calibri"/>
                <a:ea typeface="+mn-ea"/>
                <a:cs typeface="Calibri"/>
              </a:rPr>
              <a:t> </a:t>
            </a:r>
            <a:r>
              <a:rPr kumimoji="0" lang="en-US" sz="2100" b="0" i="0" u="none" strike="noStrike" kern="0" cap="none" spc="-10" normalizeH="0" baseline="0" noProof="0" dirty="0">
                <a:ln>
                  <a:noFill/>
                </a:ln>
                <a:solidFill>
                  <a:prstClr val="black"/>
                </a:solidFill>
                <a:effectLst/>
                <a:uLnTx/>
                <a:uFillTx/>
                <a:latin typeface="Calibri"/>
                <a:ea typeface="+mn-ea"/>
                <a:cs typeface="Calibri"/>
              </a:rPr>
              <a:t>more</a:t>
            </a:r>
            <a:r>
              <a:rPr kumimoji="0" lang="en-US" sz="2100" b="0" i="0" u="none" strike="noStrike" kern="0" cap="none" spc="5" normalizeH="0" baseline="0" noProof="0" dirty="0">
                <a:ln>
                  <a:noFill/>
                </a:ln>
                <a:solidFill>
                  <a:prstClr val="black"/>
                </a:solidFill>
                <a:effectLst/>
                <a:uLnTx/>
                <a:uFillTx/>
                <a:latin typeface="Calibri"/>
                <a:ea typeface="+mn-ea"/>
                <a:cs typeface="Calibri"/>
              </a:rPr>
              <a:t> </a:t>
            </a:r>
            <a:r>
              <a:rPr kumimoji="0" lang="en-US" sz="2100" b="0" i="0" u="none" strike="noStrike" kern="0" cap="none" spc="-35" normalizeH="0" baseline="0" noProof="0" dirty="0">
                <a:ln>
                  <a:noFill/>
                </a:ln>
                <a:solidFill>
                  <a:prstClr val="black"/>
                </a:solidFill>
                <a:effectLst/>
                <a:uLnTx/>
                <a:uFillTx/>
                <a:latin typeface="Calibri"/>
                <a:ea typeface="+mn-ea"/>
                <a:cs typeface="Calibri"/>
              </a:rPr>
              <a:t>likely</a:t>
            </a:r>
            <a:r>
              <a:rPr kumimoji="0" lang="en-US" sz="2100" b="0" i="0" u="none" strike="noStrike" kern="0" cap="none" spc="-1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212121"/>
                </a:solidFill>
                <a:effectLst/>
                <a:uLnTx/>
                <a:uFillTx/>
                <a:latin typeface="Calibri"/>
                <a:ea typeface="+mn-ea"/>
                <a:cs typeface="Calibri"/>
              </a:rPr>
              <a:t>to</a:t>
            </a:r>
            <a:r>
              <a:rPr kumimoji="0" lang="en-US" sz="2100" b="0" i="0" u="none" strike="noStrike" kern="0" cap="none" spc="-105" normalizeH="0" baseline="0" noProof="0" dirty="0">
                <a:ln>
                  <a:noFill/>
                </a:ln>
                <a:solidFill>
                  <a:srgbClr val="212121"/>
                </a:solidFill>
                <a:effectLst/>
                <a:uLnTx/>
                <a:uFillTx/>
                <a:latin typeface="Calibri"/>
                <a:ea typeface="+mn-ea"/>
                <a:cs typeface="Calibri"/>
              </a:rPr>
              <a:t> </a:t>
            </a:r>
            <a:r>
              <a:rPr kumimoji="0" lang="en-US" sz="2100" b="0" i="0" u="none" strike="noStrike" kern="0" cap="none" spc="0" normalizeH="0" baseline="0" noProof="0" dirty="0">
                <a:ln>
                  <a:noFill/>
                </a:ln>
                <a:solidFill>
                  <a:srgbClr val="242424"/>
                </a:solidFill>
                <a:effectLst/>
                <a:uLnTx/>
                <a:uFillTx/>
                <a:latin typeface="Calibri"/>
                <a:ea typeface="+mn-ea"/>
                <a:cs typeface="Calibri"/>
              </a:rPr>
              <a:t>be</a:t>
            </a:r>
            <a:r>
              <a:rPr kumimoji="0" lang="en-US" sz="2100" b="0" i="0" u="none" strike="noStrike" kern="0" cap="none" spc="-110" normalizeH="0" baseline="0" noProof="0" dirty="0">
                <a:ln>
                  <a:noFill/>
                </a:ln>
                <a:solidFill>
                  <a:srgbClr val="242424"/>
                </a:solidFill>
                <a:effectLst/>
                <a:uLnTx/>
                <a:uFillTx/>
                <a:latin typeface="Calibri"/>
                <a:ea typeface="+mn-ea"/>
                <a:cs typeface="Calibri"/>
              </a:rPr>
              <a:t> </a:t>
            </a:r>
            <a:r>
              <a:rPr kumimoji="0" lang="en-US" sz="2100" b="0" i="0" u="none" strike="noStrike" kern="0" cap="none" spc="-20" normalizeH="0" baseline="0" noProof="0" dirty="0">
                <a:ln>
                  <a:noFill/>
                </a:ln>
                <a:solidFill>
                  <a:prstClr val="black"/>
                </a:solidFill>
                <a:effectLst/>
                <a:uLnTx/>
                <a:uFillTx/>
                <a:latin typeface="Calibri"/>
                <a:ea typeface="+mn-ea"/>
                <a:cs typeface="Calibri"/>
              </a:rPr>
              <a:t>large</a:t>
            </a:r>
            <a:r>
              <a:rPr kumimoji="0" lang="en-US" sz="2100" b="0" i="0" u="none" strike="noStrike" kern="0" cap="none" spc="-1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for</a:t>
            </a:r>
            <a:r>
              <a:rPr kumimoji="0" lang="en-US" sz="2100" b="0" i="0" u="none" strike="noStrike" kern="0" cap="none" spc="-70" normalizeH="0" baseline="0" noProof="0" dirty="0">
                <a:ln>
                  <a:noFill/>
                </a:ln>
                <a:solidFill>
                  <a:prstClr val="black"/>
                </a:solidFill>
                <a:effectLst/>
                <a:uLnTx/>
                <a:uFillTx/>
                <a:latin typeface="Calibri"/>
                <a:ea typeface="+mn-ea"/>
                <a:cs typeface="Calibri"/>
              </a:rPr>
              <a:t> </a:t>
            </a:r>
            <a:r>
              <a:rPr kumimoji="0" lang="en-US" sz="2100" b="0" i="0" u="none" strike="noStrike" kern="0" cap="none" spc="-35" normalizeH="0" baseline="0" noProof="0" dirty="0">
                <a:ln>
                  <a:noFill/>
                </a:ln>
                <a:solidFill>
                  <a:prstClr val="black"/>
                </a:solidFill>
                <a:effectLst/>
                <a:uLnTx/>
                <a:uFillTx/>
                <a:latin typeface="Calibri"/>
                <a:ea typeface="+mn-ea"/>
                <a:cs typeface="Calibri"/>
              </a:rPr>
              <a:t>gestational </a:t>
            </a:r>
            <a:r>
              <a:rPr kumimoji="0" lang="en-US" sz="2100" b="0" i="0" u="none" strike="noStrike" kern="0" cap="none" spc="-40" normalizeH="0" baseline="0" noProof="0" dirty="0">
                <a:ln>
                  <a:noFill/>
                </a:ln>
                <a:solidFill>
                  <a:srgbClr val="262626"/>
                </a:solidFill>
                <a:effectLst/>
                <a:uLnTx/>
                <a:uFillTx/>
                <a:latin typeface="Calibri"/>
                <a:ea typeface="+mn-ea"/>
                <a:cs typeface="Calibri"/>
              </a:rPr>
              <a:t>age</a:t>
            </a:r>
            <a:r>
              <a:rPr kumimoji="0" lang="en-US" sz="2100" b="0" i="0" u="none" strike="noStrike" kern="0" cap="none" spc="-65" normalizeH="0" baseline="0" noProof="0" dirty="0">
                <a:ln>
                  <a:noFill/>
                </a:ln>
                <a:solidFill>
                  <a:srgbClr val="262626"/>
                </a:solidFill>
                <a:effectLst/>
                <a:uLnTx/>
                <a:uFillTx/>
                <a:latin typeface="Calibri"/>
                <a:ea typeface="+mn-ea"/>
                <a:cs typeface="Calibri"/>
              </a:rPr>
              <a:t> </a:t>
            </a:r>
            <a:r>
              <a:rPr kumimoji="0" lang="en-US" sz="2100" b="0" i="0" u="none" strike="noStrike" kern="0" cap="none" spc="-20" normalizeH="0" baseline="0" noProof="0" dirty="0">
                <a:ln>
                  <a:noFill/>
                </a:ln>
                <a:solidFill>
                  <a:prstClr val="black"/>
                </a:solidFill>
                <a:effectLst/>
                <a:uLnTx/>
                <a:uFillTx/>
                <a:latin typeface="Calibri"/>
                <a:ea typeface="+mn-ea"/>
                <a:cs typeface="Calibri"/>
              </a:rPr>
              <a:t>than </a:t>
            </a:r>
            <a:r>
              <a:rPr kumimoji="0" lang="en-US" sz="2100" b="0" i="0" u="none" strike="noStrike" kern="0" cap="none" spc="0" normalizeH="0" baseline="0" noProof="0" dirty="0">
                <a:ln>
                  <a:noFill/>
                </a:ln>
                <a:solidFill>
                  <a:prstClr val="black"/>
                </a:solidFill>
                <a:effectLst/>
                <a:uLnTx/>
                <a:uFillTx/>
                <a:latin typeface="Calibri"/>
                <a:ea typeface="+mn-ea"/>
                <a:cs typeface="Calibri"/>
              </a:rPr>
              <a:t>baby.</a:t>
            </a:r>
            <a:r>
              <a:rPr kumimoji="0" lang="en-US" sz="2100" b="0" i="0" u="none" strike="noStrike" kern="0" cap="none" spc="-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girls.</a:t>
            </a:r>
            <a:r>
              <a:rPr kumimoji="0" lang="en-US" sz="2100" b="0" i="0" u="none" strike="noStrike" kern="0" cap="none" spc="-20" normalizeH="0" baseline="0" noProof="0" dirty="0">
                <a:ln>
                  <a:noFill/>
                </a:ln>
                <a:solidFill>
                  <a:prstClr val="black"/>
                </a:solidFill>
                <a:effectLst/>
                <a:uLnTx/>
                <a:uFillTx/>
                <a:latin typeface="Calibri"/>
                <a:ea typeface="+mn-ea"/>
                <a:cs typeface="Calibri"/>
              </a:rPr>
              <a:t> </a:t>
            </a:r>
            <a:r>
              <a:rPr kumimoji="0" lang="en-US" sz="2100" b="0" i="0" u="none" strike="noStrike" kern="0" cap="none" spc="-25" normalizeH="0" baseline="0" noProof="0" dirty="0">
                <a:ln>
                  <a:noFill/>
                </a:ln>
                <a:solidFill>
                  <a:prstClr val="black"/>
                </a:solidFill>
                <a:effectLst/>
                <a:uLnTx/>
                <a:uFillTx/>
                <a:latin typeface="Calibri"/>
                <a:ea typeface="+mn-ea"/>
                <a:cs typeface="Calibri"/>
              </a:rPr>
              <a:t>However,</a:t>
            </a:r>
            <a:r>
              <a:rPr kumimoji="0" lang="en-US" sz="2100" b="0" i="0" u="none" strike="noStrike" kern="0" cap="none" spc="5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0F0F0F"/>
                </a:solidFill>
                <a:effectLst/>
                <a:uLnTx/>
                <a:uFillTx/>
                <a:latin typeface="Calibri"/>
                <a:ea typeface="+mn-ea"/>
                <a:cs typeface="Calibri"/>
              </a:rPr>
              <a:t>many </a:t>
            </a:r>
            <a:r>
              <a:rPr kumimoji="0" lang="en-US" sz="2100" b="0" i="0" u="none" strike="noStrike" kern="0" cap="none" spc="0" normalizeH="0" baseline="0" noProof="0" dirty="0">
                <a:ln>
                  <a:noFill/>
                </a:ln>
                <a:solidFill>
                  <a:prstClr val="black"/>
                </a:solidFill>
                <a:effectLst/>
                <a:uLnTx/>
                <a:uFillTx/>
                <a:latin typeface="Calibri"/>
                <a:ea typeface="+mn-ea"/>
                <a:cs typeface="Calibri"/>
              </a:rPr>
              <a:t>women</a:t>
            </a:r>
            <a:r>
              <a:rPr kumimoji="0" lang="en-US" sz="2100" b="0" i="0" u="none" strike="noStrike" kern="0" cap="none" spc="3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who</a:t>
            </a:r>
            <a:r>
              <a:rPr kumimoji="0" lang="en-US" sz="2100" b="0" i="0" u="none" strike="noStrike" kern="0" cap="none" spc="-5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have</a:t>
            </a:r>
            <a:r>
              <a:rPr kumimoji="0" lang="en-US" sz="2100" b="0" i="0" u="none" strike="noStrike" kern="0" cap="none" spc="-7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363636"/>
                </a:solidFill>
                <a:effectLst/>
                <a:uLnTx/>
                <a:uFillTx/>
                <a:latin typeface="Calibri"/>
                <a:ea typeface="+mn-ea"/>
                <a:cs typeface="Calibri"/>
              </a:rPr>
              <a:t>a</a:t>
            </a:r>
            <a:r>
              <a:rPr kumimoji="0" lang="en-US" sz="2100" b="0" i="0" u="none" strike="noStrike" kern="0" cap="none" spc="-65" normalizeH="0" baseline="0" noProof="0" dirty="0">
                <a:ln>
                  <a:noFill/>
                </a:ln>
                <a:solidFill>
                  <a:srgbClr val="363636"/>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LGA</a:t>
            </a:r>
            <a:r>
              <a:rPr kumimoji="0" lang="en-US" sz="2100" b="0" i="0" u="none" strike="noStrike" kern="0" cap="none" spc="-5"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baby</a:t>
            </a:r>
            <a:r>
              <a:rPr kumimoji="0" lang="en-US" sz="2100" b="0" i="0" u="none" strike="noStrike" kern="0" cap="none" spc="5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333333"/>
                </a:solidFill>
                <a:effectLst/>
                <a:uLnTx/>
                <a:uFillTx/>
                <a:latin typeface="Calibri"/>
                <a:ea typeface="+mn-ea"/>
                <a:cs typeface="Calibri"/>
              </a:rPr>
              <a:t>do</a:t>
            </a:r>
            <a:r>
              <a:rPr kumimoji="0" lang="en-US" sz="2100" b="0" i="0" u="none" strike="noStrike" kern="0" cap="none" spc="-65" normalizeH="0" baseline="0" noProof="0" dirty="0">
                <a:ln>
                  <a:noFill/>
                </a:ln>
                <a:solidFill>
                  <a:srgbClr val="333333"/>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not</a:t>
            </a:r>
            <a:r>
              <a:rPr kumimoji="0" lang="en-US" sz="2100" b="0" i="0" u="none" strike="noStrike" kern="0" cap="none" spc="-30" normalizeH="0" baseline="0" noProof="0" dirty="0">
                <a:ln>
                  <a:noFill/>
                </a:ln>
                <a:solidFill>
                  <a:prstClr val="black"/>
                </a:solidFill>
                <a:effectLst/>
                <a:uLnTx/>
                <a:uFillTx/>
                <a:latin typeface="Calibri"/>
                <a:ea typeface="+mn-ea"/>
                <a:cs typeface="Calibri"/>
              </a:rPr>
              <a:t> </a:t>
            </a:r>
            <a:r>
              <a:rPr kumimoji="0" lang="en-US" sz="2100" b="0" i="0" u="none" strike="noStrike" kern="0" cap="none" spc="-20" normalizeH="0" baseline="0" noProof="0" dirty="0">
                <a:ln>
                  <a:noFill/>
                </a:ln>
                <a:solidFill>
                  <a:prstClr val="black"/>
                </a:solidFill>
                <a:effectLst/>
                <a:uLnTx/>
                <a:uFillTx/>
                <a:latin typeface="Calibri"/>
                <a:ea typeface="+mn-ea"/>
                <a:cs typeface="Calibri"/>
              </a:rPr>
              <a:t>have </a:t>
            </a:r>
            <a:r>
              <a:rPr kumimoji="0" lang="en-US" sz="2100" b="0" i="0" u="none" strike="noStrike" kern="0" cap="none" spc="0" normalizeH="0" baseline="0" noProof="0" dirty="0">
                <a:ln>
                  <a:noFill/>
                </a:ln>
                <a:solidFill>
                  <a:prstClr val="black"/>
                </a:solidFill>
                <a:effectLst/>
                <a:uLnTx/>
                <a:uFillTx/>
                <a:latin typeface="Calibri"/>
                <a:ea typeface="+mn-ea"/>
                <a:cs typeface="Calibri"/>
              </a:rPr>
              <a:t>any</a:t>
            </a:r>
            <a:r>
              <a:rPr kumimoji="0" lang="en-US" sz="2100" b="0" i="0" u="none" strike="noStrike" kern="0" cap="none" spc="-50" normalizeH="0" baseline="0" noProof="0" dirty="0">
                <a:ln>
                  <a:noFill/>
                </a:ln>
                <a:solidFill>
                  <a:prstClr val="black"/>
                </a:solidFill>
                <a:effectLst/>
                <a:uLnTx/>
                <a:uFillTx/>
                <a:latin typeface="Calibri"/>
                <a:ea typeface="+mn-ea"/>
                <a:cs typeface="Calibri"/>
              </a:rPr>
              <a:t> </a:t>
            </a:r>
            <a:r>
              <a:rPr kumimoji="0" lang="en-US" sz="2100" b="0" i="0" u="none" strike="noStrike" kern="0" cap="none" spc="0" normalizeH="0" baseline="0" noProof="0" dirty="0">
                <a:ln>
                  <a:noFill/>
                </a:ln>
                <a:solidFill>
                  <a:srgbClr val="1C1C1C"/>
                </a:solidFill>
                <a:effectLst/>
                <a:uLnTx/>
                <a:uFillTx/>
                <a:latin typeface="Calibri"/>
                <a:ea typeface="+mn-ea"/>
                <a:cs typeface="Calibri"/>
              </a:rPr>
              <a:t>of</a:t>
            </a:r>
            <a:r>
              <a:rPr kumimoji="0" lang="en-US" sz="2100" b="0" i="0" u="none" strike="noStrike" kern="0" cap="none" spc="-40" normalizeH="0" baseline="0" noProof="0" dirty="0">
                <a:ln>
                  <a:noFill/>
                </a:ln>
                <a:solidFill>
                  <a:srgbClr val="1C1C1C"/>
                </a:solidFill>
                <a:effectLst/>
                <a:uLnTx/>
                <a:uFillTx/>
                <a:latin typeface="Calibri"/>
                <a:ea typeface="+mn-ea"/>
                <a:cs typeface="Calibri"/>
              </a:rPr>
              <a:t> </a:t>
            </a:r>
            <a:r>
              <a:rPr kumimoji="0" lang="en-US" sz="2100" b="0" i="0" u="none" strike="noStrike" kern="0" cap="none" spc="0" normalizeH="0" baseline="0" noProof="0" dirty="0">
                <a:ln>
                  <a:noFill/>
                </a:ln>
                <a:solidFill>
                  <a:prstClr val="black"/>
                </a:solidFill>
                <a:effectLst/>
                <a:uLnTx/>
                <a:uFillTx/>
                <a:latin typeface="Calibri"/>
                <a:ea typeface="+mn-ea"/>
                <a:cs typeface="Calibri"/>
              </a:rPr>
              <a:t>these</a:t>
            </a:r>
            <a:r>
              <a:rPr kumimoji="0" lang="en-US" sz="2100" b="0" i="0" u="none" strike="noStrike" kern="0" cap="none" spc="85" normalizeH="0" baseline="0" noProof="0" dirty="0">
                <a:ln>
                  <a:noFill/>
                </a:ln>
                <a:solidFill>
                  <a:prstClr val="black"/>
                </a:solidFill>
                <a:effectLst/>
                <a:uLnTx/>
                <a:uFillTx/>
                <a:latin typeface="Calibri"/>
                <a:ea typeface="+mn-ea"/>
                <a:cs typeface="Calibri"/>
              </a:rPr>
              <a:t> </a:t>
            </a:r>
            <a:r>
              <a:rPr kumimoji="0" lang="en-US" sz="2100" b="0" i="0" u="none" strike="noStrike" kern="0" cap="none" spc="-45" normalizeH="0" baseline="0" noProof="0" dirty="0" err="1">
                <a:ln>
                  <a:noFill/>
                </a:ln>
                <a:solidFill>
                  <a:prstClr val="black"/>
                </a:solidFill>
                <a:effectLst/>
                <a:uLnTx/>
                <a:uFillTx/>
                <a:latin typeface="Calibri"/>
                <a:ea typeface="+mn-ea"/>
                <a:cs typeface="Calibri"/>
              </a:rPr>
              <a:t>risl</a:t>
            </a:r>
            <a:r>
              <a:rPr kumimoji="0" lang="en-US" sz="2100" b="0" i="0" u="none" strike="noStrike" kern="0" cap="none" spc="-45" normalizeH="0" baseline="0" noProof="0" dirty="0">
                <a:ln>
                  <a:noFill/>
                </a:ln>
                <a:solidFill>
                  <a:prstClr val="black"/>
                </a:solidFill>
                <a:effectLst/>
                <a:uLnTx/>
                <a:uFillTx/>
                <a:latin typeface="Calibri"/>
                <a:ea typeface="+mn-ea"/>
                <a:cs typeface="Calibri"/>
              </a:rPr>
              <a:t>‹</a:t>
            </a:r>
            <a:r>
              <a:rPr kumimoji="0" lang="en-US" sz="2100" b="0" i="0" u="none" strike="noStrike" kern="0" cap="none" spc="-60" normalizeH="0" baseline="0" noProof="0" dirty="0">
                <a:ln>
                  <a:noFill/>
                </a:ln>
                <a:solidFill>
                  <a:prstClr val="black"/>
                </a:solidFill>
                <a:effectLst/>
                <a:uLnTx/>
                <a:uFillTx/>
                <a:latin typeface="Calibri"/>
                <a:ea typeface="+mn-ea"/>
                <a:cs typeface="Calibri"/>
              </a:rPr>
              <a:t> </a:t>
            </a:r>
            <a:r>
              <a:rPr kumimoji="0" lang="en-US" sz="2100" b="0" i="0" u="none" strike="noStrike" kern="0" cap="none" spc="-10" normalizeH="0" baseline="0" noProof="0" dirty="0">
                <a:ln>
                  <a:noFill/>
                </a:ln>
                <a:solidFill>
                  <a:prstClr val="black"/>
                </a:solidFill>
                <a:effectLst/>
                <a:uLnTx/>
                <a:uFillTx/>
                <a:latin typeface="Calibri"/>
                <a:ea typeface="+mn-ea"/>
                <a:cs typeface="Calibri"/>
              </a:rPr>
              <a:t>factors.</a:t>
            </a:r>
            <a:endParaRPr kumimoji="0" lang="en-US" sz="2100" b="0" i="0" u="none" strike="noStrike" kern="0" cap="none" spc="0" normalizeH="0" baseline="0" noProof="0" dirty="0">
              <a:ln>
                <a:noFill/>
              </a:ln>
              <a:solidFill>
                <a:prstClr val="black"/>
              </a:solidFill>
              <a:effectLst/>
              <a:uLnTx/>
              <a:uFillTx/>
              <a:latin typeface="Calibri"/>
              <a:ea typeface="+mn-ea"/>
              <a:cs typeface="Calibri"/>
            </a:endParaRPr>
          </a:p>
          <a:p>
            <a:pPr marL="17145" marR="106680" lvl="0" indent="174625" algn="just" defTabSz="914400" eaLnBrk="1" fontAlgn="auto" latinLnBrk="0" hangingPunct="1">
              <a:lnSpc>
                <a:spcPts val="2000"/>
              </a:lnSpc>
              <a:spcBef>
                <a:spcPts val="425"/>
              </a:spcBef>
              <a:spcAft>
                <a:spcPts val="0"/>
              </a:spcAft>
              <a:buClrTx/>
              <a:buSzTx/>
              <a:buFontTx/>
              <a:buChar char="•"/>
              <a:tabLst>
                <a:tab pos="191770" algn="l"/>
              </a:tabLst>
              <a:defRPr/>
            </a:pPr>
            <a:r>
              <a:rPr kumimoji="0" lang="en-US" sz="2100" b="0" i="0" u="none" strike="noStrike" kern="0" cap="none" spc="-30" normalizeH="0" baseline="0" noProof="0" dirty="0">
                <a:ln>
                  <a:noFill/>
                </a:ln>
                <a:solidFill>
                  <a:sysClr val="windowText" lastClr="000000"/>
                </a:solidFill>
                <a:effectLst/>
                <a:uLnTx/>
                <a:uFillTx/>
                <a:latin typeface="Calibri"/>
                <a:cs typeface="Calibri"/>
              </a:rPr>
              <a:t>Women</a:t>
            </a:r>
            <a:r>
              <a:rPr kumimoji="0" lang="en-US" sz="2100" b="0" i="0" u="none" strike="noStrike" kern="0" cap="none" spc="-8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who</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are</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known</a:t>
            </a:r>
            <a:r>
              <a:rPr kumimoji="0" lang="en-US" sz="2100" b="0" i="0" u="none" strike="noStrike" kern="0" cap="none" spc="-8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212121"/>
                </a:solidFill>
                <a:effectLst/>
                <a:uLnTx/>
                <a:uFillTx/>
                <a:latin typeface="Calibri"/>
                <a:cs typeface="Calibri"/>
              </a:rPr>
              <a:t>to</a:t>
            </a:r>
            <a:r>
              <a:rPr kumimoji="0" lang="en-US" sz="2100" b="0" i="0" u="none" strike="noStrike" kern="0" cap="none" spc="-110" normalizeH="0" baseline="0" noProof="0" dirty="0">
                <a:ln>
                  <a:noFill/>
                </a:ln>
                <a:solidFill>
                  <a:srgbClr val="212121"/>
                </a:solidFill>
                <a:effectLst/>
                <a:uLnTx/>
                <a:uFillTx/>
                <a:latin typeface="Calibri"/>
                <a:cs typeface="Calibri"/>
              </a:rPr>
              <a:t> </a:t>
            </a:r>
            <a:r>
              <a:rPr kumimoji="0" lang="en-US" sz="2100" b="0" i="0" u="none" strike="noStrike" kern="0" cap="none" spc="0" normalizeH="0" baseline="0" noProof="0" dirty="0">
                <a:ln>
                  <a:noFill/>
                </a:ln>
                <a:solidFill>
                  <a:srgbClr val="313131"/>
                </a:solidFill>
                <a:effectLst/>
                <a:uLnTx/>
                <a:uFillTx/>
                <a:latin typeface="Calibri"/>
                <a:cs typeface="Calibri"/>
              </a:rPr>
              <a:t>be</a:t>
            </a:r>
            <a:r>
              <a:rPr kumimoji="0" lang="en-US" sz="2100" b="0" i="0" u="none" strike="noStrike" kern="0" cap="none" spc="-105" normalizeH="0" baseline="0" noProof="0" dirty="0">
                <a:ln>
                  <a:noFill/>
                </a:ln>
                <a:solidFill>
                  <a:srgbClr val="313131"/>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diabetic</a:t>
            </a:r>
            <a:r>
              <a:rPr kumimoji="0" lang="en-US" sz="2100" b="0" i="0" u="none" strike="noStrike" kern="0" cap="none" spc="-60"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or</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develop</a:t>
            </a:r>
            <a:r>
              <a:rPr kumimoji="0" lang="en-US" sz="2100" b="0" i="0" u="none" strike="noStrike" kern="0" cap="none" spc="-45"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rgbClr val="111111"/>
                </a:solidFill>
                <a:effectLst/>
                <a:uLnTx/>
                <a:uFillTx/>
                <a:latin typeface="Calibri"/>
                <a:cs typeface="Calibri"/>
              </a:rPr>
              <a:t>diabetes </a:t>
            </a:r>
            <a:r>
              <a:rPr kumimoji="0" lang="en-US" sz="2100" b="0" i="0" u="none" strike="noStrike" kern="0" cap="none" spc="-10" normalizeH="0" baseline="0" noProof="0" dirty="0">
                <a:ln>
                  <a:noFill/>
                </a:ln>
                <a:solidFill>
                  <a:sysClr val="windowText" lastClr="000000"/>
                </a:solidFill>
                <a:effectLst/>
                <a:uLnTx/>
                <a:uFillTx/>
                <a:latin typeface="Calibri"/>
                <a:cs typeface="Calibri"/>
              </a:rPr>
              <a:t>during</a:t>
            </a:r>
            <a:r>
              <a:rPr kumimoji="0" lang="en-US" sz="2100" b="0" i="0" u="none" strike="noStrike" kern="0" cap="none" spc="-5" normalizeH="0" baseline="0" noProof="0" dirty="0">
                <a:ln>
                  <a:noFill/>
                </a:ln>
                <a:solidFill>
                  <a:sysClr val="windowText" lastClr="000000"/>
                </a:solidFill>
                <a:effectLst/>
                <a:uLnTx/>
                <a:uFillTx/>
                <a:latin typeface="Calibri"/>
                <a:cs typeface="Calibri"/>
              </a:rPr>
              <a:t> </a:t>
            </a:r>
            <a:r>
              <a:rPr kumimoji="0" lang="en-US" sz="2100" b="0" i="0" u="none" strike="noStrike" kern="0" cap="none" spc="-65" normalizeH="0" baseline="0" noProof="0" dirty="0">
                <a:ln>
                  <a:noFill/>
                </a:ln>
                <a:solidFill>
                  <a:sysClr val="windowText" lastClr="000000"/>
                </a:solidFill>
                <a:effectLst/>
                <a:uLnTx/>
                <a:uFillTx/>
                <a:latin typeface="Calibri"/>
                <a:cs typeface="Calibri"/>
              </a:rPr>
              <a:t>pregnancy— </a:t>
            </a:r>
            <a:r>
              <a:rPr kumimoji="0" lang="en-US" sz="2100" b="0" i="0" u="none" strike="noStrike" kern="0" cap="none" spc="0" normalizeH="0" baseline="0" noProof="0" dirty="0">
                <a:ln>
                  <a:noFill/>
                </a:ln>
                <a:solidFill>
                  <a:sysClr val="windowText" lastClr="000000"/>
                </a:solidFill>
                <a:effectLst/>
                <a:uLnTx/>
                <a:uFillTx/>
                <a:latin typeface="Calibri"/>
                <a:cs typeface="Calibri"/>
              </a:rPr>
              <a:t>high</a:t>
            </a:r>
            <a:r>
              <a:rPr kumimoji="0" lang="en-US" sz="2100" b="0" i="0" u="none" strike="noStrike" kern="0" cap="none" spc="-110"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levels</a:t>
            </a:r>
            <a:r>
              <a:rPr kumimoji="0" lang="en-US" sz="2100" b="0" i="0" u="none" strike="noStrike" kern="0" cap="none" spc="-8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of</a:t>
            </a:r>
            <a:r>
              <a:rPr kumimoji="0" lang="en-US" sz="2100" b="0" i="0" u="none" strike="noStrike" kern="0" cap="none" spc="-6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sugar</a:t>
            </a:r>
            <a:r>
              <a:rPr kumimoji="0" lang="en-US" sz="2100" b="0" i="0" u="none" strike="noStrike" kern="0" cap="none" spc="-2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111111"/>
                </a:solidFill>
                <a:effectLst/>
                <a:uLnTx/>
                <a:uFillTx/>
                <a:latin typeface="Calibri"/>
                <a:cs typeface="Calibri"/>
              </a:rPr>
              <a:t>in</a:t>
            </a:r>
            <a:r>
              <a:rPr kumimoji="0" lang="en-US" sz="2100" b="0" i="0" u="none" strike="noStrike" kern="0" cap="none" spc="-105" normalizeH="0" baseline="0" noProof="0" dirty="0">
                <a:ln>
                  <a:noFill/>
                </a:ln>
                <a:solidFill>
                  <a:srgbClr val="111111"/>
                </a:solidFill>
                <a:effectLst/>
                <a:uLnTx/>
                <a:uFillTx/>
                <a:latin typeface="Calibri"/>
                <a:cs typeface="Calibri"/>
              </a:rPr>
              <a:t> </a:t>
            </a:r>
            <a:r>
              <a:rPr kumimoji="0" lang="en-US" sz="2100" b="0" i="0" u="none" strike="noStrike" kern="0" cap="none" spc="0" normalizeH="0" baseline="0" noProof="0" dirty="0">
                <a:ln>
                  <a:noFill/>
                </a:ln>
                <a:solidFill>
                  <a:srgbClr val="0F0F0F"/>
                </a:solidFill>
                <a:effectLst/>
                <a:uLnTx/>
                <a:uFillTx/>
                <a:latin typeface="Calibri"/>
                <a:cs typeface="Calibri"/>
              </a:rPr>
              <a:t>the</a:t>
            </a:r>
            <a:r>
              <a:rPr kumimoji="0" lang="en-US" sz="2100" b="0" i="0" u="none" strike="noStrike" kern="0" cap="none" spc="-100" normalizeH="0" baseline="0" noProof="0" dirty="0">
                <a:ln>
                  <a:noFill/>
                </a:ln>
                <a:solidFill>
                  <a:srgbClr val="0F0F0F"/>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blood</a:t>
            </a:r>
            <a:r>
              <a:rPr kumimoji="0" lang="en-US" sz="2100" b="0" i="0" u="none" strike="noStrike" kern="0" cap="none" spc="-50"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can</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pass</a:t>
            </a:r>
            <a:r>
              <a:rPr kumimoji="0" lang="en-US" sz="2100" b="0" i="0" u="none" strike="noStrike" kern="0" cap="none" spc="-65"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through</a:t>
            </a:r>
            <a:r>
              <a:rPr kumimoji="0" lang="en-US" sz="2100" b="0" i="0" u="none" strike="noStrike" kern="0" cap="none" spc="-10"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rgbClr val="1C1C1C"/>
                </a:solidFill>
                <a:effectLst/>
                <a:uLnTx/>
                <a:uFillTx/>
                <a:latin typeface="Calibri"/>
                <a:cs typeface="Calibri"/>
              </a:rPr>
              <a:t>the</a:t>
            </a:r>
            <a:r>
              <a:rPr kumimoji="0" lang="en-US" sz="2100" b="0" i="0" u="none" strike="noStrike" kern="0" cap="none" spc="-85" normalizeH="0" baseline="0" noProof="0" dirty="0">
                <a:ln>
                  <a:noFill/>
                </a:ln>
                <a:solidFill>
                  <a:srgbClr val="1C1C1C"/>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placenta</a:t>
            </a:r>
            <a:r>
              <a:rPr kumimoji="0" lang="en-US" sz="2100" b="0" i="0" u="none" strike="noStrike" kern="0" cap="none" spc="2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to</a:t>
            </a:r>
            <a:r>
              <a:rPr kumimoji="0" lang="en-US" sz="2100" b="0" i="0" u="none" strike="noStrike" kern="0" cap="none" spc="-10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your</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0F0F0F"/>
                </a:solidFill>
                <a:effectLst/>
                <a:uLnTx/>
                <a:uFillTx/>
                <a:latin typeface="Calibri"/>
                <a:cs typeface="Calibri"/>
              </a:rPr>
              <a:t>baby</a:t>
            </a:r>
            <a:r>
              <a:rPr kumimoji="0" lang="en-US" sz="2100" b="0" i="0" u="none" strike="noStrike" kern="0" cap="none" spc="15" normalizeH="0" baseline="0" noProof="0" dirty="0">
                <a:ln>
                  <a:noFill/>
                </a:ln>
                <a:solidFill>
                  <a:srgbClr val="0F0F0F"/>
                </a:solidFill>
                <a:effectLst/>
                <a:uLnTx/>
                <a:uFillTx/>
                <a:latin typeface="Calibri"/>
                <a:cs typeface="Calibri"/>
              </a:rPr>
              <a:t> </a:t>
            </a:r>
            <a:r>
              <a:rPr kumimoji="0" lang="en-US" sz="2100" b="0" i="0" u="none" strike="noStrike" kern="0" cap="none" spc="-25" normalizeH="0" baseline="0" noProof="0" dirty="0">
                <a:ln>
                  <a:noFill/>
                </a:ln>
                <a:solidFill>
                  <a:srgbClr val="1A1A1A"/>
                </a:solidFill>
                <a:effectLst/>
                <a:uLnTx/>
                <a:uFillTx/>
                <a:latin typeface="Calibri"/>
                <a:cs typeface="Calibri"/>
              </a:rPr>
              <a:t>and </a:t>
            </a:r>
            <a:r>
              <a:rPr kumimoji="0" lang="en-US" sz="2100" b="0" i="0" u="none" strike="noStrike" kern="0" cap="none" spc="-45" normalizeH="0" baseline="0" noProof="0" dirty="0">
                <a:ln>
                  <a:noFill/>
                </a:ln>
                <a:solidFill>
                  <a:sysClr val="windowText" lastClr="000000"/>
                </a:solidFill>
                <a:effectLst/>
                <a:uLnTx/>
                <a:uFillTx/>
                <a:latin typeface="Calibri"/>
                <a:cs typeface="Calibri"/>
              </a:rPr>
              <a:t>affect</a:t>
            </a:r>
            <a:r>
              <a:rPr kumimoji="0" lang="en-US" sz="2100" b="0" i="0" u="none" strike="noStrike" kern="0" cap="none" spc="-1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growth.</a:t>
            </a:r>
            <a:endParaRPr kumimoji="0" lang="en-US" sz="2100" b="0" i="0" u="none" strike="noStrike" kern="0" cap="none" spc="0" normalizeH="0" baseline="0" noProof="0" dirty="0">
              <a:ln>
                <a:noFill/>
              </a:ln>
              <a:solidFill>
                <a:sysClr val="windowText" lastClr="000000"/>
              </a:solidFill>
              <a:effectLst/>
              <a:uLnTx/>
              <a:uFillTx/>
              <a:latin typeface="Calibri"/>
              <a:cs typeface="Calibri"/>
            </a:endParaRPr>
          </a:p>
          <a:p>
            <a:pPr marL="173990" marR="34290" lvl="0" indent="-161290" defTabSz="914400" eaLnBrk="1" fontAlgn="auto" latinLnBrk="0" hangingPunct="1">
              <a:lnSpc>
                <a:spcPts val="2000"/>
              </a:lnSpc>
              <a:spcBef>
                <a:spcPts val="700"/>
              </a:spcBef>
              <a:spcAft>
                <a:spcPts val="0"/>
              </a:spcAft>
              <a:buClrTx/>
              <a:buSzTx/>
              <a:buFontTx/>
              <a:buChar char="•"/>
              <a:tabLst>
                <a:tab pos="177165" algn="l"/>
              </a:tabLst>
              <a:defRPr/>
            </a:pPr>
            <a:r>
              <a:rPr kumimoji="0" lang="en-US" sz="2100" b="0" i="0" u="none" strike="noStrike" kern="0" cap="none" spc="-10" normalizeH="0" baseline="0" noProof="0" dirty="0">
                <a:ln>
                  <a:noFill/>
                </a:ln>
                <a:solidFill>
                  <a:sysClr val="windowText" lastClr="000000"/>
                </a:solidFill>
                <a:effectLst/>
                <a:uLnTx/>
                <a:uFillTx/>
                <a:latin typeface="Calibri"/>
                <a:cs typeface="Calibri"/>
              </a:rPr>
              <a:t>Other</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than</a:t>
            </a:r>
            <a:r>
              <a:rPr kumimoji="0" lang="en-US" sz="2100" b="0" i="0" u="none" strike="noStrike" kern="0" cap="none" spc="-10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genetically</a:t>
            </a:r>
            <a:r>
              <a:rPr kumimoji="0" lang="en-US" sz="2100" b="0" i="0" u="none" strike="noStrike" kern="0" cap="none" spc="85"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determined</a:t>
            </a:r>
            <a:r>
              <a:rPr kumimoji="0" lang="en-US" sz="2100" b="0" i="0" u="none" strike="noStrike" kern="0" cap="none" spc="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size,</a:t>
            </a:r>
            <a:r>
              <a:rPr kumimoji="0" lang="en-US" sz="2100" b="0" i="0" u="none" strike="noStrike" kern="0" cap="none" spc="-1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maternal</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diabetes</a:t>
            </a:r>
            <a:r>
              <a:rPr kumimoji="0" lang="en-US" sz="2100" b="0" i="0" u="none" strike="noStrike" kern="0" cap="none" spc="0" normalizeH="0" baseline="0" noProof="0" dirty="0">
                <a:ln>
                  <a:noFill/>
                </a:ln>
                <a:solidFill>
                  <a:sysClr val="windowText" lastClr="000000"/>
                </a:solidFill>
                <a:effectLst/>
                <a:uLnTx/>
                <a:uFillTx/>
                <a:latin typeface="Calibri"/>
                <a:cs typeface="Calibri"/>
              </a:rPr>
              <a:t> mellitus</a:t>
            </a:r>
            <a:r>
              <a:rPr kumimoji="0" lang="en-US" sz="2100" b="0" i="0" u="none" strike="noStrike" kern="0" cap="none" spc="1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262626"/>
                </a:solidFill>
                <a:effectLst/>
                <a:uLnTx/>
                <a:uFillTx/>
                <a:latin typeface="Calibri"/>
                <a:cs typeface="Calibri"/>
              </a:rPr>
              <a:t>is</a:t>
            </a:r>
            <a:r>
              <a:rPr kumimoji="0" lang="en-US" sz="2100" b="0" i="0" u="none" strike="noStrike" kern="0" cap="none" spc="-95" normalizeH="0" baseline="0" noProof="0" dirty="0">
                <a:ln>
                  <a:noFill/>
                </a:ln>
                <a:solidFill>
                  <a:srgbClr val="262626"/>
                </a:solidFill>
                <a:effectLst/>
                <a:uLnTx/>
                <a:uFillTx/>
                <a:latin typeface="Calibri"/>
                <a:cs typeface="Calibri"/>
              </a:rPr>
              <a:t> </a:t>
            </a:r>
            <a:r>
              <a:rPr kumimoji="0" lang="en-US" sz="2100" b="0" i="0" u="none" strike="noStrike" kern="0" cap="none" spc="0" normalizeH="0" baseline="0" noProof="0" dirty="0">
                <a:ln>
                  <a:noFill/>
                </a:ln>
                <a:solidFill>
                  <a:srgbClr val="0E0E0E"/>
                </a:solidFill>
                <a:effectLst/>
                <a:uLnTx/>
                <a:uFillTx/>
                <a:latin typeface="Calibri"/>
                <a:cs typeface="Calibri"/>
              </a:rPr>
              <a:t>the</a:t>
            </a:r>
            <a:r>
              <a:rPr kumimoji="0" lang="en-US" sz="2100" b="0" i="0" u="none" strike="noStrike" kern="0" cap="none" spc="-80" normalizeH="0" baseline="0" noProof="0" dirty="0">
                <a:ln>
                  <a:noFill/>
                </a:ln>
                <a:solidFill>
                  <a:srgbClr val="0E0E0E"/>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major 	</a:t>
            </a:r>
            <a:r>
              <a:rPr kumimoji="0" lang="en-US" sz="2100" b="0" i="0" u="none" strike="noStrike" kern="0" cap="none" spc="-10" normalizeH="0" baseline="0" noProof="0" dirty="0">
                <a:ln>
                  <a:noFill/>
                </a:ln>
                <a:solidFill>
                  <a:srgbClr val="0E0E0E"/>
                </a:solidFill>
                <a:effectLst/>
                <a:uLnTx/>
                <a:uFillTx/>
                <a:latin typeface="Calibri"/>
                <a:cs typeface="Calibri"/>
              </a:rPr>
              <a:t>cause</a:t>
            </a:r>
            <a:r>
              <a:rPr kumimoji="0" lang="en-US" sz="2100" b="0" i="0" u="none" strike="noStrike" kern="0" cap="none" spc="55" normalizeH="0" baseline="0" noProof="0" dirty="0">
                <a:ln>
                  <a:noFill/>
                </a:ln>
                <a:solidFill>
                  <a:srgbClr val="0E0E0E"/>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of</a:t>
            </a:r>
            <a:r>
              <a:rPr kumimoji="0" lang="en-US" sz="2100" b="0" i="0" u="none" strike="noStrike" kern="0" cap="none" spc="-70" normalizeH="0" baseline="0" noProof="0" dirty="0">
                <a:ln>
                  <a:noFill/>
                </a:ln>
                <a:solidFill>
                  <a:sysClr val="windowText" lastClr="000000"/>
                </a:solidFill>
                <a:effectLst/>
                <a:uLnTx/>
                <a:uFillTx/>
                <a:latin typeface="Calibri"/>
                <a:cs typeface="Calibri"/>
              </a:rPr>
              <a:t> </a:t>
            </a:r>
            <a:r>
              <a:rPr kumimoji="0" lang="en-US" sz="2100" b="0" i="0" u="none" strike="noStrike" kern="0" cap="none" spc="-25" normalizeH="0" baseline="0" noProof="0" dirty="0">
                <a:ln>
                  <a:noFill/>
                </a:ln>
                <a:solidFill>
                  <a:sysClr val="windowText" lastClr="000000"/>
                </a:solidFill>
                <a:effectLst/>
                <a:uLnTx/>
                <a:uFillTx/>
                <a:latin typeface="Calibri"/>
                <a:cs typeface="Calibri"/>
              </a:rPr>
              <a:t>Large-for-gestational-</a:t>
            </a:r>
            <a:r>
              <a:rPr kumimoji="0" lang="en-US" sz="2100" b="0" i="0" u="none" strike="noStrike" kern="0" cap="none" spc="0" normalizeH="0" baseline="0" noProof="0" dirty="0">
                <a:ln>
                  <a:noFill/>
                </a:ln>
                <a:solidFill>
                  <a:sysClr val="windowText" lastClr="000000"/>
                </a:solidFill>
                <a:effectLst/>
                <a:uLnTx/>
                <a:uFillTx/>
                <a:latin typeface="Calibri"/>
                <a:cs typeface="Calibri"/>
              </a:rPr>
              <a:t>age</a:t>
            </a:r>
            <a:r>
              <a:rPr kumimoji="0" lang="en-US" sz="2100" b="0" i="0" u="none" strike="noStrike" kern="0" cap="none" spc="-3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(LGA)</a:t>
            </a:r>
            <a:r>
              <a:rPr kumimoji="0" lang="en-US" sz="2100" b="0" i="0" u="none" strike="noStrike" kern="0" cap="none" spc="5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rgbClr val="111111"/>
                </a:solidFill>
                <a:effectLst/>
                <a:uLnTx/>
                <a:uFillTx/>
                <a:latin typeface="Calibri"/>
                <a:cs typeface="Calibri"/>
              </a:rPr>
              <a:t>infants.</a:t>
            </a:r>
            <a:endParaRPr kumimoji="0" lang="en-US" sz="2100" b="0" i="0" u="none" strike="noStrike" kern="0" cap="none" spc="0" normalizeH="0" baseline="0" noProof="0" dirty="0">
              <a:ln>
                <a:noFill/>
              </a:ln>
              <a:solidFill>
                <a:sysClr val="windowText" lastClr="000000"/>
              </a:solidFill>
              <a:effectLst/>
              <a:uLnTx/>
              <a:uFillTx/>
              <a:latin typeface="Calibri"/>
              <a:cs typeface="Calibri"/>
            </a:endParaRPr>
          </a:p>
          <a:p>
            <a:pPr marL="169545" marR="5080" lvl="0" indent="-157480" defTabSz="914400" eaLnBrk="1" fontAlgn="auto" latinLnBrk="0" hangingPunct="1">
              <a:lnSpc>
                <a:spcPct val="110000"/>
              </a:lnSpc>
              <a:spcBef>
                <a:spcPts val="615"/>
              </a:spcBef>
              <a:spcAft>
                <a:spcPts val="0"/>
              </a:spcAft>
              <a:buClrTx/>
              <a:buSzTx/>
              <a:buFontTx/>
              <a:buChar char="•"/>
              <a:tabLst>
                <a:tab pos="169545" algn="l"/>
                <a:tab pos="171450" algn="l"/>
              </a:tabLst>
              <a:defRPr/>
            </a:pPr>
            <a:r>
              <a:rPr kumimoji="0" lang="en-US" sz="2100" b="0" i="0" u="none" strike="noStrike" kern="0" cap="none" spc="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The</a:t>
            </a:r>
            <a:r>
              <a:rPr kumimoji="0" lang="en-US" sz="2100" b="0" i="0" u="none" strike="noStrike" kern="0" cap="none" spc="-80"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large</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size</a:t>
            </a:r>
            <a:r>
              <a:rPr kumimoji="0" lang="en-US" sz="2100" b="0" i="0" u="none" strike="noStrike" kern="0" cap="none" spc="-90" normalizeH="0" baseline="0" noProof="0" dirty="0">
                <a:ln>
                  <a:noFill/>
                </a:ln>
                <a:solidFill>
                  <a:sysClr val="windowText" lastClr="000000"/>
                </a:solidFill>
                <a:effectLst/>
                <a:uLnTx/>
                <a:uFillTx/>
                <a:latin typeface="Calibri"/>
                <a:cs typeface="Calibri"/>
              </a:rPr>
              <a:t> </a:t>
            </a:r>
            <a:r>
              <a:rPr kumimoji="0" lang="en-US" sz="2100" b="0" i="0" u="none" strike="noStrike" kern="0" cap="none" spc="-25" normalizeH="0" baseline="0" noProof="0" dirty="0">
                <a:ln>
                  <a:noFill/>
                </a:ln>
                <a:solidFill>
                  <a:sysClr val="windowText" lastClr="000000"/>
                </a:solidFill>
                <a:effectLst/>
                <a:uLnTx/>
                <a:uFillTx/>
                <a:latin typeface="Calibri"/>
                <a:cs typeface="Calibri"/>
              </a:rPr>
              <a:t>results</a:t>
            </a:r>
            <a:r>
              <a:rPr kumimoji="0" lang="en-US" sz="2100" b="0" i="0" u="none" strike="noStrike" kern="0" cap="none" spc="-60"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from</a:t>
            </a:r>
            <a:r>
              <a:rPr kumimoji="0" lang="en-US" sz="2100" b="0" i="0" u="none" strike="noStrike" kern="0" cap="none" spc="-3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1F1F1F"/>
                </a:solidFill>
                <a:effectLst/>
                <a:uLnTx/>
                <a:uFillTx/>
                <a:latin typeface="Calibri"/>
                <a:cs typeface="Calibri"/>
              </a:rPr>
              <a:t>the</a:t>
            </a:r>
            <a:r>
              <a:rPr kumimoji="0" lang="en-US" sz="2100" b="0" i="0" u="none" strike="noStrike" kern="0" cap="none" spc="-60" normalizeH="0" baseline="0" noProof="0" dirty="0">
                <a:ln>
                  <a:noFill/>
                </a:ln>
                <a:solidFill>
                  <a:srgbClr val="1F1F1F"/>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anabolic</a:t>
            </a:r>
            <a:r>
              <a:rPr kumimoji="0" lang="en-US" sz="2100" b="0" i="0" u="none" strike="noStrike" kern="0" cap="none" spc="5" normalizeH="0" baseline="0" noProof="0" dirty="0">
                <a:ln>
                  <a:noFill/>
                </a:ln>
                <a:solidFill>
                  <a:sysClr val="windowText" lastClr="000000"/>
                </a:solidFill>
                <a:effectLst/>
                <a:uLnTx/>
                <a:uFillTx/>
                <a:latin typeface="Calibri"/>
                <a:cs typeface="Calibri"/>
              </a:rPr>
              <a:t> </a:t>
            </a:r>
            <a:r>
              <a:rPr kumimoji="0" lang="en-US" sz="2100" b="0" i="0" u="none" strike="noStrike" kern="0" cap="none" spc="-35" normalizeH="0" baseline="0" noProof="0" dirty="0">
                <a:ln>
                  <a:noFill/>
                </a:ln>
                <a:solidFill>
                  <a:sysClr val="windowText" lastClr="000000"/>
                </a:solidFill>
                <a:effectLst/>
                <a:uLnTx/>
                <a:uFillTx/>
                <a:latin typeface="Calibri"/>
                <a:cs typeface="Calibri"/>
              </a:rPr>
              <a:t>effects</a:t>
            </a:r>
            <a:r>
              <a:rPr kumimoji="0" lang="en-US" sz="2100" b="0" i="0" u="none" strike="noStrike" kern="0" cap="none" spc="-7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1A1A1A"/>
                </a:solidFill>
                <a:effectLst/>
                <a:uLnTx/>
                <a:uFillTx/>
                <a:latin typeface="Calibri"/>
                <a:cs typeface="Calibri"/>
              </a:rPr>
              <a:t>of</a:t>
            </a:r>
            <a:r>
              <a:rPr kumimoji="0" lang="en-US" sz="2100" b="0" i="0" u="none" strike="noStrike" kern="0" cap="none" spc="-105" normalizeH="0" baseline="0" noProof="0" dirty="0">
                <a:ln>
                  <a:noFill/>
                </a:ln>
                <a:solidFill>
                  <a:srgbClr val="1A1A1A"/>
                </a:solidFill>
                <a:effectLst/>
                <a:uLnTx/>
                <a:uFillTx/>
                <a:latin typeface="Calibri"/>
                <a:cs typeface="Calibri"/>
              </a:rPr>
              <a:t> </a:t>
            </a:r>
            <a:r>
              <a:rPr kumimoji="0" lang="en-US" sz="2100" b="0" i="0" u="none" strike="noStrike" kern="0" cap="none" spc="0" normalizeH="0" baseline="0" noProof="0" dirty="0">
                <a:ln>
                  <a:noFill/>
                </a:ln>
                <a:solidFill>
                  <a:srgbClr val="0E0E0E"/>
                </a:solidFill>
                <a:effectLst/>
                <a:uLnTx/>
                <a:uFillTx/>
                <a:latin typeface="Calibri"/>
                <a:cs typeface="Calibri"/>
              </a:rPr>
              <a:t>high</a:t>
            </a:r>
            <a:r>
              <a:rPr kumimoji="0" lang="en-US" sz="2100" b="0" i="0" u="none" strike="noStrike" kern="0" cap="none" spc="-105" normalizeH="0" baseline="0" noProof="0" dirty="0">
                <a:ln>
                  <a:noFill/>
                </a:ln>
                <a:solidFill>
                  <a:srgbClr val="0E0E0E"/>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fetal</a:t>
            </a:r>
            <a:r>
              <a:rPr kumimoji="0" lang="en-US" sz="2100" b="0" i="0" u="none" strike="noStrike" kern="0" cap="none" spc="-50"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insulin</a:t>
            </a:r>
            <a:r>
              <a:rPr kumimoji="0" lang="en-US" sz="2100" b="0" i="0" u="none" strike="noStrike" kern="0" cap="none" spc="-3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levels </a:t>
            </a:r>
            <a:r>
              <a:rPr kumimoji="0" lang="en-US" sz="2100" b="0" i="0" u="none" strike="noStrike" kern="0" cap="none" spc="-25" normalizeH="0" baseline="0" noProof="0" dirty="0">
                <a:ln>
                  <a:noFill/>
                </a:ln>
                <a:solidFill>
                  <a:sysClr val="windowText" lastClr="000000"/>
                </a:solidFill>
                <a:effectLst/>
                <a:uLnTx/>
                <a:uFillTx/>
                <a:latin typeface="Calibri"/>
                <a:cs typeface="Calibri"/>
              </a:rPr>
              <a:t>produced</a:t>
            </a:r>
            <a:r>
              <a:rPr kumimoji="0" lang="en-US" sz="2100" b="0" i="0" u="none" strike="noStrike" kern="0" cap="none" spc="-5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in</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response</a:t>
            </a:r>
            <a:r>
              <a:rPr kumimoji="0" lang="en-US" sz="2100" b="0" i="0" u="none" strike="noStrike" kern="0" cap="none" spc="45"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rgbClr val="282828"/>
                </a:solidFill>
                <a:effectLst/>
                <a:uLnTx/>
                <a:uFillTx/>
                <a:latin typeface="Calibri"/>
                <a:cs typeface="Calibri"/>
              </a:rPr>
              <a:t>to</a:t>
            </a:r>
            <a:r>
              <a:rPr kumimoji="0" lang="en-US" sz="2100" b="0" i="0" u="none" strike="noStrike" kern="0" cap="none" spc="-75" normalizeH="0" baseline="0" noProof="0" dirty="0">
                <a:ln>
                  <a:noFill/>
                </a:ln>
                <a:solidFill>
                  <a:srgbClr val="282828"/>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excessive</a:t>
            </a:r>
            <a:r>
              <a:rPr kumimoji="0" lang="en-US" sz="2100" b="0" i="0" u="none" strike="noStrike" kern="0" cap="none" spc="-1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maternal</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rgbClr val="181818"/>
                </a:solidFill>
                <a:effectLst/>
                <a:uLnTx/>
                <a:uFillTx/>
                <a:latin typeface="Calibri"/>
                <a:cs typeface="Calibri"/>
              </a:rPr>
              <a:t>blood</a:t>
            </a:r>
            <a:r>
              <a:rPr kumimoji="0" lang="en-US" sz="2100" b="0" i="0" u="none" strike="noStrike" kern="0" cap="none" spc="-30" normalizeH="0" baseline="0" noProof="0" dirty="0">
                <a:ln>
                  <a:noFill/>
                </a:ln>
                <a:solidFill>
                  <a:srgbClr val="181818"/>
                </a:solidFill>
                <a:effectLst/>
                <a:uLnTx/>
                <a:uFillTx/>
                <a:latin typeface="Calibri"/>
                <a:cs typeface="Calibri"/>
              </a:rPr>
              <a:t> </a:t>
            </a:r>
            <a:r>
              <a:rPr kumimoji="0" lang="en-US" sz="2100" b="0" i="0" u="none" strike="noStrike" kern="0" cap="none" spc="-20" normalizeH="0" baseline="0" noProof="0" dirty="0">
                <a:ln>
                  <a:noFill/>
                </a:ln>
                <a:solidFill>
                  <a:srgbClr val="131313"/>
                </a:solidFill>
                <a:effectLst/>
                <a:uLnTx/>
                <a:uFillTx/>
                <a:latin typeface="Calibri"/>
                <a:cs typeface="Calibri"/>
              </a:rPr>
              <a:t>glucose</a:t>
            </a:r>
            <a:r>
              <a:rPr kumimoji="0" lang="en-US" sz="2100" b="0" i="0" u="none" strike="noStrike" kern="0" cap="none" spc="0" normalizeH="0" baseline="0" noProof="0" dirty="0">
                <a:ln>
                  <a:noFill/>
                </a:ln>
                <a:solidFill>
                  <a:srgbClr val="131313"/>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during</a:t>
            </a:r>
            <a:r>
              <a:rPr kumimoji="0" lang="en-US" sz="2100" b="0" i="0" u="none" strike="noStrike" kern="0" cap="none" spc="30" normalizeH="0" baseline="0" noProof="0" dirty="0">
                <a:ln>
                  <a:noFill/>
                </a:ln>
                <a:solidFill>
                  <a:sysClr val="windowText" lastClr="000000"/>
                </a:solidFill>
                <a:effectLst/>
                <a:uLnTx/>
                <a:uFillTx/>
                <a:latin typeface="Calibri"/>
                <a:cs typeface="Calibri"/>
              </a:rPr>
              <a:t> </a:t>
            </a:r>
            <a:r>
              <a:rPr kumimoji="0" lang="en-US" sz="2100" b="0" i="0" u="none" strike="noStrike" kern="0" cap="none" spc="-45" normalizeH="0" baseline="0" noProof="0" dirty="0">
                <a:ln>
                  <a:noFill/>
                </a:ln>
                <a:solidFill>
                  <a:srgbClr val="131313"/>
                </a:solidFill>
                <a:effectLst/>
                <a:uLnTx/>
                <a:uFillTx/>
                <a:latin typeface="Calibri"/>
                <a:cs typeface="Calibri"/>
              </a:rPr>
              <a:t>gestation</a:t>
            </a:r>
            <a:r>
              <a:rPr kumimoji="0" lang="en-US" sz="2100" b="0" i="0" u="none" strike="noStrike" kern="0" cap="none" spc="65" normalizeH="0" baseline="0" noProof="0" dirty="0">
                <a:ln>
                  <a:noFill/>
                </a:ln>
                <a:solidFill>
                  <a:srgbClr val="131313"/>
                </a:solidFill>
                <a:effectLst/>
                <a:uLnTx/>
                <a:uFillTx/>
                <a:latin typeface="Calibri"/>
                <a:cs typeface="Calibri"/>
              </a:rPr>
              <a:t> </a:t>
            </a:r>
            <a:r>
              <a:rPr kumimoji="0" lang="en-US" sz="2100" b="0" i="0" u="none" strike="noStrike" kern="0" cap="none" spc="-25" normalizeH="0" baseline="0" noProof="0" dirty="0">
                <a:ln>
                  <a:noFill/>
                </a:ln>
                <a:solidFill>
                  <a:srgbClr val="1F1F1F"/>
                </a:solidFill>
                <a:effectLst/>
                <a:uLnTx/>
                <a:uFillTx/>
                <a:latin typeface="Calibri"/>
                <a:cs typeface="Calibri"/>
              </a:rPr>
              <a:t>and </a:t>
            </a:r>
            <a:r>
              <a:rPr kumimoji="0" lang="en-US" sz="2100" b="0" i="0" u="none" strike="noStrike" kern="0" cap="none" spc="-35" normalizeH="0" baseline="0" noProof="0" dirty="0">
                <a:ln>
                  <a:noFill/>
                </a:ln>
                <a:solidFill>
                  <a:sysClr val="windowText" lastClr="000000"/>
                </a:solidFill>
                <a:effectLst/>
                <a:uLnTx/>
                <a:uFillTx/>
                <a:latin typeface="Calibri"/>
                <a:cs typeface="Calibri"/>
              </a:rPr>
              <a:t>sometimes</a:t>
            </a:r>
            <a:r>
              <a:rPr kumimoji="0" lang="en-US" sz="2100" b="0" i="0" u="none" strike="noStrike" kern="0" cap="none" spc="-55"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increased</a:t>
            </a:r>
            <a:r>
              <a:rPr kumimoji="0" lang="en-US" sz="2100" b="0" i="0" u="none" strike="noStrike" kern="0" cap="none" spc="60" normalizeH="0" baseline="0" noProof="0" dirty="0">
                <a:ln>
                  <a:noFill/>
                </a:ln>
                <a:solidFill>
                  <a:sysClr val="windowText" lastClr="000000"/>
                </a:solidFill>
                <a:effectLst/>
                <a:uLnTx/>
                <a:uFillTx/>
                <a:latin typeface="Calibri"/>
                <a:cs typeface="Calibri"/>
              </a:rPr>
              <a:t> </a:t>
            </a:r>
            <a:r>
              <a:rPr kumimoji="0" lang="en-US" sz="2100" b="0" i="0" u="none" strike="noStrike" kern="0" cap="none" spc="-30" normalizeH="0" baseline="0" noProof="0" dirty="0">
                <a:ln>
                  <a:noFill/>
                </a:ln>
                <a:solidFill>
                  <a:sysClr val="windowText" lastClr="000000"/>
                </a:solidFill>
                <a:effectLst/>
                <a:uLnTx/>
                <a:uFillTx/>
                <a:latin typeface="Calibri"/>
                <a:cs typeface="Calibri"/>
              </a:rPr>
              <a:t>caloric</a:t>
            </a:r>
            <a:r>
              <a:rPr kumimoji="0" lang="en-US" sz="2100" b="0" i="0" u="none" strike="noStrike" kern="0" cap="none" spc="-80" normalizeH="0" baseline="0" noProof="0" dirty="0">
                <a:ln>
                  <a:noFill/>
                </a:ln>
                <a:solidFill>
                  <a:sysClr val="windowText" lastClr="000000"/>
                </a:solidFill>
                <a:effectLst/>
                <a:uLnTx/>
                <a:uFillTx/>
                <a:latin typeface="Calibri"/>
                <a:cs typeface="Calibri"/>
              </a:rPr>
              <a:t> </a:t>
            </a:r>
            <a:r>
              <a:rPr kumimoji="0" lang="en-US" sz="2100" b="0" i="0" u="none" strike="noStrike" kern="0" cap="none" spc="-25" normalizeH="0" baseline="0" noProof="0" dirty="0">
                <a:ln>
                  <a:noFill/>
                </a:ln>
                <a:solidFill>
                  <a:sysClr val="windowText" lastClr="000000"/>
                </a:solidFill>
                <a:effectLst/>
                <a:uLnTx/>
                <a:uFillTx/>
                <a:latin typeface="Calibri"/>
                <a:cs typeface="Calibri"/>
              </a:rPr>
              <a:t>intake</a:t>
            </a:r>
            <a:r>
              <a:rPr kumimoji="0" lang="en-US" sz="2100" b="0" i="0" u="none" strike="noStrike" kern="0" cap="none" spc="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111111"/>
                </a:solidFill>
                <a:effectLst/>
                <a:uLnTx/>
                <a:uFillTx/>
                <a:latin typeface="Calibri"/>
                <a:cs typeface="Calibri"/>
              </a:rPr>
              <a:t>by</a:t>
            </a:r>
            <a:r>
              <a:rPr kumimoji="0" lang="en-US" sz="2100" b="0" i="0" u="none" strike="noStrike" kern="0" cap="none" spc="-65" normalizeH="0" baseline="0" noProof="0" dirty="0">
                <a:ln>
                  <a:noFill/>
                </a:ln>
                <a:solidFill>
                  <a:srgbClr val="111111"/>
                </a:solidFill>
                <a:effectLst/>
                <a:uLnTx/>
                <a:uFillTx/>
                <a:latin typeface="Calibri"/>
                <a:cs typeface="Calibri"/>
              </a:rPr>
              <a:t> </a:t>
            </a:r>
            <a:r>
              <a:rPr kumimoji="0" lang="en-US" sz="2100" b="0" i="0" u="none" strike="noStrike" kern="0" cap="none" spc="0" normalizeH="0" baseline="0" noProof="0" dirty="0">
                <a:ln>
                  <a:noFill/>
                </a:ln>
                <a:solidFill>
                  <a:srgbClr val="212121"/>
                </a:solidFill>
                <a:effectLst/>
                <a:uLnTx/>
                <a:uFillTx/>
                <a:latin typeface="Calibri"/>
                <a:cs typeface="Calibri"/>
              </a:rPr>
              <a:t>the</a:t>
            </a:r>
            <a:r>
              <a:rPr kumimoji="0" lang="en-US" sz="2100" b="0" i="0" u="none" strike="noStrike" kern="0" cap="none" spc="-30" normalizeH="0" baseline="0" noProof="0" dirty="0">
                <a:ln>
                  <a:noFill/>
                </a:ln>
                <a:solidFill>
                  <a:srgbClr val="212121"/>
                </a:solidFill>
                <a:effectLst/>
                <a:uLnTx/>
                <a:uFillTx/>
                <a:latin typeface="Calibri"/>
                <a:cs typeface="Calibri"/>
              </a:rPr>
              <a:t> </a:t>
            </a:r>
            <a:r>
              <a:rPr kumimoji="0" lang="en-US" sz="2100" b="0" i="0" u="none" strike="noStrike" kern="0" cap="none" spc="-35" normalizeH="0" baseline="0" noProof="0" dirty="0">
                <a:ln>
                  <a:noFill/>
                </a:ln>
                <a:solidFill>
                  <a:sysClr val="windowText" lastClr="000000"/>
                </a:solidFill>
                <a:effectLst/>
                <a:uLnTx/>
                <a:uFillTx/>
                <a:latin typeface="Calibri"/>
                <a:cs typeface="Calibri"/>
              </a:rPr>
              <a:t>mother</a:t>
            </a:r>
            <a:r>
              <a:rPr kumimoji="0" lang="en-US" sz="2100" b="0" i="0" u="none" strike="noStrike" kern="0" cap="none" spc="1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rgbClr val="212121"/>
                </a:solidFill>
                <a:effectLst/>
                <a:uLnTx/>
                <a:uFillTx/>
                <a:latin typeface="Calibri"/>
                <a:cs typeface="Calibri"/>
              </a:rPr>
              <a:t>to</a:t>
            </a:r>
            <a:r>
              <a:rPr kumimoji="0" lang="en-US" sz="2100" b="0" i="0" u="none" strike="noStrike" kern="0" cap="none" spc="-75" normalizeH="0" baseline="0" noProof="0" dirty="0">
                <a:ln>
                  <a:noFill/>
                </a:ln>
                <a:solidFill>
                  <a:srgbClr val="212121"/>
                </a:solidFill>
                <a:effectLst/>
                <a:uLnTx/>
                <a:uFillTx/>
                <a:latin typeface="Calibri"/>
                <a:cs typeface="Calibri"/>
              </a:rPr>
              <a:t> </a:t>
            </a:r>
            <a:r>
              <a:rPr kumimoji="0" lang="en-US" sz="2100" b="0" i="0" u="none" strike="noStrike" kern="0" cap="none" spc="-45" normalizeH="0" baseline="0" noProof="0" dirty="0">
                <a:ln>
                  <a:noFill/>
                </a:ln>
                <a:solidFill>
                  <a:sysClr val="windowText" lastClr="000000"/>
                </a:solidFill>
                <a:effectLst/>
                <a:uLnTx/>
                <a:uFillTx/>
                <a:latin typeface="Calibri"/>
                <a:cs typeface="Calibri"/>
              </a:rPr>
              <a:t>compensate</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for</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glucose </a:t>
            </a:r>
            <a:r>
              <a:rPr kumimoji="0" lang="en-US" sz="2100" b="0" i="0" u="none" strike="noStrike" kern="0" cap="none" spc="-10" normalizeH="0" baseline="0" noProof="0" dirty="0">
                <a:ln>
                  <a:noFill/>
                </a:ln>
                <a:solidFill>
                  <a:srgbClr val="262626"/>
                </a:solidFill>
                <a:effectLst/>
                <a:uLnTx/>
                <a:uFillTx/>
                <a:latin typeface="Calibri"/>
                <a:cs typeface="Calibri"/>
              </a:rPr>
              <a:t>lost</a:t>
            </a:r>
            <a:r>
              <a:rPr kumimoji="0" lang="en-US" sz="2100" b="0" i="0" u="none" strike="noStrike" kern="0" cap="none" spc="-15" normalizeH="0" baseline="0" noProof="0" dirty="0">
                <a:ln>
                  <a:noFill/>
                </a:ln>
                <a:solidFill>
                  <a:srgbClr val="262626"/>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in</a:t>
            </a:r>
            <a:r>
              <a:rPr kumimoji="0" lang="en-US" sz="2100" b="0" i="0" u="none" strike="noStrike" kern="0" cap="none" spc="-80" normalizeH="0" baseline="0" noProof="0" dirty="0">
                <a:ln>
                  <a:noFill/>
                </a:ln>
                <a:solidFill>
                  <a:sysClr val="windowText" lastClr="000000"/>
                </a:solidFill>
                <a:effectLst/>
                <a:uLnTx/>
                <a:uFillTx/>
                <a:latin typeface="Calibri"/>
                <a:cs typeface="Calibri"/>
              </a:rPr>
              <a:t> </a:t>
            </a:r>
            <a:r>
              <a:rPr kumimoji="0" lang="en-US" sz="2100" b="0" i="0" u="none" strike="noStrike" kern="0" cap="none" spc="-25" normalizeH="0" baseline="0" noProof="0" dirty="0">
                <a:ln>
                  <a:noFill/>
                </a:ln>
                <a:solidFill>
                  <a:sysClr val="windowText" lastClr="000000"/>
                </a:solidFill>
                <a:effectLst/>
                <a:uLnTx/>
                <a:uFillTx/>
                <a:latin typeface="Calibri"/>
                <a:cs typeface="Calibri"/>
              </a:rPr>
              <a:t>urine.</a:t>
            </a:r>
            <a:r>
              <a:rPr kumimoji="0" lang="en-US" sz="2100" b="0" i="0" u="none" strike="noStrike" kern="0" cap="none" spc="-2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The</a:t>
            </a:r>
            <a:r>
              <a:rPr kumimoji="0" lang="en-US" sz="2100" b="0" i="0" u="none" strike="noStrike" kern="0" cap="none" spc="-3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less</a:t>
            </a:r>
            <a:r>
              <a:rPr kumimoji="0" lang="en-US" sz="2100" b="0" i="0" u="none" strike="noStrike" kern="0" cap="none" spc="-9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well</a:t>
            </a:r>
            <a:r>
              <a:rPr kumimoji="0" lang="en-US" sz="2100" b="0" i="0" u="none" strike="noStrike" kern="0" cap="none" spc="-35" normalizeH="0" baseline="0" noProof="0" dirty="0">
                <a:ln>
                  <a:noFill/>
                </a:ln>
                <a:solidFill>
                  <a:sysClr val="windowText" lastClr="000000"/>
                </a:solidFill>
                <a:effectLst/>
                <a:uLnTx/>
                <a:uFillTx/>
                <a:latin typeface="Calibri"/>
                <a:cs typeface="Calibri"/>
              </a:rPr>
              <a:t> </a:t>
            </a:r>
            <a:r>
              <a:rPr kumimoji="0" lang="en-US" sz="2100" b="0" i="0" u="none" strike="noStrike" kern="0" cap="none" spc="-40" normalizeH="0" baseline="0" noProof="0" dirty="0">
                <a:ln>
                  <a:noFill/>
                </a:ln>
                <a:solidFill>
                  <a:sysClr val="windowText" lastClr="000000"/>
                </a:solidFill>
                <a:effectLst/>
                <a:uLnTx/>
                <a:uFillTx/>
                <a:latin typeface="Calibri"/>
                <a:cs typeface="Calibri"/>
              </a:rPr>
              <a:t>controlled</a:t>
            </a:r>
            <a:r>
              <a:rPr kumimoji="0" lang="en-US" sz="2100" b="0" i="0" u="none" strike="noStrike" kern="0" cap="none" spc="-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the</a:t>
            </a:r>
            <a:r>
              <a:rPr kumimoji="0" lang="en-US" sz="2100" b="0" i="0" u="none" strike="noStrike" kern="0" cap="none" spc="-45" normalizeH="0" baseline="0" noProof="0" dirty="0">
                <a:ln>
                  <a:noFill/>
                </a:ln>
                <a:solidFill>
                  <a:sysClr val="windowText" lastClr="000000"/>
                </a:solidFill>
                <a:effectLst/>
                <a:uLnTx/>
                <a:uFillTx/>
                <a:latin typeface="Calibri"/>
                <a:cs typeface="Calibri"/>
              </a:rPr>
              <a:t> </a:t>
            </a:r>
            <a:r>
              <a:rPr kumimoji="0" lang="en-US" sz="2100" b="0" i="0" u="none" strike="noStrike" kern="0" cap="none" spc="-25" normalizeH="0" baseline="0" noProof="0" dirty="0">
                <a:ln>
                  <a:noFill/>
                </a:ln>
                <a:solidFill>
                  <a:sysClr val="windowText" lastClr="000000"/>
                </a:solidFill>
                <a:effectLst/>
                <a:uLnTx/>
                <a:uFillTx/>
                <a:latin typeface="Calibri"/>
                <a:cs typeface="Calibri"/>
              </a:rPr>
              <a:t>mother's</a:t>
            </a:r>
            <a:r>
              <a:rPr kumimoji="0" lang="en-US" sz="2100" b="0" i="0" u="none" strike="noStrike" kern="0" cap="none" spc="-75"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diabetes</a:t>
            </a:r>
            <a:r>
              <a:rPr kumimoji="0" lang="en-US" sz="2100" b="0" i="0" u="none" strike="noStrike" kern="0" cap="none" spc="5" normalizeH="0" baseline="0" noProof="0" dirty="0">
                <a:ln>
                  <a:noFill/>
                </a:ln>
                <a:solidFill>
                  <a:sysClr val="windowText" lastClr="000000"/>
                </a:solidFill>
                <a:effectLst/>
                <a:uLnTx/>
                <a:uFillTx/>
                <a:latin typeface="Calibri"/>
                <a:cs typeface="Calibri"/>
              </a:rPr>
              <a:t> </a:t>
            </a:r>
            <a:r>
              <a:rPr kumimoji="0" lang="en-US" sz="2100" b="0" i="0" u="none" strike="noStrike" kern="0" cap="none" spc="-10" normalizeH="0" baseline="0" noProof="0" dirty="0">
                <a:ln>
                  <a:noFill/>
                </a:ln>
                <a:solidFill>
                  <a:srgbClr val="0C0C0C"/>
                </a:solidFill>
                <a:effectLst/>
                <a:uLnTx/>
                <a:uFillTx/>
                <a:latin typeface="Calibri"/>
                <a:cs typeface="Calibri"/>
              </a:rPr>
              <a:t>during</a:t>
            </a:r>
            <a:r>
              <a:rPr kumimoji="0" lang="en-US" sz="2100" b="0" i="0" u="none" strike="noStrike" kern="0" cap="none" spc="-70" normalizeH="0" baseline="0" noProof="0" dirty="0">
                <a:ln>
                  <a:noFill/>
                </a:ln>
                <a:solidFill>
                  <a:srgbClr val="0C0C0C"/>
                </a:solidFill>
                <a:effectLst/>
                <a:uLnTx/>
                <a:uFillTx/>
                <a:latin typeface="Calibri"/>
                <a:cs typeface="Calibri"/>
              </a:rPr>
              <a:t> </a:t>
            </a:r>
            <a:r>
              <a:rPr kumimoji="0" lang="en-US" sz="2100" b="0" i="0" u="none" strike="noStrike" kern="0" cap="none" spc="-10" normalizeH="0" baseline="0" noProof="0" dirty="0">
                <a:ln>
                  <a:noFill/>
                </a:ln>
                <a:solidFill>
                  <a:sysClr val="windowText" lastClr="000000"/>
                </a:solidFill>
                <a:effectLst/>
                <a:uLnTx/>
                <a:uFillTx/>
                <a:latin typeface="Calibri"/>
                <a:cs typeface="Calibri"/>
              </a:rPr>
              <a:t>pregnancy, </a:t>
            </a:r>
            <a:r>
              <a:rPr kumimoji="0" lang="en-US" sz="2100" b="0" i="0" u="none" strike="noStrike" kern="0" cap="none" spc="0" normalizeH="0" baseline="0" noProof="0" dirty="0">
                <a:ln>
                  <a:noFill/>
                </a:ln>
                <a:solidFill>
                  <a:sysClr val="windowText" lastClr="000000"/>
                </a:solidFill>
                <a:effectLst/>
                <a:uLnTx/>
                <a:uFillTx/>
                <a:latin typeface="Calibri"/>
                <a:cs typeface="Calibri"/>
              </a:rPr>
              <a:t>the</a:t>
            </a:r>
            <a:r>
              <a:rPr kumimoji="0" lang="en-US" sz="2100" b="0" i="0" u="none" strike="noStrike" kern="0" cap="none" spc="-70" normalizeH="0" baseline="0" noProof="0" dirty="0">
                <a:ln>
                  <a:noFill/>
                </a:ln>
                <a:solidFill>
                  <a:sysClr val="windowText" lastClr="000000"/>
                </a:solidFill>
                <a:effectLst/>
                <a:uLnTx/>
                <a:uFillTx/>
                <a:latin typeface="Calibri"/>
                <a:cs typeface="Calibri"/>
              </a:rPr>
              <a:t> </a:t>
            </a:r>
            <a:r>
              <a:rPr kumimoji="0" lang="en-US" sz="2100" b="0" i="0" u="none" strike="noStrike" kern="0" cap="none" spc="-50" normalizeH="0" baseline="0" noProof="0" dirty="0">
                <a:ln>
                  <a:noFill/>
                </a:ln>
                <a:solidFill>
                  <a:sysClr val="windowText" lastClr="000000"/>
                </a:solidFill>
                <a:effectLst/>
                <a:uLnTx/>
                <a:uFillTx/>
                <a:latin typeface="Calibri"/>
                <a:cs typeface="Calibri"/>
              </a:rPr>
              <a:t>larger</a:t>
            </a:r>
            <a:r>
              <a:rPr kumimoji="0" lang="en-US" sz="2100" b="0" i="0" u="none" strike="noStrike" kern="0" cap="none" spc="-13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!s</a:t>
            </a:r>
            <a:r>
              <a:rPr kumimoji="0" lang="en-US" sz="2100" b="0" i="0" u="none" strike="noStrike" kern="0" cap="none" spc="-80"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the</a:t>
            </a:r>
            <a:r>
              <a:rPr kumimoji="0" lang="en-US" sz="2100" b="0" i="0" u="none" strike="noStrike" kern="0" cap="none" spc="-35" normalizeH="0" baseline="0" noProof="0" dirty="0">
                <a:ln>
                  <a:noFill/>
                </a:ln>
                <a:solidFill>
                  <a:sysClr val="windowText" lastClr="000000"/>
                </a:solidFill>
                <a:effectLst/>
                <a:uLnTx/>
                <a:uFillTx/>
                <a:latin typeface="Calibri"/>
                <a:cs typeface="Calibri"/>
              </a:rPr>
              <a:t> </a:t>
            </a:r>
            <a:r>
              <a:rPr kumimoji="0" lang="en-US" sz="2100" b="0" i="0" u="none" strike="noStrike" kern="0" cap="none" spc="-20" normalizeH="0" baseline="0" noProof="0" dirty="0">
                <a:ln>
                  <a:noFill/>
                </a:ln>
                <a:solidFill>
                  <a:sysClr val="windowText" lastClr="000000"/>
                </a:solidFill>
                <a:effectLst/>
                <a:uLnTx/>
                <a:uFillTx/>
                <a:latin typeface="Calibri"/>
                <a:cs typeface="Calibri"/>
              </a:rPr>
              <a:t>size</a:t>
            </a:r>
            <a:r>
              <a:rPr kumimoji="0" lang="en-US" sz="2100" b="0" i="0" u="none" strike="noStrike" kern="0" cap="none" spc="-4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of</a:t>
            </a:r>
            <a:r>
              <a:rPr kumimoji="0" lang="en-US" sz="2100" b="0" i="0" u="none" strike="noStrike" kern="0" cap="none" spc="-85" normalizeH="0" baseline="0" noProof="0" dirty="0">
                <a:ln>
                  <a:noFill/>
                </a:ln>
                <a:solidFill>
                  <a:sysClr val="windowText" lastClr="000000"/>
                </a:solidFill>
                <a:effectLst/>
                <a:uLnTx/>
                <a:uFillTx/>
                <a:latin typeface="Calibri"/>
                <a:cs typeface="Calibri"/>
              </a:rPr>
              <a:t> </a:t>
            </a:r>
            <a:r>
              <a:rPr kumimoji="0" lang="en-US" sz="2100" b="0" i="0" u="none" strike="noStrike" kern="0" cap="none" spc="0" normalizeH="0" baseline="0" noProof="0" dirty="0">
                <a:ln>
                  <a:noFill/>
                </a:ln>
                <a:solidFill>
                  <a:sysClr val="windowText" lastClr="000000"/>
                </a:solidFill>
                <a:effectLst/>
                <a:uLnTx/>
                <a:uFillTx/>
                <a:latin typeface="Calibri"/>
                <a:cs typeface="Calibri"/>
              </a:rPr>
              <a:t>the </a:t>
            </a:r>
            <a:r>
              <a:rPr kumimoji="0" lang="en-US" sz="2100" b="0" i="0" u="none" strike="noStrike" kern="0" cap="none" spc="-10" normalizeH="0" baseline="0" noProof="0" dirty="0">
                <a:ln>
                  <a:noFill/>
                </a:ln>
                <a:solidFill>
                  <a:sysClr val="windowText" lastClr="000000"/>
                </a:solidFill>
                <a:effectLst/>
                <a:uLnTx/>
                <a:uFillTx/>
                <a:latin typeface="Calibri"/>
                <a:cs typeface="Calibri"/>
              </a:rPr>
              <a:t>fetus.</a:t>
            </a:r>
            <a:endParaRPr kumimoji="0" lang="en-US" sz="2100" b="0" i="0" u="none" strike="noStrike" kern="0" cap="none" spc="0" normalizeH="0" baseline="0" noProof="0" dirty="0">
              <a:ln>
                <a:noFill/>
              </a:ln>
              <a:solidFill>
                <a:sysClr val="windowText" lastClr="000000"/>
              </a:solidFill>
              <a:effectLst/>
              <a:uLnTx/>
              <a:uFillTx/>
              <a:latin typeface="Calibri"/>
              <a:cs typeface="Calibri"/>
            </a:endParaRPr>
          </a:p>
          <a:p>
            <a:pPr marL="13970" marR="18415" lvl="0" indent="0" defTabSz="914400" eaLnBrk="1" fontAlgn="auto" latinLnBrk="0" hangingPunct="1">
              <a:lnSpc>
                <a:spcPct val="110000"/>
              </a:lnSpc>
              <a:spcBef>
                <a:spcPts val="720"/>
              </a:spcBef>
              <a:spcAft>
                <a:spcPts val="0"/>
              </a:spcAft>
              <a:buClrTx/>
              <a:buSzTx/>
              <a:buNone/>
              <a:tabLst>
                <a:tab pos="168275" algn="l"/>
              </a:tabLst>
              <a:defRPr/>
            </a:pPr>
            <a:endParaRPr kumimoji="0" lang="en-US" sz="2100"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spTree>
    <p:extLst>
      <p:ext uri="{BB962C8B-B14F-4D97-AF65-F5344CB8AC3E}">
        <p14:creationId xmlns:p14="http://schemas.microsoft.com/office/powerpoint/2010/main" val="4088354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F45D74-C771-C4CE-2D8D-265657160835}"/>
              </a:ext>
            </a:extLst>
          </p:cNvPr>
          <p:cNvSpPr>
            <a:spLocks noGrp="1"/>
          </p:cNvSpPr>
          <p:nvPr>
            <p:ph type="subTitle" idx="1"/>
          </p:nvPr>
        </p:nvSpPr>
        <p:spPr/>
        <p:txBody>
          <a:bodyPr>
            <a:normAutofit fontScale="92500" lnSpcReduction="20000"/>
          </a:bodyPr>
          <a:lstStyle/>
          <a:p>
            <a:r>
              <a:rPr kumimoji="0" lang="en-US" sz="2900" b="0" i="0" u="none" strike="noStrike" kern="0" cap="none" spc="0" normalizeH="0" baseline="0" noProof="0" dirty="0">
                <a:ln>
                  <a:noFill/>
                </a:ln>
                <a:solidFill>
                  <a:prstClr val="black"/>
                </a:solidFill>
                <a:effectLst/>
                <a:uLnTx/>
                <a:uFillTx/>
                <a:latin typeface="Calibri"/>
                <a:ea typeface="+mj-ea"/>
                <a:cs typeface="Calibri"/>
              </a:rPr>
              <a:t>The</a:t>
            </a:r>
            <a:r>
              <a:rPr kumimoji="0" lang="en-US" sz="2900" b="0" i="0" u="none" strike="noStrike" kern="0" cap="none" spc="-105"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major</a:t>
            </a:r>
            <a:r>
              <a:rPr kumimoji="0" lang="en-US" sz="2900" b="0" i="0" u="none" strike="noStrike" kern="0" cap="none" spc="-85"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causes</a:t>
            </a:r>
            <a:r>
              <a:rPr kumimoji="0" lang="en-US" sz="2900" b="0" i="0" u="none" strike="noStrike" kern="0" cap="none" spc="-20"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of</a:t>
            </a:r>
            <a:r>
              <a:rPr kumimoji="0" lang="en-US" sz="2900" b="0" i="0" u="none" strike="noStrike" kern="0" cap="none" spc="-105"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LGA</a:t>
            </a:r>
            <a:r>
              <a:rPr kumimoji="0" lang="en-US" sz="2900" b="0" i="0" u="none" strike="noStrike" kern="0" cap="none" spc="-50"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are</a:t>
            </a:r>
            <a:r>
              <a:rPr kumimoji="0" lang="en-US" sz="2900" b="0" i="0" u="none" strike="noStrike" kern="0" cap="none" spc="-110" normalizeH="0" baseline="0" noProof="0" dirty="0">
                <a:ln>
                  <a:noFill/>
                </a:ln>
                <a:solidFill>
                  <a:prstClr val="black"/>
                </a:solidFill>
                <a:effectLst/>
                <a:uLnTx/>
                <a:uFillTx/>
                <a:latin typeface="Calibri"/>
                <a:ea typeface="+mj-ea"/>
                <a:cs typeface="Calibri"/>
              </a:rPr>
              <a:t> </a:t>
            </a:r>
            <a:r>
              <a:rPr kumimoji="0" lang="en-US" sz="2900" b="0" i="0" u="none" strike="noStrike" kern="0" cap="none" spc="-10" normalizeH="0" baseline="0" noProof="0" dirty="0">
                <a:ln>
                  <a:noFill/>
                </a:ln>
                <a:solidFill>
                  <a:prstClr val="black"/>
                </a:solidFill>
                <a:effectLst/>
                <a:uLnTx/>
                <a:uFillTx/>
                <a:latin typeface="Calibri"/>
                <a:ea typeface="+mj-ea"/>
                <a:cs typeface="Calibri"/>
              </a:rPr>
              <a:t>diabetic </a:t>
            </a:r>
            <a:r>
              <a:rPr kumimoji="0" lang="en-US" sz="2900" b="0" i="0" u="none" strike="noStrike" kern="0" cap="none" spc="-35" normalizeH="0" baseline="0" noProof="0" dirty="0">
                <a:ln>
                  <a:noFill/>
                </a:ln>
                <a:solidFill>
                  <a:prstClr val="black"/>
                </a:solidFill>
                <a:effectLst/>
                <a:uLnTx/>
                <a:uFillTx/>
                <a:latin typeface="Calibri"/>
                <a:ea typeface="+mj-ea"/>
                <a:cs typeface="Calibri"/>
              </a:rPr>
              <a:t>mother, </a:t>
            </a:r>
            <a:r>
              <a:rPr kumimoji="0" lang="en-US" sz="2900" b="0" i="0" u="none" strike="noStrike" kern="0" cap="none" spc="-10" normalizeH="0" baseline="0" noProof="0" dirty="0">
                <a:ln>
                  <a:noFill/>
                </a:ln>
                <a:solidFill>
                  <a:prstClr val="black"/>
                </a:solidFill>
                <a:effectLst/>
                <a:uLnTx/>
                <a:uFillTx/>
                <a:latin typeface="Calibri"/>
                <a:ea typeface="+mj-ea"/>
                <a:cs typeface="Calibri"/>
              </a:rPr>
              <a:t>genetic</a:t>
            </a:r>
            <a:r>
              <a:rPr kumimoji="0" lang="en-US" sz="2900" b="0" i="0" u="none" strike="noStrike" kern="0" cap="none" spc="-80"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(large</a:t>
            </a:r>
            <a:r>
              <a:rPr kumimoji="0" lang="en-US" sz="2900" b="0" i="0" u="none" strike="noStrike" kern="0" cap="none" spc="-65" normalizeH="0" baseline="0" noProof="0" dirty="0">
                <a:ln>
                  <a:noFill/>
                </a:ln>
                <a:solidFill>
                  <a:prstClr val="black"/>
                </a:solidFill>
                <a:effectLst/>
                <a:uLnTx/>
                <a:uFillTx/>
                <a:latin typeface="Calibri"/>
                <a:ea typeface="+mj-ea"/>
                <a:cs typeface="Calibri"/>
              </a:rPr>
              <a:t> </a:t>
            </a:r>
            <a:r>
              <a:rPr kumimoji="0" lang="en-US" sz="2900" b="0" i="0" u="none" strike="noStrike" kern="0" cap="none" spc="-10" normalizeH="0" baseline="0" noProof="0" dirty="0">
                <a:ln>
                  <a:noFill/>
                </a:ln>
                <a:solidFill>
                  <a:prstClr val="black"/>
                </a:solidFill>
                <a:effectLst/>
                <a:uLnTx/>
                <a:uFillTx/>
                <a:latin typeface="Calibri"/>
                <a:ea typeface="+mj-ea"/>
                <a:cs typeface="Calibri"/>
              </a:rPr>
              <a:t>size</a:t>
            </a:r>
            <a:r>
              <a:rPr kumimoji="0" lang="en-US" sz="2900" b="0" i="0" u="none" strike="noStrike" kern="0" cap="none" spc="-60"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a:t>
            </a:r>
            <a:r>
              <a:rPr kumimoji="0" lang="en-US" sz="2900" b="0" i="0" u="none" strike="noStrike" kern="0" cap="none" spc="-125" normalizeH="0" baseline="0" noProof="0" dirty="0">
                <a:ln>
                  <a:noFill/>
                </a:ln>
                <a:solidFill>
                  <a:prstClr val="black"/>
                </a:solidFill>
                <a:effectLst/>
                <a:uLnTx/>
                <a:uFillTx/>
                <a:latin typeface="Calibri"/>
                <a:ea typeface="+mj-ea"/>
                <a:cs typeface="Calibri"/>
              </a:rPr>
              <a:t> </a:t>
            </a:r>
            <a:r>
              <a:rPr kumimoji="0" lang="en-US" sz="2900" b="0" i="0" u="none" strike="noStrike" kern="0" cap="none" spc="-10" normalizeH="0" baseline="0" noProof="0" dirty="0">
                <a:ln>
                  <a:noFill/>
                </a:ln>
                <a:solidFill>
                  <a:prstClr val="black"/>
                </a:solidFill>
                <a:effectLst/>
                <a:uLnTx/>
                <a:uFillTx/>
                <a:latin typeface="Calibri"/>
                <a:ea typeface="+mj-ea"/>
                <a:cs typeface="Calibri"/>
              </a:rPr>
              <a:t>obesity</a:t>
            </a:r>
            <a:r>
              <a:rPr kumimoji="0" lang="en-US" sz="2900" b="0" i="0" u="none" strike="noStrike" kern="0" cap="none" spc="30" normalizeH="0" baseline="0" noProof="0" dirty="0">
                <a:ln>
                  <a:noFill/>
                </a:ln>
                <a:solidFill>
                  <a:prstClr val="black"/>
                </a:solidFill>
                <a:effectLst/>
                <a:uLnTx/>
                <a:uFillTx/>
                <a:latin typeface="Calibri"/>
                <a:ea typeface="+mj-ea"/>
                <a:cs typeface="Calibri"/>
              </a:rPr>
              <a:t> </a:t>
            </a:r>
            <a:r>
              <a:rPr kumimoji="0" lang="en-US" sz="2900" b="0" i="0" u="none" strike="noStrike" kern="0" cap="none" spc="0" normalizeH="0" baseline="0" noProof="0" dirty="0">
                <a:ln>
                  <a:noFill/>
                </a:ln>
                <a:solidFill>
                  <a:prstClr val="black"/>
                </a:solidFill>
                <a:effectLst/>
                <a:uLnTx/>
                <a:uFillTx/>
                <a:latin typeface="Calibri"/>
                <a:ea typeface="+mj-ea"/>
                <a:cs typeface="Calibri"/>
              </a:rPr>
              <a:t>and</a:t>
            </a:r>
            <a:r>
              <a:rPr kumimoji="0" lang="en-US" sz="2900" b="0" i="0" u="none" strike="noStrike" kern="0" cap="none" spc="-110" normalizeH="0" baseline="0" noProof="0" dirty="0">
                <a:ln>
                  <a:noFill/>
                </a:ln>
                <a:solidFill>
                  <a:prstClr val="black"/>
                </a:solidFill>
                <a:effectLst/>
                <a:uLnTx/>
                <a:uFillTx/>
                <a:latin typeface="Calibri"/>
                <a:ea typeface="+mj-ea"/>
                <a:cs typeface="Calibri"/>
              </a:rPr>
              <a:t> </a:t>
            </a:r>
            <a:r>
              <a:rPr kumimoji="0" lang="en-US" sz="2900" b="0" i="0" u="none" strike="noStrike" kern="0" cap="none" spc="-10" normalizeH="0" baseline="0" noProof="0" dirty="0">
                <a:ln>
                  <a:noFill/>
                </a:ln>
                <a:solidFill>
                  <a:prstClr val="black"/>
                </a:solidFill>
                <a:effectLst/>
                <a:uLnTx/>
                <a:uFillTx/>
                <a:latin typeface="Calibri"/>
                <a:ea typeface="+mj-ea"/>
                <a:cs typeface="Calibri"/>
              </a:rPr>
              <a:t>over</a:t>
            </a:r>
            <a:r>
              <a:rPr kumimoji="0" lang="en-US" sz="2900" b="0" i="0" u="none" strike="noStrike" kern="0" cap="none" spc="-55" normalizeH="0" baseline="0" noProof="0" dirty="0">
                <a:ln>
                  <a:noFill/>
                </a:ln>
                <a:solidFill>
                  <a:prstClr val="black"/>
                </a:solidFill>
                <a:effectLst/>
                <a:uLnTx/>
                <a:uFillTx/>
                <a:latin typeface="Calibri"/>
                <a:ea typeface="+mj-ea"/>
                <a:cs typeface="Calibri"/>
              </a:rPr>
              <a:t> </a:t>
            </a:r>
            <a:r>
              <a:rPr kumimoji="0" lang="en-US" sz="2900" b="0" i="0" u="none" strike="noStrike" kern="0" cap="none" spc="-10" normalizeH="0" baseline="0" noProof="0" dirty="0">
                <a:ln>
                  <a:noFill/>
                </a:ln>
                <a:solidFill>
                  <a:prstClr val="black"/>
                </a:solidFill>
                <a:effectLst/>
                <a:uLnTx/>
                <a:uFillTx/>
                <a:latin typeface="Calibri"/>
                <a:ea typeface="+mj-ea"/>
                <a:cs typeface="Calibri"/>
              </a:rPr>
              <a:t>weight </a:t>
            </a:r>
            <a:r>
              <a:rPr kumimoji="0" lang="en-US" sz="2750" b="0" i="0" u="none" strike="noStrike" kern="0" cap="none" spc="0" normalizeH="0" baseline="0" noProof="0" dirty="0">
                <a:ln>
                  <a:noFill/>
                </a:ln>
                <a:solidFill>
                  <a:prstClr val="black"/>
                </a:solidFill>
                <a:effectLst/>
                <a:uLnTx/>
                <a:uFillTx/>
                <a:latin typeface="Calibri"/>
                <a:ea typeface="+mj-ea"/>
                <a:cs typeface="Calibri"/>
              </a:rPr>
              <a:t>during</a:t>
            </a:r>
            <a:r>
              <a:rPr kumimoji="0" lang="en-US" sz="2750" b="0" i="0" u="none" strike="noStrike" kern="0" cap="none" spc="335" normalizeH="0" baseline="0" noProof="0" dirty="0">
                <a:ln>
                  <a:noFill/>
                </a:ln>
                <a:solidFill>
                  <a:prstClr val="black"/>
                </a:solidFill>
                <a:effectLst/>
                <a:uLnTx/>
                <a:uFillTx/>
                <a:latin typeface="Calibri"/>
                <a:ea typeface="+mj-ea"/>
                <a:cs typeface="Calibri"/>
              </a:rPr>
              <a:t> </a:t>
            </a:r>
            <a:r>
              <a:rPr kumimoji="0" lang="en-US" sz="2750" b="0" i="0" u="none" strike="noStrike" kern="0" cap="none" spc="-10" normalizeH="0" baseline="0" noProof="0" dirty="0">
                <a:ln>
                  <a:noFill/>
                </a:ln>
                <a:solidFill>
                  <a:prstClr val="black"/>
                </a:solidFill>
                <a:effectLst/>
                <a:uLnTx/>
                <a:uFillTx/>
                <a:latin typeface="Calibri"/>
                <a:ea typeface="+mj-ea"/>
                <a:cs typeface="Calibri"/>
              </a:rPr>
              <a:t>pregnancy</a:t>
            </a:r>
            <a:endParaRPr lang="en-US" dirty="0"/>
          </a:p>
        </p:txBody>
      </p:sp>
      <p:pic>
        <p:nvPicPr>
          <p:cNvPr id="1026" name="Picture 2" descr="Signs You're Having a Big Baby">
            <a:extLst>
              <a:ext uri="{FF2B5EF4-FFF2-40B4-BE49-F238E27FC236}">
                <a16:creationId xmlns:a16="http://schemas.microsoft.com/office/drawing/2014/main" id="{68D65675-A89F-8FED-3884-4AADE0BF1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386" y="476672"/>
            <a:ext cx="7621534"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100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69BC5-0F88-6565-743D-E1C0C5A22AAF}"/>
              </a:ext>
            </a:extLst>
          </p:cNvPr>
          <p:cNvSpPr>
            <a:spLocks noGrp="1"/>
          </p:cNvSpPr>
          <p:nvPr>
            <p:ph type="title"/>
          </p:nvPr>
        </p:nvSpPr>
        <p:spPr/>
        <p:txBody>
          <a:bodyPr/>
          <a:lstStyle/>
          <a:p>
            <a:r>
              <a:rPr lang="en-US" dirty="0"/>
              <a:t>Diagnosis and management</a:t>
            </a:r>
          </a:p>
        </p:txBody>
      </p:sp>
      <p:sp>
        <p:nvSpPr>
          <p:cNvPr id="3" name="Content Placeholder 2">
            <a:extLst>
              <a:ext uri="{FF2B5EF4-FFF2-40B4-BE49-F238E27FC236}">
                <a16:creationId xmlns:a16="http://schemas.microsoft.com/office/drawing/2014/main" id="{50D8C5A6-21F4-7FED-1525-617E84EFD2A4}"/>
              </a:ext>
            </a:extLst>
          </p:cNvPr>
          <p:cNvSpPr>
            <a:spLocks noGrp="1"/>
          </p:cNvSpPr>
          <p:nvPr>
            <p:ph idx="1"/>
          </p:nvPr>
        </p:nvSpPr>
        <p:spPr/>
        <p:txBody>
          <a:bodyPr>
            <a:normAutofit fontScale="62500" lnSpcReduction="20000"/>
          </a:bodyPr>
          <a:lstStyle/>
          <a:p>
            <a:pPr marL="165735" marR="5080" lvl="0" indent="-153670" defTabSz="914400" eaLnBrk="1" fontAlgn="auto" latinLnBrk="0" hangingPunct="1">
              <a:lnSpc>
                <a:spcPts val="2000"/>
              </a:lnSpc>
              <a:spcBef>
                <a:spcPts val="425"/>
              </a:spcBef>
              <a:spcAft>
                <a:spcPts val="0"/>
              </a:spcAft>
              <a:buClrTx/>
              <a:buSzTx/>
              <a:buFontTx/>
              <a:buChar char="•"/>
              <a:tabLst>
                <a:tab pos="169545" algn="l"/>
                <a:tab pos="5847080" algn="l"/>
              </a:tabLst>
              <a:defRPr/>
            </a:pPr>
            <a:r>
              <a:rPr kumimoji="0" lang="en-US" sz="2600" b="1" i="0" u="none" strike="noStrike" kern="0" cap="none" spc="0" normalizeH="0" baseline="0" noProof="0" dirty="0">
                <a:ln>
                  <a:noFill/>
                </a:ln>
                <a:solidFill>
                  <a:srgbClr val="FF0000"/>
                </a:solidFill>
                <a:effectLst/>
                <a:uLnTx/>
                <a:uFillTx/>
                <a:latin typeface="Calibri"/>
                <a:cs typeface="Calibri"/>
              </a:rPr>
              <a:t>It</a:t>
            </a:r>
            <a:r>
              <a:rPr kumimoji="0" lang="en-US" sz="2600" b="1" i="0" u="none" strike="noStrike" kern="0" cap="none" spc="-55" normalizeH="0" baseline="0" noProof="0" dirty="0">
                <a:ln>
                  <a:noFill/>
                </a:ln>
                <a:solidFill>
                  <a:srgbClr val="FF0000"/>
                </a:solidFill>
                <a:effectLst/>
                <a:uLnTx/>
                <a:uFillTx/>
                <a:latin typeface="Calibri"/>
                <a:cs typeface="Calibri"/>
              </a:rPr>
              <a:t> </a:t>
            </a:r>
            <a:r>
              <a:rPr kumimoji="0" lang="en-US" sz="2600" b="1" i="0" u="none" strike="noStrike" kern="0" cap="none" spc="-10" normalizeH="0" baseline="0" noProof="0" dirty="0">
                <a:ln>
                  <a:noFill/>
                </a:ln>
                <a:solidFill>
                  <a:srgbClr val="FF0000"/>
                </a:solidFill>
                <a:effectLst/>
                <a:uLnTx/>
                <a:uFillTx/>
                <a:latin typeface="Calibri"/>
                <a:cs typeface="Calibri"/>
              </a:rPr>
              <a:t>can</a:t>
            </a:r>
            <a:r>
              <a:rPr kumimoji="0" lang="en-US" sz="2600" b="1" i="0" u="none" strike="noStrike" kern="0" cap="none" spc="-50" normalizeH="0" baseline="0" noProof="0" dirty="0">
                <a:ln>
                  <a:noFill/>
                </a:ln>
                <a:solidFill>
                  <a:srgbClr val="FF0000"/>
                </a:solidFill>
                <a:effectLst/>
                <a:uLnTx/>
                <a:uFillTx/>
                <a:latin typeface="Calibri"/>
                <a:cs typeface="Calibri"/>
              </a:rPr>
              <a:t> </a:t>
            </a:r>
            <a:r>
              <a:rPr kumimoji="0" lang="en-US" sz="2600" b="1" i="0" u="none" strike="noStrike" kern="0" cap="none" spc="0" normalizeH="0" baseline="0" noProof="0" dirty="0">
                <a:ln>
                  <a:noFill/>
                </a:ln>
                <a:solidFill>
                  <a:srgbClr val="FF0000"/>
                </a:solidFill>
                <a:effectLst/>
                <a:uLnTx/>
                <a:uFillTx/>
                <a:latin typeface="Calibri"/>
                <a:cs typeface="Calibri"/>
              </a:rPr>
              <a:t>be</a:t>
            </a:r>
            <a:r>
              <a:rPr kumimoji="0" lang="en-US" sz="2600" b="1" i="0" u="none" strike="noStrike" kern="0" cap="none" spc="-70" normalizeH="0" baseline="0" noProof="0" dirty="0">
                <a:ln>
                  <a:noFill/>
                </a:ln>
                <a:solidFill>
                  <a:srgbClr val="FF0000"/>
                </a:solidFill>
                <a:effectLst/>
                <a:uLnTx/>
                <a:uFillTx/>
                <a:latin typeface="Calibri"/>
                <a:cs typeface="Calibri"/>
              </a:rPr>
              <a:t> </a:t>
            </a:r>
            <a:r>
              <a:rPr kumimoji="0" lang="en-US" sz="2600" b="1" i="0" u="none" strike="noStrike" kern="0" cap="none" spc="-25" normalizeH="0" baseline="0" noProof="0" dirty="0">
                <a:ln>
                  <a:noFill/>
                </a:ln>
                <a:solidFill>
                  <a:srgbClr val="FF0000"/>
                </a:solidFill>
                <a:effectLst/>
                <a:uLnTx/>
                <a:uFillTx/>
                <a:latin typeface="Calibri"/>
                <a:cs typeface="Calibri"/>
              </a:rPr>
              <a:t>diagnose</a:t>
            </a:r>
            <a:r>
              <a:rPr kumimoji="0" lang="en-US" sz="2600" b="1" i="0" u="none" strike="noStrike" kern="0" cap="none" spc="-10" normalizeH="0" baseline="0" noProof="0" dirty="0">
                <a:ln>
                  <a:noFill/>
                </a:ln>
                <a:solidFill>
                  <a:srgbClr val="FF0000"/>
                </a:solidFill>
                <a:effectLst/>
                <a:uLnTx/>
                <a:uFillTx/>
                <a:latin typeface="Calibri"/>
                <a:cs typeface="Calibri"/>
              </a:rPr>
              <a:t> </a:t>
            </a:r>
            <a:r>
              <a:rPr kumimoji="0" lang="en-US" sz="2600" b="1" i="0" u="none" strike="noStrike" kern="0" cap="none" spc="-25" normalizeH="0" baseline="0" noProof="0" dirty="0">
                <a:ln>
                  <a:noFill/>
                </a:ln>
                <a:solidFill>
                  <a:srgbClr val="FF0000"/>
                </a:solidFill>
                <a:effectLst/>
                <a:uLnTx/>
                <a:uFillTx/>
                <a:latin typeface="Calibri"/>
                <a:cs typeface="Calibri"/>
              </a:rPr>
              <a:t>during</a:t>
            </a:r>
            <a:r>
              <a:rPr kumimoji="0" lang="en-US" sz="2600" b="1" i="0" u="none" strike="noStrike" kern="0" cap="none" spc="-35" normalizeH="0" baseline="0" noProof="0" dirty="0">
                <a:ln>
                  <a:noFill/>
                </a:ln>
                <a:solidFill>
                  <a:srgbClr val="FF0000"/>
                </a:solidFill>
                <a:effectLst/>
                <a:uLnTx/>
                <a:uFillTx/>
                <a:latin typeface="Calibri"/>
                <a:cs typeface="Calibri"/>
              </a:rPr>
              <a:t> </a:t>
            </a:r>
            <a:r>
              <a:rPr kumimoji="0" lang="en-US" sz="2600" b="1" i="0" u="none" strike="noStrike" kern="0" cap="none" spc="0" normalizeH="0" baseline="0" noProof="0" dirty="0">
                <a:ln>
                  <a:noFill/>
                </a:ln>
                <a:solidFill>
                  <a:srgbClr val="FF0000"/>
                </a:solidFill>
                <a:effectLst/>
                <a:uLnTx/>
                <a:uFillTx/>
                <a:latin typeface="Calibri"/>
                <a:cs typeface="Calibri"/>
              </a:rPr>
              <a:t>ANC</a:t>
            </a:r>
            <a:r>
              <a:rPr kumimoji="0" lang="en-US" sz="2600" b="1" i="0" u="none" strike="noStrike" kern="0" cap="none" spc="-45" normalizeH="0" baseline="0" noProof="0" dirty="0">
                <a:ln>
                  <a:noFill/>
                </a:ln>
                <a:solidFill>
                  <a:srgbClr val="FF0000"/>
                </a:solidFill>
                <a:effectLst/>
                <a:uLnTx/>
                <a:uFillTx/>
                <a:latin typeface="Calibri"/>
                <a:cs typeface="Calibri"/>
              </a:rPr>
              <a:t> </a:t>
            </a:r>
            <a:r>
              <a:rPr kumimoji="0" lang="en-US" sz="2600" b="1" i="0" u="none" strike="noStrike" kern="0" cap="none" spc="-30" normalizeH="0" baseline="0" noProof="0" dirty="0">
                <a:ln>
                  <a:noFill/>
                </a:ln>
                <a:solidFill>
                  <a:srgbClr val="FF0000"/>
                </a:solidFill>
                <a:effectLst/>
                <a:uLnTx/>
                <a:uFillTx/>
                <a:latin typeface="Calibri"/>
                <a:cs typeface="Calibri"/>
              </a:rPr>
              <a:t>(physical</a:t>
            </a:r>
            <a:r>
              <a:rPr kumimoji="0" lang="en-US" sz="2600" b="1" i="0" u="none" strike="noStrike" kern="0" cap="none" spc="-40" normalizeH="0" baseline="0" noProof="0" dirty="0">
                <a:ln>
                  <a:noFill/>
                </a:ln>
                <a:solidFill>
                  <a:srgbClr val="FF0000"/>
                </a:solidFill>
                <a:effectLst/>
                <a:uLnTx/>
                <a:uFillTx/>
                <a:latin typeface="Calibri"/>
                <a:cs typeface="Calibri"/>
              </a:rPr>
              <a:t> </a:t>
            </a:r>
            <a:r>
              <a:rPr kumimoji="0" lang="en-US" sz="2600" b="1" i="0" u="none" strike="noStrike" kern="0" cap="none" spc="-30" normalizeH="0" baseline="0" noProof="0" dirty="0">
                <a:ln>
                  <a:noFill/>
                </a:ln>
                <a:solidFill>
                  <a:srgbClr val="FF0000"/>
                </a:solidFill>
                <a:effectLst/>
                <a:uLnTx/>
                <a:uFillTx/>
                <a:latin typeface="Calibri"/>
                <a:cs typeface="Calibri"/>
              </a:rPr>
              <a:t>exam.</a:t>
            </a:r>
            <a:r>
              <a:rPr kumimoji="0" lang="en-US" sz="2600" b="1" i="0" u="none" strike="noStrike" kern="0" cap="none" spc="-25" normalizeH="0" baseline="0" noProof="0" dirty="0">
                <a:ln>
                  <a:noFill/>
                </a:ln>
                <a:solidFill>
                  <a:srgbClr val="FF0000"/>
                </a:solidFill>
                <a:effectLst/>
                <a:uLnTx/>
                <a:uFillTx/>
                <a:latin typeface="Calibri"/>
                <a:cs typeface="Calibri"/>
              </a:rPr>
              <a:t> </a:t>
            </a:r>
            <a:r>
              <a:rPr kumimoji="0" lang="en-US" sz="2600" b="1" i="0" u="none" strike="noStrike" kern="0" cap="none" spc="-20" normalizeH="0" baseline="0" noProof="0" dirty="0">
                <a:ln>
                  <a:noFill/>
                </a:ln>
                <a:solidFill>
                  <a:srgbClr val="FF0000"/>
                </a:solidFill>
                <a:effectLst/>
                <a:uLnTx/>
                <a:uFillTx/>
                <a:latin typeface="Calibri"/>
                <a:cs typeface="Calibri"/>
              </a:rPr>
              <a:t>Fundal</a:t>
            </a:r>
            <a:r>
              <a:rPr kumimoji="0" lang="en-US" sz="2600" b="1" i="0" u="none" strike="noStrike" kern="0" cap="none" spc="-75" normalizeH="0" baseline="0" noProof="0" dirty="0">
                <a:ln>
                  <a:noFill/>
                </a:ln>
                <a:solidFill>
                  <a:srgbClr val="FF0000"/>
                </a:solidFill>
                <a:effectLst/>
                <a:uLnTx/>
                <a:uFillTx/>
                <a:latin typeface="Calibri"/>
                <a:cs typeface="Calibri"/>
              </a:rPr>
              <a:t> </a:t>
            </a:r>
            <a:r>
              <a:rPr kumimoji="0" lang="en-US" sz="2600" b="1" i="0" u="none" strike="noStrike" kern="0" cap="none" spc="-20" normalizeH="0" baseline="0" noProof="0" dirty="0">
                <a:ln>
                  <a:noFill/>
                </a:ln>
                <a:solidFill>
                  <a:srgbClr val="FF0000"/>
                </a:solidFill>
                <a:effectLst/>
                <a:uLnTx/>
                <a:uFillTx/>
                <a:latin typeface="Calibri"/>
                <a:cs typeface="Calibri"/>
              </a:rPr>
              <a:t>high</a:t>
            </a:r>
            <a:r>
              <a:rPr lang="en-US" sz="2600" b="1" kern="0" dirty="0">
                <a:solidFill>
                  <a:srgbClr val="FF0000"/>
                </a:solidFill>
                <a:latin typeface="Calibri"/>
                <a:cs typeface="Calibri"/>
              </a:rPr>
              <a:t>;</a:t>
            </a:r>
            <a:r>
              <a:rPr lang="en-US" sz="2600" b="1" kern="0" spc="-55" dirty="0">
                <a:solidFill>
                  <a:srgbClr val="FF0000"/>
                </a:solidFill>
                <a:latin typeface="Calibri"/>
                <a:cs typeface="Calibri"/>
              </a:rPr>
              <a:t> </a:t>
            </a:r>
            <a:r>
              <a:rPr kumimoji="0" lang="en-US" sz="2600" b="1" i="0" u="none" strike="noStrike" kern="0" cap="none" spc="-25" normalizeH="0" baseline="0" noProof="0" dirty="0">
                <a:ln>
                  <a:noFill/>
                </a:ln>
                <a:solidFill>
                  <a:srgbClr val="FF0000"/>
                </a:solidFill>
                <a:effectLst/>
                <a:uLnTx/>
                <a:uFillTx/>
                <a:latin typeface="Calibri"/>
                <a:cs typeface="Calibri"/>
              </a:rPr>
              <a:t>maternal</a:t>
            </a:r>
            <a:r>
              <a:rPr kumimoji="0" lang="en-US" sz="2600" b="1" i="0" u="none" strike="noStrike" kern="0" cap="none" spc="-5" normalizeH="0" baseline="0" noProof="0" dirty="0">
                <a:ln>
                  <a:noFill/>
                </a:ln>
                <a:solidFill>
                  <a:srgbClr val="FF0000"/>
                </a:solidFill>
                <a:effectLst/>
                <a:uLnTx/>
                <a:uFillTx/>
                <a:latin typeface="Calibri"/>
                <a:cs typeface="Calibri"/>
              </a:rPr>
              <a:t> </a:t>
            </a:r>
            <a:r>
              <a:rPr kumimoji="0" lang="en-US" sz="2600" b="1" i="0" u="none" strike="noStrike" kern="0" cap="none" spc="-40" normalizeH="0" baseline="0" noProof="0" dirty="0">
                <a:ln>
                  <a:noFill/>
                </a:ln>
                <a:solidFill>
                  <a:srgbClr val="FF0000"/>
                </a:solidFill>
                <a:effectLst/>
                <a:uLnTx/>
                <a:uFillTx/>
                <a:latin typeface="Calibri"/>
                <a:cs typeface="Calibri"/>
              </a:rPr>
              <a:t>weight</a:t>
            </a:r>
            <a:r>
              <a:rPr kumimoji="0" lang="en-US" sz="2600" b="1" i="0" u="none" strike="noStrike" kern="0" cap="none" spc="-50" normalizeH="0" baseline="0" noProof="0" dirty="0">
                <a:ln>
                  <a:noFill/>
                </a:ln>
                <a:solidFill>
                  <a:srgbClr val="FF0000"/>
                </a:solidFill>
                <a:effectLst/>
                <a:uLnTx/>
                <a:uFillTx/>
                <a:latin typeface="Calibri"/>
                <a:cs typeface="Calibri"/>
              </a:rPr>
              <a:t> </a:t>
            </a:r>
            <a:r>
              <a:rPr kumimoji="0" lang="en-US" sz="2600" b="1" i="0" u="none" strike="noStrike" kern="0" cap="none" spc="-10" normalizeH="0" baseline="0" noProof="0" dirty="0">
                <a:ln>
                  <a:noFill/>
                </a:ln>
                <a:solidFill>
                  <a:srgbClr val="FF0000"/>
                </a:solidFill>
                <a:effectLst/>
                <a:uLnTx/>
                <a:uFillTx/>
                <a:latin typeface="Calibri"/>
                <a:cs typeface="Calibri"/>
              </a:rPr>
              <a:t>gain)</a:t>
            </a:r>
            <a:endParaRPr kumimoji="0" lang="en-US" sz="2600" b="1" i="0" u="none" strike="noStrike" kern="0" cap="none" spc="0" normalizeH="0" baseline="0" noProof="0" dirty="0">
              <a:ln>
                <a:noFill/>
              </a:ln>
              <a:solidFill>
                <a:srgbClr val="FF0000"/>
              </a:solidFill>
              <a:effectLst/>
              <a:uLnTx/>
              <a:uFillTx/>
              <a:latin typeface="Calibri"/>
              <a:cs typeface="Calibri"/>
            </a:endParaRPr>
          </a:p>
          <a:p>
            <a:pPr marL="227329" marR="0" lvl="0" indent="-214629" defTabSz="914400" eaLnBrk="1" fontAlgn="auto" latinLnBrk="0" hangingPunct="1">
              <a:lnSpc>
                <a:spcPct val="100000"/>
              </a:lnSpc>
              <a:spcBef>
                <a:spcPts val="450"/>
              </a:spcBef>
              <a:spcAft>
                <a:spcPts val="0"/>
              </a:spcAft>
              <a:buClrTx/>
              <a:buSzTx/>
              <a:buFontTx/>
              <a:buChar char="•"/>
              <a:tabLst>
                <a:tab pos="227329" algn="l"/>
              </a:tabLst>
              <a:defRPr/>
            </a:pPr>
            <a:r>
              <a:rPr kumimoji="0" lang="en-US" sz="2600" b="1" i="0" u="none" strike="noStrike" kern="0" cap="none" spc="-40" normalizeH="0" baseline="0" noProof="0" dirty="0">
                <a:ln>
                  <a:noFill/>
                </a:ln>
                <a:solidFill>
                  <a:srgbClr val="FF0000"/>
                </a:solidFill>
                <a:effectLst/>
                <a:uLnTx/>
                <a:uFillTx/>
                <a:latin typeface="Calibri"/>
                <a:cs typeface="Calibri"/>
              </a:rPr>
              <a:t>OBSTATRIC</a:t>
            </a:r>
            <a:r>
              <a:rPr kumimoji="0" lang="en-US" sz="2600" b="1" i="0" u="none" strike="noStrike" kern="0" cap="none" spc="-10" normalizeH="0" baseline="0" noProof="0" dirty="0">
                <a:ln>
                  <a:noFill/>
                </a:ln>
                <a:solidFill>
                  <a:srgbClr val="FF0000"/>
                </a:solidFill>
                <a:effectLst/>
                <a:uLnTx/>
                <a:uFillTx/>
                <a:latin typeface="Calibri"/>
                <a:cs typeface="Calibri"/>
              </a:rPr>
              <a:t> ULTRASOUND</a:t>
            </a:r>
            <a:r>
              <a:rPr kumimoji="0" lang="en-US" sz="2600" b="1" i="0" u="none" strike="noStrike" kern="0" cap="none" spc="0" normalizeH="0" baseline="0" noProof="0" dirty="0">
                <a:ln>
                  <a:noFill/>
                </a:ln>
                <a:solidFill>
                  <a:srgbClr val="FF0000"/>
                </a:solidFill>
                <a:effectLst/>
                <a:uLnTx/>
                <a:uFillTx/>
                <a:latin typeface="Calibri"/>
                <a:cs typeface="Calibri"/>
              </a:rPr>
              <a:t> SCANING</a:t>
            </a:r>
            <a:r>
              <a:rPr kumimoji="0" lang="en-US" sz="2600" b="1" i="0" u="none" strike="noStrike" kern="0" cap="none" spc="30" normalizeH="0" baseline="0" noProof="0" dirty="0">
                <a:ln>
                  <a:noFill/>
                </a:ln>
                <a:solidFill>
                  <a:srgbClr val="FF0000"/>
                </a:solidFill>
                <a:effectLst/>
                <a:uLnTx/>
                <a:uFillTx/>
                <a:latin typeface="Calibri"/>
                <a:cs typeface="Calibri"/>
              </a:rPr>
              <a:t> </a:t>
            </a:r>
            <a:r>
              <a:rPr kumimoji="0" lang="en-US" sz="2600" b="1" i="0" u="none" strike="noStrike" kern="0" cap="none" spc="-50" normalizeH="0" baseline="0" noProof="0" dirty="0">
                <a:ln>
                  <a:noFill/>
                </a:ln>
                <a:solidFill>
                  <a:srgbClr val="FF0000"/>
                </a:solidFill>
                <a:effectLst/>
                <a:uLnTx/>
                <a:uFillTx/>
                <a:latin typeface="Calibri"/>
                <a:cs typeface="Calibri"/>
              </a:rPr>
              <a:t>)</a:t>
            </a:r>
            <a:endParaRPr kumimoji="0" lang="en-US" sz="2600" b="1" i="0" u="none" strike="noStrike" kern="0" cap="none" spc="0" normalizeH="0" baseline="0" noProof="0" dirty="0">
              <a:ln>
                <a:noFill/>
              </a:ln>
              <a:solidFill>
                <a:srgbClr val="FF0000"/>
              </a:solidFill>
              <a:effectLst/>
              <a:uLnTx/>
              <a:uFillTx/>
              <a:latin typeface="Calibri"/>
              <a:cs typeface="Calibri"/>
            </a:endParaRPr>
          </a:p>
          <a:p>
            <a:pPr marL="23495" marR="0" lvl="0" indent="0" defTabSz="914400" eaLnBrk="1" fontAlgn="auto" latinLnBrk="0" hangingPunct="1">
              <a:lnSpc>
                <a:spcPct val="100000"/>
              </a:lnSpc>
              <a:spcBef>
                <a:spcPts val="380"/>
              </a:spcBef>
              <a:spcAft>
                <a:spcPts val="0"/>
              </a:spcAft>
              <a:buClrTx/>
              <a:buSzTx/>
              <a:buFontTx/>
              <a:buNone/>
              <a:tabLst/>
              <a:defRPr/>
            </a:pPr>
            <a:r>
              <a:rPr kumimoji="0" lang="en-US" sz="2600" b="1" i="0" u="none" strike="noStrike" kern="0" cap="none" spc="0" normalizeH="0" baseline="0" noProof="0" dirty="0">
                <a:ln>
                  <a:noFill/>
                </a:ln>
                <a:solidFill>
                  <a:srgbClr val="FF0000"/>
                </a:solidFill>
                <a:effectLst/>
                <a:uLnTx/>
                <a:uFillTx/>
                <a:latin typeface="Calibri"/>
                <a:cs typeface="Calibri"/>
              </a:rPr>
              <a:t>°</a:t>
            </a:r>
            <a:r>
              <a:rPr kumimoji="0" lang="en-US" sz="2600" b="1" i="0" u="none" strike="noStrike" kern="0" cap="none" spc="85" normalizeH="0" baseline="0" noProof="0" dirty="0">
                <a:ln>
                  <a:noFill/>
                </a:ln>
                <a:solidFill>
                  <a:srgbClr val="FF0000"/>
                </a:solidFill>
                <a:effectLst/>
                <a:uLnTx/>
                <a:uFillTx/>
                <a:latin typeface="Calibri"/>
                <a:cs typeface="Calibri"/>
              </a:rPr>
              <a:t> </a:t>
            </a:r>
            <a:r>
              <a:rPr kumimoji="0" lang="en-US" sz="2600" b="1" i="0" u="none" strike="noStrike" kern="0" cap="none" spc="0" normalizeH="0" baseline="0" noProof="0" dirty="0">
                <a:ln>
                  <a:noFill/>
                </a:ln>
                <a:solidFill>
                  <a:srgbClr val="FF0000"/>
                </a:solidFill>
                <a:effectLst/>
                <a:uLnTx/>
                <a:uFillTx/>
                <a:latin typeface="Calibri"/>
                <a:cs typeface="Calibri"/>
              </a:rPr>
              <a:t>Lab</a:t>
            </a:r>
            <a:r>
              <a:rPr kumimoji="0" lang="en-US" sz="2600" b="1" i="0" u="none" strike="noStrike" kern="0" cap="none" spc="50" normalizeH="0" baseline="0" noProof="0" dirty="0">
                <a:ln>
                  <a:noFill/>
                </a:ln>
                <a:solidFill>
                  <a:srgbClr val="FF0000"/>
                </a:solidFill>
                <a:effectLst/>
                <a:uLnTx/>
                <a:uFillTx/>
                <a:latin typeface="Calibri"/>
                <a:cs typeface="Calibri"/>
              </a:rPr>
              <a:t> </a:t>
            </a:r>
            <a:r>
              <a:rPr kumimoji="0" lang="en-US" sz="2600" b="1" i="0" u="none" strike="noStrike" kern="0" cap="none" spc="-10" normalizeH="0" baseline="0" noProof="0" dirty="0">
                <a:ln>
                  <a:noFill/>
                </a:ln>
                <a:solidFill>
                  <a:srgbClr val="FF0000"/>
                </a:solidFill>
                <a:effectLst/>
                <a:uLnTx/>
                <a:uFillTx/>
                <a:latin typeface="Calibri"/>
                <a:cs typeface="Calibri"/>
              </a:rPr>
              <a:t>test</a:t>
            </a:r>
            <a:r>
              <a:rPr kumimoji="0" lang="en-US" sz="2600" b="1" i="0" u="none" strike="noStrike" kern="0" cap="none" spc="-10" normalizeH="0" baseline="0" noProof="0" dirty="0">
                <a:ln>
                  <a:noFill/>
                </a:ln>
                <a:solidFill>
                  <a:sysClr val="windowText" lastClr="000000"/>
                </a:solidFill>
                <a:effectLst/>
                <a:uLnTx/>
                <a:uFillTx/>
                <a:latin typeface="Calibri"/>
                <a:cs typeface="Calibri"/>
              </a:rPr>
              <a:t>.</a:t>
            </a:r>
            <a:endParaRPr kumimoji="0" lang="en-US" sz="2600" b="1" i="0" u="none" strike="noStrike" kern="0" cap="none" spc="0" normalizeH="0" baseline="0" noProof="0" dirty="0">
              <a:ln>
                <a:noFill/>
              </a:ln>
              <a:solidFill>
                <a:sysClr val="windowText" lastClr="000000"/>
              </a:solidFill>
              <a:effectLst/>
              <a:uLnTx/>
              <a:uFillTx/>
              <a:latin typeface="Calibri"/>
              <a:cs typeface="Calibri"/>
            </a:endParaRPr>
          </a:p>
          <a:p>
            <a:pPr marL="509905" indent="-342900">
              <a:lnSpc>
                <a:spcPct val="100000"/>
              </a:lnSpc>
              <a:spcBef>
                <a:spcPts val="0"/>
              </a:spcBef>
              <a:buClrTx/>
              <a:buSzTx/>
              <a:defRPr/>
            </a:pPr>
            <a:endParaRPr kumimoji="0" lang="en-US" b="1" i="0" u="none" strike="noStrike" kern="0" cap="none" spc="-40" normalizeH="0" baseline="0" noProof="0" dirty="0">
              <a:ln>
                <a:noFill/>
              </a:ln>
              <a:solidFill>
                <a:sysClr val="windowText" lastClr="000000"/>
              </a:solidFill>
              <a:effectLst/>
              <a:uLnTx/>
              <a:uFillTx/>
              <a:latin typeface="Calibri"/>
              <a:cs typeface="Calibri"/>
            </a:endParaRPr>
          </a:p>
          <a:p>
            <a:pPr marL="509905" indent="-342900">
              <a:lnSpc>
                <a:spcPct val="100000"/>
              </a:lnSpc>
              <a:spcBef>
                <a:spcPts val="0"/>
              </a:spcBef>
              <a:buClrTx/>
              <a:buSzTx/>
              <a:defRPr/>
            </a:pPr>
            <a:endParaRPr kumimoji="0" lang="en-US" b="1" i="0" u="none" strike="noStrike" kern="0" cap="none" spc="-40" normalizeH="0" baseline="0" noProof="0" dirty="0">
              <a:ln>
                <a:noFill/>
              </a:ln>
              <a:solidFill>
                <a:sysClr val="windowText" lastClr="000000"/>
              </a:solidFill>
              <a:effectLst/>
              <a:uLnTx/>
              <a:uFillTx/>
              <a:latin typeface="Calibri"/>
              <a:cs typeface="Calibri"/>
            </a:endParaRPr>
          </a:p>
          <a:p>
            <a:pPr marL="509905" indent="-342900">
              <a:lnSpc>
                <a:spcPct val="100000"/>
              </a:lnSpc>
              <a:spcBef>
                <a:spcPts val="0"/>
              </a:spcBef>
              <a:buClrTx/>
              <a:buSzTx/>
              <a:defRPr/>
            </a:pPr>
            <a:r>
              <a:rPr kumimoji="0" lang="en-US" sz="2600" b="1" i="0" u="none" strike="noStrike" kern="0" cap="none" spc="-40" normalizeH="0" baseline="0" noProof="0" dirty="0">
                <a:ln>
                  <a:noFill/>
                </a:ln>
                <a:solidFill>
                  <a:sysClr val="windowText" lastClr="000000"/>
                </a:solidFill>
                <a:effectLst/>
                <a:uLnTx/>
                <a:uFillTx/>
                <a:latin typeface="Calibri"/>
                <a:cs typeface="Calibri"/>
              </a:rPr>
              <a:t>Fetal</a:t>
            </a:r>
            <a:r>
              <a:rPr kumimoji="0" lang="en-US" sz="2600" b="1" i="0" u="none" strike="noStrike" kern="0" cap="none" spc="0" normalizeH="0" baseline="0" noProof="0" dirty="0">
                <a:ln>
                  <a:noFill/>
                </a:ln>
                <a:solidFill>
                  <a:sysClr val="windowText" lastClr="000000"/>
                </a:solidFill>
                <a:effectLst/>
                <a:uLnTx/>
                <a:uFillTx/>
                <a:latin typeface="Calibri"/>
                <a:cs typeface="Calibri"/>
              </a:rPr>
              <a:t> macrosomia</a:t>
            </a:r>
            <a:r>
              <a:rPr kumimoji="0" lang="en-US" sz="2600" b="1" i="0" u="none" strike="noStrike" kern="0" cap="none" spc="8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is</a:t>
            </a:r>
            <a:r>
              <a:rPr kumimoji="0" lang="en-US" sz="2600" b="1" i="0" u="none" strike="noStrike" kern="0" cap="none" spc="-3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often</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unpredictable.</a:t>
            </a:r>
            <a:r>
              <a:rPr kumimoji="0" lang="en-US" sz="2600" b="1" i="0" u="none" strike="noStrike" kern="0" cap="none" spc="-5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The</a:t>
            </a:r>
            <a:r>
              <a:rPr kumimoji="0" lang="en-US" sz="2600" b="1" i="0" u="none" strike="noStrike" kern="0" cap="none" spc="-3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diagnosis</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is</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made</a:t>
            </a:r>
            <a:r>
              <a:rPr kumimoji="0" lang="en-US" sz="2600" b="1" i="0" u="none" strike="noStrike" kern="0" cap="none" spc="1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only</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after</a:t>
            </a:r>
            <a:r>
              <a:rPr kumimoji="0" lang="en-US" sz="2600" b="1" i="0" u="none" strike="noStrike" kern="0" cap="none" spc="-5" normalizeH="0" baseline="0" noProof="0" dirty="0">
                <a:ln>
                  <a:noFill/>
                </a:ln>
                <a:solidFill>
                  <a:sysClr val="windowText" lastClr="000000"/>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your</a:t>
            </a:r>
            <a:r>
              <a:rPr lang="en-US" sz="2600" b="1" kern="0" dirty="0">
                <a:solidFill>
                  <a:sysClr val="windowText" lastClr="000000"/>
                </a:solidFill>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baby</a:t>
            </a:r>
            <a:r>
              <a:rPr kumimoji="0" lang="en-US" sz="2600" b="1" i="0" u="none" strike="noStrike" kern="0" cap="none" spc="-10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1C1C1C"/>
                </a:solidFill>
                <a:effectLst/>
                <a:uLnTx/>
                <a:uFillTx/>
                <a:latin typeface="Calibri"/>
                <a:cs typeface="Calibri"/>
              </a:rPr>
              <a:t>has</a:t>
            </a:r>
            <a:r>
              <a:rPr kumimoji="0" lang="en-US" sz="2600" b="1" i="0" u="none" strike="noStrike" kern="0" cap="none" spc="-85" normalizeH="0" baseline="0" noProof="0" dirty="0">
                <a:ln>
                  <a:noFill/>
                </a:ln>
                <a:solidFill>
                  <a:srgbClr val="1C1C1C"/>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been</a:t>
            </a:r>
            <a:r>
              <a:rPr kumimoji="0" lang="en-US" sz="2600" b="1" i="0" u="none" strike="noStrike" kern="0" cap="none" spc="-25" normalizeH="0" baseline="0" noProof="0" dirty="0">
                <a:ln>
                  <a:noFill/>
                </a:ln>
                <a:solidFill>
                  <a:sysClr val="windowText" lastClr="000000"/>
                </a:solidFill>
                <a:effectLst/>
                <a:uLnTx/>
                <a:uFillTx/>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weighed</a:t>
            </a:r>
            <a:r>
              <a:rPr kumimoji="0" lang="en-US" sz="2600" b="1" i="0" u="none" strike="noStrike" kern="0" cap="none" spc="-4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after</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40" normalizeH="0" baseline="0" noProof="0" dirty="0">
                <a:ln>
                  <a:noFill/>
                </a:ln>
                <a:solidFill>
                  <a:sysClr val="windowText" lastClr="000000"/>
                </a:solidFill>
                <a:effectLst/>
                <a:uLnTx/>
                <a:uFillTx/>
                <a:latin typeface="Calibri"/>
                <a:cs typeface="Calibri"/>
              </a:rPr>
              <a:t>delivery.</a:t>
            </a:r>
            <a:r>
              <a:rPr kumimoji="0" lang="en-US" sz="2600" b="1" i="0" u="none" strike="noStrike" kern="0" cap="none" spc="5" normalizeH="0" baseline="0" noProof="0" dirty="0">
                <a:ln>
                  <a:noFill/>
                </a:ln>
                <a:solidFill>
                  <a:sysClr val="windowText" lastClr="000000"/>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Babies</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can</a:t>
            </a:r>
            <a:r>
              <a:rPr kumimoji="0" lang="en-US" sz="2600" b="1" i="0" u="none" strike="noStrike" kern="0" cap="none" spc="-10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be</a:t>
            </a:r>
            <a:r>
              <a:rPr kumimoji="0" lang="en-US" sz="2600" b="1" i="0" u="none" strike="noStrike" kern="0" cap="none" spc="-10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282828"/>
                </a:solidFill>
                <a:effectLst/>
                <a:uLnTx/>
                <a:uFillTx/>
                <a:latin typeface="Calibri"/>
                <a:cs typeface="Calibri"/>
              </a:rPr>
              <a:t>born</a:t>
            </a:r>
            <a:r>
              <a:rPr kumimoji="0" lang="en-US" sz="2600" b="1" i="0" u="none" strike="noStrike" kern="0" cap="none" spc="-35" normalizeH="0" baseline="0" noProof="0" dirty="0">
                <a:ln>
                  <a:noFill/>
                </a:ln>
                <a:solidFill>
                  <a:srgbClr val="282828"/>
                </a:solidFill>
                <a:effectLst/>
                <a:uLnTx/>
                <a:uFillTx/>
                <a:latin typeface="Calibri"/>
                <a:cs typeface="Calibri"/>
              </a:rPr>
              <a:t> </a:t>
            </a:r>
            <a:r>
              <a:rPr kumimoji="0" lang="en-US" sz="2600" b="1" i="0" u="none" strike="noStrike" kern="0" cap="none" spc="-35" normalizeH="0" baseline="0" noProof="0" dirty="0">
                <a:ln>
                  <a:noFill/>
                </a:ln>
                <a:solidFill>
                  <a:sysClr val="windowText" lastClr="000000"/>
                </a:solidFill>
                <a:effectLst/>
                <a:uLnTx/>
                <a:uFillTx/>
                <a:latin typeface="Calibri"/>
                <a:cs typeface="Calibri"/>
              </a:rPr>
              <a:t>larger</a:t>
            </a:r>
            <a:r>
              <a:rPr kumimoji="0" lang="en-US" sz="2600" b="1" i="0" u="none" strike="noStrike" kern="0" cap="none" spc="-7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than</a:t>
            </a:r>
            <a:r>
              <a:rPr kumimoji="0" lang="en-US" sz="2600" b="1" i="0" u="none" strike="noStrike" kern="0" cap="none" spc="-6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average</a:t>
            </a:r>
            <a:r>
              <a:rPr lang="en-US" sz="2600" b="1" kern="0" dirty="0">
                <a:solidFill>
                  <a:sysClr val="windowText" lastClr="000000"/>
                </a:solidFill>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with</a:t>
            </a:r>
            <a:r>
              <a:rPr kumimoji="0" lang="en-US" sz="2600" b="1" i="0" u="none" strike="noStrike" kern="0" cap="none" spc="-65" normalizeH="0" baseline="0" noProof="0" dirty="0">
                <a:ln>
                  <a:noFill/>
                </a:ln>
                <a:solidFill>
                  <a:sysClr val="windowText" lastClr="000000"/>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or</a:t>
            </a:r>
            <a:r>
              <a:rPr kumimoji="0" lang="en-US" sz="2600" b="1" i="0" u="none" strike="noStrike" kern="0" cap="none" spc="-90" normalizeH="0" baseline="0" noProof="0" dirty="0">
                <a:ln>
                  <a:noFill/>
                </a:ln>
                <a:solidFill>
                  <a:sysClr val="windowText" lastClr="000000"/>
                </a:solidFill>
                <a:effectLst/>
                <a:uLnTx/>
                <a:uFillTx/>
                <a:latin typeface="Calibri"/>
                <a:cs typeface="Calibri"/>
              </a:rPr>
              <a:t> </a:t>
            </a:r>
            <a:r>
              <a:rPr kumimoji="0" lang="en-US" sz="2600" b="1" i="0" u="none" strike="noStrike" kern="0" cap="none" spc="-40" normalizeH="0" baseline="0" noProof="0" dirty="0">
                <a:ln>
                  <a:noFill/>
                </a:ln>
                <a:solidFill>
                  <a:sysClr val="windowText" lastClr="000000"/>
                </a:solidFill>
                <a:effectLst/>
                <a:uLnTx/>
                <a:uFillTx/>
                <a:latin typeface="Calibri"/>
                <a:cs typeface="Calibri"/>
              </a:rPr>
              <a:t>without</a:t>
            </a:r>
            <a:r>
              <a:rPr kumimoji="0" lang="en-US" sz="2600" b="1" i="0" u="none" strike="noStrike" kern="0" cap="none" spc="-70" normalizeH="0" baseline="0" noProof="0" dirty="0">
                <a:ln>
                  <a:noFill/>
                </a:ln>
                <a:solidFill>
                  <a:sysClr val="windowText" lastClr="000000"/>
                </a:solidFill>
                <a:effectLst/>
                <a:uLnTx/>
                <a:uFillTx/>
                <a:latin typeface="Calibri"/>
                <a:cs typeface="Calibri"/>
              </a:rPr>
              <a:t> </a:t>
            </a:r>
            <a:r>
              <a:rPr kumimoji="0" lang="en-US" sz="2600" b="1" i="0" u="none" strike="noStrike" kern="0" cap="none" spc="-35" normalizeH="0" baseline="0" noProof="0" dirty="0">
                <a:ln>
                  <a:noFill/>
                </a:ln>
                <a:solidFill>
                  <a:sysClr val="windowText" lastClr="000000"/>
                </a:solidFill>
                <a:effectLst/>
                <a:uLnTx/>
                <a:uFillTx/>
                <a:latin typeface="Calibri"/>
                <a:cs typeface="Calibri"/>
              </a:rPr>
              <a:t>any</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60" normalizeH="0" baseline="0" noProof="0" dirty="0">
                <a:ln>
                  <a:noFill/>
                </a:ln>
                <a:solidFill>
                  <a:sysClr val="windowText" lastClr="000000"/>
                </a:solidFill>
                <a:effectLst/>
                <a:uLnTx/>
                <a:uFillTx/>
                <a:latin typeface="Calibri"/>
                <a:cs typeface="Calibri"/>
              </a:rPr>
              <a:t>known</a:t>
            </a:r>
            <a:r>
              <a:rPr kumimoji="0" lang="en-US" sz="2600" b="1" i="0" u="none" strike="noStrike" kern="0" cap="none" spc="-50"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risk</a:t>
            </a:r>
            <a:r>
              <a:rPr kumimoji="0" lang="en-US" sz="2600" b="1" i="0" u="none" strike="noStrike" kern="0" cap="none" spc="-4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factors.</a:t>
            </a:r>
          </a:p>
          <a:p>
            <a:pPr marL="509905" indent="-342900">
              <a:lnSpc>
                <a:spcPct val="100000"/>
              </a:lnSpc>
              <a:spcBef>
                <a:spcPts val="0"/>
              </a:spcBef>
              <a:buClrTx/>
              <a:buSzTx/>
              <a:defRPr/>
            </a:pPr>
            <a:endParaRPr kumimoji="0" lang="en-US" sz="2600" b="1" i="0" u="none" strike="noStrike" kern="0" cap="none" spc="-60" normalizeH="0" baseline="0" noProof="0" dirty="0">
              <a:ln>
                <a:noFill/>
              </a:ln>
              <a:solidFill>
                <a:sysClr val="windowText" lastClr="000000"/>
              </a:solidFill>
              <a:effectLst/>
              <a:uLnTx/>
              <a:uFillTx/>
              <a:latin typeface="Calibri"/>
              <a:cs typeface="Calibri"/>
            </a:endParaRPr>
          </a:p>
          <a:p>
            <a:pPr marL="509905" indent="-342900">
              <a:lnSpc>
                <a:spcPct val="100000"/>
              </a:lnSpc>
              <a:spcBef>
                <a:spcPts val="0"/>
              </a:spcBef>
              <a:buClrTx/>
              <a:buSzTx/>
              <a:defRPr/>
            </a:pPr>
            <a:r>
              <a:rPr kumimoji="0" lang="en-US" sz="2600" b="1" i="0" u="none" strike="noStrike" kern="0" cap="none" spc="-60" normalizeH="0" baseline="0" noProof="0" dirty="0">
                <a:ln>
                  <a:noFill/>
                </a:ln>
                <a:solidFill>
                  <a:sysClr val="windowText" lastClr="000000"/>
                </a:solidFill>
                <a:effectLst/>
                <a:uLnTx/>
                <a:uFillTx/>
                <a:latin typeface="Calibri"/>
                <a:cs typeface="Calibri"/>
              </a:rPr>
              <a:t>Promoting</a:t>
            </a:r>
            <a:r>
              <a:rPr kumimoji="0" lang="en-US" sz="2600" b="1" i="0" u="none" strike="noStrike" kern="0" cap="none" spc="-40"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good</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health</a:t>
            </a:r>
            <a:r>
              <a:rPr kumimoji="0" lang="en-US" sz="2600" b="1" i="0" u="none" strike="noStrike" kern="0" cap="none" spc="40" normalizeH="0" baseline="0" noProof="0" dirty="0">
                <a:ln>
                  <a:noFill/>
                </a:ln>
                <a:solidFill>
                  <a:sysClr val="windowText" lastClr="000000"/>
                </a:solidFill>
                <a:effectLst/>
                <a:uLnTx/>
                <a:uFillTx/>
                <a:latin typeface="Calibri"/>
                <a:cs typeface="Calibri"/>
              </a:rPr>
              <a:t> </a:t>
            </a:r>
            <a:r>
              <a:rPr kumimoji="0" lang="en-US" sz="2600" b="1" i="0" u="none" strike="noStrike" kern="0" cap="none" spc="-75" normalizeH="0" baseline="0" noProof="0" dirty="0">
                <a:ln>
                  <a:noFill/>
                </a:ln>
                <a:solidFill>
                  <a:sysClr val="windowText" lastClr="000000"/>
                </a:solidFill>
                <a:effectLst/>
                <a:uLnTx/>
                <a:uFillTx/>
                <a:latin typeface="Calibri"/>
                <a:cs typeface="Calibri"/>
              </a:rPr>
              <a:t>and</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383838"/>
                </a:solidFill>
                <a:effectLst/>
                <a:uLnTx/>
                <a:uFillTx/>
                <a:latin typeface="Calibri"/>
                <a:cs typeface="Calibri"/>
              </a:rPr>
              <a:t>a</a:t>
            </a:r>
            <a:r>
              <a:rPr kumimoji="0" lang="en-US" sz="2600" b="1" i="0" u="none" strike="noStrike" kern="0" cap="none" spc="-90" normalizeH="0" baseline="0" noProof="0" dirty="0">
                <a:ln>
                  <a:noFill/>
                </a:ln>
                <a:solidFill>
                  <a:srgbClr val="383838"/>
                </a:solidFill>
                <a:effectLst/>
                <a:uLnTx/>
                <a:uFillTx/>
                <a:latin typeface="Calibri"/>
                <a:cs typeface="Calibri"/>
              </a:rPr>
              <a:t> </a:t>
            </a:r>
            <a:r>
              <a:rPr kumimoji="0" lang="en-US" sz="2600" b="1" i="0" u="none" strike="noStrike" kern="0" cap="none" spc="-60" normalizeH="0" baseline="0" noProof="0" dirty="0">
                <a:ln>
                  <a:noFill/>
                </a:ln>
                <a:solidFill>
                  <a:sysClr val="windowText" lastClr="000000"/>
                </a:solidFill>
                <a:effectLst/>
                <a:uLnTx/>
                <a:uFillTx/>
                <a:latin typeface="Calibri"/>
                <a:cs typeface="Calibri"/>
              </a:rPr>
              <a:t>healthy</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50" normalizeH="0" baseline="0" noProof="0" dirty="0">
                <a:ln>
                  <a:noFill/>
                </a:ln>
                <a:solidFill>
                  <a:sysClr val="windowText" lastClr="000000"/>
                </a:solidFill>
                <a:effectLst/>
                <a:uLnTx/>
                <a:uFillTx/>
                <a:latin typeface="Calibri"/>
                <a:cs typeface="Calibri"/>
              </a:rPr>
              <a:t>pregnancy</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can </a:t>
            </a:r>
            <a:r>
              <a:rPr kumimoji="0" lang="en-US" sz="2600" b="1" i="0" u="none" strike="noStrike" kern="0" cap="none" spc="-70" normalizeH="0" baseline="0" noProof="0" dirty="0">
                <a:ln>
                  <a:noFill/>
                </a:ln>
                <a:solidFill>
                  <a:sysClr val="windowText" lastClr="000000"/>
                </a:solidFill>
                <a:effectLst/>
                <a:uLnTx/>
                <a:uFillTx/>
                <a:latin typeface="Calibri"/>
                <a:cs typeface="Calibri"/>
              </a:rPr>
              <a:t>improve out come.</a:t>
            </a:r>
          </a:p>
          <a:p>
            <a:pPr marL="509905" indent="-342900">
              <a:lnSpc>
                <a:spcPct val="100000"/>
              </a:lnSpc>
              <a:spcBef>
                <a:spcPts val="0"/>
              </a:spcBef>
              <a:buClrTx/>
              <a:buSzTx/>
              <a:defRPr/>
            </a:pPr>
            <a:endParaRPr lang="en-US" sz="2600" b="1" kern="0" spc="-70" dirty="0">
              <a:solidFill>
                <a:sysClr val="windowText" lastClr="000000"/>
              </a:solidFill>
              <a:latin typeface="Calibri"/>
              <a:cs typeface="Calibri"/>
            </a:endParaRPr>
          </a:p>
          <a:p>
            <a:pPr marL="506095" marR="234950" indent="-342900">
              <a:lnSpc>
                <a:spcPct val="100000"/>
              </a:lnSpc>
              <a:spcBef>
                <a:spcPts val="1670"/>
              </a:spcBef>
              <a:buClrTx/>
              <a:buSzTx/>
              <a:defRPr/>
            </a:pPr>
            <a:r>
              <a:rPr kumimoji="0" lang="en-US" sz="2600" b="1" i="0" u="none" strike="noStrike" kern="0" cap="none" spc="0" normalizeH="0" baseline="0" noProof="0" dirty="0">
                <a:ln>
                  <a:noFill/>
                </a:ln>
                <a:solidFill>
                  <a:sysClr val="windowText" lastClr="000000"/>
                </a:solidFill>
                <a:effectLst/>
                <a:uLnTx/>
                <a:uFillTx/>
                <a:latin typeface="Calibri"/>
                <a:cs typeface="Calibri"/>
              </a:rPr>
              <a:t>Get</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regular</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prenatal</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care. </a:t>
            </a:r>
            <a:r>
              <a:rPr kumimoji="0" lang="en-US" sz="2600" b="1" i="0" u="none" strike="noStrike" kern="0" cap="none" spc="-10" normalizeH="0" baseline="0" noProof="0" dirty="0">
                <a:ln>
                  <a:noFill/>
                </a:ln>
                <a:solidFill>
                  <a:sysClr val="windowText" lastClr="000000"/>
                </a:solidFill>
                <a:effectLst/>
                <a:uLnTx/>
                <a:uFillTx/>
                <a:latin typeface="Calibri"/>
                <a:cs typeface="Calibri"/>
              </a:rPr>
              <a:t>Frequent</a:t>
            </a:r>
            <a:r>
              <a:rPr kumimoji="0" lang="en-US" sz="2600" b="1" i="0" u="none" strike="noStrike" kern="0" cap="none" spc="4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visits</a:t>
            </a:r>
            <a:r>
              <a:rPr kumimoji="0" lang="en-US" sz="2600" b="1" i="0" u="none" strike="noStrike" kern="0" cap="none" spc="-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allow</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you</a:t>
            </a:r>
            <a:r>
              <a:rPr kumimoji="0" lang="en-US" sz="2600" b="1" i="0" u="none" strike="noStrike" kern="0" cap="none" spc="-7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and</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your</a:t>
            </a:r>
            <a:r>
              <a:rPr kumimoji="0" lang="en-US" sz="2600" b="1" i="0" u="none" strike="noStrike" kern="0" cap="none" spc="-2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healthcare </a:t>
            </a:r>
            <a:r>
              <a:rPr kumimoji="0" lang="en-US" sz="2600" b="1" i="0" u="none" strike="noStrike" kern="0" cap="none" spc="-20" normalizeH="0" baseline="0" noProof="0" dirty="0">
                <a:ln>
                  <a:noFill/>
                </a:ln>
                <a:solidFill>
                  <a:sysClr val="windowText" lastClr="000000"/>
                </a:solidFill>
                <a:effectLst/>
                <a:uLnTx/>
                <a:uFillTx/>
                <a:latin typeface="Calibri"/>
                <a:cs typeface="Calibri"/>
              </a:rPr>
              <a:t>provider</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to</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closely</a:t>
            </a:r>
            <a:r>
              <a:rPr kumimoji="0" lang="en-US" sz="2600" b="1" i="0" u="none" strike="noStrike" kern="0" cap="none" spc="-5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follow</a:t>
            </a:r>
            <a:r>
              <a:rPr kumimoji="0" lang="en-US" sz="2600" b="1" i="0" u="none" strike="noStrike" kern="0" cap="none" spc="-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your</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baby's</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progress</a:t>
            </a:r>
            <a:r>
              <a:rPr kumimoji="0" lang="en-US" sz="2600" b="1" i="0" u="none" strike="noStrike" kern="0" cap="none" spc="-1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and</a:t>
            </a:r>
            <a:r>
              <a:rPr kumimoji="0" lang="en-US" sz="2600" b="1" i="0" u="none" strike="noStrike" kern="0" cap="none" spc="-6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also</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give</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you</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0C0C0C"/>
                </a:solidFill>
                <a:effectLst/>
                <a:uLnTx/>
                <a:uFillTx/>
                <a:latin typeface="Calibri"/>
                <a:cs typeface="Calibri"/>
              </a:rPr>
              <a:t>a</a:t>
            </a:r>
            <a:r>
              <a:rPr kumimoji="0" lang="en-US" sz="2600" b="1" i="0" u="none" strike="noStrike" kern="0" cap="none" spc="-90" normalizeH="0" baseline="0" noProof="0" dirty="0">
                <a:ln>
                  <a:noFill/>
                </a:ln>
                <a:solidFill>
                  <a:srgbClr val="0C0C0C"/>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chance</a:t>
            </a:r>
            <a:r>
              <a:rPr kumimoji="0" lang="en-US" sz="2600" b="1" i="0" u="none" strike="noStrike" kern="0" cap="none" spc="-30"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rgbClr val="151515"/>
                </a:solidFill>
                <a:effectLst/>
                <a:uLnTx/>
                <a:uFillTx/>
                <a:latin typeface="Calibri"/>
                <a:cs typeface="Calibri"/>
              </a:rPr>
              <a:t>to </a:t>
            </a:r>
            <a:r>
              <a:rPr kumimoji="0" lang="en-US" sz="2600" b="1" i="0" u="none" strike="noStrike" kern="0" cap="none" spc="0" normalizeH="0" baseline="0" noProof="0" dirty="0">
                <a:ln>
                  <a:noFill/>
                </a:ln>
                <a:solidFill>
                  <a:srgbClr val="1C1C1C"/>
                </a:solidFill>
                <a:effectLst/>
                <a:uLnTx/>
                <a:uFillTx/>
                <a:latin typeface="Calibri"/>
                <a:cs typeface="Calibri"/>
              </a:rPr>
              <a:t>ask</a:t>
            </a:r>
            <a:r>
              <a:rPr kumimoji="0" lang="en-US" sz="2600" b="1" i="0" u="none" strike="noStrike" kern="0" cap="none" spc="85" normalizeH="0" baseline="0" noProof="0" dirty="0">
                <a:ln>
                  <a:noFill/>
                </a:ln>
                <a:solidFill>
                  <a:srgbClr val="1C1C1C"/>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question.</a:t>
            </a:r>
          </a:p>
          <a:p>
            <a:pPr marL="509905" indent="-342900">
              <a:lnSpc>
                <a:spcPct val="100000"/>
              </a:lnSpc>
              <a:spcBef>
                <a:spcPts val="0"/>
              </a:spcBef>
              <a:buClrTx/>
              <a:buSzTx/>
              <a:defRPr/>
            </a:pPr>
            <a:r>
              <a:rPr kumimoji="0" lang="en-US" sz="2600" b="1" i="0" u="none" strike="noStrike" kern="0" cap="none" spc="-25" normalizeH="0" baseline="0" noProof="0" dirty="0">
                <a:ln>
                  <a:noFill/>
                </a:ln>
                <a:solidFill>
                  <a:sysClr val="windowText" lastClr="000000"/>
                </a:solidFill>
                <a:effectLst/>
                <a:uLnTx/>
                <a:uFillTx/>
                <a:latin typeface="Calibri"/>
                <a:cs typeface="Calibri"/>
              </a:rPr>
              <a:t>Watch</a:t>
            </a:r>
            <a:r>
              <a:rPr kumimoji="0" lang="en-US" sz="2600" b="1" i="0" u="none" strike="noStrike" kern="0" cap="none" spc="-85"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your</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weight.</a:t>
            </a:r>
            <a:r>
              <a:rPr kumimoji="0" lang="en-US" sz="2600" b="1" i="0" u="none" strike="noStrike" kern="0" cap="none" spc="-40" normalizeH="0" baseline="0" noProof="0" dirty="0">
                <a:ln>
                  <a:noFill/>
                </a:ln>
                <a:solidFill>
                  <a:sysClr val="windowText" lastClr="000000"/>
                </a:solidFill>
                <a:effectLst/>
                <a:uLnTx/>
                <a:uFillTx/>
                <a:latin typeface="Calibri"/>
                <a:cs typeface="Calibri"/>
              </a:rPr>
              <a:t> </a:t>
            </a:r>
            <a:r>
              <a:rPr kumimoji="0" lang="en-US" sz="2600" b="1" i="0" u="none" strike="noStrike" kern="0" cap="none" spc="-55" normalizeH="0" baseline="0" noProof="0" dirty="0">
                <a:ln>
                  <a:noFill/>
                </a:ln>
                <a:solidFill>
                  <a:sysClr val="windowText" lastClr="000000"/>
                </a:solidFill>
                <a:effectLst/>
                <a:uLnTx/>
                <a:uFillTx/>
                <a:latin typeface="Calibri"/>
                <a:cs typeface="Calibri"/>
              </a:rPr>
              <a:t>Your </a:t>
            </a:r>
            <a:r>
              <a:rPr kumimoji="0" lang="en-US" sz="2600" b="1" i="0" u="none" strike="noStrike" kern="0" cap="none" spc="-45" normalizeH="0" baseline="0" noProof="0" dirty="0">
                <a:ln>
                  <a:noFill/>
                </a:ln>
                <a:solidFill>
                  <a:sysClr val="windowText" lastClr="000000"/>
                </a:solidFill>
                <a:effectLst/>
                <a:uLnTx/>
                <a:uFillTx/>
                <a:latin typeface="Calibri"/>
                <a:cs typeface="Calibri"/>
              </a:rPr>
              <a:t>weight</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before</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35" normalizeH="0" baseline="0" noProof="0" dirty="0">
                <a:ln>
                  <a:noFill/>
                </a:ln>
                <a:solidFill>
                  <a:sysClr val="windowText" lastClr="000000"/>
                </a:solidFill>
                <a:effectLst/>
                <a:uLnTx/>
                <a:uFillTx/>
                <a:latin typeface="Calibri"/>
                <a:cs typeface="Calibri"/>
              </a:rPr>
              <a:t>pregnancy</a:t>
            </a:r>
            <a:r>
              <a:rPr kumimoji="0" lang="en-US" sz="2600" b="1" i="0" u="none" strike="noStrike" kern="0" cap="none" spc="65"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matters,</a:t>
            </a:r>
            <a:r>
              <a:rPr kumimoji="0" lang="en-US" sz="2600" b="1" i="0" u="none" strike="noStrike" kern="0" cap="none" spc="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212121"/>
                </a:solidFill>
                <a:effectLst/>
                <a:uLnTx/>
                <a:uFillTx/>
                <a:latin typeface="Calibri"/>
                <a:cs typeface="Calibri"/>
              </a:rPr>
              <a:t>as</a:t>
            </a:r>
            <a:r>
              <a:rPr kumimoji="0" lang="en-US" sz="2600" b="1" i="0" u="none" strike="noStrike" kern="0" cap="none" spc="-105" normalizeH="0" baseline="0" noProof="0" dirty="0">
                <a:ln>
                  <a:noFill/>
                </a:ln>
                <a:solidFill>
                  <a:srgbClr val="212121"/>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does</a:t>
            </a:r>
            <a:r>
              <a:rPr kumimoji="0" lang="en-US" sz="2600" b="1" i="0" u="none" strike="noStrike" kern="0" cap="none" spc="-6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rgbClr val="0F0F0F"/>
                </a:solidFill>
                <a:effectLst/>
                <a:uLnTx/>
                <a:uFillTx/>
                <a:latin typeface="Calibri"/>
                <a:cs typeface="Calibri"/>
              </a:rPr>
              <a:t>how</a:t>
            </a:r>
            <a:r>
              <a:rPr kumimoji="0" lang="en-US" sz="2600" b="1" i="0" u="none" strike="noStrike" kern="0" cap="none" spc="-55" normalizeH="0" baseline="0" noProof="0" dirty="0">
                <a:ln>
                  <a:noFill/>
                </a:ln>
                <a:solidFill>
                  <a:srgbClr val="0F0F0F"/>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much</a:t>
            </a:r>
            <a:r>
              <a:rPr lang="en-US" sz="2600" b="1" kern="0" dirty="0">
                <a:solidFill>
                  <a:sysClr val="windowText" lastClr="000000"/>
                </a:solidFill>
                <a:latin typeface="Calibri"/>
                <a:cs typeface="Calibri"/>
              </a:rPr>
              <a:t> </a:t>
            </a:r>
            <a:r>
              <a:rPr kumimoji="0" lang="en-US" sz="2600" b="1" i="0" u="none" strike="noStrike" kern="0" cap="none" spc="-60" normalizeH="0" baseline="0" noProof="0" dirty="0">
                <a:ln>
                  <a:noFill/>
                </a:ln>
                <a:solidFill>
                  <a:sysClr val="windowText" lastClr="000000"/>
                </a:solidFill>
                <a:effectLst/>
                <a:uLnTx/>
                <a:uFillTx/>
                <a:latin typeface="Calibri"/>
                <a:cs typeface="Calibri"/>
              </a:rPr>
              <a:t>weight</a:t>
            </a:r>
            <a:r>
              <a:rPr kumimoji="0" lang="en-US" sz="2600" b="1" i="0" u="none" strike="noStrike" kern="0" cap="none" spc="-50" normalizeH="0" baseline="0" noProof="0" dirty="0">
                <a:ln>
                  <a:noFill/>
                </a:ln>
                <a:solidFill>
                  <a:sysClr val="windowText" lastClr="000000"/>
                </a:solidFill>
                <a:effectLst/>
                <a:uLnTx/>
                <a:uFillTx/>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you</a:t>
            </a:r>
            <a:r>
              <a:rPr kumimoji="0" lang="en-US" sz="2600" b="1" i="0" u="none" strike="noStrike" kern="0" cap="none" spc="-90"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gain</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35" normalizeH="0" baseline="0" noProof="0" dirty="0">
                <a:ln>
                  <a:noFill/>
                </a:ln>
                <a:solidFill>
                  <a:srgbClr val="0F0F0F"/>
                </a:solidFill>
                <a:effectLst/>
                <a:uLnTx/>
                <a:uFillTx/>
                <a:latin typeface="Calibri"/>
                <a:cs typeface="Calibri"/>
              </a:rPr>
              <a:t>while</a:t>
            </a:r>
            <a:r>
              <a:rPr kumimoji="0" lang="en-US" sz="2600" b="1" i="0" u="none" strike="noStrike" kern="0" cap="none" spc="-75" normalizeH="0" baseline="0" noProof="0" dirty="0">
                <a:ln>
                  <a:noFill/>
                </a:ln>
                <a:solidFill>
                  <a:srgbClr val="0F0F0F"/>
                </a:solidFill>
                <a:effectLst/>
                <a:uLnTx/>
                <a:uFillTx/>
                <a:latin typeface="Calibri"/>
                <a:cs typeface="Calibri"/>
              </a:rPr>
              <a:t> </a:t>
            </a:r>
            <a:r>
              <a:rPr kumimoji="0" lang="en-US" sz="2600" b="1" i="0" u="none" strike="noStrike" kern="0" cap="none" spc="-45" normalizeH="0" baseline="0" noProof="0" dirty="0">
                <a:ln>
                  <a:noFill/>
                </a:ln>
                <a:solidFill>
                  <a:sysClr val="windowText" lastClr="000000"/>
                </a:solidFill>
                <a:effectLst/>
                <a:uLnTx/>
                <a:uFillTx/>
                <a:latin typeface="Calibri"/>
                <a:cs typeface="Calibri"/>
              </a:rPr>
              <a:t>you're</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pregnant.</a:t>
            </a:r>
          </a:p>
          <a:p>
            <a:pPr marL="506095" marR="44450" indent="-342900">
              <a:lnSpc>
                <a:spcPct val="100000"/>
              </a:lnSpc>
              <a:spcBef>
                <a:spcPts val="265"/>
              </a:spcBef>
              <a:buClrTx/>
              <a:buSzTx/>
              <a:defRPr/>
            </a:pPr>
            <a:r>
              <a:rPr kumimoji="0" lang="en-US" sz="2600" b="1" i="0" u="none" strike="noStrike" kern="0" cap="none" spc="0" normalizeH="0" baseline="0" noProof="0" dirty="0">
                <a:ln>
                  <a:noFill/>
                </a:ln>
                <a:solidFill>
                  <a:srgbClr val="1F1F1F"/>
                </a:solidFill>
                <a:effectLst/>
                <a:uLnTx/>
                <a:uFillTx/>
                <a:latin typeface="Calibri"/>
                <a:cs typeface="Calibri"/>
              </a:rPr>
              <a:t>If</a:t>
            </a:r>
            <a:r>
              <a:rPr kumimoji="0" lang="en-US" sz="2600" b="1" i="0" u="none" strike="noStrike" kern="0" cap="none" spc="-100" normalizeH="0" baseline="0" noProof="0" dirty="0">
                <a:ln>
                  <a:noFill/>
                </a:ln>
                <a:solidFill>
                  <a:srgbClr val="1F1F1F"/>
                </a:solidFill>
                <a:effectLst/>
                <a:uLnTx/>
                <a:uFillTx/>
                <a:latin typeface="Calibri"/>
                <a:cs typeface="Calibri"/>
              </a:rPr>
              <a:t> </a:t>
            </a:r>
            <a:r>
              <a:rPr kumimoji="0" lang="en-US" sz="2600" b="1" i="0" u="none" strike="noStrike" kern="0" cap="none" spc="-60" normalizeH="0" baseline="0" noProof="0" dirty="0">
                <a:ln>
                  <a:noFill/>
                </a:ln>
                <a:solidFill>
                  <a:sysClr val="windowText" lastClr="000000"/>
                </a:solidFill>
                <a:effectLst/>
                <a:uLnTx/>
                <a:uFillTx/>
                <a:latin typeface="Calibri"/>
                <a:cs typeface="Calibri"/>
              </a:rPr>
              <a:t>you</a:t>
            </a:r>
            <a:r>
              <a:rPr kumimoji="0" lang="en-US" sz="2600" b="1" i="0" u="none" strike="noStrike" kern="0" cap="none" spc="-4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have</a:t>
            </a:r>
            <a:r>
              <a:rPr kumimoji="0" lang="en-US" sz="2600" b="1" i="0" u="none" strike="noStrike" kern="0" cap="none" spc="-45"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diabetes,</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60" normalizeH="0" baseline="0" noProof="0" dirty="0">
                <a:ln>
                  <a:noFill/>
                </a:ln>
                <a:solidFill>
                  <a:sysClr val="windowText" lastClr="000000"/>
                </a:solidFill>
                <a:effectLst/>
                <a:uLnTx/>
                <a:uFillTx/>
                <a:latin typeface="Calibri"/>
                <a:cs typeface="Calibri"/>
              </a:rPr>
              <a:t>take</a:t>
            </a:r>
            <a:r>
              <a:rPr kumimoji="0" lang="en-US" sz="2600" b="1" i="0" u="none" strike="noStrike" kern="0" cap="none" spc="-50"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appropriate</a:t>
            </a:r>
            <a:r>
              <a:rPr kumimoji="0" lang="en-US" sz="2600" b="1" i="0" u="none" strike="noStrike" kern="0" cap="none" spc="-2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steps</a:t>
            </a:r>
            <a:r>
              <a:rPr kumimoji="0" lang="en-US" sz="2600" b="1" i="0" u="none" strike="noStrike" kern="0" cap="none" spc="-3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0F0F0F"/>
                </a:solidFill>
                <a:effectLst/>
                <a:uLnTx/>
                <a:uFillTx/>
                <a:latin typeface="Calibri"/>
                <a:cs typeface="Calibri"/>
              </a:rPr>
              <a:t>to</a:t>
            </a:r>
            <a:r>
              <a:rPr kumimoji="0" lang="en-US" sz="2600" b="1" i="0" u="none" strike="noStrike" kern="0" cap="none" spc="-95" normalizeH="0" baseline="0" noProof="0" dirty="0">
                <a:ln>
                  <a:noFill/>
                </a:ln>
                <a:solidFill>
                  <a:srgbClr val="0F0F0F"/>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manage</a:t>
            </a:r>
            <a:r>
              <a:rPr kumimoji="0" lang="en-US" sz="2600" b="1" i="0" u="none" strike="noStrike" kern="0" cap="none" spc="15"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it.</a:t>
            </a:r>
            <a:r>
              <a:rPr kumimoji="0" lang="en-US" sz="2600" b="1" i="0" u="none" strike="noStrike" kern="0" cap="none" spc="-85"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Diabetes</a:t>
            </a:r>
            <a:r>
              <a:rPr kumimoji="0" lang="en-US" sz="2600" b="1" i="0" u="none" strike="noStrike" kern="0" cap="none" spc="2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before </a:t>
            </a:r>
            <a:r>
              <a:rPr kumimoji="0" lang="en-US" sz="2600" b="1" i="0" u="none" strike="noStrike" kern="0" cap="none" spc="-30" normalizeH="0" baseline="0" noProof="0" dirty="0">
                <a:ln>
                  <a:noFill/>
                </a:ln>
                <a:solidFill>
                  <a:sysClr val="windowText" lastClr="000000"/>
                </a:solidFill>
                <a:effectLst/>
                <a:uLnTx/>
                <a:uFillTx/>
                <a:latin typeface="Calibri"/>
                <a:cs typeface="Calibri"/>
              </a:rPr>
              <a:t>your</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pregnancy </a:t>
            </a:r>
            <a:r>
              <a:rPr kumimoji="0" lang="en-US" sz="2600" b="1" i="0" u="none" strike="noStrike" kern="0" cap="none" spc="0" normalizeH="0" baseline="0" noProof="0" dirty="0">
                <a:ln>
                  <a:noFill/>
                </a:ln>
                <a:solidFill>
                  <a:sysClr val="windowText" lastClr="000000"/>
                </a:solidFill>
                <a:effectLst/>
                <a:uLnTx/>
                <a:uFillTx/>
                <a:latin typeface="Calibri"/>
                <a:cs typeface="Calibri"/>
              </a:rPr>
              <a:t>and</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diabetes</a:t>
            </a:r>
            <a:r>
              <a:rPr kumimoji="0" lang="en-US" sz="2600" b="1" i="0" u="none" strike="noStrike" kern="0" cap="none" spc="15" normalizeH="0" baseline="0" noProof="0" dirty="0">
                <a:ln>
                  <a:noFill/>
                </a:ln>
                <a:solidFill>
                  <a:sysClr val="windowText" lastClr="000000"/>
                </a:solidFill>
                <a:effectLst/>
                <a:uLnTx/>
                <a:uFillTx/>
                <a:latin typeface="Calibri"/>
                <a:cs typeface="Calibri"/>
              </a:rPr>
              <a:t> </a:t>
            </a:r>
            <a:r>
              <a:rPr kumimoji="0" lang="en-US" sz="2600" b="1" i="0" u="none" strike="noStrike" kern="0" cap="none" spc="-20" normalizeH="0" baseline="0" noProof="0" dirty="0">
                <a:ln>
                  <a:noFill/>
                </a:ln>
                <a:solidFill>
                  <a:sysClr val="windowText" lastClr="000000"/>
                </a:solidFill>
                <a:effectLst/>
                <a:uLnTx/>
                <a:uFillTx/>
                <a:latin typeface="Calibri"/>
                <a:cs typeface="Calibri"/>
              </a:rPr>
              <a:t>that</a:t>
            </a:r>
            <a:r>
              <a:rPr kumimoji="0" lang="en-US" sz="2600" b="1" i="0" u="none" strike="noStrike" kern="0" cap="none" spc="-60"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happens</a:t>
            </a:r>
            <a:r>
              <a:rPr kumimoji="0" lang="en-US" sz="2600" b="1" i="0" u="none" strike="noStrike" kern="0" cap="none" spc="-8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during</a:t>
            </a:r>
            <a:r>
              <a:rPr kumimoji="0" lang="en-US" sz="2600" b="1" i="0" u="none" strike="noStrike" kern="0" cap="none" spc="-25" normalizeH="0" baseline="0" noProof="0" dirty="0">
                <a:ln>
                  <a:noFill/>
                </a:ln>
                <a:solidFill>
                  <a:sysClr val="windowText" lastClr="000000"/>
                </a:solidFill>
                <a:effectLst/>
                <a:uLnTx/>
                <a:uFillTx/>
                <a:latin typeface="Calibri"/>
                <a:cs typeface="Calibri"/>
              </a:rPr>
              <a:t> </a:t>
            </a:r>
            <a:r>
              <a:rPr kumimoji="0" lang="en-US" sz="2600" b="1" i="0" u="none" strike="noStrike" kern="0" cap="none" spc="-30" normalizeH="0" baseline="0" noProof="0" dirty="0">
                <a:ln>
                  <a:noFill/>
                </a:ln>
                <a:solidFill>
                  <a:sysClr val="windowText" lastClr="000000"/>
                </a:solidFill>
                <a:effectLst/>
                <a:uLnTx/>
                <a:uFillTx/>
                <a:latin typeface="Calibri"/>
                <a:cs typeface="Calibri"/>
              </a:rPr>
              <a:t>your</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35" normalizeH="0" baseline="0" noProof="0" dirty="0">
                <a:ln>
                  <a:noFill/>
                </a:ln>
                <a:solidFill>
                  <a:sysClr val="windowText" lastClr="000000"/>
                </a:solidFill>
                <a:effectLst/>
                <a:uLnTx/>
                <a:uFillTx/>
                <a:latin typeface="Calibri"/>
                <a:cs typeface="Calibri"/>
              </a:rPr>
              <a:t>pregnancy</a:t>
            </a:r>
            <a:r>
              <a:rPr kumimoji="0" lang="en-US" sz="2600" b="1" i="0" u="none" strike="noStrike" kern="0" cap="none" spc="7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(gestational </a:t>
            </a:r>
            <a:r>
              <a:rPr kumimoji="0" lang="en-US" sz="2600" b="1" i="0" u="none" strike="noStrike" kern="0" cap="none" spc="0" normalizeH="0" baseline="0" noProof="0" dirty="0">
                <a:ln>
                  <a:noFill/>
                </a:ln>
                <a:solidFill>
                  <a:sysClr val="windowText" lastClr="000000"/>
                </a:solidFill>
                <a:effectLst/>
                <a:uLnTx/>
                <a:uFillTx/>
                <a:latin typeface="Calibri"/>
                <a:cs typeface="Calibri"/>
              </a:rPr>
              <a:t>diabetes)</a:t>
            </a:r>
            <a:r>
              <a:rPr kumimoji="0" lang="en-US" sz="2600" b="1" i="0" u="none" strike="noStrike" kern="0" cap="none" spc="1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151515"/>
                </a:solidFill>
                <a:effectLst/>
                <a:uLnTx/>
                <a:uFillTx/>
                <a:latin typeface="Calibri"/>
                <a:cs typeface="Calibri"/>
              </a:rPr>
              <a:t>are</a:t>
            </a:r>
            <a:r>
              <a:rPr kumimoji="0" lang="en-US" sz="2600" b="1" i="0" u="none" strike="noStrike" kern="0" cap="none" spc="-95" normalizeH="0" baseline="0" noProof="0" dirty="0">
                <a:ln>
                  <a:noFill/>
                </a:ln>
                <a:solidFill>
                  <a:srgbClr val="151515"/>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risk</a:t>
            </a:r>
            <a:r>
              <a:rPr kumimoji="0" lang="en-US" sz="2600" b="1" i="0" u="none" strike="noStrike" kern="0" cap="none" spc="-35" normalizeH="0" baseline="0" noProof="0" dirty="0">
                <a:ln>
                  <a:noFill/>
                </a:ln>
                <a:solidFill>
                  <a:sysClr val="windowText" lastClr="000000"/>
                </a:solidFill>
                <a:effectLst/>
                <a:uLnTx/>
                <a:uFillTx/>
                <a:latin typeface="Calibri"/>
                <a:cs typeface="Calibri"/>
              </a:rPr>
              <a:t> </a:t>
            </a:r>
            <a:r>
              <a:rPr kumimoji="0" lang="en-US" sz="2600" b="1" i="0" u="none" strike="noStrike" kern="0" cap="none" spc="-25" normalizeH="0" baseline="0" noProof="0" dirty="0">
                <a:ln>
                  <a:noFill/>
                </a:ln>
                <a:solidFill>
                  <a:sysClr val="windowText" lastClr="000000"/>
                </a:solidFill>
                <a:effectLst/>
                <a:uLnTx/>
                <a:uFillTx/>
                <a:latin typeface="Calibri"/>
                <a:cs typeface="Calibri"/>
              </a:rPr>
              <a:t>factors</a:t>
            </a:r>
            <a:r>
              <a:rPr kumimoji="0" lang="en-US" sz="2600" b="1" i="0" u="none" strike="noStrike" kern="0" cap="none" spc="-30" normalizeH="0" baseline="0" noProof="0" dirty="0">
                <a:ln>
                  <a:noFill/>
                </a:ln>
                <a:solidFill>
                  <a:sysClr val="windowText" lastClr="000000"/>
                </a:solidFill>
                <a:effectLst/>
                <a:uLnTx/>
                <a:uFillTx/>
                <a:latin typeface="Calibri"/>
                <a:cs typeface="Calibri"/>
              </a:rPr>
              <a:t> </a:t>
            </a:r>
            <a:r>
              <a:rPr kumimoji="0" lang="en-US" sz="2600" b="1" i="0" u="none" strike="noStrike" kern="0" cap="none" spc="0" normalizeH="0" baseline="0" noProof="0" dirty="0">
                <a:ln>
                  <a:noFill/>
                </a:ln>
                <a:solidFill>
                  <a:srgbClr val="131313"/>
                </a:solidFill>
                <a:effectLst/>
                <a:uLnTx/>
                <a:uFillTx/>
                <a:latin typeface="Calibri"/>
                <a:cs typeface="Calibri"/>
              </a:rPr>
              <a:t>for</a:t>
            </a:r>
            <a:r>
              <a:rPr kumimoji="0" lang="en-US" sz="2600" b="1" i="0" u="none" strike="noStrike" kern="0" cap="none" spc="-50" normalizeH="0" baseline="0" noProof="0" dirty="0">
                <a:ln>
                  <a:noFill/>
                </a:ln>
                <a:solidFill>
                  <a:srgbClr val="131313"/>
                </a:solidFill>
                <a:effectLst/>
                <a:uLnTx/>
                <a:uFillTx/>
                <a:latin typeface="Calibri"/>
                <a:cs typeface="Calibri"/>
              </a:rPr>
              <a:t> </a:t>
            </a:r>
            <a:r>
              <a:rPr kumimoji="0" lang="en-US" sz="2600" b="1" i="0" u="none" strike="noStrike" kern="0" cap="none" spc="0" normalizeH="0" baseline="0" noProof="0" dirty="0">
                <a:ln>
                  <a:noFill/>
                </a:ln>
                <a:solidFill>
                  <a:sysClr val="windowText" lastClr="000000"/>
                </a:solidFill>
                <a:effectLst/>
                <a:uLnTx/>
                <a:uFillTx/>
                <a:latin typeface="Calibri"/>
                <a:cs typeface="Calibri"/>
              </a:rPr>
              <a:t>fetal</a:t>
            </a:r>
            <a:r>
              <a:rPr kumimoji="0" lang="en-US" sz="2600" b="1" i="0" u="none" strike="noStrike" kern="0" cap="none" spc="-15" normalizeH="0" baseline="0" noProof="0" dirty="0">
                <a:ln>
                  <a:noFill/>
                </a:ln>
                <a:solidFill>
                  <a:sysClr val="windowText" lastClr="000000"/>
                </a:solidFill>
                <a:effectLst/>
                <a:uLnTx/>
                <a:uFillTx/>
                <a:latin typeface="Calibri"/>
                <a:cs typeface="Calibri"/>
              </a:rPr>
              <a:t> </a:t>
            </a:r>
            <a:r>
              <a:rPr kumimoji="0" lang="en-US" sz="2600" b="1" i="0" u="none" strike="noStrike" kern="0" cap="none" spc="-10" normalizeH="0" baseline="0" noProof="0" dirty="0">
                <a:ln>
                  <a:noFill/>
                </a:ln>
                <a:solidFill>
                  <a:sysClr val="windowText" lastClr="000000"/>
                </a:solidFill>
                <a:effectLst/>
                <a:uLnTx/>
                <a:uFillTx/>
                <a:latin typeface="Calibri"/>
                <a:cs typeface="Calibri"/>
              </a:rPr>
              <a:t>macrosomia.</a:t>
            </a:r>
            <a:endParaRPr kumimoji="0" lang="en-US" sz="2600" b="1" i="0" u="none" strike="noStrike" kern="0" cap="none" spc="0" normalizeH="0" baseline="0" noProof="0" dirty="0">
              <a:ln>
                <a:noFill/>
              </a:ln>
              <a:solidFill>
                <a:sysClr val="windowText" lastClr="000000"/>
              </a:solidFill>
              <a:effectLst/>
              <a:uLnTx/>
              <a:uFillTx/>
              <a:latin typeface="Calibri"/>
              <a:cs typeface="Calibri"/>
            </a:endParaRPr>
          </a:p>
          <a:p>
            <a:pPr marL="509905" indent="-342900">
              <a:lnSpc>
                <a:spcPct val="100000"/>
              </a:lnSpc>
              <a:spcBef>
                <a:spcPts val="0"/>
              </a:spcBef>
              <a:buClrTx/>
              <a:buSzTx/>
              <a:defRPr/>
            </a:pPr>
            <a:endParaRPr kumimoji="0" lang="en-US" b="1" i="0" u="none" strike="noStrike" kern="0" cap="none" spc="0" normalizeH="0" baseline="0" noProof="0" dirty="0">
              <a:ln>
                <a:noFill/>
              </a:ln>
              <a:solidFill>
                <a:sysClr val="windowText" lastClr="000000"/>
              </a:solidFill>
              <a:effectLst/>
              <a:uLnTx/>
              <a:uFillTx/>
              <a:latin typeface="Calibri"/>
              <a:cs typeface="Calibri"/>
            </a:endParaRPr>
          </a:p>
          <a:p>
            <a:pPr marL="506095" marR="234950" indent="-342900">
              <a:lnSpc>
                <a:spcPts val="1800"/>
              </a:lnSpc>
              <a:spcBef>
                <a:spcPts val="1670"/>
              </a:spcBef>
              <a:buClrTx/>
              <a:buSzTx/>
              <a:defRPr/>
            </a:pPr>
            <a:endParaRPr kumimoji="0" lang="en-US" sz="1800" b="0" i="0" u="none" strike="noStrike" kern="0" cap="none" spc="-10" normalizeH="0" baseline="0" noProof="0" dirty="0">
              <a:ln>
                <a:noFill/>
              </a:ln>
              <a:solidFill>
                <a:sysClr val="windowText" lastClr="000000"/>
              </a:solidFill>
              <a:effectLst/>
              <a:uLnTx/>
              <a:uFillTx/>
              <a:latin typeface="Calibri"/>
              <a:cs typeface="Calibri"/>
            </a:endParaRPr>
          </a:p>
          <a:p>
            <a:pPr marL="163830" marR="234950" lvl="0" indent="-635" defTabSz="914400" eaLnBrk="1" fontAlgn="auto" latinLnBrk="0" hangingPunct="1">
              <a:lnSpc>
                <a:spcPts val="1800"/>
              </a:lnSpc>
              <a:spcBef>
                <a:spcPts val="167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a:p>
            <a:pPr marL="509905" indent="-342900">
              <a:lnSpc>
                <a:spcPts val="1775"/>
              </a:lnSpc>
              <a:spcBef>
                <a:spcPts val="0"/>
              </a:spcBef>
              <a:buClrTx/>
              <a:buSzTx/>
              <a:defRPr/>
            </a:pPr>
            <a:endParaRPr kumimoji="0" lang="en-US" b="0" i="0" u="none" strike="noStrike" kern="0" cap="none" spc="0" normalizeH="0" baseline="0" noProof="0" dirty="0">
              <a:ln>
                <a:noFill/>
              </a:ln>
              <a:solidFill>
                <a:sysClr val="windowText" lastClr="000000"/>
              </a:solidFill>
              <a:effectLst/>
              <a:uLnTx/>
              <a:uFillTx/>
              <a:latin typeface="Calibri"/>
              <a:cs typeface="Calibri"/>
            </a:endParaRPr>
          </a:p>
          <a:p>
            <a:pPr marL="0" indent="0">
              <a:buNone/>
            </a:pPr>
            <a:endParaRPr lang="en-US" dirty="0"/>
          </a:p>
        </p:txBody>
      </p:sp>
    </p:spTree>
    <p:extLst>
      <p:ext uri="{BB962C8B-B14F-4D97-AF65-F5344CB8AC3E}">
        <p14:creationId xmlns:p14="http://schemas.microsoft.com/office/powerpoint/2010/main" val="406601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9595-8A79-5364-5FA2-6684AF6FF920}"/>
              </a:ext>
            </a:extLst>
          </p:cNvPr>
          <p:cNvSpPr>
            <a:spLocks noGrp="1"/>
          </p:cNvSpPr>
          <p:nvPr>
            <p:ph type="title"/>
          </p:nvPr>
        </p:nvSpPr>
        <p:spPr/>
        <p:txBody>
          <a:bodyPr/>
          <a:lstStyle/>
          <a:p>
            <a:pPr algn="ctr"/>
            <a:r>
              <a:rPr lang="en-US" spc="-10" dirty="0">
                <a:solidFill>
                  <a:schemeClr val="accent1"/>
                </a:solidFill>
              </a:rPr>
              <a:t>MANAGEMENT</a:t>
            </a:r>
            <a:endParaRPr lang="en-US" dirty="0">
              <a:solidFill>
                <a:schemeClr val="accent1"/>
              </a:solidFill>
            </a:endParaRPr>
          </a:p>
        </p:txBody>
      </p:sp>
      <p:sp>
        <p:nvSpPr>
          <p:cNvPr id="3" name="Content Placeholder 2">
            <a:extLst>
              <a:ext uri="{FF2B5EF4-FFF2-40B4-BE49-F238E27FC236}">
                <a16:creationId xmlns:a16="http://schemas.microsoft.com/office/drawing/2014/main" id="{F5F050E0-4DC6-6934-D488-54817A83EBDD}"/>
              </a:ext>
            </a:extLst>
          </p:cNvPr>
          <p:cNvSpPr>
            <a:spLocks noGrp="1"/>
          </p:cNvSpPr>
          <p:nvPr>
            <p:ph sz="half" idx="1"/>
          </p:nvPr>
        </p:nvSpPr>
        <p:spPr/>
        <p:txBody>
          <a:bodyPr/>
          <a:lstStyle/>
          <a:p>
            <a:pPr marL="368300" marR="362585" indent="229870">
              <a:lnSpc>
                <a:spcPct val="100000"/>
              </a:lnSpc>
              <a:spcBef>
                <a:spcPts val="1615"/>
              </a:spcBef>
            </a:pPr>
            <a:r>
              <a:rPr lang="en-US" b="1" spc="-10" dirty="0">
                <a:latin typeface="Arial"/>
                <a:cs typeface="Arial"/>
              </a:rPr>
              <a:t>PROPHYLACTIC </a:t>
            </a:r>
            <a:r>
              <a:rPr lang="en-US" b="1" dirty="0">
                <a:latin typeface="Arial"/>
                <a:cs typeface="Arial"/>
              </a:rPr>
              <a:t>LABOR</a:t>
            </a:r>
            <a:r>
              <a:rPr lang="en-US" b="1" spc="-5" dirty="0">
                <a:latin typeface="Arial"/>
                <a:cs typeface="Arial"/>
              </a:rPr>
              <a:t> </a:t>
            </a:r>
            <a:r>
              <a:rPr lang="en-US" b="1" spc="-10" dirty="0">
                <a:latin typeface="Arial"/>
                <a:cs typeface="Arial"/>
              </a:rPr>
              <a:t>INDUCTION</a:t>
            </a:r>
            <a:endParaRPr lang="en-US" dirty="0">
              <a:latin typeface="Arial"/>
              <a:cs typeface="Arial"/>
            </a:endParaRPr>
          </a:p>
          <a:p>
            <a:pPr marL="377190" indent="-286385">
              <a:lnSpc>
                <a:spcPct val="100000"/>
              </a:lnSpc>
              <a:buChar char="•"/>
              <a:tabLst>
                <a:tab pos="377190" algn="l"/>
              </a:tabLst>
            </a:pPr>
            <a:r>
              <a:rPr lang="en-US" i="1" dirty="0">
                <a:latin typeface="Arial"/>
                <a:cs typeface="Arial"/>
              </a:rPr>
              <a:t>Nondiabetic</a:t>
            </a:r>
            <a:r>
              <a:rPr lang="en-US" i="1" spc="-110" dirty="0">
                <a:latin typeface="Arial"/>
                <a:cs typeface="Arial"/>
              </a:rPr>
              <a:t> </a:t>
            </a:r>
            <a:r>
              <a:rPr lang="en-US" i="1" spc="-10" dirty="0">
                <a:latin typeface="Arial"/>
                <a:cs typeface="Arial"/>
              </a:rPr>
              <a:t>women</a:t>
            </a:r>
            <a:endParaRPr lang="en-US" i="1" dirty="0">
              <a:latin typeface="Arial"/>
              <a:cs typeface="Arial"/>
            </a:endParaRPr>
          </a:p>
          <a:p>
            <a:pPr marL="377190" marR="370205">
              <a:lnSpc>
                <a:spcPct val="100000"/>
              </a:lnSpc>
              <a:spcBef>
                <a:spcPts val="5"/>
              </a:spcBef>
            </a:pPr>
            <a:r>
              <a:rPr lang="en-US" i="1" dirty="0">
                <a:latin typeface="Arial"/>
                <a:cs typeface="Arial"/>
              </a:rPr>
              <a:t>&lt;39</a:t>
            </a:r>
            <a:r>
              <a:rPr lang="en-US" i="1" spc="-50" dirty="0">
                <a:latin typeface="Arial"/>
                <a:cs typeface="Arial"/>
              </a:rPr>
              <a:t> </a:t>
            </a:r>
            <a:r>
              <a:rPr lang="en-US" i="1" spc="-10" dirty="0">
                <a:latin typeface="Arial"/>
                <a:cs typeface="Arial"/>
              </a:rPr>
              <a:t>weeks’</a:t>
            </a:r>
            <a:r>
              <a:rPr lang="en-US" i="1" spc="-120" dirty="0">
                <a:latin typeface="Arial"/>
                <a:cs typeface="Arial"/>
              </a:rPr>
              <a:t> </a:t>
            </a:r>
            <a:r>
              <a:rPr lang="en-US" i="1" spc="-10" dirty="0">
                <a:latin typeface="Arial"/>
                <a:cs typeface="Arial"/>
              </a:rPr>
              <a:t>gestation </a:t>
            </a:r>
            <a:r>
              <a:rPr lang="en-US" i="1" dirty="0">
                <a:latin typeface="Arial"/>
                <a:cs typeface="Arial"/>
              </a:rPr>
              <a:t>or</a:t>
            </a:r>
            <a:r>
              <a:rPr lang="en-US" i="1" spc="-75" dirty="0">
                <a:latin typeface="Arial"/>
                <a:cs typeface="Arial"/>
              </a:rPr>
              <a:t> </a:t>
            </a:r>
            <a:r>
              <a:rPr lang="en-US" i="1" dirty="0">
                <a:latin typeface="Arial"/>
                <a:cs typeface="Arial"/>
              </a:rPr>
              <a:t>delivery</a:t>
            </a:r>
            <a:r>
              <a:rPr lang="en-US" i="1" spc="-45" dirty="0">
                <a:latin typeface="Arial"/>
                <a:cs typeface="Arial"/>
              </a:rPr>
              <a:t> </a:t>
            </a:r>
            <a:r>
              <a:rPr lang="en-US" i="1" spc="-25" dirty="0">
                <a:latin typeface="Arial"/>
                <a:cs typeface="Arial"/>
              </a:rPr>
              <a:t>for </a:t>
            </a:r>
            <a:r>
              <a:rPr lang="en-US" i="1" spc="-10" dirty="0">
                <a:latin typeface="Arial"/>
                <a:cs typeface="Arial"/>
              </a:rPr>
              <a:t>suspected macrosomia.</a:t>
            </a:r>
            <a:endParaRPr lang="en-US" i="1" dirty="0">
              <a:latin typeface="Arial"/>
              <a:cs typeface="Arial"/>
            </a:endParaRPr>
          </a:p>
          <a:p>
            <a:endParaRPr lang="en-US" dirty="0"/>
          </a:p>
        </p:txBody>
      </p:sp>
      <p:sp>
        <p:nvSpPr>
          <p:cNvPr id="4" name="Content Placeholder 3">
            <a:extLst>
              <a:ext uri="{FF2B5EF4-FFF2-40B4-BE49-F238E27FC236}">
                <a16:creationId xmlns:a16="http://schemas.microsoft.com/office/drawing/2014/main" id="{06794CB9-AFB6-8183-846E-EAA920F87357}"/>
              </a:ext>
            </a:extLst>
          </p:cNvPr>
          <p:cNvSpPr>
            <a:spLocks noGrp="1"/>
          </p:cNvSpPr>
          <p:nvPr>
            <p:ph sz="half" idx="2"/>
          </p:nvPr>
        </p:nvSpPr>
        <p:spPr/>
        <p:txBody>
          <a:bodyPr/>
          <a:lstStyle/>
          <a:p>
            <a:pPr marL="502285" marR="152400" indent="-342900">
              <a:lnSpc>
                <a:spcPct val="100000"/>
              </a:lnSpc>
              <a:spcBef>
                <a:spcPts val="175"/>
              </a:spcBef>
            </a:pPr>
            <a:r>
              <a:rPr lang="en-US" b="1" dirty="0">
                <a:latin typeface="Arial"/>
                <a:cs typeface="Arial"/>
              </a:rPr>
              <a:t>ELECTIVE</a:t>
            </a:r>
            <a:r>
              <a:rPr lang="en-US" b="1" spc="-60" dirty="0">
                <a:latin typeface="Arial"/>
                <a:cs typeface="Arial"/>
              </a:rPr>
              <a:t> </a:t>
            </a:r>
            <a:r>
              <a:rPr lang="en-US" b="1" spc="-10" dirty="0">
                <a:latin typeface="Arial"/>
                <a:cs typeface="Arial"/>
              </a:rPr>
              <a:t>CESAREAN DELIVERY</a:t>
            </a:r>
            <a:endParaRPr lang="en-US" dirty="0">
              <a:latin typeface="Arial"/>
              <a:cs typeface="Arial"/>
            </a:endParaRPr>
          </a:p>
          <a:p>
            <a:pPr marL="377825" marR="635635" indent="-287020">
              <a:lnSpc>
                <a:spcPct val="100000"/>
              </a:lnSpc>
              <a:spcBef>
                <a:spcPts val="5"/>
              </a:spcBef>
              <a:buChar char="•"/>
              <a:tabLst>
                <a:tab pos="377825" algn="l"/>
              </a:tabLst>
            </a:pPr>
            <a:r>
              <a:rPr lang="en-US" dirty="0">
                <a:latin typeface="Arial"/>
                <a:cs typeface="Arial"/>
              </a:rPr>
              <a:t>In</a:t>
            </a:r>
            <a:r>
              <a:rPr lang="en-US" spc="-65" dirty="0">
                <a:latin typeface="Arial"/>
                <a:cs typeface="Arial"/>
              </a:rPr>
              <a:t> </a:t>
            </a:r>
            <a:r>
              <a:rPr lang="en-US" dirty="0">
                <a:latin typeface="Arial"/>
                <a:cs typeface="Arial"/>
              </a:rPr>
              <a:t>diabetics</a:t>
            </a:r>
            <a:r>
              <a:rPr lang="en-US" spc="-40" dirty="0">
                <a:latin typeface="Arial"/>
                <a:cs typeface="Arial"/>
              </a:rPr>
              <a:t> </a:t>
            </a:r>
            <a:r>
              <a:rPr lang="en-US" spc="-20" dirty="0">
                <a:latin typeface="Arial"/>
                <a:cs typeface="Arial"/>
              </a:rPr>
              <a:t>with </a:t>
            </a:r>
            <a:r>
              <a:rPr lang="en-US" dirty="0">
                <a:latin typeface="Arial"/>
                <a:cs typeface="Arial"/>
              </a:rPr>
              <a:t>overgrown</a:t>
            </a:r>
            <a:r>
              <a:rPr lang="en-US" spc="-140" dirty="0">
                <a:latin typeface="Arial"/>
                <a:cs typeface="Arial"/>
              </a:rPr>
              <a:t> </a:t>
            </a:r>
            <a:r>
              <a:rPr lang="en-US" spc="-10" dirty="0">
                <a:latin typeface="Arial"/>
                <a:cs typeface="Arial"/>
              </a:rPr>
              <a:t>fetuses, </a:t>
            </a:r>
            <a:r>
              <a:rPr lang="en-US" dirty="0">
                <a:latin typeface="Arial"/>
                <a:cs typeface="Arial"/>
              </a:rPr>
              <a:t>elective</a:t>
            </a:r>
            <a:r>
              <a:rPr lang="en-US" spc="-120" dirty="0">
                <a:latin typeface="Arial"/>
                <a:cs typeface="Arial"/>
              </a:rPr>
              <a:t> </a:t>
            </a:r>
            <a:r>
              <a:rPr lang="en-US" spc="-10" dirty="0">
                <a:latin typeface="Arial"/>
                <a:cs typeface="Arial"/>
              </a:rPr>
              <a:t>cesarean </a:t>
            </a:r>
            <a:r>
              <a:rPr lang="en-US" dirty="0">
                <a:latin typeface="Arial"/>
                <a:cs typeface="Arial"/>
              </a:rPr>
              <a:t>delivery</a:t>
            </a:r>
            <a:r>
              <a:rPr lang="en-US" spc="-20" dirty="0">
                <a:latin typeface="Arial"/>
                <a:cs typeface="Arial"/>
              </a:rPr>
              <a:t> </a:t>
            </a:r>
            <a:r>
              <a:rPr lang="en-US" dirty="0">
                <a:latin typeface="Arial"/>
                <a:cs typeface="Arial"/>
              </a:rPr>
              <a:t>is</a:t>
            </a:r>
            <a:r>
              <a:rPr lang="en-US" spc="-40" dirty="0">
                <a:latin typeface="Arial"/>
                <a:cs typeface="Arial"/>
              </a:rPr>
              <a:t> </a:t>
            </a:r>
            <a:r>
              <a:rPr lang="en-US" spc="-10" dirty="0">
                <a:latin typeface="Arial"/>
                <a:cs typeface="Arial"/>
              </a:rPr>
              <a:t>tenable</a:t>
            </a:r>
            <a:endParaRPr lang="en-US" dirty="0">
              <a:latin typeface="Arial"/>
              <a:cs typeface="Arial"/>
            </a:endParaRPr>
          </a:p>
          <a:p>
            <a:endParaRPr lang="en-US" dirty="0"/>
          </a:p>
        </p:txBody>
      </p:sp>
      <p:grpSp>
        <p:nvGrpSpPr>
          <p:cNvPr id="5" name="object 32">
            <a:extLst>
              <a:ext uri="{FF2B5EF4-FFF2-40B4-BE49-F238E27FC236}">
                <a16:creationId xmlns:a16="http://schemas.microsoft.com/office/drawing/2014/main" id="{B3D5EEC1-29E9-2874-8F51-6ABB2F884B05}"/>
              </a:ext>
            </a:extLst>
          </p:cNvPr>
          <p:cNvGrpSpPr/>
          <p:nvPr/>
        </p:nvGrpSpPr>
        <p:grpSpPr>
          <a:xfrm>
            <a:off x="812290" y="4437113"/>
            <a:ext cx="8080189" cy="2088232"/>
            <a:chOff x="812291" y="2328672"/>
            <a:chExt cx="2877820" cy="4529455"/>
          </a:xfrm>
        </p:grpSpPr>
        <p:sp>
          <p:nvSpPr>
            <p:cNvPr id="6" name="object 33">
              <a:extLst>
                <a:ext uri="{FF2B5EF4-FFF2-40B4-BE49-F238E27FC236}">
                  <a16:creationId xmlns:a16="http://schemas.microsoft.com/office/drawing/2014/main" id="{DD7D2658-F46A-4CFA-8934-8B4D2FC4F408}"/>
                </a:ext>
              </a:extLst>
            </p:cNvPr>
            <p:cNvSpPr/>
            <p:nvPr/>
          </p:nvSpPr>
          <p:spPr>
            <a:xfrm>
              <a:off x="3209543" y="5259323"/>
              <a:ext cx="474345" cy="474345"/>
            </a:xfrm>
            <a:custGeom>
              <a:avLst/>
              <a:gdLst/>
              <a:ahLst/>
              <a:cxnLst/>
              <a:rect l="l" t="t" r="r" b="b"/>
              <a:pathLst>
                <a:path w="474345" h="474345">
                  <a:moveTo>
                    <a:pt x="236981" y="0"/>
                  </a:moveTo>
                  <a:lnTo>
                    <a:pt x="189205" y="4812"/>
                  </a:lnTo>
                  <a:lnTo>
                    <a:pt x="144714" y="18615"/>
                  </a:lnTo>
                  <a:lnTo>
                    <a:pt x="104458" y="40458"/>
                  </a:lnTo>
                  <a:lnTo>
                    <a:pt x="69389" y="69389"/>
                  </a:lnTo>
                  <a:lnTo>
                    <a:pt x="40458" y="104458"/>
                  </a:lnTo>
                  <a:lnTo>
                    <a:pt x="18615" y="144714"/>
                  </a:lnTo>
                  <a:lnTo>
                    <a:pt x="4812" y="189205"/>
                  </a:lnTo>
                  <a:lnTo>
                    <a:pt x="0" y="236981"/>
                  </a:lnTo>
                  <a:lnTo>
                    <a:pt x="4812" y="284743"/>
                  </a:lnTo>
                  <a:lnTo>
                    <a:pt x="18615" y="329228"/>
                  </a:lnTo>
                  <a:lnTo>
                    <a:pt x="40458" y="369482"/>
                  </a:lnTo>
                  <a:lnTo>
                    <a:pt x="69389" y="404555"/>
                  </a:lnTo>
                  <a:lnTo>
                    <a:pt x="104458" y="433492"/>
                  </a:lnTo>
                  <a:lnTo>
                    <a:pt x="144714" y="455341"/>
                  </a:lnTo>
                  <a:lnTo>
                    <a:pt x="189205" y="469149"/>
                  </a:lnTo>
                  <a:lnTo>
                    <a:pt x="236981" y="473963"/>
                  </a:lnTo>
                  <a:lnTo>
                    <a:pt x="284758" y="469149"/>
                  </a:lnTo>
                  <a:lnTo>
                    <a:pt x="329249" y="455341"/>
                  </a:lnTo>
                  <a:lnTo>
                    <a:pt x="369505" y="433492"/>
                  </a:lnTo>
                  <a:lnTo>
                    <a:pt x="404574" y="404555"/>
                  </a:lnTo>
                  <a:lnTo>
                    <a:pt x="433505" y="369482"/>
                  </a:lnTo>
                  <a:lnTo>
                    <a:pt x="455348" y="329228"/>
                  </a:lnTo>
                  <a:lnTo>
                    <a:pt x="469151" y="284743"/>
                  </a:lnTo>
                  <a:lnTo>
                    <a:pt x="473964" y="236981"/>
                  </a:lnTo>
                  <a:lnTo>
                    <a:pt x="469151" y="189205"/>
                  </a:lnTo>
                  <a:lnTo>
                    <a:pt x="455348" y="144714"/>
                  </a:lnTo>
                  <a:lnTo>
                    <a:pt x="433505" y="104458"/>
                  </a:lnTo>
                  <a:lnTo>
                    <a:pt x="404574" y="69389"/>
                  </a:lnTo>
                  <a:lnTo>
                    <a:pt x="369505" y="40458"/>
                  </a:lnTo>
                  <a:lnTo>
                    <a:pt x="329249" y="18615"/>
                  </a:lnTo>
                  <a:lnTo>
                    <a:pt x="284758" y="4812"/>
                  </a:lnTo>
                  <a:lnTo>
                    <a:pt x="236981" y="0"/>
                  </a:lnTo>
                  <a:close/>
                </a:path>
              </a:pathLst>
            </a:custGeom>
            <a:solidFill>
              <a:srgbClr val="FFFFFF"/>
            </a:solidFill>
          </p:spPr>
          <p:txBody>
            <a:bodyPr wrap="square" lIns="0" tIns="0" rIns="0" bIns="0" rtlCol="0"/>
            <a:lstStyle/>
            <a:p>
              <a:endParaRPr/>
            </a:p>
          </p:txBody>
        </p:sp>
        <p:sp>
          <p:nvSpPr>
            <p:cNvPr id="7" name="object 34">
              <a:extLst>
                <a:ext uri="{FF2B5EF4-FFF2-40B4-BE49-F238E27FC236}">
                  <a16:creationId xmlns:a16="http://schemas.microsoft.com/office/drawing/2014/main" id="{2D5C5712-4ED6-7304-E61A-364A9FC7E84C}"/>
                </a:ext>
              </a:extLst>
            </p:cNvPr>
            <p:cNvSpPr/>
            <p:nvPr/>
          </p:nvSpPr>
          <p:spPr>
            <a:xfrm>
              <a:off x="3209543" y="5259323"/>
              <a:ext cx="474345" cy="474345"/>
            </a:xfrm>
            <a:custGeom>
              <a:avLst/>
              <a:gdLst/>
              <a:ahLst/>
              <a:cxnLst/>
              <a:rect l="l" t="t" r="r" b="b"/>
              <a:pathLst>
                <a:path w="474345" h="474345">
                  <a:moveTo>
                    <a:pt x="0" y="236981"/>
                  </a:moveTo>
                  <a:lnTo>
                    <a:pt x="4812" y="189205"/>
                  </a:lnTo>
                  <a:lnTo>
                    <a:pt x="18615" y="144714"/>
                  </a:lnTo>
                  <a:lnTo>
                    <a:pt x="40458" y="104458"/>
                  </a:lnTo>
                  <a:lnTo>
                    <a:pt x="69389" y="69389"/>
                  </a:lnTo>
                  <a:lnTo>
                    <a:pt x="104458" y="40458"/>
                  </a:lnTo>
                  <a:lnTo>
                    <a:pt x="144714" y="18615"/>
                  </a:lnTo>
                  <a:lnTo>
                    <a:pt x="189205" y="4812"/>
                  </a:lnTo>
                  <a:lnTo>
                    <a:pt x="236981" y="0"/>
                  </a:lnTo>
                  <a:lnTo>
                    <a:pt x="284758" y="4812"/>
                  </a:lnTo>
                  <a:lnTo>
                    <a:pt x="329249" y="18615"/>
                  </a:lnTo>
                  <a:lnTo>
                    <a:pt x="369505" y="40458"/>
                  </a:lnTo>
                  <a:lnTo>
                    <a:pt x="404574" y="69389"/>
                  </a:lnTo>
                  <a:lnTo>
                    <a:pt x="433505" y="104458"/>
                  </a:lnTo>
                  <a:lnTo>
                    <a:pt x="455348" y="144714"/>
                  </a:lnTo>
                  <a:lnTo>
                    <a:pt x="469151" y="189205"/>
                  </a:lnTo>
                  <a:lnTo>
                    <a:pt x="473964" y="236981"/>
                  </a:lnTo>
                  <a:lnTo>
                    <a:pt x="469151" y="284743"/>
                  </a:lnTo>
                  <a:lnTo>
                    <a:pt x="455348" y="329228"/>
                  </a:lnTo>
                  <a:lnTo>
                    <a:pt x="433505" y="369482"/>
                  </a:lnTo>
                  <a:lnTo>
                    <a:pt x="404574" y="404555"/>
                  </a:lnTo>
                  <a:lnTo>
                    <a:pt x="369505" y="433492"/>
                  </a:lnTo>
                  <a:lnTo>
                    <a:pt x="329249" y="455341"/>
                  </a:lnTo>
                  <a:lnTo>
                    <a:pt x="284758" y="469149"/>
                  </a:lnTo>
                  <a:lnTo>
                    <a:pt x="236981" y="473963"/>
                  </a:lnTo>
                  <a:lnTo>
                    <a:pt x="189205" y="469149"/>
                  </a:lnTo>
                  <a:lnTo>
                    <a:pt x="144714" y="455341"/>
                  </a:lnTo>
                  <a:lnTo>
                    <a:pt x="104458" y="433492"/>
                  </a:lnTo>
                  <a:lnTo>
                    <a:pt x="69389" y="404555"/>
                  </a:lnTo>
                  <a:lnTo>
                    <a:pt x="40458" y="369482"/>
                  </a:lnTo>
                  <a:lnTo>
                    <a:pt x="18615" y="329228"/>
                  </a:lnTo>
                  <a:lnTo>
                    <a:pt x="4812" y="284743"/>
                  </a:lnTo>
                  <a:lnTo>
                    <a:pt x="0" y="236981"/>
                  </a:lnTo>
                  <a:close/>
                </a:path>
              </a:pathLst>
            </a:custGeom>
            <a:ln w="12192">
              <a:solidFill>
                <a:srgbClr val="2C2C89"/>
              </a:solidFill>
            </a:ln>
          </p:spPr>
          <p:txBody>
            <a:bodyPr wrap="square" lIns="0" tIns="0" rIns="0" bIns="0" rtlCol="0"/>
            <a:lstStyle/>
            <a:p>
              <a:endParaRPr/>
            </a:p>
          </p:txBody>
        </p:sp>
        <p:pic>
          <p:nvPicPr>
            <p:cNvPr id="8" name="object 35">
              <a:extLst>
                <a:ext uri="{FF2B5EF4-FFF2-40B4-BE49-F238E27FC236}">
                  <a16:creationId xmlns:a16="http://schemas.microsoft.com/office/drawing/2014/main" id="{1256AC0C-7CF8-0B70-3F1A-C492BDE4A124}"/>
                </a:ext>
              </a:extLst>
            </p:cNvPr>
            <p:cNvPicPr/>
            <p:nvPr/>
          </p:nvPicPr>
          <p:blipFill>
            <a:blip r:embed="rId2" cstate="print"/>
            <a:stretch>
              <a:fillRect/>
            </a:stretch>
          </p:blipFill>
          <p:spPr>
            <a:xfrm>
              <a:off x="812291" y="5236462"/>
              <a:ext cx="2479547" cy="1621537"/>
            </a:xfrm>
            <a:prstGeom prst="rect">
              <a:avLst/>
            </a:prstGeom>
          </p:spPr>
        </p:pic>
        <p:pic>
          <p:nvPicPr>
            <p:cNvPr id="9" name="object 36">
              <a:extLst>
                <a:ext uri="{FF2B5EF4-FFF2-40B4-BE49-F238E27FC236}">
                  <a16:creationId xmlns:a16="http://schemas.microsoft.com/office/drawing/2014/main" id="{27D64A0F-25F7-99CD-CB61-6DCF0F3B34B5}"/>
                </a:ext>
              </a:extLst>
            </p:cNvPr>
            <p:cNvPicPr/>
            <p:nvPr/>
          </p:nvPicPr>
          <p:blipFill>
            <a:blip r:embed="rId3" cstate="print"/>
            <a:stretch>
              <a:fillRect/>
            </a:stretch>
          </p:blipFill>
          <p:spPr>
            <a:xfrm>
              <a:off x="827531" y="2328672"/>
              <a:ext cx="2449068" cy="2918460"/>
            </a:xfrm>
            <a:prstGeom prst="rect">
              <a:avLst/>
            </a:prstGeom>
          </p:spPr>
        </p:pic>
      </p:grpSp>
    </p:spTree>
    <p:extLst>
      <p:ext uri="{BB962C8B-B14F-4D97-AF65-F5344CB8AC3E}">
        <p14:creationId xmlns:p14="http://schemas.microsoft.com/office/powerpoint/2010/main" val="406669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715753-0232-F148-CA39-29D3166F61D2}"/>
              </a:ext>
            </a:extLst>
          </p:cNvPr>
          <p:cNvSpPr>
            <a:spLocks noGrp="1"/>
          </p:cNvSpPr>
          <p:nvPr>
            <p:ph type="body" idx="1"/>
          </p:nvPr>
        </p:nvSpPr>
        <p:spPr>
          <a:xfrm>
            <a:off x="1624330" y="2348880"/>
            <a:ext cx="6789420" cy="3737976"/>
          </a:xfrm>
        </p:spPr>
        <p:txBody>
          <a:bodyPr>
            <a:normAutofit fontScale="85000" lnSpcReduction="10000"/>
          </a:bodyPr>
          <a:lstStyle/>
          <a:p>
            <a:pPr marL="81915" marR="0" lvl="0" indent="0" defTabSz="914400" eaLnBrk="1" fontAlgn="auto" latinLnBrk="0" hangingPunct="1">
              <a:lnSpc>
                <a:spcPct val="100000"/>
              </a:lnSpc>
              <a:spcBef>
                <a:spcPts val="52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imes New Roman"/>
                <a:cs typeface="Times New Roman"/>
                <a:hlinkClick r:id="" action="ppaction://noaction"/>
              </a:rPr>
              <a:t>Fetal</a:t>
            </a:r>
            <a:r>
              <a:rPr kumimoji="0" lang="en-US" sz="2000" b="1" i="0" u="none" strike="noStrike" kern="0" cap="none" spc="25" normalizeH="0" baseline="0" noProof="0" dirty="0">
                <a:ln>
                  <a:noFill/>
                </a:ln>
                <a:solidFill>
                  <a:srgbClr val="FFFFFF"/>
                </a:solidFill>
                <a:effectLst/>
                <a:uLnTx/>
                <a:uFillTx/>
                <a:latin typeface="Times New Roman"/>
                <a:cs typeface="Times New Roman"/>
                <a:hlinkClick r:id="" action="ppaction://noaction"/>
              </a:rPr>
              <a:t> </a:t>
            </a:r>
            <a:r>
              <a:rPr kumimoji="0" lang="en-US" sz="2000" b="1" i="0" u="none" strike="noStrike" kern="0" cap="none" spc="-10" normalizeH="0" baseline="0" noProof="0" dirty="0">
                <a:ln>
                  <a:noFill/>
                </a:ln>
                <a:solidFill>
                  <a:srgbClr val="FFFFFF"/>
                </a:solidFill>
                <a:effectLst/>
                <a:uLnTx/>
                <a:uFillTx/>
                <a:latin typeface="Times New Roman"/>
                <a:cs typeface="Times New Roman"/>
                <a:hlinkClick r:id="" action="ppaction://noaction"/>
              </a:rPr>
              <a:t>development</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114"/>
              </a:spcBef>
              <a:spcAft>
                <a:spcPts val="0"/>
              </a:spcAft>
              <a:buClrTx/>
              <a:buSzTx/>
              <a:buFontTx/>
              <a:buNone/>
              <a:tabLst/>
              <a:defRPr/>
            </a:pPr>
            <a:endParaRPr kumimoji="0" lang="en-US" sz="2000" b="1" i="0" u="none" strike="noStrike" kern="0" cap="none" spc="0" normalizeH="0" baseline="0" noProof="0" dirty="0">
              <a:ln>
                <a:noFill/>
              </a:ln>
              <a:solidFill>
                <a:srgbClr val="0095B3"/>
              </a:solidFill>
              <a:effectLst/>
              <a:uLnTx/>
              <a:uFillTx/>
              <a:latin typeface="Times New Roman"/>
              <a:cs typeface="Times New Roman"/>
            </a:endParaRPr>
          </a:p>
          <a:p>
            <a:pPr marL="12700" marR="0" lvl="0" indent="0" algn="just" defTabSz="914400" eaLnBrk="1" fontAlgn="auto" latinLnBrk="0" hangingPunct="1">
              <a:lnSpc>
                <a:spcPct val="100000"/>
              </a:lnSpc>
              <a:spcBef>
                <a:spcPts val="114"/>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Cardiovascular</a:t>
            </a:r>
            <a:r>
              <a:rPr kumimoji="0" lang="en-US" sz="2000" b="1" i="0" u="none" strike="noStrike" kern="0" cap="none" spc="-3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system</a:t>
            </a:r>
            <a:r>
              <a:rPr kumimoji="0" lang="en-US" sz="2000" b="1" i="0" u="none" strike="noStrike" kern="0" cap="none" spc="-9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and</a:t>
            </a:r>
            <a:r>
              <a:rPr kumimoji="0" lang="en-US" sz="2000" b="1" i="0" u="none" strike="noStrike" kern="0" cap="none" spc="2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the</a:t>
            </a:r>
            <a:r>
              <a:rPr kumimoji="0" lang="en-US" sz="2000" b="1" i="0" u="none" strike="noStrike" kern="0" cap="none" spc="-30"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fetal</a:t>
            </a:r>
            <a:r>
              <a:rPr kumimoji="0" lang="en-US" sz="2000" b="1" i="0" u="none" strike="noStrike" kern="0" cap="none" spc="10"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circulation</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Central</a:t>
            </a:r>
            <a:r>
              <a:rPr kumimoji="0" lang="en-US" sz="2000" b="1" i="0" u="none" strike="noStrike" kern="0" cap="none" spc="-2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nervous</a:t>
            </a:r>
            <a:r>
              <a:rPr kumimoji="0" lang="en-US" sz="2000" b="1" i="0" u="none" strike="noStrike" kern="0" cap="none" spc="-30"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system</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5"/>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Respiratory</a:t>
            </a:r>
            <a:r>
              <a:rPr kumimoji="0" lang="en-US" sz="2000" b="1" i="0" u="none" strike="noStrike" kern="0" cap="none" spc="-85"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system</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Alimentary</a:t>
            </a:r>
            <a:r>
              <a:rPr kumimoji="0" lang="en-US" sz="2000" b="1" i="0" u="none" strike="noStrike" kern="0" cap="none" spc="-125"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system</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Kidney</a:t>
            </a:r>
            <a:r>
              <a:rPr kumimoji="0" lang="en-US" sz="2000" b="1" i="0" u="none" strike="noStrike" kern="0" cap="none" spc="60"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and</a:t>
            </a:r>
            <a:r>
              <a:rPr kumimoji="0" lang="en-US" sz="2000" b="1" i="0" u="none" strike="noStrike" kern="0" cap="none" spc="9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urinary</a:t>
            </a:r>
            <a:r>
              <a:rPr kumimoji="0" lang="en-US" sz="2000" b="1" i="0" u="none" strike="noStrike" kern="0" cap="none" spc="60" normalizeH="0" baseline="0" noProof="0" dirty="0">
                <a:ln>
                  <a:noFill/>
                </a:ln>
                <a:solidFill>
                  <a:srgbClr val="0095B3"/>
                </a:solidFill>
                <a:effectLst/>
                <a:uLnTx/>
                <a:uFillTx/>
                <a:latin typeface="Times New Roman"/>
                <a:cs typeface="Times New Roman"/>
              </a:rPr>
              <a:t> </a:t>
            </a:r>
            <a:r>
              <a:rPr kumimoji="0" lang="en-US" sz="2000" b="1" i="0" u="none" strike="noStrike" kern="0" cap="none" spc="-20" normalizeH="0" baseline="0" noProof="0" dirty="0">
                <a:ln>
                  <a:noFill/>
                </a:ln>
                <a:solidFill>
                  <a:srgbClr val="0095B3"/>
                </a:solidFill>
                <a:effectLst/>
                <a:uLnTx/>
                <a:uFillTx/>
                <a:latin typeface="Times New Roman"/>
                <a:cs typeface="Times New Roman"/>
              </a:rPr>
              <a:t>tract</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5"/>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Skin</a:t>
            </a:r>
            <a:r>
              <a:rPr kumimoji="0" lang="en-US" sz="2000" b="1" i="0" u="none" strike="noStrike" kern="0" cap="none" spc="45"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and</a:t>
            </a:r>
            <a:r>
              <a:rPr kumimoji="0" lang="en-US" sz="2000" b="1" i="0" u="none" strike="noStrike" kern="0" cap="none" spc="50"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homeostasis</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Blood</a:t>
            </a:r>
            <a:r>
              <a:rPr kumimoji="0" lang="en-US" sz="2000" b="1" i="0" u="none" strike="noStrike" kern="0" cap="none" spc="50"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and</a:t>
            </a:r>
            <a:r>
              <a:rPr kumimoji="0" lang="en-US" sz="2000" b="1" i="0" u="none" strike="noStrike" kern="0" cap="none" spc="50" normalizeH="0" baseline="0" noProof="0" dirty="0">
                <a:ln>
                  <a:noFill/>
                </a:ln>
                <a:solidFill>
                  <a:srgbClr val="0095B3"/>
                </a:solidFill>
                <a:effectLst/>
                <a:uLnTx/>
                <a:uFillTx/>
                <a:latin typeface="Times New Roman"/>
                <a:cs typeface="Times New Roman"/>
              </a:rPr>
              <a:t> </a:t>
            </a:r>
            <a:r>
              <a:rPr kumimoji="0" lang="en-US" sz="2000" b="1" i="0" u="none" strike="noStrike" kern="0" cap="none" spc="0" normalizeH="0" baseline="0" noProof="0" dirty="0">
                <a:ln>
                  <a:noFill/>
                </a:ln>
                <a:solidFill>
                  <a:srgbClr val="0095B3"/>
                </a:solidFill>
                <a:effectLst/>
                <a:uLnTx/>
                <a:uFillTx/>
                <a:latin typeface="Times New Roman"/>
                <a:cs typeface="Times New Roman"/>
              </a:rPr>
              <a:t>immune</a:t>
            </a:r>
            <a:r>
              <a:rPr kumimoji="0" lang="en-US" sz="2000" b="1" i="0" u="none" strike="noStrike" kern="0" cap="none" spc="-15"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system</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95B3"/>
                </a:solidFill>
                <a:effectLst/>
                <a:uLnTx/>
                <a:uFillTx/>
                <a:latin typeface="Times New Roman"/>
                <a:cs typeface="Times New Roman"/>
              </a:rPr>
              <a:t>Endocrine</a:t>
            </a:r>
            <a:r>
              <a:rPr kumimoji="0" lang="en-US" sz="2000" b="1" i="0" u="none" strike="noStrike" kern="0" cap="none" spc="30" normalizeH="0" baseline="0" noProof="0" dirty="0">
                <a:ln>
                  <a:noFill/>
                </a:ln>
                <a:solidFill>
                  <a:srgbClr val="0095B3"/>
                </a:solidFill>
                <a:effectLst/>
                <a:uLnTx/>
                <a:uFillTx/>
                <a:latin typeface="Times New Roman"/>
                <a:cs typeface="Times New Roman"/>
              </a:rPr>
              <a:t> </a:t>
            </a:r>
            <a:r>
              <a:rPr kumimoji="0" lang="en-US" sz="2000" b="1" i="0" u="none" strike="noStrike" kern="0" cap="none" spc="-10" normalizeH="0" baseline="0" noProof="0" dirty="0">
                <a:ln>
                  <a:noFill/>
                </a:ln>
                <a:solidFill>
                  <a:srgbClr val="0095B3"/>
                </a:solidFill>
                <a:effectLst/>
                <a:uLnTx/>
                <a:uFillTx/>
                <a:latin typeface="Times New Roman"/>
                <a:cs typeface="Times New Roman"/>
              </a:rPr>
              <a:t>system</a:t>
            </a:r>
          </a:p>
          <a:p>
            <a:pPr marL="81915" marR="0" lvl="0" indent="0" defTabSz="914400" eaLnBrk="1" fontAlgn="auto" latinLnBrk="0" hangingPunct="1">
              <a:lnSpc>
                <a:spcPct val="100000"/>
              </a:lnSpc>
              <a:spcBef>
                <a:spcPts val="52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Times New Roman"/>
                <a:cs typeface="Times New Roman"/>
                <a:hlinkClick r:id="" action="ppaction://noaction"/>
              </a:rPr>
              <a:t>Amniotic</a:t>
            </a:r>
            <a:r>
              <a:rPr kumimoji="0" lang="en-US" sz="2000" b="1" i="0" u="none" strike="noStrike" kern="0" cap="none" spc="-85" normalizeH="0" baseline="0" noProof="0" dirty="0">
                <a:ln>
                  <a:noFill/>
                </a:ln>
                <a:solidFill>
                  <a:srgbClr val="FFFFFF"/>
                </a:solidFill>
                <a:effectLst/>
                <a:uLnTx/>
                <a:uFillTx/>
                <a:latin typeface="Times New Roman"/>
                <a:cs typeface="Times New Roman"/>
                <a:hlinkClick r:id="" action="ppaction://noaction"/>
              </a:rPr>
              <a:t> </a:t>
            </a:r>
            <a:r>
              <a:rPr kumimoji="0" lang="en-US" sz="2000" b="1" i="0" u="none" strike="noStrike" kern="0" cap="none" spc="-20" normalizeH="0" baseline="0" noProof="0" dirty="0">
                <a:ln>
                  <a:noFill/>
                </a:ln>
                <a:solidFill>
                  <a:srgbClr val="FFFFFF"/>
                </a:solidFill>
                <a:effectLst/>
                <a:uLnTx/>
                <a:uFillTx/>
                <a:latin typeface="Times New Roman"/>
                <a:cs typeface="Times New Roman"/>
                <a:hlinkClick r:id="" action="ppaction://noaction"/>
              </a:rPr>
              <a:t>fluid</a:t>
            </a:r>
            <a:endParaRPr kumimoji="0" lang="en-US" sz="2000" b="0" i="0" u="none" strike="noStrike" kern="0" cap="none" spc="0" normalizeH="0" baseline="0" noProof="0" dirty="0">
              <a:ln>
                <a:noFill/>
              </a:ln>
              <a:solidFill>
                <a:sysClr val="windowText" lastClr="000000"/>
              </a:solidFill>
              <a:effectLst/>
              <a:uLnTx/>
              <a:uFillTx/>
              <a:latin typeface="Times New Roman"/>
              <a:cs typeface="Times New Roman"/>
            </a:endParaRPr>
          </a:p>
          <a:p>
            <a:pPr marL="12700" marR="0" lvl="0" indent="0" algn="just" defTabSz="9144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amniotic</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fluid</a:t>
            </a:r>
            <a:r>
              <a:rPr kumimoji="0" lang="en-US" sz="17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lang="en-US" sz="1700" b="0" i="0" u="none" strike="noStrike" kern="0" cap="none" spc="5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initially</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secreted</a:t>
            </a:r>
            <a:r>
              <a:rPr kumimoji="0" lang="en-US" sz="1700" b="0" i="0" u="none" strike="noStrike" kern="0" cap="none" spc="3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10" normalizeH="0" baseline="0" noProof="0" dirty="0">
                <a:ln>
                  <a:noFill/>
                </a:ln>
                <a:solidFill>
                  <a:sysClr val="windowText" lastClr="000000"/>
                </a:solidFill>
                <a:effectLst/>
                <a:uLnTx/>
                <a:uFillTx/>
                <a:latin typeface="Times New Roman"/>
                <a:cs typeface="Times New Roman"/>
              </a:rPr>
              <a:t>amnion,</a:t>
            </a:r>
            <a:r>
              <a:rPr kumimoji="0" lang="en-US" sz="1700" b="0" i="0" u="none" strike="noStrike" kern="0" cap="none" spc="3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but</a:t>
            </a:r>
            <a:r>
              <a:rPr kumimoji="0" lang="en-US" sz="17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10th</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week</a:t>
            </a:r>
            <a:r>
              <a:rPr kumimoji="0" lang="en-US" sz="1700" b="0" i="0" u="none" strike="noStrike" kern="0" cap="none" spc="-4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it</a:t>
            </a:r>
            <a:r>
              <a:rPr kumimoji="0" lang="en-US" sz="1700" b="0" i="0" u="none" strike="noStrike" kern="0" cap="none" spc="-1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25" normalizeH="0" baseline="0" noProof="0" dirty="0">
                <a:ln>
                  <a:noFill/>
                </a:ln>
                <a:solidFill>
                  <a:sysClr val="windowText" lastClr="000000"/>
                </a:solidFill>
                <a:effectLst/>
                <a:uLnTx/>
                <a:uFillTx/>
                <a:latin typeface="Times New Roman"/>
                <a:cs typeface="Times New Roman"/>
              </a:rPr>
              <a:t>is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mainly</a:t>
            </a:r>
            <a:r>
              <a:rPr kumimoji="0" lang="en-US" sz="17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a:t>
            </a:r>
            <a:r>
              <a:rPr kumimoji="0" lang="en-US" sz="1700" b="0" i="0" u="none" strike="noStrike" kern="0" cap="none" spc="17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transudate</a:t>
            </a:r>
            <a:r>
              <a:rPr kumimoji="0" lang="en-US" sz="1700" b="0" i="0" u="none" strike="noStrike" kern="0" cap="none" spc="18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lang="en-US" sz="1700" b="0" i="0" u="none" strike="noStrike" kern="0" cap="none" spc="12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18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fetal</a:t>
            </a:r>
            <a:r>
              <a:rPr kumimoji="0" lang="en-US" sz="1700" b="0" i="0" u="none" strike="noStrike" kern="0" cap="none" spc="20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serum</a:t>
            </a:r>
            <a:r>
              <a:rPr kumimoji="0" lang="en-US" sz="17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via</a:t>
            </a:r>
            <a:r>
              <a:rPr kumimoji="0" lang="en-US" sz="1700" b="0" i="0" u="none" strike="noStrike" kern="0" cap="none" spc="18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17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skin</a:t>
            </a:r>
            <a:r>
              <a:rPr kumimoji="0" lang="en-US" sz="1700" b="0" i="0" u="none" strike="noStrike" kern="0" cap="none" spc="10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lang="en-US" sz="1700" b="0" i="0" u="none" strike="noStrike" kern="0" cap="none" spc="16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umbilical</a:t>
            </a:r>
            <a:r>
              <a:rPr kumimoji="0" lang="en-US" sz="1700" b="0" i="0" u="none" strike="noStrike" kern="0" cap="none" spc="20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cord.</a:t>
            </a:r>
            <a:r>
              <a:rPr kumimoji="0" lang="en-US" sz="1700" b="0" i="0" u="none" strike="noStrike" kern="0" cap="none" spc="17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From</a:t>
            </a:r>
            <a:r>
              <a:rPr kumimoji="0" lang="en-US" sz="17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25" normalizeH="0" baseline="0" noProof="0" dirty="0">
                <a:ln>
                  <a:noFill/>
                </a:ln>
                <a:solidFill>
                  <a:sysClr val="windowText" lastClr="000000"/>
                </a:solidFill>
                <a:effectLst/>
                <a:uLnTx/>
                <a:uFillTx/>
                <a:latin typeface="Times New Roman"/>
                <a:cs typeface="Times New Roman"/>
              </a:rPr>
              <a:t>16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weeks’</a:t>
            </a:r>
            <a:r>
              <a:rPr kumimoji="0" lang="en-US" sz="1700" b="0" i="0" u="none" strike="noStrike" kern="0" cap="none" spc="39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gestation,</a:t>
            </a:r>
            <a:r>
              <a:rPr kumimoji="0" lang="en-US" sz="1700" b="0" i="0" u="none" strike="noStrike" kern="0" cap="none" spc="44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45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fetal</a:t>
            </a:r>
            <a:r>
              <a:rPr kumimoji="0" lang="en-US" sz="1700" b="0" i="0" u="none" strike="noStrike" kern="0" cap="none" spc="47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skin</a:t>
            </a:r>
            <a:r>
              <a:rPr kumimoji="0" lang="en-US" sz="1700" b="0" i="0" u="none" strike="noStrike" kern="0" cap="none" spc="37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becomes</a:t>
            </a:r>
            <a:r>
              <a:rPr kumimoji="0" lang="en-US" sz="1700" b="0" i="0" u="none" strike="noStrike" kern="0" cap="none" spc="45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impermeable</a:t>
            </a:r>
            <a:r>
              <a:rPr kumimoji="0" lang="en-US" sz="1700" b="0" i="0" u="none" strike="noStrike" kern="0" cap="none" spc="45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to</a:t>
            </a:r>
            <a:r>
              <a:rPr kumimoji="0" lang="en-US" sz="1700" b="0" i="0" u="none" strike="noStrike" kern="0" cap="none" spc="44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water</a:t>
            </a:r>
            <a:r>
              <a:rPr kumimoji="0" lang="en-US" sz="1700" b="0" i="0" u="none" strike="noStrike" kern="0" cap="none" spc="459"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lang="en-US" sz="1700" b="0" i="0" u="none" strike="noStrike" kern="0" cap="none" spc="44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44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25" normalizeH="0" baseline="0" noProof="0" dirty="0">
                <a:ln>
                  <a:noFill/>
                </a:ln>
                <a:solidFill>
                  <a:sysClr val="windowText" lastClr="000000"/>
                </a:solidFill>
                <a:effectLst/>
                <a:uLnTx/>
                <a:uFillTx/>
                <a:latin typeface="Times New Roman"/>
                <a:cs typeface="Times New Roman"/>
              </a:rPr>
              <a:t>net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increase</a:t>
            </a:r>
            <a:r>
              <a:rPr kumimoji="0" lang="en-US" sz="1700" b="0" i="0" u="none" strike="noStrike" kern="0" cap="none" spc="10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in</a:t>
            </a:r>
            <a:r>
              <a:rPr kumimoji="0" lang="en-US" sz="17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amniotic</a:t>
            </a:r>
            <a:r>
              <a:rPr kumimoji="0" lang="en-US" sz="1700" b="0" i="0" u="none" strike="noStrike" kern="0" cap="none" spc="10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fluid</a:t>
            </a:r>
            <a:r>
              <a:rPr kumimoji="0" lang="en-US" sz="1700" b="0" i="0" u="none" strike="noStrike" kern="0" cap="none" spc="9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is</a:t>
            </a:r>
            <a:r>
              <a:rPr kumimoji="0" lang="en-US" sz="1700" b="0" i="0" u="none" strike="noStrike" kern="0" cap="none" spc="11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10" normalizeH="0" baseline="0" noProof="0" dirty="0">
                <a:ln>
                  <a:noFill/>
                </a:ln>
                <a:solidFill>
                  <a:sysClr val="windowText" lastClr="000000"/>
                </a:solidFill>
                <a:effectLst/>
                <a:uLnTx/>
                <a:uFillTx/>
                <a:latin typeface="Times New Roman"/>
                <a:cs typeface="Times New Roman"/>
              </a:rPr>
              <a:t>through</a:t>
            </a:r>
            <a:r>
              <a:rPr kumimoji="0" lang="en-US" sz="1700" b="0" i="0" u="none" strike="noStrike" kern="0" cap="none" spc="2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a:t>
            </a:r>
            <a:r>
              <a:rPr kumimoji="0" lang="en-US" sz="1700" b="0" i="0" u="none" strike="noStrike" kern="0" cap="none" spc="10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small</a:t>
            </a:r>
            <a:r>
              <a:rPr kumimoji="0" lang="en-US" sz="1700" b="0" i="0" u="none" strike="noStrike" kern="0" cap="none" spc="13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imbalance</a:t>
            </a:r>
            <a:r>
              <a:rPr kumimoji="0" lang="en-US" sz="1700" b="0" i="0" u="none" strike="noStrike" kern="0" cap="none" spc="10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between</a:t>
            </a:r>
            <a:r>
              <a:rPr kumimoji="0" lang="en-US" sz="1700" b="0" i="0" u="none" strike="noStrike" kern="0" cap="none" spc="2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10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10" normalizeH="0" baseline="0" noProof="0" dirty="0">
                <a:ln>
                  <a:noFill/>
                </a:ln>
                <a:solidFill>
                  <a:sysClr val="windowText" lastClr="000000"/>
                </a:solidFill>
                <a:effectLst/>
                <a:uLnTx/>
                <a:uFillTx/>
                <a:latin typeface="Times New Roman"/>
                <a:cs typeface="Times New Roman"/>
              </a:rPr>
              <a:t>contributions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of</a:t>
            </a:r>
            <a:r>
              <a:rPr kumimoji="0" lang="en-US" sz="1700" b="0" i="0" u="none" strike="noStrike" kern="0" cap="none" spc="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fluid</a:t>
            </a:r>
            <a:r>
              <a:rPr kumimoji="0" lang="en-US" sz="17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20" normalizeH="0" baseline="0" noProof="0" dirty="0">
                <a:ln>
                  <a:noFill/>
                </a:ln>
                <a:solidFill>
                  <a:sysClr val="windowText" lastClr="000000"/>
                </a:solidFill>
                <a:effectLst/>
                <a:uLnTx/>
                <a:uFillTx/>
                <a:latin typeface="Times New Roman"/>
                <a:cs typeface="Times New Roman"/>
              </a:rPr>
              <a:t>through</a:t>
            </a:r>
            <a:r>
              <a:rPr kumimoji="0" lang="en-US" sz="17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the</a:t>
            </a:r>
            <a:r>
              <a:rPr kumimoji="0" lang="en-US" sz="1700" b="0" i="0" u="none" strike="noStrike" kern="0" cap="none" spc="6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kidneys</a:t>
            </a:r>
            <a:r>
              <a:rPr kumimoji="0" lang="en-US" sz="17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lang="en-US" sz="17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lung</a:t>
            </a:r>
            <a:r>
              <a:rPr kumimoji="0" lang="en-US" sz="17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fluids</a:t>
            </a:r>
            <a:r>
              <a:rPr kumimoji="0" lang="en-US" sz="1700" b="0" i="0" u="none" strike="noStrike" kern="0" cap="none" spc="7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and</a:t>
            </a:r>
            <a:r>
              <a:rPr kumimoji="0" lang="en-US" sz="1700" b="0" i="0" u="none" strike="noStrike" kern="0" cap="none" spc="5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removal</a:t>
            </a:r>
            <a:r>
              <a:rPr kumimoji="0" lang="en-US" sz="1700" b="0" i="0" u="none" strike="noStrike" kern="0" cap="none" spc="90"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by</a:t>
            </a:r>
            <a:r>
              <a:rPr kumimoji="0" lang="en-US" sz="1700" b="0" i="0" u="none" strike="noStrike" kern="0" cap="none" spc="-1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fetal</a:t>
            </a:r>
            <a:r>
              <a:rPr kumimoji="0" lang="en-US" sz="1700" b="0" i="0" u="none" strike="noStrike" kern="0" cap="none" spc="85" normalizeH="0" baseline="0" noProof="0" dirty="0">
                <a:ln>
                  <a:noFill/>
                </a:ln>
                <a:solidFill>
                  <a:sysClr val="windowText" lastClr="000000"/>
                </a:solidFill>
                <a:effectLst/>
                <a:uLnTx/>
                <a:uFillTx/>
                <a:latin typeface="Times New Roman"/>
                <a:cs typeface="Times New Roman"/>
              </a:rPr>
              <a:t> </a:t>
            </a:r>
            <a:r>
              <a:rPr kumimoji="0" lang="en-US" sz="1700" b="0" i="0" u="none" strike="noStrike" kern="0" cap="none" spc="0" normalizeH="0" baseline="0" noProof="0" dirty="0">
                <a:ln>
                  <a:noFill/>
                </a:ln>
                <a:solidFill>
                  <a:sysClr val="windowText" lastClr="000000"/>
                </a:solidFill>
                <a:effectLst/>
                <a:uLnTx/>
                <a:uFillTx/>
                <a:latin typeface="Times New Roman"/>
                <a:cs typeface="Times New Roman"/>
              </a:rPr>
              <a:t>swallowing</a:t>
            </a:r>
          </a:p>
          <a:p>
            <a:endParaRPr lang="en-US" dirty="0"/>
          </a:p>
        </p:txBody>
      </p:sp>
      <p:pic>
        <p:nvPicPr>
          <p:cNvPr id="2050" name="Picture 2">
            <a:extLst>
              <a:ext uri="{FF2B5EF4-FFF2-40B4-BE49-F238E27FC236}">
                <a16:creationId xmlns:a16="http://schemas.microsoft.com/office/drawing/2014/main" id="{63FDE1E7-39F9-4E83-011F-3FE8E1227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8640"/>
            <a:ext cx="6529536"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221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908720"/>
            <a:ext cx="7632848" cy="5256584"/>
          </a:xfrm>
        </p:spPr>
        <p:txBody>
          <a:bodyPr>
            <a:normAutofit/>
          </a:bodyPr>
          <a:lstStyle/>
          <a:p>
            <a:pPr marL="0" indent="0" algn="l" rtl="0">
              <a:buNone/>
            </a:pPr>
            <a:r>
              <a:rPr lang="en-US" sz="2800" dirty="0">
                <a:solidFill>
                  <a:srgbClr val="FF0000"/>
                </a:solidFill>
              </a:rPr>
              <a:t>Oligohydramnios and polyhydramnios</a:t>
            </a:r>
          </a:p>
          <a:p>
            <a:pPr marL="0" indent="0" algn="l" rtl="0">
              <a:buNone/>
            </a:pPr>
            <a:r>
              <a:rPr lang="en-US" sz="2800" dirty="0"/>
              <a:t>Early pregnancy:  </a:t>
            </a:r>
          </a:p>
          <a:p>
            <a:pPr algn="l" rtl="0"/>
            <a:r>
              <a:rPr lang="en-US" sz="2800" dirty="0"/>
              <a:t>Composition of amniotic fluid similar to extracellular fluid. </a:t>
            </a:r>
          </a:p>
          <a:p>
            <a:pPr algn="l" rtl="0"/>
            <a:r>
              <a:rPr lang="en-US" sz="2800" dirty="0"/>
              <a:t>Transfer of water across amnion and through fetal skin. </a:t>
            </a:r>
          </a:p>
          <a:p>
            <a:pPr marL="0" indent="0" algn="l" rtl="0">
              <a:buNone/>
            </a:pPr>
            <a:r>
              <a:rPr lang="en-US" sz="2800" dirty="0"/>
              <a:t>Second trimester:  </a:t>
            </a:r>
          </a:p>
          <a:p>
            <a:pPr algn="l" rtl="0"/>
            <a:r>
              <a:rPr lang="en-US" sz="2800" dirty="0"/>
              <a:t>Fetus begins to urinate swallow, and inspire amniotic fluid</a:t>
            </a:r>
          </a:p>
          <a:p>
            <a:pPr algn="l" rtl="0"/>
            <a:r>
              <a:rPr lang="en-US" sz="2800" dirty="0"/>
              <a:t>During last 2/3 of pregnancy, amniotic fluid is principally  fetal urine. </a:t>
            </a:r>
          </a:p>
          <a:p>
            <a:pPr marL="0" indent="0" algn="l" rtl="0">
              <a:buNone/>
            </a:pPr>
            <a:endParaRPr lang="en-US" dirty="0"/>
          </a:p>
          <a:p>
            <a:pPr marL="0" indent="0" algn="l" rtl="0">
              <a:buNone/>
            </a:pPr>
            <a:endParaRPr lang="ar-IQ" dirty="0"/>
          </a:p>
        </p:txBody>
      </p:sp>
      <p:graphicFrame>
        <p:nvGraphicFramePr>
          <p:cNvPr id="2" name="Object 2">
            <a:extLst>
              <a:ext uri="{FF2B5EF4-FFF2-40B4-BE49-F238E27FC236}">
                <a16:creationId xmlns:a16="http://schemas.microsoft.com/office/drawing/2014/main" id="{DE0E58FE-6585-9A04-7F19-8EF3AF7C88D1}"/>
              </a:ext>
            </a:extLst>
          </p:cNvPr>
          <p:cNvGraphicFramePr>
            <a:graphicFrameLocks noChangeAspect="1"/>
          </p:cNvGraphicFramePr>
          <p:nvPr>
            <p:extLst>
              <p:ext uri="{D42A27DB-BD31-4B8C-83A1-F6EECF244321}">
                <p14:modId xmlns:p14="http://schemas.microsoft.com/office/powerpoint/2010/main" val="1846665704"/>
              </p:ext>
            </p:extLst>
          </p:nvPr>
        </p:nvGraphicFramePr>
        <p:xfrm>
          <a:off x="7164288" y="0"/>
          <a:ext cx="1979712" cy="1988840"/>
        </p:xfrm>
        <a:graphic>
          <a:graphicData uri="http://schemas.openxmlformats.org/presentationml/2006/ole">
            <mc:AlternateContent xmlns:mc="http://schemas.openxmlformats.org/markup-compatibility/2006">
              <mc:Choice xmlns:v="urn:schemas-microsoft-com:vml" Requires="v">
                <p:oleObj name="Photo Editor Photo" r:id="rId2" imgW="3809524" imgH="3048426" progId="MSPhotoEd.3">
                  <p:embed/>
                </p:oleObj>
              </mc:Choice>
              <mc:Fallback>
                <p:oleObj name="Photo Editor Photo" r:id="rId2" imgW="3809524" imgH="3048426" progId="MSPhotoEd.3">
                  <p:embed/>
                  <p:pic>
                    <p:nvPicPr>
                      <p:cNvPr id="4098" name="Object 2">
                        <a:extLst>
                          <a:ext uri="{FF2B5EF4-FFF2-40B4-BE49-F238E27FC236}">
                            <a16:creationId xmlns:a16="http://schemas.microsoft.com/office/drawing/2014/main" id="{61EB92FA-B53B-F5DF-5FB4-710B9CB94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0"/>
                        <a:ext cx="1979712" cy="198884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05888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08720"/>
            <a:ext cx="7488832" cy="5256584"/>
          </a:xfrm>
        </p:spPr>
        <p:txBody>
          <a:bodyPr>
            <a:normAutofit lnSpcReduction="10000"/>
          </a:bodyPr>
          <a:lstStyle/>
          <a:p>
            <a:pPr marL="0" indent="0" algn="l" rtl="0">
              <a:buNone/>
            </a:pPr>
            <a:r>
              <a:rPr lang="en-US" sz="2800" b="1" dirty="0">
                <a:solidFill>
                  <a:srgbClr val="FF0000"/>
                </a:solidFill>
              </a:rPr>
              <a:t>Amniotic fluid volume increases progressively:</a:t>
            </a:r>
          </a:p>
          <a:p>
            <a:pPr algn="l" rtl="0"/>
            <a:r>
              <a:rPr lang="en-US" sz="2800" dirty="0"/>
              <a:t>10 weeks: 30 ml.</a:t>
            </a:r>
          </a:p>
          <a:p>
            <a:pPr algn="l" rtl="0"/>
            <a:r>
              <a:rPr lang="en-US" sz="2800" dirty="0"/>
              <a:t>20 weeks: 300 ml. </a:t>
            </a:r>
          </a:p>
          <a:p>
            <a:pPr algn="l" rtl="0"/>
            <a:r>
              <a:rPr lang="en-US" sz="2800" dirty="0"/>
              <a:t>30 weeks: 600 ml. </a:t>
            </a:r>
          </a:p>
          <a:p>
            <a:pPr algn="l" rtl="0"/>
            <a:r>
              <a:rPr lang="en-US" sz="2800" dirty="0"/>
              <a:t>38 weeks:1,000 ml. </a:t>
            </a:r>
          </a:p>
          <a:p>
            <a:pPr marL="0" indent="0" algn="l" rtl="0">
              <a:buNone/>
            </a:pPr>
            <a:r>
              <a:rPr lang="en-US" sz="2800" dirty="0"/>
              <a:t>But from term there is a rapid fall in volume:</a:t>
            </a:r>
          </a:p>
          <a:p>
            <a:pPr algn="l" rtl="0"/>
            <a:r>
              <a:rPr lang="en-US" sz="2800" dirty="0"/>
              <a:t>40 weeks: 800 ml.</a:t>
            </a:r>
          </a:p>
          <a:p>
            <a:pPr algn="l" rtl="0"/>
            <a:r>
              <a:rPr lang="en-US" sz="2800" dirty="0"/>
              <a:t>42 weeks: 350 ml.</a:t>
            </a:r>
          </a:p>
          <a:p>
            <a:pPr marL="0" indent="0" algn="l" rtl="0">
              <a:buNone/>
            </a:pPr>
            <a:r>
              <a:rPr lang="en-US" sz="2800" dirty="0"/>
              <a:t>The reason for the late reduction has not been explained. </a:t>
            </a:r>
          </a:p>
          <a:p>
            <a:pPr marL="0" indent="0" algn="l" rtl="0">
              <a:buNone/>
            </a:pPr>
            <a:endParaRPr lang="ar-IQ" dirty="0"/>
          </a:p>
        </p:txBody>
      </p:sp>
    </p:spTree>
    <p:extLst>
      <p:ext uri="{BB962C8B-B14F-4D97-AF65-F5344CB8AC3E}">
        <p14:creationId xmlns:p14="http://schemas.microsoft.com/office/powerpoint/2010/main" val="1520840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1052736"/>
            <a:ext cx="7488832" cy="5112568"/>
          </a:xfrm>
        </p:spPr>
        <p:txBody>
          <a:bodyPr>
            <a:normAutofit/>
          </a:bodyPr>
          <a:lstStyle/>
          <a:p>
            <a:pPr marL="0" indent="0" algn="l" rtl="0">
              <a:buNone/>
            </a:pPr>
            <a:r>
              <a:rPr lang="en-US" sz="3600" dirty="0">
                <a:solidFill>
                  <a:srgbClr val="FF0000"/>
                </a:solidFill>
              </a:rPr>
              <a:t>Polyhydramnios: </a:t>
            </a:r>
          </a:p>
          <a:p>
            <a:pPr algn="l" rtl="0"/>
            <a:r>
              <a:rPr lang="en-US" sz="3600" dirty="0"/>
              <a:t>Excessive amount of amniotic fluid of 2000 ml or more (AFI of &gt; 25 cm or the deepest vertical pool of &gt; 8 cm) . </a:t>
            </a:r>
          </a:p>
          <a:p>
            <a:pPr algn="l" rtl="0"/>
            <a:r>
              <a:rPr lang="en-US" sz="3600" dirty="0"/>
              <a:t>Amniotic Fluid Index AFI is taken by measurement of vertical pocket in 4 quadrants </a:t>
            </a:r>
          </a:p>
          <a:p>
            <a:pPr algn="l" rtl="0"/>
            <a:endParaRPr lang="ar-IQ" sz="3600" dirty="0"/>
          </a:p>
        </p:txBody>
      </p:sp>
    </p:spTree>
    <p:extLst>
      <p:ext uri="{BB962C8B-B14F-4D97-AF65-F5344CB8AC3E}">
        <p14:creationId xmlns:p14="http://schemas.microsoft.com/office/powerpoint/2010/main" val="2523015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75" t="32026" r="40311" b="26613"/>
          <a:stretch/>
        </p:blipFill>
        <p:spPr bwMode="auto">
          <a:xfrm>
            <a:off x="971600" y="1700809"/>
            <a:ext cx="727280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829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08720"/>
            <a:ext cx="7488832" cy="5256584"/>
          </a:xfrm>
        </p:spPr>
        <p:txBody>
          <a:bodyPr>
            <a:noAutofit/>
          </a:bodyPr>
          <a:lstStyle/>
          <a:p>
            <a:pPr marL="0" indent="0" algn="l" rtl="0">
              <a:buNone/>
            </a:pPr>
            <a:r>
              <a:rPr lang="en-US" sz="3600" dirty="0"/>
              <a:t>Types</a:t>
            </a:r>
          </a:p>
          <a:p>
            <a:pPr marL="457200" indent="-457200" algn="l" rtl="0">
              <a:buFont typeface="+mj-lt"/>
              <a:buAutoNum type="arabicPeriod"/>
            </a:pPr>
            <a:r>
              <a:rPr lang="en-US" sz="3600" dirty="0">
                <a:solidFill>
                  <a:srgbClr val="FF0000"/>
                </a:solidFill>
              </a:rPr>
              <a:t>Mild</a:t>
            </a:r>
            <a:r>
              <a:rPr lang="en-US" sz="3600" dirty="0"/>
              <a:t> </a:t>
            </a:r>
            <a:r>
              <a:rPr lang="en-US" sz="3600" dirty="0" err="1"/>
              <a:t>hydramnios</a:t>
            </a:r>
            <a:r>
              <a:rPr lang="en-US" sz="3600" dirty="0"/>
              <a:t> (80%):  AFI (8 -11) cm.</a:t>
            </a:r>
          </a:p>
          <a:p>
            <a:pPr marL="457200" indent="-457200" algn="l" rtl="0">
              <a:buFont typeface="+mj-lt"/>
              <a:buAutoNum type="arabicPeriod"/>
            </a:pPr>
            <a:r>
              <a:rPr lang="en-US" sz="3600" dirty="0">
                <a:solidFill>
                  <a:srgbClr val="FF0000"/>
                </a:solidFill>
              </a:rPr>
              <a:t>Moderate</a:t>
            </a:r>
            <a:r>
              <a:rPr lang="en-US" sz="3600" dirty="0"/>
              <a:t> </a:t>
            </a:r>
            <a:r>
              <a:rPr lang="en-US" sz="3600" dirty="0" err="1"/>
              <a:t>hydramnios</a:t>
            </a:r>
            <a:r>
              <a:rPr lang="en-US" sz="3600" dirty="0"/>
              <a:t> (15%): AFI(12-15) cm.</a:t>
            </a:r>
          </a:p>
          <a:p>
            <a:pPr marL="457200" indent="-457200" algn="l" rtl="0">
              <a:buFont typeface="+mj-lt"/>
              <a:buAutoNum type="arabicPeriod"/>
            </a:pPr>
            <a:r>
              <a:rPr lang="en-US" sz="3600" dirty="0">
                <a:solidFill>
                  <a:srgbClr val="FF0000"/>
                </a:solidFill>
              </a:rPr>
              <a:t>Severe</a:t>
            </a:r>
            <a:r>
              <a:rPr lang="en-US" sz="3600" dirty="0"/>
              <a:t> </a:t>
            </a:r>
            <a:r>
              <a:rPr lang="en-US" sz="3600" dirty="0" err="1"/>
              <a:t>hydramnios</a:t>
            </a:r>
            <a:r>
              <a:rPr lang="en-US" sz="3600" dirty="0"/>
              <a:t> (5%) - twin-twin transfusion syndrome : AFI 16 cm or more.</a:t>
            </a:r>
          </a:p>
          <a:p>
            <a:pPr marL="0" indent="0" algn="l" rtl="0">
              <a:buNone/>
            </a:pPr>
            <a:endParaRPr lang="ar-IQ" sz="3200" dirty="0"/>
          </a:p>
        </p:txBody>
      </p:sp>
    </p:spTree>
    <p:extLst>
      <p:ext uri="{BB962C8B-B14F-4D97-AF65-F5344CB8AC3E}">
        <p14:creationId xmlns:p14="http://schemas.microsoft.com/office/powerpoint/2010/main" val="1848463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1052736"/>
            <a:ext cx="7488832" cy="5184576"/>
          </a:xfrm>
        </p:spPr>
        <p:txBody>
          <a:bodyPr>
            <a:normAutofit fontScale="92500"/>
          </a:bodyPr>
          <a:lstStyle/>
          <a:p>
            <a:pPr marL="0" indent="0" algn="l" rtl="0">
              <a:buNone/>
            </a:pPr>
            <a:r>
              <a:rPr lang="en-US" sz="2800" dirty="0">
                <a:solidFill>
                  <a:srgbClr val="FF0000"/>
                </a:solidFill>
              </a:rPr>
              <a:t>Causes</a:t>
            </a:r>
          </a:p>
          <a:p>
            <a:pPr marL="0" indent="0" algn="l" rtl="0">
              <a:buNone/>
            </a:pPr>
            <a:r>
              <a:rPr lang="en-US" sz="2800" dirty="0"/>
              <a:t>1. Fetal malformation:</a:t>
            </a:r>
          </a:p>
          <a:p>
            <a:pPr marL="0" indent="0" algn="l" rtl="0">
              <a:buNone/>
            </a:pPr>
            <a:r>
              <a:rPr lang="en-US" sz="2800" dirty="0"/>
              <a:t>GIT: esophageal/duodenal atresia, tracheoesophageal fistula.</a:t>
            </a:r>
          </a:p>
          <a:p>
            <a:pPr marL="0" indent="0" algn="l" rtl="0">
              <a:buNone/>
            </a:pPr>
            <a:r>
              <a:rPr lang="en-US" sz="2800" dirty="0"/>
              <a:t>CNS: anencephaly ( decreased swallowing, exposed meninges, no antidiuretic hormone). </a:t>
            </a:r>
          </a:p>
          <a:p>
            <a:pPr marL="0" indent="0" algn="l" rtl="0">
              <a:buNone/>
            </a:pPr>
            <a:r>
              <a:rPr lang="en-US" sz="2800" dirty="0"/>
              <a:t>2. Twin-twin transfusion due to fetal polyuria.</a:t>
            </a:r>
          </a:p>
          <a:p>
            <a:pPr marL="0" indent="0" algn="l" rtl="0">
              <a:buNone/>
            </a:pPr>
            <a:r>
              <a:rPr lang="en-US" sz="2800" dirty="0"/>
              <a:t>3. Hydrops </a:t>
            </a:r>
            <a:r>
              <a:rPr lang="en-US" sz="2800" dirty="0" err="1"/>
              <a:t>fetalis</a:t>
            </a:r>
            <a:r>
              <a:rPr lang="en-US" sz="2800" dirty="0"/>
              <a:t>: congestive heart failure, severe </a:t>
            </a:r>
            <a:r>
              <a:rPr lang="en-US" sz="2800" dirty="0" err="1"/>
              <a:t>anaemia</a:t>
            </a:r>
            <a:endParaRPr lang="en-US" sz="2800" dirty="0"/>
          </a:p>
          <a:p>
            <a:pPr marL="0" indent="0" algn="l" rtl="0">
              <a:buNone/>
            </a:pPr>
            <a:r>
              <a:rPr lang="en-US" sz="2800" dirty="0"/>
              <a:t>4. DM (osmotic diuresis).</a:t>
            </a:r>
          </a:p>
          <a:p>
            <a:pPr marL="0" indent="0" algn="l" rtl="0">
              <a:buNone/>
            </a:pPr>
            <a:r>
              <a:rPr lang="en-US" sz="2800" dirty="0"/>
              <a:t>5. Idiopathic.</a:t>
            </a:r>
            <a:endParaRPr lang="en-US" dirty="0"/>
          </a:p>
          <a:p>
            <a:pPr marL="0" indent="0" algn="l" rtl="0">
              <a:buNone/>
            </a:pPr>
            <a:endParaRPr lang="en-US" dirty="0"/>
          </a:p>
          <a:p>
            <a:pPr marL="0" indent="0" algn="l" rtl="0">
              <a:buNone/>
            </a:pPr>
            <a:endParaRPr lang="ar-IQ" dirty="0"/>
          </a:p>
        </p:txBody>
      </p:sp>
    </p:spTree>
    <p:extLst>
      <p:ext uri="{BB962C8B-B14F-4D97-AF65-F5344CB8AC3E}">
        <p14:creationId xmlns:p14="http://schemas.microsoft.com/office/powerpoint/2010/main" val="233416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764704"/>
            <a:ext cx="7560840" cy="5544616"/>
          </a:xfrm>
        </p:spPr>
        <p:txBody>
          <a:bodyPr>
            <a:noAutofit/>
          </a:bodyPr>
          <a:lstStyle/>
          <a:p>
            <a:pPr marL="0" indent="0" algn="l" rtl="0">
              <a:buNone/>
            </a:pPr>
            <a:r>
              <a:rPr lang="en-US" sz="2800" dirty="0">
                <a:solidFill>
                  <a:srgbClr val="FF0000"/>
                </a:solidFill>
              </a:rPr>
              <a:t>Diagnosis</a:t>
            </a:r>
          </a:p>
          <a:p>
            <a:pPr marL="0" indent="0" algn="l" rtl="0">
              <a:buNone/>
            </a:pPr>
            <a:r>
              <a:rPr lang="en-US" sz="2800" dirty="0"/>
              <a:t>Symptoms:</a:t>
            </a:r>
          </a:p>
          <a:p>
            <a:pPr algn="l" rtl="0"/>
            <a:r>
              <a:rPr lang="en-US" sz="2800" dirty="0"/>
              <a:t>Dyspnea.</a:t>
            </a:r>
          </a:p>
          <a:p>
            <a:pPr algn="l" rtl="0"/>
            <a:r>
              <a:rPr lang="en-US" sz="2800" dirty="0"/>
              <a:t>Edema.</a:t>
            </a:r>
          </a:p>
          <a:p>
            <a:pPr algn="l" rtl="0"/>
            <a:r>
              <a:rPr lang="en-US" sz="2800" dirty="0"/>
              <a:t>Abdominal distention</a:t>
            </a:r>
          </a:p>
          <a:p>
            <a:pPr algn="l" rtl="0"/>
            <a:r>
              <a:rPr lang="en-US" sz="2800" dirty="0"/>
              <a:t>Preterm </a:t>
            </a:r>
            <a:r>
              <a:rPr lang="en-US" sz="2800" dirty="0" err="1"/>
              <a:t>labour</a:t>
            </a:r>
            <a:r>
              <a:rPr lang="en-US" sz="2800" dirty="0"/>
              <a:t>.</a:t>
            </a:r>
          </a:p>
          <a:p>
            <a:pPr marL="0" indent="0" algn="l" rtl="0">
              <a:buNone/>
            </a:pPr>
            <a:r>
              <a:rPr lang="en-US" sz="2800" dirty="0">
                <a:solidFill>
                  <a:srgbClr val="FF0000"/>
                </a:solidFill>
              </a:rPr>
              <a:t>Abdominal examination</a:t>
            </a:r>
            <a:r>
              <a:rPr lang="en-US" sz="2800" dirty="0"/>
              <a:t>:</a:t>
            </a:r>
          </a:p>
          <a:p>
            <a:pPr algn="l" rtl="0"/>
            <a:r>
              <a:rPr lang="en-US" sz="2800" dirty="0"/>
              <a:t> Increased uterine size more than expected.</a:t>
            </a:r>
          </a:p>
          <a:p>
            <a:pPr algn="l" rtl="0"/>
            <a:r>
              <a:rPr lang="en-US" sz="2800" dirty="0"/>
              <a:t> Difficult to palpate fetal parts.</a:t>
            </a:r>
          </a:p>
          <a:p>
            <a:pPr algn="l" rtl="0"/>
            <a:r>
              <a:rPr lang="en-US" sz="2800" dirty="0"/>
              <a:t> Difficult to hear fetal heart sound.</a:t>
            </a:r>
          </a:p>
          <a:p>
            <a:pPr algn="l" rtl="0"/>
            <a:r>
              <a:rPr lang="en-US" sz="2800" dirty="0"/>
              <a:t> </a:t>
            </a:r>
            <a:r>
              <a:rPr lang="en-US" sz="2800" dirty="0" err="1"/>
              <a:t>Ballotable</a:t>
            </a:r>
            <a:r>
              <a:rPr lang="en-US" sz="2800" dirty="0"/>
              <a:t> fetus.</a:t>
            </a:r>
          </a:p>
          <a:p>
            <a:pPr marL="0" indent="0" algn="l" rtl="0">
              <a:buNone/>
            </a:pPr>
            <a:endParaRPr lang="ar-IQ" sz="2800" dirty="0"/>
          </a:p>
        </p:txBody>
      </p:sp>
    </p:spTree>
    <p:extLst>
      <p:ext uri="{BB962C8B-B14F-4D97-AF65-F5344CB8AC3E}">
        <p14:creationId xmlns:p14="http://schemas.microsoft.com/office/powerpoint/2010/main" val="1025240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980728"/>
            <a:ext cx="7704856" cy="5256584"/>
          </a:xfrm>
        </p:spPr>
        <p:txBody>
          <a:bodyPr>
            <a:normAutofit fontScale="77500" lnSpcReduction="20000"/>
          </a:bodyPr>
          <a:lstStyle/>
          <a:p>
            <a:pPr marL="0" indent="0" algn="l" rtl="0">
              <a:buNone/>
            </a:pPr>
            <a:r>
              <a:rPr lang="en-US" sz="3300" b="1" dirty="0"/>
              <a:t>Mild degrees</a:t>
            </a:r>
            <a:r>
              <a:rPr lang="en-US" sz="2800" dirty="0"/>
              <a:t>: </a:t>
            </a:r>
            <a:endParaRPr lang="ar-IQ" sz="2800" dirty="0"/>
          </a:p>
          <a:p>
            <a:pPr marL="0" indent="0" algn="l" rtl="0">
              <a:buNone/>
            </a:pPr>
            <a:r>
              <a:rPr lang="en-US" sz="2800" dirty="0"/>
              <a:t>no treatment, (bed rest, diuretics, water and salt restriction) all are ineffective.</a:t>
            </a:r>
            <a:endParaRPr lang="ar-IQ" sz="2800" dirty="0"/>
          </a:p>
          <a:p>
            <a:pPr marL="0" indent="0" algn="l" rtl="0">
              <a:buNone/>
            </a:pPr>
            <a:r>
              <a:rPr lang="en-US" sz="2800" b="1" dirty="0"/>
              <a:t>Moderate and sever:</a:t>
            </a:r>
          </a:p>
          <a:p>
            <a:pPr marL="0" indent="0" algn="l" rtl="0">
              <a:buNone/>
            </a:pPr>
            <a:r>
              <a:rPr lang="en-US" sz="2800" dirty="0">
                <a:solidFill>
                  <a:srgbClr val="FF0000"/>
                </a:solidFill>
              </a:rPr>
              <a:t>Hospitalization</a:t>
            </a:r>
            <a:r>
              <a:rPr lang="en-US" sz="2800" dirty="0"/>
              <a:t>: dyspnea, abdominal pain .</a:t>
            </a:r>
          </a:p>
          <a:p>
            <a:pPr marL="0" indent="0" algn="l" rtl="0">
              <a:buNone/>
            </a:pPr>
            <a:r>
              <a:rPr lang="en-US" sz="2800" dirty="0">
                <a:solidFill>
                  <a:srgbClr val="FF0000"/>
                </a:solidFill>
              </a:rPr>
              <a:t>Indomethacin </a:t>
            </a:r>
            <a:r>
              <a:rPr lang="en-US" sz="2800" dirty="0"/>
              <a:t> therapy: .</a:t>
            </a:r>
          </a:p>
          <a:p>
            <a:pPr algn="l" rtl="0"/>
            <a:r>
              <a:rPr lang="en-US" sz="2800" dirty="0"/>
              <a:t>Decrease lung fluid production</a:t>
            </a:r>
          </a:p>
          <a:p>
            <a:pPr algn="l" rtl="0"/>
            <a:r>
              <a:rPr lang="en-US" sz="2800" dirty="0"/>
              <a:t>Enhances absorption.</a:t>
            </a:r>
          </a:p>
          <a:p>
            <a:pPr algn="l" rtl="0"/>
            <a:r>
              <a:rPr lang="en-US" sz="2800" dirty="0"/>
              <a:t>Decrease fluid movement across fetal membranes.</a:t>
            </a:r>
          </a:p>
          <a:p>
            <a:pPr algn="l" rtl="0"/>
            <a:r>
              <a:rPr lang="en-US" sz="2800" dirty="0"/>
              <a:t>Complications: premature closure of DA, impairment of RF, and cerebral vasoconstriction</a:t>
            </a:r>
          </a:p>
          <a:p>
            <a:pPr algn="l" rtl="0"/>
            <a:r>
              <a:rPr lang="en-US" sz="2800" dirty="0"/>
              <a:t>Not used after 35 weeks</a:t>
            </a:r>
          </a:p>
          <a:p>
            <a:pPr marL="0" indent="0" algn="l" rtl="0">
              <a:buNone/>
            </a:pPr>
            <a:r>
              <a:rPr lang="en-US" sz="2800" dirty="0">
                <a:solidFill>
                  <a:srgbClr val="FF0000"/>
                </a:solidFill>
              </a:rPr>
              <a:t>Amniocentesis</a:t>
            </a:r>
            <a:r>
              <a:rPr lang="en-US" sz="2800" dirty="0"/>
              <a:t>: to relieve maternal distress and to test for fetal lung maturity. Complications: ruptured membrane, </a:t>
            </a:r>
            <a:r>
              <a:rPr lang="en-US" sz="2800" dirty="0" err="1"/>
              <a:t>chorioamnionitis</a:t>
            </a:r>
            <a:r>
              <a:rPr lang="en-US" sz="2800" dirty="0"/>
              <a:t>, placental abruption, PTL.</a:t>
            </a:r>
          </a:p>
          <a:p>
            <a:pPr marL="0" indent="0" algn="l" rtl="0">
              <a:buNone/>
            </a:pPr>
            <a:endParaRPr lang="en-US" dirty="0"/>
          </a:p>
          <a:p>
            <a:pPr marL="0" indent="0" algn="l" rtl="0">
              <a:buNone/>
            </a:pPr>
            <a:endParaRPr lang="en-US" dirty="0"/>
          </a:p>
          <a:p>
            <a:pPr marL="0" indent="0" algn="l" rtl="0">
              <a:buNone/>
            </a:pPr>
            <a:endParaRPr lang="ar-IQ" dirty="0"/>
          </a:p>
        </p:txBody>
      </p:sp>
    </p:spTree>
    <p:extLst>
      <p:ext uri="{BB962C8B-B14F-4D97-AF65-F5344CB8AC3E}">
        <p14:creationId xmlns:p14="http://schemas.microsoft.com/office/powerpoint/2010/main" val="3833835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667201"/>
          </a:xfrm>
        </p:spPr>
        <p:txBody>
          <a:bodyPr>
            <a:normAutofit fontScale="90000"/>
          </a:bodyPr>
          <a:lstStyle/>
          <a:p>
            <a:r>
              <a:rPr lang="en-US" dirty="0"/>
              <a:t>Oligohydramnios</a:t>
            </a:r>
            <a:endParaRPr lang="ar-IQ"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026" t="34084" r="40133" b="30052"/>
          <a:stretch/>
        </p:blipFill>
        <p:spPr bwMode="auto">
          <a:xfrm>
            <a:off x="755576" y="1556792"/>
            <a:ext cx="7632847"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00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560840" cy="5400600"/>
          </a:xfrm>
        </p:spPr>
        <p:txBody>
          <a:bodyPr>
            <a:noAutofit/>
          </a:bodyPr>
          <a:lstStyle/>
          <a:p>
            <a:pPr marL="0" indent="0" algn="l" rtl="0">
              <a:buNone/>
            </a:pPr>
            <a:r>
              <a:rPr lang="en-US" sz="2800" dirty="0"/>
              <a:t>Causes of oligohydramnios</a:t>
            </a:r>
          </a:p>
          <a:p>
            <a:pPr marL="0" indent="0" algn="l" rtl="0">
              <a:buNone/>
            </a:pPr>
            <a:r>
              <a:rPr lang="en-US" sz="2800" dirty="0">
                <a:solidFill>
                  <a:srgbClr val="FF0000"/>
                </a:solidFill>
              </a:rPr>
              <a:t>Fetal causes:</a:t>
            </a:r>
          </a:p>
          <a:p>
            <a:pPr algn="l" rtl="0"/>
            <a:r>
              <a:rPr lang="en-US" sz="2800" dirty="0"/>
              <a:t>Renal cause (57%):</a:t>
            </a:r>
          </a:p>
          <a:p>
            <a:pPr marL="457200" indent="-457200" algn="l" rtl="0">
              <a:buFont typeface="+mj-lt"/>
              <a:buAutoNum type="arabicPeriod"/>
            </a:pPr>
            <a:r>
              <a:rPr lang="en-US" sz="2800" dirty="0"/>
              <a:t>Renal agenesis (Potter’s syndrome).</a:t>
            </a:r>
          </a:p>
          <a:p>
            <a:pPr marL="457200" indent="-457200" algn="l" rtl="0">
              <a:buFont typeface="+mj-lt"/>
              <a:buAutoNum type="arabicPeriod"/>
            </a:pPr>
            <a:r>
              <a:rPr lang="en-US" sz="2800" dirty="0"/>
              <a:t>Polycystic kidney.</a:t>
            </a:r>
          </a:p>
          <a:p>
            <a:pPr marL="457200" indent="-457200" algn="l" rtl="0">
              <a:buFont typeface="+mj-lt"/>
              <a:buAutoNum type="arabicPeriod"/>
            </a:pPr>
            <a:r>
              <a:rPr lang="en-US" sz="2800" dirty="0"/>
              <a:t>Urethral obstruction (posterior urethral valve).</a:t>
            </a:r>
          </a:p>
          <a:p>
            <a:pPr algn="l" rtl="0"/>
            <a:r>
              <a:rPr lang="en-US" sz="2800" dirty="0"/>
              <a:t>Fetal growth restriction.</a:t>
            </a:r>
          </a:p>
          <a:p>
            <a:pPr algn="l" rtl="0"/>
            <a:r>
              <a:rPr lang="en-US" sz="2800" dirty="0"/>
              <a:t>Fetal death.</a:t>
            </a:r>
          </a:p>
          <a:p>
            <a:pPr algn="l" rtl="0"/>
            <a:r>
              <a:rPr lang="en-US" sz="2800" dirty="0"/>
              <a:t>Post term pregnancy.</a:t>
            </a:r>
          </a:p>
          <a:p>
            <a:pPr algn="l" rtl="0"/>
            <a:r>
              <a:rPr lang="en-US" sz="2800" dirty="0"/>
              <a:t>Preterm premature rupture membranes</a:t>
            </a:r>
            <a:endParaRPr lang="ar-IQ" sz="2800" dirty="0"/>
          </a:p>
        </p:txBody>
      </p:sp>
    </p:spTree>
    <p:extLst>
      <p:ext uri="{BB962C8B-B14F-4D97-AF65-F5344CB8AC3E}">
        <p14:creationId xmlns:p14="http://schemas.microsoft.com/office/powerpoint/2010/main" val="294907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F6EB2-E276-E9FC-AD61-88C14773B7A6}"/>
              </a:ext>
            </a:extLst>
          </p:cNvPr>
          <p:cNvSpPr>
            <a:spLocks noGrp="1"/>
          </p:cNvSpPr>
          <p:nvPr>
            <p:ph type="title"/>
          </p:nvPr>
        </p:nvSpPr>
        <p:spPr/>
        <p:txBody>
          <a:bodyPr>
            <a:normAutofit fontScale="90000"/>
          </a:bodyPr>
          <a:lstStyle/>
          <a:p>
            <a:pPr marL="4445" marR="5080" lvl="0" algn="ctr" defTabSz="914400" eaLnBrk="1" fontAlgn="auto" latinLnBrk="0" hangingPunct="1">
              <a:lnSpc>
                <a:spcPct val="86300"/>
              </a:lnSpc>
              <a:spcBef>
                <a:spcPts val="0"/>
              </a:spcBef>
              <a:spcAft>
                <a:spcPts val="0"/>
              </a:spcAft>
              <a:buClrTx/>
              <a:buSzTx/>
              <a:tabLst/>
              <a:defRPr/>
            </a:pPr>
            <a:r>
              <a:rPr kumimoji="0" lang="en-US" sz="2400" b="1" i="0" u="none" strike="noStrike" kern="0" cap="none" spc="0" normalizeH="0" baseline="0" noProof="0" dirty="0">
                <a:ln>
                  <a:noFill/>
                </a:ln>
                <a:solidFill>
                  <a:sysClr val="windowText" lastClr="000000"/>
                </a:solidFill>
                <a:effectLst/>
                <a:uLnTx/>
                <a:uFillTx/>
                <a:latin typeface="Arial"/>
                <a:cs typeface="Arial"/>
              </a:rPr>
              <a:t>Normative</a:t>
            </a:r>
            <a:r>
              <a:rPr kumimoji="0" lang="en-US" sz="2400" b="1" i="0" u="none" strike="noStrike" kern="0" cap="none" spc="-6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data</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for</a:t>
            </a:r>
            <a:r>
              <a:rPr kumimoji="0" lang="en-US" sz="2400" b="1" i="0" u="none" strike="noStrike" kern="0" cap="none" spc="-6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fetal</a:t>
            </a:r>
            <a:r>
              <a:rPr kumimoji="0" lang="en-US" sz="2400" b="1" i="0" u="none" strike="noStrike" kern="0" cap="none" spc="-5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growth</a:t>
            </a:r>
            <a:r>
              <a:rPr kumimoji="0" lang="en-US" sz="2400" b="1" i="0" u="none" strike="noStrike" kern="0" cap="none" spc="-8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based</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25" normalizeH="0" baseline="0" noProof="0" dirty="0">
                <a:ln>
                  <a:noFill/>
                </a:ln>
                <a:solidFill>
                  <a:sysClr val="windowText" lastClr="000000"/>
                </a:solidFill>
                <a:effectLst/>
                <a:uLnTx/>
                <a:uFillTx/>
                <a:latin typeface="Arial"/>
                <a:cs typeface="Arial"/>
              </a:rPr>
              <a:t>on </a:t>
            </a:r>
            <a:r>
              <a:rPr kumimoji="0" lang="en-US" sz="2400" b="1" i="0" u="none" strike="noStrike" kern="0" cap="none" spc="0" normalizeH="0" baseline="0" noProof="0" dirty="0">
                <a:ln>
                  <a:noFill/>
                </a:ln>
                <a:solidFill>
                  <a:sysClr val="windowText" lastClr="000000"/>
                </a:solidFill>
                <a:effectLst/>
                <a:uLnTx/>
                <a:uFillTx/>
                <a:latin typeface="Arial"/>
                <a:cs typeface="Arial"/>
              </a:rPr>
              <a:t>birthweight</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vary</a:t>
            </a:r>
            <a:r>
              <a:rPr kumimoji="0" lang="en-US" sz="2400" b="1" i="0" u="none" strike="noStrike" kern="0" cap="none" spc="-1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with</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ethnicity</a:t>
            </a:r>
            <a:r>
              <a:rPr kumimoji="0" lang="en-US" sz="2400" b="1" i="0" u="none" strike="noStrike" kern="0" cap="none" spc="-30" normalizeH="0" baseline="0" noProof="0" dirty="0">
                <a:ln>
                  <a:noFill/>
                </a:ln>
                <a:solidFill>
                  <a:sysClr val="windowText" lastClr="000000"/>
                </a:solidFill>
                <a:effectLst/>
                <a:uLnTx/>
                <a:uFillTx/>
                <a:latin typeface="Arial"/>
                <a:cs typeface="Arial"/>
              </a:rPr>
              <a:t> </a:t>
            </a:r>
            <a:r>
              <a:rPr kumimoji="0" lang="en-US" sz="2400" b="1" i="0" u="none" strike="noStrike" kern="0" cap="none" spc="-25" normalizeH="0" baseline="0" noProof="0" dirty="0">
                <a:ln>
                  <a:noFill/>
                </a:ln>
                <a:solidFill>
                  <a:sysClr val="windowText" lastClr="000000"/>
                </a:solidFill>
                <a:effectLst/>
                <a:uLnTx/>
                <a:uFillTx/>
                <a:latin typeface="Arial"/>
                <a:cs typeface="Arial"/>
              </a:rPr>
              <a:t>and </a:t>
            </a:r>
            <a:r>
              <a:rPr kumimoji="0" lang="en-US" sz="2400" b="1" i="0" u="none" strike="noStrike" kern="0" cap="none" spc="0" normalizeH="0" baseline="0" noProof="0" dirty="0">
                <a:ln>
                  <a:noFill/>
                </a:ln>
                <a:solidFill>
                  <a:sysClr val="windowText" lastClr="000000"/>
                </a:solidFill>
                <a:effectLst/>
                <a:uLnTx/>
                <a:uFillTx/>
                <a:latin typeface="Arial"/>
                <a:cs typeface="Arial"/>
              </a:rPr>
              <a:t>geographic</a:t>
            </a:r>
            <a:r>
              <a:rPr kumimoji="0" lang="en-US" sz="2400" b="1" i="0" u="none" strike="noStrike" kern="0" cap="none" spc="-10" normalizeH="0" baseline="0" noProof="0" dirty="0">
                <a:ln>
                  <a:noFill/>
                </a:ln>
                <a:solidFill>
                  <a:sysClr val="windowText" lastClr="000000"/>
                </a:solidFill>
                <a:effectLst/>
                <a:uLnTx/>
                <a:uFillTx/>
                <a:latin typeface="Arial"/>
                <a:cs typeface="Arial"/>
              </a:rPr>
              <a:t> region.</a:t>
            </a: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1" i="0" u="none" strike="noStrike" kern="0" cap="none" spc="0" normalizeH="0" baseline="0" noProof="0" dirty="0">
                <a:ln>
                  <a:noFill/>
                </a:ln>
                <a:solidFill>
                  <a:sysClr val="windowText" lastClr="000000"/>
                </a:solidFill>
                <a:effectLst/>
                <a:uLnTx/>
                <a:uFillTx/>
                <a:latin typeface="Arial"/>
                <a:cs typeface="Arial"/>
              </a:rPr>
              <a:t>Infants</a:t>
            </a:r>
            <a:r>
              <a:rPr kumimoji="0" lang="en-US" sz="2400" b="1" i="0" u="none" strike="noStrike" kern="0" cap="none" spc="-3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born</a:t>
            </a:r>
            <a:r>
              <a:rPr kumimoji="0" lang="en-US" sz="2400" b="1" i="0" u="none" strike="noStrike" kern="0" cap="none" spc="-2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to</a:t>
            </a:r>
            <a:r>
              <a:rPr kumimoji="0" lang="en-US" sz="2400" b="1" i="0" u="none" strike="noStrike" kern="0" cap="none" spc="-2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women</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who</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reside</a:t>
            </a:r>
            <a:r>
              <a:rPr kumimoji="0" lang="en-US" sz="2400" b="1" i="0" u="none" strike="noStrike" kern="0" cap="none" spc="-3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at</a:t>
            </a:r>
            <a:r>
              <a:rPr kumimoji="0" lang="en-US" sz="2400" b="1" i="0" u="none" strike="noStrike" kern="0" cap="none" spc="-20" normalizeH="0" baseline="0" noProof="0" dirty="0">
                <a:ln>
                  <a:noFill/>
                </a:ln>
                <a:solidFill>
                  <a:sysClr val="windowText" lastClr="000000"/>
                </a:solidFill>
                <a:effectLst/>
                <a:uLnTx/>
                <a:uFillTx/>
                <a:latin typeface="Arial"/>
                <a:cs typeface="Arial"/>
              </a:rPr>
              <a:t> high </a:t>
            </a:r>
            <a:r>
              <a:rPr kumimoji="0" lang="en-US" sz="2400" b="1" i="0" u="none" strike="noStrike" kern="0" cap="none" spc="0" normalizeH="0" baseline="0" noProof="0" dirty="0">
                <a:ln>
                  <a:noFill/>
                </a:ln>
                <a:solidFill>
                  <a:sysClr val="windowText" lastClr="000000"/>
                </a:solidFill>
                <a:effectLst/>
                <a:uLnTx/>
                <a:uFillTx/>
                <a:latin typeface="Arial"/>
                <a:cs typeface="Arial"/>
              </a:rPr>
              <a:t>altitudes</a:t>
            </a:r>
            <a:r>
              <a:rPr kumimoji="0" lang="en-US" sz="2400" b="1" i="0" u="none" strike="noStrike" kern="0" cap="none" spc="-5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are</a:t>
            </a:r>
            <a:r>
              <a:rPr kumimoji="0" lang="en-US" sz="2400" b="1" i="0" u="none" strike="noStrike" kern="0" cap="none" spc="-4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smaller</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than</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those</a:t>
            </a:r>
            <a:r>
              <a:rPr kumimoji="0" lang="en-US" sz="2400" b="1" i="0" u="none" strike="noStrike" kern="0" cap="none" spc="-4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born</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25" normalizeH="0" baseline="0" noProof="0" dirty="0">
                <a:ln>
                  <a:noFill/>
                </a:ln>
                <a:solidFill>
                  <a:sysClr val="windowText" lastClr="000000"/>
                </a:solidFill>
                <a:effectLst/>
                <a:uLnTx/>
                <a:uFillTx/>
                <a:latin typeface="Arial"/>
                <a:cs typeface="Arial"/>
              </a:rPr>
              <a:t>at </a:t>
            </a:r>
            <a:r>
              <a:rPr kumimoji="0" lang="en-US" sz="2400" b="1" i="0" u="none" strike="noStrike" kern="0" cap="none" spc="0" normalizeH="0" baseline="0" noProof="0" dirty="0">
                <a:ln>
                  <a:noFill/>
                </a:ln>
                <a:solidFill>
                  <a:sysClr val="windowText" lastClr="000000"/>
                </a:solidFill>
                <a:effectLst/>
                <a:uLnTx/>
                <a:uFillTx/>
                <a:latin typeface="Arial"/>
                <a:cs typeface="Arial"/>
              </a:rPr>
              <a:t>sea</a:t>
            </a:r>
            <a:r>
              <a:rPr kumimoji="0" lang="en-US" sz="2400" b="1" i="0" u="none" strike="noStrike" kern="0" cap="none" spc="-6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level.</a:t>
            </a:r>
            <a:br>
              <a:rPr kumimoji="0" lang="en-US" sz="2400" b="0" i="0" u="none" strike="noStrike" kern="0" cap="none" spc="0" normalizeH="0" baseline="0" noProof="0" dirty="0">
                <a:ln>
                  <a:noFill/>
                </a:ln>
                <a:solidFill>
                  <a:sysClr val="windowText" lastClr="000000"/>
                </a:solidFill>
                <a:effectLst/>
                <a:uLnTx/>
                <a:uFillTx/>
                <a:latin typeface="Arial"/>
                <a:cs typeface="Arial"/>
              </a:rPr>
            </a:br>
            <a:br>
              <a:rPr kumimoji="0" lang="en-US" sz="2400" b="0" i="0" u="none" strike="noStrike" kern="0" cap="none" spc="0" normalizeH="0" baseline="0" noProof="0" dirty="0">
                <a:ln>
                  <a:noFill/>
                </a:ln>
                <a:solidFill>
                  <a:sysClr val="windowText" lastClr="000000"/>
                </a:solidFill>
                <a:effectLst/>
                <a:uLnTx/>
                <a:uFillTx/>
                <a:latin typeface="Arial"/>
                <a:cs typeface="Arial"/>
              </a:rPr>
            </a:br>
            <a:r>
              <a:rPr kumimoji="0" lang="en-US" sz="2400" b="1" i="0" u="none" strike="noStrike" kern="0" cap="none" spc="0" normalizeH="0" baseline="0" noProof="0" dirty="0">
                <a:ln>
                  <a:noFill/>
                </a:ln>
                <a:solidFill>
                  <a:sysClr val="windowText" lastClr="000000"/>
                </a:solidFill>
                <a:effectLst/>
                <a:uLnTx/>
                <a:uFillTx/>
                <a:latin typeface="Arial"/>
                <a:cs typeface="Arial"/>
              </a:rPr>
              <a:t>Birthweight</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doesn’t</a:t>
            </a:r>
            <a:r>
              <a:rPr kumimoji="0" lang="en-US" sz="2400" b="1" i="0" u="none" strike="noStrike" kern="0" cap="none" spc="-2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define</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the</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rate</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of</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fetal </a:t>
            </a:r>
            <a:r>
              <a:rPr kumimoji="0" lang="en-US" sz="2400" b="1" i="0" u="none" strike="noStrike" kern="0" cap="none" spc="0" normalizeH="0" baseline="0" noProof="0" dirty="0">
                <a:ln>
                  <a:noFill/>
                </a:ln>
                <a:solidFill>
                  <a:sysClr val="windowText" lastClr="000000"/>
                </a:solidFill>
                <a:effectLst/>
                <a:uLnTx/>
                <a:uFillTx/>
                <a:latin typeface="Arial"/>
                <a:cs typeface="Arial"/>
              </a:rPr>
              <a:t>growth.</a:t>
            </a:r>
            <a:r>
              <a:rPr kumimoji="0" lang="en-US" sz="2400" b="1" i="0" u="none" strike="noStrike" kern="0" cap="none" spc="-5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Rate</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or</a:t>
            </a:r>
            <a:r>
              <a:rPr kumimoji="0" lang="en-US" sz="2400" b="1" i="0" u="none" strike="noStrike" kern="0" cap="none" spc="-2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velocity</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can</a:t>
            </a:r>
            <a:r>
              <a:rPr kumimoji="0" lang="en-US" sz="2400" b="1" i="0" u="none" strike="noStrike" kern="0" cap="none" spc="-25"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be</a:t>
            </a:r>
            <a:r>
              <a:rPr kumimoji="0" lang="en-US" sz="2400" b="1" i="0" u="none" strike="noStrike" kern="0" cap="none" spc="-3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estimated</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25" normalizeH="0" baseline="0" noProof="0" dirty="0">
                <a:ln>
                  <a:noFill/>
                </a:ln>
                <a:solidFill>
                  <a:sysClr val="windowText" lastClr="000000"/>
                </a:solidFill>
                <a:effectLst/>
                <a:uLnTx/>
                <a:uFillTx/>
                <a:latin typeface="Arial"/>
                <a:cs typeface="Arial"/>
              </a:rPr>
              <a:t>by </a:t>
            </a:r>
            <a:r>
              <a:rPr kumimoji="0" lang="en-US" sz="2400" b="1" i="0" u="none" strike="noStrike" kern="0" cap="none" spc="0" normalizeH="0" baseline="0" noProof="0" dirty="0">
                <a:ln>
                  <a:noFill/>
                </a:ln>
                <a:solidFill>
                  <a:sysClr val="windowText" lastClr="000000"/>
                </a:solidFill>
                <a:effectLst/>
                <a:uLnTx/>
                <a:uFillTx/>
                <a:latin typeface="Arial"/>
                <a:cs typeface="Arial"/>
              </a:rPr>
              <a:t>serial</a:t>
            </a:r>
            <a:r>
              <a:rPr kumimoji="0" lang="en-US" sz="2400" b="1" i="0" u="none" strike="noStrike" kern="0" cap="none" spc="-50" normalizeH="0" baseline="0" noProof="0" dirty="0">
                <a:ln>
                  <a:noFill/>
                </a:ln>
                <a:solidFill>
                  <a:sysClr val="windowText" lastClr="000000"/>
                </a:solidFill>
                <a:effectLst/>
                <a:uLnTx/>
                <a:uFillTx/>
                <a:latin typeface="Arial"/>
                <a:cs typeface="Arial"/>
              </a:rPr>
              <a:t> </a:t>
            </a:r>
            <a:r>
              <a:rPr kumimoji="0" lang="en-US" sz="2400" b="1" i="0" u="none" strike="noStrike" kern="0" cap="none" spc="0" normalizeH="0" baseline="0" noProof="0" dirty="0">
                <a:ln>
                  <a:noFill/>
                </a:ln>
                <a:solidFill>
                  <a:sysClr val="windowText" lastClr="000000"/>
                </a:solidFill>
                <a:effectLst/>
                <a:uLnTx/>
                <a:uFillTx/>
                <a:latin typeface="Arial"/>
                <a:cs typeface="Arial"/>
              </a:rPr>
              <a:t>sonographic</a:t>
            </a:r>
            <a:r>
              <a:rPr kumimoji="0" lang="en-US" sz="2400" b="1" i="0" u="none" strike="noStrike" kern="0" cap="none" spc="-35" normalizeH="0" baseline="0" noProof="0" dirty="0">
                <a:ln>
                  <a:noFill/>
                </a:ln>
                <a:solidFill>
                  <a:sysClr val="windowText" lastClr="000000"/>
                </a:solidFill>
                <a:effectLst/>
                <a:uLnTx/>
                <a:uFillTx/>
                <a:latin typeface="Arial"/>
                <a:cs typeface="Arial"/>
              </a:rPr>
              <a:t> </a:t>
            </a:r>
            <a:r>
              <a:rPr kumimoji="0" lang="en-US" sz="2400" b="1" i="0" u="none" strike="noStrike" kern="0" cap="none" spc="-10" normalizeH="0" baseline="0" noProof="0" dirty="0">
                <a:ln>
                  <a:noFill/>
                </a:ln>
                <a:solidFill>
                  <a:sysClr val="windowText" lastClr="000000"/>
                </a:solidFill>
                <a:effectLst/>
                <a:uLnTx/>
                <a:uFillTx/>
                <a:latin typeface="Arial"/>
                <a:cs typeface="Arial"/>
              </a:rPr>
              <a:t>anthropometry.</a:t>
            </a:r>
            <a:br>
              <a:rPr kumimoji="0" lang="en-US" sz="2400" b="0" i="0" u="none" strike="noStrike" kern="0" cap="none" spc="0" normalizeH="0" baseline="0" noProof="0" dirty="0">
                <a:ln>
                  <a:noFill/>
                </a:ln>
                <a:solidFill>
                  <a:sysClr val="windowText" lastClr="000000"/>
                </a:solidFill>
                <a:effectLst/>
                <a:uLnTx/>
                <a:uFillTx/>
                <a:latin typeface="Arial"/>
                <a:cs typeface="Arial"/>
              </a:rPr>
            </a:br>
            <a:endParaRPr lang="en-US" dirty="0"/>
          </a:p>
        </p:txBody>
      </p:sp>
      <p:sp>
        <p:nvSpPr>
          <p:cNvPr id="3" name="Text Placeholder 2">
            <a:extLst>
              <a:ext uri="{FF2B5EF4-FFF2-40B4-BE49-F238E27FC236}">
                <a16:creationId xmlns:a16="http://schemas.microsoft.com/office/drawing/2014/main" id="{69E22C3B-C2BE-EB41-17A1-E80BEAD7657B}"/>
              </a:ext>
            </a:extLst>
          </p:cNvPr>
          <p:cNvSpPr>
            <a:spLocks noGrp="1"/>
          </p:cNvSpPr>
          <p:nvPr>
            <p:ph type="body" idx="1"/>
          </p:nvPr>
        </p:nvSpPr>
        <p:spPr/>
        <p:txBody>
          <a:bodyPr>
            <a:normAutofit fontScale="92500" lnSpcReduction="20000"/>
          </a:bodyPr>
          <a:lstStyle/>
          <a:p>
            <a:r>
              <a:rPr kumimoji="0" lang="en-US" sz="4400" b="0" i="0" u="none" strike="noStrike" kern="0" cap="none" spc="0" normalizeH="0" baseline="0" noProof="0" dirty="0">
                <a:ln>
                  <a:noFill/>
                </a:ln>
                <a:solidFill>
                  <a:srgbClr val="FF0000"/>
                </a:solidFill>
                <a:effectLst/>
                <a:uLnTx/>
                <a:uFillTx/>
                <a:latin typeface="Arial Black"/>
                <a:ea typeface="+mj-ea"/>
              </a:rPr>
              <a:t>NORMAL</a:t>
            </a:r>
            <a:r>
              <a:rPr kumimoji="0" lang="en-US" sz="4400" b="0" i="0" u="none" strike="noStrike" kern="0" cap="none" spc="-25" normalizeH="0" baseline="0" noProof="0" dirty="0">
                <a:ln>
                  <a:noFill/>
                </a:ln>
                <a:solidFill>
                  <a:srgbClr val="FF0000"/>
                </a:solidFill>
                <a:effectLst/>
                <a:uLnTx/>
                <a:uFillTx/>
                <a:latin typeface="Arial Black"/>
                <a:ea typeface="+mj-ea"/>
              </a:rPr>
              <a:t> </a:t>
            </a:r>
            <a:r>
              <a:rPr kumimoji="0" lang="en-US" sz="4400" b="0" i="0" u="none" strike="noStrike" kern="0" cap="none" spc="-10" normalizeH="0" baseline="0" noProof="0" dirty="0">
                <a:ln>
                  <a:noFill/>
                </a:ln>
                <a:solidFill>
                  <a:srgbClr val="FF0000"/>
                </a:solidFill>
                <a:effectLst/>
                <a:uLnTx/>
                <a:uFillTx/>
                <a:latin typeface="Arial Black"/>
                <a:ea typeface="+mj-ea"/>
              </a:rPr>
              <a:t>BIRTHWEIGHT</a:t>
            </a:r>
            <a:endParaRPr lang="en-US" dirty="0">
              <a:solidFill>
                <a:srgbClr val="FF0000"/>
              </a:solidFill>
            </a:endParaRPr>
          </a:p>
        </p:txBody>
      </p:sp>
    </p:spTree>
    <p:extLst>
      <p:ext uri="{BB962C8B-B14F-4D97-AF65-F5344CB8AC3E}">
        <p14:creationId xmlns:p14="http://schemas.microsoft.com/office/powerpoint/2010/main" val="1091028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980728"/>
            <a:ext cx="7488832" cy="5256584"/>
          </a:xfrm>
        </p:spPr>
        <p:txBody>
          <a:bodyPr/>
          <a:lstStyle/>
          <a:p>
            <a:pPr marL="0" indent="0" algn="l" rtl="0">
              <a:buNone/>
            </a:pPr>
            <a:r>
              <a:rPr lang="en-US" sz="3600" dirty="0">
                <a:solidFill>
                  <a:srgbClr val="FF0000"/>
                </a:solidFill>
              </a:rPr>
              <a:t>Maternal causes:</a:t>
            </a:r>
          </a:p>
          <a:p>
            <a:pPr algn="l" rtl="0"/>
            <a:r>
              <a:rPr lang="en-US" sz="3600" dirty="0"/>
              <a:t>Placental insufficiency.</a:t>
            </a:r>
          </a:p>
          <a:p>
            <a:pPr algn="l" rtl="0"/>
            <a:r>
              <a:rPr lang="en-US" sz="3600" dirty="0"/>
              <a:t>Preeclampsia.</a:t>
            </a:r>
          </a:p>
          <a:p>
            <a:pPr marL="0" indent="0" algn="l" rtl="0">
              <a:buNone/>
            </a:pPr>
            <a:r>
              <a:rPr lang="en-US" sz="3600" dirty="0">
                <a:solidFill>
                  <a:srgbClr val="FF0000"/>
                </a:solidFill>
              </a:rPr>
              <a:t>Placental causes:</a:t>
            </a:r>
          </a:p>
          <a:p>
            <a:pPr algn="l" rtl="0"/>
            <a:r>
              <a:rPr lang="en-US" sz="3600" dirty="0"/>
              <a:t>twin-twin transfusion.</a:t>
            </a:r>
          </a:p>
          <a:p>
            <a:pPr marL="0" indent="0" algn="l" rtl="0">
              <a:buNone/>
            </a:pPr>
            <a:r>
              <a:rPr lang="en-US" sz="3600" dirty="0">
                <a:solidFill>
                  <a:srgbClr val="FF0000"/>
                </a:solidFill>
              </a:rPr>
              <a:t>Drug causes:</a:t>
            </a:r>
          </a:p>
          <a:p>
            <a:pPr algn="l" rtl="0"/>
            <a:r>
              <a:rPr lang="en-US" sz="3600" dirty="0"/>
              <a:t> PG synthase inhibitor as NSAID.</a:t>
            </a:r>
          </a:p>
          <a:p>
            <a:pPr marL="0" indent="0" algn="l" rtl="0">
              <a:buNone/>
            </a:pPr>
            <a:r>
              <a:rPr lang="en-US" sz="3600" dirty="0">
                <a:solidFill>
                  <a:srgbClr val="FF0000"/>
                </a:solidFill>
              </a:rPr>
              <a:t>Idiopathic</a:t>
            </a:r>
          </a:p>
          <a:p>
            <a:pPr algn="l" rtl="0"/>
            <a:endParaRPr lang="ar-IQ" dirty="0"/>
          </a:p>
        </p:txBody>
      </p:sp>
    </p:spTree>
    <p:extLst>
      <p:ext uri="{BB962C8B-B14F-4D97-AF65-F5344CB8AC3E}">
        <p14:creationId xmlns:p14="http://schemas.microsoft.com/office/powerpoint/2010/main" val="3753821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764704"/>
            <a:ext cx="7488832" cy="5400600"/>
          </a:xfrm>
        </p:spPr>
        <p:txBody>
          <a:bodyPr>
            <a:noAutofit/>
          </a:bodyPr>
          <a:lstStyle/>
          <a:p>
            <a:pPr marL="0" indent="0" algn="l" rtl="0">
              <a:buNone/>
            </a:pPr>
            <a:r>
              <a:rPr lang="en-US" sz="2800" b="1" dirty="0"/>
              <a:t>Complications of oligohydramnios</a:t>
            </a:r>
          </a:p>
          <a:p>
            <a:pPr marL="0" indent="0" algn="l" rtl="0">
              <a:buNone/>
            </a:pPr>
            <a:r>
              <a:rPr lang="en-US" sz="2800" dirty="0">
                <a:solidFill>
                  <a:srgbClr val="FF0000"/>
                </a:solidFill>
              </a:rPr>
              <a:t>In early pregnancy:</a:t>
            </a:r>
          </a:p>
          <a:p>
            <a:pPr algn="l" rtl="0"/>
            <a:r>
              <a:rPr lang="en-US" sz="2800" dirty="0"/>
              <a:t>Amniotic adhesions or bands (amputation).</a:t>
            </a:r>
          </a:p>
          <a:p>
            <a:pPr algn="l" rtl="0"/>
            <a:r>
              <a:rPr lang="en-US" sz="2800" dirty="0"/>
              <a:t>Pressure deformities (club feet).</a:t>
            </a:r>
          </a:p>
          <a:p>
            <a:pPr algn="l" rtl="0"/>
            <a:r>
              <a:rPr lang="en-US" sz="2800" dirty="0"/>
              <a:t>Pulmonary hypoplasia:</a:t>
            </a:r>
          </a:p>
          <a:p>
            <a:pPr marL="457200" indent="-457200" algn="l" rtl="0">
              <a:buFont typeface="+mj-lt"/>
              <a:buAutoNum type="arabicPeriod"/>
            </a:pPr>
            <a:r>
              <a:rPr lang="en-US" sz="2800" dirty="0"/>
              <a:t>Thoracic compression.</a:t>
            </a:r>
          </a:p>
          <a:p>
            <a:pPr marL="457200" indent="-457200" algn="l" rtl="0">
              <a:buFont typeface="+mj-lt"/>
              <a:buAutoNum type="arabicPeriod"/>
            </a:pPr>
            <a:r>
              <a:rPr lang="en-US" sz="2800" dirty="0"/>
              <a:t>No breathing movement.</a:t>
            </a:r>
          </a:p>
          <a:p>
            <a:pPr marL="457200" indent="-457200" algn="l" rtl="0">
              <a:buFont typeface="+mj-lt"/>
              <a:buAutoNum type="arabicPeriod"/>
            </a:pPr>
            <a:r>
              <a:rPr lang="en-US" sz="2800" dirty="0"/>
              <a:t>No amniotic fluid retain.</a:t>
            </a:r>
          </a:p>
          <a:p>
            <a:pPr algn="l" rtl="0"/>
            <a:r>
              <a:rPr lang="en-US" sz="2800" dirty="0"/>
              <a:t>Flattened face.</a:t>
            </a:r>
          </a:p>
          <a:p>
            <a:pPr algn="l" rtl="0"/>
            <a:r>
              <a:rPr lang="en-US" sz="2800" dirty="0"/>
              <a:t>Postural deformities. </a:t>
            </a:r>
            <a:endParaRPr lang="ar-IQ" sz="2800" dirty="0"/>
          </a:p>
        </p:txBody>
      </p:sp>
    </p:spTree>
    <p:extLst>
      <p:ext uri="{BB962C8B-B14F-4D97-AF65-F5344CB8AC3E}">
        <p14:creationId xmlns:p14="http://schemas.microsoft.com/office/powerpoint/2010/main" val="996946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980728"/>
            <a:ext cx="7488832" cy="5328592"/>
          </a:xfrm>
        </p:spPr>
        <p:txBody>
          <a:bodyPr>
            <a:normAutofit/>
          </a:bodyPr>
          <a:lstStyle/>
          <a:p>
            <a:pPr marL="0" indent="0" algn="l" rtl="0">
              <a:buNone/>
            </a:pPr>
            <a:r>
              <a:rPr lang="en-US" sz="3200" dirty="0">
                <a:solidFill>
                  <a:srgbClr val="FF0000"/>
                </a:solidFill>
              </a:rPr>
              <a:t>In late pregnancy:</a:t>
            </a:r>
          </a:p>
          <a:p>
            <a:pPr algn="l" rtl="0"/>
            <a:r>
              <a:rPr lang="en-US" sz="3200" dirty="0"/>
              <a:t>Fetal growth restriction.</a:t>
            </a:r>
          </a:p>
          <a:p>
            <a:pPr algn="l" rtl="0"/>
            <a:r>
              <a:rPr lang="en-US" sz="3200" dirty="0"/>
              <a:t>Placental abruption.</a:t>
            </a:r>
          </a:p>
          <a:p>
            <a:pPr algn="l" rtl="0"/>
            <a:r>
              <a:rPr lang="en-US" sz="3200" dirty="0"/>
              <a:t>Preterm </a:t>
            </a:r>
            <a:r>
              <a:rPr lang="en-US" sz="3200" dirty="0" err="1"/>
              <a:t>labour</a:t>
            </a:r>
            <a:r>
              <a:rPr lang="en-US" sz="3200" dirty="0"/>
              <a:t>.</a:t>
            </a:r>
          </a:p>
          <a:p>
            <a:pPr algn="l" rtl="0"/>
            <a:r>
              <a:rPr lang="en-US" sz="3200" dirty="0"/>
              <a:t>Fetal distress.</a:t>
            </a:r>
          </a:p>
          <a:p>
            <a:pPr algn="l" rtl="0"/>
            <a:r>
              <a:rPr lang="en-US" sz="3200" dirty="0"/>
              <a:t>Fetal death.</a:t>
            </a:r>
          </a:p>
          <a:p>
            <a:pPr algn="l" rtl="0"/>
            <a:r>
              <a:rPr lang="en-US" sz="3200" dirty="0"/>
              <a:t>Meconium aspiration.</a:t>
            </a:r>
          </a:p>
          <a:p>
            <a:pPr algn="l" rtl="0"/>
            <a:r>
              <a:rPr lang="en-US" sz="3200" dirty="0" err="1"/>
              <a:t>Labour</a:t>
            </a:r>
            <a:r>
              <a:rPr lang="en-US" sz="3200" dirty="0"/>
              <a:t> induction/CS.</a:t>
            </a:r>
            <a:endParaRPr lang="ar-IQ" sz="3200" dirty="0"/>
          </a:p>
        </p:txBody>
      </p:sp>
    </p:spTree>
    <p:extLst>
      <p:ext uri="{BB962C8B-B14F-4D97-AF65-F5344CB8AC3E}">
        <p14:creationId xmlns:p14="http://schemas.microsoft.com/office/powerpoint/2010/main" val="3274942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836712"/>
            <a:ext cx="7488832" cy="5256584"/>
          </a:xfrm>
        </p:spPr>
        <p:txBody>
          <a:bodyPr>
            <a:normAutofit fontScale="92500" lnSpcReduction="20000"/>
          </a:bodyPr>
          <a:lstStyle/>
          <a:p>
            <a:pPr marL="0" indent="0" algn="l" rtl="0">
              <a:buNone/>
            </a:pPr>
            <a:r>
              <a:rPr lang="en-US" sz="2800" dirty="0">
                <a:solidFill>
                  <a:srgbClr val="FF0000"/>
                </a:solidFill>
              </a:rPr>
              <a:t>Diagnosis:</a:t>
            </a:r>
          </a:p>
          <a:p>
            <a:pPr algn="l" rtl="0"/>
            <a:r>
              <a:rPr lang="en-US" sz="2800" dirty="0"/>
              <a:t>Fundal &lt; date.</a:t>
            </a:r>
          </a:p>
          <a:p>
            <a:pPr algn="l" rtl="0"/>
            <a:r>
              <a:rPr lang="en-US" sz="2800" dirty="0"/>
              <a:t>AF I &lt; 5CM , DVP &lt; 2.</a:t>
            </a:r>
          </a:p>
          <a:p>
            <a:pPr algn="l" rtl="0"/>
            <a:r>
              <a:rPr lang="en-US" sz="2800" dirty="0"/>
              <a:t>IUGR: abdominal circumference &lt; 10th centile.</a:t>
            </a:r>
          </a:p>
          <a:p>
            <a:pPr algn="l" rtl="0"/>
            <a:r>
              <a:rPr lang="en-US" sz="2800" dirty="0"/>
              <a:t>Doppler abnormalities</a:t>
            </a:r>
          </a:p>
          <a:p>
            <a:pPr algn="l" rtl="0"/>
            <a:r>
              <a:rPr lang="en-US" sz="2800" dirty="0"/>
              <a:t>Congenital fetal anomalies. </a:t>
            </a:r>
          </a:p>
          <a:p>
            <a:pPr marL="0" indent="0" algn="l" rtl="0">
              <a:buNone/>
            </a:pPr>
            <a:r>
              <a:rPr lang="en-US" sz="2800" dirty="0">
                <a:solidFill>
                  <a:srgbClr val="FF0000"/>
                </a:solidFill>
              </a:rPr>
              <a:t>Management:</a:t>
            </a:r>
          </a:p>
          <a:p>
            <a:pPr algn="l" rtl="0"/>
            <a:r>
              <a:rPr lang="en-US" sz="2800" dirty="0"/>
              <a:t>Treat the cause (PPROM , preeclampsia).</a:t>
            </a:r>
          </a:p>
          <a:p>
            <a:pPr algn="l" rtl="0"/>
            <a:r>
              <a:rPr lang="en-US" sz="2800" dirty="0"/>
              <a:t>Assess fatal wellbeing (US/CTG/Doppler/BPP).</a:t>
            </a:r>
          </a:p>
          <a:p>
            <a:pPr algn="l" rtl="0"/>
            <a:r>
              <a:rPr lang="en-US" sz="2800" dirty="0" err="1"/>
              <a:t>Vesicoamniotic</a:t>
            </a:r>
            <a:r>
              <a:rPr lang="en-US" sz="2800" dirty="0"/>
              <a:t> shunting (urethral obstruction).</a:t>
            </a:r>
          </a:p>
          <a:p>
            <a:pPr algn="l" rtl="0"/>
            <a:r>
              <a:rPr lang="en-US" sz="2800" dirty="0" err="1"/>
              <a:t>Amnioinfusion</a:t>
            </a:r>
            <a:r>
              <a:rPr lang="en-US" sz="2800" dirty="0"/>
              <a:t> (decrease fetal death).</a:t>
            </a:r>
            <a:r>
              <a:rPr lang="en-US" dirty="0"/>
              <a:t> </a:t>
            </a:r>
          </a:p>
          <a:p>
            <a:pPr algn="l" rtl="0"/>
            <a:endParaRPr lang="ar-IQ" dirty="0"/>
          </a:p>
        </p:txBody>
      </p:sp>
    </p:spTree>
    <p:extLst>
      <p:ext uri="{BB962C8B-B14F-4D97-AF65-F5344CB8AC3E}">
        <p14:creationId xmlns:p14="http://schemas.microsoft.com/office/powerpoint/2010/main" val="3205155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595193"/>
          </a:xfrm>
        </p:spPr>
        <p:txBody>
          <a:bodyPr>
            <a:normAutofit fontScale="90000"/>
          </a:bodyPr>
          <a:lstStyle/>
          <a:p>
            <a:r>
              <a:rPr lang="en-US" dirty="0" err="1"/>
              <a:t>Amnioinfusion</a:t>
            </a:r>
            <a:r>
              <a:rPr lang="en-US" dirty="0"/>
              <a:t> </a:t>
            </a:r>
            <a:endParaRPr lang="ar-IQ"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751" t="27019" r="48194" b="37566"/>
          <a:stretch/>
        </p:blipFill>
        <p:spPr bwMode="auto">
          <a:xfrm>
            <a:off x="2411760" y="1412776"/>
            <a:ext cx="4608512" cy="4536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955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6000" dirty="0">
                <a:solidFill>
                  <a:schemeClr val="tx2">
                    <a:lumMod val="60000"/>
                    <a:lumOff val="40000"/>
                  </a:schemeClr>
                </a:solidFill>
              </a:rPr>
              <a:t>Thank you</a:t>
            </a:r>
            <a:endParaRPr lang="ar-IQ" sz="6000" dirty="0">
              <a:solidFill>
                <a:schemeClr val="tx2">
                  <a:lumMod val="60000"/>
                  <a:lumOff val="40000"/>
                </a:schemeClr>
              </a:solidFill>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969086" y="2120900"/>
            <a:ext cx="7205827"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4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76673"/>
            <a:ext cx="6965245" cy="288032"/>
          </a:xfrm>
        </p:spPr>
        <p:txBody>
          <a:bodyPr>
            <a:normAutofit fontScale="90000"/>
          </a:bodyPr>
          <a:lstStyle/>
          <a:p>
            <a:r>
              <a:rPr lang="en-US" dirty="0"/>
              <a:t>Abnormal fetal growth</a:t>
            </a:r>
          </a:p>
        </p:txBody>
      </p:sp>
      <p:sp>
        <p:nvSpPr>
          <p:cNvPr id="3" name="Content Placeholder 2"/>
          <p:cNvSpPr>
            <a:spLocks noGrp="1"/>
          </p:cNvSpPr>
          <p:nvPr>
            <p:ph idx="1"/>
          </p:nvPr>
        </p:nvSpPr>
        <p:spPr>
          <a:xfrm>
            <a:off x="827584" y="836712"/>
            <a:ext cx="7488832" cy="5400600"/>
          </a:xfrm>
        </p:spPr>
        <p:txBody>
          <a:bodyPr>
            <a:normAutofit/>
          </a:bodyPr>
          <a:lstStyle/>
          <a:p>
            <a:pPr marL="0" indent="0" algn="l" rtl="0">
              <a:buNone/>
            </a:pPr>
            <a:endParaRPr lang="en-US" sz="2800" dirty="0"/>
          </a:p>
          <a:p>
            <a:pPr marL="0" indent="0" algn="l" rtl="0">
              <a:buNone/>
            </a:pPr>
            <a:r>
              <a:rPr lang="en-US" dirty="0"/>
              <a:t>Learning objectives</a:t>
            </a:r>
          </a:p>
          <a:p>
            <a:pPr algn="l" rtl="0"/>
            <a:r>
              <a:rPr lang="en-US" dirty="0"/>
              <a:t>To differentiate between SGA and IUGR</a:t>
            </a:r>
          </a:p>
          <a:p>
            <a:pPr algn="l" rtl="0">
              <a:buClr>
                <a:srgbClr val="AA2B1E"/>
              </a:buClr>
            </a:pPr>
            <a:r>
              <a:rPr lang="en-US" dirty="0">
                <a:solidFill>
                  <a:prstClr val="black"/>
                </a:solidFill>
              </a:rPr>
              <a:t>To appreciate the causes , management and complication of IUGR . </a:t>
            </a:r>
          </a:p>
          <a:p>
            <a:pPr algn="l" rtl="0"/>
            <a:r>
              <a:rPr lang="en-US" dirty="0"/>
              <a:t>To be able to differentiate  between symmetrical and a symmetrical IUGR</a:t>
            </a:r>
          </a:p>
          <a:p>
            <a:pPr algn="l" rtl="0"/>
            <a:r>
              <a:rPr lang="en-US" dirty="0"/>
              <a:t>To understand the association between IUGR &amp; oligohydramnios</a:t>
            </a:r>
          </a:p>
          <a:p>
            <a:pPr algn="l" rtl="0"/>
            <a:r>
              <a:rPr lang="en-US" dirty="0"/>
              <a:t>To understand the causes, complications and management of </a:t>
            </a:r>
            <a:r>
              <a:rPr lang="en-US" dirty="0" err="1"/>
              <a:t>oligohyramnios</a:t>
            </a:r>
            <a:r>
              <a:rPr lang="en-US" dirty="0"/>
              <a:t> and polyhydramnios. </a:t>
            </a:r>
          </a:p>
        </p:txBody>
      </p:sp>
    </p:spTree>
    <p:extLst>
      <p:ext uri="{BB962C8B-B14F-4D97-AF65-F5344CB8AC3E}">
        <p14:creationId xmlns:p14="http://schemas.microsoft.com/office/powerpoint/2010/main" val="27724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908720"/>
            <a:ext cx="7344816" cy="5112568"/>
          </a:xfrm>
        </p:spPr>
        <p:txBody>
          <a:bodyPr>
            <a:noAutofit/>
          </a:bodyPr>
          <a:lstStyle/>
          <a:p>
            <a:pPr algn="l" rtl="0"/>
            <a:r>
              <a:rPr lang="en-US" sz="2800" dirty="0"/>
              <a:t>Low-birthweight newborns who 	are small for gestational age</a:t>
            </a:r>
          </a:p>
          <a:p>
            <a:pPr algn="l" rtl="0"/>
            <a:r>
              <a:rPr lang="en-US" sz="2800" dirty="0"/>
              <a:t>BWs &lt;10th percentile, are not 	pathologically growth restricted, 	but   are   small   because   of 	normal biological factors.</a:t>
            </a:r>
          </a:p>
          <a:p>
            <a:pPr algn="l" rtl="0"/>
            <a:r>
              <a:rPr lang="en-US" sz="2800" dirty="0"/>
              <a:t>25-60%	SGA  infant are grown	when</a:t>
            </a:r>
          </a:p>
          <a:p>
            <a:pPr marL="0" indent="0" algn="l" rtl="0">
              <a:buNone/>
            </a:pPr>
            <a:r>
              <a:rPr lang="en-US" sz="2800" dirty="0"/>
              <a:t>appropriately maternal ethnic, parity, weight, &amp; height are considered.</a:t>
            </a:r>
          </a:p>
          <a:p>
            <a:pPr algn="l" rtl="0"/>
            <a:endParaRPr lang="en-US" sz="2800" dirty="0"/>
          </a:p>
          <a:p>
            <a:pPr algn="l" rtl="0"/>
            <a:endParaRPr lang="ar-IQ" sz="3600" dirty="0"/>
          </a:p>
        </p:txBody>
      </p:sp>
      <p:grpSp>
        <p:nvGrpSpPr>
          <p:cNvPr id="2" name="object 8">
            <a:extLst>
              <a:ext uri="{FF2B5EF4-FFF2-40B4-BE49-F238E27FC236}">
                <a16:creationId xmlns:a16="http://schemas.microsoft.com/office/drawing/2014/main" id="{44BDB9F0-DAEF-4862-DD6F-942C68B3A715}"/>
              </a:ext>
            </a:extLst>
          </p:cNvPr>
          <p:cNvGrpSpPr/>
          <p:nvPr/>
        </p:nvGrpSpPr>
        <p:grpSpPr>
          <a:xfrm>
            <a:off x="6444208" y="4509120"/>
            <a:ext cx="2247672" cy="2088232"/>
            <a:chOff x="5996940" y="1845564"/>
            <a:chExt cx="2694940" cy="5012690"/>
          </a:xfrm>
        </p:grpSpPr>
        <p:pic>
          <p:nvPicPr>
            <p:cNvPr id="4" name="object 9">
              <a:extLst>
                <a:ext uri="{FF2B5EF4-FFF2-40B4-BE49-F238E27FC236}">
                  <a16:creationId xmlns:a16="http://schemas.microsoft.com/office/drawing/2014/main" id="{F391EEDF-7CAE-B0CD-8714-DBEE1AFB513D}"/>
                </a:ext>
              </a:extLst>
            </p:cNvPr>
            <p:cNvPicPr/>
            <p:nvPr/>
          </p:nvPicPr>
          <p:blipFill>
            <a:blip r:embed="rId2" cstate="print"/>
            <a:stretch>
              <a:fillRect/>
            </a:stretch>
          </p:blipFill>
          <p:spPr>
            <a:xfrm>
              <a:off x="5996940" y="6082283"/>
              <a:ext cx="2694432" cy="775717"/>
            </a:xfrm>
            <a:prstGeom prst="rect">
              <a:avLst/>
            </a:prstGeom>
          </p:spPr>
        </p:pic>
        <p:pic>
          <p:nvPicPr>
            <p:cNvPr id="5" name="object 10">
              <a:extLst>
                <a:ext uri="{FF2B5EF4-FFF2-40B4-BE49-F238E27FC236}">
                  <a16:creationId xmlns:a16="http://schemas.microsoft.com/office/drawing/2014/main" id="{AFEAFE03-3BF6-4816-7ADD-76C5B2DB42CA}"/>
                </a:ext>
              </a:extLst>
            </p:cNvPr>
            <p:cNvPicPr/>
            <p:nvPr/>
          </p:nvPicPr>
          <p:blipFill>
            <a:blip r:embed="rId3" cstate="print"/>
            <a:stretch>
              <a:fillRect/>
            </a:stretch>
          </p:blipFill>
          <p:spPr>
            <a:xfrm>
              <a:off x="6012180" y="1845564"/>
              <a:ext cx="2663952" cy="4247388"/>
            </a:xfrm>
            <a:prstGeom prst="rect">
              <a:avLst/>
            </a:prstGeom>
          </p:spPr>
        </p:pic>
      </p:grpSp>
    </p:spTree>
    <p:extLst>
      <p:ext uri="{BB962C8B-B14F-4D97-AF65-F5344CB8AC3E}">
        <p14:creationId xmlns:p14="http://schemas.microsoft.com/office/powerpoint/2010/main" val="19912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764704"/>
            <a:ext cx="7344816" cy="5472608"/>
          </a:xfrm>
        </p:spPr>
        <p:txBody>
          <a:bodyPr>
            <a:normAutofit fontScale="92500" lnSpcReduction="10000"/>
          </a:bodyPr>
          <a:lstStyle/>
          <a:p>
            <a:pPr marL="0" indent="0" algn="l" rtl="0">
              <a:buNone/>
            </a:pPr>
            <a:r>
              <a:rPr lang="en-US" sz="2800" dirty="0">
                <a:solidFill>
                  <a:srgbClr val="FF0000"/>
                </a:solidFill>
              </a:rPr>
              <a:t>Causes of IUGR</a:t>
            </a:r>
          </a:p>
          <a:p>
            <a:pPr marL="514350" indent="-514350" algn="l" rtl="0">
              <a:buFont typeface="+mj-lt"/>
              <a:buAutoNum type="arabicPeriod"/>
            </a:pPr>
            <a:r>
              <a:rPr lang="en-US" sz="3200" dirty="0"/>
              <a:t>Maternal medical conditions</a:t>
            </a:r>
          </a:p>
          <a:p>
            <a:pPr marL="514350" indent="-514350" algn="l" rtl="0">
              <a:buFont typeface="+mj-lt"/>
              <a:buAutoNum type="arabicPeriod"/>
            </a:pPr>
            <a:r>
              <a:rPr lang="en-US" sz="3200" dirty="0"/>
              <a:t>Chromosomal anomalies &amp; aneuploidy</a:t>
            </a:r>
          </a:p>
          <a:p>
            <a:pPr marL="514350" indent="-514350" algn="l" rtl="0">
              <a:buFont typeface="+mj-lt"/>
              <a:buAutoNum type="arabicPeriod"/>
            </a:pPr>
            <a:r>
              <a:rPr lang="en-US" sz="3200" dirty="0"/>
              <a:t>Genetic &amp; Structural anomalies</a:t>
            </a:r>
          </a:p>
          <a:p>
            <a:pPr marL="514350" indent="-514350" algn="l" rtl="0">
              <a:buFont typeface="+mj-lt"/>
              <a:buAutoNum type="arabicPeriod"/>
            </a:pPr>
            <a:r>
              <a:rPr lang="en-US" sz="3200" dirty="0"/>
              <a:t>Exposure to drugs &amp; toxins</a:t>
            </a:r>
          </a:p>
          <a:p>
            <a:pPr marL="514350" indent="-514350" algn="l" rtl="0">
              <a:buFont typeface="+mj-lt"/>
              <a:buAutoNum type="arabicPeriod"/>
            </a:pPr>
            <a:r>
              <a:rPr lang="en-US" sz="3200" dirty="0"/>
              <a:t>Placental disease</a:t>
            </a:r>
          </a:p>
          <a:p>
            <a:pPr marL="514350" indent="-514350" algn="l" rtl="0">
              <a:buFont typeface="+mj-lt"/>
              <a:buAutoNum type="arabicPeriod"/>
            </a:pPr>
            <a:r>
              <a:rPr lang="en-US" sz="3200" dirty="0"/>
              <a:t>Extremes of maternal age</a:t>
            </a:r>
          </a:p>
          <a:p>
            <a:pPr marL="514350" indent="-514350" algn="l" rtl="0">
              <a:buFont typeface="+mj-lt"/>
              <a:buAutoNum type="arabicPeriod"/>
            </a:pPr>
            <a:r>
              <a:rPr lang="en-US" sz="3200" dirty="0"/>
              <a:t>Low socioeconomic status</a:t>
            </a:r>
          </a:p>
          <a:p>
            <a:pPr marL="514350" indent="-514350" algn="l" rtl="0">
              <a:buFont typeface="+mj-lt"/>
              <a:buAutoNum type="arabicPeriod"/>
            </a:pPr>
            <a:r>
              <a:rPr lang="en-US" sz="3200" dirty="0"/>
              <a:t>Infections</a:t>
            </a:r>
          </a:p>
          <a:p>
            <a:pPr marL="514350" indent="-514350" algn="l" rtl="0">
              <a:buFont typeface="+mj-lt"/>
              <a:buAutoNum type="arabicPeriod"/>
            </a:pPr>
            <a:r>
              <a:rPr lang="en-US" sz="3200" dirty="0"/>
              <a:t>Multiple gestation </a:t>
            </a:r>
          </a:p>
          <a:p>
            <a:pPr marL="0" indent="0" algn="l" rtl="0">
              <a:buNone/>
            </a:pPr>
            <a:endParaRPr lang="ar-IQ" dirty="0"/>
          </a:p>
        </p:txBody>
      </p:sp>
    </p:spTree>
    <p:extLst>
      <p:ext uri="{BB962C8B-B14F-4D97-AF65-F5344CB8AC3E}">
        <p14:creationId xmlns:p14="http://schemas.microsoft.com/office/powerpoint/2010/main" val="24840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764704"/>
            <a:ext cx="7560840" cy="5400600"/>
          </a:xfrm>
        </p:spPr>
        <p:txBody>
          <a:bodyPr>
            <a:normAutofit lnSpcReduction="10000"/>
          </a:bodyPr>
          <a:lstStyle/>
          <a:p>
            <a:pPr marL="0" indent="0" algn="l" rtl="0">
              <a:buNone/>
            </a:pPr>
            <a:r>
              <a:rPr lang="en-US" dirty="0">
                <a:solidFill>
                  <a:srgbClr val="FF0000"/>
                </a:solidFill>
              </a:rPr>
              <a:t>Maternal medical conditions result in IUGR</a:t>
            </a:r>
          </a:p>
          <a:p>
            <a:pPr marL="457200" indent="-457200" algn="l" rtl="0">
              <a:buFont typeface="+mj-lt"/>
              <a:buAutoNum type="arabicPeriod"/>
            </a:pPr>
            <a:r>
              <a:rPr lang="en-US" dirty="0"/>
              <a:t>HT</a:t>
            </a:r>
          </a:p>
          <a:p>
            <a:pPr marL="457200" indent="-457200" algn="l" rtl="0">
              <a:buFont typeface="+mj-lt"/>
              <a:buAutoNum type="arabicPeriod"/>
            </a:pPr>
            <a:r>
              <a:rPr lang="en-US" dirty="0"/>
              <a:t>PET</a:t>
            </a:r>
          </a:p>
          <a:p>
            <a:pPr marL="457200" indent="-457200" algn="l" rtl="0">
              <a:buFont typeface="+mj-lt"/>
              <a:buAutoNum type="arabicPeriod"/>
            </a:pPr>
            <a:r>
              <a:rPr lang="en-US" dirty="0"/>
              <a:t>DM with vascular involvement</a:t>
            </a:r>
          </a:p>
          <a:p>
            <a:pPr marL="457200" indent="-457200" algn="l" rtl="0">
              <a:buFont typeface="+mj-lt"/>
              <a:buAutoNum type="arabicPeriod"/>
            </a:pPr>
            <a:r>
              <a:rPr lang="en-US" dirty="0"/>
              <a:t>SLE</a:t>
            </a:r>
          </a:p>
          <a:p>
            <a:pPr marL="457200" indent="-457200" algn="l" rtl="0">
              <a:buFont typeface="+mj-lt"/>
              <a:buAutoNum type="arabicPeriod"/>
            </a:pPr>
            <a:r>
              <a:rPr lang="en-US" dirty="0"/>
              <a:t>Anemia</a:t>
            </a:r>
          </a:p>
          <a:p>
            <a:pPr marL="457200" indent="-457200" algn="l" rtl="0">
              <a:buFont typeface="+mj-lt"/>
              <a:buAutoNum type="arabicPeriod"/>
            </a:pPr>
            <a:r>
              <a:rPr lang="en-US" dirty="0"/>
              <a:t>Sickle cell disease</a:t>
            </a:r>
          </a:p>
          <a:p>
            <a:pPr marL="457200" indent="-457200" algn="l" rtl="0">
              <a:buFont typeface="+mj-lt"/>
              <a:buAutoNum type="arabicPeriod"/>
            </a:pPr>
            <a:r>
              <a:rPr lang="en-US" dirty="0"/>
              <a:t>APS</a:t>
            </a:r>
          </a:p>
          <a:p>
            <a:pPr marL="457200" indent="-457200" algn="l" rtl="0">
              <a:buFont typeface="+mj-lt"/>
              <a:buAutoNum type="arabicPeriod"/>
            </a:pPr>
            <a:r>
              <a:rPr lang="en-US" dirty="0"/>
              <a:t>Renal disease</a:t>
            </a:r>
          </a:p>
          <a:p>
            <a:pPr marL="457200" indent="-457200" algn="l" rtl="0">
              <a:buFont typeface="+mj-lt"/>
              <a:buAutoNum type="arabicPeriod"/>
            </a:pPr>
            <a:r>
              <a:rPr lang="en-US" dirty="0"/>
              <a:t>Malnutrition</a:t>
            </a:r>
          </a:p>
          <a:p>
            <a:pPr marL="457200" indent="-457200" algn="l" rtl="0">
              <a:buFont typeface="+mj-lt"/>
              <a:buAutoNum type="arabicPeriod"/>
            </a:pPr>
            <a:r>
              <a:rPr lang="en-US" dirty="0"/>
              <a:t>Inflammatory bowel disease</a:t>
            </a:r>
          </a:p>
          <a:p>
            <a:pPr marL="457200" indent="-457200" algn="l" rtl="0">
              <a:buFont typeface="+mj-lt"/>
              <a:buAutoNum type="arabicPeriod"/>
            </a:pPr>
            <a:r>
              <a:rPr lang="en-US" dirty="0"/>
              <a:t>Intestinal parasites</a:t>
            </a:r>
          </a:p>
          <a:p>
            <a:pPr marL="457200" indent="-457200" algn="l" rtl="0">
              <a:buFont typeface="+mj-lt"/>
              <a:buAutoNum type="arabicPeriod"/>
            </a:pPr>
            <a:r>
              <a:rPr lang="en-US" dirty="0"/>
              <a:t>Cyanotic pulmonary disease</a:t>
            </a:r>
          </a:p>
          <a:p>
            <a:pPr marL="0" indent="0" algn="l" rtl="0">
              <a:buNone/>
            </a:pPr>
            <a:endParaRPr lang="ar-IQ" dirty="0"/>
          </a:p>
        </p:txBody>
      </p:sp>
    </p:spTree>
    <p:extLst>
      <p:ext uri="{BB962C8B-B14F-4D97-AF65-F5344CB8AC3E}">
        <p14:creationId xmlns:p14="http://schemas.microsoft.com/office/powerpoint/2010/main" val="16007638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1188</TotalTime>
  <Words>2368</Words>
  <Application>Microsoft Office PowerPoint</Application>
  <PresentationFormat>On-screen Show (4:3)</PresentationFormat>
  <Paragraphs>347</Paragraphs>
  <Slides>55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Arial Black</vt:lpstr>
      <vt:lpstr>Calibri</vt:lpstr>
      <vt:lpstr>Rockwell</vt:lpstr>
      <vt:lpstr>Rockwell Condensed</vt:lpstr>
      <vt:lpstr>Times New Roman</vt:lpstr>
      <vt:lpstr>Wingdings</vt:lpstr>
      <vt:lpstr>Wood Type</vt:lpstr>
      <vt:lpstr>Photo Editor Photo</vt:lpstr>
      <vt:lpstr>Normal fetal growth abnormal; small gestation and large for gestation oligo and polyhydramnios  </vt:lpstr>
      <vt:lpstr>PowerPoint Presentation</vt:lpstr>
      <vt:lpstr>FETAL GROWTH PHASES</vt:lpstr>
      <vt:lpstr>PowerPoint Presentation</vt:lpstr>
      <vt:lpstr>Normative data for fetal growth based on birthweight vary with ethnicity and geographic region. Infants born to women who reside at high altitudes are smaller than those born at sea level.  Birthweight doesn’t define the rate of fetal growth. Rate or velocity can be estimated by serial sonographic anthropometry. </vt:lpstr>
      <vt:lpstr>Abnormal fetal growth</vt:lpstr>
      <vt:lpstr>PowerPoint Presentation</vt:lpstr>
      <vt:lpstr>PowerPoint Presentation</vt:lpstr>
      <vt:lpstr>PowerPoint Presentation</vt:lpstr>
      <vt:lpstr>PowerPoint Presentation</vt:lpstr>
      <vt:lpstr>Circumvallate placenta </vt:lpstr>
      <vt:lpstr>USG of Circumvallate placenta</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for gestational age and fetal macrosomia:</vt:lpstr>
      <vt:lpstr>Definition lga  </vt:lpstr>
      <vt:lpstr> Obesity  Large size of parents Diabetes—gestational and type 2  Post term gestation  Multiparity Previous macrosomia infant Advancing maternal age Racial and ethnic factors</vt:lpstr>
      <vt:lpstr>Etiology of pregnancy large for gestation age</vt:lpstr>
      <vt:lpstr>PowerPoint Presentation</vt:lpstr>
      <vt:lpstr>Diagnosis and management</vt:lpstr>
      <vt:lpstr>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Oligohydramnios</vt:lpstr>
      <vt:lpstr>PowerPoint Presentation</vt:lpstr>
      <vt:lpstr>PowerPoint Presentation</vt:lpstr>
      <vt:lpstr>PowerPoint Presentation</vt:lpstr>
      <vt:lpstr>PowerPoint Presentation</vt:lpstr>
      <vt:lpstr>PowerPoint Presentation</vt:lpstr>
      <vt:lpstr>Amnioinfusion </vt:lpstr>
      <vt:lpstr>Thank you</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IUGR &amp; Amniotic fluid abnormality</dc:title>
  <dc:creator>DR.Ahmed Saker 2o1O</dc:creator>
  <cp:lastModifiedBy>smart</cp:lastModifiedBy>
  <cp:revision>84</cp:revision>
  <dcterms:created xsi:type="dcterms:W3CDTF">2021-02-28T20:59:12Z</dcterms:created>
  <dcterms:modified xsi:type="dcterms:W3CDTF">2026-02-13T10:50:50Z</dcterms:modified>
</cp:coreProperties>
</file>