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295" r:id="rId8"/>
    <p:sldId id="257" r:id="rId9"/>
    <p:sldId id="258" r:id="rId10"/>
    <p:sldId id="259" r:id="rId11"/>
    <p:sldId id="260" r:id="rId12"/>
    <p:sldId id="262" r:id="rId13"/>
    <p:sldId id="263" r:id="rId14"/>
    <p:sldId id="265" r:id="rId15"/>
    <p:sldId id="266" r:id="rId16"/>
    <p:sldId id="284" r:id="rId17"/>
    <p:sldId id="268" r:id="rId18"/>
    <p:sldId id="287" r:id="rId19"/>
    <p:sldId id="276" r:id="rId20"/>
    <p:sldId id="269" r:id="rId21"/>
    <p:sldId id="291" r:id="rId22"/>
    <p:sldId id="288" r:id="rId23"/>
    <p:sldId id="292" r:id="rId24"/>
    <p:sldId id="270" r:id="rId25"/>
    <p:sldId id="293" r:id="rId26"/>
    <p:sldId id="294" r:id="rId27"/>
    <p:sldId id="296" r:id="rId28"/>
    <p:sldId id="271" r:id="rId29"/>
    <p:sldId id="285" r:id="rId30"/>
    <p:sldId id="272" r:id="rId31"/>
    <p:sldId id="273" r:id="rId32"/>
    <p:sldId id="274" r:id="rId33"/>
    <p:sldId id="275" r:id="rId34"/>
    <p:sldId id="289" r:id="rId35"/>
    <p:sldId id="286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600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F3DB58-231A-4002-99F1-34A8E594142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F0D35C-8D4B-4DEC-88F5-4CB8518207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Postterm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pregnancy&amp; induction of labor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Dr.huda</a:t>
            </a:r>
            <a:r>
              <a:rPr lang="en-US" dirty="0"/>
              <a:t> </a:t>
            </a:r>
            <a:r>
              <a:rPr lang="en-US" dirty="0" smtClean="0"/>
              <a:t>al-</a:t>
            </a:r>
            <a:r>
              <a:rPr lang="en-US" dirty="0" err="1" smtClean="0"/>
              <a:t>khazraji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486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300–400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pregnancies need to be induced to prevent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perinatal death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that would have occurred if the pregnancies had been managed expectantly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beyond 42 weeks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’ gestation.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Women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who choose not to be induced for this reason are offered more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intensive serial fetal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monitoring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620000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PROM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longer the delay between membrane rupture and delivery of the baby, the greater the risk of ascending infection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chorioamnionitis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and neonatal and maternal infectious morbidity.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term (beyond 37 weeks),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IOL is advised 24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hours following membrane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rupture , to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rates of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Chorioamnionitis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Admissions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the neonatal unit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620000" cy="59436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buClr>
                <a:srgbClr val="AA2B1E"/>
              </a:buClr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Before 34 weeks, some other additional indication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fetal compromise &amp; 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growth restriction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other maternal hypertensive disorders often indicate earlier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delivery , 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term is normally managed with IOL;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CS may be a better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option in :</a:t>
            </a:r>
          </a:p>
          <a:p>
            <a:pPr marL="514350" lvl="0" indent="-514350">
              <a:buClr>
                <a:srgbClr val="AA2B1E"/>
              </a:buClr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gestations (&lt;34 weeks)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AA2B1E"/>
              </a:buClr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rapid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deterioration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AA2B1E"/>
              </a:buClr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is significant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fetal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compromise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5638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AA2B1E"/>
              </a:buClr>
              <a:buNone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 common 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reasons for IOL at 38 weeks’ gestation, and sometimes earlier. </a:t>
            </a:r>
          </a:p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Twin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gestation </a:t>
            </a:r>
            <a:endParaRPr lang="en-US" sz="3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Intrahepatic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cholestasis of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pPr lvl="0">
              <a:buClr>
                <a:srgbClr val="AA2B1E"/>
              </a:buClr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Suspected fetal </a:t>
            </a:r>
            <a:r>
              <a:rPr lang="en-US" sz="3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macrosomia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(&gt;90th percentile), in the absence of maternal diabetes, the estimation of fetal weight by USG has an error margin of 10–20% and some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IOL 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subsequently prove to have been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unnecessary.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620000" cy="5867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Social’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IOL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performed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to satisfy the domestic and organizational needs of the woman and her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family , needs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careful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counselling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the risks 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IOL is determined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essentially by the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parity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cervical condition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any circumstance, an induced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cannot be considered ‘normal’ and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carefully supervised.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6200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Absolute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IOL, including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severe fetal compromise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Deteriorating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maternal condition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major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APH 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cardiac disease may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favour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CS. 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Breech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presentation is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 contraindication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IOL, and women with a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previous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caesarean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birth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need to be informed of the greater risk of uterine rupture.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gestation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not an absolute contraindication,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induction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&lt;34 weeks is associated with a much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risk of failure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need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subsequent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0"/>
            <a:ext cx="6965245" cy="9905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Indications for induction of </a:t>
            </a:r>
            <a:r>
              <a:rPr lang="en-US" sz="3600" dirty="0" err="1"/>
              <a:t>labour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3736848" cy="5334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Prolonged pregnancy (usually offered after 41 completed weeks).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PROM.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other maternal hypertensive disorders.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FGR.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Diabetes mellitus.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Fetal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macrosomia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1066800"/>
            <a:ext cx="3718560" cy="5181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Deteriorating maternal illness.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Unexplained antepartum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Twin pregnancy continuing beyond 38 weeks.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Intrahepatic cholestasis of pregnancy.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isoimmunization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against red cell antigens.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‘Social’ reason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620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Bishop score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time of spontaneous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cervix becomes softer, shortens, moves forward, effaces and starts to dilate.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reflects the natural preparation for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is induced before this process has occurred,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IOL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will tend to take longer.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quantify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far this process had progressed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prior to the IOL.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334000"/>
          </a:xfrm>
        </p:spPr>
        <p:txBody>
          <a:bodyPr/>
          <a:lstStyle/>
          <a:p>
            <a:pPr lvl="0">
              <a:buClr>
                <a:srgbClr val="AA2B1E"/>
              </a:buClr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 scores (a ‘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cervix) are associated with an easier, shorter induction process that is less likely to fail. </a:t>
            </a:r>
          </a:p>
          <a:p>
            <a:pPr lvl="0">
              <a:buClr>
                <a:srgbClr val="AA2B1E"/>
              </a:buClr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 scores (an ‘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unfavourable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cervix) point to a longer IOL that is more likely to fail and result in CS.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Score &lt; 4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unfavourable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cervix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Score 5-8 : intermediate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Score = or &gt; 9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favourable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</p:spPr>
        <p:txBody>
          <a:bodyPr>
            <a:normAutofit/>
          </a:bodyPr>
          <a:lstStyle/>
          <a:p>
            <a:r>
              <a:rPr lang="en-US" sz="3600" dirty="0"/>
              <a:t>Modified Bishop scoring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64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 t="43254" r="29723" b="37301"/>
          <a:stretch/>
        </p:blipFill>
        <p:spPr bwMode="auto">
          <a:xfrm>
            <a:off x="0" y="1600200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post-term pregnancy</a:t>
            </a:r>
            <a:r>
              <a:rPr lang="en-US" dirty="0"/>
              <a:t> is strictly defined as a pregnancy that extends to or beyond </a:t>
            </a:r>
            <a:r>
              <a:rPr lang="en-US" b="1" dirty="0"/>
              <a:t>42 weeks 0 days</a:t>
            </a:r>
            <a:r>
              <a:rPr lang="en-US" dirty="0"/>
              <a:t> of gestation </a:t>
            </a:r>
            <a:r>
              <a:rPr lang="en-US" dirty="0" smtClean="0"/>
              <a:t>(290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days from the last menstrual period). This is distinct from </a:t>
            </a:r>
            <a:r>
              <a:rPr lang="en-US" b="1" dirty="0"/>
              <a:t>late-term pregnancy</a:t>
            </a:r>
            <a:r>
              <a:rPr lang="en-US" dirty="0"/>
              <a:t>, which is defined as </a:t>
            </a:r>
            <a:r>
              <a:rPr lang="en-US" dirty="0"/>
              <a:t>(</a:t>
            </a:r>
            <a:r>
              <a:rPr lang="en-US" dirty="0" smtClean="0"/>
              <a:t>41</a:t>
            </a:r>
            <a:r>
              <a:rPr lang="en-US" dirty="0"/>
              <a:t>)</a:t>
            </a:r>
            <a:r>
              <a:rPr lang="en-US" dirty="0" smtClean="0"/>
              <a:t> weeks.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6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6200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IOL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was traditionally performed by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ARM.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mid-1950s, synthetic oxytocin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Syntocinon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)™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was used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 an intravenous infusion after rupture of the membranes.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unfavourable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cases, it was often unsuccessful and sometimes it was impossible to rupture the membranes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late 1960s, synthetic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became available.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62000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620000" cy="54864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A2B1E"/>
              </a:buClr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most common formulation in current use is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(PGE2),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inserted vaginally into the posterior fornix as a tablet or gel. </a:t>
            </a:r>
          </a:p>
          <a:p>
            <a:pPr lvl="0">
              <a:buClr>
                <a:srgbClr val="AA2B1E"/>
              </a:buClr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doses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often required, given at least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hours apart. </a:t>
            </a:r>
          </a:p>
          <a:p>
            <a:pPr lvl="0">
              <a:buClr>
                <a:srgbClr val="AA2B1E"/>
              </a:buClr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ensue following the administration of PG , but ARM and oxytocin are often also necessary, particularly in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primiparous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women. </a:t>
            </a:r>
          </a:p>
          <a:p>
            <a:pPr marL="0" lvl="0" indent="0">
              <a:buClr>
                <a:srgbClr val="AA2B1E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0"/>
            <a:ext cx="6965245" cy="9143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PGE2</a:t>
            </a:r>
            <a:endParaRPr lang="en-US" sz="6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6260" r="22955" b="54547"/>
          <a:stretch/>
        </p:blipFill>
        <p:spPr bwMode="auto">
          <a:xfrm>
            <a:off x="762000" y="1447800"/>
            <a:ext cx="76199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486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Oxytocin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has a short half-life and is given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 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dilute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 ,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response to oxytocin is highly variable and a strict protocol exists for its use.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starting infusion rate is low and defined increments follow every 30 minutes until 3–5 contractions are achieved in every 10 minutes.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Mifepristone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antiprogesterone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and misoprostol (another prostaglandin) can be used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but complication rates seem higher and this drug combination is currently used in the UK only to induce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following IUD.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91439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Antiprogesterone</a:t>
            </a:r>
            <a:endParaRPr lang="en-US" sz="5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0"/>
            <a:ext cx="6965245" cy="99060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PGE </a:t>
            </a:r>
            <a:r>
              <a:rPr lang="en-US" sz="6000" b="1" dirty="0" smtClean="0"/>
              <a:t>1</a:t>
            </a:r>
            <a:endParaRPr lang="en-US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0" r="1272" b="22710"/>
          <a:stretch/>
        </p:blipFill>
        <p:spPr bwMode="auto">
          <a:xfrm>
            <a:off x="685800" y="1981200"/>
            <a:ext cx="7696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Misoprostol is recommended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 the treatment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Missed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miscarriages.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Incomplete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miscarriages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Preinduction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cervical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ripening ( IUD)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Cervical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preparation before uterine instrumentation.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PPH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prophylaxis and treatment 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620000" cy="609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‘Membrane sweeping’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insertion of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finger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through the cervix and its rotation around the inner rim of the cervix.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strip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off the chorionic membrane from the underlying decidua and releases natural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PG.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be uncomfortable for the woman, and is only possible if the cervix is beginning to dilate and efface.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be performed more than once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reduces the need for induction.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usually only performed at term, and placenta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must be excluded before it is offered.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1"/>
            <a:ext cx="9143999" cy="533400"/>
          </a:xfrm>
        </p:spPr>
        <p:txBody>
          <a:bodyPr>
            <a:noAutofit/>
          </a:bodyPr>
          <a:lstStyle/>
          <a:p>
            <a:r>
              <a:rPr lang="en-US" sz="3600" dirty="0"/>
              <a:t>Membrane sweep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60825" y="2119313"/>
            <a:ext cx="48017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Cause and risk factor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00" dirty="0"/>
              <a:t>The most common cause of a "post-term" diagnosis is actually </a:t>
            </a:r>
            <a:r>
              <a:rPr lang="en-US" sz="2100" b="1" dirty="0"/>
              <a:t>inaccurate dating</a:t>
            </a:r>
            <a:r>
              <a:rPr lang="en-US" sz="2100" dirty="0"/>
              <a:t>. When the gestational age is certain, the exact biological cause for delayed parturition is often unknown, though several factors are associated with increased risk:</a:t>
            </a:r>
          </a:p>
          <a:p>
            <a:r>
              <a:rPr lang="en-US" sz="2100" b="1" dirty="0" err="1"/>
              <a:t>Primiparity</a:t>
            </a:r>
            <a:r>
              <a:rPr lang="en-US" sz="2100" b="1" dirty="0"/>
              <a:t>:</a:t>
            </a:r>
            <a:r>
              <a:rPr lang="en-US" sz="2100" dirty="0"/>
              <a:t> First-time mothers are at higher risk.</a:t>
            </a:r>
          </a:p>
          <a:p>
            <a:r>
              <a:rPr lang="en-US" sz="2100" b="1" dirty="0"/>
              <a:t>Prior post-term pregnancy:</a:t>
            </a:r>
            <a:r>
              <a:rPr lang="en-US" sz="2100" dirty="0"/>
              <a:t> Increases recurrence risk by </a:t>
            </a:r>
            <a:r>
              <a:rPr lang="en-US" sz="2100" dirty="0" smtClean="0"/>
              <a:t>30%  </a:t>
            </a:r>
            <a:r>
              <a:rPr lang="en-US" sz="2100" dirty="0"/>
              <a:t>to </a:t>
            </a:r>
            <a:r>
              <a:rPr lang="en-US" sz="2100" dirty="0" smtClean="0"/>
              <a:t> 50%.</a:t>
            </a:r>
            <a:endParaRPr lang="en-US" sz="2100" dirty="0"/>
          </a:p>
          <a:p>
            <a:r>
              <a:rPr lang="en-US" sz="2100" b="1" dirty="0"/>
              <a:t>Maternal Obesity:</a:t>
            </a:r>
            <a:r>
              <a:rPr lang="en-US" sz="2100" dirty="0"/>
              <a:t> BMI </a:t>
            </a:r>
            <a:r>
              <a:rPr lang="en-US" sz="2100" dirty="0" smtClean="0"/>
              <a:t>&gt; 30 </a:t>
            </a:r>
            <a:r>
              <a:rPr lang="en-US" sz="2100" dirty="0"/>
              <a:t>is linked to longer gestations.</a:t>
            </a:r>
          </a:p>
          <a:p>
            <a:r>
              <a:rPr lang="en-US" sz="2100" b="1" dirty="0"/>
              <a:t>Fetal Factors:</a:t>
            </a:r>
            <a:r>
              <a:rPr lang="en-US" sz="2100" dirty="0"/>
              <a:t> Rare conditions like anencephaly or placental </a:t>
            </a:r>
            <a:r>
              <a:rPr lang="en-US" sz="2100" dirty="0" smtClean="0"/>
              <a:t>sulfates </a:t>
            </a:r>
            <a:r>
              <a:rPr lang="en-US" sz="2100" dirty="0"/>
              <a:t>deficiency.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63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Methods of induction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Membrane sweep (offer weekly from 40 weeks).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gel, tablet or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pessary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ripen cervix and initiate contractions.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ARM (cervix must be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Oxytocin infusion (membranes ruptured first, spontaneous or artificial).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Mifepristone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misopostol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IUD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620000" cy="58674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Complications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IOL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woman experiences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use of epidural analgesia is more common.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rates of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instrumental delivery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are higher where epidural analgesia is used, but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evidence of a higher rate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CS.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labours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oxytocin predispose to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PPH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secondary to uterine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atony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Fetal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compromise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may occur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uterine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hyperstimulation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as a side-effect of use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oxytocin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620000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Uterine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hyperstimulation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contraction frequency of &gt;5 per 10 minutes should be treated by stopping the oxytocin and if necessary administration of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tocolytic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drug, most commonly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β2-agonist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terbutaline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ARM is performed while the fetal head is high, then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cord prolapse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may occur,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need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emergency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CS ).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Women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a previous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scar are at greater risk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uterine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rupture,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risk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rupture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increases from one in 200 in a spontaneous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as high as 1 in 70 if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IOL 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performed using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620000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IOL may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this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occurred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ARM is still impossible after the maximum number of doses of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cervix remains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uneffaced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&lt; 3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cm dilated after an ARM has been performed 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oxytocin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has been running for 6–8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with regular contractions.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IOL fails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the options include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IOL again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at some point in the future, or performing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7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543800" cy="5410200"/>
          </a:xfrm>
        </p:spPr>
        <p:txBody>
          <a:bodyPr>
            <a:normAutofit/>
          </a:bodyPr>
          <a:lstStyle/>
          <a:p>
            <a:pPr lvl="0">
              <a:buClr>
                <a:srgbClr val="AA2B1E"/>
              </a:buClr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Delaying delivery further is only acceptable if there is no major threat to fetal or maternal condition ( failed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social induction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>
              <a:buClr>
                <a:srgbClr val="AA2B1E"/>
              </a:buClr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Failed induction in the setting of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FGR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will usually necessitate a CS.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23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1"/>
            <a:ext cx="8991599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Other methods</a:t>
            </a:r>
            <a:endParaRPr lang="en-US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58963" y="2119313"/>
            <a:ext cx="54054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5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Maternal and Fetal Risks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Maternal</a:t>
            </a:r>
            <a:r>
              <a:rPr lang="en-US" dirty="0"/>
              <a:t> Risks	Severe </a:t>
            </a:r>
            <a:r>
              <a:rPr lang="en-US" dirty="0" err="1"/>
              <a:t>perineal</a:t>
            </a:r>
            <a:r>
              <a:rPr lang="en-US" dirty="0"/>
              <a:t> lacerations, Cesarean delivery, postpartum hemorrhage, and </a:t>
            </a:r>
            <a:r>
              <a:rPr lang="en-US" dirty="0" err="1"/>
              <a:t>chorioamnionitis</a:t>
            </a:r>
            <a:r>
              <a:rPr lang="en-US" dirty="0"/>
              <a:t>.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Fetal </a:t>
            </a:r>
            <a:r>
              <a:rPr lang="en-US" sz="2000" b="1" dirty="0" err="1"/>
              <a:t>RisksMacrosomia</a:t>
            </a:r>
            <a:r>
              <a:rPr lang="en-US" sz="2000" dirty="0"/>
              <a:t> (Birth weight </a:t>
            </a:r>
            <a:r>
              <a:rPr lang="en-US" sz="2000" dirty="0" smtClean="0"/>
              <a:t>&gt; 4500), </a:t>
            </a:r>
            <a:r>
              <a:rPr lang="en-US" sz="2000" dirty="0" err="1"/>
              <a:t>Oligohydramnios</a:t>
            </a:r>
            <a:r>
              <a:rPr lang="en-US" sz="2000" dirty="0"/>
              <a:t> (low amniotic fluid), Meconium Aspiration Syndrome, and Placental Insufficiency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Neonatal Risks	</a:t>
            </a:r>
            <a:r>
              <a:rPr lang="en-US" sz="2000" dirty="0" err="1"/>
              <a:t>Dysmaturity</a:t>
            </a:r>
            <a:r>
              <a:rPr lang="en-US" sz="2000" dirty="0"/>
              <a:t> Syndrome: Characterized by long nails, abundant hair, wrinkled skin (loss of </a:t>
            </a:r>
            <a:r>
              <a:rPr lang="en-US" sz="2000" dirty="0" err="1"/>
              <a:t>vernix</a:t>
            </a:r>
            <a:r>
              <a:rPr lang="en-US" sz="2000" dirty="0"/>
              <a:t>), and decreased subcutaneous fat.</a:t>
            </a:r>
          </a:p>
        </p:txBody>
      </p:sp>
    </p:spTree>
    <p:extLst>
      <p:ext uri="{BB962C8B-B14F-4D97-AF65-F5344CB8AC3E}">
        <p14:creationId xmlns:p14="http://schemas.microsoft.com/office/powerpoint/2010/main" val="416848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Management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Between </a:t>
            </a:r>
            <a:r>
              <a:rPr lang="en-US" dirty="0" smtClean="0"/>
              <a:t>41 </a:t>
            </a:r>
            <a:r>
              <a:rPr lang="en-US" dirty="0"/>
              <a:t>and </a:t>
            </a:r>
            <a:r>
              <a:rPr lang="en-US" dirty="0" smtClean="0"/>
              <a:t>42 </a:t>
            </a:r>
            <a:r>
              <a:rPr lang="en-US" dirty="0"/>
              <a:t>weeks, many clinicians initiate twice-weekly testing to ensure fetal well-being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Non-Stress </a:t>
            </a:r>
            <a:r>
              <a:rPr lang="en-US" dirty="0"/>
              <a:t>Test (NST): Monitoring fetal heart rate reactivity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Biophysical </a:t>
            </a:r>
            <a:r>
              <a:rPr lang="en-US" dirty="0"/>
              <a:t>Profile (BPP): Using ultrasound to assess fluid, movement, tone, and breathing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Amniotic </a:t>
            </a:r>
            <a:r>
              <a:rPr lang="en-US" dirty="0"/>
              <a:t>Fluid Index (AFI): Monitoring for </a:t>
            </a:r>
            <a:r>
              <a:rPr lang="en-US" dirty="0" err="1"/>
              <a:t>oligohydramnios</a:t>
            </a:r>
            <a:r>
              <a:rPr lang="en-US" dirty="0"/>
              <a:t>, as fluid naturally decreases after </a:t>
            </a:r>
            <a:r>
              <a:rPr lang="en-US" dirty="0" smtClean="0"/>
              <a:t>40 </a:t>
            </a:r>
            <a:r>
              <a:rPr lang="en-US" dirty="0"/>
              <a:t>weeks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1F1F1F"/>
                </a:solidFill>
                <a:latin typeface="Google Sans Flex"/>
              </a:rPr>
              <a:t>Induction of Labor (IOL)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Induction of Labor (IOL)</a:t>
            </a:r>
          </a:p>
        </p:txBody>
      </p:sp>
    </p:spTree>
    <p:extLst>
      <p:ext uri="{BB962C8B-B14F-4D97-AF65-F5344CB8AC3E}">
        <p14:creationId xmlns:p14="http://schemas.microsoft.com/office/powerpoint/2010/main" val="97582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620000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understand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IOL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describe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( reason for ) IOL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describe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IOL ( absolute and relative 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Bishop score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its benefit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understand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IOL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be able to recognize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IOL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620000" cy="5715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IOL is the planned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initiation of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prior to its spontaneous onset.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25% of deliveries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occur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following IOL.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IOL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performed when the risks to the fetus and/or the mother of the pregnancy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outweigh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pregnancy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>
                <a:srgbClr val="AA2B1E"/>
              </a:buClr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should only be performed if there is a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 chance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risks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mother and/or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fetus, otherwise woman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should be advised to await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spontaneous onset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performing 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CS.</a:t>
            </a:r>
          </a:p>
        </p:txBody>
      </p:sp>
    </p:spTree>
    <p:extLst>
      <p:ext uri="{BB962C8B-B14F-4D97-AF65-F5344CB8AC3E}">
        <p14:creationId xmlns:p14="http://schemas.microsoft.com/office/powerpoint/2010/main" val="20139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620000" cy="64008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common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reason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IOL is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prolonged pregnancy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post-term’ or ‘postdates’).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evidence that pregnancies extending beyond 42 weeks’ gestation are associated with a higher risk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Stillbirth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Fetal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compromise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Meconium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aspiration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Mechanical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problems at delivery.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recommended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(41-42)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weeks’ gestation.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Induction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prolonged pregnancy does not increase the rate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1699</Words>
  <Application>Microsoft Office PowerPoint</Application>
  <PresentationFormat>عرض على الشاشة (3:4)‏</PresentationFormat>
  <Paragraphs>139</Paragraphs>
  <Slides>36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Pushpin</vt:lpstr>
      <vt:lpstr>Postterm pregnancy&amp; induction of labor</vt:lpstr>
      <vt:lpstr>definition</vt:lpstr>
      <vt:lpstr>Cause and risk factor</vt:lpstr>
      <vt:lpstr>Maternal and Fetal Risks </vt:lpstr>
      <vt:lpstr>Clinical Management </vt:lpstr>
      <vt:lpstr>Induction of Labor (IOL)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Indications for induction of labour </vt:lpstr>
      <vt:lpstr>عرض تقديمي في PowerPoint</vt:lpstr>
      <vt:lpstr>عرض تقديمي في PowerPoint</vt:lpstr>
      <vt:lpstr>Modified Bishop scoring system </vt:lpstr>
      <vt:lpstr>عرض تقديمي في PowerPoint</vt:lpstr>
      <vt:lpstr>عرض تقديمي في PowerPoint</vt:lpstr>
      <vt:lpstr>عرض تقديمي في PowerPoint</vt:lpstr>
      <vt:lpstr>PGE2</vt:lpstr>
      <vt:lpstr>عرض تقديمي في PowerPoint</vt:lpstr>
      <vt:lpstr>Antiprogesterone</vt:lpstr>
      <vt:lpstr>PGE 1</vt:lpstr>
      <vt:lpstr>عرض تقديمي في PowerPoint</vt:lpstr>
      <vt:lpstr>عرض تقديمي في PowerPoint</vt:lpstr>
      <vt:lpstr>Membrane sweep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Other methods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of labour</dc:title>
  <dc:creator>Maher</dc:creator>
  <cp:lastModifiedBy>hp</cp:lastModifiedBy>
  <cp:revision>30</cp:revision>
  <dcterms:created xsi:type="dcterms:W3CDTF">2024-04-10T15:49:51Z</dcterms:created>
  <dcterms:modified xsi:type="dcterms:W3CDTF">2026-03-27T10:22:16Z</dcterms:modified>
</cp:coreProperties>
</file>