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jpg"/>
  <Override PartName="/ppt/media/image3.jpg" ContentType="image/jpg"/>
  <Override PartName="/ppt/media/image4.jpg" ContentType="image/jpg"/>
  <Override PartName="/ppt/media/image5.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0" r:id="rId1"/>
  </p:sldMasterIdLst>
  <p:sldIdLst>
    <p:sldId id="256" r:id="rId2"/>
    <p:sldId id="359" r:id="rId3"/>
    <p:sldId id="360" r:id="rId4"/>
    <p:sldId id="361" r:id="rId5"/>
    <p:sldId id="362" r:id="rId6"/>
    <p:sldId id="363" r:id="rId7"/>
    <p:sldId id="366" r:id="rId8"/>
    <p:sldId id="365" r:id="rId9"/>
    <p:sldId id="375" r:id="rId10"/>
    <p:sldId id="376" r:id="rId11"/>
    <p:sldId id="367" r:id="rId12"/>
    <p:sldId id="368" r:id="rId13"/>
    <p:sldId id="369" r:id="rId14"/>
    <p:sldId id="307" r:id="rId15"/>
    <p:sldId id="309" r:id="rId16"/>
    <p:sldId id="308" r:id="rId17"/>
    <p:sldId id="310" r:id="rId18"/>
    <p:sldId id="371" r:id="rId19"/>
    <p:sldId id="372" r:id="rId20"/>
    <p:sldId id="373" r:id="rId21"/>
    <p:sldId id="374" r:id="rId22"/>
    <p:sldId id="377" r:id="rId23"/>
    <p:sldId id="378" r:id="rId24"/>
    <p:sldId id="379" r:id="rId25"/>
    <p:sldId id="380" r:id="rId26"/>
    <p:sldId id="381" r:id="rId27"/>
    <p:sldId id="382" r:id="rId28"/>
    <p:sldId id="383" r:id="rId29"/>
    <p:sldId id="384" r:id="rId30"/>
    <p:sldId id="385" r:id="rId31"/>
    <p:sldId id="386" r:id="rId32"/>
    <p:sldId id="258" r:id="rId33"/>
    <p:sldId id="259" r:id="rId34"/>
    <p:sldId id="260" r:id="rId35"/>
    <p:sldId id="336" r:id="rId36"/>
    <p:sldId id="342" r:id="rId37"/>
    <p:sldId id="335" r:id="rId38"/>
    <p:sldId id="261" r:id="rId39"/>
    <p:sldId id="277" r:id="rId40"/>
    <p:sldId id="279" r:id="rId41"/>
    <p:sldId id="280" r:id="rId42"/>
    <p:sldId id="339" r:id="rId43"/>
    <p:sldId id="281" r:id="rId44"/>
    <p:sldId id="282" r:id="rId45"/>
    <p:sldId id="283" r:id="rId46"/>
    <p:sldId id="271" r:id="rId47"/>
    <p:sldId id="272" r:id="rId48"/>
    <p:sldId id="338" r:id="rId49"/>
    <p:sldId id="273" r:id="rId50"/>
    <p:sldId id="346" r:id="rId51"/>
    <p:sldId id="274" r:id="rId52"/>
    <p:sldId id="343" r:id="rId53"/>
    <p:sldId id="275" r:id="rId54"/>
    <p:sldId id="276" r:id="rId55"/>
    <p:sldId id="284" r:id="rId56"/>
    <p:sldId id="285" r:id="rId57"/>
    <p:sldId id="286" r:id="rId58"/>
    <p:sldId id="288" r:id="rId59"/>
    <p:sldId id="289" r:id="rId60"/>
    <p:sldId id="290" r:id="rId61"/>
    <p:sldId id="291" r:id="rId62"/>
    <p:sldId id="340" r:id="rId63"/>
    <p:sldId id="341" r:id="rId64"/>
    <p:sldId id="293" r:id="rId65"/>
    <p:sldId id="348" r:id="rId66"/>
    <p:sldId id="349" r:id="rId67"/>
    <p:sldId id="350" r:id="rId68"/>
    <p:sldId id="351" r:id="rId69"/>
    <p:sldId id="354" r:id="rId70"/>
    <p:sldId id="387" r:id="rId71"/>
    <p:sldId id="355" r:id="rId72"/>
    <p:sldId id="344" r:id="rId73"/>
    <p:sldId id="301" r:id="rId74"/>
    <p:sldId id="302" r:id="rId75"/>
    <p:sldId id="303" r:id="rId76"/>
    <p:sldId id="304" r:id="rId77"/>
    <p:sldId id="305" r:id="rId78"/>
    <p:sldId id="306" r:id="rId79"/>
    <p:sldId id="358" r:id="rId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58" d="100"/>
          <a:sy n="58" d="100"/>
        </p:scale>
        <p:origin x="1520"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136C10-76E9-49BA-822B-B7611BF6BF43}"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pPr rtl="1"/>
          <a:endParaRPr lang="ar-IQ"/>
        </a:p>
      </dgm:t>
    </dgm:pt>
    <dgm:pt modelId="{A2FB5264-ADC5-47D3-9157-12F13D109987}">
      <dgm:prSet custT="1"/>
      <dgm:spPr/>
      <dgm:t>
        <a:bodyPr/>
        <a:lstStyle/>
        <a:p>
          <a:pPr rtl="0"/>
          <a:r>
            <a:rPr lang="en-US" sz="2800" b="1" dirty="0">
              <a:solidFill>
                <a:schemeClr val="accent5">
                  <a:lumMod val="60000"/>
                  <a:lumOff val="40000"/>
                </a:schemeClr>
              </a:solidFill>
            </a:rPr>
            <a:t>Features of CRS can include </a:t>
          </a:r>
          <a:endParaRPr lang="ar-IQ" sz="2800" b="1" dirty="0">
            <a:solidFill>
              <a:schemeClr val="accent5">
                <a:lumMod val="60000"/>
                <a:lumOff val="40000"/>
              </a:schemeClr>
            </a:solidFill>
          </a:endParaRPr>
        </a:p>
      </dgm:t>
    </dgm:pt>
    <dgm:pt modelId="{5427E2CE-EDE5-47CC-BE11-166A2E1BCA5A}" type="parTrans" cxnId="{9A6620A0-1D0F-4D7E-9A1D-77FD43111412}">
      <dgm:prSet/>
      <dgm:spPr/>
      <dgm:t>
        <a:bodyPr/>
        <a:lstStyle/>
        <a:p>
          <a:pPr rtl="1"/>
          <a:endParaRPr lang="ar-IQ"/>
        </a:p>
      </dgm:t>
    </dgm:pt>
    <dgm:pt modelId="{BAAA23C4-D016-4ABE-8282-84EC3B6CA309}" type="sibTrans" cxnId="{9A6620A0-1D0F-4D7E-9A1D-77FD43111412}">
      <dgm:prSet/>
      <dgm:spPr/>
      <dgm:t>
        <a:bodyPr/>
        <a:lstStyle/>
        <a:p>
          <a:pPr rtl="1"/>
          <a:endParaRPr lang="ar-IQ"/>
        </a:p>
      </dgm:t>
    </dgm:pt>
    <dgm:pt modelId="{B4FCAF51-2D3D-4A71-B862-EA50B7235F29}">
      <dgm:prSet/>
      <dgm:spPr/>
      <dgm:t>
        <a:bodyPr/>
        <a:lstStyle/>
        <a:p>
          <a:pPr rtl="0"/>
          <a:r>
            <a:rPr lang="en-US"/>
            <a:t>Sensorineural deafness, </a:t>
          </a:r>
          <a:endParaRPr lang="ar-IQ"/>
        </a:p>
      </dgm:t>
    </dgm:pt>
    <dgm:pt modelId="{E818616E-43B9-4201-B83D-AC819DAEB248}" type="parTrans" cxnId="{19E05EA4-7FD7-434E-BDD1-BC3895630840}">
      <dgm:prSet/>
      <dgm:spPr/>
      <dgm:t>
        <a:bodyPr/>
        <a:lstStyle/>
        <a:p>
          <a:pPr rtl="1"/>
          <a:endParaRPr lang="ar-IQ"/>
        </a:p>
      </dgm:t>
    </dgm:pt>
    <dgm:pt modelId="{1F3053E6-D198-4CB0-8A00-8760DA7ABD6E}" type="sibTrans" cxnId="{19E05EA4-7FD7-434E-BDD1-BC3895630840}">
      <dgm:prSet/>
      <dgm:spPr/>
      <dgm:t>
        <a:bodyPr/>
        <a:lstStyle/>
        <a:p>
          <a:pPr rtl="1"/>
          <a:endParaRPr lang="ar-IQ"/>
        </a:p>
      </dgm:t>
    </dgm:pt>
    <dgm:pt modelId="{ADBCD667-BD1B-4998-AC44-29232418E4B7}">
      <dgm:prSet/>
      <dgm:spPr/>
      <dgm:t>
        <a:bodyPr/>
        <a:lstStyle/>
        <a:p>
          <a:pPr rtl="0"/>
          <a:r>
            <a:rPr lang="en-US"/>
            <a:t>Congenital cataracts, </a:t>
          </a:r>
          <a:endParaRPr lang="ar-IQ"/>
        </a:p>
      </dgm:t>
    </dgm:pt>
    <dgm:pt modelId="{5D7C51D0-87FE-4AB4-950B-ED72D07B2C1E}" type="parTrans" cxnId="{6A225099-B1D7-4BCE-85A7-E6057EB0CFF3}">
      <dgm:prSet/>
      <dgm:spPr/>
      <dgm:t>
        <a:bodyPr/>
        <a:lstStyle/>
        <a:p>
          <a:pPr rtl="1"/>
          <a:endParaRPr lang="ar-IQ"/>
        </a:p>
      </dgm:t>
    </dgm:pt>
    <dgm:pt modelId="{4DB7E0B6-A207-4B64-934B-7C4BC0ABA780}" type="sibTrans" cxnId="{6A225099-B1D7-4BCE-85A7-E6057EB0CFF3}">
      <dgm:prSet/>
      <dgm:spPr/>
      <dgm:t>
        <a:bodyPr/>
        <a:lstStyle/>
        <a:p>
          <a:pPr rtl="1"/>
          <a:endParaRPr lang="ar-IQ"/>
        </a:p>
      </dgm:t>
    </dgm:pt>
    <dgm:pt modelId="{DAE83304-3B77-4216-99B5-9217B484E0A3}">
      <dgm:prSet/>
      <dgm:spPr/>
      <dgm:t>
        <a:bodyPr/>
        <a:lstStyle/>
        <a:p>
          <a:pPr rtl="0"/>
          <a:r>
            <a:rPr lang="en-US"/>
            <a:t>Blindness, </a:t>
          </a:r>
          <a:endParaRPr lang="ar-IQ"/>
        </a:p>
      </dgm:t>
    </dgm:pt>
    <dgm:pt modelId="{509B9CE1-7A31-431C-8A44-4FA30AB0D7AD}" type="parTrans" cxnId="{3B8270BC-8104-4ABE-86AC-A1FB3FCDCEBB}">
      <dgm:prSet/>
      <dgm:spPr/>
      <dgm:t>
        <a:bodyPr/>
        <a:lstStyle/>
        <a:p>
          <a:pPr rtl="1"/>
          <a:endParaRPr lang="ar-IQ"/>
        </a:p>
      </dgm:t>
    </dgm:pt>
    <dgm:pt modelId="{71699C5F-B8EA-4AB0-9F2E-9CF800A03770}" type="sibTrans" cxnId="{3B8270BC-8104-4ABE-86AC-A1FB3FCDCEBB}">
      <dgm:prSet/>
      <dgm:spPr/>
      <dgm:t>
        <a:bodyPr/>
        <a:lstStyle/>
        <a:p>
          <a:pPr rtl="1"/>
          <a:endParaRPr lang="ar-IQ"/>
        </a:p>
      </dgm:t>
    </dgm:pt>
    <dgm:pt modelId="{C0078F8A-1FF7-4604-BEDB-3B8B64F893B1}">
      <dgm:prSet/>
      <dgm:spPr/>
      <dgm:t>
        <a:bodyPr/>
        <a:lstStyle/>
        <a:p>
          <a:pPr rtl="0"/>
          <a:r>
            <a:rPr lang="en-US"/>
            <a:t>Encephalitis </a:t>
          </a:r>
          <a:endParaRPr lang="ar-IQ"/>
        </a:p>
      </dgm:t>
    </dgm:pt>
    <dgm:pt modelId="{7B16B3E6-373C-44A5-AEA9-AFBCECEBFB5D}" type="parTrans" cxnId="{46AF5B23-C9DD-4727-BFAA-AFC1C7EB00BF}">
      <dgm:prSet/>
      <dgm:spPr/>
      <dgm:t>
        <a:bodyPr/>
        <a:lstStyle/>
        <a:p>
          <a:pPr rtl="1"/>
          <a:endParaRPr lang="ar-IQ"/>
        </a:p>
      </dgm:t>
    </dgm:pt>
    <dgm:pt modelId="{E02F6A61-D0A8-4C4B-B8B9-A32A43265466}" type="sibTrans" cxnId="{46AF5B23-C9DD-4727-BFAA-AFC1C7EB00BF}">
      <dgm:prSet/>
      <dgm:spPr/>
      <dgm:t>
        <a:bodyPr/>
        <a:lstStyle/>
        <a:p>
          <a:pPr rtl="1"/>
          <a:endParaRPr lang="ar-IQ"/>
        </a:p>
      </dgm:t>
    </dgm:pt>
    <dgm:pt modelId="{615937D9-EB31-405B-BBC3-38CC9B71F13E}">
      <dgm:prSet/>
      <dgm:spPr/>
      <dgm:t>
        <a:bodyPr/>
        <a:lstStyle/>
        <a:p>
          <a:pPr rtl="0"/>
          <a:r>
            <a:rPr lang="en-US"/>
            <a:t>Endocrine problems.</a:t>
          </a:r>
          <a:endParaRPr lang="ar-IQ"/>
        </a:p>
      </dgm:t>
    </dgm:pt>
    <dgm:pt modelId="{E93326CF-62E9-4A6D-8BC0-B966A58F33A7}" type="parTrans" cxnId="{9249BB0F-271E-4CC3-8C13-A083126317DE}">
      <dgm:prSet/>
      <dgm:spPr/>
      <dgm:t>
        <a:bodyPr/>
        <a:lstStyle/>
        <a:p>
          <a:pPr rtl="1"/>
          <a:endParaRPr lang="ar-IQ"/>
        </a:p>
      </dgm:t>
    </dgm:pt>
    <dgm:pt modelId="{6F8C066A-91A4-4DB3-BF1B-54C4410BB2AE}" type="sibTrans" cxnId="{9249BB0F-271E-4CC3-8C13-A083126317DE}">
      <dgm:prSet/>
      <dgm:spPr/>
      <dgm:t>
        <a:bodyPr/>
        <a:lstStyle/>
        <a:p>
          <a:pPr rtl="1"/>
          <a:endParaRPr lang="ar-IQ"/>
        </a:p>
      </dgm:t>
    </dgm:pt>
    <dgm:pt modelId="{67F59FBE-3C71-439D-BE7D-FBC6E99BA1DB}" type="pres">
      <dgm:prSet presAssocID="{D1136C10-76E9-49BA-822B-B7611BF6BF43}" presName="compositeShape" presStyleCnt="0">
        <dgm:presLayoutVars>
          <dgm:dir/>
          <dgm:resizeHandles/>
        </dgm:presLayoutVars>
      </dgm:prSet>
      <dgm:spPr/>
    </dgm:pt>
    <dgm:pt modelId="{F3369B9E-FA5F-4997-A4D1-A4BCFEAA296A}" type="pres">
      <dgm:prSet presAssocID="{D1136C10-76E9-49BA-822B-B7611BF6BF43}" presName="pyramid" presStyleLbl="node1" presStyleIdx="0" presStyleCnt="1"/>
      <dgm:spPr/>
    </dgm:pt>
    <dgm:pt modelId="{43E8642C-8DD3-4ACC-AAEA-B9F2D3FC1670}" type="pres">
      <dgm:prSet presAssocID="{D1136C10-76E9-49BA-822B-B7611BF6BF43}" presName="theList" presStyleCnt="0"/>
      <dgm:spPr/>
    </dgm:pt>
    <dgm:pt modelId="{65F7E70A-F3D3-435C-8519-1E6FDC38D32C}" type="pres">
      <dgm:prSet presAssocID="{A2FB5264-ADC5-47D3-9157-12F13D109987}" presName="aNode" presStyleLbl="fgAcc1" presStyleIdx="0" presStyleCnt="6" custScaleX="158791">
        <dgm:presLayoutVars>
          <dgm:bulletEnabled val="1"/>
        </dgm:presLayoutVars>
      </dgm:prSet>
      <dgm:spPr/>
    </dgm:pt>
    <dgm:pt modelId="{174FEE85-C7EB-469B-A9E1-8BBA61112585}" type="pres">
      <dgm:prSet presAssocID="{A2FB5264-ADC5-47D3-9157-12F13D109987}" presName="aSpace" presStyleCnt="0"/>
      <dgm:spPr/>
    </dgm:pt>
    <dgm:pt modelId="{F9F5ED4F-24CC-4BFB-9593-0DE58F29991D}" type="pres">
      <dgm:prSet presAssocID="{B4FCAF51-2D3D-4A71-B862-EA50B7235F29}" presName="aNode" presStyleLbl="fgAcc1" presStyleIdx="1" presStyleCnt="6">
        <dgm:presLayoutVars>
          <dgm:bulletEnabled val="1"/>
        </dgm:presLayoutVars>
      </dgm:prSet>
      <dgm:spPr/>
    </dgm:pt>
    <dgm:pt modelId="{48310666-FC96-4EE6-8D7F-55908CB5215D}" type="pres">
      <dgm:prSet presAssocID="{B4FCAF51-2D3D-4A71-B862-EA50B7235F29}" presName="aSpace" presStyleCnt="0"/>
      <dgm:spPr/>
    </dgm:pt>
    <dgm:pt modelId="{8602F08B-EA15-4C67-884B-E5DEBCE3597B}" type="pres">
      <dgm:prSet presAssocID="{ADBCD667-BD1B-4998-AC44-29232418E4B7}" presName="aNode" presStyleLbl="fgAcc1" presStyleIdx="2" presStyleCnt="6">
        <dgm:presLayoutVars>
          <dgm:bulletEnabled val="1"/>
        </dgm:presLayoutVars>
      </dgm:prSet>
      <dgm:spPr/>
    </dgm:pt>
    <dgm:pt modelId="{8F3ABF46-1DAB-4351-A030-DDAB949A2354}" type="pres">
      <dgm:prSet presAssocID="{ADBCD667-BD1B-4998-AC44-29232418E4B7}" presName="aSpace" presStyleCnt="0"/>
      <dgm:spPr/>
    </dgm:pt>
    <dgm:pt modelId="{58FB458F-9309-4466-B107-AED9E9CBE1BF}" type="pres">
      <dgm:prSet presAssocID="{DAE83304-3B77-4216-99B5-9217B484E0A3}" presName="aNode" presStyleLbl="fgAcc1" presStyleIdx="3" presStyleCnt="6">
        <dgm:presLayoutVars>
          <dgm:bulletEnabled val="1"/>
        </dgm:presLayoutVars>
      </dgm:prSet>
      <dgm:spPr/>
    </dgm:pt>
    <dgm:pt modelId="{84397C13-1AFA-42CD-B8F5-BAD9DAC83809}" type="pres">
      <dgm:prSet presAssocID="{DAE83304-3B77-4216-99B5-9217B484E0A3}" presName="aSpace" presStyleCnt="0"/>
      <dgm:spPr/>
    </dgm:pt>
    <dgm:pt modelId="{ED93A836-27EA-44A3-A4EA-B32F9F166DA7}" type="pres">
      <dgm:prSet presAssocID="{C0078F8A-1FF7-4604-BEDB-3B8B64F893B1}" presName="aNode" presStyleLbl="fgAcc1" presStyleIdx="4" presStyleCnt="6">
        <dgm:presLayoutVars>
          <dgm:bulletEnabled val="1"/>
        </dgm:presLayoutVars>
      </dgm:prSet>
      <dgm:spPr/>
    </dgm:pt>
    <dgm:pt modelId="{77FD31DB-AF06-4B99-BD2C-874F91E5D6CC}" type="pres">
      <dgm:prSet presAssocID="{C0078F8A-1FF7-4604-BEDB-3B8B64F893B1}" presName="aSpace" presStyleCnt="0"/>
      <dgm:spPr/>
    </dgm:pt>
    <dgm:pt modelId="{E82DA458-A9E1-488B-944B-EB5A0675385C}" type="pres">
      <dgm:prSet presAssocID="{615937D9-EB31-405B-BBC3-38CC9B71F13E}" presName="aNode" presStyleLbl="fgAcc1" presStyleIdx="5" presStyleCnt="6">
        <dgm:presLayoutVars>
          <dgm:bulletEnabled val="1"/>
        </dgm:presLayoutVars>
      </dgm:prSet>
      <dgm:spPr/>
    </dgm:pt>
    <dgm:pt modelId="{D210FB88-2087-4CEB-88D1-3E619A63C01A}" type="pres">
      <dgm:prSet presAssocID="{615937D9-EB31-405B-BBC3-38CC9B71F13E}" presName="aSpace" presStyleCnt="0"/>
      <dgm:spPr/>
    </dgm:pt>
  </dgm:ptLst>
  <dgm:cxnLst>
    <dgm:cxn modelId="{9249BB0F-271E-4CC3-8C13-A083126317DE}" srcId="{D1136C10-76E9-49BA-822B-B7611BF6BF43}" destId="{615937D9-EB31-405B-BBC3-38CC9B71F13E}" srcOrd="5" destOrd="0" parTransId="{E93326CF-62E9-4A6D-8BC0-B966A58F33A7}" sibTransId="{6F8C066A-91A4-4DB3-BF1B-54C4410BB2AE}"/>
    <dgm:cxn modelId="{46AF5B23-C9DD-4727-BFAA-AFC1C7EB00BF}" srcId="{D1136C10-76E9-49BA-822B-B7611BF6BF43}" destId="{C0078F8A-1FF7-4604-BEDB-3B8B64F893B1}" srcOrd="4" destOrd="0" parTransId="{7B16B3E6-373C-44A5-AEA9-AFBCECEBFB5D}" sibTransId="{E02F6A61-D0A8-4C4B-B8B9-A32A43265466}"/>
    <dgm:cxn modelId="{E93FB364-2C63-4999-AE40-6E80BDD80B25}" type="presOf" srcId="{B4FCAF51-2D3D-4A71-B862-EA50B7235F29}" destId="{F9F5ED4F-24CC-4BFB-9593-0DE58F29991D}" srcOrd="0" destOrd="0" presId="urn:microsoft.com/office/officeart/2005/8/layout/pyramid2"/>
    <dgm:cxn modelId="{C4FEA14F-4B80-481E-93C7-81F3ADDB40BE}" type="presOf" srcId="{DAE83304-3B77-4216-99B5-9217B484E0A3}" destId="{58FB458F-9309-4466-B107-AED9E9CBE1BF}" srcOrd="0" destOrd="0" presId="urn:microsoft.com/office/officeart/2005/8/layout/pyramid2"/>
    <dgm:cxn modelId="{C0D7E355-7A6F-466F-A4A4-07F802F0FAEF}" type="presOf" srcId="{C0078F8A-1FF7-4604-BEDB-3B8B64F893B1}" destId="{ED93A836-27EA-44A3-A4EA-B32F9F166DA7}" srcOrd="0" destOrd="0" presId="urn:microsoft.com/office/officeart/2005/8/layout/pyramid2"/>
    <dgm:cxn modelId="{8D6D0481-4704-4D8F-890A-194D5E8DEBA5}" type="presOf" srcId="{615937D9-EB31-405B-BBC3-38CC9B71F13E}" destId="{E82DA458-A9E1-488B-944B-EB5A0675385C}" srcOrd="0" destOrd="0" presId="urn:microsoft.com/office/officeart/2005/8/layout/pyramid2"/>
    <dgm:cxn modelId="{15A4A88E-F219-4C6C-AF94-12E008AEDAB4}" type="presOf" srcId="{ADBCD667-BD1B-4998-AC44-29232418E4B7}" destId="{8602F08B-EA15-4C67-884B-E5DEBCE3597B}" srcOrd="0" destOrd="0" presId="urn:microsoft.com/office/officeart/2005/8/layout/pyramid2"/>
    <dgm:cxn modelId="{6A225099-B1D7-4BCE-85A7-E6057EB0CFF3}" srcId="{D1136C10-76E9-49BA-822B-B7611BF6BF43}" destId="{ADBCD667-BD1B-4998-AC44-29232418E4B7}" srcOrd="2" destOrd="0" parTransId="{5D7C51D0-87FE-4AB4-950B-ED72D07B2C1E}" sibTransId="{4DB7E0B6-A207-4B64-934B-7C4BC0ABA780}"/>
    <dgm:cxn modelId="{9A6620A0-1D0F-4D7E-9A1D-77FD43111412}" srcId="{D1136C10-76E9-49BA-822B-B7611BF6BF43}" destId="{A2FB5264-ADC5-47D3-9157-12F13D109987}" srcOrd="0" destOrd="0" parTransId="{5427E2CE-EDE5-47CC-BE11-166A2E1BCA5A}" sibTransId="{BAAA23C4-D016-4ABE-8282-84EC3B6CA309}"/>
    <dgm:cxn modelId="{19E05EA4-7FD7-434E-BDD1-BC3895630840}" srcId="{D1136C10-76E9-49BA-822B-B7611BF6BF43}" destId="{B4FCAF51-2D3D-4A71-B862-EA50B7235F29}" srcOrd="1" destOrd="0" parTransId="{E818616E-43B9-4201-B83D-AC819DAEB248}" sibTransId="{1F3053E6-D198-4CB0-8A00-8760DA7ABD6E}"/>
    <dgm:cxn modelId="{161589B9-4659-4A37-A3FA-C36CF80546DA}" type="presOf" srcId="{D1136C10-76E9-49BA-822B-B7611BF6BF43}" destId="{67F59FBE-3C71-439D-BE7D-FBC6E99BA1DB}" srcOrd="0" destOrd="0" presId="urn:microsoft.com/office/officeart/2005/8/layout/pyramid2"/>
    <dgm:cxn modelId="{3B8270BC-8104-4ABE-86AC-A1FB3FCDCEBB}" srcId="{D1136C10-76E9-49BA-822B-B7611BF6BF43}" destId="{DAE83304-3B77-4216-99B5-9217B484E0A3}" srcOrd="3" destOrd="0" parTransId="{509B9CE1-7A31-431C-8A44-4FA30AB0D7AD}" sibTransId="{71699C5F-B8EA-4AB0-9F2E-9CF800A03770}"/>
    <dgm:cxn modelId="{B0DDDEF0-89C5-4EE4-ACFB-D0412E2C9821}" type="presOf" srcId="{A2FB5264-ADC5-47D3-9157-12F13D109987}" destId="{65F7E70A-F3D3-435C-8519-1E6FDC38D32C}" srcOrd="0" destOrd="0" presId="urn:microsoft.com/office/officeart/2005/8/layout/pyramid2"/>
    <dgm:cxn modelId="{0B540270-27BD-4533-A9AC-A8D9308206BA}" type="presParOf" srcId="{67F59FBE-3C71-439D-BE7D-FBC6E99BA1DB}" destId="{F3369B9E-FA5F-4997-A4D1-A4BCFEAA296A}" srcOrd="0" destOrd="0" presId="urn:microsoft.com/office/officeart/2005/8/layout/pyramid2"/>
    <dgm:cxn modelId="{C459C218-AA3F-4BC5-A938-1D767C8E43AA}" type="presParOf" srcId="{67F59FBE-3C71-439D-BE7D-FBC6E99BA1DB}" destId="{43E8642C-8DD3-4ACC-AAEA-B9F2D3FC1670}" srcOrd="1" destOrd="0" presId="urn:microsoft.com/office/officeart/2005/8/layout/pyramid2"/>
    <dgm:cxn modelId="{5DDD1E3E-354C-45C9-8713-A0FA0DAD9F0D}" type="presParOf" srcId="{43E8642C-8DD3-4ACC-AAEA-B9F2D3FC1670}" destId="{65F7E70A-F3D3-435C-8519-1E6FDC38D32C}" srcOrd="0" destOrd="0" presId="urn:microsoft.com/office/officeart/2005/8/layout/pyramid2"/>
    <dgm:cxn modelId="{34AF3D42-FA43-47E0-8B5A-F8DF05C9E534}" type="presParOf" srcId="{43E8642C-8DD3-4ACC-AAEA-B9F2D3FC1670}" destId="{174FEE85-C7EB-469B-A9E1-8BBA61112585}" srcOrd="1" destOrd="0" presId="urn:microsoft.com/office/officeart/2005/8/layout/pyramid2"/>
    <dgm:cxn modelId="{42CC6B21-C624-43D4-84A4-82BC8564FF26}" type="presParOf" srcId="{43E8642C-8DD3-4ACC-AAEA-B9F2D3FC1670}" destId="{F9F5ED4F-24CC-4BFB-9593-0DE58F29991D}" srcOrd="2" destOrd="0" presId="urn:microsoft.com/office/officeart/2005/8/layout/pyramid2"/>
    <dgm:cxn modelId="{931EDAC6-FC66-4B73-82A2-8643996F033D}" type="presParOf" srcId="{43E8642C-8DD3-4ACC-AAEA-B9F2D3FC1670}" destId="{48310666-FC96-4EE6-8D7F-55908CB5215D}" srcOrd="3" destOrd="0" presId="urn:microsoft.com/office/officeart/2005/8/layout/pyramid2"/>
    <dgm:cxn modelId="{3DBBF0DA-47CB-4DAC-853A-FFB890836B29}" type="presParOf" srcId="{43E8642C-8DD3-4ACC-AAEA-B9F2D3FC1670}" destId="{8602F08B-EA15-4C67-884B-E5DEBCE3597B}" srcOrd="4" destOrd="0" presId="urn:microsoft.com/office/officeart/2005/8/layout/pyramid2"/>
    <dgm:cxn modelId="{B1787A85-19E1-487C-9A8E-AF30E7095344}" type="presParOf" srcId="{43E8642C-8DD3-4ACC-AAEA-B9F2D3FC1670}" destId="{8F3ABF46-1DAB-4351-A030-DDAB949A2354}" srcOrd="5" destOrd="0" presId="urn:microsoft.com/office/officeart/2005/8/layout/pyramid2"/>
    <dgm:cxn modelId="{45B3FB29-DE78-42AB-8147-FDDAAE14745A}" type="presParOf" srcId="{43E8642C-8DD3-4ACC-AAEA-B9F2D3FC1670}" destId="{58FB458F-9309-4466-B107-AED9E9CBE1BF}" srcOrd="6" destOrd="0" presId="urn:microsoft.com/office/officeart/2005/8/layout/pyramid2"/>
    <dgm:cxn modelId="{C53BA1DA-DCC6-4EA7-9D45-0EFAA86D6372}" type="presParOf" srcId="{43E8642C-8DD3-4ACC-AAEA-B9F2D3FC1670}" destId="{84397C13-1AFA-42CD-B8F5-BAD9DAC83809}" srcOrd="7" destOrd="0" presId="urn:microsoft.com/office/officeart/2005/8/layout/pyramid2"/>
    <dgm:cxn modelId="{FFE5BD05-8FF3-4386-860D-236C00F526D7}" type="presParOf" srcId="{43E8642C-8DD3-4ACC-AAEA-B9F2D3FC1670}" destId="{ED93A836-27EA-44A3-A4EA-B32F9F166DA7}" srcOrd="8" destOrd="0" presId="urn:microsoft.com/office/officeart/2005/8/layout/pyramid2"/>
    <dgm:cxn modelId="{C57CF598-B29D-49F2-A5FD-1062602B4777}" type="presParOf" srcId="{43E8642C-8DD3-4ACC-AAEA-B9F2D3FC1670}" destId="{77FD31DB-AF06-4B99-BD2C-874F91E5D6CC}" srcOrd="9" destOrd="0" presId="urn:microsoft.com/office/officeart/2005/8/layout/pyramid2"/>
    <dgm:cxn modelId="{FDEBFA87-BC5A-4858-9B4A-CF28128B7E9F}" type="presParOf" srcId="{43E8642C-8DD3-4ACC-AAEA-B9F2D3FC1670}" destId="{E82DA458-A9E1-488B-944B-EB5A0675385C}" srcOrd="10" destOrd="0" presId="urn:microsoft.com/office/officeart/2005/8/layout/pyramid2"/>
    <dgm:cxn modelId="{A717CC41-42BA-4671-9CFE-DA01F57D71B3}" type="presParOf" srcId="{43E8642C-8DD3-4ACC-AAEA-B9F2D3FC1670}" destId="{D210FB88-2087-4CEB-88D1-3E619A63C01A}"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15A2C5-D528-4981-844F-75BA1C2EE2C9}"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pPr rtl="1"/>
          <a:endParaRPr lang="ar-IQ"/>
        </a:p>
      </dgm:t>
    </dgm:pt>
    <dgm:pt modelId="{B33D7CD6-BE04-4BDB-B304-F56EA9A287E3}">
      <dgm:prSet/>
      <dgm:spPr/>
      <dgm:t>
        <a:bodyPr/>
        <a:lstStyle/>
        <a:p>
          <a:pPr rtl="0"/>
          <a:r>
            <a:rPr lang="en-US"/>
            <a:t>Up to 11 wk   100%</a:t>
          </a:r>
          <a:endParaRPr lang="ar-IQ"/>
        </a:p>
      </dgm:t>
    </dgm:pt>
    <dgm:pt modelId="{2D7C4267-3172-4F9B-9B01-8DA1CAAD4826}" type="parTrans" cxnId="{FE50C157-95E8-4EB9-B786-3D227E0E8F9E}">
      <dgm:prSet/>
      <dgm:spPr/>
      <dgm:t>
        <a:bodyPr/>
        <a:lstStyle/>
        <a:p>
          <a:pPr rtl="1"/>
          <a:endParaRPr lang="ar-IQ"/>
        </a:p>
      </dgm:t>
    </dgm:pt>
    <dgm:pt modelId="{C9FF040D-8882-4D51-9E09-EAE2757C8A8A}" type="sibTrans" cxnId="{FE50C157-95E8-4EB9-B786-3D227E0E8F9E}">
      <dgm:prSet/>
      <dgm:spPr/>
      <dgm:t>
        <a:bodyPr/>
        <a:lstStyle/>
        <a:p>
          <a:pPr rtl="1"/>
          <a:endParaRPr lang="ar-IQ"/>
        </a:p>
      </dgm:t>
    </dgm:pt>
    <dgm:pt modelId="{8BC9F79F-F34F-4B37-A370-1C6FA85B31D4}">
      <dgm:prSet/>
      <dgm:spPr/>
      <dgm:t>
        <a:bodyPr/>
        <a:lstStyle/>
        <a:p>
          <a:pPr rtl="0"/>
          <a:r>
            <a:rPr lang="en-US"/>
            <a:t>Up to 12 wk   80 %</a:t>
          </a:r>
          <a:endParaRPr lang="ar-IQ"/>
        </a:p>
      </dgm:t>
    </dgm:pt>
    <dgm:pt modelId="{C98B5148-E446-41F2-9687-E203BC0FAC2A}" type="parTrans" cxnId="{672DEF62-094F-4BC7-8A9A-8E272F640B1F}">
      <dgm:prSet/>
      <dgm:spPr/>
      <dgm:t>
        <a:bodyPr/>
        <a:lstStyle/>
        <a:p>
          <a:pPr rtl="1"/>
          <a:endParaRPr lang="ar-IQ"/>
        </a:p>
      </dgm:t>
    </dgm:pt>
    <dgm:pt modelId="{AEADB64B-9A29-4EA3-9AE9-C99BA3103EA6}" type="sibTrans" cxnId="{672DEF62-094F-4BC7-8A9A-8E272F640B1F}">
      <dgm:prSet/>
      <dgm:spPr/>
      <dgm:t>
        <a:bodyPr/>
        <a:lstStyle/>
        <a:p>
          <a:pPr rtl="1"/>
          <a:endParaRPr lang="ar-IQ"/>
        </a:p>
      </dgm:t>
    </dgm:pt>
    <dgm:pt modelId="{F14FC3A6-23F7-4CAE-BFD0-DD67C67320E2}">
      <dgm:prSet/>
      <dgm:spPr/>
      <dgm:t>
        <a:bodyPr/>
        <a:lstStyle/>
        <a:p>
          <a:pPr rtl="0"/>
          <a:r>
            <a:rPr lang="en-US"/>
            <a:t>16-20 wk   minimal risk of deafness. </a:t>
          </a:r>
          <a:endParaRPr lang="ar-IQ"/>
        </a:p>
      </dgm:t>
    </dgm:pt>
    <dgm:pt modelId="{60FF4784-D807-4D32-A378-C374F5F7CE13}" type="parTrans" cxnId="{3984AF05-01DF-4EBB-B865-40EA1EF37FC5}">
      <dgm:prSet/>
      <dgm:spPr/>
      <dgm:t>
        <a:bodyPr/>
        <a:lstStyle/>
        <a:p>
          <a:pPr rtl="1"/>
          <a:endParaRPr lang="ar-IQ"/>
        </a:p>
      </dgm:t>
    </dgm:pt>
    <dgm:pt modelId="{37CEB2FC-5E99-4FBD-AEA2-1D883D27C89D}" type="sibTrans" cxnId="{3984AF05-01DF-4EBB-B865-40EA1EF37FC5}">
      <dgm:prSet/>
      <dgm:spPr/>
      <dgm:t>
        <a:bodyPr/>
        <a:lstStyle/>
        <a:p>
          <a:pPr rtl="1"/>
          <a:endParaRPr lang="ar-IQ"/>
        </a:p>
      </dgm:t>
    </dgm:pt>
    <dgm:pt modelId="{A30264DE-8BF3-4AD9-B32F-F7082CD97E32}">
      <dgm:prSet/>
      <dgm:spPr/>
      <dgm:t>
        <a:bodyPr/>
        <a:lstStyle/>
        <a:p>
          <a:pPr rtl="0"/>
          <a:r>
            <a:rPr lang="en-US"/>
            <a:t>&gt; 20 wk   no documented risk to the fetus.</a:t>
          </a:r>
          <a:endParaRPr lang="ar-IQ"/>
        </a:p>
      </dgm:t>
    </dgm:pt>
    <dgm:pt modelId="{9A606B3B-5890-457D-B05F-BE5A57AF608F}" type="parTrans" cxnId="{A707F3B5-3CF9-449B-847B-48BDA9DCEBEE}">
      <dgm:prSet/>
      <dgm:spPr/>
      <dgm:t>
        <a:bodyPr/>
        <a:lstStyle/>
        <a:p>
          <a:pPr rtl="1"/>
          <a:endParaRPr lang="ar-IQ"/>
        </a:p>
      </dgm:t>
    </dgm:pt>
    <dgm:pt modelId="{F076198C-1C38-48D1-A000-B9E493D660D5}" type="sibTrans" cxnId="{A707F3B5-3CF9-449B-847B-48BDA9DCEBEE}">
      <dgm:prSet/>
      <dgm:spPr/>
      <dgm:t>
        <a:bodyPr/>
        <a:lstStyle/>
        <a:p>
          <a:pPr rtl="1"/>
          <a:endParaRPr lang="ar-IQ"/>
        </a:p>
      </dgm:t>
    </dgm:pt>
    <dgm:pt modelId="{D4D529FA-77E6-4205-9F3D-37BC06968526}" type="pres">
      <dgm:prSet presAssocID="{C615A2C5-D528-4981-844F-75BA1C2EE2C9}" presName="compositeShape" presStyleCnt="0">
        <dgm:presLayoutVars>
          <dgm:dir/>
          <dgm:resizeHandles/>
        </dgm:presLayoutVars>
      </dgm:prSet>
      <dgm:spPr/>
    </dgm:pt>
    <dgm:pt modelId="{C60AF250-9157-49D0-BB58-E966A207DF05}" type="pres">
      <dgm:prSet presAssocID="{C615A2C5-D528-4981-844F-75BA1C2EE2C9}" presName="pyramid" presStyleLbl="node1" presStyleIdx="0" presStyleCnt="1" custScaleY="80282"/>
      <dgm:spPr/>
    </dgm:pt>
    <dgm:pt modelId="{3D46FF27-B854-4273-8079-FF07FA4A4FB6}" type="pres">
      <dgm:prSet presAssocID="{C615A2C5-D528-4981-844F-75BA1C2EE2C9}" presName="theList" presStyleCnt="0"/>
      <dgm:spPr/>
    </dgm:pt>
    <dgm:pt modelId="{D00E3E19-6262-4879-9D28-3DCE567B08CA}" type="pres">
      <dgm:prSet presAssocID="{B33D7CD6-BE04-4BDB-B304-F56EA9A287E3}" presName="aNode" presStyleLbl="fgAcc1" presStyleIdx="0" presStyleCnt="4">
        <dgm:presLayoutVars>
          <dgm:bulletEnabled val="1"/>
        </dgm:presLayoutVars>
      </dgm:prSet>
      <dgm:spPr/>
    </dgm:pt>
    <dgm:pt modelId="{53023DE0-8AE5-4BF7-97E6-BDC78A8C4406}" type="pres">
      <dgm:prSet presAssocID="{B33D7CD6-BE04-4BDB-B304-F56EA9A287E3}" presName="aSpace" presStyleCnt="0"/>
      <dgm:spPr/>
    </dgm:pt>
    <dgm:pt modelId="{4EB03B2E-097D-46A5-B4EA-E875F8F0B58B}" type="pres">
      <dgm:prSet presAssocID="{8BC9F79F-F34F-4B37-A370-1C6FA85B31D4}" presName="aNode" presStyleLbl="fgAcc1" presStyleIdx="1" presStyleCnt="4">
        <dgm:presLayoutVars>
          <dgm:bulletEnabled val="1"/>
        </dgm:presLayoutVars>
      </dgm:prSet>
      <dgm:spPr/>
    </dgm:pt>
    <dgm:pt modelId="{6229567F-017C-436D-861F-712480B1AAA5}" type="pres">
      <dgm:prSet presAssocID="{8BC9F79F-F34F-4B37-A370-1C6FA85B31D4}" presName="aSpace" presStyleCnt="0"/>
      <dgm:spPr/>
    </dgm:pt>
    <dgm:pt modelId="{08444F15-D33C-4362-8BAA-41B354B03AE0}" type="pres">
      <dgm:prSet presAssocID="{F14FC3A6-23F7-4CAE-BFD0-DD67C67320E2}" presName="aNode" presStyleLbl="fgAcc1" presStyleIdx="2" presStyleCnt="4">
        <dgm:presLayoutVars>
          <dgm:bulletEnabled val="1"/>
        </dgm:presLayoutVars>
      </dgm:prSet>
      <dgm:spPr/>
    </dgm:pt>
    <dgm:pt modelId="{DB3B68D0-97D6-4D3A-A509-E78F83D0D421}" type="pres">
      <dgm:prSet presAssocID="{F14FC3A6-23F7-4CAE-BFD0-DD67C67320E2}" presName="aSpace" presStyleCnt="0"/>
      <dgm:spPr/>
    </dgm:pt>
    <dgm:pt modelId="{992B9796-0CE8-401F-B9F7-92564249D9C0}" type="pres">
      <dgm:prSet presAssocID="{A30264DE-8BF3-4AD9-B32F-F7082CD97E32}" presName="aNode" presStyleLbl="fgAcc1" presStyleIdx="3" presStyleCnt="4">
        <dgm:presLayoutVars>
          <dgm:bulletEnabled val="1"/>
        </dgm:presLayoutVars>
      </dgm:prSet>
      <dgm:spPr/>
    </dgm:pt>
    <dgm:pt modelId="{3E565540-905E-4484-A717-EB638B675F00}" type="pres">
      <dgm:prSet presAssocID="{A30264DE-8BF3-4AD9-B32F-F7082CD97E32}" presName="aSpace" presStyleCnt="0"/>
      <dgm:spPr/>
    </dgm:pt>
  </dgm:ptLst>
  <dgm:cxnLst>
    <dgm:cxn modelId="{3984AF05-01DF-4EBB-B865-40EA1EF37FC5}" srcId="{C615A2C5-D528-4981-844F-75BA1C2EE2C9}" destId="{F14FC3A6-23F7-4CAE-BFD0-DD67C67320E2}" srcOrd="2" destOrd="0" parTransId="{60FF4784-D807-4D32-A378-C374F5F7CE13}" sibTransId="{37CEB2FC-5E99-4FBD-AEA2-1D883D27C89D}"/>
    <dgm:cxn modelId="{56589C23-CD3F-4843-852C-5870577D6A9A}" type="presOf" srcId="{B33D7CD6-BE04-4BDB-B304-F56EA9A287E3}" destId="{D00E3E19-6262-4879-9D28-3DCE567B08CA}" srcOrd="0" destOrd="0" presId="urn:microsoft.com/office/officeart/2005/8/layout/pyramid2"/>
    <dgm:cxn modelId="{7D7C1632-1815-4AB9-8E10-71B085EB7826}" type="presOf" srcId="{8BC9F79F-F34F-4B37-A370-1C6FA85B31D4}" destId="{4EB03B2E-097D-46A5-B4EA-E875F8F0B58B}" srcOrd="0" destOrd="0" presId="urn:microsoft.com/office/officeart/2005/8/layout/pyramid2"/>
    <dgm:cxn modelId="{672DEF62-094F-4BC7-8A9A-8E272F640B1F}" srcId="{C615A2C5-D528-4981-844F-75BA1C2EE2C9}" destId="{8BC9F79F-F34F-4B37-A370-1C6FA85B31D4}" srcOrd="1" destOrd="0" parTransId="{C98B5148-E446-41F2-9687-E203BC0FAC2A}" sibTransId="{AEADB64B-9A29-4EA3-9AE9-C99BA3103EA6}"/>
    <dgm:cxn modelId="{9E4A8454-FAC3-4AC8-80E6-57DA3EC230F7}" type="presOf" srcId="{C615A2C5-D528-4981-844F-75BA1C2EE2C9}" destId="{D4D529FA-77E6-4205-9F3D-37BC06968526}" srcOrd="0" destOrd="0" presId="urn:microsoft.com/office/officeart/2005/8/layout/pyramid2"/>
    <dgm:cxn modelId="{4AC58456-523A-4F24-9876-8EE4420D6AF4}" type="presOf" srcId="{A30264DE-8BF3-4AD9-B32F-F7082CD97E32}" destId="{992B9796-0CE8-401F-B9F7-92564249D9C0}" srcOrd="0" destOrd="0" presId="urn:microsoft.com/office/officeart/2005/8/layout/pyramid2"/>
    <dgm:cxn modelId="{FE50C157-95E8-4EB9-B786-3D227E0E8F9E}" srcId="{C615A2C5-D528-4981-844F-75BA1C2EE2C9}" destId="{B33D7CD6-BE04-4BDB-B304-F56EA9A287E3}" srcOrd="0" destOrd="0" parTransId="{2D7C4267-3172-4F9B-9B01-8DA1CAAD4826}" sibTransId="{C9FF040D-8882-4D51-9E09-EAE2757C8A8A}"/>
    <dgm:cxn modelId="{A707F3B5-3CF9-449B-847B-48BDA9DCEBEE}" srcId="{C615A2C5-D528-4981-844F-75BA1C2EE2C9}" destId="{A30264DE-8BF3-4AD9-B32F-F7082CD97E32}" srcOrd="3" destOrd="0" parTransId="{9A606B3B-5890-457D-B05F-BE5A57AF608F}" sibTransId="{F076198C-1C38-48D1-A000-B9E493D660D5}"/>
    <dgm:cxn modelId="{3C0C99D5-4578-4395-8D85-B687C78B9613}" type="presOf" srcId="{F14FC3A6-23F7-4CAE-BFD0-DD67C67320E2}" destId="{08444F15-D33C-4362-8BAA-41B354B03AE0}" srcOrd="0" destOrd="0" presId="urn:microsoft.com/office/officeart/2005/8/layout/pyramid2"/>
    <dgm:cxn modelId="{CE80E47B-5E07-4413-B773-072307E6819B}" type="presParOf" srcId="{D4D529FA-77E6-4205-9F3D-37BC06968526}" destId="{C60AF250-9157-49D0-BB58-E966A207DF05}" srcOrd="0" destOrd="0" presId="urn:microsoft.com/office/officeart/2005/8/layout/pyramid2"/>
    <dgm:cxn modelId="{48906C64-86C4-4970-B05A-1FA1FB5221FB}" type="presParOf" srcId="{D4D529FA-77E6-4205-9F3D-37BC06968526}" destId="{3D46FF27-B854-4273-8079-FF07FA4A4FB6}" srcOrd="1" destOrd="0" presId="urn:microsoft.com/office/officeart/2005/8/layout/pyramid2"/>
    <dgm:cxn modelId="{D90122BA-C44E-448F-89EC-2F0D80A250BB}" type="presParOf" srcId="{3D46FF27-B854-4273-8079-FF07FA4A4FB6}" destId="{D00E3E19-6262-4879-9D28-3DCE567B08CA}" srcOrd="0" destOrd="0" presId="urn:microsoft.com/office/officeart/2005/8/layout/pyramid2"/>
    <dgm:cxn modelId="{7F840036-DB6B-4B4A-8960-30B1226D8750}" type="presParOf" srcId="{3D46FF27-B854-4273-8079-FF07FA4A4FB6}" destId="{53023DE0-8AE5-4BF7-97E6-BDC78A8C4406}" srcOrd="1" destOrd="0" presId="urn:microsoft.com/office/officeart/2005/8/layout/pyramid2"/>
    <dgm:cxn modelId="{EF4C230E-3A9C-452D-9B02-ECF8B295CF0F}" type="presParOf" srcId="{3D46FF27-B854-4273-8079-FF07FA4A4FB6}" destId="{4EB03B2E-097D-46A5-B4EA-E875F8F0B58B}" srcOrd="2" destOrd="0" presId="urn:microsoft.com/office/officeart/2005/8/layout/pyramid2"/>
    <dgm:cxn modelId="{1FC38D2B-7A16-4DD4-847C-491D0CCB7790}" type="presParOf" srcId="{3D46FF27-B854-4273-8079-FF07FA4A4FB6}" destId="{6229567F-017C-436D-861F-712480B1AAA5}" srcOrd="3" destOrd="0" presId="urn:microsoft.com/office/officeart/2005/8/layout/pyramid2"/>
    <dgm:cxn modelId="{171B38E8-2D7B-4D50-8A4C-9DC896B01B22}" type="presParOf" srcId="{3D46FF27-B854-4273-8079-FF07FA4A4FB6}" destId="{08444F15-D33C-4362-8BAA-41B354B03AE0}" srcOrd="4" destOrd="0" presId="urn:microsoft.com/office/officeart/2005/8/layout/pyramid2"/>
    <dgm:cxn modelId="{BE94001D-3C88-4ADF-84D9-03033EF25A59}" type="presParOf" srcId="{3D46FF27-B854-4273-8079-FF07FA4A4FB6}" destId="{DB3B68D0-97D6-4D3A-A509-E78F83D0D421}" srcOrd="5" destOrd="0" presId="urn:microsoft.com/office/officeart/2005/8/layout/pyramid2"/>
    <dgm:cxn modelId="{EC059A16-788D-4B35-AEE1-503383B18832}" type="presParOf" srcId="{3D46FF27-B854-4273-8079-FF07FA4A4FB6}" destId="{992B9796-0CE8-401F-B9F7-92564249D9C0}" srcOrd="6" destOrd="0" presId="urn:microsoft.com/office/officeart/2005/8/layout/pyramid2"/>
    <dgm:cxn modelId="{0B9AC716-F54C-42EF-A7DF-E0A32DA933A3}" type="presParOf" srcId="{3D46FF27-B854-4273-8079-FF07FA4A4FB6}" destId="{3E565540-905E-4484-A717-EB638B675F00}"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ECC05C-64DC-4315-BC47-F39496DAA01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pPr rtl="1"/>
          <a:endParaRPr lang="ar-IQ"/>
        </a:p>
      </dgm:t>
    </dgm:pt>
    <dgm:pt modelId="{9FAC5F54-E7E4-44B9-A8BF-44D27730079C}">
      <dgm:prSet/>
      <dgm:spPr>
        <a:solidFill>
          <a:schemeClr val="tx2">
            <a:lumMod val="60000"/>
            <a:lumOff val="40000"/>
          </a:schemeClr>
        </a:solidFill>
      </dgm:spPr>
      <dgm:t>
        <a:bodyPr/>
        <a:lstStyle/>
        <a:p>
          <a:pPr rtl="0"/>
          <a:r>
            <a:rPr lang="en-US" dirty="0"/>
            <a:t>Avoiding eating rare or </a:t>
          </a:r>
          <a:r>
            <a:rPr lang="en-US" b="1" dirty="0">
              <a:solidFill>
                <a:srgbClr val="FF0000"/>
              </a:solidFill>
            </a:rPr>
            <a:t>raw meat</a:t>
          </a:r>
          <a:r>
            <a:rPr lang="en-US" dirty="0"/>
            <a:t>; </a:t>
          </a:r>
          <a:endParaRPr lang="ar-IQ" dirty="0"/>
        </a:p>
      </dgm:t>
    </dgm:pt>
    <dgm:pt modelId="{49657CF7-C513-45C4-8059-D97B94DC5887}" type="parTrans" cxnId="{C97F16BA-F22F-42F6-88AB-2A7CB542CE37}">
      <dgm:prSet/>
      <dgm:spPr/>
      <dgm:t>
        <a:bodyPr/>
        <a:lstStyle/>
        <a:p>
          <a:pPr rtl="1"/>
          <a:endParaRPr lang="ar-IQ"/>
        </a:p>
      </dgm:t>
    </dgm:pt>
    <dgm:pt modelId="{AEC3344F-1AE4-469F-B39D-D10BF50E0F3A}" type="sibTrans" cxnId="{C97F16BA-F22F-42F6-88AB-2A7CB542CE37}">
      <dgm:prSet/>
      <dgm:spPr/>
      <dgm:t>
        <a:bodyPr/>
        <a:lstStyle/>
        <a:p>
          <a:pPr rtl="1"/>
          <a:endParaRPr lang="ar-IQ"/>
        </a:p>
      </dgm:t>
    </dgm:pt>
    <dgm:pt modelId="{849444D9-8BF5-4219-B9A1-49C008093D36}">
      <dgm:prSet/>
      <dgm:spPr>
        <a:solidFill>
          <a:schemeClr val="tx2">
            <a:lumMod val="60000"/>
            <a:lumOff val="40000"/>
          </a:schemeClr>
        </a:solidFill>
      </dgm:spPr>
      <dgm:t>
        <a:bodyPr/>
        <a:lstStyle/>
        <a:p>
          <a:pPr rtl="0"/>
          <a:r>
            <a:rPr lang="en-US" dirty="0"/>
            <a:t>Avoiding handling </a:t>
          </a:r>
          <a:r>
            <a:rPr lang="en-US" b="1" dirty="0">
              <a:solidFill>
                <a:srgbClr val="FF0000"/>
              </a:solidFill>
            </a:rPr>
            <a:t>cats</a:t>
          </a:r>
          <a:r>
            <a:rPr lang="en-US" dirty="0"/>
            <a:t> and cat litter; </a:t>
          </a:r>
          <a:endParaRPr lang="ar-IQ" dirty="0"/>
        </a:p>
      </dgm:t>
    </dgm:pt>
    <dgm:pt modelId="{90CC3DF0-6B6A-4BED-B38B-E64801651D2F}" type="parTrans" cxnId="{48F5C9AE-8119-446A-BBC0-0EED9DB89665}">
      <dgm:prSet/>
      <dgm:spPr/>
      <dgm:t>
        <a:bodyPr/>
        <a:lstStyle/>
        <a:p>
          <a:pPr rtl="1"/>
          <a:endParaRPr lang="ar-IQ"/>
        </a:p>
      </dgm:t>
    </dgm:pt>
    <dgm:pt modelId="{566C14A2-82A2-46AF-A967-088A04E4856F}" type="sibTrans" cxnId="{48F5C9AE-8119-446A-BBC0-0EED9DB89665}">
      <dgm:prSet/>
      <dgm:spPr/>
      <dgm:t>
        <a:bodyPr/>
        <a:lstStyle/>
        <a:p>
          <a:pPr rtl="1"/>
          <a:endParaRPr lang="ar-IQ"/>
        </a:p>
      </dgm:t>
    </dgm:pt>
    <dgm:pt modelId="{FABAE3E4-407A-4E98-98D6-E1F392F644B7}">
      <dgm:prSet/>
      <dgm:spPr>
        <a:solidFill>
          <a:schemeClr val="tx2">
            <a:lumMod val="60000"/>
            <a:lumOff val="40000"/>
          </a:schemeClr>
        </a:solidFill>
      </dgm:spPr>
      <dgm:t>
        <a:bodyPr/>
        <a:lstStyle/>
        <a:p>
          <a:pPr rtl="0"/>
          <a:r>
            <a:rPr lang="en-US" dirty="0"/>
            <a:t>Wearing gloves and washing hands when gardening or handling </a:t>
          </a:r>
          <a:r>
            <a:rPr lang="en-US" b="1" dirty="0">
              <a:solidFill>
                <a:srgbClr val="FF0000"/>
              </a:solidFill>
            </a:rPr>
            <a:t>soil.</a:t>
          </a:r>
          <a:r>
            <a:rPr lang="en-US" dirty="0"/>
            <a:t> </a:t>
          </a:r>
          <a:endParaRPr lang="ar-IQ" dirty="0"/>
        </a:p>
      </dgm:t>
    </dgm:pt>
    <dgm:pt modelId="{3C838412-20AD-4FBB-A500-6FF7793E66DA}" type="parTrans" cxnId="{1E5D2854-834D-4F4C-9252-63F65A6793A6}">
      <dgm:prSet/>
      <dgm:spPr/>
      <dgm:t>
        <a:bodyPr/>
        <a:lstStyle/>
        <a:p>
          <a:pPr rtl="1"/>
          <a:endParaRPr lang="ar-IQ"/>
        </a:p>
      </dgm:t>
    </dgm:pt>
    <dgm:pt modelId="{6607939F-18F1-45B4-AD5E-A9966F5EAD69}" type="sibTrans" cxnId="{1E5D2854-834D-4F4C-9252-63F65A6793A6}">
      <dgm:prSet/>
      <dgm:spPr/>
      <dgm:t>
        <a:bodyPr/>
        <a:lstStyle/>
        <a:p>
          <a:pPr rtl="1"/>
          <a:endParaRPr lang="ar-IQ"/>
        </a:p>
      </dgm:t>
    </dgm:pt>
    <dgm:pt modelId="{598C7B92-B05C-4E66-A370-F4216CB94FEF}" type="pres">
      <dgm:prSet presAssocID="{98ECC05C-64DC-4315-BC47-F39496DAA01A}" presName="Name0" presStyleCnt="0">
        <dgm:presLayoutVars>
          <dgm:chPref val="3"/>
          <dgm:dir/>
          <dgm:animLvl val="lvl"/>
          <dgm:resizeHandles/>
        </dgm:presLayoutVars>
      </dgm:prSet>
      <dgm:spPr/>
    </dgm:pt>
    <dgm:pt modelId="{35BC8D36-0983-4239-A47B-CD336A8F3EAD}" type="pres">
      <dgm:prSet presAssocID="{9FAC5F54-E7E4-44B9-A8BF-44D27730079C}" presName="horFlow" presStyleCnt="0"/>
      <dgm:spPr/>
    </dgm:pt>
    <dgm:pt modelId="{CCD0D675-FE54-461A-BAC6-9359B74C6D14}" type="pres">
      <dgm:prSet presAssocID="{9FAC5F54-E7E4-44B9-A8BF-44D27730079C}" presName="bigChev" presStyleLbl="node1" presStyleIdx="0" presStyleCnt="3"/>
      <dgm:spPr/>
    </dgm:pt>
    <dgm:pt modelId="{D99EB170-5683-4DC8-9E9B-1EC147692E0C}" type="pres">
      <dgm:prSet presAssocID="{9FAC5F54-E7E4-44B9-A8BF-44D27730079C}" presName="vSp" presStyleCnt="0"/>
      <dgm:spPr/>
    </dgm:pt>
    <dgm:pt modelId="{8ED8E16C-999F-4E15-94AA-49D5069B1681}" type="pres">
      <dgm:prSet presAssocID="{849444D9-8BF5-4219-B9A1-49C008093D36}" presName="horFlow" presStyleCnt="0"/>
      <dgm:spPr/>
    </dgm:pt>
    <dgm:pt modelId="{A035046E-BE07-4E78-887F-E9F8F797F198}" type="pres">
      <dgm:prSet presAssocID="{849444D9-8BF5-4219-B9A1-49C008093D36}" presName="bigChev" presStyleLbl="node1" presStyleIdx="1" presStyleCnt="3" custScaleX="139918"/>
      <dgm:spPr/>
    </dgm:pt>
    <dgm:pt modelId="{C62FFCE4-61BC-498A-B170-672137195F1D}" type="pres">
      <dgm:prSet presAssocID="{849444D9-8BF5-4219-B9A1-49C008093D36}" presName="vSp" presStyleCnt="0"/>
      <dgm:spPr/>
    </dgm:pt>
    <dgm:pt modelId="{4F66B40F-FE96-4EBA-A3EE-02FDF9AD0AAD}" type="pres">
      <dgm:prSet presAssocID="{FABAE3E4-407A-4E98-98D6-E1F392F644B7}" presName="horFlow" presStyleCnt="0"/>
      <dgm:spPr/>
    </dgm:pt>
    <dgm:pt modelId="{52A79CAB-5F57-4E8C-8113-890B4B02D4A8}" type="pres">
      <dgm:prSet presAssocID="{FABAE3E4-407A-4E98-98D6-E1F392F644B7}" presName="bigChev" presStyleLbl="node1" presStyleIdx="2" presStyleCnt="3" custScaleX="178664"/>
      <dgm:spPr/>
    </dgm:pt>
  </dgm:ptLst>
  <dgm:cxnLst>
    <dgm:cxn modelId="{6FB17504-3B44-49B8-9FE9-CA53FB3AA5AB}" type="presOf" srcId="{FABAE3E4-407A-4E98-98D6-E1F392F644B7}" destId="{52A79CAB-5F57-4E8C-8113-890B4B02D4A8}" srcOrd="0" destOrd="0" presId="urn:microsoft.com/office/officeart/2005/8/layout/lProcess3"/>
    <dgm:cxn modelId="{1E5D2854-834D-4F4C-9252-63F65A6793A6}" srcId="{98ECC05C-64DC-4315-BC47-F39496DAA01A}" destId="{FABAE3E4-407A-4E98-98D6-E1F392F644B7}" srcOrd="2" destOrd="0" parTransId="{3C838412-20AD-4FBB-A500-6FF7793E66DA}" sibTransId="{6607939F-18F1-45B4-AD5E-A9966F5EAD69}"/>
    <dgm:cxn modelId="{718BCB77-9867-42D6-888E-CA7AC4DBF066}" type="presOf" srcId="{98ECC05C-64DC-4315-BC47-F39496DAA01A}" destId="{598C7B92-B05C-4E66-A370-F4216CB94FEF}" srcOrd="0" destOrd="0" presId="urn:microsoft.com/office/officeart/2005/8/layout/lProcess3"/>
    <dgm:cxn modelId="{B2A80C84-E641-47FB-8FFB-67207A4112F1}" type="presOf" srcId="{849444D9-8BF5-4219-B9A1-49C008093D36}" destId="{A035046E-BE07-4E78-887F-E9F8F797F198}" srcOrd="0" destOrd="0" presId="urn:microsoft.com/office/officeart/2005/8/layout/lProcess3"/>
    <dgm:cxn modelId="{48F5C9AE-8119-446A-BBC0-0EED9DB89665}" srcId="{98ECC05C-64DC-4315-BC47-F39496DAA01A}" destId="{849444D9-8BF5-4219-B9A1-49C008093D36}" srcOrd="1" destOrd="0" parTransId="{90CC3DF0-6B6A-4BED-B38B-E64801651D2F}" sibTransId="{566C14A2-82A2-46AF-A967-088A04E4856F}"/>
    <dgm:cxn modelId="{C97F16BA-F22F-42F6-88AB-2A7CB542CE37}" srcId="{98ECC05C-64DC-4315-BC47-F39496DAA01A}" destId="{9FAC5F54-E7E4-44B9-A8BF-44D27730079C}" srcOrd="0" destOrd="0" parTransId="{49657CF7-C513-45C4-8059-D97B94DC5887}" sibTransId="{AEC3344F-1AE4-469F-B39D-D10BF50E0F3A}"/>
    <dgm:cxn modelId="{27C459BC-8C2E-44CD-A132-F56EDD00ADE6}" type="presOf" srcId="{9FAC5F54-E7E4-44B9-A8BF-44D27730079C}" destId="{CCD0D675-FE54-461A-BAC6-9359B74C6D14}" srcOrd="0" destOrd="0" presId="urn:microsoft.com/office/officeart/2005/8/layout/lProcess3"/>
    <dgm:cxn modelId="{A14FE615-8EBE-4EDF-ABD4-23A6E2F5F51D}" type="presParOf" srcId="{598C7B92-B05C-4E66-A370-F4216CB94FEF}" destId="{35BC8D36-0983-4239-A47B-CD336A8F3EAD}" srcOrd="0" destOrd="0" presId="urn:microsoft.com/office/officeart/2005/8/layout/lProcess3"/>
    <dgm:cxn modelId="{C8D8BC80-F0B2-444C-8F07-9E6AE6498A55}" type="presParOf" srcId="{35BC8D36-0983-4239-A47B-CD336A8F3EAD}" destId="{CCD0D675-FE54-461A-BAC6-9359B74C6D14}" srcOrd="0" destOrd="0" presId="urn:microsoft.com/office/officeart/2005/8/layout/lProcess3"/>
    <dgm:cxn modelId="{11D6BCD2-E5B0-4D08-9248-BA1BBB13FE9D}" type="presParOf" srcId="{598C7B92-B05C-4E66-A370-F4216CB94FEF}" destId="{D99EB170-5683-4DC8-9E9B-1EC147692E0C}" srcOrd="1" destOrd="0" presId="urn:microsoft.com/office/officeart/2005/8/layout/lProcess3"/>
    <dgm:cxn modelId="{BAD6DE23-07EA-424E-AF41-D1AFC3AD4E45}" type="presParOf" srcId="{598C7B92-B05C-4E66-A370-F4216CB94FEF}" destId="{8ED8E16C-999F-4E15-94AA-49D5069B1681}" srcOrd="2" destOrd="0" presId="urn:microsoft.com/office/officeart/2005/8/layout/lProcess3"/>
    <dgm:cxn modelId="{0AA7F895-206C-4990-A733-C7D3F89A4392}" type="presParOf" srcId="{8ED8E16C-999F-4E15-94AA-49D5069B1681}" destId="{A035046E-BE07-4E78-887F-E9F8F797F198}" srcOrd="0" destOrd="0" presId="urn:microsoft.com/office/officeart/2005/8/layout/lProcess3"/>
    <dgm:cxn modelId="{3F36CC8E-C8BF-4619-9E74-42C24D767D5D}" type="presParOf" srcId="{598C7B92-B05C-4E66-A370-F4216CB94FEF}" destId="{C62FFCE4-61BC-498A-B170-672137195F1D}" srcOrd="3" destOrd="0" presId="urn:microsoft.com/office/officeart/2005/8/layout/lProcess3"/>
    <dgm:cxn modelId="{F9EA070D-FD4E-4F35-B322-41362C2D10C3}" type="presParOf" srcId="{598C7B92-B05C-4E66-A370-F4216CB94FEF}" destId="{4F66B40F-FE96-4EBA-A3EE-02FDF9AD0AAD}" srcOrd="4" destOrd="0" presId="urn:microsoft.com/office/officeart/2005/8/layout/lProcess3"/>
    <dgm:cxn modelId="{5E667EAB-C023-41C8-BE18-1EC71AF6E72F}" type="presParOf" srcId="{4F66B40F-FE96-4EBA-A3EE-02FDF9AD0AAD}" destId="{52A79CAB-5F57-4E8C-8113-890B4B02D4A8}"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ED8F7C-D11F-4684-87C5-00675A2B902A}" type="doc">
      <dgm:prSet loTypeId="urn:microsoft.com/office/officeart/2005/8/layout/vList6" loCatId="list" qsTypeId="urn:microsoft.com/office/officeart/2005/8/quickstyle/simple1" qsCatId="simple" csTypeId="urn:microsoft.com/office/officeart/2005/8/colors/accent1_2" csCatId="accent1" phldr="1"/>
      <dgm:spPr/>
      <dgm:t>
        <a:bodyPr/>
        <a:lstStyle/>
        <a:p>
          <a:pPr rtl="1"/>
          <a:endParaRPr lang="ar-IQ"/>
        </a:p>
      </dgm:t>
    </dgm:pt>
    <dgm:pt modelId="{26650401-6014-440E-8836-5FEE807EE6FF}">
      <dgm:prSet/>
      <dgm:spPr>
        <a:solidFill>
          <a:schemeClr val="tx2">
            <a:lumMod val="40000"/>
            <a:lumOff val="60000"/>
          </a:schemeClr>
        </a:solidFill>
      </dgm:spPr>
      <dgm:t>
        <a:bodyPr/>
        <a:lstStyle/>
        <a:p>
          <a:pPr rtl="0"/>
          <a:r>
            <a:rPr lang="en-US" dirty="0"/>
            <a:t>1</a:t>
          </a:r>
          <a:r>
            <a:rPr lang="en-US" baseline="30000" dirty="0"/>
            <a:t>st</a:t>
          </a:r>
          <a:r>
            <a:rPr lang="en-US" dirty="0"/>
            <a:t> trimester</a:t>
          </a:r>
          <a:endParaRPr lang="ar-IQ" dirty="0"/>
        </a:p>
      </dgm:t>
    </dgm:pt>
    <dgm:pt modelId="{C4D13328-3698-4AD4-B9AE-9A9CC1402800}" type="parTrans" cxnId="{3D1B7B5B-B05C-4A2D-96BB-7033B508F0BC}">
      <dgm:prSet/>
      <dgm:spPr/>
      <dgm:t>
        <a:bodyPr/>
        <a:lstStyle/>
        <a:p>
          <a:pPr rtl="1"/>
          <a:endParaRPr lang="ar-IQ"/>
        </a:p>
      </dgm:t>
    </dgm:pt>
    <dgm:pt modelId="{6E48450C-9E85-4D0E-9FFE-25C13232BF0D}" type="sibTrans" cxnId="{3D1B7B5B-B05C-4A2D-96BB-7033B508F0BC}">
      <dgm:prSet/>
      <dgm:spPr/>
      <dgm:t>
        <a:bodyPr/>
        <a:lstStyle/>
        <a:p>
          <a:pPr rtl="1"/>
          <a:endParaRPr lang="ar-IQ"/>
        </a:p>
      </dgm:t>
    </dgm:pt>
    <dgm:pt modelId="{CE339D9F-5882-4317-94FF-F845B342FCEF}">
      <dgm:prSet/>
      <dgm:spPr>
        <a:solidFill>
          <a:schemeClr val="tx2">
            <a:lumMod val="40000"/>
            <a:lumOff val="60000"/>
          </a:schemeClr>
        </a:solidFill>
      </dgm:spPr>
      <dgm:t>
        <a:bodyPr/>
        <a:lstStyle/>
        <a:p>
          <a:pPr rtl="0"/>
          <a:r>
            <a:rPr lang="en-US" dirty="0"/>
            <a:t>3</a:t>
          </a:r>
          <a:r>
            <a:rPr lang="en-US" baseline="30000" dirty="0"/>
            <a:t>rd</a:t>
          </a:r>
          <a:r>
            <a:rPr lang="en-US" dirty="0"/>
            <a:t> trimester</a:t>
          </a:r>
          <a:endParaRPr lang="ar-IQ" dirty="0"/>
        </a:p>
      </dgm:t>
    </dgm:pt>
    <dgm:pt modelId="{72287BC2-9DF3-41B7-98B2-67011CD280DC}" type="parTrans" cxnId="{D861D38D-3719-47E3-9A36-7E7A54D09782}">
      <dgm:prSet/>
      <dgm:spPr/>
      <dgm:t>
        <a:bodyPr/>
        <a:lstStyle/>
        <a:p>
          <a:pPr rtl="1"/>
          <a:endParaRPr lang="ar-IQ"/>
        </a:p>
      </dgm:t>
    </dgm:pt>
    <dgm:pt modelId="{672246D6-C4AD-45FE-B330-91CEF848D3B8}" type="sibTrans" cxnId="{D861D38D-3719-47E3-9A36-7E7A54D09782}">
      <dgm:prSet/>
      <dgm:spPr/>
      <dgm:t>
        <a:bodyPr/>
        <a:lstStyle/>
        <a:p>
          <a:pPr rtl="1"/>
          <a:endParaRPr lang="ar-IQ"/>
        </a:p>
      </dgm:t>
    </dgm:pt>
    <dgm:pt modelId="{529268C4-E964-4761-8824-CC6E847AA57F}">
      <dgm:prSet custT="1"/>
      <dgm:spPr>
        <a:solidFill>
          <a:schemeClr val="tx2">
            <a:lumMod val="60000"/>
            <a:lumOff val="40000"/>
            <a:alpha val="90000"/>
          </a:schemeClr>
        </a:solidFill>
      </dgm:spPr>
      <dgm:t>
        <a:bodyPr/>
        <a:lstStyle/>
        <a:p>
          <a:pPr rtl="1"/>
          <a:r>
            <a:rPr lang="en-US" sz="3600" dirty="0"/>
            <a:t>( 85% fetal damage / 10 % transmission)</a:t>
          </a:r>
          <a:endParaRPr lang="ar-IQ" sz="3600" dirty="0"/>
        </a:p>
      </dgm:t>
    </dgm:pt>
    <dgm:pt modelId="{90C1F938-67AC-4DE8-B785-CDE57E759D2C}" type="parTrans" cxnId="{05492D68-F284-484A-A3DE-79D6392F2079}">
      <dgm:prSet/>
      <dgm:spPr/>
      <dgm:t>
        <a:bodyPr/>
        <a:lstStyle/>
        <a:p>
          <a:pPr rtl="1"/>
          <a:endParaRPr lang="ar-IQ"/>
        </a:p>
      </dgm:t>
    </dgm:pt>
    <dgm:pt modelId="{63809313-B6AC-4A86-A710-54F1A6A1696A}" type="sibTrans" cxnId="{05492D68-F284-484A-A3DE-79D6392F2079}">
      <dgm:prSet/>
      <dgm:spPr/>
      <dgm:t>
        <a:bodyPr/>
        <a:lstStyle/>
        <a:p>
          <a:pPr rtl="1"/>
          <a:endParaRPr lang="ar-IQ"/>
        </a:p>
      </dgm:t>
    </dgm:pt>
    <dgm:pt modelId="{D1331525-CAB6-4E00-BC1A-2B4472E81730}">
      <dgm:prSet/>
      <dgm:spPr>
        <a:solidFill>
          <a:schemeClr val="tx2">
            <a:lumMod val="60000"/>
            <a:lumOff val="40000"/>
            <a:alpha val="90000"/>
          </a:schemeClr>
        </a:solidFill>
      </dgm:spPr>
      <dgm:t>
        <a:bodyPr/>
        <a:lstStyle/>
        <a:p>
          <a:pPr rtl="1"/>
          <a:endParaRPr lang="ar-IQ" sz="3000" dirty="0"/>
        </a:p>
      </dgm:t>
    </dgm:pt>
    <dgm:pt modelId="{B77BB064-D5F6-4259-9F6B-4E5741F591A6}" type="parTrans" cxnId="{CAB25830-56EE-42F7-A751-FDC0A452843A}">
      <dgm:prSet/>
      <dgm:spPr/>
      <dgm:t>
        <a:bodyPr/>
        <a:lstStyle/>
        <a:p>
          <a:pPr rtl="1"/>
          <a:endParaRPr lang="ar-IQ"/>
        </a:p>
      </dgm:t>
    </dgm:pt>
    <dgm:pt modelId="{597D5E85-9164-486F-8250-A2B02DB12E70}" type="sibTrans" cxnId="{CAB25830-56EE-42F7-A751-FDC0A452843A}">
      <dgm:prSet/>
      <dgm:spPr/>
      <dgm:t>
        <a:bodyPr/>
        <a:lstStyle/>
        <a:p>
          <a:pPr rtl="1"/>
          <a:endParaRPr lang="ar-IQ"/>
        </a:p>
      </dgm:t>
    </dgm:pt>
    <dgm:pt modelId="{7626BA97-CA60-4E2C-8203-C710917CEB27}">
      <dgm:prSet custT="1"/>
      <dgm:spPr>
        <a:solidFill>
          <a:schemeClr val="tx2">
            <a:lumMod val="60000"/>
            <a:lumOff val="40000"/>
            <a:alpha val="90000"/>
          </a:schemeClr>
        </a:solidFill>
      </dgm:spPr>
      <dgm:t>
        <a:bodyPr/>
        <a:lstStyle/>
        <a:p>
          <a:pPr rtl="1"/>
          <a:r>
            <a:rPr lang="en-US" sz="3200" dirty="0"/>
            <a:t>( 10% fetal damage /  85 % transmission)</a:t>
          </a:r>
          <a:endParaRPr lang="ar-IQ" sz="3200" dirty="0"/>
        </a:p>
      </dgm:t>
    </dgm:pt>
    <dgm:pt modelId="{C229ADBD-ECEB-4C84-942B-0A2C11CFF6C1}" type="parTrans" cxnId="{1C3F250B-2531-43F3-AA35-7D9985872D5C}">
      <dgm:prSet/>
      <dgm:spPr/>
      <dgm:t>
        <a:bodyPr/>
        <a:lstStyle/>
        <a:p>
          <a:pPr rtl="1"/>
          <a:endParaRPr lang="ar-IQ"/>
        </a:p>
      </dgm:t>
    </dgm:pt>
    <dgm:pt modelId="{7C608FEC-CB60-4886-A186-32DFEF56F1BE}" type="sibTrans" cxnId="{1C3F250B-2531-43F3-AA35-7D9985872D5C}">
      <dgm:prSet/>
      <dgm:spPr/>
      <dgm:t>
        <a:bodyPr/>
        <a:lstStyle/>
        <a:p>
          <a:pPr rtl="1"/>
          <a:endParaRPr lang="ar-IQ"/>
        </a:p>
      </dgm:t>
    </dgm:pt>
    <dgm:pt modelId="{C39917DB-1BBF-4BC9-A92C-537BD49638C6}">
      <dgm:prSet/>
      <dgm:spPr>
        <a:solidFill>
          <a:schemeClr val="tx2">
            <a:lumMod val="60000"/>
            <a:lumOff val="40000"/>
            <a:alpha val="90000"/>
          </a:schemeClr>
        </a:solidFill>
      </dgm:spPr>
      <dgm:t>
        <a:bodyPr/>
        <a:lstStyle/>
        <a:p>
          <a:pPr rtl="1"/>
          <a:endParaRPr lang="ar-IQ" sz="3000" dirty="0"/>
        </a:p>
      </dgm:t>
    </dgm:pt>
    <dgm:pt modelId="{1FE5AF9D-FD63-4BD3-B557-9AFAE11966D3}" type="parTrans" cxnId="{124CAA7C-0DB1-4F69-8C21-8F2C7F781900}">
      <dgm:prSet/>
      <dgm:spPr/>
      <dgm:t>
        <a:bodyPr/>
        <a:lstStyle/>
        <a:p>
          <a:pPr rtl="1"/>
          <a:endParaRPr lang="ar-IQ"/>
        </a:p>
      </dgm:t>
    </dgm:pt>
    <dgm:pt modelId="{0B0EB30E-42EB-4026-9714-59C36383D061}" type="sibTrans" cxnId="{124CAA7C-0DB1-4F69-8C21-8F2C7F781900}">
      <dgm:prSet/>
      <dgm:spPr/>
      <dgm:t>
        <a:bodyPr/>
        <a:lstStyle/>
        <a:p>
          <a:pPr rtl="1"/>
          <a:endParaRPr lang="ar-IQ"/>
        </a:p>
      </dgm:t>
    </dgm:pt>
    <dgm:pt modelId="{5FF776E5-713E-4273-A660-D20170E9C012}" type="pres">
      <dgm:prSet presAssocID="{B5ED8F7C-D11F-4684-87C5-00675A2B902A}" presName="Name0" presStyleCnt="0">
        <dgm:presLayoutVars>
          <dgm:dir/>
          <dgm:animLvl val="lvl"/>
          <dgm:resizeHandles/>
        </dgm:presLayoutVars>
      </dgm:prSet>
      <dgm:spPr/>
    </dgm:pt>
    <dgm:pt modelId="{A6509E87-B7BD-446E-A906-49278BF505E5}" type="pres">
      <dgm:prSet presAssocID="{26650401-6014-440E-8836-5FEE807EE6FF}" presName="linNode" presStyleCnt="0"/>
      <dgm:spPr/>
    </dgm:pt>
    <dgm:pt modelId="{CF4D2D8C-F9EB-4F23-807C-2B190021BC41}" type="pres">
      <dgm:prSet presAssocID="{26650401-6014-440E-8836-5FEE807EE6FF}" presName="parentShp" presStyleLbl="node1" presStyleIdx="0" presStyleCnt="2">
        <dgm:presLayoutVars>
          <dgm:bulletEnabled val="1"/>
        </dgm:presLayoutVars>
      </dgm:prSet>
      <dgm:spPr/>
    </dgm:pt>
    <dgm:pt modelId="{0CD370F4-BA45-4A95-B926-6E846ECDC9C6}" type="pres">
      <dgm:prSet presAssocID="{26650401-6014-440E-8836-5FEE807EE6FF}" presName="childShp" presStyleLbl="bgAccFollowNode1" presStyleIdx="0" presStyleCnt="2">
        <dgm:presLayoutVars>
          <dgm:bulletEnabled val="1"/>
        </dgm:presLayoutVars>
      </dgm:prSet>
      <dgm:spPr/>
    </dgm:pt>
    <dgm:pt modelId="{87B33044-EBD0-46C0-8071-E3E3455A8136}" type="pres">
      <dgm:prSet presAssocID="{6E48450C-9E85-4D0E-9FFE-25C13232BF0D}" presName="spacing" presStyleCnt="0"/>
      <dgm:spPr/>
    </dgm:pt>
    <dgm:pt modelId="{66B73647-D8C1-44CD-90C9-2458ED683F47}" type="pres">
      <dgm:prSet presAssocID="{CE339D9F-5882-4317-94FF-F845B342FCEF}" presName="linNode" presStyleCnt="0"/>
      <dgm:spPr/>
    </dgm:pt>
    <dgm:pt modelId="{E9EAAAE8-4A43-4C73-AA95-D17E0C55188C}" type="pres">
      <dgm:prSet presAssocID="{CE339D9F-5882-4317-94FF-F845B342FCEF}" presName="parentShp" presStyleLbl="node1" presStyleIdx="1" presStyleCnt="2">
        <dgm:presLayoutVars>
          <dgm:bulletEnabled val="1"/>
        </dgm:presLayoutVars>
      </dgm:prSet>
      <dgm:spPr/>
    </dgm:pt>
    <dgm:pt modelId="{154EF667-75E8-4E87-8F3E-AB123BBAA10C}" type="pres">
      <dgm:prSet presAssocID="{CE339D9F-5882-4317-94FF-F845B342FCEF}" presName="childShp" presStyleLbl="bgAccFollowNode1" presStyleIdx="1" presStyleCnt="2">
        <dgm:presLayoutVars>
          <dgm:bulletEnabled val="1"/>
        </dgm:presLayoutVars>
      </dgm:prSet>
      <dgm:spPr/>
    </dgm:pt>
  </dgm:ptLst>
  <dgm:cxnLst>
    <dgm:cxn modelId="{D8076900-B7F8-40F8-8724-42581F7DCED9}" type="presOf" srcId="{B5ED8F7C-D11F-4684-87C5-00675A2B902A}" destId="{5FF776E5-713E-4273-A660-D20170E9C012}" srcOrd="0" destOrd="0" presId="urn:microsoft.com/office/officeart/2005/8/layout/vList6"/>
    <dgm:cxn modelId="{6DF93603-468D-4330-A324-58325E7E9460}" type="presOf" srcId="{C39917DB-1BBF-4BC9-A92C-537BD49638C6}" destId="{154EF667-75E8-4E87-8F3E-AB123BBAA10C}" srcOrd="0" destOrd="1" presId="urn:microsoft.com/office/officeart/2005/8/layout/vList6"/>
    <dgm:cxn modelId="{1C3F250B-2531-43F3-AA35-7D9985872D5C}" srcId="{CE339D9F-5882-4317-94FF-F845B342FCEF}" destId="{7626BA97-CA60-4E2C-8203-C710917CEB27}" srcOrd="0" destOrd="0" parTransId="{C229ADBD-ECEB-4C84-942B-0A2C11CFF6C1}" sibTransId="{7C608FEC-CB60-4886-A186-32DFEF56F1BE}"/>
    <dgm:cxn modelId="{CAB25830-56EE-42F7-A751-FDC0A452843A}" srcId="{26650401-6014-440E-8836-5FEE807EE6FF}" destId="{D1331525-CAB6-4E00-BC1A-2B4472E81730}" srcOrd="1" destOrd="0" parTransId="{B77BB064-D5F6-4259-9F6B-4E5741F591A6}" sibTransId="{597D5E85-9164-486F-8250-A2B02DB12E70}"/>
    <dgm:cxn modelId="{F8F7673E-7525-4B60-97ED-0D4D6C5EDFB1}" type="presOf" srcId="{529268C4-E964-4761-8824-CC6E847AA57F}" destId="{0CD370F4-BA45-4A95-B926-6E846ECDC9C6}" srcOrd="0" destOrd="0" presId="urn:microsoft.com/office/officeart/2005/8/layout/vList6"/>
    <dgm:cxn modelId="{3D1B7B5B-B05C-4A2D-96BB-7033B508F0BC}" srcId="{B5ED8F7C-D11F-4684-87C5-00675A2B902A}" destId="{26650401-6014-440E-8836-5FEE807EE6FF}" srcOrd="0" destOrd="0" parTransId="{C4D13328-3698-4AD4-B9AE-9A9CC1402800}" sibTransId="{6E48450C-9E85-4D0E-9FFE-25C13232BF0D}"/>
    <dgm:cxn modelId="{05492D68-F284-484A-A3DE-79D6392F2079}" srcId="{26650401-6014-440E-8836-5FEE807EE6FF}" destId="{529268C4-E964-4761-8824-CC6E847AA57F}" srcOrd="0" destOrd="0" parTransId="{90C1F938-67AC-4DE8-B785-CDE57E759D2C}" sibTransId="{63809313-B6AC-4A86-A710-54F1A6A1696A}"/>
    <dgm:cxn modelId="{107EEA4A-DD84-4396-B18C-396EEF00D970}" type="presOf" srcId="{26650401-6014-440E-8836-5FEE807EE6FF}" destId="{CF4D2D8C-F9EB-4F23-807C-2B190021BC41}" srcOrd="0" destOrd="0" presId="urn:microsoft.com/office/officeart/2005/8/layout/vList6"/>
    <dgm:cxn modelId="{C837714F-57EF-4FC3-BA8E-6904F6670928}" type="presOf" srcId="{7626BA97-CA60-4E2C-8203-C710917CEB27}" destId="{154EF667-75E8-4E87-8F3E-AB123BBAA10C}" srcOrd="0" destOrd="0" presId="urn:microsoft.com/office/officeart/2005/8/layout/vList6"/>
    <dgm:cxn modelId="{124CAA7C-0DB1-4F69-8C21-8F2C7F781900}" srcId="{CE339D9F-5882-4317-94FF-F845B342FCEF}" destId="{C39917DB-1BBF-4BC9-A92C-537BD49638C6}" srcOrd="1" destOrd="0" parTransId="{1FE5AF9D-FD63-4BD3-B557-9AFAE11966D3}" sibTransId="{0B0EB30E-42EB-4026-9714-59C36383D061}"/>
    <dgm:cxn modelId="{D861D38D-3719-47E3-9A36-7E7A54D09782}" srcId="{B5ED8F7C-D11F-4684-87C5-00675A2B902A}" destId="{CE339D9F-5882-4317-94FF-F845B342FCEF}" srcOrd="1" destOrd="0" parTransId="{72287BC2-9DF3-41B7-98B2-67011CD280DC}" sibTransId="{672246D6-C4AD-45FE-B330-91CEF848D3B8}"/>
    <dgm:cxn modelId="{D16FADA6-5EBB-41A1-8C5D-FC33AF668010}" type="presOf" srcId="{D1331525-CAB6-4E00-BC1A-2B4472E81730}" destId="{0CD370F4-BA45-4A95-B926-6E846ECDC9C6}" srcOrd="0" destOrd="1" presId="urn:microsoft.com/office/officeart/2005/8/layout/vList6"/>
    <dgm:cxn modelId="{8F0A98A7-D061-4691-BE6B-5716109F5450}" type="presOf" srcId="{CE339D9F-5882-4317-94FF-F845B342FCEF}" destId="{E9EAAAE8-4A43-4C73-AA95-D17E0C55188C}" srcOrd="0" destOrd="0" presId="urn:microsoft.com/office/officeart/2005/8/layout/vList6"/>
    <dgm:cxn modelId="{9A0CD537-0240-463A-8404-8764B66643A9}" type="presParOf" srcId="{5FF776E5-713E-4273-A660-D20170E9C012}" destId="{A6509E87-B7BD-446E-A906-49278BF505E5}" srcOrd="0" destOrd="0" presId="urn:microsoft.com/office/officeart/2005/8/layout/vList6"/>
    <dgm:cxn modelId="{B8BBFCDD-D636-494B-BCF8-FB92ECD20E3C}" type="presParOf" srcId="{A6509E87-B7BD-446E-A906-49278BF505E5}" destId="{CF4D2D8C-F9EB-4F23-807C-2B190021BC41}" srcOrd="0" destOrd="0" presId="urn:microsoft.com/office/officeart/2005/8/layout/vList6"/>
    <dgm:cxn modelId="{162E2E08-4FF9-499D-B4F4-38D07E69B24C}" type="presParOf" srcId="{A6509E87-B7BD-446E-A906-49278BF505E5}" destId="{0CD370F4-BA45-4A95-B926-6E846ECDC9C6}" srcOrd="1" destOrd="0" presId="urn:microsoft.com/office/officeart/2005/8/layout/vList6"/>
    <dgm:cxn modelId="{3C6FBE6D-02FF-49D7-891C-9919918F8849}" type="presParOf" srcId="{5FF776E5-713E-4273-A660-D20170E9C012}" destId="{87B33044-EBD0-46C0-8071-E3E3455A8136}" srcOrd="1" destOrd="0" presId="urn:microsoft.com/office/officeart/2005/8/layout/vList6"/>
    <dgm:cxn modelId="{89EBDE86-4DAE-4115-9B20-E8177D4BB06B}" type="presParOf" srcId="{5FF776E5-713E-4273-A660-D20170E9C012}" destId="{66B73647-D8C1-44CD-90C9-2458ED683F47}" srcOrd="2" destOrd="0" presId="urn:microsoft.com/office/officeart/2005/8/layout/vList6"/>
    <dgm:cxn modelId="{66C9FE1A-1F0E-4481-AAC6-13B952478EB4}" type="presParOf" srcId="{66B73647-D8C1-44CD-90C9-2458ED683F47}" destId="{E9EAAAE8-4A43-4C73-AA95-D17E0C55188C}" srcOrd="0" destOrd="0" presId="urn:microsoft.com/office/officeart/2005/8/layout/vList6"/>
    <dgm:cxn modelId="{FEF2E9DD-0B03-4198-98A7-34F7ACDD9380}" type="presParOf" srcId="{66B73647-D8C1-44CD-90C9-2458ED683F47}" destId="{154EF667-75E8-4E87-8F3E-AB123BBAA10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E37744-AB80-4F3E-97CB-ED5873F498ED}" type="doc">
      <dgm:prSet loTypeId="urn:microsoft.com/office/officeart/2005/8/layout/cycle8" loCatId="cycle" qsTypeId="urn:microsoft.com/office/officeart/2005/8/quickstyle/simple1" qsCatId="simple" csTypeId="urn:microsoft.com/office/officeart/2005/8/colors/accent1_2" csCatId="accent1" phldr="1"/>
      <dgm:spPr/>
      <dgm:t>
        <a:bodyPr/>
        <a:lstStyle/>
        <a:p>
          <a:pPr rtl="1"/>
          <a:endParaRPr lang="ar-IQ"/>
        </a:p>
      </dgm:t>
    </dgm:pt>
    <dgm:pt modelId="{3CB9D076-3178-4A65-90F6-3DA5CE732CC2}">
      <dgm:prSet/>
      <dgm:spPr/>
      <dgm:t>
        <a:bodyPr/>
        <a:lstStyle/>
        <a:p>
          <a:pPr rtl="0"/>
          <a:r>
            <a:rPr lang="en-US" dirty="0"/>
            <a:t>Occur 1 %</a:t>
          </a:r>
          <a:endParaRPr lang="ar-IQ" dirty="0"/>
        </a:p>
      </dgm:t>
    </dgm:pt>
    <dgm:pt modelId="{ECF95550-5C28-49EE-ADEC-0FD761A9DF52}" type="parTrans" cxnId="{26212CAB-FE92-4C49-B6B4-0AA99CE049F9}">
      <dgm:prSet/>
      <dgm:spPr/>
      <dgm:t>
        <a:bodyPr/>
        <a:lstStyle/>
        <a:p>
          <a:pPr rtl="1"/>
          <a:endParaRPr lang="ar-IQ"/>
        </a:p>
      </dgm:t>
    </dgm:pt>
    <dgm:pt modelId="{16064162-DABF-479D-BDB4-AD24F241225E}" type="sibTrans" cxnId="{26212CAB-FE92-4C49-B6B4-0AA99CE049F9}">
      <dgm:prSet/>
      <dgm:spPr/>
      <dgm:t>
        <a:bodyPr/>
        <a:lstStyle/>
        <a:p>
          <a:pPr rtl="1"/>
          <a:endParaRPr lang="ar-IQ"/>
        </a:p>
      </dgm:t>
    </dgm:pt>
    <dgm:pt modelId="{EC8853C1-A357-4205-A221-57AC380B6A49}">
      <dgm:prSet/>
      <dgm:spPr/>
      <dgm:t>
        <a:bodyPr/>
        <a:lstStyle/>
        <a:p>
          <a:pPr rtl="0"/>
          <a:r>
            <a:rPr lang="en-US"/>
            <a:t>Occur 3- 28 weeks</a:t>
          </a:r>
          <a:endParaRPr lang="ar-IQ"/>
        </a:p>
      </dgm:t>
    </dgm:pt>
    <dgm:pt modelId="{3BC2FE6D-179F-4D35-872C-36716AABF10D}" type="parTrans" cxnId="{63DC6ECA-6FB7-4691-85CD-6E2114287C29}">
      <dgm:prSet/>
      <dgm:spPr/>
      <dgm:t>
        <a:bodyPr/>
        <a:lstStyle/>
        <a:p>
          <a:pPr rtl="1"/>
          <a:endParaRPr lang="ar-IQ"/>
        </a:p>
      </dgm:t>
    </dgm:pt>
    <dgm:pt modelId="{03D1645A-A2D6-4DD7-BCEF-2BCBBD1DD604}" type="sibTrans" cxnId="{63DC6ECA-6FB7-4691-85CD-6E2114287C29}">
      <dgm:prSet/>
      <dgm:spPr/>
      <dgm:t>
        <a:bodyPr/>
        <a:lstStyle/>
        <a:p>
          <a:pPr rtl="1"/>
          <a:endParaRPr lang="ar-IQ"/>
        </a:p>
      </dgm:t>
    </dgm:pt>
    <dgm:pt modelId="{974D434A-5484-4DE2-BE05-3B6BC701C07A}">
      <dgm:prSet/>
      <dgm:spPr/>
      <dgm:t>
        <a:bodyPr/>
        <a:lstStyle/>
        <a:p>
          <a:pPr rtl="0"/>
          <a:r>
            <a:rPr lang="en-US"/>
            <a:t>lower in the 1st trimester</a:t>
          </a:r>
          <a:endParaRPr lang="ar-IQ"/>
        </a:p>
      </dgm:t>
    </dgm:pt>
    <dgm:pt modelId="{618E3283-6492-4D75-920E-E3E318C947CB}" type="parTrans" cxnId="{EB89A098-BF0F-4FCC-810A-3BF5D63037B0}">
      <dgm:prSet/>
      <dgm:spPr/>
      <dgm:t>
        <a:bodyPr/>
        <a:lstStyle/>
        <a:p>
          <a:pPr rtl="1"/>
          <a:endParaRPr lang="ar-IQ"/>
        </a:p>
      </dgm:t>
    </dgm:pt>
    <dgm:pt modelId="{F567420C-4D0E-4591-B68B-138AE67F341F}" type="sibTrans" cxnId="{EB89A098-BF0F-4FCC-810A-3BF5D63037B0}">
      <dgm:prSet/>
      <dgm:spPr/>
      <dgm:t>
        <a:bodyPr/>
        <a:lstStyle/>
        <a:p>
          <a:pPr rtl="1"/>
          <a:endParaRPr lang="ar-IQ"/>
        </a:p>
      </dgm:t>
    </dgm:pt>
    <dgm:pt modelId="{CEAE3835-915F-4383-B432-B5B68ED64CD4}">
      <dgm:prSet/>
      <dgm:spPr/>
      <dgm:t>
        <a:bodyPr/>
        <a:lstStyle/>
        <a:p>
          <a:pPr rtl="0"/>
          <a:r>
            <a:rPr lang="en-US"/>
            <a:t>No risk after 28 weeks. </a:t>
          </a:r>
          <a:endParaRPr lang="ar-IQ"/>
        </a:p>
      </dgm:t>
    </dgm:pt>
    <dgm:pt modelId="{7DF01892-9F89-4852-B836-3621D1BBD9FB}" type="parTrans" cxnId="{AE1F23D4-C9B7-43B1-8690-949B8D96D2C1}">
      <dgm:prSet/>
      <dgm:spPr/>
      <dgm:t>
        <a:bodyPr/>
        <a:lstStyle/>
        <a:p>
          <a:pPr rtl="1"/>
          <a:endParaRPr lang="ar-IQ"/>
        </a:p>
      </dgm:t>
    </dgm:pt>
    <dgm:pt modelId="{2BC95408-8464-466F-A741-08FA06679A6D}" type="sibTrans" cxnId="{AE1F23D4-C9B7-43B1-8690-949B8D96D2C1}">
      <dgm:prSet/>
      <dgm:spPr/>
      <dgm:t>
        <a:bodyPr/>
        <a:lstStyle/>
        <a:p>
          <a:pPr rtl="1"/>
          <a:endParaRPr lang="ar-IQ"/>
        </a:p>
      </dgm:t>
    </dgm:pt>
    <dgm:pt modelId="{45D66FA1-ED1C-4C3B-82B4-9C227AE90E1C}">
      <dgm:prSet/>
      <dgm:spPr/>
      <dgm:t>
        <a:bodyPr/>
        <a:lstStyle/>
        <a:p>
          <a:pPr rtl="0"/>
          <a:r>
            <a:rPr lang="en-US"/>
            <a:t>USG after 5 weeks </a:t>
          </a:r>
          <a:endParaRPr lang="ar-IQ"/>
        </a:p>
      </dgm:t>
    </dgm:pt>
    <dgm:pt modelId="{A97EEA10-CB1E-42B1-9E6A-501A84C2B35B}" type="parTrans" cxnId="{DE7B7F3F-54FB-4CE1-A069-23C9DDA9D206}">
      <dgm:prSet/>
      <dgm:spPr/>
      <dgm:t>
        <a:bodyPr/>
        <a:lstStyle/>
        <a:p>
          <a:pPr rtl="1"/>
          <a:endParaRPr lang="ar-IQ"/>
        </a:p>
      </dgm:t>
    </dgm:pt>
    <dgm:pt modelId="{22B44170-E698-4549-BDC8-6B880A98DD8E}" type="sibTrans" cxnId="{DE7B7F3F-54FB-4CE1-A069-23C9DDA9D206}">
      <dgm:prSet/>
      <dgm:spPr/>
      <dgm:t>
        <a:bodyPr/>
        <a:lstStyle/>
        <a:p>
          <a:pPr rtl="1"/>
          <a:endParaRPr lang="ar-IQ"/>
        </a:p>
      </dgm:t>
    </dgm:pt>
    <dgm:pt modelId="{90274CDF-6369-4C9E-BC72-AD3B4B08B312}" type="pres">
      <dgm:prSet presAssocID="{3AE37744-AB80-4F3E-97CB-ED5873F498ED}" presName="compositeShape" presStyleCnt="0">
        <dgm:presLayoutVars>
          <dgm:chMax val="7"/>
          <dgm:dir/>
          <dgm:resizeHandles val="exact"/>
        </dgm:presLayoutVars>
      </dgm:prSet>
      <dgm:spPr/>
    </dgm:pt>
    <dgm:pt modelId="{DE53164D-8898-4009-8D0C-53849AE2B588}" type="pres">
      <dgm:prSet presAssocID="{3AE37744-AB80-4F3E-97CB-ED5873F498ED}" presName="wedge1" presStyleLbl="node1" presStyleIdx="0" presStyleCnt="5" custScaleY="99377"/>
      <dgm:spPr/>
    </dgm:pt>
    <dgm:pt modelId="{2B49F439-DB51-477D-89DE-E7699A6DC2F6}" type="pres">
      <dgm:prSet presAssocID="{3AE37744-AB80-4F3E-97CB-ED5873F498ED}" presName="dummy1a" presStyleCnt="0"/>
      <dgm:spPr/>
    </dgm:pt>
    <dgm:pt modelId="{ADE2C8BE-37C0-4EA2-9AB0-C9542894D758}" type="pres">
      <dgm:prSet presAssocID="{3AE37744-AB80-4F3E-97CB-ED5873F498ED}" presName="dummy1b" presStyleCnt="0"/>
      <dgm:spPr/>
    </dgm:pt>
    <dgm:pt modelId="{7485A338-84EF-41A8-A3D9-C2660D09C2CE}" type="pres">
      <dgm:prSet presAssocID="{3AE37744-AB80-4F3E-97CB-ED5873F498ED}" presName="wedge1Tx" presStyleLbl="node1" presStyleIdx="0" presStyleCnt="5">
        <dgm:presLayoutVars>
          <dgm:chMax val="0"/>
          <dgm:chPref val="0"/>
          <dgm:bulletEnabled val="1"/>
        </dgm:presLayoutVars>
      </dgm:prSet>
      <dgm:spPr/>
    </dgm:pt>
    <dgm:pt modelId="{697F11DF-DBBB-4B11-9C70-3B36EEF5F767}" type="pres">
      <dgm:prSet presAssocID="{3AE37744-AB80-4F3E-97CB-ED5873F498ED}" presName="wedge2" presStyleLbl="node1" presStyleIdx="1" presStyleCnt="5"/>
      <dgm:spPr/>
    </dgm:pt>
    <dgm:pt modelId="{9B1D28C0-1A3B-476A-B1D0-88FC1DCAC354}" type="pres">
      <dgm:prSet presAssocID="{3AE37744-AB80-4F3E-97CB-ED5873F498ED}" presName="dummy2a" presStyleCnt="0"/>
      <dgm:spPr/>
    </dgm:pt>
    <dgm:pt modelId="{ACBBD286-0040-410B-A703-66F86403EDD9}" type="pres">
      <dgm:prSet presAssocID="{3AE37744-AB80-4F3E-97CB-ED5873F498ED}" presName="dummy2b" presStyleCnt="0"/>
      <dgm:spPr/>
    </dgm:pt>
    <dgm:pt modelId="{DA14FC6B-EFBD-472B-9A9B-4462E551C15F}" type="pres">
      <dgm:prSet presAssocID="{3AE37744-AB80-4F3E-97CB-ED5873F498ED}" presName="wedge2Tx" presStyleLbl="node1" presStyleIdx="1" presStyleCnt="5">
        <dgm:presLayoutVars>
          <dgm:chMax val="0"/>
          <dgm:chPref val="0"/>
          <dgm:bulletEnabled val="1"/>
        </dgm:presLayoutVars>
      </dgm:prSet>
      <dgm:spPr/>
    </dgm:pt>
    <dgm:pt modelId="{0A282D6F-AC0B-490F-9E32-81C355C7A5CD}" type="pres">
      <dgm:prSet presAssocID="{3AE37744-AB80-4F3E-97CB-ED5873F498ED}" presName="wedge3" presStyleLbl="node1" presStyleIdx="2" presStyleCnt="5"/>
      <dgm:spPr/>
    </dgm:pt>
    <dgm:pt modelId="{0A144EF7-524B-4604-9B55-102D749340FD}" type="pres">
      <dgm:prSet presAssocID="{3AE37744-AB80-4F3E-97CB-ED5873F498ED}" presName="dummy3a" presStyleCnt="0"/>
      <dgm:spPr/>
    </dgm:pt>
    <dgm:pt modelId="{160D5EC3-219A-4FE5-A926-C9CE03CA8C8D}" type="pres">
      <dgm:prSet presAssocID="{3AE37744-AB80-4F3E-97CB-ED5873F498ED}" presName="dummy3b" presStyleCnt="0"/>
      <dgm:spPr/>
    </dgm:pt>
    <dgm:pt modelId="{0001B8D1-37A8-43B0-B9D1-F81966146645}" type="pres">
      <dgm:prSet presAssocID="{3AE37744-AB80-4F3E-97CB-ED5873F498ED}" presName="wedge3Tx" presStyleLbl="node1" presStyleIdx="2" presStyleCnt="5">
        <dgm:presLayoutVars>
          <dgm:chMax val="0"/>
          <dgm:chPref val="0"/>
          <dgm:bulletEnabled val="1"/>
        </dgm:presLayoutVars>
      </dgm:prSet>
      <dgm:spPr/>
    </dgm:pt>
    <dgm:pt modelId="{B92B4BFF-30BB-426B-87AD-71C1A7B8F57B}" type="pres">
      <dgm:prSet presAssocID="{3AE37744-AB80-4F3E-97CB-ED5873F498ED}" presName="wedge4" presStyleLbl="node1" presStyleIdx="3" presStyleCnt="5"/>
      <dgm:spPr/>
    </dgm:pt>
    <dgm:pt modelId="{6671CE25-6B7B-4783-AF28-175BFA91D201}" type="pres">
      <dgm:prSet presAssocID="{3AE37744-AB80-4F3E-97CB-ED5873F498ED}" presName="dummy4a" presStyleCnt="0"/>
      <dgm:spPr/>
    </dgm:pt>
    <dgm:pt modelId="{46C9EF14-E090-4723-9373-62066EA29A06}" type="pres">
      <dgm:prSet presAssocID="{3AE37744-AB80-4F3E-97CB-ED5873F498ED}" presName="dummy4b" presStyleCnt="0"/>
      <dgm:spPr/>
    </dgm:pt>
    <dgm:pt modelId="{C847D6EA-AA51-4912-9B59-AEB47A6E3EC8}" type="pres">
      <dgm:prSet presAssocID="{3AE37744-AB80-4F3E-97CB-ED5873F498ED}" presName="wedge4Tx" presStyleLbl="node1" presStyleIdx="3" presStyleCnt="5">
        <dgm:presLayoutVars>
          <dgm:chMax val="0"/>
          <dgm:chPref val="0"/>
          <dgm:bulletEnabled val="1"/>
        </dgm:presLayoutVars>
      </dgm:prSet>
      <dgm:spPr/>
    </dgm:pt>
    <dgm:pt modelId="{A454D1A2-7424-481E-A81B-3BD6C37BBD88}" type="pres">
      <dgm:prSet presAssocID="{3AE37744-AB80-4F3E-97CB-ED5873F498ED}" presName="wedge5" presStyleLbl="node1" presStyleIdx="4" presStyleCnt="5"/>
      <dgm:spPr/>
    </dgm:pt>
    <dgm:pt modelId="{AD4AAB16-DDB5-4C36-8302-0AC009346972}" type="pres">
      <dgm:prSet presAssocID="{3AE37744-AB80-4F3E-97CB-ED5873F498ED}" presName="dummy5a" presStyleCnt="0"/>
      <dgm:spPr/>
    </dgm:pt>
    <dgm:pt modelId="{39A20D64-B296-4611-A6C1-37AA1C023E20}" type="pres">
      <dgm:prSet presAssocID="{3AE37744-AB80-4F3E-97CB-ED5873F498ED}" presName="dummy5b" presStyleCnt="0"/>
      <dgm:spPr/>
    </dgm:pt>
    <dgm:pt modelId="{96C75A15-CEBE-4EB8-9D3B-B4BF060644AF}" type="pres">
      <dgm:prSet presAssocID="{3AE37744-AB80-4F3E-97CB-ED5873F498ED}" presName="wedge5Tx" presStyleLbl="node1" presStyleIdx="4" presStyleCnt="5">
        <dgm:presLayoutVars>
          <dgm:chMax val="0"/>
          <dgm:chPref val="0"/>
          <dgm:bulletEnabled val="1"/>
        </dgm:presLayoutVars>
      </dgm:prSet>
      <dgm:spPr/>
    </dgm:pt>
    <dgm:pt modelId="{17E4FA33-E417-4A7A-A3C1-22CD79EF3A83}" type="pres">
      <dgm:prSet presAssocID="{16064162-DABF-479D-BDB4-AD24F241225E}" presName="arrowWedge1" presStyleLbl="fgSibTrans2D1" presStyleIdx="0" presStyleCnt="5"/>
      <dgm:spPr/>
    </dgm:pt>
    <dgm:pt modelId="{EE0007BA-8259-4808-A95C-EF26A97C707E}" type="pres">
      <dgm:prSet presAssocID="{03D1645A-A2D6-4DD7-BCEF-2BCBBD1DD604}" presName="arrowWedge2" presStyleLbl="fgSibTrans2D1" presStyleIdx="1" presStyleCnt="5"/>
      <dgm:spPr/>
    </dgm:pt>
    <dgm:pt modelId="{05790C66-AA3C-4A63-82A0-179F5253813E}" type="pres">
      <dgm:prSet presAssocID="{F567420C-4D0E-4591-B68B-138AE67F341F}" presName="arrowWedge3" presStyleLbl="fgSibTrans2D1" presStyleIdx="2" presStyleCnt="5"/>
      <dgm:spPr/>
    </dgm:pt>
    <dgm:pt modelId="{4230EC60-D411-4222-922B-FEA3E43433D2}" type="pres">
      <dgm:prSet presAssocID="{2BC95408-8464-466F-A741-08FA06679A6D}" presName="arrowWedge4" presStyleLbl="fgSibTrans2D1" presStyleIdx="3" presStyleCnt="5"/>
      <dgm:spPr/>
    </dgm:pt>
    <dgm:pt modelId="{1524A520-30CC-4592-9E34-C190DE63FF58}" type="pres">
      <dgm:prSet presAssocID="{22B44170-E698-4549-BDC8-6B880A98DD8E}" presName="arrowWedge5" presStyleLbl="fgSibTrans2D1" presStyleIdx="4" presStyleCnt="5"/>
      <dgm:spPr/>
    </dgm:pt>
  </dgm:ptLst>
  <dgm:cxnLst>
    <dgm:cxn modelId="{A3911015-9C55-40E3-B916-01546FBD5179}" type="presOf" srcId="{974D434A-5484-4DE2-BE05-3B6BC701C07A}" destId="{0001B8D1-37A8-43B0-B9D1-F81966146645}" srcOrd="1" destOrd="0" presId="urn:microsoft.com/office/officeart/2005/8/layout/cycle8"/>
    <dgm:cxn modelId="{0290661A-4E97-42DD-BF74-C3499C4F2C77}" type="presOf" srcId="{45D66FA1-ED1C-4C3B-82B4-9C227AE90E1C}" destId="{A454D1A2-7424-481E-A81B-3BD6C37BBD88}" srcOrd="0" destOrd="0" presId="urn:microsoft.com/office/officeart/2005/8/layout/cycle8"/>
    <dgm:cxn modelId="{41B3712D-74F7-488C-9371-FBE2F74FBA98}" type="presOf" srcId="{CEAE3835-915F-4383-B432-B5B68ED64CD4}" destId="{B92B4BFF-30BB-426B-87AD-71C1A7B8F57B}" srcOrd="0" destOrd="0" presId="urn:microsoft.com/office/officeart/2005/8/layout/cycle8"/>
    <dgm:cxn modelId="{DE7B7F3F-54FB-4CE1-A069-23C9DDA9D206}" srcId="{3AE37744-AB80-4F3E-97CB-ED5873F498ED}" destId="{45D66FA1-ED1C-4C3B-82B4-9C227AE90E1C}" srcOrd="4" destOrd="0" parTransId="{A97EEA10-CB1E-42B1-9E6A-501A84C2B35B}" sibTransId="{22B44170-E698-4549-BDC8-6B880A98DD8E}"/>
    <dgm:cxn modelId="{64D4926E-0DC9-417C-A8C2-0A7523AD8FC8}" type="presOf" srcId="{EC8853C1-A357-4205-A221-57AC380B6A49}" destId="{DA14FC6B-EFBD-472B-9A9B-4462E551C15F}" srcOrd="1" destOrd="0" presId="urn:microsoft.com/office/officeart/2005/8/layout/cycle8"/>
    <dgm:cxn modelId="{D3959D79-EF99-44C3-AE40-1C78308C7216}" type="presOf" srcId="{3CB9D076-3178-4A65-90F6-3DA5CE732CC2}" destId="{7485A338-84EF-41A8-A3D9-C2660D09C2CE}" srcOrd="1" destOrd="0" presId="urn:microsoft.com/office/officeart/2005/8/layout/cycle8"/>
    <dgm:cxn modelId="{8FA0E47C-0AB4-443C-BB08-C0519128BA87}" type="presOf" srcId="{CEAE3835-915F-4383-B432-B5B68ED64CD4}" destId="{C847D6EA-AA51-4912-9B59-AEB47A6E3EC8}" srcOrd="1" destOrd="0" presId="urn:microsoft.com/office/officeart/2005/8/layout/cycle8"/>
    <dgm:cxn modelId="{EB89A098-BF0F-4FCC-810A-3BF5D63037B0}" srcId="{3AE37744-AB80-4F3E-97CB-ED5873F498ED}" destId="{974D434A-5484-4DE2-BE05-3B6BC701C07A}" srcOrd="2" destOrd="0" parTransId="{618E3283-6492-4D75-920E-E3E318C947CB}" sibTransId="{F567420C-4D0E-4591-B68B-138AE67F341F}"/>
    <dgm:cxn modelId="{C25DDF98-8BC6-4EF2-95E1-C6AC86C0A7F9}" type="presOf" srcId="{974D434A-5484-4DE2-BE05-3B6BC701C07A}" destId="{0A282D6F-AC0B-490F-9E32-81C355C7A5CD}" srcOrd="0" destOrd="0" presId="urn:microsoft.com/office/officeart/2005/8/layout/cycle8"/>
    <dgm:cxn modelId="{26212CAB-FE92-4C49-B6B4-0AA99CE049F9}" srcId="{3AE37744-AB80-4F3E-97CB-ED5873F498ED}" destId="{3CB9D076-3178-4A65-90F6-3DA5CE732CC2}" srcOrd="0" destOrd="0" parTransId="{ECF95550-5C28-49EE-ADEC-0FD761A9DF52}" sibTransId="{16064162-DABF-479D-BDB4-AD24F241225E}"/>
    <dgm:cxn modelId="{866101B3-6C8C-4E4B-9D89-A8178704FDCE}" type="presOf" srcId="{3AE37744-AB80-4F3E-97CB-ED5873F498ED}" destId="{90274CDF-6369-4C9E-BC72-AD3B4B08B312}" srcOrd="0" destOrd="0" presId="urn:microsoft.com/office/officeart/2005/8/layout/cycle8"/>
    <dgm:cxn modelId="{083E73B3-9D78-41D9-AB6F-208621C7BB58}" type="presOf" srcId="{45D66FA1-ED1C-4C3B-82B4-9C227AE90E1C}" destId="{96C75A15-CEBE-4EB8-9D3B-B4BF060644AF}" srcOrd="1" destOrd="0" presId="urn:microsoft.com/office/officeart/2005/8/layout/cycle8"/>
    <dgm:cxn modelId="{12C64ABA-66B9-4672-8310-B5045FD78ECB}" type="presOf" srcId="{EC8853C1-A357-4205-A221-57AC380B6A49}" destId="{697F11DF-DBBB-4B11-9C70-3B36EEF5F767}" srcOrd="0" destOrd="0" presId="urn:microsoft.com/office/officeart/2005/8/layout/cycle8"/>
    <dgm:cxn modelId="{63DC6ECA-6FB7-4691-85CD-6E2114287C29}" srcId="{3AE37744-AB80-4F3E-97CB-ED5873F498ED}" destId="{EC8853C1-A357-4205-A221-57AC380B6A49}" srcOrd="1" destOrd="0" parTransId="{3BC2FE6D-179F-4D35-872C-36716AABF10D}" sibTransId="{03D1645A-A2D6-4DD7-BCEF-2BCBBD1DD604}"/>
    <dgm:cxn modelId="{AE1F23D4-C9B7-43B1-8690-949B8D96D2C1}" srcId="{3AE37744-AB80-4F3E-97CB-ED5873F498ED}" destId="{CEAE3835-915F-4383-B432-B5B68ED64CD4}" srcOrd="3" destOrd="0" parTransId="{7DF01892-9F89-4852-B836-3621D1BBD9FB}" sibTransId="{2BC95408-8464-466F-A741-08FA06679A6D}"/>
    <dgm:cxn modelId="{14E8FAD6-351A-452B-A033-F905B2E5D739}" type="presOf" srcId="{3CB9D076-3178-4A65-90F6-3DA5CE732CC2}" destId="{DE53164D-8898-4009-8D0C-53849AE2B588}" srcOrd="0" destOrd="0" presId="urn:microsoft.com/office/officeart/2005/8/layout/cycle8"/>
    <dgm:cxn modelId="{92708334-C35D-475D-86E7-0C82B278DAC3}" type="presParOf" srcId="{90274CDF-6369-4C9E-BC72-AD3B4B08B312}" destId="{DE53164D-8898-4009-8D0C-53849AE2B588}" srcOrd="0" destOrd="0" presId="urn:microsoft.com/office/officeart/2005/8/layout/cycle8"/>
    <dgm:cxn modelId="{C4F5409C-4EEA-4736-819E-1F45C78BB01D}" type="presParOf" srcId="{90274CDF-6369-4C9E-BC72-AD3B4B08B312}" destId="{2B49F439-DB51-477D-89DE-E7699A6DC2F6}" srcOrd="1" destOrd="0" presId="urn:microsoft.com/office/officeart/2005/8/layout/cycle8"/>
    <dgm:cxn modelId="{4EA1AC7D-A3AC-4EAE-83C2-976100DB2B4C}" type="presParOf" srcId="{90274CDF-6369-4C9E-BC72-AD3B4B08B312}" destId="{ADE2C8BE-37C0-4EA2-9AB0-C9542894D758}" srcOrd="2" destOrd="0" presId="urn:microsoft.com/office/officeart/2005/8/layout/cycle8"/>
    <dgm:cxn modelId="{CCCBCFFA-1F55-4577-A2B0-09CBB3346B58}" type="presParOf" srcId="{90274CDF-6369-4C9E-BC72-AD3B4B08B312}" destId="{7485A338-84EF-41A8-A3D9-C2660D09C2CE}" srcOrd="3" destOrd="0" presId="urn:microsoft.com/office/officeart/2005/8/layout/cycle8"/>
    <dgm:cxn modelId="{B81AC0B4-15ED-4579-B541-5C06B51BD643}" type="presParOf" srcId="{90274CDF-6369-4C9E-BC72-AD3B4B08B312}" destId="{697F11DF-DBBB-4B11-9C70-3B36EEF5F767}" srcOrd="4" destOrd="0" presId="urn:microsoft.com/office/officeart/2005/8/layout/cycle8"/>
    <dgm:cxn modelId="{69D62B8F-4346-4D6C-800D-85467BC19900}" type="presParOf" srcId="{90274CDF-6369-4C9E-BC72-AD3B4B08B312}" destId="{9B1D28C0-1A3B-476A-B1D0-88FC1DCAC354}" srcOrd="5" destOrd="0" presId="urn:microsoft.com/office/officeart/2005/8/layout/cycle8"/>
    <dgm:cxn modelId="{F8C258AD-3EE0-4A04-8F47-46030F2E21F3}" type="presParOf" srcId="{90274CDF-6369-4C9E-BC72-AD3B4B08B312}" destId="{ACBBD286-0040-410B-A703-66F86403EDD9}" srcOrd="6" destOrd="0" presId="urn:microsoft.com/office/officeart/2005/8/layout/cycle8"/>
    <dgm:cxn modelId="{7FBA54D0-D61A-44B8-A16E-1FD6F6E49AFE}" type="presParOf" srcId="{90274CDF-6369-4C9E-BC72-AD3B4B08B312}" destId="{DA14FC6B-EFBD-472B-9A9B-4462E551C15F}" srcOrd="7" destOrd="0" presId="urn:microsoft.com/office/officeart/2005/8/layout/cycle8"/>
    <dgm:cxn modelId="{66DE91C1-C6B8-4C9B-A518-127BC4958BEC}" type="presParOf" srcId="{90274CDF-6369-4C9E-BC72-AD3B4B08B312}" destId="{0A282D6F-AC0B-490F-9E32-81C355C7A5CD}" srcOrd="8" destOrd="0" presId="urn:microsoft.com/office/officeart/2005/8/layout/cycle8"/>
    <dgm:cxn modelId="{3EE6230D-9F1B-4213-B2AE-D3013EA94CDB}" type="presParOf" srcId="{90274CDF-6369-4C9E-BC72-AD3B4B08B312}" destId="{0A144EF7-524B-4604-9B55-102D749340FD}" srcOrd="9" destOrd="0" presId="urn:microsoft.com/office/officeart/2005/8/layout/cycle8"/>
    <dgm:cxn modelId="{8D730FCC-D1DC-40F9-9965-73E293280836}" type="presParOf" srcId="{90274CDF-6369-4C9E-BC72-AD3B4B08B312}" destId="{160D5EC3-219A-4FE5-A926-C9CE03CA8C8D}" srcOrd="10" destOrd="0" presId="urn:microsoft.com/office/officeart/2005/8/layout/cycle8"/>
    <dgm:cxn modelId="{6DE6596C-013D-45FB-895E-D1E977F402A8}" type="presParOf" srcId="{90274CDF-6369-4C9E-BC72-AD3B4B08B312}" destId="{0001B8D1-37A8-43B0-B9D1-F81966146645}" srcOrd="11" destOrd="0" presId="urn:microsoft.com/office/officeart/2005/8/layout/cycle8"/>
    <dgm:cxn modelId="{7F212D75-1879-4525-A21C-B549258B39BF}" type="presParOf" srcId="{90274CDF-6369-4C9E-BC72-AD3B4B08B312}" destId="{B92B4BFF-30BB-426B-87AD-71C1A7B8F57B}" srcOrd="12" destOrd="0" presId="urn:microsoft.com/office/officeart/2005/8/layout/cycle8"/>
    <dgm:cxn modelId="{6DCC9C84-35C4-4EC6-B9AC-B3D895BE4E36}" type="presParOf" srcId="{90274CDF-6369-4C9E-BC72-AD3B4B08B312}" destId="{6671CE25-6B7B-4783-AF28-175BFA91D201}" srcOrd="13" destOrd="0" presId="urn:microsoft.com/office/officeart/2005/8/layout/cycle8"/>
    <dgm:cxn modelId="{6B4576E9-7366-45DD-A642-52C0BB66E093}" type="presParOf" srcId="{90274CDF-6369-4C9E-BC72-AD3B4B08B312}" destId="{46C9EF14-E090-4723-9373-62066EA29A06}" srcOrd="14" destOrd="0" presId="urn:microsoft.com/office/officeart/2005/8/layout/cycle8"/>
    <dgm:cxn modelId="{2A9D3C13-85E9-4ABA-A045-DFB620664E9E}" type="presParOf" srcId="{90274CDF-6369-4C9E-BC72-AD3B4B08B312}" destId="{C847D6EA-AA51-4912-9B59-AEB47A6E3EC8}" srcOrd="15" destOrd="0" presId="urn:microsoft.com/office/officeart/2005/8/layout/cycle8"/>
    <dgm:cxn modelId="{9B030F81-F213-48DC-B9CA-A39ABBC5F07E}" type="presParOf" srcId="{90274CDF-6369-4C9E-BC72-AD3B4B08B312}" destId="{A454D1A2-7424-481E-A81B-3BD6C37BBD88}" srcOrd="16" destOrd="0" presId="urn:microsoft.com/office/officeart/2005/8/layout/cycle8"/>
    <dgm:cxn modelId="{D9F156BE-36DC-4B92-A048-8246A9BCE2CC}" type="presParOf" srcId="{90274CDF-6369-4C9E-BC72-AD3B4B08B312}" destId="{AD4AAB16-DDB5-4C36-8302-0AC009346972}" srcOrd="17" destOrd="0" presId="urn:microsoft.com/office/officeart/2005/8/layout/cycle8"/>
    <dgm:cxn modelId="{D52B305E-9E07-4352-8248-2B6CDF3F0CE9}" type="presParOf" srcId="{90274CDF-6369-4C9E-BC72-AD3B4B08B312}" destId="{39A20D64-B296-4611-A6C1-37AA1C023E20}" srcOrd="18" destOrd="0" presId="urn:microsoft.com/office/officeart/2005/8/layout/cycle8"/>
    <dgm:cxn modelId="{76F5873F-9487-403C-8F67-63FF1528DA4B}" type="presParOf" srcId="{90274CDF-6369-4C9E-BC72-AD3B4B08B312}" destId="{96C75A15-CEBE-4EB8-9D3B-B4BF060644AF}" srcOrd="19" destOrd="0" presId="urn:microsoft.com/office/officeart/2005/8/layout/cycle8"/>
    <dgm:cxn modelId="{BD771B01-B036-4033-A6F0-A2A0245754B4}" type="presParOf" srcId="{90274CDF-6369-4C9E-BC72-AD3B4B08B312}" destId="{17E4FA33-E417-4A7A-A3C1-22CD79EF3A83}" srcOrd="20" destOrd="0" presId="urn:microsoft.com/office/officeart/2005/8/layout/cycle8"/>
    <dgm:cxn modelId="{C1290ACC-3871-43E2-8FBB-BBA1ED68C4B1}" type="presParOf" srcId="{90274CDF-6369-4C9E-BC72-AD3B4B08B312}" destId="{EE0007BA-8259-4808-A95C-EF26A97C707E}" srcOrd="21" destOrd="0" presId="urn:microsoft.com/office/officeart/2005/8/layout/cycle8"/>
    <dgm:cxn modelId="{D3AB63B1-585A-405E-9A89-3DB3D64E63D6}" type="presParOf" srcId="{90274CDF-6369-4C9E-BC72-AD3B4B08B312}" destId="{05790C66-AA3C-4A63-82A0-179F5253813E}" srcOrd="22" destOrd="0" presId="urn:microsoft.com/office/officeart/2005/8/layout/cycle8"/>
    <dgm:cxn modelId="{72E5A33B-3B88-46FA-8BD3-657B7577673D}" type="presParOf" srcId="{90274CDF-6369-4C9E-BC72-AD3B4B08B312}" destId="{4230EC60-D411-4222-922B-FEA3E43433D2}" srcOrd="23" destOrd="0" presId="urn:microsoft.com/office/officeart/2005/8/layout/cycle8"/>
    <dgm:cxn modelId="{CAE8107D-760F-45F1-BC7B-1FCB9CD8AE08}" type="presParOf" srcId="{90274CDF-6369-4C9E-BC72-AD3B4B08B312}" destId="{1524A520-30CC-4592-9E34-C190DE63FF58}"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69B9E-FA5F-4997-A4D1-A4BCFEAA296A}">
      <dsp:nvSpPr>
        <dsp:cNvPr id="0" name=""/>
        <dsp:cNvSpPr/>
      </dsp:nvSpPr>
      <dsp:spPr>
        <a:xfrm>
          <a:off x="112514" y="0"/>
          <a:ext cx="5040560" cy="504056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F7E70A-F3D3-435C-8519-1E6FDC38D32C}">
      <dsp:nvSpPr>
        <dsp:cNvPr id="0" name=""/>
        <dsp:cNvSpPr/>
      </dsp:nvSpPr>
      <dsp:spPr>
        <a:xfrm>
          <a:off x="1669690" y="506763"/>
          <a:ext cx="5202571" cy="59659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accent5">
                  <a:lumMod val="60000"/>
                  <a:lumOff val="40000"/>
                </a:schemeClr>
              </a:solidFill>
            </a:rPr>
            <a:t>Features of CRS can include </a:t>
          </a:r>
          <a:endParaRPr lang="ar-IQ" sz="2800" b="1" kern="1200" dirty="0">
            <a:solidFill>
              <a:schemeClr val="accent5">
                <a:lumMod val="60000"/>
                <a:lumOff val="40000"/>
              </a:schemeClr>
            </a:solidFill>
          </a:endParaRPr>
        </a:p>
      </dsp:txBody>
      <dsp:txXfrm>
        <a:off x="1698813" y="535886"/>
        <a:ext cx="5144325" cy="538351"/>
      </dsp:txXfrm>
    </dsp:sp>
    <dsp:sp modelId="{F9F5ED4F-24CC-4BFB-9593-0DE58F29991D}">
      <dsp:nvSpPr>
        <dsp:cNvPr id="0" name=""/>
        <dsp:cNvSpPr/>
      </dsp:nvSpPr>
      <dsp:spPr>
        <a:xfrm>
          <a:off x="2632794" y="1177935"/>
          <a:ext cx="3276364" cy="59659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Sensorineural deafness, </a:t>
          </a:r>
          <a:endParaRPr lang="ar-IQ" sz="2400" kern="1200"/>
        </a:p>
      </dsp:txBody>
      <dsp:txXfrm>
        <a:off x="2661917" y="1207058"/>
        <a:ext cx="3218118" cy="538351"/>
      </dsp:txXfrm>
    </dsp:sp>
    <dsp:sp modelId="{8602F08B-EA15-4C67-884B-E5DEBCE3597B}">
      <dsp:nvSpPr>
        <dsp:cNvPr id="0" name=""/>
        <dsp:cNvSpPr/>
      </dsp:nvSpPr>
      <dsp:spPr>
        <a:xfrm>
          <a:off x="2632794" y="1849107"/>
          <a:ext cx="3276364" cy="59659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Congenital cataracts, </a:t>
          </a:r>
          <a:endParaRPr lang="ar-IQ" sz="2400" kern="1200"/>
        </a:p>
      </dsp:txBody>
      <dsp:txXfrm>
        <a:off x="2661917" y="1878230"/>
        <a:ext cx="3218118" cy="538351"/>
      </dsp:txXfrm>
    </dsp:sp>
    <dsp:sp modelId="{58FB458F-9309-4466-B107-AED9E9CBE1BF}">
      <dsp:nvSpPr>
        <dsp:cNvPr id="0" name=""/>
        <dsp:cNvSpPr/>
      </dsp:nvSpPr>
      <dsp:spPr>
        <a:xfrm>
          <a:off x="2632794" y="2520280"/>
          <a:ext cx="3276364" cy="59659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Blindness, </a:t>
          </a:r>
          <a:endParaRPr lang="ar-IQ" sz="2400" kern="1200"/>
        </a:p>
      </dsp:txBody>
      <dsp:txXfrm>
        <a:off x="2661917" y="2549403"/>
        <a:ext cx="3218118" cy="538351"/>
      </dsp:txXfrm>
    </dsp:sp>
    <dsp:sp modelId="{ED93A836-27EA-44A3-A4EA-B32F9F166DA7}">
      <dsp:nvSpPr>
        <dsp:cNvPr id="0" name=""/>
        <dsp:cNvSpPr/>
      </dsp:nvSpPr>
      <dsp:spPr>
        <a:xfrm>
          <a:off x="2632794" y="3191452"/>
          <a:ext cx="3276364" cy="59659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Encephalitis </a:t>
          </a:r>
          <a:endParaRPr lang="ar-IQ" sz="2400" kern="1200"/>
        </a:p>
      </dsp:txBody>
      <dsp:txXfrm>
        <a:off x="2661917" y="3220575"/>
        <a:ext cx="3218118" cy="538351"/>
      </dsp:txXfrm>
    </dsp:sp>
    <dsp:sp modelId="{E82DA458-A9E1-488B-944B-EB5A0675385C}">
      <dsp:nvSpPr>
        <dsp:cNvPr id="0" name=""/>
        <dsp:cNvSpPr/>
      </dsp:nvSpPr>
      <dsp:spPr>
        <a:xfrm>
          <a:off x="2632794" y="3862624"/>
          <a:ext cx="3276364" cy="596597"/>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Endocrine problems.</a:t>
          </a:r>
          <a:endParaRPr lang="ar-IQ" sz="2400" kern="1200"/>
        </a:p>
      </dsp:txBody>
      <dsp:txXfrm>
        <a:off x="2661917" y="3891747"/>
        <a:ext cx="3218118" cy="538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AF250-9157-49D0-BB58-E966A207DF05}">
      <dsp:nvSpPr>
        <dsp:cNvPr id="0" name=""/>
        <dsp:cNvSpPr/>
      </dsp:nvSpPr>
      <dsp:spPr>
        <a:xfrm>
          <a:off x="840693" y="504048"/>
          <a:ext cx="5112568" cy="4104471"/>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0E3E19-6262-4879-9D28-3DCE567B08CA}">
      <dsp:nvSpPr>
        <dsp:cNvPr id="0" name=""/>
        <dsp:cNvSpPr/>
      </dsp:nvSpPr>
      <dsp:spPr>
        <a:xfrm>
          <a:off x="3396977" y="511756"/>
          <a:ext cx="3323169" cy="90867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t>Up to 11 wk   100%</a:t>
          </a:r>
          <a:endParaRPr lang="ar-IQ" sz="2300" kern="1200"/>
        </a:p>
      </dsp:txBody>
      <dsp:txXfrm>
        <a:off x="3441335" y="556114"/>
        <a:ext cx="3234453" cy="819963"/>
      </dsp:txXfrm>
    </dsp:sp>
    <dsp:sp modelId="{4EB03B2E-097D-46A5-B4EA-E875F8F0B58B}">
      <dsp:nvSpPr>
        <dsp:cNvPr id="0" name=""/>
        <dsp:cNvSpPr/>
      </dsp:nvSpPr>
      <dsp:spPr>
        <a:xfrm>
          <a:off x="3396977" y="1534020"/>
          <a:ext cx="3323169" cy="90867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t>Up to 12 wk   80 %</a:t>
          </a:r>
          <a:endParaRPr lang="ar-IQ" sz="2300" kern="1200"/>
        </a:p>
      </dsp:txBody>
      <dsp:txXfrm>
        <a:off x="3441335" y="1578378"/>
        <a:ext cx="3234453" cy="819963"/>
      </dsp:txXfrm>
    </dsp:sp>
    <dsp:sp modelId="{08444F15-D33C-4362-8BAA-41B354B03AE0}">
      <dsp:nvSpPr>
        <dsp:cNvPr id="0" name=""/>
        <dsp:cNvSpPr/>
      </dsp:nvSpPr>
      <dsp:spPr>
        <a:xfrm>
          <a:off x="3396977" y="2556283"/>
          <a:ext cx="3323169" cy="90867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t>16-20 wk   minimal risk of deafness. </a:t>
          </a:r>
          <a:endParaRPr lang="ar-IQ" sz="2300" kern="1200"/>
        </a:p>
      </dsp:txBody>
      <dsp:txXfrm>
        <a:off x="3441335" y="2600641"/>
        <a:ext cx="3234453" cy="819963"/>
      </dsp:txXfrm>
    </dsp:sp>
    <dsp:sp modelId="{992B9796-0CE8-401F-B9F7-92564249D9C0}">
      <dsp:nvSpPr>
        <dsp:cNvPr id="0" name=""/>
        <dsp:cNvSpPr/>
      </dsp:nvSpPr>
      <dsp:spPr>
        <a:xfrm>
          <a:off x="3396977" y="3578547"/>
          <a:ext cx="3323169" cy="90867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t>&gt; 20 wk   no documented risk to the fetus.</a:t>
          </a:r>
          <a:endParaRPr lang="ar-IQ" sz="2300" kern="1200"/>
        </a:p>
      </dsp:txBody>
      <dsp:txXfrm>
        <a:off x="3441335" y="3622905"/>
        <a:ext cx="3234453" cy="8199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0D675-FE54-461A-BAC6-9359B74C6D14}">
      <dsp:nvSpPr>
        <dsp:cNvPr id="0" name=""/>
        <dsp:cNvSpPr/>
      </dsp:nvSpPr>
      <dsp:spPr>
        <a:xfrm>
          <a:off x="648063" y="1787"/>
          <a:ext cx="3345207" cy="1338083"/>
        </a:xfrm>
        <a:prstGeom prst="chevron">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rtl="0">
            <a:lnSpc>
              <a:spcPct val="90000"/>
            </a:lnSpc>
            <a:spcBef>
              <a:spcPct val="0"/>
            </a:spcBef>
            <a:spcAft>
              <a:spcPct val="35000"/>
            </a:spcAft>
            <a:buNone/>
          </a:pPr>
          <a:r>
            <a:rPr lang="en-US" sz="2900" kern="1200" dirty="0"/>
            <a:t>Avoiding eating rare or </a:t>
          </a:r>
          <a:r>
            <a:rPr lang="en-US" sz="2900" b="1" kern="1200" dirty="0">
              <a:solidFill>
                <a:srgbClr val="FF0000"/>
              </a:solidFill>
            </a:rPr>
            <a:t>raw meat</a:t>
          </a:r>
          <a:r>
            <a:rPr lang="en-US" sz="2900" kern="1200" dirty="0"/>
            <a:t>; </a:t>
          </a:r>
          <a:endParaRPr lang="ar-IQ" sz="2900" kern="1200" dirty="0"/>
        </a:p>
      </dsp:txBody>
      <dsp:txXfrm>
        <a:off x="1317105" y="1787"/>
        <a:ext cx="2007124" cy="1338083"/>
      </dsp:txXfrm>
    </dsp:sp>
    <dsp:sp modelId="{A035046E-BE07-4E78-887F-E9F8F797F198}">
      <dsp:nvSpPr>
        <dsp:cNvPr id="0" name=""/>
        <dsp:cNvSpPr/>
      </dsp:nvSpPr>
      <dsp:spPr>
        <a:xfrm>
          <a:off x="648063" y="1527201"/>
          <a:ext cx="4680547" cy="1338083"/>
        </a:xfrm>
        <a:prstGeom prst="chevron">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rtl="0">
            <a:lnSpc>
              <a:spcPct val="90000"/>
            </a:lnSpc>
            <a:spcBef>
              <a:spcPct val="0"/>
            </a:spcBef>
            <a:spcAft>
              <a:spcPct val="35000"/>
            </a:spcAft>
            <a:buNone/>
          </a:pPr>
          <a:r>
            <a:rPr lang="en-US" sz="2900" kern="1200" dirty="0"/>
            <a:t>Avoiding handling </a:t>
          </a:r>
          <a:r>
            <a:rPr lang="en-US" sz="2900" b="1" kern="1200" dirty="0">
              <a:solidFill>
                <a:srgbClr val="FF0000"/>
              </a:solidFill>
            </a:rPr>
            <a:t>cats</a:t>
          </a:r>
          <a:r>
            <a:rPr lang="en-US" sz="2900" kern="1200" dirty="0"/>
            <a:t> and cat litter; </a:t>
          </a:r>
          <a:endParaRPr lang="ar-IQ" sz="2900" kern="1200" dirty="0"/>
        </a:p>
      </dsp:txBody>
      <dsp:txXfrm>
        <a:off x="1317105" y="1527201"/>
        <a:ext cx="3342464" cy="1338083"/>
      </dsp:txXfrm>
    </dsp:sp>
    <dsp:sp modelId="{52A79CAB-5F57-4E8C-8113-890B4B02D4A8}">
      <dsp:nvSpPr>
        <dsp:cNvPr id="0" name=""/>
        <dsp:cNvSpPr/>
      </dsp:nvSpPr>
      <dsp:spPr>
        <a:xfrm>
          <a:off x="648063" y="3052616"/>
          <a:ext cx="5976681" cy="1338083"/>
        </a:xfrm>
        <a:prstGeom prst="chevron">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18415" rIns="0" bIns="18415" numCol="1" spcCol="1270" anchor="ctr" anchorCtr="0">
          <a:noAutofit/>
        </a:bodyPr>
        <a:lstStyle/>
        <a:p>
          <a:pPr marL="0" lvl="0" indent="0" algn="ctr" defTabSz="1289050" rtl="0">
            <a:lnSpc>
              <a:spcPct val="90000"/>
            </a:lnSpc>
            <a:spcBef>
              <a:spcPct val="0"/>
            </a:spcBef>
            <a:spcAft>
              <a:spcPct val="35000"/>
            </a:spcAft>
            <a:buNone/>
          </a:pPr>
          <a:r>
            <a:rPr lang="en-US" sz="2900" kern="1200" dirty="0"/>
            <a:t>Wearing gloves and washing hands when gardening or handling </a:t>
          </a:r>
          <a:r>
            <a:rPr lang="en-US" sz="2900" b="1" kern="1200" dirty="0">
              <a:solidFill>
                <a:srgbClr val="FF0000"/>
              </a:solidFill>
            </a:rPr>
            <a:t>soil.</a:t>
          </a:r>
          <a:r>
            <a:rPr lang="en-US" sz="2900" kern="1200" dirty="0"/>
            <a:t> </a:t>
          </a:r>
          <a:endParaRPr lang="ar-IQ" sz="2900" kern="1200" dirty="0"/>
        </a:p>
      </dsp:txBody>
      <dsp:txXfrm>
        <a:off x="1317105" y="3052616"/>
        <a:ext cx="4638598" cy="1338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370F4-BA45-4A95-B926-6E846ECDC9C6}">
      <dsp:nvSpPr>
        <dsp:cNvPr id="0" name=""/>
        <dsp:cNvSpPr/>
      </dsp:nvSpPr>
      <dsp:spPr>
        <a:xfrm>
          <a:off x="2793910" y="544"/>
          <a:ext cx="4190865" cy="2125431"/>
        </a:xfrm>
        <a:prstGeom prst="rightArrow">
          <a:avLst>
            <a:gd name="adj1" fmla="val 75000"/>
            <a:gd name="adj2" fmla="val 50000"/>
          </a:avLst>
        </a:prstGeom>
        <a:solidFill>
          <a:schemeClr val="tx2">
            <a:lumMod val="60000"/>
            <a:lumOff val="4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285750" lvl="1" indent="-285750" algn="r" defTabSz="1600200" rtl="1">
            <a:lnSpc>
              <a:spcPct val="90000"/>
            </a:lnSpc>
            <a:spcBef>
              <a:spcPct val="0"/>
            </a:spcBef>
            <a:spcAft>
              <a:spcPct val="15000"/>
            </a:spcAft>
            <a:buChar char="•"/>
          </a:pPr>
          <a:r>
            <a:rPr lang="en-US" sz="3600" kern="1200" dirty="0"/>
            <a:t>( 85% fetal damage / 10 % transmission)</a:t>
          </a:r>
          <a:endParaRPr lang="ar-IQ" sz="3600" kern="1200" dirty="0"/>
        </a:p>
        <a:p>
          <a:pPr marL="285750" lvl="1" indent="-285750" algn="r" defTabSz="1333500" rtl="1">
            <a:lnSpc>
              <a:spcPct val="90000"/>
            </a:lnSpc>
            <a:spcBef>
              <a:spcPct val="0"/>
            </a:spcBef>
            <a:spcAft>
              <a:spcPct val="15000"/>
            </a:spcAft>
            <a:buChar char="•"/>
          </a:pPr>
          <a:endParaRPr lang="ar-IQ" sz="3000" kern="1200" dirty="0"/>
        </a:p>
      </dsp:txBody>
      <dsp:txXfrm>
        <a:off x="2793910" y="266223"/>
        <a:ext cx="3393828" cy="1594073"/>
      </dsp:txXfrm>
    </dsp:sp>
    <dsp:sp modelId="{CF4D2D8C-F9EB-4F23-807C-2B190021BC41}">
      <dsp:nvSpPr>
        <dsp:cNvPr id="0" name=""/>
        <dsp:cNvSpPr/>
      </dsp:nvSpPr>
      <dsp:spPr>
        <a:xfrm>
          <a:off x="0" y="544"/>
          <a:ext cx="2793910" cy="2125431"/>
        </a:xfrm>
        <a:prstGeom prst="roundRect">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rtl="0">
            <a:lnSpc>
              <a:spcPct val="90000"/>
            </a:lnSpc>
            <a:spcBef>
              <a:spcPct val="0"/>
            </a:spcBef>
            <a:spcAft>
              <a:spcPct val="35000"/>
            </a:spcAft>
            <a:buNone/>
          </a:pPr>
          <a:r>
            <a:rPr lang="en-US" sz="4500" kern="1200" dirty="0"/>
            <a:t>1</a:t>
          </a:r>
          <a:r>
            <a:rPr lang="en-US" sz="4500" kern="1200" baseline="30000" dirty="0"/>
            <a:t>st</a:t>
          </a:r>
          <a:r>
            <a:rPr lang="en-US" sz="4500" kern="1200" dirty="0"/>
            <a:t> trimester</a:t>
          </a:r>
          <a:endParaRPr lang="ar-IQ" sz="4500" kern="1200" dirty="0"/>
        </a:p>
      </dsp:txBody>
      <dsp:txXfrm>
        <a:off x="103755" y="104299"/>
        <a:ext cx="2586400" cy="1917921"/>
      </dsp:txXfrm>
    </dsp:sp>
    <dsp:sp modelId="{154EF667-75E8-4E87-8F3E-AB123BBAA10C}">
      <dsp:nvSpPr>
        <dsp:cNvPr id="0" name=""/>
        <dsp:cNvSpPr/>
      </dsp:nvSpPr>
      <dsp:spPr>
        <a:xfrm>
          <a:off x="2793910" y="2338519"/>
          <a:ext cx="4190865" cy="2125431"/>
        </a:xfrm>
        <a:prstGeom prst="rightArrow">
          <a:avLst>
            <a:gd name="adj1" fmla="val 75000"/>
            <a:gd name="adj2" fmla="val 50000"/>
          </a:avLst>
        </a:prstGeom>
        <a:solidFill>
          <a:schemeClr val="tx2">
            <a:lumMod val="60000"/>
            <a:lumOff val="40000"/>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r" defTabSz="1422400" rtl="1">
            <a:lnSpc>
              <a:spcPct val="90000"/>
            </a:lnSpc>
            <a:spcBef>
              <a:spcPct val="0"/>
            </a:spcBef>
            <a:spcAft>
              <a:spcPct val="15000"/>
            </a:spcAft>
            <a:buChar char="•"/>
          </a:pPr>
          <a:r>
            <a:rPr lang="en-US" sz="3200" kern="1200" dirty="0"/>
            <a:t>( 10% fetal damage /  85 % transmission)</a:t>
          </a:r>
          <a:endParaRPr lang="ar-IQ" sz="3200" kern="1200" dirty="0"/>
        </a:p>
        <a:p>
          <a:pPr marL="285750" lvl="1" indent="-285750" algn="r" defTabSz="1333500" rtl="1">
            <a:lnSpc>
              <a:spcPct val="90000"/>
            </a:lnSpc>
            <a:spcBef>
              <a:spcPct val="0"/>
            </a:spcBef>
            <a:spcAft>
              <a:spcPct val="15000"/>
            </a:spcAft>
            <a:buChar char="•"/>
          </a:pPr>
          <a:endParaRPr lang="ar-IQ" sz="3000" kern="1200" dirty="0"/>
        </a:p>
      </dsp:txBody>
      <dsp:txXfrm>
        <a:off x="2793910" y="2604198"/>
        <a:ext cx="3393828" cy="1594073"/>
      </dsp:txXfrm>
    </dsp:sp>
    <dsp:sp modelId="{E9EAAAE8-4A43-4C73-AA95-D17E0C55188C}">
      <dsp:nvSpPr>
        <dsp:cNvPr id="0" name=""/>
        <dsp:cNvSpPr/>
      </dsp:nvSpPr>
      <dsp:spPr>
        <a:xfrm>
          <a:off x="0" y="2338519"/>
          <a:ext cx="2793910" cy="2125431"/>
        </a:xfrm>
        <a:prstGeom prst="roundRect">
          <a:avLst/>
        </a:prstGeom>
        <a:solidFill>
          <a:schemeClr val="tx2">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rtl="0">
            <a:lnSpc>
              <a:spcPct val="90000"/>
            </a:lnSpc>
            <a:spcBef>
              <a:spcPct val="0"/>
            </a:spcBef>
            <a:spcAft>
              <a:spcPct val="35000"/>
            </a:spcAft>
            <a:buNone/>
          </a:pPr>
          <a:r>
            <a:rPr lang="en-US" sz="4500" kern="1200" dirty="0"/>
            <a:t>3</a:t>
          </a:r>
          <a:r>
            <a:rPr lang="en-US" sz="4500" kern="1200" baseline="30000" dirty="0"/>
            <a:t>rd</a:t>
          </a:r>
          <a:r>
            <a:rPr lang="en-US" sz="4500" kern="1200" dirty="0"/>
            <a:t> trimester</a:t>
          </a:r>
          <a:endParaRPr lang="ar-IQ" sz="4500" kern="1200" dirty="0"/>
        </a:p>
      </dsp:txBody>
      <dsp:txXfrm>
        <a:off x="103755" y="2442274"/>
        <a:ext cx="2586400" cy="19179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3164D-8898-4009-8D0C-53849AE2B588}">
      <dsp:nvSpPr>
        <dsp:cNvPr id="0" name=""/>
        <dsp:cNvSpPr/>
      </dsp:nvSpPr>
      <dsp:spPr>
        <a:xfrm>
          <a:off x="1732426" y="306616"/>
          <a:ext cx="3992123" cy="3967252"/>
        </a:xfrm>
        <a:prstGeom prst="pie">
          <a:avLst>
            <a:gd name="adj1" fmla="val 16200000"/>
            <a:gd name="adj2" fmla="val 205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dirty="0"/>
            <a:t>Occur 1 %</a:t>
          </a:r>
          <a:endParaRPr lang="ar-IQ" sz="2100" kern="1200" dirty="0"/>
        </a:p>
      </dsp:txBody>
      <dsp:txXfrm>
        <a:off x="3814983" y="973493"/>
        <a:ext cx="1283182" cy="850125"/>
      </dsp:txXfrm>
    </dsp:sp>
    <dsp:sp modelId="{697F11DF-DBBB-4B11-9C70-3B36EEF5F767}">
      <dsp:nvSpPr>
        <dsp:cNvPr id="0" name=""/>
        <dsp:cNvSpPr/>
      </dsp:nvSpPr>
      <dsp:spPr>
        <a:xfrm>
          <a:off x="1766644" y="400638"/>
          <a:ext cx="3992123" cy="3992123"/>
        </a:xfrm>
        <a:prstGeom prst="pie">
          <a:avLst>
            <a:gd name="adj1" fmla="val 20520000"/>
            <a:gd name="adj2" fmla="val 324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a:t>Occur 3- 28 weeks</a:t>
          </a:r>
          <a:endParaRPr lang="ar-IQ" sz="2100" kern="1200"/>
        </a:p>
      </dsp:txBody>
      <dsp:txXfrm>
        <a:off x="4337761" y="2224658"/>
        <a:ext cx="1188132" cy="950505"/>
      </dsp:txXfrm>
    </dsp:sp>
    <dsp:sp modelId="{0A282D6F-AC0B-490F-9E32-81C355C7A5CD}">
      <dsp:nvSpPr>
        <dsp:cNvPr id="0" name=""/>
        <dsp:cNvSpPr/>
      </dsp:nvSpPr>
      <dsp:spPr>
        <a:xfrm>
          <a:off x="1676346" y="466222"/>
          <a:ext cx="3992123" cy="3992123"/>
        </a:xfrm>
        <a:prstGeom prst="pie">
          <a:avLst>
            <a:gd name="adj1" fmla="val 3240000"/>
            <a:gd name="adj2" fmla="val 756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a:t>lower in the 1st trimester</a:t>
          </a:r>
          <a:endParaRPr lang="ar-IQ" sz="2100" kern="1200"/>
        </a:p>
      </dsp:txBody>
      <dsp:txXfrm>
        <a:off x="3102104" y="3270214"/>
        <a:ext cx="1140606" cy="1045556"/>
      </dsp:txXfrm>
    </dsp:sp>
    <dsp:sp modelId="{B92B4BFF-30BB-426B-87AD-71C1A7B8F57B}">
      <dsp:nvSpPr>
        <dsp:cNvPr id="0" name=""/>
        <dsp:cNvSpPr/>
      </dsp:nvSpPr>
      <dsp:spPr>
        <a:xfrm>
          <a:off x="1586048" y="400638"/>
          <a:ext cx="3992123" cy="3992123"/>
        </a:xfrm>
        <a:prstGeom prst="pie">
          <a:avLst>
            <a:gd name="adj1" fmla="val 7560000"/>
            <a:gd name="adj2" fmla="val 1188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a:t>No risk after 28 weeks. </a:t>
          </a:r>
          <a:endParaRPr lang="ar-IQ" sz="2100" kern="1200"/>
        </a:p>
      </dsp:txBody>
      <dsp:txXfrm>
        <a:off x="1818922" y="2224658"/>
        <a:ext cx="1188132" cy="950505"/>
      </dsp:txXfrm>
    </dsp:sp>
    <dsp:sp modelId="{A454D1A2-7424-481E-A81B-3BD6C37BBD88}">
      <dsp:nvSpPr>
        <dsp:cNvPr id="0" name=""/>
        <dsp:cNvSpPr/>
      </dsp:nvSpPr>
      <dsp:spPr>
        <a:xfrm>
          <a:off x="1620266" y="294181"/>
          <a:ext cx="3992123" cy="3992123"/>
        </a:xfrm>
        <a:prstGeom prst="pie">
          <a:avLst>
            <a:gd name="adj1" fmla="val 1188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a:t>USG after 5 weeks </a:t>
          </a:r>
          <a:endParaRPr lang="ar-IQ" sz="2100" kern="1200"/>
        </a:p>
      </dsp:txBody>
      <dsp:txXfrm>
        <a:off x="2246649" y="965238"/>
        <a:ext cx="1283182" cy="855455"/>
      </dsp:txXfrm>
    </dsp:sp>
    <dsp:sp modelId="{17E4FA33-E417-4A7A-A3C1-22CD79EF3A83}">
      <dsp:nvSpPr>
        <dsp:cNvPr id="0" name=""/>
        <dsp:cNvSpPr/>
      </dsp:nvSpPr>
      <dsp:spPr>
        <a:xfrm>
          <a:off x="1485106" y="47162"/>
          <a:ext cx="4486386" cy="4486386"/>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0007BA-8259-4808-A95C-EF26A97C707E}">
      <dsp:nvSpPr>
        <dsp:cNvPr id="0" name=""/>
        <dsp:cNvSpPr/>
      </dsp:nvSpPr>
      <dsp:spPr>
        <a:xfrm>
          <a:off x="1519788" y="153471"/>
          <a:ext cx="4486386" cy="4486386"/>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0C66-AA3C-4A63-82A0-179F5253813E}">
      <dsp:nvSpPr>
        <dsp:cNvPr id="0" name=""/>
        <dsp:cNvSpPr/>
      </dsp:nvSpPr>
      <dsp:spPr>
        <a:xfrm>
          <a:off x="1429214" y="219256"/>
          <a:ext cx="4486386" cy="4486386"/>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30EC60-D411-4222-922B-FEA3E43433D2}">
      <dsp:nvSpPr>
        <dsp:cNvPr id="0" name=""/>
        <dsp:cNvSpPr/>
      </dsp:nvSpPr>
      <dsp:spPr>
        <a:xfrm>
          <a:off x="1338640" y="153471"/>
          <a:ext cx="4486386" cy="4486386"/>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24A520-30CC-4592-9E34-C190DE63FF58}">
      <dsp:nvSpPr>
        <dsp:cNvPr id="0" name=""/>
        <dsp:cNvSpPr/>
      </dsp:nvSpPr>
      <dsp:spPr>
        <a:xfrm>
          <a:off x="1373322" y="47050"/>
          <a:ext cx="4486386" cy="4486386"/>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C3422B-AAC4-44B9-8DDD-C3123610F27C}" type="datetimeFigureOut">
              <a:rPr lang="ar-IQ" smtClean="0"/>
              <a:t>04/09/1447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A9FDDBC-71AB-43B6-899E-CE3DDE8CA860}" type="slidenum">
              <a:rPr lang="ar-IQ" smtClean="0"/>
              <a:t>‹#›</a:t>
            </a:fld>
            <a:endParaRPr lang="ar-IQ"/>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595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C3422B-AAC4-44B9-8DDD-C3123610F27C}" type="datetimeFigureOut">
              <a:rPr lang="ar-IQ" smtClean="0"/>
              <a:t>04/09/1447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A9FDDBC-71AB-43B6-899E-CE3DDE8CA860}" type="slidenum">
              <a:rPr lang="ar-IQ" smtClean="0"/>
              <a:t>‹#›</a:t>
            </a:fld>
            <a:endParaRPr lang="ar-IQ"/>
          </a:p>
        </p:txBody>
      </p:sp>
    </p:spTree>
    <p:extLst>
      <p:ext uri="{BB962C8B-B14F-4D97-AF65-F5344CB8AC3E}">
        <p14:creationId xmlns:p14="http://schemas.microsoft.com/office/powerpoint/2010/main" val="15645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C3422B-AAC4-44B9-8DDD-C3123610F27C}" type="datetimeFigureOut">
              <a:rPr lang="ar-IQ" smtClean="0"/>
              <a:t>04/09/1447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A9FDDBC-71AB-43B6-899E-CE3DDE8CA860}" type="slidenum">
              <a:rPr lang="ar-IQ" smtClean="0"/>
              <a:t>‹#›</a:t>
            </a:fld>
            <a:endParaRPr lang="ar-IQ"/>
          </a:p>
        </p:txBody>
      </p:sp>
    </p:spTree>
    <p:extLst>
      <p:ext uri="{BB962C8B-B14F-4D97-AF65-F5344CB8AC3E}">
        <p14:creationId xmlns:p14="http://schemas.microsoft.com/office/powerpoint/2010/main" val="406755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C3422B-AAC4-44B9-8DDD-C3123610F27C}" type="datetimeFigureOut">
              <a:rPr lang="ar-IQ" smtClean="0"/>
              <a:t>04/09/1447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A9FDDBC-71AB-43B6-899E-CE3DDE8CA860}" type="slidenum">
              <a:rPr lang="ar-IQ" smtClean="0"/>
              <a:t>‹#›</a:t>
            </a:fld>
            <a:endParaRPr lang="ar-IQ"/>
          </a:p>
        </p:txBody>
      </p:sp>
    </p:spTree>
    <p:extLst>
      <p:ext uri="{BB962C8B-B14F-4D97-AF65-F5344CB8AC3E}">
        <p14:creationId xmlns:p14="http://schemas.microsoft.com/office/powerpoint/2010/main" val="3866257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C3422B-AAC4-44B9-8DDD-C3123610F27C}" type="datetimeFigureOut">
              <a:rPr lang="ar-IQ" smtClean="0"/>
              <a:t>04/09/1447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2A9FDDBC-71AB-43B6-899E-CE3DDE8CA860}" type="slidenum">
              <a:rPr lang="ar-IQ" smtClean="0"/>
              <a:t>‹#›</a:t>
            </a:fld>
            <a:endParaRPr lang="ar-IQ"/>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72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C3422B-AAC4-44B9-8DDD-C3123610F27C}" type="datetimeFigureOut">
              <a:rPr lang="ar-IQ" smtClean="0"/>
              <a:t>04/09/1447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A9FDDBC-71AB-43B6-899E-CE3DDE8CA860}" type="slidenum">
              <a:rPr lang="ar-IQ" smtClean="0"/>
              <a:t>‹#›</a:t>
            </a:fld>
            <a:endParaRPr lang="ar-IQ"/>
          </a:p>
        </p:txBody>
      </p:sp>
    </p:spTree>
    <p:extLst>
      <p:ext uri="{BB962C8B-B14F-4D97-AF65-F5344CB8AC3E}">
        <p14:creationId xmlns:p14="http://schemas.microsoft.com/office/powerpoint/2010/main" val="4080294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C3422B-AAC4-44B9-8DDD-C3123610F27C}" type="datetimeFigureOut">
              <a:rPr lang="ar-IQ" smtClean="0"/>
              <a:t>04/09/1447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2A9FDDBC-71AB-43B6-899E-CE3DDE8CA860}" type="slidenum">
              <a:rPr lang="ar-IQ" smtClean="0"/>
              <a:t>‹#›</a:t>
            </a:fld>
            <a:endParaRPr lang="ar-IQ"/>
          </a:p>
        </p:txBody>
      </p:sp>
    </p:spTree>
    <p:extLst>
      <p:ext uri="{BB962C8B-B14F-4D97-AF65-F5344CB8AC3E}">
        <p14:creationId xmlns:p14="http://schemas.microsoft.com/office/powerpoint/2010/main" val="262597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C3422B-AAC4-44B9-8DDD-C3123610F27C}" type="datetimeFigureOut">
              <a:rPr lang="ar-IQ" smtClean="0"/>
              <a:t>04/09/1447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2A9FDDBC-71AB-43B6-899E-CE3DDE8CA860}" type="slidenum">
              <a:rPr lang="ar-IQ" smtClean="0"/>
              <a:t>‹#›</a:t>
            </a:fld>
            <a:endParaRPr lang="ar-IQ"/>
          </a:p>
        </p:txBody>
      </p:sp>
    </p:spTree>
    <p:extLst>
      <p:ext uri="{BB962C8B-B14F-4D97-AF65-F5344CB8AC3E}">
        <p14:creationId xmlns:p14="http://schemas.microsoft.com/office/powerpoint/2010/main" val="17629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0C3422B-AAC4-44B9-8DDD-C3123610F27C}" type="datetimeFigureOut">
              <a:rPr lang="ar-IQ" smtClean="0"/>
              <a:t>04/09/1447</a:t>
            </a:fld>
            <a:endParaRPr lang="ar-IQ"/>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IQ"/>
          </a:p>
        </p:txBody>
      </p:sp>
      <p:sp>
        <p:nvSpPr>
          <p:cNvPr id="9" name="Slide Number Placeholder 8"/>
          <p:cNvSpPr>
            <a:spLocks noGrp="1"/>
          </p:cNvSpPr>
          <p:nvPr>
            <p:ph type="sldNum" sz="quarter" idx="12"/>
          </p:nvPr>
        </p:nvSpPr>
        <p:spPr/>
        <p:txBody>
          <a:bodyPr/>
          <a:lstStyle/>
          <a:p>
            <a:fld id="{2A9FDDBC-71AB-43B6-899E-CE3DDE8CA860}" type="slidenum">
              <a:rPr lang="ar-IQ" smtClean="0"/>
              <a:t>‹#›</a:t>
            </a:fld>
            <a:endParaRPr lang="ar-IQ"/>
          </a:p>
        </p:txBody>
      </p:sp>
    </p:spTree>
    <p:extLst>
      <p:ext uri="{BB962C8B-B14F-4D97-AF65-F5344CB8AC3E}">
        <p14:creationId xmlns:p14="http://schemas.microsoft.com/office/powerpoint/2010/main" val="98552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0C3422B-AAC4-44B9-8DDD-C3123610F27C}" type="datetimeFigureOut">
              <a:rPr lang="ar-IQ" smtClean="0"/>
              <a:t>04/09/1447</a:t>
            </a:fld>
            <a:endParaRPr lang="ar-IQ"/>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ar-IQ"/>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9FDDBC-71AB-43B6-899E-CE3DDE8CA860}" type="slidenum">
              <a:rPr lang="ar-IQ" smtClean="0"/>
              <a:t>‹#›</a:t>
            </a:fld>
            <a:endParaRPr lang="ar-IQ"/>
          </a:p>
        </p:txBody>
      </p:sp>
    </p:spTree>
    <p:extLst>
      <p:ext uri="{BB962C8B-B14F-4D97-AF65-F5344CB8AC3E}">
        <p14:creationId xmlns:p14="http://schemas.microsoft.com/office/powerpoint/2010/main" val="1076754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C3422B-AAC4-44B9-8DDD-C3123610F27C}" type="datetimeFigureOut">
              <a:rPr lang="ar-IQ" smtClean="0"/>
              <a:t>04/09/1447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2A9FDDBC-71AB-43B6-899E-CE3DDE8CA860}" type="slidenum">
              <a:rPr lang="ar-IQ" smtClean="0"/>
              <a:t>‹#›</a:t>
            </a:fld>
            <a:endParaRPr lang="ar-IQ"/>
          </a:p>
        </p:txBody>
      </p:sp>
    </p:spTree>
    <p:extLst>
      <p:ext uri="{BB962C8B-B14F-4D97-AF65-F5344CB8AC3E}">
        <p14:creationId xmlns:p14="http://schemas.microsoft.com/office/powerpoint/2010/main" val="216429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0C3422B-AAC4-44B9-8DDD-C3123610F27C}" type="datetimeFigureOut">
              <a:rPr lang="ar-IQ" smtClean="0"/>
              <a:t>04/09/1447</a:t>
            </a:fld>
            <a:endParaRPr lang="ar-IQ"/>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IQ"/>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A9FDDBC-71AB-43B6-899E-CE3DDE8CA860}" type="slidenum">
              <a:rPr lang="ar-IQ" smtClean="0"/>
              <a:t>‹#›</a:t>
            </a:fld>
            <a:endParaRPr lang="ar-IQ"/>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7985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a:t>Infectious diseases in pregnancy</a:t>
            </a:r>
            <a:endParaRPr lang="ar-IQ" dirty="0"/>
          </a:p>
        </p:txBody>
      </p:sp>
      <p:sp>
        <p:nvSpPr>
          <p:cNvPr id="3" name="عنوان فرعي 2"/>
          <p:cNvSpPr>
            <a:spLocks noGrp="1"/>
          </p:cNvSpPr>
          <p:nvPr>
            <p:ph type="subTitle" idx="1"/>
          </p:nvPr>
        </p:nvSpPr>
        <p:spPr/>
        <p:txBody>
          <a:bodyPr/>
          <a:lstStyle/>
          <a:p>
            <a:r>
              <a:rPr lang="en-US" b="1" dirty="0">
                <a:solidFill>
                  <a:srgbClr val="FF0000"/>
                </a:solidFill>
              </a:rPr>
              <a:t>Dr. HUDA KHALEEL AL-</a:t>
            </a:r>
            <a:r>
              <a:rPr lang="en-US" b="1" dirty="0" err="1">
                <a:solidFill>
                  <a:srgbClr val="FF0000"/>
                </a:solidFill>
              </a:rPr>
              <a:t>KhAZRAJI</a:t>
            </a:r>
            <a:endParaRPr lang="ar-IQ" b="1" dirty="0">
              <a:solidFill>
                <a:srgbClr val="FF0000"/>
              </a:solidFill>
            </a:endParaRPr>
          </a:p>
        </p:txBody>
      </p:sp>
    </p:spTree>
    <p:extLst>
      <p:ext uri="{BB962C8B-B14F-4D97-AF65-F5344CB8AC3E}">
        <p14:creationId xmlns:p14="http://schemas.microsoft.com/office/powerpoint/2010/main" val="40198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E9A6C-B68A-B2F3-4472-119E1417A8DF}"/>
              </a:ext>
            </a:extLst>
          </p:cNvPr>
          <p:cNvSpPr>
            <a:spLocks noGrp="1"/>
          </p:cNvSpPr>
          <p:nvPr>
            <p:ph type="ctrTitle"/>
          </p:nvPr>
        </p:nvSpPr>
        <p:spPr/>
        <p:txBody>
          <a:bodyPr>
            <a:normAutofit fontScale="90000"/>
          </a:bodyPr>
          <a:lstStyle/>
          <a:p>
            <a:pPr marL="285750" marR="5080" lvl="0" indent="-273050" defTabSz="914400" eaLnBrk="1" fontAlgn="auto" latinLnBrk="0" hangingPunct="1">
              <a:lnSpc>
                <a:spcPct val="100000"/>
              </a:lnSpc>
              <a:spcBef>
                <a:spcPts val="100"/>
              </a:spcBef>
              <a:spcAft>
                <a:spcPts val="0"/>
              </a:spcAft>
              <a:buClr>
                <a:srgbClr val="FD8537"/>
              </a:buClr>
              <a:buSzPct val="85185"/>
              <a:buFont typeface="Segoe UI Symbol"/>
              <a:buChar char="⚫"/>
              <a:tabLst>
                <a:tab pos="287020" algn="l"/>
              </a:tabLst>
              <a:defRPr/>
            </a:pPr>
            <a:r>
              <a:rPr kumimoji="0" lang="en-US" sz="2700" b="0" i="0" u="none" strike="noStrike" kern="0" cap="none" spc="0" normalizeH="0" baseline="0" noProof="0" dirty="0">
                <a:ln>
                  <a:noFill/>
                </a:ln>
                <a:solidFill>
                  <a:sysClr val="windowText" lastClr="000000"/>
                </a:solidFill>
                <a:effectLst/>
                <a:uLnTx/>
                <a:uFillTx/>
                <a:latin typeface="Georgia"/>
                <a:cs typeface="Georgia"/>
              </a:rPr>
              <a:t>antibiotic</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therapy</a:t>
            </a:r>
            <a:r>
              <a:rPr kumimoji="0" lang="en-US" sz="2700" b="0" i="0" u="none" strike="noStrike" kern="0" cap="none" spc="-5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for</a:t>
            </a:r>
            <a:r>
              <a:rPr kumimoji="0" lang="en-US" sz="2700" b="0" i="0" u="none" strike="noStrike" kern="0" cap="none" spc="-5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asymptomatic</a:t>
            </a:r>
            <a:r>
              <a:rPr kumimoji="0" lang="en-US" sz="2700" b="0" i="0" u="none" strike="noStrike" kern="0" cap="none" spc="-5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err="1">
                <a:ln>
                  <a:noFill/>
                </a:ln>
                <a:solidFill>
                  <a:sysClr val="windowText" lastClr="000000"/>
                </a:solidFill>
                <a:effectLst/>
                <a:uLnTx/>
                <a:uFillTx/>
                <a:latin typeface="Georgia"/>
                <a:cs typeface="Georgia"/>
              </a:rPr>
              <a:t>bacteruria</a:t>
            </a:r>
            <a:r>
              <a:rPr kumimoji="0" lang="en-US" sz="2700" b="0" i="0" u="none" strike="noStrike" kern="0" cap="none" spc="-55" normalizeH="0" baseline="0" noProof="0" dirty="0">
                <a:ln>
                  <a:noFill/>
                </a:ln>
                <a:solidFill>
                  <a:sysClr val="windowText" lastClr="000000"/>
                </a:solidFill>
                <a:effectLst/>
                <a:uLnTx/>
                <a:uFillTx/>
                <a:latin typeface="Georgia"/>
                <a:cs typeface="Georgia"/>
              </a:rPr>
              <a:t> </a:t>
            </a:r>
            <a:r>
              <a:rPr kumimoji="0" lang="en-US" sz="2700" b="0" i="0" u="none" strike="noStrike" kern="0" cap="none" spc="-25" normalizeH="0" baseline="0" noProof="0" dirty="0">
                <a:ln>
                  <a:noFill/>
                </a:ln>
                <a:solidFill>
                  <a:sysClr val="windowText" lastClr="000000"/>
                </a:solidFill>
                <a:effectLst/>
                <a:uLnTx/>
                <a:uFillTx/>
                <a:latin typeface="Georgia"/>
                <a:cs typeface="Georgia"/>
              </a:rPr>
              <a:t>is 	</a:t>
            </a:r>
            <a:r>
              <a:rPr kumimoji="0" lang="en-US" sz="2700" b="0" i="0" u="none" strike="noStrike" kern="0" cap="none" spc="0" normalizeH="0" baseline="0" noProof="0" dirty="0">
                <a:ln>
                  <a:noFill/>
                </a:ln>
                <a:solidFill>
                  <a:sysClr val="windowText" lastClr="000000"/>
                </a:solidFill>
                <a:effectLst/>
                <a:uLnTx/>
                <a:uFillTx/>
                <a:latin typeface="Georgia"/>
                <a:cs typeface="Georgia"/>
              </a:rPr>
              <a:t>effective</a:t>
            </a:r>
            <a:r>
              <a:rPr kumimoji="0" lang="en-US" sz="2700" b="0" i="0" u="none" strike="noStrike" kern="0" cap="none" spc="-6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in</a:t>
            </a:r>
            <a:r>
              <a:rPr kumimoji="0" lang="en-US" sz="2700" b="0" i="0" u="none" strike="noStrike" kern="0" cap="none" spc="-3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lowering</a:t>
            </a:r>
            <a:r>
              <a:rPr kumimoji="0" lang="en-US" sz="2700" b="0" i="0" u="none" strike="noStrike" kern="0" cap="none" spc="-2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the</a:t>
            </a:r>
            <a:r>
              <a:rPr kumimoji="0" lang="en-US" sz="2700" b="0" i="0" u="none" strike="noStrike" kern="0" cap="none" spc="-2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risk</a:t>
            </a:r>
            <a:r>
              <a:rPr kumimoji="0" lang="en-US" sz="2700" b="0" i="0" u="none" strike="noStrike" kern="0" cap="none" spc="-4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of</a:t>
            </a:r>
            <a:r>
              <a:rPr kumimoji="0" lang="en-US" sz="2700" b="0" i="0" u="none" strike="noStrike" kern="0" cap="none" spc="-5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pyelonephritis</a:t>
            </a:r>
            <a:r>
              <a:rPr kumimoji="0" lang="en-US" sz="2700" b="0" i="0" u="none" strike="noStrike" kern="0" cap="none" spc="-35" normalizeH="0" baseline="0" noProof="0" dirty="0">
                <a:ln>
                  <a:noFill/>
                </a:ln>
                <a:solidFill>
                  <a:sysClr val="windowText" lastClr="000000"/>
                </a:solidFill>
                <a:effectLst/>
                <a:uLnTx/>
                <a:uFillTx/>
                <a:latin typeface="Georgia"/>
                <a:cs typeface="Georgia"/>
              </a:rPr>
              <a:t> </a:t>
            </a:r>
            <a:r>
              <a:rPr kumimoji="0" lang="en-US" sz="2700" b="0" i="0" u="none" strike="noStrike" kern="0" cap="none" spc="-25" normalizeH="0" baseline="0" noProof="0" dirty="0">
                <a:ln>
                  <a:noFill/>
                </a:ln>
                <a:solidFill>
                  <a:sysClr val="windowText" lastClr="000000"/>
                </a:solidFill>
                <a:effectLst/>
                <a:uLnTx/>
                <a:uFillTx/>
                <a:latin typeface="Georgia"/>
                <a:cs typeface="Georgia"/>
              </a:rPr>
              <a:t>and 	</a:t>
            </a:r>
            <a:r>
              <a:rPr kumimoji="0" lang="en-US" sz="2700" b="0" i="0" u="none" strike="noStrike" kern="0" cap="none" spc="0" normalizeH="0" baseline="0" noProof="0" dirty="0">
                <a:ln>
                  <a:noFill/>
                </a:ln>
                <a:solidFill>
                  <a:sysClr val="windowText" lastClr="000000"/>
                </a:solidFill>
                <a:effectLst/>
                <a:uLnTx/>
                <a:uFillTx/>
                <a:latin typeface="Georgia"/>
                <a:cs typeface="Georgia"/>
              </a:rPr>
              <a:t>preterm</a:t>
            </a:r>
            <a:r>
              <a:rPr kumimoji="0" lang="en-US" sz="2700" b="0" i="0" u="none" strike="noStrike" kern="0" cap="none" spc="-7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err="1">
                <a:ln>
                  <a:noFill/>
                </a:ln>
                <a:solidFill>
                  <a:sysClr val="windowText" lastClr="000000"/>
                </a:solidFill>
                <a:effectLst/>
                <a:uLnTx/>
                <a:uFillTx/>
                <a:latin typeface="Georgia"/>
                <a:cs typeface="Georgia"/>
              </a:rPr>
              <a:t>labour</a:t>
            </a:r>
            <a:r>
              <a:rPr kumimoji="0" lang="en-US" sz="2700" b="0" i="0" u="none" strike="noStrike" kern="0" cap="none" spc="0" normalizeH="0" baseline="0" noProof="0" dirty="0">
                <a:ln>
                  <a:noFill/>
                </a:ln>
                <a:solidFill>
                  <a:sysClr val="windowText" lastClr="000000"/>
                </a:solidFill>
                <a:effectLst/>
                <a:uLnTx/>
                <a:uFillTx/>
                <a:latin typeface="Georgia"/>
                <a:cs typeface="Georgia"/>
              </a:rPr>
              <a:t>.</a:t>
            </a:r>
            <a:br>
              <a:rPr kumimoji="0" lang="en-US" sz="2700" b="0" i="0" u="none" strike="noStrike" kern="0" cap="none" spc="0" normalizeH="0" baseline="0" noProof="0" dirty="0">
                <a:ln>
                  <a:noFill/>
                </a:ln>
                <a:solidFill>
                  <a:sysClr val="windowText" lastClr="000000"/>
                </a:solidFill>
                <a:effectLst/>
                <a:uLnTx/>
                <a:uFillTx/>
                <a:latin typeface="Georgia"/>
                <a:cs typeface="Georgia"/>
              </a:rPr>
            </a:br>
            <a:r>
              <a:rPr kumimoji="0" lang="en-US" sz="2700" b="0" i="0" u="none" strike="noStrike" kern="0" cap="none" spc="-1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Usually</a:t>
            </a:r>
            <a:r>
              <a:rPr kumimoji="0" lang="en-US" sz="2700" b="0" i="0" u="none" strike="noStrike" kern="0" cap="none" spc="-25" normalizeH="0" baseline="0" noProof="0" dirty="0">
                <a:ln>
                  <a:noFill/>
                </a:ln>
                <a:solidFill>
                  <a:sysClr val="windowText" lastClr="000000"/>
                </a:solidFill>
                <a:effectLst/>
                <a:uLnTx/>
                <a:uFillTx/>
                <a:latin typeface="Georgia"/>
                <a:cs typeface="Georgia"/>
              </a:rPr>
              <a:t> </a:t>
            </a:r>
            <a:r>
              <a:rPr kumimoji="0" lang="en-US" sz="2700" b="0" i="0" u="none" strike="noStrike" kern="0" cap="none" spc="-20" normalizeH="0" baseline="0" noProof="0" dirty="0">
                <a:ln>
                  <a:noFill/>
                </a:ln>
                <a:solidFill>
                  <a:sysClr val="windowText" lastClr="000000"/>
                </a:solidFill>
                <a:effectLst/>
                <a:uLnTx/>
                <a:uFillTx/>
                <a:latin typeface="Georgia"/>
                <a:cs typeface="Georgia"/>
              </a:rPr>
              <a:t>7-</a:t>
            </a:r>
            <a:r>
              <a:rPr kumimoji="0" lang="en-US" sz="2700" b="0" i="0" u="none" strike="noStrike" kern="0" cap="none" spc="0" normalizeH="0" baseline="0" noProof="0" dirty="0">
                <a:ln>
                  <a:noFill/>
                </a:ln>
                <a:solidFill>
                  <a:sysClr val="windowText" lastClr="000000"/>
                </a:solidFill>
                <a:effectLst/>
                <a:uLnTx/>
                <a:uFillTx/>
                <a:latin typeface="Georgia"/>
                <a:cs typeface="Georgia"/>
              </a:rPr>
              <a:t>10</a:t>
            </a:r>
            <a:r>
              <a:rPr kumimoji="0" lang="en-US" sz="2700" b="0" i="0" u="none" strike="noStrike" kern="0" cap="none" spc="-2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day</a:t>
            </a:r>
            <a:r>
              <a:rPr kumimoji="0" lang="en-US" sz="2700" b="0" i="0" u="none" strike="noStrike" kern="0" cap="none" spc="-3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course</a:t>
            </a:r>
            <a:r>
              <a:rPr kumimoji="0" lang="en-US" sz="2700" b="0" i="0" u="none" strike="noStrike" kern="0" cap="none" spc="-4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is</a:t>
            </a:r>
            <a:r>
              <a:rPr kumimoji="0" lang="en-US" sz="2700" b="0" i="0" u="none" strike="noStrike" kern="0" cap="none" spc="-40"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preferred</a:t>
            </a:r>
            <a:br>
              <a:rPr kumimoji="0" lang="en-US" sz="2700" b="0" i="0" u="none" strike="noStrike" kern="0" cap="none" spc="-10" normalizeH="0" baseline="0" noProof="0" dirty="0">
                <a:ln>
                  <a:noFill/>
                </a:ln>
                <a:solidFill>
                  <a:sysClr val="windowText" lastClr="000000"/>
                </a:solidFill>
                <a:effectLst/>
                <a:uLnTx/>
                <a:uFillTx/>
                <a:latin typeface="Georgia"/>
                <a:cs typeface="Georgia"/>
              </a:rPr>
            </a:br>
            <a:r>
              <a:rPr kumimoji="0" lang="en-US" sz="2700" b="0" i="0" u="none" strike="noStrike" kern="0" cap="none" spc="0" normalizeH="0" baseline="0" noProof="0" dirty="0">
                <a:ln>
                  <a:noFill/>
                </a:ln>
                <a:solidFill>
                  <a:sysClr val="windowText" lastClr="000000"/>
                </a:solidFill>
                <a:effectLst/>
                <a:uLnTx/>
                <a:uFillTx/>
                <a:latin typeface="Georgia"/>
                <a:cs typeface="Georgia"/>
              </a:rPr>
              <a:t>The</a:t>
            </a:r>
            <a:r>
              <a:rPr kumimoji="0" lang="en-US" sz="2700" b="0" i="0" u="none" strike="noStrike" kern="0" cap="none" spc="-2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usual</a:t>
            </a:r>
            <a:r>
              <a:rPr kumimoji="0" lang="en-US" sz="2700" b="0" i="0" u="none" strike="noStrike" kern="0" cap="none" spc="-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treatment</a:t>
            </a:r>
            <a:r>
              <a:rPr kumimoji="0" lang="en-US" sz="2700" b="0" i="0" u="none" strike="noStrike" kern="0" cap="none" spc="-2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is</a:t>
            </a:r>
            <a:r>
              <a:rPr kumimoji="0" lang="en-US" sz="2700" b="0" i="0" u="none" strike="noStrike" kern="0" cap="none" spc="-3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amoxicillin</a:t>
            </a:r>
            <a:r>
              <a:rPr kumimoji="0" lang="en-US" sz="2700" b="0" i="0" u="none" strike="noStrike" kern="0" cap="none" spc="-50"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clavulanate( 	</a:t>
            </a:r>
            <a:r>
              <a:rPr kumimoji="0" lang="en-US" sz="2700" b="0" i="0" u="none" strike="noStrike" kern="0" cap="none" spc="0" normalizeH="0" baseline="0" noProof="0" dirty="0" err="1">
                <a:ln>
                  <a:noFill/>
                </a:ln>
                <a:solidFill>
                  <a:sysClr val="windowText" lastClr="000000"/>
                </a:solidFill>
                <a:effectLst/>
                <a:uLnTx/>
                <a:uFillTx/>
                <a:latin typeface="Georgia"/>
                <a:cs typeface="Georgia"/>
              </a:rPr>
              <a:t>augmentin</a:t>
            </a:r>
            <a:r>
              <a:rPr kumimoji="0" lang="en-US" sz="2700" b="0" i="0" u="none" strike="noStrike" kern="0" cap="none" spc="0" normalizeH="0" baseline="0" noProof="0" dirty="0">
                <a:ln>
                  <a:noFill/>
                </a:ln>
                <a:solidFill>
                  <a:sysClr val="windowText" lastClr="000000"/>
                </a:solidFill>
                <a:effectLst/>
                <a:uLnTx/>
                <a:uFillTx/>
                <a:latin typeface="Georgia"/>
                <a:cs typeface="Georgia"/>
              </a:rPr>
              <a:t>)</a:t>
            </a:r>
            <a:r>
              <a:rPr kumimoji="0" lang="en-US" sz="2700" b="0" i="0" u="none" strike="noStrike" kern="0" cap="none" spc="-3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875</a:t>
            </a:r>
            <a:r>
              <a:rPr kumimoji="0" lang="en-US" sz="2700" b="0" i="0" u="none" strike="noStrike" kern="0" cap="none" spc="-3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mg</a:t>
            </a:r>
            <a:r>
              <a:rPr kumimoji="0" lang="en-US" sz="2700" b="0" i="0" u="none" strike="noStrike" kern="0" cap="none" spc="-2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bd</a:t>
            </a:r>
            <a:r>
              <a:rPr kumimoji="0" lang="en-US" sz="2700" b="0" i="0" u="none" strike="noStrike" kern="0" cap="none" spc="-3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for</a:t>
            </a:r>
            <a:r>
              <a:rPr kumimoji="0" lang="en-US" sz="2700" b="0" i="0" u="none" strike="noStrike" kern="0" cap="none" spc="-25" normalizeH="0" baseline="0" noProof="0" dirty="0">
                <a:ln>
                  <a:noFill/>
                </a:ln>
                <a:solidFill>
                  <a:sysClr val="windowText" lastClr="000000"/>
                </a:solidFill>
                <a:effectLst/>
                <a:uLnTx/>
                <a:uFillTx/>
                <a:latin typeface="Georgia"/>
                <a:cs typeface="Georgia"/>
              </a:rPr>
              <a:t> </a:t>
            </a:r>
            <a:r>
              <a:rPr kumimoji="0" lang="en-US" sz="2700" b="0" i="0" u="none" strike="noStrike" kern="0" cap="none" spc="-30" normalizeH="0" baseline="0" noProof="0" dirty="0">
                <a:ln>
                  <a:noFill/>
                </a:ln>
                <a:solidFill>
                  <a:sysClr val="windowText" lastClr="000000"/>
                </a:solidFill>
                <a:effectLst/>
                <a:uLnTx/>
                <a:uFillTx/>
                <a:latin typeface="Georgia"/>
                <a:cs typeface="Georgia"/>
              </a:rPr>
              <a:t>7-</a:t>
            </a:r>
            <a:r>
              <a:rPr kumimoji="0" lang="en-US" sz="2700" b="0" i="0" u="none" strike="noStrike" kern="0" cap="none" spc="0" normalizeH="0" baseline="0" noProof="0" dirty="0">
                <a:ln>
                  <a:noFill/>
                </a:ln>
                <a:solidFill>
                  <a:sysClr val="windowText" lastClr="000000"/>
                </a:solidFill>
                <a:effectLst/>
                <a:uLnTx/>
                <a:uFillTx/>
                <a:latin typeface="Georgia"/>
                <a:cs typeface="Georgia"/>
              </a:rPr>
              <a:t>10</a:t>
            </a:r>
            <a:r>
              <a:rPr kumimoji="0" lang="en-US" sz="2700" b="0" i="0" u="none" strike="noStrike" kern="0" cap="none" spc="-20" normalizeH="0" baseline="0" noProof="0" dirty="0">
                <a:ln>
                  <a:noFill/>
                </a:ln>
                <a:solidFill>
                  <a:sysClr val="windowText" lastClr="000000"/>
                </a:solidFill>
                <a:effectLst/>
                <a:uLnTx/>
                <a:uFillTx/>
                <a:latin typeface="Georgia"/>
                <a:cs typeface="Georgia"/>
              </a:rPr>
              <a:t> days</a:t>
            </a:r>
            <a:br>
              <a:rPr kumimoji="0" lang="en-US" sz="2700" b="0" i="0" u="none" strike="noStrike" kern="0" cap="none" spc="0" normalizeH="0" baseline="0" noProof="0" dirty="0">
                <a:ln>
                  <a:noFill/>
                </a:ln>
                <a:solidFill>
                  <a:sysClr val="windowText" lastClr="000000"/>
                </a:solidFill>
                <a:effectLst/>
                <a:uLnTx/>
                <a:uFillTx/>
                <a:latin typeface="Georgia"/>
                <a:cs typeface="Georgia"/>
              </a:rPr>
            </a:br>
            <a:r>
              <a:rPr kumimoji="0" lang="en-US" sz="2700" b="0" i="0" u="none" strike="noStrike" kern="0" cap="none" spc="-10" normalizeH="0" baseline="0" noProof="0" dirty="0">
                <a:ln>
                  <a:noFill/>
                </a:ln>
                <a:solidFill>
                  <a:sysClr val="windowText" lastClr="000000"/>
                </a:solidFill>
                <a:effectLst/>
                <a:uLnTx/>
                <a:uFillTx/>
                <a:latin typeface="Georgia"/>
                <a:cs typeface="Georgia"/>
              </a:rPr>
              <a:t>Cephalosporin</a:t>
            </a:r>
            <a:br>
              <a:rPr kumimoji="0" lang="en-US" sz="2700" b="0" i="0" u="none" strike="noStrike" kern="0" cap="none" spc="0" normalizeH="0" baseline="0" noProof="0" dirty="0">
                <a:ln>
                  <a:noFill/>
                </a:ln>
                <a:solidFill>
                  <a:sysClr val="windowText" lastClr="000000"/>
                </a:solidFill>
                <a:effectLst/>
                <a:uLnTx/>
                <a:uFillTx/>
                <a:latin typeface="Georgia"/>
                <a:cs typeface="Georgia"/>
              </a:rPr>
            </a:br>
            <a:br>
              <a:rPr kumimoji="0" lang="en-US" sz="2700" b="0" i="0" u="none" strike="noStrike" kern="0" cap="none" spc="0" normalizeH="0" baseline="0" noProof="0" dirty="0">
                <a:ln>
                  <a:noFill/>
                </a:ln>
                <a:solidFill>
                  <a:sysClr val="windowText" lastClr="000000"/>
                </a:solidFill>
                <a:effectLst/>
                <a:uLnTx/>
                <a:uFillTx/>
                <a:latin typeface="Georgia"/>
                <a:cs typeface="Georgia"/>
              </a:rPr>
            </a:br>
            <a:endParaRPr lang="en-US" dirty="0"/>
          </a:p>
        </p:txBody>
      </p:sp>
      <p:sp>
        <p:nvSpPr>
          <p:cNvPr id="3" name="Subtitle 2">
            <a:extLst>
              <a:ext uri="{FF2B5EF4-FFF2-40B4-BE49-F238E27FC236}">
                <a16:creationId xmlns:a16="http://schemas.microsoft.com/office/drawing/2014/main" id="{3081046F-8FD5-0EFD-7794-FCDF6CC72190}"/>
              </a:ext>
            </a:extLst>
          </p:cNvPr>
          <p:cNvSpPr>
            <a:spLocks noGrp="1"/>
          </p:cNvSpPr>
          <p:nvPr>
            <p:ph type="subTitle" idx="1"/>
          </p:nvPr>
        </p:nvSpPr>
        <p:spPr/>
        <p:txBody>
          <a:bodyPr>
            <a:normAutofit fontScale="92500" lnSpcReduction="10000"/>
          </a:bodyPr>
          <a:lstStyle/>
          <a:p>
            <a:r>
              <a:rPr kumimoji="0" lang="en-US" sz="3000" b="1" i="1" u="none" strike="noStrike" kern="0" cap="none" spc="0" normalizeH="0" baseline="0" noProof="0" dirty="0">
                <a:ln>
                  <a:noFill/>
                </a:ln>
                <a:solidFill>
                  <a:srgbClr val="00AF50"/>
                </a:solidFill>
                <a:effectLst/>
                <a:uLnTx/>
                <a:uFillTx/>
                <a:latin typeface="Georgia"/>
                <a:ea typeface="+mj-ea"/>
              </a:rPr>
              <a:t>Treatment</a:t>
            </a:r>
            <a:r>
              <a:rPr kumimoji="0" lang="en-US" sz="3000" b="1" i="1" u="none" strike="noStrike" kern="0" cap="none" spc="-85" normalizeH="0" baseline="0" noProof="0" dirty="0">
                <a:ln>
                  <a:noFill/>
                </a:ln>
                <a:solidFill>
                  <a:srgbClr val="00AF50"/>
                </a:solidFill>
                <a:effectLst/>
                <a:uLnTx/>
                <a:uFillTx/>
                <a:latin typeface="Georgia"/>
                <a:ea typeface="+mj-ea"/>
              </a:rPr>
              <a:t> </a:t>
            </a:r>
            <a:r>
              <a:rPr kumimoji="0" lang="en-US" sz="3000" b="1" i="1" u="none" strike="noStrike" kern="0" cap="none" spc="0" normalizeH="0" baseline="0" noProof="0" dirty="0">
                <a:ln>
                  <a:noFill/>
                </a:ln>
                <a:solidFill>
                  <a:srgbClr val="00AF50"/>
                </a:solidFill>
                <a:effectLst/>
                <a:uLnTx/>
                <a:uFillTx/>
                <a:latin typeface="Georgia"/>
                <a:ea typeface="+mj-ea"/>
              </a:rPr>
              <a:t>in</a:t>
            </a:r>
            <a:r>
              <a:rPr kumimoji="0" lang="en-US" sz="3000" b="1" i="1" u="none" strike="noStrike" kern="0" cap="none" spc="-95" normalizeH="0" baseline="0" noProof="0" dirty="0">
                <a:ln>
                  <a:noFill/>
                </a:ln>
                <a:solidFill>
                  <a:srgbClr val="00AF50"/>
                </a:solidFill>
                <a:effectLst/>
                <a:uLnTx/>
                <a:uFillTx/>
                <a:latin typeface="Georgia"/>
                <a:ea typeface="+mj-ea"/>
              </a:rPr>
              <a:t> </a:t>
            </a:r>
            <a:r>
              <a:rPr kumimoji="0" lang="en-US" sz="3000" b="1" i="1" u="none" strike="noStrike" kern="0" cap="none" spc="0" normalizeH="0" baseline="0" noProof="0" dirty="0">
                <a:ln>
                  <a:noFill/>
                </a:ln>
                <a:solidFill>
                  <a:srgbClr val="00AF50"/>
                </a:solidFill>
                <a:effectLst/>
                <a:uLnTx/>
                <a:uFillTx/>
                <a:latin typeface="Georgia"/>
                <a:ea typeface="+mj-ea"/>
              </a:rPr>
              <a:t>pregnancy</a:t>
            </a:r>
            <a:r>
              <a:rPr kumimoji="0" lang="en-US" sz="3000" b="1" i="1" u="none" strike="noStrike" kern="0" cap="none" spc="-75" normalizeH="0" baseline="0" noProof="0" dirty="0">
                <a:ln>
                  <a:noFill/>
                </a:ln>
                <a:solidFill>
                  <a:srgbClr val="00AF50"/>
                </a:solidFill>
                <a:effectLst/>
                <a:uLnTx/>
                <a:uFillTx/>
                <a:latin typeface="Georgia"/>
                <a:ea typeface="+mj-ea"/>
              </a:rPr>
              <a:t> </a:t>
            </a:r>
            <a:r>
              <a:rPr kumimoji="0" lang="en-US" sz="3000" b="1" i="1" u="none" strike="noStrike" kern="0" cap="none" spc="-25" normalizeH="0" baseline="0" noProof="0" dirty="0">
                <a:ln>
                  <a:noFill/>
                </a:ln>
                <a:solidFill>
                  <a:srgbClr val="00AF50"/>
                </a:solidFill>
                <a:effectLst/>
                <a:uLnTx/>
                <a:uFillTx/>
                <a:latin typeface="Georgia"/>
                <a:ea typeface="+mj-ea"/>
              </a:rPr>
              <a:t>for </a:t>
            </a:r>
            <a:r>
              <a:rPr kumimoji="0" lang="en-US" sz="3000" b="1" i="1" u="none" strike="noStrike" kern="0" cap="none" spc="0" normalizeH="0" baseline="0" noProof="0" dirty="0">
                <a:ln>
                  <a:noFill/>
                </a:ln>
                <a:solidFill>
                  <a:srgbClr val="00AF50"/>
                </a:solidFill>
                <a:effectLst/>
                <a:uLnTx/>
                <a:uFillTx/>
                <a:latin typeface="Georgia"/>
                <a:ea typeface="+mj-ea"/>
              </a:rPr>
              <a:t>asymptomatic</a:t>
            </a:r>
            <a:r>
              <a:rPr kumimoji="0" lang="en-US" sz="3000" b="1" i="1" u="none" strike="noStrike" kern="0" cap="none" spc="-60" normalizeH="0" baseline="0" noProof="0" dirty="0">
                <a:ln>
                  <a:noFill/>
                </a:ln>
                <a:solidFill>
                  <a:srgbClr val="00AF50"/>
                </a:solidFill>
                <a:effectLst/>
                <a:uLnTx/>
                <a:uFillTx/>
                <a:latin typeface="Georgia"/>
                <a:ea typeface="+mj-ea"/>
              </a:rPr>
              <a:t> </a:t>
            </a:r>
            <a:r>
              <a:rPr kumimoji="0" lang="en-US" sz="3000" b="1" i="1" u="none" strike="noStrike" kern="0" cap="none" spc="0" normalizeH="0" baseline="0" noProof="0" dirty="0">
                <a:ln>
                  <a:noFill/>
                </a:ln>
                <a:solidFill>
                  <a:srgbClr val="00AF50"/>
                </a:solidFill>
                <a:effectLst/>
                <a:uLnTx/>
                <a:uFillTx/>
                <a:latin typeface="Georgia"/>
                <a:ea typeface="+mj-ea"/>
              </a:rPr>
              <a:t>bacteriuria</a:t>
            </a:r>
            <a:r>
              <a:rPr kumimoji="0" lang="en-US" sz="3000" b="1" i="1" u="none" strike="noStrike" kern="0" cap="none" spc="-45" normalizeH="0" baseline="0" noProof="0" dirty="0">
                <a:ln>
                  <a:noFill/>
                </a:ln>
                <a:solidFill>
                  <a:srgbClr val="00AF50"/>
                </a:solidFill>
                <a:effectLst/>
                <a:uLnTx/>
                <a:uFillTx/>
                <a:latin typeface="Georgia"/>
                <a:ea typeface="+mj-ea"/>
              </a:rPr>
              <a:t> </a:t>
            </a:r>
            <a:r>
              <a:rPr kumimoji="0" lang="en-US" sz="3000" b="1" i="1" u="none" strike="noStrike" kern="0" cap="none" spc="0" normalizeH="0" baseline="0" noProof="0" dirty="0">
                <a:ln>
                  <a:noFill/>
                </a:ln>
                <a:solidFill>
                  <a:srgbClr val="00AF50"/>
                </a:solidFill>
                <a:effectLst/>
                <a:uLnTx/>
                <a:uFillTx/>
                <a:latin typeface="Georgia"/>
                <a:ea typeface="+mj-ea"/>
              </a:rPr>
              <a:t>and</a:t>
            </a:r>
            <a:r>
              <a:rPr kumimoji="0" lang="en-US" sz="3000" b="1" i="1" u="none" strike="noStrike" kern="0" cap="none" spc="-70" normalizeH="0" baseline="0" noProof="0" dirty="0">
                <a:ln>
                  <a:noFill/>
                </a:ln>
                <a:solidFill>
                  <a:srgbClr val="00AF50"/>
                </a:solidFill>
                <a:effectLst/>
                <a:uLnTx/>
                <a:uFillTx/>
                <a:latin typeface="Georgia"/>
                <a:ea typeface="+mj-ea"/>
              </a:rPr>
              <a:t> </a:t>
            </a:r>
            <a:r>
              <a:rPr kumimoji="0" lang="en-US" sz="3000" b="1" i="1" u="none" strike="noStrike" kern="0" cap="none" spc="-10" normalizeH="0" baseline="0" noProof="0" dirty="0">
                <a:ln>
                  <a:noFill/>
                </a:ln>
                <a:solidFill>
                  <a:srgbClr val="00AF50"/>
                </a:solidFill>
                <a:effectLst/>
                <a:uLnTx/>
                <a:uFillTx/>
                <a:latin typeface="Georgia"/>
                <a:ea typeface="+mj-ea"/>
              </a:rPr>
              <a:t>acute cystitis:</a:t>
            </a:r>
            <a:endParaRPr lang="en-US" dirty="0"/>
          </a:p>
        </p:txBody>
      </p:sp>
    </p:spTree>
    <p:extLst>
      <p:ext uri="{BB962C8B-B14F-4D97-AF65-F5344CB8AC3E}">
        <p14:creationId xmlns:p14="http://schemas.microsoft.com/office/powerpoint/2010/main" val="2648458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403B-39FE-5286-1040-D4DD4FBE096E}"/>
              </a:ext>
            </a:extLst>
          </p:cNvPr>
          <p:cNvSpPr>
            <a:spLocks noGrp="1"/>
          </p:cNvSpPr>
          <p:nvPr>
            <p:ph type="title"/>
          </p:nvPr>
        </p:nvSpPr>
        <p:spPr/>
        <p:txBody>
          <a:bodyPr/>
          <a:lstStyle/>
          <a:p>
            <a:r>
              <a:rPr kumimoji="0" lang="en-US" sz="4000" b="1" i="0" u="sng" strike="noStrike" kern="0" cap="none" spc="-110" normalizeH="0" baseline="0" noProof="0" dirty="0">
                <a:ln>
                  <a:noFill/>
                </a:ln>
                <a:solidFill>
                  <a:srgbClr val="990000"/>
                </a:solidFill>
                <a:effectLst/>
                <a:uLnTx/>
                <a:uFillTx/>
                <a:latin typeface="Times New Roman"/>
                <a:ea typeface="+mj-ea"/>
                <a:cs typeface="Times New Roman"/>
              </a:rPr>
              <a:t>PREVENTION</a:t>
            </a:r>
            <a:r>
              <a:rPr kumimoji="0" lang="en-US" sz="4000" b="1" i="0" u="sng" strike="noStrike" kern="0" cap="none" spc="-175" normalizeH="0" baseline="0" noProof="0" dirty="0">
                <a:ln>
                  <a:noFill/>
                </a:ln>
                <a:solidFill>
                  <a:srgbClr val="990000"/>
                </a:solidFill>
                <a:effectLst/>
                <a:uLnTx/>
                <a:uFillTx/>
                <a:latin typeface="Times New Roman"/>
                <a:ea typeface="+mj-ea"/>
                <a:cs typeface="Times New Roman"/>
              </a:rPr>
              <a:t> </a:t>
            </a:r>
            <a:r>
              <a:rPr kumimoji="0" lang="en-US" sz="4000" b="1" i="0" u="sng" strike="noStrike" kern="0" cap="none" spc="-75" normalizeH="0" baseline="0" noProof="0" dirty="0">
                <a:ln>
                  <a:noFill/>
                </a:ln>
                <a:solidFill>
                  <a:srgbClr val="990000"/>
                </a:solidFill>
                <a:effectLst/>
                <a:uLnTx/>
                <a:uFillTx/>
                <a:latin typeface="Times New Roman"/>
                <a:ea typeface="+mj-ea"/>
                <a:cs typeface="Times New Roman"/>
              </a:rPr>
              <a:t>OF</a:t>
            </a:r>
            <a:r>
              <a:rPr kumimoji="0" lang="en-US" sz="4000" b="1" i="0" u="sng" strike="noStrike" kern="0" cap="none" spc="-330" normalizeH="0" baseline="0" noProof="0" dirty="0">
                <a:ln>
                  <a:noFill/>
                </a:ln>
                <a:solidFill>
                  <a:srgbClr val="990000"/>
                </a:solidFill>
                <a:effectLst/>
                <a:uLnTx/>
                <a:uFillTx/>
                <a:latin typeface="Times New Roman"/>
                <a:ea typeface="+mj-ea"/>
                <a:cs typeface="Times New Roman"/>
              </a:rPr>
              <a:t> </a:t>
            </a:r>
            <a:r>
              <a:rPr kumimoji="0" lang="en-US" sz="4000" b="1" i="0" u="sng" strike="noStrike" kern="0" cap="none" spc="-25" normalizeH="0" baseline="0" noProof="0" dirty="0">
                <a:ln>
                  <a:noFill/>
                </a:ln>
                <a:solidFill>
                  <a:srgbClr val="990000"/>
                </a:solidFill>
                <a:effectLst/>
                <a:uLnTx/>
                <a:uFillTx/>
                <a:latin typeface="Times New Roman"/>
                <a:ea typeface="+mj-ea"/>
                <a:cs typeface="Times New Roman"/>
              </a:rPr>
              <a:t>UTI</a:t>
            </a:r>
            <a:endParaRPr lang="en-US" dirty="0"/>
          </a:p>
        </p:txBody>
      </p:sp>
      <p:sp>
        <p:nvSpPr>
          <p:cNvPr id="3" name="Content Placeholder 2">
            <a:extLst>
              <a:ext uri="{FF2B5EF4-FFF2-40B4-BE49-F238E27FC236}">
                <a16:creationId xmlns:a16="http://schemas.microsoft.com/office/drawing/2014/main" id="{DE497430-797D-456F-6D93-3ECBD1BC1D0C}"/>
              </a:ext>
            </a:extLst>
          </p:cNvPr>
          <p:cNvSpPr>
            <a:spLocks noGrp="1"/>
          </p:cNvSpPr>
          <p:nvPr>
            <p:ph idx="1"/>
          </p:nvPr>
        </p:nvSpPr>
        <p:spPr/>
        <p:txBody>
          <a:bodyPr>
            <a:normAutofit lnSpcReduction="10000"/>
          </a:bodyPr>
          <a:lstStyle/>
          <a:p>
            <a:pPr marL="194945" marR="0" lvl="0" indent="-182245" defTabSz="914400" eaLnBrk="1" fontAlgn="auto" latinLnBrk="0" hangingPunct="1">
              <a:lnSpc>
                <a:spcPct val="100000"/>
              </a:lnSpc>
              <a:spcBef>
                <a:spcPts val="95"/>
              </a:spcBef>
              <a:spcAft>
                <a:spcPts val="0"/>
              </a:spcAft>
              <a:buClrTx/>
              <a:buSzPct val="83928"/>
              <a:buFont typeface="Arial MT"/>
              <a:buChar char="•"/>
              <a:tabLst>
                <a:tab pos="194945" algn="l"/>
              </a:tabLst>
              <a:defRPr/>
            </a:pPr>
            <a:r>
              <a:rPr kumimoji="0" lang="en-US" sz="2800" b="0" i="0" u="none" strike="noStrike" kern="0" cap="none" spc="0" normalizeH="0" baseline="0" noProof="0" dirty="0">
                <a:ln>
                  <a:noFill/>
                </a:ln>
                <a:solidFill>
                  <a:prstClr val="black"/>
                </a:solidFill>
                <a:effectLst/>
                <a:uLnTx/>
                <a:uFillTx/>
                <a:latin typeface="Constantia"/>
                <a:ea typeface="+mn-ea"/>
              </a:rPr>
              <a:t>Drink</a:t>
            </a:r>
            <a:r>
              <a:rPr kumimoji="0" lang="en-US" sz="2800" b="0" i="0" u="none" strike="noStrike" kern="0" cap="none" spc="-95" normalizeH="0" baseline="0" noProof="0" dirty="0">
                <a:ln>
                  <a:noFill/>
                </a:ln>
                <a:solidFill>
                  <a:prstClr val="black"/>
                </a:solidFill>
                <a:effectLst/>
                <a:uLnTx/>
                <a:uFillTx/>
                <a:latin typeface="Constantia"/>
                <a:ea typeface="+mn-ea"/>
              </a:rPr>
              <a:t> </a:t>
            </a:r>
            <a:r>
              <a:rPr kumimoji="0" lang="en-US" sz="2800" b="0" i="0" u="none" strike="noStrike" kern="0" cap="none" spc="-10" normalizeH="0" baseline="0" noProof="0" dirty="0">
                <a:ln>
                  <a:noFill/>
                </a:ln>
                <a:solidFill>
                  <a:prstClr val="black"/>
                </a:solidFill>
                <a:effectLst/>
                <a:uLnTx/>
                <a:uFillTx/>
                <a:latin typeface="Constantia"/>
                <a:ea typeface="+mn-ea"/>
              </a:rPr>
              <a:t>plenty</a:t>
            </a:r>
            <a:r>
              <a:rPr kumimoji="0" lang="en-US" sz="2800" b="0" i="0" u="none" strike="noStrike" kern="0" cap="none" spc="-160" normalizeH="0" baseline="0" noProof="0" dirty="0">
                <a:ln>
                  <a:noFill/>
                </a:ln>
                <a:solidFill>
                  <a:prstClr val="black"/>
                </a:solidFill>
                <a:effectLst/>
                <a:uLnTx/>
                <a:uFillTx/>
                <a:latin typeface="Constantia"/>
                <a:ea typeface="+mn-ea"/>
              </a:rPr>
              <a:t> </a:t>
            </a:r>
            <a:r>
              <a:rPr kumimoji="0" lang="en-US" sz="2800" b="0" i="0" u="none" strike="noStrike" kern="0" cap="none" spc="0" normalizeH="0" baseline="0" noProof="0" dirty="0">
                <a:ln>
                  <a:noFill/>
                </a:ln>
                <a:solidFill>
                  <a:prstClr val="black"/>
                </a:solidFill>
                <a:effectLst/>
                <a:uLnTx/>
                <a:uFillTx/>
                <a:latin typeface="Constantia"/>
                <a:ea typeface="+mn-ea"/>
              </a:rPr>
              <a:t>of</a:t>
            </a:r>
            <a:r>
              <a:rPr kumimoji="0" lang="en-US" sz="2800" b="0" i="0" u="none" strike="noStrike" kern="0" cap="none" spc="35" normalizeH="0" baseline="0" noProof="0" dirty="0">
                <a:ln>
                  <a:noFill/>
                </a:ln>
                <a:solidFill>
                  <a:prstClr val="black"/>
                </a:solidFill>
                <a:effectLst/>
                <a:uLnTx/>
                <a:uFillTx/>
                <a:latin typeface="Constantia"/>
                <a:ea typeface="+mn-ea"/>
              </a:rPr>
              <a:t> </a:t>
            </a:r>
            <a:r>
              <a:rPr kumimoji="0" lang="en-US" sz="2800" b="0" i="0" u="none" strike="noStrike" kern="0" cap="none" spc="-10" normalizeH="0" baseline="0" noProof="0" dirty="0">
                <a:ln>
                  <a:noFill/>
                </a:ln>
                <a:solidFill>
                  <a:prstClr val="black"/>
                </a:solidFill>
                <a:effectLst/>
                <a:uLnTx/>
                <a:uFillTx/>
                <a:latin typeface="Constantia"/>
                <a:ea typeface="+mn-ea"/>
              </a:rPr>
              <a:t>liquids</a:t>
            </a:r>
          </a:p>
          <a:p>
            <a:pPr marL="194945" marR="0" lvl="0" indent="-182245" defTabSz="914400" eaLnBrk="1" fontAlgn="auto" latinLnBrk="0" hangingPunct="1">
              <a:lnSpc>
                <a:spcPct val="100000"/>
              </a:lnSpc>
              <a:spcBef>
                <a:spcPts val="2355"/>
              </a:spcBef>
              <a:spcAft>
                <a:spcPts val="0"/>
              </a:spcAft>
              <a:buClrTx/>
              <a:buSzPct val="83928"/>
              <a:buFont typeface="Arial MT"/>
              <a:buChar char="•"/>
              <a:tabLst>
                <a:tab pos="194945" algn="l"/>
              </a:tabLst>
              <a:defRPr/>
            </a:pPr>
            <a:r>
              <a:rPr kumimoji="0" lang="en-US" sz="2800" b="0" i="0" u="none" strike="noStrike" kern="0" cap="none" spc="-25" normalizeH="0" baseline="0" noProof="0" dirty="0">
                <a:ln>
                  <a:noFill/>
                </a:ln>
                <a:solidFill>
                  <a:prstClr val="black"/>
                </a:solidFill>
                <a:effectLst/>
                <a:uLnTx/>
                <a:uFillTx/>
                <a:latin typeface="Constantia"/>
                <a:ea typeface="+mn-ea"/>
              </a:rPr>
              <a:t>Urinate</a:t>
            </a:r>
            <a:r>
              <a:rPr kumimoji="0" lang="en-US" sz="2800" b="0" i="0" u="none" strike="noStrike" kern="0" cap="none" spc="-125" normalizeH="0" baseline="0" noProof="0" dirty="0">
                <a:ln>
                  <a:noFill/>
                </a:ln>
                <a:solidFill>
                  <a:prstClr val="black"/>
                </a:solidFill>
                <a:effectLst/>
                <a:uLnTx/>
                <a:uFillTx/>
                <a:latin typeface="Constantia"/>
                <a:ea typeface="+mn-ea"/>
              </a:rPr>
              <a:t> </a:t>
            </a:r>
            <a:r>
              <a:rPr kumimoji="0" lang="en-US" sz="2800" b="0" i="0" u="none" strike="noStrike" kern="0" cap="none" spc="-10" normalizeH="0" baseline="0" noProof="0" dirty="0">
                <a:ln>
                  <a:noFill/>
                </a:ln>
                <a:solidFill>
                  <a:prstClr val="black"/>
                </a:solidFill>
                <a:effectLst/>
                <a:uLnTx/>
                <a:uFillTx/>
                <a:latin typeface="Constantia"/>
                <a:ea typeface="+mn-ea"/>
              </a:rPr>
              <a:t>promptly</a:t>
            </a:r>
          </a:p>
          <a:p>
            <a:pPr marL="194945" marR="0" lvl="0" indent="-182245" defTabSz="914400" eaLnBrk="1" fontAlgn="auto" latinLnBrk="0" hangingPunct="1">
              <a:lnSpc>
                <a:spcPct val="100000"/>
              </a:lnSpc>
              <a:spcBef>
                <a:spcPts val="2350"/>
              </a:spcBef>
              <a:spcAft>
                <a:spcPts val="0"/>
              </a:spcAft>
              <a:buClrTx/>
              <a:buSzPct val="83928"/>
              <a:buFont typeface="Arial MT"/>
              <a:buChar char="•"/>
              <a:tabLst>
                <a:tab pos="194945" algn="l"/>
              </a:tabLst>
              <a:defRPr/>
            </a:pPr>
            <a:r>
              <a:rPr kumimoji="0" lang="en-US" sz="2800" b="0" i="0" u="none" strike="noStrike" kern="0" cap="none" spc="-30" normalizeH="0" baseline="0" noProof="0" dirty="0">
                <a:ln>
                  <a:noFill/>
                </a:ln>
                <a:solidFill>
                  <a:prstClr val="black"/>
                </a:solidFill>
                <a:effectLst/>
                <a:uLnTx/>
                <a:uFillTx/>
                <a:latin typeface="Constantia"/>
                <a:ea typeface="+mn-ea"/>
              </a:rPr>
              <a:t>Avoid</a:t>
            </a:r>
            <a:r>
              <a:rPr kumimoji="0" lang="en-US" sz="2800" b="0" i="0" u="none" strike="noStrike" kern="0" cap="none" spc="-145" normalizeH="0" baseline="0" noProof="0" dirty="0">
                <a:ln>
                  <a:noFill/>
                </a:ln>
                <a:solidFill>
                  <a:prstClr val="black"/>
                </a:solidFill>
                <a:effectLst/>
                <a:uLnTx/>
                <a:uFillTx/>
                <a:latin typeface="Constantia"/>
                <a:ea typeface="+mn-ea"/>
              </a:rPr>
              <a:t> </a:t>
            </a:r>
            <a:r>
              <a:rPr kumimoji="0" lang="en-US" sz="2800" b="0" i="0" u="none" strike="noStrike" kern="0" cap="none" spc="-10" normalizeH="0" baseline="0" noProof="0" dirty="0">
                <a:ln>
                  <a:noFill/>
                </a:ln>
                <a:solidFill>
                  <a:prstClr val="black"/>
                </a:solidFill>
                <a:effectLst/>
                <a:uLnTx/>
                <a:uFillTx/>
                <a:latin typeface="Constantia"/>
                <a:ea typeface="+mn-ea"/>
              </a:rPr>
              <a:t>potentially</a:t>
            </a:r>
            <a:r>
              <a:rPr kumimoji="0" lang="en-US" sz="2800" b="0" i="0" u="none" strike="noStrike" kern="0" cap="none" spc="-140" normalizeH="0" baseline="0" noProof="0" dirty="0">
                <a:ln>
                  <a:noFill/>
                </a:ln>
                <a:solidFill>
                  <a:prstClr val="black"/>
                </a:solidFill>
                <a:effectLst/>
                <a:uLnTx/>
                <a:uFillTx/>
                <a:latin typeface="Constantia"/>
                <a:ea typeface="+mn-ea"/>
              </a:rPr>
              <a:t> </a:t>
            </a:r>
            <a:r>
              <a:rPr kumimoji="0" lang="en-US" sz="2800" b="0" i="0" u="none" strike="noStrike" kern="0" cap="none" spc="0" normalizeH="0" baseline="0" noProof="0" dirty="0">
                <a:ln>
                  <a:noFill/>
                </a:ln>
                <a:solidFill>
                  <a:prstClr val="black"/>
                </a:solidFill>
                <a:effectLst/>
                <a:uLnTx/>
                <a:uFillTx/>
                <a:latin typeface="Constantia"/>
                <a:ea typeface="+mn-ea"/>
              </a:rPr>
              <a:t>irritating</a:t>
            </a:r>
            <a:r>
              <a:rPr kumimoji="0" lang="en-US" sz="2800" b="0" i="0" u="none" strike="noStrike" kern="0" cap="none" spc="-80" normalizeH="0" baseline="0" noProof="0" dirty="0">
                <a:ln>
                  <a:noFill/>
                </a:ln>
                <a:solidFill>
                  <a:prstClr val="black"/>
                </a:solidFill>
                <a:effectLst/>
                <a:uLnTx/>
                <a:uFillTx/>
                <a:latin typeface="Constantia"/>
                <a:ea typeface="+mn-ea"/>
              </a:rPr>
              <a:t> </a:t>
            </a:r>
            <a:r>
              <a:rPr kumimoji="0" lang="en-US" sz="2800" b="0" i="0" u="none" strike="noStrike" kern="0" cap="none" spc="0" normalizeH="0" baseline="0" noProof="0" dirty="0">
                <a:ln>
                  <a:noFill/>
                </a:ln>
                <a:solidFill>
                  <a:prstClr val="black"/>
                </a:solidFill>
                <a:effectLst/>
                <a:uLnTx/>
                <a:uFillTx/>
                <a:latin typeface="Constantia"/>
                <a:ea typeface="+mn-ea"/>
              </a:rPr>
              <a:t>feminine</a:t>
            </a:r>
            <a:r>
              <a:rPr kumimoji="0" lang="en-US" sz="2800" b="0" i="0" u="none" strike="noStrike" kern="0" cap="none" spc="-175" normalizeH="0" baseline="0" noProof="0" dirty="0">
                <a:ln>
                  <a:noFill/>
                </a:ln>
                <a:solidFill>
                  <a:prstClr val="black"/>
                </a:solidFill>
                <a:effectLst/>
                <a:uLnTx/>
                <a:uFillTx/>
                <a:latin typeface="Constantia"/>
                <a:ea typeface="+mn-ea"/>
              </a:rPr>
              <a:t> </a:t>
            </a:r>
            <a:r>
              <a:rPr kumimoji="0" lang="en-US" sz="2800" b="0" i="0" u="none" strike="noStrike" kern="0" cap="none" spc="-10" normalizeH="0" baseline="0" noProof="0" dirty="0">
                <a:ln>
                  <a:noFill/>
                </a:ln>
                <a:solidFill>
                  <a:prstClr val="black"/>
                </a:solidFill>
                <a:effectLst/>
                <a:uLnTx/>
                <a:uFillTx/>
                <a:latin typeface="Constantia"/>
                <a:ea typeface="+mn-ea"/>
              </a:rPr>
              <a:t>products</a:t>
            </a:r>
          </a:p>
          <a:p>
            <a:pPr marL="12700" marR="5080" lvl="0" indent="0" defTabSz="914400" eaLnBrk="1" fontAlgn="auto" latinLnBrk="0" hangingPunct="1">
              <a:lnSpc>
                <a:spcPct val="150000"/>
              </a:lnSpc>
              <a:spcBef>
                <a:spcPts val="675"/>
              </a:spcBef>
              <a:spcAft>
                <a:spcPts val="0"/>
              </a:spcAft>
              <a:buClrTx/>
              <a:buSzTx/>
              <a:buFontTx/>
              <a:buNone/>
              <a:tabLst/>
              <a:defRPr/>
            </a:pPr>
            <a:r>
              <a:rPr kumimoji="0" lang="en-US" sz="2800" b="0" i="0" u="none" strike="noStrike" kern="0" cap="none" spc="-10" normalizeH="0" baseline="0" noProof="0" dirty="0">
                <a:ln>
                  <a:noFill/>
                </a:ln>
                <a:solidFill>
                  <a:prstClr val="black"/>
                </a:solidFill>
                <a:effectLst/>
                <a:uLnTx/>
                <a:uFillTx/>
                <a:latin typeface="Constantia"/>
                <a:ea typeface="+mn-ea"/>
              </a:rPr>
              <a:t>[Antiseptic</a:t>
            </a:r>
            <a:r>
              <a:rPr kumimoji="0" lang="en-US" sz="2800" b="0" i="0" u="none" strike="noStrike" kern="0" cap="none" spc="-165" normalizeH="0" baseline="0" noProof="0" dirty="0">
                <a:ln>
                  <a:noFill/>
                </a:ln>
                <a:solidFill>
                  <a:prstClr val="black"/>
                </a:solidFill>
                <a:effectLst/>
                <a:uLnTx/>
                <a:uFillTx/>
                <a:latin typeface="Constantia"/>
                <a:ea typeface="+mn-ea"/>
              </a:rPr>
              <a:t> </a:t>
            </a:r>
            <a:r>
              <a:rPr kumimoji="0" lang="en-US" sz="2800" b="0" i="0" u="none" strike="noStrike" kern="0" cap="none" spc="-10" normalizeH="0" baseline="0" noProof="0" dirty="0">
                <a:ln>
                  <a:noFill/>
                </a:ln>
                <a:solidFill>
                  <a:prstClr val="black"/>
                </a:solidFill>
                <a:effectLst/>
                <a:uLnTx/>
                <a:uFillTx/>
                <a:latin typeface="Constantia"/>
                <a:ea typeface="+mn-ea"/>
              </a:rPr>
              <a:t>creams,</a:t>
            </a:r>
            <a:r>
              <a:rPr kumimoji="0" lang="en-US" sz="2800" b="0" i="0" u="none" strike="noStrike" kern="0" cap="none" spc="-55" normalizeH="0" baseline="0" noProof="0" dirty="0">
                <a:ln>
                  <a:noFill/>
                </a:ln>
                <a:solidFill>
                  <a:prstClr val="black"/>
                </a:solidFill>
                <a:effectLst/>
                <a:uLnTx/>
                <a:uFillTx/>
                <a:latin typeface="Constantia"/>
                <a:ea typeface="+mn-ea"/>
              </a:rPr>
              <a:t> </a:t>
            </a:r>
            <a:r>
              <a:rPr kumimoji="0" lang="en-US" sz="2800" b="0" i="0" u="none" strike="noStrike" kern="0" cap="none" spc="0" normalizeH="0" baseline="0" noProof="0" dirty="0">
                <a:ln>
                  <a:noFill/>
                </a:ln>
                <a:solidFill>
                  <a:prstClr val="black"/>
                </a:solidFill>
                <a:effectLst/>
                <a:uLnTx/>
                <a:uFillTx/>
                <a:latin typeface="Constantia"/>
                <a:ea typeface="+mn-ea"/>
              </a:rPr>
              <a:t>feminine</a:t>
            </a:r>
            <a:r>
              <a:rPr kumimoji="0" lang="en-US" sz="2800" b="0" i="0" u="none" strike="noStrike" kern="0" cap="none" spc="-125" normalizeH="0" baseline="0" noProof="0" dirty="0">
                <a:ln>
                  <a:noFill/>
                </a:ln>
                <a:solidFill>
                  <a:prstClr val="black"/>
                </a:solidFill>
                <a:effectLst/>
                <a:uLnTx/>
                <a:uFillTx/>
                <a:latin typeface="Constantia"/>
                <a:ea typeface="+mn-ea"/>
              </a:rPr>
              <a:t> </a:t>
            </a:r>
            <a:r>
              <a:rPr kumimoji="0" lang="en-US" sz="2800" b="0" i="0" u="none" strike="noStrike" kern="0" cap="none" spc="-20" normalizeH="0" baseline="0" noProof="0" dirty="0">
                <a:ln>
                  <a:noFill/>
                </a:ln>
                <a:solidFill>
                  <a:prstClr val="black"/>
                </a:solidFill>
                <a:effectLst/>
                <a:uLnTx/>
                <a:uFillTx/>
                <a:latin typeface="Constantia"/>
                <a:ea typeface="+mn-ea"/>
              </a:rPr>
              <a:t>hygiene</a:t>
            </a:r>
            <a:r>
              <a:rPr kumimoji="0" lang="en-US" sz="2800" b="0" i="0" u="none" strike="noStrike" kern="0" cap="none" spc="-155" normalizeH="0" baseline="0" noProof="0" dirty="0">
                <a:ln>
                  <a:noFill/>
                </a:ln>
                <a:solidFill>
                  <a:prstClr val="black"/>
                </a:solidFill>
                <a:effectLst/>
                <a:uLnTx/>
                <a:uFillTx/>
                <a:latin typeface="Constantia"/>
                <a:ea typeface="+mn-ea"/>
              </a:rPr>
              <a:t> </a:t>
            </a:r>
            <a:r>
              <a:rPr kumimoji="0" lang="en-US" sz="2800" b="0" i="0" u="none" strike="noStrike" kern="0" cap="none" spc="-25" normalizeH="0" baseline="0" noProof="0" dirty="0">
                <a:ln>
                  <a:noFill/>
                </a:ln>
                <a:solidFill>
                  <a:prstClr val="black"/>
                </a:solidFill>
                <a:effectLst/>
                <a:uLnTx/>
                <a:uFillTx/>
                <a:latin typeface="Constantia"/>
                <a:ea typeface="+mn-ea"/>
              </a:rPr>
              <a:t>sprays,</a:t>
            </a:r>
            <a:r>
              <a:rPr kumimoji="0" lang="en-US" sz="2800" b="0" i="0" u="none" strike="noStrike" kern="0" cap="none" spc="-75" normalizeH="0" baseline="0" noProof="0" dirty="0">
                <a:ln>
                  <a:noFill/>
                </a:ln>
                <a:solidFill>
                  <a:prstClr val="black"/>
                </a:solidFill>
                <a:effectLst/>
                <a:uLnTx/>
                <a:uFillTx/>
                <a:latin typeface="Constantia"/>
                <a:ea typeface="+mn-ea"/>
              </a:rPr>
              <a:t> </a:t>
            </a:r>
            <a:r>
              <a:rPr kumimoji="0" lang="en-US" sz="2800" b="0" i="0" u="none" strike="noStrike" kern="0" cap="none" spc="-25" normalizeH="0" baseline="0" noProof="0" dirty="0">
                <a:ln>
                  <a:noFill/>
                </a:ln>
                <a:solidFill>
                  <a:prstClr val="black"/>
                </a:solidFill>
                <a:effectLst/>
                <a:uLnTx/>
                <a:uFillTx/>
                <a:latin typeface="Constantia"/>
                <a:ea typeface="+mn-ea"/>
              </a:rPr>
              <a:t>and </a:t>
            </a:r>
            <a:r>
              <a:rPr kumimoji="0" lang="en-US" sz="2800" b="0" i="0" u="none" strike="noStrike" kern="0" cap="none" spc="-10" normalizeH="0" baseline="0" noProof="0" dirty="0">
                <a:ln>
                  <a:noFill/>
                </a:ln>
                <a:solidFill>
                  <a:prstClr val="black"/>
                </a:solidFill>
                <a:effectLst/>
                <a:uLnTx/>
                <a:uFillTx/>
                <a:latin typeface="Constantia"/>
                <a:ea typeface="+mn-ea"/>
              </a:rPr>
              <a:t>powders.]</a:t>
            </a:r>
          </a:p>
          <a:p>
            <a:pPr marL="194945" marR="0" lvl="0" indent="-182245" defTabSz="914400" eaLnBrk="1" fontAlgn="auto" latinLnBrk="0" hangingPunct="1">
              <a:lnSpc>
                <a:spcPct val="100000"/>
              </a:lnSpc>
              <a:spcBef>
                <a:spcPts val="2355"/>
              </a:spcBef>
              <a:spcAft>
                <a:spcPts val="0"/>
              </a:spcAft>
              <a:buClrTx/>
              <a:buSzPct val="83928"/>
              <a:buFont typeface="Arial MT"/>
              <a:buChar char="•"/>
              <a:tabLst>
                <a:tab pos="194945" algn="l"/>
              </a:tabLst>
              <a:defRPr/>
            </a:pPr>
            <a:r>
              <a:rPr kumimoji="0" lang="en-US" sz="2800" b="0" i="0" u="none" strike="noStrike" kern="0" cap="none" spc="-10" normalizeH="0" baseline="0" noProof="0" dirty="0">
                <a:ln>
                  <a:noFill/>
                </a:ln>
                <a:solidFill>
                  <a:prstClr val="black"/>
                </a:solidFill>
                <a:effectLst/>
                <a:uLnTx/>
                <a:uFillTx/>
                <a:latin typeface="Constantia"/>
                <a:ea typeface="+mn-ea"/>
              </a:rPr>
              <a:t>Keep</a:t>
            </a:r>
            <a:r>
              <a:rPr kumimoji="0" lang="en-US" sz="2800" b="0" i="0" u="none" strike="noStrike" kern="0" cap="none" spc="-160" normalizeH="0" baseline="0" noProof="0" dirty="0">
                <a:ln>
                  <a:noFill/>
                </a:ln>
                <a:solidFill>
                  <a:prstClr val="black"/>
                </a:solidFill>
                <a:effectLst/>
                <a:uLnTx/>
                <a:uFillTx/>
                <a:latin typeface="Constantia"/>
                <a:ea typeface="+mn-ea"/>
              </a:rPr>
              <a:t> </a:t>
            </a:r>
            <a:r>
              <a:rPr kumimoji="0" lang="en-US" sz="2800" b="0" i="0" u="none" strike="noStrike" kern="0" cap="none" spc="-10" normalizeH="0" baseline="0" noProof="0" dirty="0">
                <a:ln>
                  <a:noFill/>
                </a:ln>
                <a:solidFill>
                  <a:prstClr val="black"/>
                </a:solidFill>
                <a:effectLst/>
                <a:uLnTx/>
                <a:uFillTx/>
                <a:latin typeface="Constantia"/>
                <a:ea typeface="+mn-ea"/>
              </a:rPr>
              <a:t>the</a:t>
            </a:r>
            <a:r>
              <a:rPr kumimoji="0" lang="en-US" sz="2800" b="0" i="0" u="none" strike="noStrike" kern="0" cap="none" spc="-165" normalizeH="0" baseline="0" noProof="0" dirty="0">
                <a:ln>
                  <a:noFill/>
                </a:ln>
                <a:solidFill>
                  <a:prstClr val="black"/>
                </a:solidFill>
                <a:effectLst/>
                <a:uLnTx/>
                <a:uFillTx/>
                <a:latin typeface="Constantia"/>
                <a:ea typeface="+mn-ea"/>
              </a:rPr>
              <a:t> </a:t>
            </a:r>
            <a:r>
              <a:rPr kumimoji="0" lang="en-US" sz="2800" b="0" i="0" u="none" strike="noStrike" kern="0" cap="none" spc="-10" normalizeH="0" baseline="0" noProof="0" dirty="0">
                <a:ln>
                  <a:noFill/>
                </a:ln>
                <a:solidFill>
                  <a:prstClr val="black"/>
                </a:solidFill>
                <a:effectLst/>
                <a:uLnTx/>
                <a:uFillTx/>
                <a:latin typeface="Constantia"/>
                <a:ea typeface="+mn-ea"/>
              </a:rPr>
              <a:t>genital</a:t>
            </a:r>
            <a:r>
              <a:rPr kumimoji="0" lang="en-US" sz="2800" b="0" i="0" u="none" strike="noStrike" kern="0" cap="none" spc="-90" normalizeH="0" baseline="0" noProof="0" dirty="0">
                <a:ln>
                  <a:noFill/>
                </a:ln>
                <a:solidFill>
                  <a:prstClr val="black"/>
                </a:solidFill>
                <a:effectLst/>
                <a:uLnTx/>
                <a:uFillTx/>
                <a:latin typeface="Constantia"/>
                <a:ea typeface="+mn-ea"/>
              </a:rPr>
              <a:t> </a:t>
            </a:r>
            <a:r>
              <a:rPr kumimoji="0" lang="en-US" sz="2800" b="0" i="0" u="none" strike="noStrike" kern="0" cap="none" spc="-20" normalizeH="0" baseline="0" noProof="0" dirty="0">
                <a:ln>
                  <a:noFill/>
                </a:ln>
                <a:solidFill>
                  <a:prstClr val="black"/>
                </a:solidFill>
                <a:effectLst/>
                <a:uLnTx/>
                <a:uFillTx/>
                <a:latin typeface="Constantia"/>
                <a:ea typeface="+mn-ea"/>
              </a:rPr>
              <a:t>area</a:t>
            </a:r>
            <a:r>
              <a:rPr kumimoji="0" lang="en-US" sz="2800" b="0" i="0" u="none" strike="noStrike" kern="0" cap="none" spc="-155" normalizeH="0" baseline="0" noProof="0" dirty="0">
                <a:ln>
                  <a:noFill/>
                </a:ln>
                <a:solidFill>
                  <a:prstClr val="black"/>
                </a:solidFill>
                <a:effectLst/>
                <a:uLnTx/>
                <a:uFillTx/>
                <a:latin typeface="Constantia"/>
                <a:ea typeface="+mn-ea"/>
              </a:rPr>
              <a:t> </a:t>
            </a:r>
            <a:r>
              <a:rPr kumimoji="0" lang="en-US" sz="2800" b="0" i="0" u="none" strike="noStrike" kern="0" cap="none" spc="-10" normalizeH="0" baseline="0" noProof="0" dirty="0">
                <a:ln>
                  <a:noFill/>
                </a:ln>
                <a:solidFill>
                  <a:prstClr val="black"/>
                </a:solidFill>
                <a:effectLst/>
                <a:uLnTx/>
                <a:uFillTx/>
                <a:latin typeface="Constantia"/>
                <a:ea typeface="+mn-ea"/>
              </a:rPr>
              <a:t>clean</a:t>
            </a:r>
            <a:endParaRPr lang="en-US" dirty="0"/>
          </a:p>
        </p:txBody>
      </p:sp>
    </p:spTree>
    <p:extLst>
      <p:ext uri="{BB962C8B-B14F-4D97-AF65-F5344CB8AC3E}">
        <p14:creationId xmlns:p14="http://schemas.microsoft.com/office/powerpoint/2010/main" val="1872571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55B6E9-3DF6-1CA5-551F-B7B1AD7C8A76}"/>
              </a:ext>
            </a:extLst>
          </p:cNvPr>
          <p:cNvSpPr>
            <a:spLocks noGrp="1"/>
          </p:cNvSpPr>
          <p:nvPr>
            <p:ph type="subTitle" idx="1"/>
          </p:nvPr>
        </p:nvSpPr>
        <p:spPr/>
        <p:txBody>
          <a:bodyPr/>
          <a:lstStyle/>
          <a:p>
            <a:r>
              <a:rPr lang="en-US" dirty="0"/>
              <a:t>Discussion of bacterial vaginosis and group b streptococcus in pregnancy.</a:t>
            </a:r>
          </a:p>
        </p:txBody>
      </p:sp>
      <p:pic>
        <p:nvPicPr>
          <p:cNvPr id="4" name="object 12">
            <a:extLst>
              <a:ext uri="{FF2B5EF4-FFF2-40B4-BE49-F238E27FC236}">
                <a16:creationId xmlns:a16="http://schemas.microsoft.com/office/drawing/2014/main" id="{8FE5759B-7731-1FE0-C4A2-1B3BAA798746}"/>
              </a:ext>
            </a:extLst>
          </p:cNvPr>
          <p:cNvPicPr/>
          <p:nvPr/>
        </p:nvPicPr>
        <p:blipFill>
          <a:blip r:embed="rId2" cstate="print"/>
          <a:stretch>
            <a:fillRect/>
          </a:stretch>
        </p:blipFill>
        <p:spPr>
          <a:xfrm>
            <a:off x="152400" y="758952"/>
            <a:ext cx="8452048" cy="3566160"/>
          </a:xfrm>
          <a:prstGeom prst="rect">
            <a:avLst/>
          </a:prstGeom>
        </p:spPr>
      </p:pic>
    </p:spTree>
    <p:extLst>
      <p:ext uri="{BB962C8B-B14F-4D97-AF65-F5344CB8AC3E}">
        <p14:creationId xmlns:p14="http://schemas.microsoft.com/office/powerpoint/2010/main" val="129923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CCD18-0712-9604-EC63-23B086DEFC44}"/>
              </a:ext>
            </a:extLst>
          </p:cNvPr>
          <p:cNvSpPr>
            <a:spLocks noGrp="1"/>
          </p:cNvSpPr>
          <p:nvPr>
            <p:ph type="title"/>
          </p:nvPr>
        </p:nvSpPr>
        <p:spPr>
          <a:xfrm>
            <a:off x="822960" y="286605"/>
            <a:ext cx="7543800" cy="550108"/>
          </a:xfrm>
        </p:spPr>
        <p:txBody>
          <a:bodyPr/>
          <a:lstStyle/>
          <a:p>
            <a:r>
              <a:rPr kumimoji="0" lang="en-US" sz="3000" b="1" i="0" u="sng" strike="noStrike" kern="0" cap="none" spc="0" normalizeH="0" baseline="0" noProof="0" dirty="0">
                <a:ln>
                  <a:noFill/>
                </a:ln>
                <a:solidFill>
                  <a:srgbClr val="FF0000"/>
                </a:solidFill>
                <a:effectLst/>
                <a:uLnTx/>
                <a:uFill>
                  <a:solidFill>
                    <a:srgbClr val="FF0000"/>
                  </a:solidFill>
                </a:uFill>
                <a:latin typeface="Georgia"/>
                <a:ea typeface="+mj-ea"/>
                <a:cs typeface="Georgia"/>
              </a:rPr>
              <a:t>BACTERIAL</a:t>
            </a:r>
            <a:r>
              <a:rPr kumimoji="0" lang="en-US" sz="3000" b="1" i="0" u="sng" strike="noStrike" kern="0" cap="none" spc="-60" normalizeH="0" baseline="0" noProof="0" dirty="0">
                <a:ln>
                  <a:noFill/>
                </a:ln>
                <a:solidFill>
                  <a:srgbClr val="FF0000"/>
                </a:solidFill>
                <a:effectLst/>
                <a:uLnTx/>
                <a:uFill>
                  <a:solidFill>
                    <a:srgbClr val="FF0000"/>
                  </a:solidFill>
                </a:uFill>
                <a:latin typeface="Georgia"/>
                <a:ea typeface="+mj-ea"/>
                <a:cs typeface="Georgia"/>
              </a:rPr>
              <a:t> </a:t>
            </a:r>
            <a:r>
              <a:rPr kumimoji="0" lang="en-US" sz="3000" b="1" i="0" u="sng" strike="noStrike" kern="0" cap="none" spc="-10" normalizeH="0" baseline="0" noProof="0" dirty="0">
                <a:ln>
                  <a:noFill/>
                </a:ln>
                <a:solidFill>
                  <a:srgbClr val="FF0000"/>
                </a:solidFill>
                <a:effectLst/>
                <a:uLnTx/>
                <a:uFill>
                  <a:solidFill>
                    <a:srgbClr val="FF0000"/>
                  </a:solidFill>
                </a:uFill>
                <a:latin typeface="Georgia"/>
                <a:ea typeface="+mj-ea"/>
                <a:cs typeface="Georgia"/>
              </a:rPr>
              <a:t>INFECTIONS</a:t>
            </a:r>
            <a:endParaRPr lang="en-US" dirty="0"/>
          </a:p>
        </p:txBody>
      </p:sp>
      <p:sp>
        <p:nvSpPr>
          <p:cNvPr id="3" name="Content Placeholder 2">
            <a:extLst>
              <a:ext uri="{FF2B5EF4-FFF2-40B4-BE49-F238E27FC236}">
                <a16:creationId xmlns:a16="http://schemas.microsoft.com/office/drawing/2014/main" id="{9A106D26-7F50-5575-2872-65CCA083A8B3}"/>
              </a:ext>
            </a:extLst>
          </p:cNvPr>
          <p:cNvSpPr>
            <a:spLocks noGrp="1"/>
          </p:cNvSpPr>
          <p:nvPr>
            <p:ph idx="1"/>
          </p:nvPr>
        </p:nvSpPr>
        <p:spPr/>
        <p:txBody>
          <a:bodyPr/>
          <a:lstStyle/>
          <a:p>
            <a:pPr marL="12700">
              <a:lnSpc>
                <a:spcPct val="100000"/>
              </a:lnSpc>
              <a:spcBef>
                <a:spcPts val="750"/>
              </a:spcBef>
            </a:pPr>
            <a:r>
              <a:rPr lang="en-US" b="1" u="sng" dirty="0">
                <a:solidFill>
                  <a:srgbClr val="006FC0"/>
                </a:solidFill>
                <a:uFill>
                  <a:solidFill>
                    <a:srgbClr val="006FC0"/>
                  </a:solidFill>
                </a:uFill>
                <a:latin typeface="Georgia"/>
                <a:cs typeface="Georgia"/>
              </a:rPr>
              <a:t>GROUP</a:t>
            </a:r>
            <a:r>
              <a:rPr lang="en-US" b="1" u="sng" spc="-50" dirty="0">
                <a:solidFill>
                  <a:srgbClr val="006FC0"/>
                </a:solidFill>
                <a:uFill>
                  <a:solidFill>
                    <a:srgbClr val="006FC0"/>
                  </a:solidFill>
                </a:uFill>
                <a:latin typeface="Georgia"/>
                <a:cs typeface="Georgia"/>
              </a:rPr>
              <a:t> </a:t>
            </a:r>
            <a:r>
              <a:rPr lang="en-US" b="1" u="sng" dirty="0">
                <a:solidFill>
                  <a:srgbClr val="006FC0"/>
                </a:solidFill>
                <a:uFill>
                  <a:solidFill>
                    <a:srgbClr val="006FC0"/>
                  </a:solidFill>
                </a:uFill>
                <a:latin typeface="Georgia"/>
                <a:cs typeface="Georgia"/>
              </a:rPr>
              <a:t>B</a:t>
            </a:r>
            <a:r>
              <a:rPr lang="en-US" b="1" u="sng" spc="-50" dirty="0">
                <a:solidFill>
                  <a:srgbClr val="006FC0"/>
                </a:solidFill>
                <a:uFill>
                  <a:solidFill>
                    <a:srgbClr val="006FC0"/>
                  </a:solidFill>
                </a:uFill>
                <a:latin typeface="Georgia"/>
                <a:cs typeface="Georgia"/>
              </a:rPr>
              <a:t> </a:t>
            </a:r>
            <a:r>
              <a:rPr lang="en-US" b="1" u="sng" spc="-10" dirty="0">
                <a:solidFill>
                  <a:srgbClr val="006FC0"/>
                </a:solidFill>
                <a:uFill>
                  <a:solidFill>
                    <a:srgbClr val="006FC0"/>
                  </a:solidFill>
                </a:uFill>
                <a:latin typeface="Georgia"/>
                <a:cs typeface="Georgia"/>
              </a:rPr>
              <a:t>STREPTOCOCCAL </a:t>
            </a:r>
            <a:r>
              <a:rPr lang="en-US" b="1" u="sng" dirty="0">
                <a:solidFill>
                  <a:srgbClr val="006FC0"/>
                </a:solidFill>
                <a:uFill>
                  <a:solidFill>
                    <a:srgbClr val="006FC0"/>
                  </a:solidFill>
                </a:uFill>
                <a:latin typeface="Georgia"/>
                <a:cs typeface="Georgia"/>
              </a:rPr>
              <a:t>INFECTION</a:t>
            </a:r>
            <a:r>
              <a:rPr lang="en-US" b="1" u="sng" spc="-45" dirty="0">
                <a:solidFill>
                  <a:srgbClr val="006FC0"/>
                </a:solidFill>
                <a:uFill>
                  <a:solidFill>
                    <a:srgbClr val="006FC0"/>
                  </a:solidFill>
                </a:uFill>
                <a:latin typeface="Georgia"/>
                <a:cs typeface="Georgia"/>
              </a:rPr>
              <a:t> </a:t>
            </a:r>
            <a:r>
              <a:rPr lang="en-US" b="1" u="sng" spc="-10" dirty="0">
                <a:solidFill>
                  <a:srgbClr val="006FC0"/>
                </a:solidFill>
                <a:uFill>
                  <a:solidFill>
                    <a:srgbClr val="006FC0"/>
                  </a:solidFill>
                </a:uFill>
                <a:latin typeface="Georgia"/>
                <a:cs typeface="Georgia"/>
              </a:rPr>
              <a:t>(GBS)</a:t>
            </a:r>
            <a:endParaRPr lang="en-US" dirty="0">
              <a:latin typeface="Georgia"/>
              <a:cs typeface="Georgia"/>
            </a:endParaRPr>
          </a:p>
          <a:p>
            <a:pPr marL="12700">
              <a:lnSpc>
                <a:spcPct val="100000"/>
              </a:lnSpc>
              <a:spcBef>
                <a:spcPts val="650"/>
              </a:spcBef>
            </a:pPr>
            <a:r>
              <a:rPr lang="en-US" b="1" i="1" spc="-10" dirty="0">
                <a:latin typeface="Georgia"/>
                <a:cs typeface="Georgia"/>
              </a:rPr>
              <a:t>Organism</a:t>
            </a:r>
            <a:endParaRPr lang="en-US" dirty="0">
              <a:latin typeface="Georgia"/>
              <a:cs typeface="Georgia"/>
            </a:endParaRPr>
          </a:p>
          <a:p>
            <a:pPr marL="285750" indent="-273050">
              <a:lnSpc>
                <a:spcPct val="100000"/>
              </a:lnSpc>
              <a:spcBef>
                <a:spcPts val="650"/>
              </a:spcBef>
              <a:buClr>
                <a:srgbClr val="FD8537"/>
              </a:buClr>
              <a:buSzPct val="85185"/>
              <a:buFont typeface="Segoe UI Symbol"/>
              <a:buChar char="⚫"/>
              <a:tabLst>
                <a:tab pos="285750" algn="l"/>
              </a:tabLst>
            </a:pPr>
            <a:r>
              <a:rPr lang="en-US" dirty="0">
                <a:latin typeface="Georgia"/>
                <a:cs typeface="Georgia"/>
              </a:rPr>
              <a:t>Streptococcus</a:t>
            </a:r>
            <a:r>
              <a:rPr lang="en-US" spc="-75" dirty="0">
                <a:latin typeface="Georgia"/>
                <a:cs typeface="Georgia"/>
              </a:rPr>
              <a:t> </a:t>
            </a:r>
            <a:r>
              <a:rPr lang="en-US" spc="-10" dirty="0">
                <a:latin typeface="Georgia"/>
                <a:cs typeface="Georgia"/>
              </a:rPr>
              <a:t>agalactiae</a:t>
            </a:r>
            <a:endParaRPr lang="en-US" dirty="0">
              <a:latin typeface="Georgia"/>
              <a:cs typeface="Georgia"/>
            </a:endParaRPr>
          </a:p>
          <a:p>
            <a:pPr marL="12700">
              <a:lnSpc>
                <a:spcPct val="100000"/>
              </a:lnSpc>
              <a:spcBef>
                <a:spcPts val="750"/>
              </a:spcBef>
            </a:pPr>
            <a:r>
              <a:rPr lang="en-US" dirty="0">
                <a:latin typeface="Georgia"/>
                <a:cs typeface="Georgia"/>
              </a:rPr>
              <a:t>Risk</a:t>
            </a:r>
            <a:r>
              <a:rPr lang="en-US" spc="-20" dirty="0">
                <a:latin typeface="Georgia"/>
                <a:cs typeface="Georgia"/>
              </a:rPr>
              <a:t> </a:t>
            </a:r>
            <a:r>
              <a:rPr lang="en-US" dirty="0">
                <a:latin typeface="Georgia"/>
                <a:cs typeface="Georgia"/>
              </a:rPr>
              <a:t>factors</a:t>
            </a:r>
            <a:r>
              <a:rPr lang="en-US" spc="-35" dirty="0">
                <a:latin typeface="Georgia"/>
                <a:cs typeface="Georgia"/>
              </a:rPr>
              <a:t> </a:t>
            </a:r>
            <a:r>
              <a:rPr lang="en-US" dirty="0">
                <a:latin typeface="Georgia"/>
                <a:cs typeface="Georgia"/>
              </a:rPr>
              <a:t>for</a:t>
            </a:r>
            <a:r>
              <a:rPr lang="en-US" spc="-20" dirty="0">
                <a:latin typeface="Georgia"/>
                <a:cs typeface="Georgia"/>
              </a:rPr>
              <a:t> </a:t>
            </a:r>
            <a:r>
              <a:rPr lang="en-US" dirty="0">
                <a:latin typeface="Georgia"/>
                <a:cs typeface="Georgia"/>
              </a:rPr>
              <a:t>early</a:t>
            </a:r>
            <a:r>
              <a:rPr lang="en-US" spc="-35" dirty="0">
                <a:latin typeface="Georgia"/>
                <a:cs typeface="Georgia"/>
              </a:rPr>
              <a:t> </a:t>
            </a:r>
            <a:r>
              <a:rPr lang="en-US" dirty="0">
                <a:latin typeface="Georgia"/>
                <a:cs typeface="Georgia"/>
              </a:rPr>
              <a:t>onset</a:t>
            </a:r>
            <a:r>
              <a:rPr lang="en-US" spc="-25" dirty="0">
                <a:latin typeface="Georgia"/>
                <a:cs typeface="Georgia"/>
              </a:rPr>
              <a:t> </a:t>
            </a:r>
            <a:r>
              <a:rPr lang="en-US" dirty="0">
                <a:latin typeface="Georgia"/>
                <a:cs typeface="Georgia"/>
              </a:rPr>
              <a:t>neonatal</a:t>
            </a:r>
            <a:r>
              <a:rPr lang="en-US" spc="-10" dirty="0">
                <a:latin typeface="Georgia"/>
                <a:cs typeface="Georgia"/>
              </a:rPr>
              <a:t> </a:t>
            </a:r>
            <a:r>
              <a:rPr lang="en-US" dirty="0">
                <a:latin typeface="Georgia"/>
                <a:cs typeface="Georgia"/>
              </a:rPr>
              <a:t>GBS</a:t>
            </a:r>
            <a:r>
              <a:rPr lang="en-US" spc="-35" dirty="0">
                <a:latin typeface="Georgia"/>
                <a:cs typeface="Georgia"/>
              </a:rPr>
              <a:t> </a:t>
            </a:r>
            <a:r>
              <a:rPr lang="en-US" spc="-10" dirty="0">
                <a:latin typeface="Georgia"/>
                <a:cs typeface="Georgia"/>
              </a:rPr>
              <a:t>include:</a:t>
            </a:r>
            <a:endParaRPr lang="en-US" dirty="0">
              <a:latin typeface="Georgia"/>
              <a:cs typeface="Georgia"/>
            </a:endParaRPr>
          </a:p>
          <a:p>
            <a:pPr marL="285750" indent="-273050">
              <a:lnSpc>
                <a:spcPct val="100000"/>
              </a:lnSpc>
              <a:spcBef>
                <a:spcPts val="655"/>
              </a:spcBef>
              <a:buClr>
                <a:srgbClr val="FD8537"/>
              </a:buClr>
              <a:buSzPct val="85185"/>
              <a:buFont typeface="Segoe UI Symbol"/>
              <a:buChar char="⚫"/>
              <a:tabLst>
                <a:tab pos="285750" algn="l"/>
              </a:tabLst>
            </a:pPr>
            <a:r>
              <a:rPr lang="en-US" dirty="0">
                <a:latin typeface="Georgia"/>
                <a:cs typeface="Georgia"/>
              </a:rPr>
              <a:t>Positive</a:t>
            </a:r>
            <a:r>
              <a:rPr lang="en-US" spc="-50" dirty="0">
                <a:latin typeface="Georgia"/>
                <a:cs typeface="Georgia"/>
              </a:rPr>
              <a:t> </a:t>
            </a:r>
            <a:r>
              <a:rPr lang="en-US" dirty="0">
                <a:latin typeface="Georgia"/>
                <a:cs typeface="Georgia"/>
              </a:rPr>
              <a:t>prenatal</a:t>
            </a:r>
            <a:r>
              <a:rPr lang="en-US" spc="-50" dirty="0">
                <a:latin typeface="Georgia"/>
                <a:cs typeface="Georgia"/>
              </a:rPr>
              <a:t> </a:t>
            </a:r>
            <a:r>
              <a:rPr lang="en-US" dirty="0">
                <a:latin typeface="Georgia"/>
                <a:cs typeface="Georgia"/>
              </a:rPr>
              <a:t>culture</a:t>
            </a:r>
            <a:r>
              <a:rPr lang="en-US" spc="-45" dirty="0">
                <a:latin typeface="Georgia"/>
                <a:cs typeface="Georgia"/>
              </a:rPr>
              <a:t> </a:t>
            </a:r>
            <a:r>
              <a:rPr lang="en-US" dirty="0">
                <a:latin typeface="Georgia"/>
                <a:cs typeface="Georgia"/>
              </a:rPr>
              <a:t>for</a:t>
            </a:r>
            <a:r>
              <a:rPr lang="en-US" spc="-45" dirty="0">
                <a:latin typeface="Georgia"/>
                <a:cs typeface="Georgia"/>
              </a:rPr>
              <a:t> </a:t>
            </a:r>
            <a:r>
              <a:rPr lang="en-US" dirty="0">
                <a:latin typeface="Georgia"/>
                <a:cs typeface="Georgia"/>
              </a:rPr>
              <a:t>GBS</a:t>
            </a:r>
            <a:r>
              <a:rPr lang="en-US" spc="-45" dirty="0">
                <a:latin typeface="Georgia"/>
                <a:cs typeface="Georgia"/>
              </a:rPr>
              <a:t> </a:t>
            </a:r>
            <a:r>
              <a:rPr lang="en-US" dirty="0">
                <a:latin typeface="Georgia"/>
                <a:cs typeface="Georgia"/>
              </a:rPr>
              <a:t>this</a:t>
            </a:r>
            <a:r>
              <a:rPr lang="en-US" spc="-40" dirty="0">
                <a:latin typeface="Georgia"/>
                <a:cs typeface="Georgia"/>
              </a:rPr>
              <a:t> </a:t>
            </a:r>
            <a:r>
              <a:rPr lang="en-US" spc="-10" dirty="0">
                <a:latin typeface="Georgia"/>
                <a:cs typeface="Georgia"/>
              </a:rPr>
              <a:t>pregnancy</a:t>
            </a:r>
            <a:endParaRPr lang="en-US" dirty="0">
              <a:latin typeface="Georgia"/>
              <a:cs typeface="Georgia"/>
            </a:endParaRPr>
          </a:p>
          <a:p>
            <a:pPr marL="285750" indent="-273050">
              <a:lnSpc>
                <a:spcPct val="100000"/>
              </a:lnSpc>
              <a:spcBef>
                <a:spcPts val="645"/>
              </a:spcBef>
              <a:buClr>
                <a:srgbClr val="FD8537"/>
              </a:buClr>
              <a:buSzPct val="85185"/>
              <a:buFont typeface="Segoe UI Symbol"/>
              <a:buChar char="⚫"/>
              <a:tabLst>
                <a:tab pos="285750" algn="l"/>
              </a:tabLst>
            </a:pPr>
            <a:r>
              <a:rPr lang="en-US" dirty="0">
                <a:latin typeface="Georgia"/>
                <a:cs typeface="Georgia"/>
              </a:rPr>
              <a:t>Preterm</a:t>
            </a:r>
            <a:r>
              <a:rPr lang="en-US" spc="-40" dirty="0">
                <a:latin typeface="Georgia"/>
                <a:cs typeface="Georgia"/>
              </a:rPr>
              <a:t> </a:t>
            </a:r>
            <a:r>
              <a:rPr lang="en-US" dirty="0">
                <a:latin typeface="Georgia"/>
                <a:cs typeface="Georgia"/>
              </a:rPr>
              <a:t>birth</a:t>
            </a:r>
            <a:r>
              <a:rPr lang="en-US" spc="-20" dirty="0">
                <a:latin typeface="Georgia"/>
                <a:cs typeface="Georgia"/>
              </a:rPr>
              <a:t> </a:t>
            </a:r>
            <a:r>
              <a:rPr lang="en-US" dirty="0">
                <a:latin typeface="Georgia"/>
                <a:cs typeface="Georgia"/>
              </a:rPr>
              <a:t>of</a:t>
            </a:r>
            <a:r>
              <a:rPr lang="en-US" spc="-25" dirty="0">
                <a:latin typeface="Georgia"/>
                <a:cs typeface="Georgia"/>
              </a:rPr>
              <a:t> </a:t>
            </a:r>
            <a:r>
              <a:rPr lang="en-US" dirty="0">
                <a:latin typeface="Georgia"/>
                <a:cs typeface="Georgia"/>
              </a:rPr>
              <a:t>less</a:t>
            </a:r>
            <a:r>
              <a:rPr lang="en-US" spc="-35" dirty="0">
                <a:latin typeface="Georgia"/>
                <a:cs typeface="Georgia"/>
              </a:rPr>
              <a:t> </a:t>
            </a:r>
            <a:r>
              <a:rPr lang="en-US" dirty="0">
                <a:latin typeface="Georgia"/>
                <a:cs typeface="Georgia"/>
              </a:rPr>
              <a:t>than</a:t>
            </a:r>
            <a:r>
              <a:rPr lang="en-US" spc="5" dirty="0">
                <a:latin typeface="Georgia"/>
                <a:cs typeface="Georgia"/>
              </a:rPr>
              <a:t> </a:t>
            </a:r>
            <a:r>
              <a:rPr lang="en-US" dirty="0">
                <a:latin typeface="Georgia"/>
                <a:cs typeface="Georgia"/>
              </a:rPr>
              <a:t>37</a:t>
            </a:r>
            <a:r>
              <a:rPr lang="en-US" spc="-20" dirty="0">
                <a:latin typeface="Georgia"/>
                <a:cs typeface="Georgia"/>
              </a:rPr>
              <a:t> </a:t>
            </a:r>
            <a:r>
              <a:rPr lang="en-US" dirty="0">
                <a:latin typeface="Georgia"/>
                <a:cs typeface="Georgia"/>
              </a:rPr>
              <a:t>weeks</a:t>
            </a:r>
            <a:r>
              <a:rPr lang="en-US" spc="-40" dirty="0">
                <a:latin typeface="Georgia"/>
                <a:cs typeface="Georgia"/>
              </a:rPr>
              <a:t> </a:t>
            </a:r>
            <a:r>
              <a:rPr lang="en-US" dirty="0">
                <a:latin typeface="Georgia"/>
                <a:cs typeface="Georgia"/>
              </a:rPr>
              <a:t>of</a:t>
            </a:r>
            <a:r>
              <a:rPr lang="en-US" spc="-20" dirty="0">
                <a:latin typeface="Georgia"/>
                <a:cs typeface="Georgia"/>
              </a:rPr>
              <a:t> </a:t>
            </a:r>
            <a:r>
              <a:rPr lang="en-US" spc="-10" dirty="0">
                <a:latin typeface="Georgia"/>
                <a:cs typeface="Georgia"/>
              </a:rPr>
              <a:t>gestation</a:t>
            </a:r>
            <a:endParaRPr lang="en-US" dirty="0">
              <a:latin typeface="Georgia"/>
              <a:cs typeface="Georgia"/>
            </a:endParaRPr>
          </a:p>
          <a:p>
            <a:pPr marL="285750" indent="-273050">
              <a:lnSpc>
                <a:spcPct val="100000"/>
              </a:lnSpc>
              <a:spcBef>
                <a:spcPts val="650"/>
              </a:spcBef>
              <a:buClr>
                <a:srgbClr val="FD8537"/>
              </a:buClr>
              <a:buSzPct val="85185"/>
              <a:buFont typeface="Segoe UI Symbol"/>
              <a:buChar char="⚫"/>
              <a:tabLst>
                <a:tab pos="285750" algn="l"/>
              </a:tabLst>
            </a:pPr>
            <a:r>
              <a:rPr lang="en-US" dirty="0">
                <a:latin typeface="Georgia"/>
                <a:cs typeface="Georgia"/>
              </a:rPr>
              <a:t>PROM</a:t>
            </a:r>
            <a:r>
              <a:rPr lang="en-US" spc="-45" dirty="0">
                <a:latin typeface="Georgia"/>
                <a:cs typeface="Georgia"/>
              </a:rPr>
              <a:t> </a:t>
            </a:r>
            <a:r>
              <a:rPr lang="en-US" dirty="0">
                <a:latin typeface="Georgia"/>
                <a:cs typeface="Georgia"/>
              </a:rPr>
              <a:t>for</a:t>
            </a:r>
            <a:r>
              <a:rPr lang="en-US" spc="-50" dirty="0">
                <a:latin typeface="Georgia"/>
                <a:cs typeface="Georgia"/>
              </a:rPr>
              <a:t> </a:t>
            </a:r>
            <a:r>
              <a:rPr lang="en-US" dirty="0">
                <a:latin typeface="Georgia"/>
                <a:cs typeface="Georgia"/>
              </a:rPr>
              <a:t>longer</a:t>
            </a:r>
            <a:r>
              <a:rPr lang="en-US" spc="-65" dirty="0">
                <a:latin typeface="Georgia"/>
                <a:cs typeface="Georgia"/>
              </a:rPr>
              <a:t> </a:t>
            </a:r>
            <a:r>
              <a:rPr lang="en-US" dirty="0">
                <a:latin typeface="Georgia"/>
                <a:cs typeface="Georgia"/>
              </a:rPr>
              <a:t>than</a:t>
            </a:r>
            <a:r>
              <a:rPr lang="en-US" spc="-20" dirty="0">
                <a:latin typeface="Georgia"/>
                <a:cs typeface="Georgia"/>
              </a:rPr>
              <a:t> </a:t>
            </a:r>
            <a:r>
              <a:rPr lang="en-US" dirty="0">
                <a:latin typeface="Georgia"/>
                <a:cs typeface="Georgia"/>
              </a:rPr>
              <a:t>18</a:t>
            </a:r>
            <a:r>
              <a:rPr lang="en-US" spc="-50" dirty="0">
                <a:latin typeface="Georgia"/>
                <a:cs typeface="Georgia"/>
              </a:rPr>
              <a:t> </a:t>
            </a:r>
            <a:r>
              <a:rPr lang="en-US" spc="-10" dirty="0">
                <a:latin typeface="Georgia"/>
                <a:cs typeface="Georgia"/>
              </a:rPr>
              <a:t>hours.</a:t>
            </a:r>
            <a:endParaRPr lang="en-US" dirty="0">
              <a:latin typeface="Georgia"/>
              <a:cs typeface="Georgia"/>
            </a:endParaRPr>
          </a:p>
          <a:p>
            <a:pPr marL="285750" indent="-273050">
              <a:lnSpc>
                <a:spcPct val="100000"/>
              </a:lnSpc>
              <a:spcBef>
                <a:spcPts val="650"/>
              </a:spcBef>
              <a:buClr>
                <a:srgbClr val="FD8537"/>
              </a:buClr>
              <a:buSzPct val="85185"/>
              <a:buFont typeface="Segoe UI Symbol"/>
              <a:buChar char="⚫"/>
              <a:tabLst>
                <a:tab pos="285750" algn="l"/>
              </a:tabLst>
            </a:pPr>
            <a:r>
              <a:rPr lang="en-US" dirty="0">
                <a:latin typeface="Georgia"/>
                <a:cs typeface="Georgia"/>
              </a:rPr>
              <a:t>Intrapartum</a:t>
            </a:r>
            <a:r>
              <a:rPr lang="en-US" spc="-65" dirty="0">
                <a:latin typeface="Georgia"/>
                <a:cs typeface="Georgia"/>
              </a:rPr>
              <a:t> </a:t>
            </a:r>
            <a:r>
              <a:rPr lang="en-US" dirty="0">
                <a:latin typeface="Georgia"/>
                <a:cs typeface="Georgia"/>
              </a:rPr>
              <a:t>maternal</a:t>
            </a:r>
            <a:r>
              <a:rPr lang="en-US" spc="-65" dirty="0">
                <a:latin typeface="Georgia"/>
                <a:cs typeface="Georgia"/>
              </a:rPr>
              <a:t> </a:t>
            </a:r>
            <a:r>
              <a:rPr lang="en-US" dirty="0">
                <a:latin typeface="Georgia"/>
                <a:cs typeface="Georgia"/>
              </a:rPr>
              <a:t>fever</a:t>
            </a:r>
            <a:r>
              <a:rPr lang="en-US" spc="-85" dirty="0">
                <a:latin typeface="Georgia"/>
                <a:cs typeface="Georgia"/>
              </a:rPr>
              <a:t> </a:t>
            </a:r>
            <a:r>
              <a:rPr lang="en-US" dirty="0">
                <a:latin typeface="Georgia"/>
                <a:cs typeface="Georgia"/>
              </a:rPr>
              <a:t>greater</a:t>
            </a:r>
            <a:r>
              <a:rPr lang="en-US" spc="-85" dirty="0">
                <a:latin typeface="Georgia"/>
                <a:cs typeface="Georgia"/>
              </a:rPr>
              <a:t> </a:t>
            </a:r>
            <a:r>
              <a:rPr lang="en-US" dirty="0">
                <a:latin typeface="Georgia"/>
                <a:cs typeface="Georgia"/>
              </a:rPr>
              <a:t>than</a:t>
            </a:r>
            <a:r>
              <a:rPr lang="en-US" spc="-40" dirty="0">
                <a:latin typeface="Georgia"/>
                <a:cs typeface="Georgia"/>
              </a:rPr>
              <a:t> </a:t>
            </a:r>
            <a:r>
              <a:rPr lang="en-US" spc="-20" dirty="0">
                <a:latin typeface="Georgia"/>
                <a:cs typeface="Georgia"/>
              </a:rPr>
              <a:t>38°C</a:t>
            </a:r>
            <a:endParaRPr lang="en-US" dirty="0">
              <a:latin typeface="Georgia"/>
              <a:cs typeface="Georgia"/>
            </a:endParaRPr>
          </a:p>
          <a:p>
            <a:endParaRPr lang="en-US" dirty="0"/>
          </a:p>
        </p:txBody>
      </p:sp>
    </p:spTree>
    <p:extLst>
      <p:ext uri="{BB962C8B-B14F-4D97-AF65-F5344CB8AC3E}">
        <p14:creationId xmlns:p14="http://schemas.microsoft.com/office/powerpoint/2010/main" val="1327166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548680"/>
            <a:ext cx="7776864" cy="5760640"/>
          </a:xfrm>
          <a:solidFill>
            <a:schemeClr val="accent2">
              <a:lumMod val="40000"/>
              <a:lumOff val="60000"/>
            </a:schemeClr>
          </a:solidFill>
        </p:spPr>
        <p:txBody>
          <a:bodyPr>
            <a:normAutofit/>
          </a:bodyPr>
          <a:lstStyle/>
          <a:p>
            <a:pPr marL="0" indent="0" algn="l" rtl="0">
              <a:buNone/>
            </a:pPr>
            <a:r>
              <a:rPr lang="en-US" sz="3200" b="1" dirty="0">
                <a:solidFill>
                  <a:srgbClr val="FF0000"/>
                </a:solidFill>
              </a:rPr>
              <a:t>Group B streptococcus</a:t>
            </a:r>
          </a:p>
          <a:p>
            <a:pPr algn="l" rtl="0"/>
            <a:r>
              <a:rPr lang="en-US" sz="3200" dirty="0"/>
              <a:t>Is a </a:t>
            </a:r>
            <a:r>
              <a:rPr lang="en-US" sz="3200" b="1" dirty="0">
                <a:solidFill>
                  <a:srgbClr val="FF0000"/>
                </a:solidFill>
              </a:rPr>
              <a:t>gram-positive</a:t>
            </a:r>
            <a:r>
              <a:rPr lang="en-US" sz="3200" dirty="0"/>
              <a:t> coccus , found as a vaginal commensal in 20-40% of women. </a:t>
            </a:r>
          </a:p>
          <a:p>
            <a:pPr algn="l" rtl="0"/>
            <a:r>
              <a:rPr lang="en-US" sz="3200" dirty="0"/>
              <a:t>It can cause </a:t>
            </a:r>
            <a:r>
              <a:rPr lang="en-US" sz="3200" b="1" dirty="0">
                <a:solidFill>
                  <a:srgbClr val="FF0000"/>
                </a:solidFill>
              </a:rPr>
              <a:t>sepsis</a:t>
            </a:r>
            <a:r>
              <a:rPr lang="en-US" sz="3200" dirty="0"/>
              <a:t> in the neonate and transmission can occur from the time the membranes are ruptured until delivery.</a:t>
            </a:r>
          </a:p>
          <a:p>
            <a:pPr algn="l" rtl="0"/>
            <a:r>
              <a:rPr lang="en-US" sz="3200" dirty="0"/>
              <a:t>Is recognized as the most frequent cause of severe early-onset (</a:t>
            </a:r>
            <a:r>
              <a:rPr lang="en-US" sz="3200" b="1" dirty="0">
                <a:solidFill>
                  <a:srgbClr val="FF0000"/>
                </a:solidFill>
              </a:rPr>
              <a:t>less than 7 days of age</a:t>
            </a:r>
            <a:r>
              <a:rPr lang="en-US" sz="3200" dirty="0"/>
              <a:t>) infection in newborn infants , mortality rate is </a:t>
            </a:r>
            <a:r>
              <a:rPr lang="en-US" sz="3200" b="1" dirty="0">
                <a:solidFill>
                  <a:srgbClr val="FF0000"/>
                </a:solidFill>
              </a:rPr>
              <a:t>6%</a:t>
            </a:r>
            <a:r>
              <a:rPr lang="en-US" sz="3200" dirty="0"/>
              <a:t> in term infants and </a:t>
            </a:r>
            <a:r>
              <a:rPr lang="en-US" sz="3200" b="1" dirty="0">
                <a:solidFill>
                  <a:srgbClr val="FF0000"/>
                </a:solidFill>
              </a:rPr>
              <a:t>18%</a:t>
            </a:r>
            <a:r>
              <a:rPr lang="en-US" sz="3200" dirty="0"/>
              <a:t> in preterm infants. </a:t>
            </a:r>
            <a:endParaRPr lang="en-US" dirty="0"/>
          </a:p>
        </p:txBody>
      </p:sp>
    </p:spTree>
    <p:extLst>
      <p:ext uri="{BB962C8B-B14F-4D97-AF65-F5344CB8AC3E}">
        <p14:creationId xmlns:p14="http://schemas.microsoft.com/office/powerpoint/2010/main" val="1667620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flipV="1">
            <a:off x="1095023" y="692696"/>
            <a:ext cx="6965245" cy="504055"/>
          </a:xfrm>
        </p:spPr>
        <p:txBody>
          <a:bodyPr>
            <a:normAutofit fontScale="90000"/>
          </a:bodyPr>
          <a:lstStyle/>
          <a:p>
            <a:endParaRPr lang="ar-IQ" dirty="0"/>
          </a:p>
        </p:txBody>
      </p:sp>
      <p:sp>
        <p:nvSpPr>
          <p:cNvPr id="3" name="عنصر نائب للمحتوى 2"/>
          <p:cNvSpPr>
            <a:spLocks noGrp="1"/>
          </p:cNvSpPr>
          <p:nvPr>
            <p:ph idx="1"/>
          </p:nvPr>
        </p:nvSpPr>
        <p:spPr>
          <a:xfrm>
            <a:off x="683568" y="548680"/>
            <a:ext cx="7776864" cy="5832648"/>
          </a:xfrm>
          <a:solidFill>
            <a:schemeClr val="accent2">
              <a:lumMod val="40000"/>
              <a:lumOff val="60000"/>
            </a:schemeClr>
          </a:solidFill>
        </p:spPr>
        <p:txBody>
          <a:bodyPr>
            <a:normAutofit/>
          </a:bodyPr>
          <a:lstStyle/>
          <a:p>
            <a:pPr marL="0" indent="0" algn="l" rtl="0">
              <a:buNone/>
            </a:pPr>
            <a:r>
              <a:rPr lang="en-US" sz="3200" dirty="0"/>
              <a:t>Clinical features</a:t>
            </a:r>
          </a:p>
          <a:p>
            <a:pPr algn="l" rtl="0"/>
            <a:r>
              <a:rPr lang="en-US" sz="3200" dirty="0"/>
              <a:t>The mother will </a:t>
            </a:r>
            <a:r>
              <a:rPr lang="en-US" sz="3200" b="1" dirty="0">
                <a:solidFill>
                  <a:srgbClr val="FF0000"/>
                </a:solidFill>
              </a:rPr>
              <a:t>not</a:t>
            </a:r>
            <a:r>
              <a:rPr lang="en-US" sz="3200" dirty="0"/>
              <a:t> have </a:t>
            </a:r>
            <a:r>
              <a:rPr lang="en-US" sz="3200" b="1" dirty="0">
                <a:solidFill>
                  <a:srgbClr val="FF0000"/>
                </a:solidFill>
              </a:rPr>
              <a:t>symptoms</a:t>
            </a:r>
            <a:r>
              <a:rPr lang="en-US" sz="3200" dirty="0"/>
              <a:t> as GBS is a common vaginal commensal .</a:t>
            </a:r>
          </a:p>
          <a:p>
            <a:pPr algn="l" rtl="0"/>
            <a:r>
              <a:rPr lang="en-US" sz="3200" dirty="0"/>
              <a:t>An infected neonate may demonstrate signs of neonatal </a:t>
            </a:r>
            <a:r>
              <a:rPr lang="en-US" sz="3200" b="1" dirty="0">
                <a:solidFill>
                  <a:srgbClr val="FF0000"/>
                </a:solidFill>
              </a:rPr>
              <a:t>sepsis </a:t>
            </a:r>
            <a:r>
              <a:rPr lang="en-US" sz="3200" dirty="0"/>
              <a:t>including: </a:t>
            </a:r>
          </a:p>
          <a:p>
            <a:pPr algn="l" rtl="0"/>
            <a:r>
              <a:rPr lang="en-US" sz="3200" dirty="0"/>
              <a:t>Sudden collapse, </a:t>
            </a:r>
          </a:p>
          <a:p>
            <a:pPr algn="l" rtl="0"/>
            <a:r>
              <a:rPr lang="en-US" sz="3200" dirty="0" err="1"/>
              <a:t>Tachypnoea</a:t>
            </a:r>
            <a:r>
              <a:rPr lang="en-US" sz="3200" dirty="0"/>
              <a:t>, </a:t>
            </a:r>
          </a:p>
          <a:p>
            <a:pPr algn="l" rtl="0"/>
            <a:r>
              <a:rPr lang="en-US" sz="3200" dirty="0"/>
              <a:t>Nasal flaring, </a:t>
            </a:r>
          </a:p>
          <a:p>
            <a:pPr algn="l" rtl="0"/>
            <a:r>
              <a:rPr lang="en-US" sz="3200" dirty="0"/>
              <a:t>Poor tone, </a:t>
            </a:r>
          </a:p>
          <a:p>
            <a:pPr algn="l" rtl="0"/>
            <a:r>
              <a:rPr lang="en-US" sz="3200" dirty="0"/>
              <a:t>Jaundice, </a:t>
            </a:r>
            <a:endParaRPr lang="ar-IQ" sz="3200" dirty="0"/>
          </a:p>
        </p:txBody>
      </p:sp>
    </p:spTree>
    <p:extLst>
      <p:ext uri="{BB962C8B-B14F-4D97-AF65-F5344CB8AC3E}">
        <p14:creationId xmlns:p14="http://schemas.microsoft.com/office/powerpoint/2010/main" val="26830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548680"/>
            <a:ext cx="7632848" cy="5688632"/>
          </a:xfrm>
          <a:solidFill>
            <a:schemeClr val="accent2">
              <a:lumMod val="40000"/>
              <a:lumOff val="60000"/>
            </a:schemeClr>
          </a:solidFill>
        </p:spPr>
        <p:txBody>
          <a:bodyPr>
            <a:noAutofit/>
          </a:bodyPr>
          <a:lstStyle/>
          <a:p>
            <a:pPr marL="0" indent="0" algn="l" rtl="0">
              <a:buNone/>
            </a:pPr>
            <a:r>
              <a:rPr lang="en-US" sz="2800" dirty="0"/>
              <a:t>Management</a:t>
            </a:r>
          </a:p>
          <a:p>
            <a:pPr marL="0" indent="0" algn="l" rtl="0">
              <a:buNone/>
            </a:pPr>
            <a:r>
              <a:rPr lang="en-US" sz="2800" dirty="0"/>
              <a:t>Antenatal</a:t>
            </a:r>
          </a:p>
          <a:p>
            <a:pPr algn="l" rtl="0"/>
            <a:r>
              <a:rPr lang="en-US" sz="2800" dirty="0"/>
              <a:t>Antenatal treatment and screening is not recommended as it does not reduce the colonization at the time of delivery and frequent recolonization after treatment .</a:t>
            </a:r>
          </a:p>
          <a:p>
            <a:pPr marL="0" indent="0" algn="l" rtl="0">
              <a:buNone/>
            </a:pPr>
            <a:r>
              <a:rPr lang="en-US" sz="2800" dirty="0"/>
              <a:t>Intrapartum antibiotic prophylaxis</a:t>
            </a:r>
          </a:p>
          <a:p>
            <a:pPr algn="l" rtl="0"/>
            <a:r>
              <a:rPr lang="en-US" sz="2800" dirty="0"/>
              <a:t>Antibiotics (</a:t>
            </a:r>
            <a:r>
              <a:rPr lang="en-US" sz="2800" b="1" dirty="0">
                <a:solidFill>
                  <a:srgbClr val="FF0000"/>
                </a:solidFill>
              </a:rPr>
              <a:t>penicillin or clindamycin</a:t>
            </a:r>
            <a:r>
              <a:rPr lang="en-US" sz="2800" dirty="0"/>
              <a:t>)</a:t>
            </a:r>
            <a:r>
              <a:rPr lang="en-US" sz="2800" b="1" dirty="0">
                <a:solidFill>
                  <a:srgbClr val="FF0000"/>
                </a:solidFill>
              </a:rPr>
              <a:t>60–80%</a:t>
            </a:r>
            <a:r>
              <a:rPr lang="en-US" sz="2800" dirty="0"/>
              <a:t> effective in reducing early-onset neonatal infection. </a:t>
            </a:r>
          </a:p>
          <a:p>
            <a:pPr algn="l" rtl="0"/>
            <a:r>
              <a:rPr lang="en-US" sz="2800" dirty="0"/>
              <a:t>Antibiotic prophylaxis is recommended if </a:t>
            </a:r>
            <a:r>
              <a:rPr lang="en-US" sz="2800" b="1" dirty="0">
                <a:solidFill>
                  <a:srgbClr val="FF0000"/>
                </a:solidFill>
              </a:rPr>
              <a:t>more than one risk </a:t>
            </a:r>
            <a:r>
              <a:rPr lang="en-US" sz="2800" dirty="0"/>
              <a:t>factor is present.</a:t>
            </a:r>
            <a:endParaRPr lang="ar-IQ" sz="2800" dirty="0"/>
          </a:p>
        </p:txBody>
      </p:sp>
    </p:spTree>
    <p:extLst>
      <p:ext uri="{BB962C8B-B14F-4D97-AF65-F5344CB8AC3E}">
        <p14:creationId xmlns:p14="http://schemas.microsoft.com/office/powerpoint/2010/main" val="120610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620688"/>
            <a:ext cx="7632848" cy="5616624"/>
          </a:xfrm>
          <a:solidFill>
            <a:schemeClr val="accent2">
              <a:lumMod val="40000"/>
              <a:lumOff val="60000"/>
            </a:schemeClr>
          </a:solidFill>
        </p:spPr>
        <p:txBody>
          <a:bodyPr>
            <a:normAutofit/>
          </a:bodyPr>
          <a:lstStyle/>
          <a:p>
            <a:pPr marL="0" indent="0" algn="l" rtl="0">
              <a:buNone/>
            </a:pPr>
            <a:r>
              <a:rPr lang="en-US" sz="3200" dirty="0"/>
              <a:t>Risk factors requiring prophylaxis for GBS</a:t>
            </a:r>
          </a:p>
          <a:p>
            <a:pPr marL="514350" indent="-514350" algn="l" rtl="0">
              <a:buFont typeface="+mj-lt"/>
              <a:buAutoNum type="arabicPeriod"/>
            </a:pPr>
            <a:r>
              <a:rPr lang="en-US" sz="3200" dirty="0"/>
              <a:t>Intrapartum fever (&gt;38°C).</a:t>
            </a:r>
          </a:p>
          <a:p>
            <a:pPr marL="514350" indent="-514350" algn="l" rtl="0">
              <a:buFont typeface="+mj-lt"/>
              <a:buAutoNum type="arabicPeriod"/>
            </a:pPr>
            <a:r>
              <a:rPr lang="en-US" sz="3200" dirty="0"/>
              <a:t>Prolonged rupture of membranes greater than 18 hours.</a:t>
            </a:r>
          </a:p>
          <a:p>
            <a:pPr marL="514350" indent="-514350" algn="l" rtl="0">
              <a:buFont typeface="+mj-lt"/>
              <a:buAutoNum type="arabicPeriod"/>
            </a:pPr>
            <a:r>
              <a:rPr lang="en-US" sz="3200" dirty="0"/>
              <a:t>GA less than 37 weeks.</a:t>
            </a:r>
          </a:p>
          <a:p>
            <a:pPr marL="514350" indent="-514350" algn="l" rtl="0">
              <a:buFont typeface="+mj-lt"/>
              <a:buAutoNum type="arabicPeriod"/>
            </a:pPr>
            <a:r>
              <a:rPr lang="en-US" sz="3200" dirty="0"/>
              <a:t>Previous infant with GBS.</a:t>
            </a:r>
          </a:p>
          <a:p>
            <a:pPr marL="514350" indent="-514350" algn="l" rtl="0">
              <a:buFont typeface="+mj-lt"/>
              <a:buAutoNum type="arabicPeriod"/>
            </a:pPr>
            <a:r>
              <a:rPr lang="en-US" sz="3200" dirty="0"/>
              <a:t>Detection of GBS in current pregnancy.</a:t>
            </a:r>
          </a:p>
          <a:p>
            <a:pPr marL="514350" indent="-514350" algn="l" rtl="0">
              <a:buFont typeface="+mj-lt"/>
              <a:buAutoNum type="arabicPeriod"/>
            </a:pPr>
            <a:r>
              <a:rPr lang="en-US" sz="3200" dirty="0"/>
              <a:t>GBS </a:t>
            </a:r>
            <a:r>
              <a:rPr lang="en-US" sz="3200" dirty="0" err="1"/>
              <a:t>bacteruria</a:t>
            </a:r>
            <a:r>
              <a:rPr lang="en-US" sz="3200" dirty="0"/>
              <a:t>.</a:t>
            </a:r>
            <a:endParaRPr lang="ar-IQ" sz="3200" dirty="0"/>
          </a:p>
        </p:txBody>
      </p:sp>
    </p:spTree>
    <p:extLst>
      <p:ext uri="{BB962C8B-B14F-4D97-AF65-F5344CB8AC3E}">
        <p14:creationId xmlns:p14="http://schemas.microsoft.com/office/powerpoint/2010/main" val="140928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443D-6C78-A8AA-ACE1-61E0BE9365C5}"/>
              </a:ext>
            </a:extLst>
          </p:cNvPr>
          <p:cNvSpPr>
            <a:spLocks noGrp="1"/>
          </p:cNvSpPr>
          <p:nvPr>
            <p:ph type="title"/>
          </p:nvPr>
        </p:nvSpPr>
        <p:spPr>
          <a:xfrm>
            <a:off x="822960" y="286605"/>
            <a:ext cx="7543800" cy="766132"/>
          </a:xfrm>
        </p:spPr>
        <p:txBody>
          <a:bodyPr/>
          <a:lstStyle/>
          <a:p>
            <a:r>
              <a:rPr kumimoji="0" lang="en-US" sz="3300" b="1" i="0" u="sng" strike="noStrike" kern="0" cap="none" spc="0" normalizeH="0" baseline="0" noProof="0" dirty="0">
                <a:ln>
                  <a:noFill/>
                </a:ln>
                <a:solidFill>
                  <a:srgbClr val="FF0000"/>
                </a:solidFill>
                <a:effectLst/>
                <a:uLnTx/>
                <a:uFill>
                  <a:solidFill>
                    <a:srgbClr val="FF0000"/>
                  </a:solidFill>
                </a:uFill>
                <a:latin typeface="Georgia"/>
                <a:ea typeface="+mj-ea"/>
                <a:cs typeface="Georgia"/>
              </a:rPr>
              <a:t>BACTERIAL</a:t>
            </a:r>
            <a:r>
              <a:rPr kumimoji="0" lang="en-US" sz="3300" b="1" i="0" u="sng" strike="noStrike" kern="0" cap="none" spc="-10" normalizeH="0" baseline="0" noProof="0" dirty="0">
                <a:ln>
                  <a:noFill/>
                </a:ln>
                <a:solidFill>
                  <a:srgbClr val="FF0000"/>
                </a:solidFill>
                <a:effectLst/>
                <a:uLnTx/>
                <a:uFill>
                  <a:solidFill>
                    <a:srgbClr val="FF0000"/>
                  </a:solidFill>
                </a:uFill>
                <a:latin typeface="Georgia"/>
                <a:ea typeface="+mj-ea"/>
                <a:cs typeface="Georgia"/>
              </a:rPr>
              <a:t> VAGINOSIS</a:t>
            </a:r>
            <a:endParaRPr lang="en-US" dirty="0"/>
          </a:p>
        </p:txBody>
      </p:sp>
      <p:pic>
        <p:nvPicPr>
          <p:cNvPr id="4" name="object 3">
            <a:extLst>
              <a:ext uri="{FF2B5EF4-FFF2-40B4-BE49-F238E27FC236}">
                <a16:creationId xmlns:a16="http://schemas.microsoft.com/office/drawing/2014/main" id="{473A6287-5F2D-901C-DABE-E86E54692C97}"/>
              </a:ext>
            </a:extLst>
          </p:cNvPr>
          <p:cNvPicPr/>
          <p:nvPr/>
        </p:nvPicPr>
        <p:blipFill>
          <a:blip r:embed="rId2" cstate="print"/>
          <a:stretch>
            <a:fillRect/>
          </a:stretch>
        </p:blipFill>
        <p:spPr>
          <a:xfrm>
            <a:off x="822960" y="1412776"/>
            <a:ext cx="7709480" cy="4911824"/>
          </a:xfrm>
          <a:prstGeom prst="rect">
            <a:avLst/>
          </a:prstGeom>
        </p:spPr>
      </p:pic>
    </p:spTree>
    <p:extLst>
      <p:ext uri="{BB962C8B-B14F-4D97-AF65-F5344CB8AC3E}">
        <p14:creationId xmlns:p14="http://schemas.microsoft.com/office/powerpoint/2010/main" val="2020225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05E7E4-841F-4EA9-5583-73B271918167}"/>
              </a:ext>
            </a:extLst>
          </p:cNvPr>
          <p:cNvSpPr>
            <a:spLocks noGrp="1"/>
          </p:cNvSpPr>
          <p:nvPr>
            <p:ph idx="1"/>
          </p:nvPr>
        </p:nvSpPr>
        <p:spPr>
          <a:xfrm>
            <a:off x="822959" y="908720"/>
            <a:ext cx="7543801" cy="4960374"/>
          </a:xfrm>
        </p:spPr>
        <p:txBody>
          <a:bodyPr/>
          <a:lstStyle/>
          <a:p>
            <a:pPr marL="12700" marR="0" lvl="0" indent="0" defTabSz="914400" eaLnBrk="1" fontAlgn="auto" latinLnBrk="0" hangingPunct="1">
              <a:lnSpc>
                <a:spcPct val="100000"/>
              </a:lnSpc>
              <a:spcBef>
                <a:spcPts val="750"/>
              </a:spcBef>
              <a:spcAft>
                <a:spcPts val="0"/>
              </a:spcAft>
              <a:buClrTx/>
              <a:buSzTx/>
              <a:buFontTx/>
              <a:buNone/>
              <a:tabLst/>
              <a:defRPr/>
            </a:pPr>
            <a:r>
              <a:rPr kumimoji="0" lang="en-US" sz="2700" b="1" i="1" u="none" strike="noStrike" kern="0" cap="none" spc="-10" normalizeH="0" baseline="0" noProof="0" dirty="0">
                <a:ln>
                  <a:noFill/>
                </a:ln>
                <a:solidFill>
                  <a:srgbClr val="006FC0"/>
                </a:solidFill>
                <a:effectLst/>
                <a:uLnTx/>
                <a:uFillTx/>
                <a:latin typeface="Georgia"/>
                <a:cs typeface="Georgia"/>
              </a:rPr>
              <a:t>Organism</a:t>
            </a:r>
            <a:r>
              <a:rPr kumimoji="0" lang="en-US" sz="2700" b="0" i="0" u="none" strike="noStrike" kern="0" cap="none" spc="-10" normalizeH="0" baseline="0" noProof="0" dirty="0">
                <a:ln>
                  <a:noFill/>
                </a:ln>
                <a:solidFill>
                  <a:srgbClr val="006FC0"/>
                </a:solidFill>
                <a:effectLst/>
                <a:uLnTx/>
                <a:uFillTx/>
                <a:latin typeface="Georgia"/>
                <a:cs typeface="Georgia"/>
              </a:rPr>
              <a:t>-</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pPr marL="285750" marR="5080" lvl="0" indent="-273050" defTabSz="914400" eaLnBrk="1" fontAlgn="auto" latinLnBrk="0" hangingPunct="1">
              <a:lnSpc>
                <a:spcPct val="100000"/>
              </a:lnSpc>
              <a:spcBef>
                <a:spcPts val="655"/>
              </a:spcBef>
              <a:spcAft>
                <a:spcPts val="0"/>
              </a:spcAft>
              <a:buClr>
                <a:srgbClr val="FD8537"/>
              </a:buClr>
              <a:buSzPct val="85185"/>
              <a:buFont typeface="Segoe UI Symbol"/>
              <a:buChar char="⚫"/>
              <a:tabLst>
                <a:tab pos="287020" algn="l"/>
              </a:tabLst>
              <a:defRPr/>
            </a:pPr>
            <a:r>
              <a:rPr kumimoji="0" lang="en-US" sz="2700" b="0" i="1" u="none" strike="noStrike" kern="0" cap="none" spc="0" normalizeH="0" baseline="0" noProof="0" dirty="0">
                <a:ln>
                  <a:noFill/>
                </a:ln>
                <a:solidFill>
                  <a:sysClr val="windowText" lastClr="000000"/>
                </a:solidFill>
                <a:effectLst/>
                <a:uLnTx/>
                <a:uFillTx/>
                <a:latin typeface="Georgia"/>
                <a:cs typeface="Georgia"/>
              </a:rPr>
              <a:t>Gardnerella</a:t>
            </a:r>
            <a:r>
              <a:rPr kumimoji="0" lang="en-US" sz="2700" b="0" i="1" u="none" strike="noStrike" kern="0" cap="none" spc="-60" normalizeH="0" baseline="0" noProof="0" dirty="0">
                <a:ln>
                  <a:noFill/>
                </a:ln>
                <a:solidFill>
                  <a:sysClr val="windowText" lastClr="000000"/>
                </a:solidFill>
                <a:effectLst/>
                <a:uLnTx/>
                <a:uFillTx/>
                <a:latin typeface="Georgia"/>
                <a:cs typeface="Georgia"/>
              </a:rPr>
              <a:t> </a:t>
            </a:r>
            <a:r>
              <a:rPr kumimoji="0" lang="en-US" sz="2700" b="0" i="1" u="none" strike="noStrike" kern="0" cap="none" spc="0" normalizeH="0" baseline="0" noProof="0" dirty="0">
                <a:ln>
                  <a:noFill/>
                </a:ln>
                <a:solidFill>
                  <a:sysClr val="windowText" lastClr="000000"/>
                </a:solidFill>
                <a:effectLst/>
                <a:uLnTx/>
                <a:uFillTx/>
                <a:latin typeface="Georgia"/>
                <a:cs typeface="Georgia"/>
              </a:rPr>
              <a:t>vaginalis,</a:t>
            </a:r>
            <a:r>
              <a:rPr kumimoji="0" lang="en-US" sz="2700" b="0" i="1" u="none" strike="noStrike" kern="0" cap="none" spc="-90" normalizeH="0" baseline="0" noProof="0" dirty="0">
                <a:ln>
                  <a:noFill/>
                </a:ln>
                <a:solidFill>
                  <a:sysClr val="windowText" lastClr="000000"/>
                </a:solidFill>
                <a:effectLst/>
                <a:uLnTx/>
                <a:uFillTx/>
                <a:latin typeface="Georgia"/>
                <a:cs typeface="Georgia"/>
              </a:rPr>
              <a:t> </a:t>
            </a:r>
            <a:r>
              <a:rPr kumimoji="0" lang="en-US" sz="2700" b="0" i="1" u="none" strike="noStrike" kern="0" cap="none" spc="0" normalizeH="0" baseline="0" noProof="0" dirty="0" err="1">
                <a:ln>
                  <a:noFill/>
                </a:ln>
                <a:solidFill>
                  <a:sysClr val="windowText" lastClr="000000"/>
                </a:solidFill>
                <a:effectLst/>
                <a:uLnTx/>
                <a:uFillTx/>
                <a:latin typeface="Georgia"/>
                <a:cs typeface="Georgia"/>
              </a:rPr>
              <a:t>Mobiluncus</a:t>
            </a:r>
            <a:r>
              <a:rPr kumimoji="0" lang="en-US" sz="2700" b="0" i="1" u="none" strike="noStrike" kern="0" cap="none" spc="0" normalizeH="0" baseline="0" noProof="0" dirty="0">
                <a:ln>
                  <a:noFill/>
                </a:ln>
                <a:solidFill>
                  <a:sysClr val="windowText" lastClr="000000"/>
                </a:solidFill>
                <a:effectLst/>
                <a:uLnTx/>
                <a:uFillTx/>
                <a:latin typeface="Georgia"/>
                <a:cs typeface="Georgia"/>
              </a:rPr>
              <a:t>,</a:t>
            </a:r>
            <a:r>
              <a:rPr kumimoji="0" lang="en-US" sz="2700" b="0" i="1" u="none" strike="noStrike" kern="0" cap="none" spc="-100" normalizeH="0" baseline="0" noProof="0" dirty="0">
                <a:ln>
                  <a:noFill/>
                </a:ln>
                <a:solidFill>
                  <a:sysClr val="windowText" lastClr="000000"/>
                </a:solidFill>
                <a:effectLst/>
                <a:uLnTx/>
                <a:uFillTx/>
                <a:latin typeface="Georgia"/>
                <a:cs typeface="Georgia"/>
              </a:rPr>
              <a:t> </a:t>
            </a:r>
            <a:r>
              <a:rPr kumimoji="0" lang="en-US" sz="2700" b="0" i="1" u="none" strike="noStrike" kern="0" cap="none" spc="-10" normalizeH="0" baseline="0" noProof="0" dirty="0">
                <a:ln>
                  <a:noFill/>
                </a:ln>
                <a:solidFill>
                  <a:sysClr val="windowText" lastClr="000000"/>
                </a:solidFill>
                <a:effectLst/>
                <a:uLnTx/>
                <a:uFillTx/>
                <a:latin typeface="Georgia"/>
                <a:cs typeface="Georgia"/>
              </a:rPr>
              <a:t>Mycoplasmas 	</a:t>
            </a:r>
            <a:r>
              <a:rPr kumimoji="0" lang="en-US" sz="2700" b="0" i="1" u="none" strike="noStrike" kern="0" cap="none" spc="0" normalizeH="0" baseline="0" noProof="0" dirty="0">
                <a:ln>
                  <a:noFill/>
                </a:ln>
                <a:solidFill>
                  <a:sysClr val="windowText" lastClr="000000"/>
                </a:solidFill>
                <a:effectLst/>
                <a:uLnTx/>
                <a:uFillTx/>
                <a:latin typeface="Georgia"/>
                <a:cs typeface="Georgia"/>
              </a:rPr>
              <a:t>hominis,</a:t>
            </a:r>
            <a:r>
              <a:rPr kumimoji="0" lang="en-US" sz="2700" b="0" i="1" u="none" strike="noStrike" kern="0" cap="none" spc="-100" normalizeH="0" baseline="0" noProof="0" dirty="0">
                <a:ln>
                  <a:noFill/>
                </a:ln>
                <a:solidFill>
                  <a:sysClr val="windowText" lastClr="000000"/>
                </a:solidFill>
                <a:effectLst/>
                <a:uLnTx/>
                <a:uFillTx/>
                <a:latin typeface="Georgia"/>
                <a:cs typeface="Georgia"/>
              </a:rPr>
              <a:t> </a:t>
            </a:r>
            <a:r>
              <a:rPr kumimoji="0" lang="en-US" sz="2700" b="0" i="1" u="none" strike="noStrike" kern="0" cap="none" spc="0" normalizeH="0" baseline="0" noProof="0" dirty="0" err="1">
                <a:ln>
                  <a:noFill/>
                </a:ln>
                <a:solidFill>
                  <a:sysClr val="windowText" lastClr="000000"/>
                </a:solidFill>
                <a:effectLst/>
                <a:uLnTx/>
                <a:uFillTx/>
                <a:latin typeface="Georgia"/>
                <a:cs typeface="Georgia"/>
              </a:rPr>
              <a:t>Prevotella</a:t>
            </a:r>
            <a:r>
              <a:rPr kumimoji="0" lang="en-US" sz="2700" b="0" i="1" u="none" strike="noStrike" kern="0" cap="none" spc="0" normalizeH="0" baseline="0" noProof="0" dirty="0">
                <a:ln>
                  <a:noFill/>
                </a:ln>
                <a:solidFill>
                  <a:sysClr val="windowText" lastClr="000000"/>
                </a:solidFill>
                <a:effectLst/>
                <a:uLnTx/>
                <a:uFillTx/>
                <a:latin typeface="Georgia"/>
                <a:cs typeface="Georgia"/>
              </a:rPr>
              <a:t>,</a:t>
            </a:r>
            <a:r>
              <a:rPr kumimoji="0" lang="en-US" sz="2700" b="0" i="1" u="none" strike="noStrike" kern="0" cap="none" spc="-60" normalizeH="0" baseline="0" noProof="0" dirty="0">
                <a:ln>
                  <a:noFill/>
                </a:ln>
                <a:solidFill>
                  <a:sysClr val="windowText" lastClr="000000"/>
                </a:solidFill>
                <a:effectLst/>
                <a:uLnTx/>
                <a:uFillTx/>
                <a:latin typeface="Georgia"/>
                <a:cs typeface="Georgia"/>
              </a:rPr>
              <a:t> </a:t>
            </a:r>
            <a:r>
              <a:rPr kumimoji="0" lang="en-US" sz="2700" b="0" i="1" u="none" strike="noStrike" kern="0" cap="none" spc="0" normalizeH="0" baseline="0" noProof="0" dirty="0">
                <a:ln>
                  <a:noFill/>
                </a:ln>
                <a:solidFill>
                  <a:sysClr val="windowText" lastClr="000000"/>
                </a:solidFill>
                <a:effectLst/>
                <a:uLnTx/>
                <a:uFillTx/>
                <a:latin typeface="Georgia"/>
                <a:cs typeface="Georgia"/>
              </a:rPr>
              <a:t>and</a:t>
            </a:r>
            <a:r>
              <a:rPr kumimoji="0" lang="en-US" sz="2700" b="0" i="1" u="none" strike="noStrike" kern="0" cap="none" spc="-75" normalizeH="0" baseline="0" noProof="0" dirty="0">
                <a:ln>
                  <a:noFill/>
                </a:ln>
                <a:solidFill>
                  <a:sysClr val="windowText" lastClr="000000"/>
                </a:solidFill>
                <a:effectLst/>
                <a:uLnTx/>
                <a:uFillTx/>
                <a:latin typeface="Georgia"/>
                <a:cs typeface="Georgia"/>
              </a:rPr>
              <a:t> </a:t>
            </a:r>
            <a:r>
              <a:rPr kumimoji="0" lang="en-US" sz="2700" b="0" i="1" u="none" strike="noStrike" kern="0" cap="none" spc="0" normalizeH="0" baseline="0" noProof="0" dirty="0" err="1">
                <a:ln>
                  <a:noFill/>
                </a:ln>
                <a:solidFill>
                  <a:sysClr val="windowText" lastClr="000000"/>
                </a:solidFill>
                <a:effectLst/>
                <a:uLnTx/>
                <a:uFillTx/>
                <a:latin typeface="Georgia"/>
                <a:cs typeface="Georgia"/>
              </a:rPr>
              <a:t>Atopobium</a:t>
            </a:r>
            <a:r>
              <a:rPr kumimoji="0" lang="en-US" sz="2700" b="0" i="1" u="none" strike="noStrike" kern="0" cap="none" spc="-70" normalizeH="0" baseline="0" noProof="0" dirty="0">
                <a:ln>
                  <a:noFill/>
                </a:ln>
                <a:solidFill>
                  <a:sysClr val="windowText" lastClr="000000"/>
                </a:solidFill>
                <a:effectLst/>
                <a:uLnTx/>
                <a:uFillTx/>
                <a:latin typeface="Georgia"/>
                <a:cs typeface="Georgia"/>
              </a:rPr>
              <a:t> </a:t>
            </a:r>
            <a:r>
              <a:rPr kumimoji="0" lang="en-US" sz="2700" b="0" i="1" u="none" strike="noStrike" kern="0" cap="none" spc="-10" normalizeH="0" baseline="0" noProof="0" dirty="0" err="1">
                <a:ln>
                  <a:noFill/>
                </a:ln>
                <a:solidFill>
                  <a:sysClr val="windowText" lastClr="000000"/>
                </a:solidFill>
                <a:effectLst/>
                <a:uLnTx/>
                <a:uFillTx/>
                <a:latin typeface="Georgia"/>
                <a:cs typeface="Georgia"/>
              </a:rPr>
              <a:t>vaginae</a:t>
            </a:r>
            <a:r>
              <a:rPr kumimoji="0" lang="en-US" sz="2700" b="0" i="0" u="none" strike="noStrike" kern="0" cap="none" spc="-10" normalizeH="0" baseline="0" noProof="0" dirty="0">
                <a:ln>
                  <a:noFill/>
                </a:ln>
                <a:solidFill>
                  <a:sysClr val="windowText" lastClr="000000"/>
                </a:solidFill>
                <a:effectLst/>
                <a:uLnTx/>
                <a:uFillTx/>
                <a:latin typeface="Georgia"/>
                <a:cs typeface="Georgia"/>
              </a:rPr>
              <a:t>.</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pPr marL="285750" marR="5080" lvl="0" indent="-273050" defTabSz="914400" eaLnBrk="1" fontAlgn="auto" latinLnBrk="0" hangingPunct="1">
              <a:lnSpc>
                <a:spcPct val="100000"/>
              </a:lnSpc>
              <a:spcBef>
                <a:spcPts val="100"/>
              </a:spcBef>
              <a:spcAft>
                <a:spcPts val="0"/>
              </a:spcAft>
              <a:buClr>
                <a:srgbClr val="FD8537"/>
              </a:buClr>
              <a:buSzPct val="85185"/>
              <a:buFont typeface="Segoe UI Symbol"/>
              <a:buChar char="⚫"/>
              <a:tabLst>
                <a:tab pos="287020" algn="l"/>
              </a:tabLst>
              <a:defRPr/>
            </a:pPr>
            <a:r>
              <a:rPr kumimoji="0" lang="en-US" sz="2700" b="0" i="0" u="none" strike="noStrike" kern="0" cap="none" spc="0" normalizeH="0" baseline="0" noProof="0" dirty="0">
                <a:ln>
                  <a:noFill/>
                </a:ln>
                <a:solidFill>
                  <a:sysClr val="windowText" lastClr="000000"/>
                </a:solidFill>
                <a:effectLst/>
                <a:uLnTx/>
                <a:uFillTx/>
                <a:latin typeface="Georgia"/>
                <a:cs typeface="Georgia"/>
              </a:rPr>
              <a:t>sexual</a:t>
            </a:r>
            <a:r>
              <a:rPr kumimoji="0" lang="en-US" sz="2700" b="0" i="0" u="none" strike="noStrike" kern="0" cap="none" spc="-5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intercourse,</a:t>
            </a:r>
            <a:r>
              <a:rPr kumimoji="0" lang="en-US" sz="2700" b="0" i="0" u="none" strike="noStrike" kern="0" cap="none" spc="-7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hormonal</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changes,</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pregnancy, 	</a:t>
            </a:r>
            <a:r>
              <a:rPr kumimoji="0" lang="en-US" sz="2700" b="0" i="0" u="none" strike="noStrike" kern="0" cap="none" spc="0" normalizeH="0" baseline="0" noProof="0" dirty="0">
                <a:ln>
                  <a:noFill/>
                </a:ln>
                <a:solidFill>
                  <a:sysClr val="windowText" lastClr="000000"/>
                </a:solidFill>
                <a:effectLst/>
                <a:uLnTx/>
                <a:uFillTx/>
                <a:latin typeface="Georgia"/>
                <a:cs typeface="Georgia"/>
              </a:rPr>
              <a:t>antibiotic</a:t>
            </a:r>
            <a:r>
              <a:rPr kumimoji="0" lang="en-US" sz="2700" b="0" i="0" u="none" strike="noStrike" kern="0" cap="none" spc="-1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administration,</a:t>
            </a:r>
            <a:r>
              <a:rPr kumimoji="0" lang="en-US" sz="2700" b="0" i="0" u="none" strike="noStrike" kern="0" cap="none" spc="-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or</a:t>
            </a:r>
            <a:r>
              <a:rPr kumimoji="0" lang="en-US" sz="2700" b="0" i="0" u="none" strike="noStrike" kern="0" cap="none" spc="-2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use</a:t>
            </a:r>
            <a:r>
              <a:rPr kumimoji="0" lang="en-US" sz="2700" b="0" i="0" u="none" strike="noStrike" kern="0" cap="none" spc="-3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of</a:t>
            </a:r>
            <a:r>
              <a:rPr kumimoji="0" lang="en-US" sz="2700" b="0" i="0" u="none" strike="noStrike" kern="0" cap="none" spc="-15" normalizeH="0" baseline="0" noProof="0" dirty="0">
                <a:ln>
                  <a:noFill/>
                </a:ln>
                <a:solidFill>
                  <a:sysClr val="windowText" lastClr="000000"/>
                </a:solidFill>
                <a:effectLst/>
                <a:uLnTx/>
                <a:uFillTx/>
                <a:latin typeface="Georgia"/>
                <a:cs typeface="Georgia"/>
              </a:rPr>
              <a:t> </a:t>
            </a:r>
            <a:r>
              <a:rPr kumimoji="0" lang="en-US" sz="2700" b="0" i="0" u="none" strike="noStrike" kern="0" cap="none" spc="-20" normalizeH="0" baseline="0" noProof="0" dirty="0">
                <a:ln>
                  <a:noFill/>
                </a:ln>
                <a:solidFill>
                  <a:sysClr val="windowText" lastClr="000000"/>
                </a:solidFill>
                <a:effectLst/>
                <a:uLnTx/>
                <a:uFillTx/>
                <a:latin typeface="Georgia"/>
                <a:cs typeface="Georgia"/>
              </a:rPr>
              <a:t>nonoxynol-</a:t>
            </a:r>
            <a:r>
              <a:rPr kumimoji="0" lang="en-US" sz="2700" b="0" i="0" u="none" strike="noStrike" kern="0" cap="none" spc="-50" normalizeH="0" baseline="0" noProof="0" dirty="0">
                <a:ln>
                  <a:noFill/>
                </a:ln>
                <a:solidFill>
                  <a:sysClr val="windowText" lastClr="000000"/>
                </a:solidFill>
                <a:effectLst/>
                <a:uLnTx/>
                <a:uFillTx/>
                <a:latin typeface="Georgia"/>
                <a:cs typeface="Georgia"/>
              </a:rPr>
              <a:t>9 	</a:t>
            </a:r>
            <a:r>
              <a:rPr kumimoji="0" lang="en-US" sz="2700" b="0" i="0" u="none" strike="noStrike" kern="0" cap="none" spc="0" normalizeH="0" baseline="0" noProof="0" dirty="0">
                <a:ln>
                  <a:noFill/>
                </a:ln>
                <a:solidFill>
                  <a:sysClr val="windowText" lastClr="000000"/>
                </a:solidFill>
                <a:effectLst/>
                <a:uLnTx/>
                <a:uFillTx/>
                <a:latin typeface="Georgia"/>
                <a:cs typeface="Georgia"/>
              </a:rPr>
              <a:t>spermicidal</a:t>
            </a:r>
            <a:r>
              <a:rPr kumimoji="0" lang="en-US" sz="2700" b="0" i="0" u="none" strike="noStrike" kern="0" cap="none" spc="-6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products,</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douching.</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endParaRPr lang="en-US" dirty="0"/>
          </a:p>
        </p:txBody>
      </p:sp>
    </p:spTree>
    <p:extLst>
      <p:ext uri="{BB962C8B-B14F-4D97-AF65-F5344CB8AC3E}">
        <p14:creationId xmlns:p14="http://schemas.microsoft.com/office/powerpoint/2010/main" val="98000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DB59B-B8AA-1E2E-B984-D97EB995FE48}"/>
              </a:ext>
            </a:extLst>
          </p:cNvPr>
          <p:cNvSpPr>
            <a:spLocks noGrp="1"/>
          </p:cNvSpPr>
          <p:nvPr>
            <p:ph type="ctrTitle"/>
          </p:nvPr>
        </p:nvSpPr>
        <p:spPr/>
        <p:txBody>
          <a:bodyPr>
            <a:normAutofit fontScale="90000"/>
          </a:bodyPr>
          <a:lstStyle/>
          <a:p>
            <a:pPr>
              <a:lnSpc>
                <a:spcPct val="100000"/>
              </a:lnSpc>
            </a:pPr>
            <a:r>
              <a:rPr lang="en-US" sz="3200" b="1" i="1" dirty="0">
                <a:solidFill>
                  <a:srgbClr val="FF0000"/>
                </a:solidFill>
                <a:effectLst>
                  <a:outerShdw blurRad="38100" dist="38100" dir="2700000" algn="tl">
                    <a:srgbClr val="000000">
                      <a:alpha val="43137"/>
                    </a:srgbClr>
                  </a:outerShdw>
                </a:effectLst>
              </a:rPr>
              <a:t>Overview of urinary tract infection in pregnancy.</a:t>
            </a:r>
            <a:br>
              <a:rPr lang="en-US" sz="3200" b="1" i="1" dirty="0">
                <a:solidFill>
                  <a:srgbClr val="FF0000"/>
                </a:solidFill>
                <a:effectLst>
                  <a:outerShdw blurRad="38100" dist="38100" dir="2700000" algn="tl">
                    <a:srgbClr val="000000">
                      <a:alpha val="43137"/>
                    </a:srgbClr>
                  </a:outerShdw>
                </a:effectLst>
              </a:rPr>
            </a:br>
            <a:r>
              <a:rPr lang="en-US" sz="3200" b="1" i="1" dirty="0">
                <a:solidFill>
                  <a:srgbClr val="FF0000"/>
                </a:solidFill>
                <a:effectLst>
                  <a:outerShdw blurRad="38100" dist="38100" dir="2700000" algn="tl">
                    <a:srgbClr val="000000">
                      <a:alpha val="43137"/>
                    </a:srgbClr>
                  </a:outerShdw>
                </a:effectLst>
              </a:rPr>
              <a:t>Discussion of bacterial vaginosis and group B streptococcus in pregnancy.</a:t>
            </a:r>
            <a:br>
              <a:rPr lang="en-US" sz="3200" b="1" i="1" dirty="0">
                <a:solidFill>
                  <a:srgbClr val="FF0000"/>
                </a:solidFill>
                <a:effectLst>
                  <a:outerShdw blurRad="38100" dist="38100" dir="2700000" algn="tl">
                    <a:srgbClr val="000000">
                      <a:alpha val="43137"/>
                    </a:srgbClr>
                  </a:outerShdw>
                </a:effectLst>
              </a:rPr>
            </a:br>
            <a:r>
              <a:rPr lang="en-US" sz="3200" b="1" i="1" dirty="0">
                <a:solidFill>
                  <a:srgbClr val="FF0000"/>
                </a:solidFill>
                <a:effectLst>
                  <a:outerShdw blurRad="38100" dist="38100" dir="2700000" algn="tl">
                    <a:srgbClr val="000000">
                      <a:alpha val="43137"/>
                    </a:srgbClr>
                  </a:outerShdw>
                </a:effectLst>
              </a:rPr>
              <a:t>Chorioamnionitis: definition, diagnosis and management.</a:t>
            </a:r>
            <a:br>
              <a:rPr lang="en-US" sz="3200" b="1" i="1" dirty="0">
                <a:solidFill>
                  <a:srgbClr val="FF0000"/>
                </a:solidFill>
                <a:effectLst>
                  <a:outerShdw blurRad="38100" dist="38100" dir="2700000" algn="tl">
                    <a:srgbClr val="000000">
                      <a:alpha val="43137"/>
                    </a:srgbClr>
                  </a:outerShdw>
                </a:effectLst>
              </a:rPr>
            </a:br>
            <a:r>
              <a:rPr lang="en-US" sz="3200" b="1" i="1" dirty="0">
                <a:solidFill>
                  <a:srgbClr val="FF0000"/>
                </a:solidFill>
                <a:effectLst>
                  <a:outerShdw blurRad="38100" dist="38100" dir="2700000" algn="tl">
                    <a:srgbClr val="000000">
                      <a:alpha val="43137"/>
                    </a:srgbClr>
                  </a:outerShdw>
                </a:effectLst>
              </a:rPr>
              <a:t>Discussion of infections that affect the fetus: HSV, VZV, Parvovirus, CMV, Rubella, Toxoplasmosis.</a:t>
            </a:r>
            <a:br>
              <a:rPr lang="en-US" sz="2800" b="1" dirty="0"/>
            </a:br>
            <a:endParaRPr lang="en-US" sz="2800" b="1" dirty="0"/>
          </a:p>
        </p:txBody>
      </p:sp>
      <p:sp>
        <p:nvSpPr>
          <p:cNvPr id="3" name="Subtitle 2">
            <a:extLst>
              <a:ext uri="{FF2B5EF4-FFF2-40B4-BE49-F238E27FC236}">
                <a16:creationId xmlns:a16="http://schemas.microsoft.com/office/drawing/2014/main" id="{69462F55-2615-7471-11CD-0BDC971E6376}"/>
              </a:ext>
            </a:extLst>
          </p:cNvPr>
          <p:cNvSpPr>
            <a:spLocks noGrp="1"/>
          </p:cNvSpPr>
          <p:nvPr>
            <p:ph type="subTitle" idx="1"/>
          </p:nvPr>
        </p:nvSpPr>
        <p:spPr/>
        <p:txBody>
          <a:bodyPr/>
          <a:lstStyle/>
          <a:p>
            <a:r>
              <a:rPr lang="en-US" b="1" i="1" dirty="0"/>
              <a:t>Aim of lecture</a:t>
            </a:r>
          </a:p>
        </p:txBody>
      </p:sp>
    </p:spTree>
    <p:extLst>
      <p:ext uri="{BB962C8B-B14F-4D97-AF65-F5344CB8AC3E}">
        <p14:creationId xmlns:p14="http://schemas.microsoft.com/office/powerpoint/2010/main" val="3789319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34BE8-E0C9-6E44-612A-B0375A27D2E7}"/>
              </a:ext>
            </a:extLst>
          </p:cNvPr>
          <p:cNvSpPr>
            <a:spLocks noGrp="1"/>
          </p:cNvSpPr>
          <p:nvPr>
            <p:ph type="title"/>
          </p:nvPr>
        </p:nvSpPr>
        <p:spPr>
          <a:xfrm>
            <a:off x="822960" y="286605"/>
            <a:ext cx="7543800" cy="550108"/>
          </a:xfrm>
        </p:spPr>
        <p:txBody>
          <a:bodyPr/>
          <a:lstStyle/>
          <a:p>
            <a:r>
              <a:rPr kumimoji="0" lang="en-US" sz="3000" b="1" i="1" u="none" strike="noStrike" kern="0" cap="none" spc="-10" normalizeH="0" baseline="0" noProof="0" dirty="0">
                <a:ln>
                  <a:noFill/>
                </a:ln>
                <a:solidFill>
                  <a:srgbClr val="006FC0"/>
                </a:solidFill>
                <a:effectLst/>
                <a:uLnTx/>
                <a:uFillTx/>
                <a:latin typeface="Georgia"/>
                <a:ea typeface="+mj-ea"/>
              </a:rPr>
              <a:t>Treatment</a:t>
            </a:r>
            <a:endParaRPr lang="en-US" dirty="0"/>
          </a:p>
        </p:txBody>
      </p:sp>
      <p:sp>
        <p:nvSpPr>
          <p:cNvPr id="3" name="Content Placeholder 2">
            <a:extLst>
              <a:ext uri="{FF2B5EF4-FFF2-40B4-BE49-F238E27FC236}">
                <a16:creationId xmlns:a16="http://schemas.microsoft.com/office/drawing/2014/main" id="{E35A76D3-5D3E-3FE2-F596-F135B155D1B1}"/>
              </a:ext>
            </a:extLst>
          </p:cNvPr>
          <p:cNvSpPr>
            <a:spLocks noGrp="1"/>
          </p:cNvSpPr>
          <p:nvPr>
            <p:ph idx="1"/>
          </p:nvPr>
        </p:nvSpPr>
        <p:spPr>
          <a:xfrm>
            <a:off x="822959" y="1412776"/>
            <a:ext cx="7543801" cy="4456318"/>
          </a:xfrm>
        </p:spPr>
        <p:txBody>
          <a:bodyPr/>
          <a:lstStyle/>
          <a:p>
            <a:pPr marL="94615" marR="0" lvl="0" indent="0" defTabSz="914400" eaLnBrk="1" fontAlgn="auto" latinLnBrk="0" hangingPunct="1">
              <a:lnSpc>
                <a:spcPct val="100000"/>
              </a:lnSpc>
              <a:spcBef>
                <a:spcPts val="750"/>
              </a:spcBef>
              <a:spcAft>
                <a:spcPts val="0"/>
              </a:spcAft>
              <a:buClrTx/>
              <a:buSzTx/>
              <a:buFontTx/>
              <a:buNone/>
              <a:tabLst/>
              <a:defRPr/>
            </a:pPr>
            <a:r>
              <a:rPr kumimoji="0" lang="en-US" sz="2700" b="0" i="0" u="sng" strike="noStrike" kern="0" cap="none" spc="-10" normalizeH="0" baseline="0" noProof="0" dirty="0">
                <a:ln>
                  <a:noFill/>
                </a:ln>
                <a:solidFill>
                  <a:prstClr val="black"/>
                </a:solidFill>
                <a:effectLst/>
                <a:uLnTx/>
                <a:uFill>
                  <a:solidFill>
                    <a:srgbClr val="000000"/>
                  </a:solidFill>
                </a:uFill>
                <a:latin typeface="Georgia"/>
                <a:ea typeface="+mn-ea"/>
              </a:rPr>
              <a:t>symptomatic</a:t>
            </a:r>
          </a:p>
          <a:p>
            <a:pPr marL="287020" marR="5080" lvl="0" indent="0" defTabSz="914400" eaLnBrk="1" fontAlgn="auto" latinLnBrk="0" hangingPunct="1">
              <a:lnSpc>
                <a:spcPct val="100000"/>
              </a:lnSpc>
              <a:spcBef>
                <a:spcPts val="655"/>
              </a:spcBef>
              <a:spcAft>
                <a:spcPts val="0"/>
              </a:spcAft>
              <a:buClrTx/>
              <a:buSzTx/>
              <a:buFontTx/>
              <a:buNone/>
              <a:tabLst/>
              <a:defRPr/>
            </a:pPr>
            <a:r>
              <a:rPr kumimoji="0" lang="en-US" sz="2700" b="0" i="0" u="none" strike="noStrike" kern="0" cap="none" spc="0" normalizeH="0" baseline="0" noProof="0" dirty="0">
                <a:ln>
                  <a:noFill/>
                </a:ln>
                <a:solidFill>
                  <a:prstClr val="black"/>
                </a:solidFill>
                <a:effectLst/>
                <a:uLnTx/>
                <a:uFillTx/>
                <a:latin typeface="Georgia"/>
                <a:ea typeface="+mn-ea"/>
              </a:rPr>
              <a:t>metronidazole</a:t>
            </a:r>
            <a:r>
              <a:rPr kumimoji="0" lang="en-US" sz="2700" b="0" i="0" u="none" strike="noStrike" kern="0" cap="none" spc="-60" normalizeH="0" baseline="0" noProof="0" dirty="0">
                <a:ln>
                  <a:noFill/>
                </a:ln>
                <a:solidFill>
                  <a:prstClr val="black"/>
                </a:solidFill>
                <a:effectLst/>
                <a:uLnTx/>
                <a:uFillTx/>
                <a:latin typeface="Georgia"/>
                <a:ea typeface="+mn-ea"/>
              </a:rPr>
              <a:t> </a:t>
            </a:r>
            <a:r>
              <a:rPr kumimoji="0" lang="en-US" sz="2700" b="0" i="0" u="none" strike="noStrike" kern="0" cap="none" spc="0" normalizeH="0" baseline="0" noProof="0" dirty="0">
                <a:ln>
                  <a:noFill/>
                </a:ln>
                <a:solidFill>
                  <a:prstClr val="black"/>
                </a:solidFill>
                <a:effectLst/>
                <a:uLnTx/>
                <a:uFillTx/>
                <a:latin typeface="Georgia"/>
                <a:ea typeface="+mn-ea"/>
              </a:rPr>
              <a:t>(Flagyl),</a:t>
            </a:r>
            <a:r>
              <a:rPr kumimoji="0" lang="en-US" sz="2700" b="0" i="0" u="none" strike="noStrike" kern="0" cap="none" spc="-35" normalizeH="0" baseline="0" noProof="0" dirty="0">
                <a:ln>
                  <a:noFill/>
                </a:ln>
                <a:solidFill>
                  <a:prstClr val="black"/>
                </a:solidFill>
                <a:effectLst/>
                <a:uLnTx/>
                <a:uFillTx/>
                <a:latin typeface="Georgia"/>
                <a:ea typeface="+mn-ea"/>
              </a:rPr>
              <a:t> </a:t>
            </a:r>
            <a:r>
              <a:rPr kumimoji="0" lang="en-US" sz="2700" b="0" i="0" u="none" strike="noStrike" kern="0" cap="none" spc="0" normalizeH="0" baseline="0" noProof="0" dirty="0">
                <a:ln>
                  <a:noFill/>
                </a:ln>
                <a:solidFill>
                  <a:prstClr val="black"/>
                </a:solidFill>
                <a:effectLst/>
                <a:uLnTx/>
                <a:uFillTx/>
                <a:latin typeface="Georgia"/>
                <a:ea typeface="+mn-ea"/>
              </a:rPr>
              <a:t>500</a:t>
            </a:r>
            <a:r>
              <a:rPr kumimoji="0" lang="en-US" sz="2700" b="0" i="0" u="none" strike="noStrike" kern="0" cap="none" spc="-40" normalizeH="0" baseline="0" noProof="0" dirty="0">
                <a:ln>
                  <a:noFill/>
                </a:ln>
                <a:solidFill>
                  <a:prstClr val="black"/>
                </a:solidFill>
                <a:effectLst/>
                <a:uLnTx/>
                <a:uFillTx/>
                <a:latin typeface="Georgia"/>
                <a:ea typeface="+mn-ea"/>
              </a:rPr>
              <a:t> </a:t>
            </a:r>
            <a:r>
              <a:rPr kumimoji="0" lang="en-US" sz="2700" b="0" i="0" u="none" strike="noStrike" kern="0" cap="none" spc="0" normalizeH="0" baseline="0" noProof="0" dirty="0">
                <a:ln>
                  <a:noFill/>
                </a:ln>
                <a:solidFill>
                  <a:prstClr val="black"/>
                </a:solidFill>
                <a:effectLst/>
                <a:uLnTx/>
                <a:uFillTx/>
                <a:latin typeface="Georgia"/>
                <a:ea typeface="+mn-ea"/>
              </a:rPr>
              <a:t>mg</a:t>
            </a:r>
            <a:r>
              <a:rPr kumimoji="0" lang="en-US" sz="2700" b="0" i="0" u="none" strike="noStrike" kern="0" cap="none" spc="-35" normalizeH="0" baseline="0" noProof="0" dirty="0">
                <a:ln>
                  <a:noFill/>
                </a:ln>
                <a:solidFill>
                  <a:prstClr val="black"/>
                </a:solidFill>
                <a:effectLst/>
                <a:uLnTx/>
                <a:uFillTx/>
                <a:latin typeface="Georgia"/>
                <a:ea typeface="+mn-ea"/>
              </a:rPr>
              <a:t> </a:t>
            </a:r>
            <a:r>
              <a:rPr kumimoji="0" lang="en-US" sz="2700" b="0" i="0" u="none" strike="noStrike" kern="0" cap="none" spc="0" normalizeH="0" baseline="0" noProof="0" dirty="0">
                <a:ln>
                  <a:noFill/>
                </a:ln>
                <a:solidFill>
                  <a:prstClr val="black"/>
                </a:solidFill>
                <a:effectLst/>
                <a:uLnTx/>
                <a:uFillTx/>
                <a:latin typeface="Georgia"/>
                <a:ea typeface="+mn-ea"/>
              </a:rPr>
              <a:t>orally</a:t>
            </a:r>
            <a:r>
              <a:rPr kumimoji="0" lang="en-US" sz="2700" b="0" i="0" u="none" strike="noStrike" kern="0" cap="none" spc="-40" normalizeH="0" baseline="0" noProof="0" dirty="0">
                <a:ln>
                  <a:noFill/>
                </a:ln>
                <a:solidFill>
                  <a:prstClr val="black"/>
                </a:solidFill>
                <a:effectLst/>
                <a:uLnTx/>
                <a:uFillTx/>
                <a:latin typeface="Georgia"/>
                <a:ea typeface="+mn-ea"/>
              </a:rPr>
              <a:t> </a:t>
            </a:r>
            <a:r>
              <a:rPr kumimoji="0" lang="en-US" sz="2700" b="0" i="0" u="none" strike="noStrike" kern="0" cap="none" spc="0" normalizeH="0" baseline="0" noProof="0" dirty="0">
                <a:ln>
                  <a:noFill/>
                </a:ln>
                <a:solidFill>
                  <a:prstClr val="black"/>
                </a:solidFill>
                <a:effectLst/>
                <a:uLnTx/>
                <a:uFillTx/>
                <a:latin typeface="Georgia"/>
                <a:ea typeface="+mn-ea"/>
              </a:rPr>
              <a:t>twice</a:t>
            </a:r>
            <a:r>
              <a:rPr kumimoji="0" lang="en-US" sz="2700" b="0" i="0" u="none" strike="noStrike" kern="0" cap="none" spc="-50" normalizeH="0" baseline="0" noProof="0" dirty="0">
                <a:ln>
                  <a:noFill/>
                </a:ln>
                <a:solidFill>
                  <a:prstClr val="black"/>
                </a:solidFill>
                <a:effectLst/>
                <a:uLnTx/>
                <a:uFillTx/>
                <a:latin typeface="Georgia"/>
                <a:ea typeface="+mn-ea"/>
              </a:rPr>
              <a:t> </a:t>
            </a:r>
            <a:r>
              <a:rPr kumimoji="0" lang="en-US" sz="2700" b="0" i="0" u="none" strike="noStrike" kern="0" cap="none" spc="0" normalizeH="0" baseline="0" noProof="0" dirty="0">
                <a:ln>
                  <a:noFill/>
                </a:ln>
                <a:solidFill>
                  <a:prstClr val="black"/>
                </a:solidFill>
                <a:effectLst/>
                <a:uLnTx/>
                <a:uFillTx/>
                <a:latin typeface="Georgia"/>
                <a:ea typeface="+mn-ea"/>
              </a:rPr>
              <a:t>daily</a:t>
            </a:r>
            <a:r>
              <a:rPr kumimoji="0" lang="en-US" sz="2700" b="0" i="0" u="none" strike="noStrike" kern="0" cap="none" spc="-30" normalizeH="0" baseline="0" noProof="0" dirty="0">
                <a:ln>
                  <a:noFill/>
                </a:ln>
                <a:solidFill>
                  <a:prstClr val="black"/>
                </a:solidFill>
                <a:effectLst/>
                <a:uLnTx/>
                <a:uFillTx/>
                <a:latin typeface="Georgia"/>
                <a:ea typeface="+mn-ea"/>
              </a:rPr>
              <a:t> </a:t>
            </a:r>
            <a:r>
              <a:rPr kumimoji="0" lang="en-US" sz="2700" b="0" i="0" u="none" strike="noStrike" kern="0" cap="none" spc="-25" normalizeH="0" baseline="0" noProof="0" dirty="0">
                <a:ln>
                  <a:noFill/>
                </a:ln>
                <a:solidFill>
                  <a:prstClr val="black"/>
                </a:solidFill>
                <a:effectLst/>
                <a:uLnTx/>
                <a:uFillTx/>
                <a:latin typeface="Georgia"/>
                <a:ea typeface="+mn-ea"/>
              </a:rPr>
              <a:t>for </a:t>
            </a:r>
            <a:r>
              <a:rPr kumimoji="0" lang="en-US" sz="2700" b="0" i="0" u="none" strike="noStrike" kern="0" cap="none" spc="0" normalizeH="0" baseline="0" noProof="0" dirty="0">
                <a:ln>
                  <a:noFill/>
                </a:ln>
                <a:solidFill>
                  <a:prstClr val="black"/>
                </a:solidFill>
                <a:effectLst/>
                <a:uLnTx/>
                <a:uFillTx/>
                <a:latin typeface="Georgia"/>
                <a:ea typeface="+mn-ea"/>
              </a:rPr>
              <a:t>7</a:t>
            </a:r>
            <a:r>
              <a:rPr kumimoji="0" lang="en-US" sz="2700" b="0" i="0" u="none" strike="noStrike" kern="0" cap="none" spc="-10" normalizeH="0" baseline="0" noProof="0" dirty="0">
                <a:ln>
                  <a:noFill/>
                </a:ln>
                <a:solidFill>
                  <a:prstClr val="black"/>
                </a:solidFill>
                <a:effectLst/>
                <a:uLnTx/>
                <a:uFillTx/>
                <a:latin typeface="Georgia"/>
                <a:ea typeface="+mn-ea"/>
              </a:rPr>
              <a:t> </a:t>
            </a:r>
            <a:r>
              <a:rPr kumimoji="0" lang="en-US" sz="2700" b="0" i="0" u="none" strike="noStrike" kern="0" cap="none" spc="0" normalizeH="0" baseline="0" noProof="0" dirty="0">
                <a:ln>
                  <a:noFill/>
                </a:ln>
                <a:solidFill>
                  <a:prstClr val="black"/>
                </a:solidFill>
                <a:effectLst/>
                <a:uLnTx/>
                <a:uFillTx/>
                <a:latin typeface="Georgia"/>
                <a:ea typeface="+mn-ea"/>
              </a:rPr>
              <a:t>days</a:t>
            </a:r>
            <a:r>
              <a:rPr kumimoji="0" lang="en-US" sz="2700" b="0" i="0" u="none" strike="noStrike" kern="0" cap="none" spc="-20" normalizeH="0" baseline="0" noProof="0" dirty="0">
                <a:ln>
                  <a:noFill/>
                </a:ln>
                <a:solidFill>
                  <a:prstClr val="black"/>
                </a:solidFill>
                <a:effectLst/>
                <a:uLnTx/>
                <a:uFillTx/>
                <a:latin typeface="Georgia"/>
                <a:ea typeface="+mn-ea"/>
              </a:rPr>
              <a:t> </a:t>
            </a:r>
            <a:r>
              <a:rPr kumimoji="0" lang="en-US" sz="2700" b="0" i="0" u="none" strike="noStrike" kern="0" cap="none" spc="-50" normalizeH="0" baseline="0" noProof="0" dirty="0">
                <a:ln>
                  <a:noFill/>
                </a:ln>
                <a:solidFill>
                  <a:prstClr val="black"/>
                </a:solidFill>
                <a:effectLst/>
                <a:uLnTx/>
                <a:uFillTx/>
                <a:latin typeface="Georgia"/>
                <a:ea typeface="+mn-ea"/>
              </a:rPr>
              <a:t>.</a:t>
            </a:r>
          </a:p>
          <a:p>
            <a:pPr marL="12700" marR="0" lvl="0" indent="0" defTabSz="914400" eaLnBrk="1" fontAlgn="auto" latinLnBrk="0" hangingPunct="1">
              <a:lnSpc>
                <a:spcPct val="100000"/>
              </a:lnSpc>
              <a:spcBef>
                <a:spcPts val="645"/>
              </a:spcBef>
              <a:spcAft>
                <a:spcPts val="0"/>
              </a:spcAft>
              <a:buClrTx/>
              <a:buSzTx/>
              <a:buFontTx/>
              <a:buNone/>
              <a:tabLst/>
              <a:defRPr/>
            </a:pPr>
            <a:r>
              <a:rPr kumimoji="0" lang="en-US" sz="2700" b="0" i="0" u="sng" strike="noStrike" kern="0" cap="none" spc="-10" normalizeH="0" baseline="0" noProof="0" dirty="0">
                <a:ln>
                  <a:noFill/>
                </a:ln>
                <a:solidFill>
                  <a:prstClr val="black"/>
                </a:solidFill>
                <a:effectLst/>
                <a:uLnTx/>
                <a:uFill>
                  <a:solidFill>
                    <a:srgbClr val="000000"/>
                  </a:solidFill>
                </a:uFill>
                <a:latin typeface="Georgia"/>
                <a:ea typeface="+mn-ea"/>
              </a:rPr>
              <a:t>Asymptomatic</a:t>
            </a:r>
          </a:p>
          <a:p>
            <a:pPr marL="285750" marR="86995" lvl="0" indent="-273050" defTabSz="914400" eaLnBrk="1" fontAlgn="auto" latinLnBrk="0" hangingPunct="1">
              <a:lnSpc>
                <a:spcPct val="100000"/>
              </a:lnSpc>
              <a:spcBef>
                <a:spcPts val="650"/>
              </a:spcBef>
              <a:spcAft>
                <a:spcPts val="0"/>
              </a:spcAft>
              <a:buClr>
                <a:srgbClr val="FD8537"/>
              </a:buClr>
              <a:buSzPct val="85185"/>
              <a:buFont typeface="Segoe UI Symbol"/>
              <a:buChar char="⚫"/>
              <a:tabLst>
                <a:tab pos="287020" algn="l"/>
              </a:tabLst>
              <a:defRPr/>
            </a:pPr>
            <a:r>
              <a:rPr kumimoji="0" lang="en-US" sz="2700" b="0" i="0" u="none" strike="noStrike" kern="0" cap="none" spc="0" normalizeH="0" baseline="0" noProof="0" dirty="0">
                <a:ln>
                  <a:noFill/>
                </a:ln>
                <a:solidFill>
                  <a:prstClr val="black"/>
                </a:solidFill>
                <a:effectLst/>
                <a:uLnTx/>
                <a:uFillTx/>
                <a:latin typeface="Georgia"/>
                <a:ea typeface="+mn-ea"/>
              </a:rPr>
              <a:t>asymptomatic</a:t>
            </a:r>
            <a:r>
              <a:rPr kumimoji="0" lang="en-US" sz="2700" b="0" i="0" u="none" strike="noStrike" kern="0" cap="none" spc="-75" normalizeH="0" baseline="0" noProof="0" dirty="0">
                <a:ln>
                  <a:noFill/>
                </a:ln>
                <a:solidFill>
                  <a:prstClr val="black"/>
                </a:solidFill>
                <a:effectLst/>
                <a:uLnTx/>
                <a:uFillTx/>
                <a:latin typeface="Georgia"/>
                <a:ea typeface="+mn-ea"/>
              </a:rPr>
              <a:t> </a:t>
            </a:r>
            <a:r>
              <a:rPr kumimoji="0" lang="en-US" sz="2700" b="0" i="0" u="none" strike="noStrike" kern="0" cap="none" spc="0" normalizeH="0" baseline="0" noProof="0" dirty="0">
                <a:ln>
                  <a:noFill/>
                </a:ln>
                <a:solidFill>
                  <a:prstClr val="black"/>
                </a:solidFill>
                <a:effectLst/>
                <a:uLnTx/>
                <a:uFillTx/>
                <a:latin typeface="Georgia"/>
                <a:ea typeface="+mn-ea"/>
              </a:rPr>
              <a:t>pregnant</a:t>
            </a:r>
            <a:r>
              <a:rPr kumimoji="0" lang="en-US" sz="2700" b="0" i="0" u="none" strike="noStrike" kern="0" cap="none" spc="-65" normalizeH="0" baseline="0" noProof="0" dirty="0">
                <a:ln>
                  <a:noFill/>
                </a:ln>
                <a:solidFill>
                  <a:prstClr val="black"/>
                </a:solidFill>
                <a:effectLst/>
                <a:uLnTx/>
                <a:uFillTx/>
                <a:latin typeface="Georgia"/>
                <a:ea typeface="+mn-ea"/>
              </a:rPr>
              <a:t> </a:t>
            </a:r>
            <a:r>
              <a:rPr kumimoji="0" lang="en-US" sz="2700" b="0" i="0" u="none" strike="noStrike" kern="0" cap="none" spc="0" normalizeH="0" baseline="0" noProof="0" dirty="0">
                <a:ln>
                  <a:noFill/>
                </a:ln>
                <a:solidFill>
                  <a:prstClr val="black"/>
                </a:solidFill>
                <a:effectLst/>
                <a:uLnTx/>
                <a:uFillTx/>
                <a:latin typeface="Georgia"/>
                <a:ea typeface="+mn-ea"/>
              </a:rPr>
              <a:t>patients</a:t>
            </a:r>
            <a:r>
              <a:rPr kumimoji="0" lang="en-US" sz="2700" b="0" i="0" u="none" strike="noStrike" kern="0" cap="none" spc="-75" normalizeH="0" baseline="0" noProof="0" dirty="0">
                <a:ln>
                  <a:noFill/>
                </a:ln>
                <a:solidFill>
                  <a:prstClr val="black"/>
                </a:solidFill>
                <a:effectLst/>
                <a:uLnTx/>
                <a:uFillTx/>
                <a:latin typeface="Georgia"/>
                <a:ea typeface="+mn-ea"/>
              </a:rPr>
              <a:t> </a:t>
            </a:r>
            <a:r>
              <a:rPr kumimoji="0" lang="en-US" sz="2700" b="0" i="0" u="none" strike="noStrike" kern="0" cap="none" spc="0" normalizeH="0" baseline="0" noProof="0" dirty="0">
                <a:ln>
                  <a:noFill/>
                </a:ln>
                <a:solidFill>
                  <a:prstClr val="black"/>
                </a:solidFill>
                <a:effectLst/>
                <a:uLnTx/>
                <a:uFillTx/>
                <a:latin typeface="Georgia"/>
                <a:ea typeface="+mn-ea"/>
              </a:rPr>
              <a:t>with</a:t>
            </a:r>
            <a:r>
              <a:rPr kumimoji="0" lang="en-US" sz="2700" b="0" i="0" u="none" strike="noStrike" kern="0" cap="none" spc="-65" normalizeH="0" baseline="0" noProof="0" dirty="0">
                <a:ln>
                  <a:noFill/>
                </a:ln>
                <a:solidFill>
                  <a:prstClr val="black"/>
                </a:solidFill>
                <a:effectLst/>
                <a:uLnTx/>
                <a:uFillTx/>
                <a:latin typeface="Georgia"/>
                <a:ea typeface="+mn-ea"/>
              </a:rPr>
              <a:t> </a:t>
            </a:r>
            <a:r>
              <a:rPr kumimoji="0" lang="en-US" sz="2700" b="0" i="0" u="none" strike="noStrike" kern="0" cap="none" spc="0" normalizeH="0" baseline="0" noProof="0" dirty="0">
                <a:ln>
                  <a:noFill/>
                </a:ln>
                <a:solidFill>
                  <a:prstClr val="black"/>
                </a:solidFill>
                <a:effectLst/>
                <a:uLnTx/>
                <a:uFillTx/>
                <a:latin typeface="Georgia"/>
                <a:ea typeface="+mn-ea"/>
              </a:rPr>
              <a:t>antibiotics</a:t>
            </a:r>
            <a:r>
              <a:rPr kumimoji="0" lang="en-US" sz="2700" b="0" i="0" u="none" strike="noStrike" kern="0" cap="none" spc="-60" normalizeH="0" baseline="0" noProof="0" dirty="0">
                <a:ln>
                  <a:noFill/>
                </a:ln>
                <a:solidFill>
                  <a:prstClr val="black"/>
                </a:solidFill>
                <a:effectLst/>
                <a:uLnTx/>
                <a:uFillTx/>
                <a:latin typeface="Georgia"/>
                <a:ea typeface="+mn-ea"/>
              </a:rPr>
              <a:t> </a:t>
            </a:r>
            <a:r>
              <a:rPr kumimoji="0" lang="en-US" sz="2700" b="0" i="0" u="none" strike="noStrike" kern="0" cap="none" spc="-25" normalizeH="0" baseline="0" noProof="0" dirty="0">
                <a:ln>
                  <a:noFill/>
                </a:ln>
                <a:solidFill>
                  <a:prstClr val="black"/>
                </a:solidFill>
                <a:effectLst/>
                <a:uLnTx/>
                <a:uFillTx/>
                <a:latin typeface="Georgia"/>
                <a:ea typeface="+mn-ea"/>
              </a:rPr>
              <a:t>for 	</a:t>
            </a:r>
            <a:r>
              <a:rPr kumimoji="0" lang="en-US" sz="2700" b="0" i="0" u="none" strike="noStrike" kern="0" cap="none" spc="0" normalizeH="0" baseline="0" noProof="0" dirty="0">
                <a:ln>
                  <a:noFill/>
                </a:ln>
                <a:solidFill>
                  <a:prstClr val="black"/>
                </a:solidFill>
                <a:effectLst/>
                <a:uLnTx/>
                <a:uFillTx/>
                <a:latin typeface="Georgia"/>
                <a:ea typeface="+mn-ea"/>
              </a:rPr>
              <a:t>bacterial</a:t>
            </a:r>
            <a:r>
              <a:rPr kumimoji="0" lang="en-US" sz="2700" b="0" i="0" u="none" strike="noStrike" kern="0" cap="none" spc="-35" normalizeH="0" baseline="0" noProof="0" dirty="0">
                <a:ln>
                  <a:noFill/>
                </a:ln>
                <a:solidFill>
                  <a:prstClr val="black"/>
                </a:solidFill>
                <a:effectLst/>
                <a:uLnTx/>
                <a:uFillTx/>
                <a:latin typeface="Georgia"/>
                <a:ea typeface="+mn-ea"/>
              </a:rPr>
              <a:t> </a:t>
            </a:r>
            <a:r>
              <a:rPr kumimoji="0" lang="en-US" sz="2700" b="0" i="0" u="none" strike="noStrike" kern="0" cap="none" spc="0" normalizeH="0" baseline="0" noProof="0" dirty="0">
                <a:ln>
                  <a:noFill/>
                </a:ln>
                <a:solidFill>
                  <a:prstClr val="black"/>
                </a:solidFill>
                <a:effectLst/>
                <a:uLnTx/>
                <a:uFillTx/>
                <a:latin typeface="Georgia"/>
                <a:ea typeface="+mn-ea"/>
              </a:rPr>
              <a:t>vaginosis</a:t>
            </a:r>
            <a:r>
              <a:rPr kumimoji="0" lang="en-US" sz="2700" b="0" i="0" u="none" strike="noStrike" kern="0" cap="none" spc="-50" normalizeH="0" baseline="0" noProof="0" dirty="0">
                <a:ln>
                  <a:noFill/>
                </a:ln>
                <a:solidFill>
                  <a:prstClr val="black"/>
                </a:solidFill>
                <a:effectLst/>
                <a:uLnTx/>
                <a:uFillTx/>
                <a:latin typeface="Georgia"/>
                <a:ea typeface="+mn-ea"/>
              </a:rPr>
              <a:t> </a:t>
            </a:r>
            <a:r>
              <a:rPr kumimoji="0" lang="en-US" sz="2700" b="0" i="0" u="none" strike="noStrike" kern="0" cap="none" spc="0" normalizeH="0" baseline="0" noProof="0" dirty="0">
                <a:ln>
                  <a:noFill/>
                </a:ln>
                <a:solidFill>
                  <a:prstClr val="black"/>
                </a:solidFill>
                <a:effectLst/>
                <a:uLnTx/>
                <a:uFillTx/>
                <a:latin typeface="Georgia"/>
                <a:ea typeface="+mn-ea"/>
              </a:rPr>
              <a:t>to</a:t>
            </a:r>
            <a:r>
              <a:rPr kumimoji="0" lang="en-US" sz="2700" b="0" i="0" u="none" strike="noStrike" kern="0" cap="none" spc="-40" normalizeH="0" baseline="0" noProof="0" dirty="0">
                <a:ln>
                  <a:noFill/>
                </a:ln>
                <a:solidFill>
                  <a:prstClr val="black"/>
                </a:solidFill>
                <a:effectLst/>
                <a:uLnTx/>
                <a:uFillTx/>
                <a:latin typeface="Georgia"/>
                <a:ea typeface="+mn-ea"/>
              </a:rPr>
              <a:t> </a:t>
            </a:r>
            <a:r>
              <a:rPr kumimoji="0" lang="en-US" sz="2700" b="0" i="0" u="none" strike="noStrike" kern="0" cap="none" spc="0" normalizeH="0" baseline="0" noProof="0" dirty="0">
                <a:ln>
                  <a:noFill/>
                </a:ln>
                <a:solidFill>
                  <a:prstClr val="black"/>
                </a:solidFill>
                <a:effectLst/>
                <a:uLnTx/>
                <a:uFillTx/>
                <a:latin typeface="Georgia"/>
                <a:ea typeface="+mn-ea"/>
              </a:rPr>
              <a:t>prevent</a:t>
            </a:r>
            <a:r>
              <a:rPr kumimoji="0" lang="en-US" sz="2700" b="0" i="0" u="none" strike="noStrike" kern="0" cap="none" spc="-70" normalizeH="0" baseline="0" noProof="0" dirty="0">
                <a:ln>
                  <a:noFill/>
                </a:ln>
                <a:solidFill>
                  <a:prstClr val="black"/>
                </a:solidFill>
                <a:effectLst/>
                <a:uLnTx/>
                <a:uFillTx/>
                <a:latin typeface="Georgia"/>
                <a:ea typeface="+mn-ea"/>
              </a:rPr>
              <a:t> </a:t>
            </a:r>
            <a:r>
              <a:rPr kumimoji="0" lang="en-US" sz="2700" b="0" i="0" u="none" strike="noStrike" kern="0" cap="none" spc="0" normalizeH="0" baseline="0" noProof="0" dirty="0">
                <a:ln>
                  <a:noFill/>
                </a:ln>
                <a:solidFill>
                  <a:prstClr val="black"/>
                </a:solidFill>
                <a:effectLst/>
                <a:uLnTx/>
                <a:uFillTx/>
                <a:latin typeface="Georgia"/>
                <a:ea typeface="+mn-ea"/>
              </a:rPr>
              <a:t>pre</a:t>
            </a:r>
            <a:r>
              <a:rPr kumimoji="0" lang="en-US" sz="2700" b="0" i="0" u="none" strike="noStrike" kern="0" cap="none" spc="-40" normalizeH="0" baseline="0" noProof="0" dirty="0">
                <a:ln>
                  <a:noFill/>
                </a:ln>
                <a:solidFill>
                  <a:prstClr val="black"/>
                </a:solidFill>
                <a:effectLst/>
                <a:uLnTx/>
                <a:uFillTx/>
                <a:latin typeface="Georgia"/>
                <a:ea typeface="+mn-ea"/>
              </a:rPr>
              <a:t> </a:t>
            </a:r>
            <a:r>
              <a:rPr kumimoji="0" lang="en-US" sz="2700" b="0" i="0" u="none" strike="noStrike" kern="0" cap="none" spc="0" normalizeH="0" baseline="0" noProof="0" dirty="0">
                <a:ln>
                  <a:noFill/>
                </a:ln>
                <a:solidFill>
                  <a:prstClr val="black"/>
                </a:solidFill>
                <a:effectLst/>
                <a:uLnTx/>
                <a:uFillTx/>
                <a:latin typeface="Georgia"/>
                <a:ea typeface="+mn-ea"/>
              </a:rPr>
              <a:t>term</a:t>
            </a:r>
            <a:r>
              <a:rPr kumimoji="0" lang="en-US" sz="2700" b="0" i="0" u="none" strike="noStrike" kern="0" cap="none" spc="-35" normalizeH="0" baseline="0" noProof="0" dirty="0">
                <a:ln>
                  <a:noFill/>
                </a:ln>
                <a:solidFill>
                  <a:prstClr val="black"/>
                </a:solidFill>
                <a:effectLst/>
                <a:uLnTx/>
                <a:uFillTx/>
                <a:latin typeface="Georgia"/>
                <a:ea typeface="+mn-ea"/>
              </a:rPr>
              <a:t> </a:t>
            </a:r>
            <a:r>
              <a:rPr kumimoji="0" lang="en-US" sz="2700" b="0" i="0" u="none" strike="noStrike" kern="0" cap="none" spc="-10" normalizeH="0" baseline="0" noProof="0" dirty="0" err="1">
                <a:ln>
                  <a:noFill/>
                </a:ln>
                <a:solidFill>
                  <a:prstClr val="black"/>
                </a:solidFill>
                <a:effectLst/>
                <a:uLnTx/>
                <a:uFillTx/>
                <a:latin typeface="Georgia"/>
                <a:ea typeface="+mn-ea"/>
              </a:rPr>
              <a:t>labour</a:t>
            </a:r>
            <a:r>
              <a:rPr kumimoji="0" lang="en-US" sz="2700" b="0" i="0" u="none" strike="noStrike" kern="0" cap="none" spc="-10" normalizeH="0" baseline="0" noProof="0" dirty="0">
                <a:ln>
                  <a:noFill/>
                </a:ln>
                <a:solidFill>
                  <a:prstClr val="black"/>
                </a:solidFill>
                <a:effectLst/>
                <a:uLnTx/>
                <a:uFillTx/>
                <a:latin typeface="Georgia"/>
                <a:ea typeface="+mn-ea"/>
              </a:rPr>
              <a:t>.</a:t>
            </a:r>
          </a:p>
          <a:p>
            <a:endParaRPr lang="en-US" dirty="0"/>
          </a:p>
        </p:txBody>
      </p:sp>
    </p:spTree>
    <p:extLst>
      <p:ext uri="{BB962C8B-B14F-4D97-AF65-F5344CB8AC3E}">
        <p14:creationId xmlns:p14="http://schemas.microsoft.com/office/powerpoint/2010/main" val="1481138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9FF7D-0965-F9AD-999E-9B08915D1502}"/>
              </a:ext>
            </a:extLst>
          </p:cNvPr>
          <p:cNvSpPr>
            <a:spLocks noGrp="1"/>
          </p:cNvSpPr>
          <p:nvPr>
            <p:ph type="title"/>
          </p:nvPr>
        </p:nvSpPr>
        <p:spPr>
          <a:xfrm>
            <a:off x="822960" y="286605"/>
            <a:ext cx="7543800" cy="702302"/>
          </a:xfrm>
        </p:spPr>
        <p:txBody>
          <a:bodyPr/>
          <a:lstStyle/>
          <a:p>
            <a:r>
              <a:rPr kumimoji="0" lang="en-US" sz="3000" b="1" i="1" u="none" strike="noStrike" kern="0" cap="none" spc="0" normalizeH="0" baseline="0" noProof="0" dirty="0">
                <a:ln>
                  <a:noFill/>
                </a:ln>
                <a:solidFill>
                  <a:srgbClr val="006FC0"/>
                </a:solidFill>
                <a:effectLst/>
                <a:uLnTx/>
                <a:uFillTx/>
                <a:latin typeface="Georgia"/>
                <a:ea typeface="+mj-ea"/>
              </a:rPr>
              <a:t>Effect</a:t>
            </a:r>
            <a:r>
              <a:rPr kumimoji="0" lang="en-US" sz="3000" b="1" i="1" u="none" strike="noStrike" kern="0" cap="none" spc="-85" normalizeH="0" baseline="0" noProof="0" dirty="0">
                <a:ln>
                  <a:noFill/>
                </a:ln>
                <a:solidFill>
                  <a:srgbClr val="006FC0"/>
                </a:solidFill>
                <a:effectLst/>
                <a:uLnTx/>
                <a:uFillTx/>
                <a:latin typeface="Georgia"/>
                <a:ea typeface="+mj-ea"/>
              </a:rPr>
              <a:t> </a:t>
            </a:r>
            <a:r>
              <a:rPr kumimoji="0" lang="en-US" sz="3000" b="1" i="1" u="none" strike="noStrike" kern="0" cap="none" spc="0" normalizeH="0" baseline="0" noProof="0" dirty="0">
                <a:ln>
                  <a:noFill/>
                </a:ln>
                <a:solidFill>
                  <a:srgbClr val="006FC0"/>
                </a:solidFill>
                <a:effectLst/>
                <a:uLnTx/>
                <a:uFillTx/>
                <a:latin typeface="Georgia"/>
                <a:ea typeface="+mj-ea"/>
              </a:rPr>
              <a:t>on</a:t>
            </a:r>
            <a:r>
              <a:rPr kumimoji="0" lang="en-US" sz="3000" b="1" i="1" u="none" strike="noStrike" kern="0" cap="none" spc="-65" normalizeH="0" baseline="0" noProof="0" dirty="0">
                <a:ln>
                  <a:noFill/>
                </a:ln>
                <a:solidFill>
                  <a:srgbClr val="006FC0"/>
                </a:solidFill>
                <a:effectLst/>
                <a:uLnTx/>
                <a:uFillTx/>
                <a:latin typeface="Georgia"/>
                <a:ea typeface="+mj-ea"/>
              </a:rPr>
              <a:t> </a:t>
            </a:r>
            <a:r>
              <a:rPr kumimoji="0" lang="en-US" sz="3000" b="1" i="1" u="none" strike="noStrike" kern="0" cap="none" spc="0" normalizeH="0" baseline="0" noProof="0" dirty="0">
                <a:ln>
                  <a:noFill/>
                </a:ln>
                <a:solidFill>
                  <a:srgbClr val="006FC0"/>
                </a:solidFill>
                <a:effectLst/>
                <a:uLnTx/>
                <a:uFillTx/>
                <a:latin typeface="Georgia"/>
                <a:ea typeface="+mj-ea"/>
              </a:rPr>
              <a:t>pregnancy</a:t>
            </a:r>
            <a:r>
              <a:rPr kumimoji="0" lang="en-US" sz="3000" b="1" i="1" u="none" strike="noStrike" kern="0" cap="none" spc="-50" normalizeH="0" baseline="0" noProof="0" dirty="0">
                <a:ln>
                  <a:noFill/>
                </a:ln>
                <a:solidFill>
                  <a:srgbClr val="006FC0"/>
                </a:solidFill>
                <a:effectLst/>
                <a:uLnTx/>
                <a:uFillTx/>
                <a:latin typeface="Georgia"/>
                <a:ea typeface="+mj-ea"/>
              </a:rPr>
              <a:t> </a:t>
            </a:r>
            <a:r>
              <a:rPr kumimoji="0" lang="en-US" sz="3000" b="1" i="1" u="none" strike="noStrike" kern="0" cap="none" spc="-10" normalizeH="0" baseline="0" noProof="0" dirty="0">
                <a:ln>
                  <a:noFill/>
                </a:ln>
                <a:solidFill>
                  <a:srgbClr val="006FC0"/>
                </a:solidFill>
                <a:effectLst/>
                <a:uLnTx/>
                <a:uFillTx/>
                <a:latin typeface="Georgia"/>
                <a:ea typeface="+mj-ea"/>
              </a:rPr>
              <a:t>outcome</a:t>
            </a:r>
            <a:endParaRPr lang="en-US" dirty="0"/>
          </a:p>
        </p:txBody>
      </p:sp>
      <p:sp>
        <p:nvSpPr>
          <p:cNvPr id="3" name="Content Placeholder 2">
            <a:extLst>
              <a:ext uri="{FF2B5EF4-FFF2-40B4-BE49-F238E27FC236}">
                <a16:creationId xmlns:a16="http://schemas.microsoft.com/office/drawing/2014/main" id="{ACC951A2-CF24-633D-6CA0-41788E983F31}"/>
              </a:ext>
            </a:extLst>
          </p:cNvPr>
          <p:cNvSpPr>
            <a:spLocks noGrp="1"/>
          </p:cNvSpPr>
          <p:nvPr>
            <p:ph idx="1"/>
          </p:nvPr>
        </p:nvSpPr>
        <p:spPr/>
        <p:txBody>
          <a:bodyPr/>
          <a:lstStyle/>
          <a:p>
            <a:pPr marL="285750" marR="542925" lvl="0" indent="-273050" defTabSz="914400" eaLnBrk="1" fontAlgn="auto" latinLnBrk="0" hangingPunct="1">
              <a:lnSpc>
                <a:spcPct val="100000"/>
              </a:lnSpc>
              <a:spcBef>
                <a:spcPts val="100"/>
              </a:spcBef>
              <a:spcAft>
                <a:spcPts val="0"/>
              </a:spcAft>
              <a:buClr>
                <a:srgbClr val="FD8537"/>
              </a:buClr>
              <a:buSzPct val="85185"/>
              <a:buFont typeface="Segoe UI Symbol"/>
              <a:buChar char="⚫"/>
              <a:tabLst>
                <a:tab pos="287020" algn="l"/>
              </a:tabLst>
              <a:defRPr/>
            </a:pPr>
            <a:r>
              <a:rPr kumimoji="0" lang="en-US" sz="2700" b="0" i="0" u="none" strike="noStrike" kern="0" cap="none" spc="0" normalizeH="0" baseline="0" noProof="0" dirty="0">
                <a:ln>
                  <a:noFill/>
                </a:ln>
                <a:solidFill>
                  <a:sysClr val="windowText" lastClr="000000"/>
                </a:solidFill>
                <a:effectLst/>
                <a:uLnTx/>
                <a:uFillTx/>
                <a:latin typeface="Georgia"/>
                <a:cs typeface="Georgia"/>
              </a:rPr>
              <a:t>spontaneous</a:t>
            </a:r>
            <a:r>
              <a:rPr kumimoji="0" lang="en-US" sz="2700" b="0" i="0" u="none" strike="noStrike" kern="0" cap="none" spc="-5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abortion,</a:t>
            </a:r>
            <a:r>
              <a:rPr kumimoji="0" lang="en-US" sz="2700" b="0" i="0" u="none" strike="noStrike" kern="0" cap="none" spc="-3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premature</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rupture</a:t>
            </a:r>
            <a:r>
              <a:rPr kumimoji="0" lang="en-US" sz="2700" b="0" i="0" u="none" strike="noStrike" kern="0" cap="none" spc="-40" normalizeH="0" baseline="0" noProof="0" dirty="0">
                <a:ln>
                  <a:noFill/>
                </a:ln>
                <a:solidFill>
                  <a:sysClr val="windowText" lastClr="000000"/>
                </a:solidFill>
                <a:effectLst/>
                <a:uLnTx/>
                <a:uFillTx/>
                <a:latin typeface="Georgia"/>
                <a:cs typeface="Georgia"/>
              </a:rPr>
              <a:t> </a:t>
            </a:r>
            <a:r>
              <a:rPr kumimoji="0" lang="en-US" sz="2700" b="0" i="0" u="none" strike="noStrike" kern="0" cap="none" spc="-25" normalizeH="0" baseline="0" noProof="0" dirty="0">
                <a:ln>
                  <a:noFill/>
                </a:ln>
                <a:solidFill>
                  <a:sysClr val="windowText" lastClr="000000"/>
                </a:solidFill>
                <a:effectLst/>
                <a:uLnTx/>
                <a:uFillTx/>
                <a:latin typeface="Georgia"/>
                <a:cs typeface="Georgia"/>
              </a:rPr>
              <a:t>of 	</a:t>
            </a:r>
            <a:r>
              <a:rPr kumimoji="0" lang="en-US" sz="2700" b="0" i="0" u="none" strike="noStrike" kern="0" cap="none" spc="0" normalizeH="0" baseline="0" noProof="0" dirty="0">
                <a:ln>
                  <a:noFill/>
                </a:ln>
                <a:solidFill>
                  <a:sysClr val="windowText" lastClr="000000"/>
                </a:solidFill>
                <a:effectLst/>
                <a:uLnTx/>
                <a:uFillTx/>
                <a:latin typeface="Georgia"/>
                <a:cs typeface="Georgia"/>
              </a:rPr>
              <a:t>membranes</a:t>
            </a:r>
            <a:r>
              <a:rPr kumimoji="0" lang="en-US" sz="2700" b="0" i="0" u="none" strike="noStrike" kern="0" cap="none" spc="-5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and</a:t>
            </a:r>
            <a:r>
              <a:rPr kumimoji="0" lang="en-US" sz="2700" b="0" i="0" u="none" strike="noStrike" kern="0" cap="none" spc="-2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pre</a:t>
            </a:r>
            <a:r>
              <a:rPr kumimoji="0" lang="en-US" sz="2700" b="0" i="0" u="none" strike="noStrike" kern="0" cap="none" spc="-4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term</a:t>
            </a:r>
            <a:r>
              <a:rPr kumimoji="0" lang="en-US" sz="2700" b="0" i="0" u="none" strike="noStrike" kern="0" cap="none" spc="-55"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err="1">
                <a:ln>
                  <a:noFill/>
                </a:ln>
                <a:solidFill>
                  <a:sysClr val="windowText" lastClr="000000"/>
                </a:solidFill>
                <a:effectLst/>
                <a:uLnTx/>
                <a:uFillTx/>
                <a:latin typeface="Georgia"/>
                <a:cs typeface="Georgia"/>
              </a:rPr>
              <a:t>labour</a:t>
            </a:r>
            <a:r>
              <a:rPr kumimoji="0" lang="en-US" sz="2700" b="0" i="0" u="none" strike="noStrike" kern="0" cap="none" spc="-10" normalizeH="0" baseline="0" noProof="0" dirty="0">
                <a:ln>
                  <a:noFill/>
                </a:ln>
                <a:solidFill>
                  <a:sysClr val="windowText" lastClr="000000"/>
                </a:solidFill>
                <a:effectLst/>
                <a:uLnTx/>
                <a:uFillTx/>
                <a:latin typeface="Georgia"/>
                <a:cs typeface="Georgia"/>
              </a:rPr>
              <a:t>.</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pPr marL="285750" marR="0" lvl="0" indent="-273050" defTabSz="914400" eaLnBrk="1" fontAlgn="auto" latinLnBrk="0" hangingPunct="1">
              <a:lnSpc>
                <a:spcPct val="100000"/>
              </a:lnSpc>
              <a:spcBef>
                <a:spcPts val="650"/>
              </a:spcBef>
              <a:spcAft>
                <a:spcPts val="0"/>
              </a:spcAft>
              <a:buClr>
                <a:srgbClr val="FD8537"/>
              </a:buClr>
              <a:buSzPct val="85185"/>
              <a:buFont typeface="Segoe UI Symbol"/>
              <a:buChar char="⚫"/>
              <a:tabLst>
                <a:tab pos="285750" algn="l"/>
              </a:tabLst>
              <a:defRPr/>
            </a:pPr>
            <a:r>
              <a:rPr kumimoji="0" lang="en-US" sz="2700" b="0" i="0" u="none" strike="noStrike" kern="0" cap="none" spc="0" normalizeH="0" baseline="0" noProof="0" dirty="0">
                <a:ln>
                  <a:noFill/>
                </a:ln>
                <a:solidFill>
                  <a:sysClr val="windowText" lastClr="000000"/>
                </a:solidFill>
                <a:effectLst/>
                <a:uLnTx/>
                <a:uFillTx/>
                <a:latin typeface="Georgia"/>
                <a:cs typeface="Georgia"/>
              </a:rPr>
              <a:t>chorioamnionitis</a:t>
            </a:r>
            <a:r>
              <a:rPr kumimoji="0" lang="en-US" sz="2700" b="0" i="0" u="none" strike="noStrike" kern="0" cap="none" spc="-7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and</a:t>
            </a:r>
            <a:r>
              <a:rPr kumimoji="0" lang="en-US" sz="2700" b="0" i="0" u="none" strike="noStrike" kern="0" cap="none" spc="-4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postpartum</a:t>
            </a:r>
            <a:r>
              <a:rPr kumimoji="0" lang="en-US" sz="2700" b="0" i="0" u="none" strike="noStrike" kern="0" cap="none" spc="-80"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endometritis.</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pPr marL="285750" marR="0" lvl="0" indent="-273050" defTabSz="914400" eaLnBrk="1" fontAlgn="auto" latinLnBrk="0" hangingPunct="1">
              <a:lnSpc>
                <a:spcPct val="100000"/>
              </a:lnSpc>
              <a:spcBef>
                <a:spcPts val="650"/>
              </a:spcBef>
              <a:spcAft>
                <a:spcPts val="0"/>
              </a:spcAft>
              <a:buClr>
                <a:srgbClr val="FD8537"/>
              </a:buClr>
              <a:buSzPct val="85185"/>
              <a:buFont typeface="Segoe UI Symbol"/>
              <a:buChar char="⚫"/>
              <a:tabLst>
                <a:tab pos="285750" algn="l"/>
              </a:tabLst>
              <a:defRPr/>
            </a:pPr>
            <a:r>
              <a:rPr kumimoji="0" lang="en-US" sz="2700" b="0" i="0" u="none" strike="noStrike" kern="0" cap="none" spc="0" normalizeH="0" baseline="0" noProof="0" dirty="0">
                <a:ln>
                  <a:noFill/>
                </a:ln>
                <a:solidFill>
                  <a:sysClr val="windowText" lastClr="000000"/>
                </a:solidFill>
                <a:effectLst/>
                <a:uLnTx/>
                <a:uFillTx/>
                <a:latin typeface="Georgia"/>
                <a:cs typeface="Georgia"/>
              </a:rPr>
              <a:t>May</a:t>
            </a:r>
            <a:r>
              <a:rPr kumimoji="0" lang="en-US" sz="2700" b="0" i="0" u="none" strike="noStrike" kern="0" cap="none" spc="-7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cause</a:t>
            </a:r>
            <a:r>
              <a:rPr kumimoji="0" lang="en-US" sz="2700" b="0" i="0" u="none" strike="noStrike" kern="0" cap="none" spc="-5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neonatal</a:t>
            </a:r>
            <a:r>
              <a:rPr kumimoji="0" lang="en-US" sz="2700" b="0" i="0" u="none" strike="noStrike" kern="0" cap="none" spc="-65"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septicemia.</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endParaRPr lang="en-US" dirty="0"/>
          </a:p>
        </p:txBody>
      </p:sp>
    </p:spTree>
    <p:extLst>
      <p:ext uri="{BB962C8B-B14F-4D97-AF65-F5344CB8AC3E}">
        <p14:creationId xmlns:p14="http://schemas.microsoft.com/office/powerpoint/2010/main" val="3621317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9185-C20D-F157-0920-27CF9FEAA2B1}"/>
              </a:ext>
            </a:extLst>
          </p:cNvPr>
          <p:cNvSpPr>
            <a:spLocks noGrp="1"/>
          </p:cNvSpPr>
          <p:nvPr>
            <p:ph type="title"/>
          </p:nvPr>
        </p:nvSpPr>
        <p:spPr>
          <a:xfrm>
            <a:off x="822960" y="286605"/>
            <a:ext cx="7543800" cy="550108"/>
          </a:xfrm>
        </p:spPr>
        <p:txBody>
          <a:bodyPr>
            <a:normAutofit fontScale="90000"/>
          </a:bodyPr>
          <a:lstStyle/>
          <a:p>
            <a:r>
              <a:rPr kumimoji="0" lang="en-US" sz="4400" b="1" i="0" u="none" strike="noStrike" kern="1200" cap="none" spc="0" normalizeH="0" baseline="0" noProof="0" dirty="0">
                <a:ln>
                  <a:noFill/>
                </a:ln>
                <a:solidFill>
                  <a:srgbClr val="FF0000"/>
                </a:solidFill>
                <a:effectLst/>
                <a:uLnTx/>
                <a:uFillTx/>
                <a:latin typeface="Calibri"/>
                <a:ea typeface="+mj-ea"/>
                <a:cs typeface="+mj-cs"/>
              </a:rPr>
              <a:t>Chorioamnionitis </a:t>
            </a:r>
            <a:endParaRPr lang="en-US" b="1" dirty="0">
              <a:solidFill>
                <a:srgbClr val="FF0000"/>
              </a:solidFill>
            </a:endParaRPr>
          </a:p>
        </p:txBody>
      </p:sp>
      <p:sp>
        <p:nvSpPr>
          <p:cNvPr id="3" name="Content Placeholder 2">
            <a:extLst>
              <a:ext uri="{FF2B5EF4-FFF2-40B4-BE49-F238E27FC236}">
                <a16:creationId xmlns:a16="http://schemas.microsoft.com/office/drawing/2014/main" id="{D95B8782-CB05-5970-B072-793E3CF1A7FC}"/>
              </a:ext>
            </a:extLst>
          </p:cNvPr>
          <p:cNvSpPr>
            <a:spLocks noGrp="1"/>
          </p:cNvSpPr>
          <p:nvPr>
            <p:ph idx="1"/>
          </p:nvPr>
        </p:nvSpPr>
        <p:spPr/>
        <p:txBody>
          <a:bodyPr/>
          <a:lstStyle/>
          <a:p>
            <a:r>
              <a:rPr kumimoji="0" lang="en-US" sz="2200" b="0" i="0" u="none" strike="noStrike" kern="1200" cap="none" spc="0" normalizeH="0" baseline="0" noProof="0" dirty="0">
                <a:ln>
                  <a:noFill/>
                </a:ln>
                <a:solidFill>
                  <a:prstClr val="black"/>
                </a:solidFill>
                <a:effectLst/>
                <a:uLnTx/>
                <a:uFillTx/>
                <a:latin typeface="Calibri"/>
                <a:ea typeface="+mn-ea"/>
                <a:cs typeface="+mn-cs"/>
              </a:rPr>
              <a:t>Historically, infection of the chorion, amnion, or both was termed "chorioamnionitis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Although this term remains in common use, the term "intra-amniotic infection" (IAI) is also commonly used since infection often involves the amniotic fluid, fetus, umbilical cord, or placenta as well as the fetal membranes. </a:t>
            </a:r>
          </a:p>
          <a:p>
            <a:endParaRPr lang="en-US" dirty="0"/>
          </a:p>
        </p:txBody>
      </p:sp>
    </p:spTree>
    <p:extLst>
      <p:ext uri="{BB962C8B-B14F-4D97-AF65-F5344CB8AC3E}">
        <p14:creationId xmlns:p14="http://schemas.microsoft.com/office/powerpoint/2010/main" val="47383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1A821-863B-85EE-5FC0-E92812697B50}"/>
              </a:ext>
            </a:extLst>
          </p:cNvPr>
          <p:cNvSpPr>
            <a:spLocks noGrp="1"/>
          </p:cNvSpPr>
          <p:nvPr>
            <p:ph type="title"/>
          </p:nvPr>
        </p:nvSpPr>
        <p:spPr>
          <a:xfrm>
            <a:off x="822960" y="286605"/>
            <a:ext cx="7543800" cy="702302"/>
          </a:xfrm>
        </p:spPr>
        <p:txBody>
          <a:bodyPr/>
          <a:lstStyle/>
          <a:p>
            <a:r>
              <a:rPr kumimoji="0" lang="en-US" sz="4400" b="1" i="0" u="none" strike="noStrike" kern="1200" cap="none" spc="0" normalizeH="0" baseline="0" noProof="0" dirty="0">
                <a:ln>
                  <a:noFill/>
                </a:ln>
                <a:solidFill>
                  <a:prstClr val="black"/>
                </a:solidFill>
                <a:effectLst/>
                <a:uLnTx/>
                <a:uFillTx/>
                <a:latin typeface="Calibri"/>
                <a:ea typeface="+mj-ea"/>
                <a:cs typeface="+mj-cs"/>
              </a:rPr>
              <a:t>PATHOGENESIS</a:t>
            </a:r>
            <a:endParaRPr lang="en-US" dirty="0"/>
          </a:p>
        </p:txBody>
      </p:sp>
      <p:sp>
        <p:nvSpPr>
          <p:cNvPr id="3" name="Content Placeholder 2">
            <a:extLst>
              <a:ext uri="{FF2B5EF4-FFF2-40B4-BE49-F238E27FC236}">
                <a16:creationId xmlns:a16="http://schemas.microsoft.com/office/drawing/2014/main" id="{9FF57BE0-D8A8-9E00-E1F6-861B1451DE6F}"/>
              </a:ext>
            </a:extLst>
          </p:cNvPr>
          <p:cNvSpPr>
            <a:spLocks noGrp="1"/>
          </p:cNvSpPr>
          <p:nvPr>
            <p:ph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 Migration of cervicovaginal flora through the cervical canal is the most common pathway to IAI.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Uncommonly, the pathway to IAI is hematogenous as a result of maternal bacteremia(</a:t>
            </a:r>
            <a:r>
              <a:rPr kumimoji="0" lang="en-US" sz="2200" b="0" i="0" u="none" strike="noStrike" kern="1200" cap="none" spc="0" normalizeH="0" baseline="0" noProof="0" dirty="0" err="1">
                <a:ln>
                  <a:noFill/>
                </a:ln>
                <a:solidFill>
                  <a:prstClr val="black"/>
                </a:solidFill>
                <a:effectLst/>
                <a:uLnTx/>
                <a:uFillTx/>
                <a:latin typeface="Calibri"/>
                <a:ea typeface="+mn-ea"/>
                <a:cs typeface="+mn-cs"/>
              </a:rPr>
              <a:t>eg</a:t>
            </a:r>
            <a:r>
              <a:rPr kumimoji="0" lang="en-US" sz="2200" b="0" i="0" u="none" strike="noStrike" kern="1200" cap="none" spc="0" normalizeH="0" baseline="0" noProof="0" dirty="0">
                <a:ln>
                  <a:noFill/>
                </a:ln>
                <a:solidFill>
                  <a:prstClr val="black"/>
                </a:solidFill>
                <a:effectLst/>
                <a:uLnTx/>
                <a:uFillTx/>
                <a:latin typeface="Calibri"/>
                <a:ea typeface="+mn-ea"/>
                <a:cs typeface="+mn-cs"/>
              </a:rPr>
              <a:t>, </a:t>
            </a:r>
            <a:r>
              <a:rPr kumimoji="0" lang="en-US" sz="2200" b="0" i="1" u="none" strike="noStrike" kern="1200" cap="none" spc="0" normalizeH="0" baseline="0" noProof="0" dirty="0">
                <a:ln>
                  <a:noFill/>
                </a:ln>
                <a:solidFill>
                  <a:prstClr val="black"/>
                </a:solidFill>
                <a:effectLst/>
                <a:uLnTx/>
                <a:uFillTx/>
                <a:latin typeface="Calibri"/>
                <a:ea typeface="+mn-ea"/>
                <a:cs typeface="+mn-cs"/>
              </a:rPr>
              <a:t>Listeria</a:t>
            </a:r>
            <a:r>
              <a:rPr kumimoji="0" lang="en-US" sz="2200" b="0" i="0" u="none" strike="noStrike" kern="1200" cap="none" spc="0" normalizeH="0" baseline="0" noProof="0" dirty="0">
                <a:ln>
                  <a:noFill/>
                </a:ln>
                <a:solidFill>
                  <a:prstClr val="black"/>
                </a:solidFill>
                <a:effectLst/>
                <a:uLnTx/>
                <a:uFillTx/>
                <a:latin typeface="Calibri"/>
                <a:ea typeface="+mn-ea"/>
                <a:cs typeface="+mn-cs"/>
              </a:rPr>
              <a:t> </a:t>
            </a:r>
            <a:r>
              <a:rPr kumimoji="0" lang="en-US" sz="2200" b="0" i="1" u="none" strike="noStrike" kern="1200" cap="none" spc="0" normalizeH="0" baseline="0" noProof="0" dirty="0">
                <a:ln>
                  <a:noFill/>
                </a:ln>
                <a:solidFill>
                  <a:prstClr val="black"/>
                </a:solidFill>
                <a:effectLst/>
                <a:uLnTx/>
                <a:uFillTx/>
                <a:latin typeface="Calibri"/>
                <a:ea typeface="+mn-ea"/>
                <a:cs typeface="+mn-cs"/>
              </a:rPr>
              <a:t>monocytogenes</a:t>
            </a:r>
            <a:r>
              <a:rPr kumimoji="0" lang="en-US" sz="2200" b="0" i="0" u="none" strike="noStrike" kern="1200" cap="none" spc="0" normalizeH="0" baseline="0" noProof="0" dirty="0">
                <a:ln>
                  <a:noFill/>
                </a:ln>
                <a:solidFill>
                  <a:prstClr val="black"/>
                </a:solidFill>
                <a:effectLst/>
                <a:uLnTx/>
                <a:uFillTx/>
                <a:latin typeface="Calibri"/>
                <a:ea typeface="+mn-ea"/>
                <a:cs typeface="+mn-cs"/>
              </a:rPr>
              <a:t>) infecting the intervillous space or from contamination of the amniotic cavity as a result of an invasive procedure (</a:t>
            </a:r>
            <a:r>
              <a:rPr kumimoji="0" lang="en-US" sz="2200" b="0" i="0" u="none" strike="noStrike" kern="1200" cap="none" spc="0" normalizeH="0" baseline="0" noProof="0" dirty="0" err="1">
                <a:ln>
                  <a:noFill/>
                </a:ln>
                <a:solidFill>
                  <a:prstClr val="black"/>
                </a:solidFill>
                <a:effectLst/>
                <a:uLnTx/>
                <a:uFillTx/>
                <a:latin typeface="Calibri"/>
                <a:ea typeface="+mn-ea"/>
                <a:cs typeface="+mn-cs"/>
              </a:rPr>
              <a:t>eg</a:t>
            </a:r>
            <a:r>
              <a:rPr kumimoji="0" lang="en-US" sz="2200" b="0" i="0" u="none" strike="noStrike" kern="1200" cap="none" spc="0" normalizeH="0" baseline="0" noProof="0" dirty="0">
                <a:ln>
                  <a:noFill/>
                </a:ln>
                <a:solidFill>
                  <a:prstClr val="black"/>
                </a:solidFill>
                <a:effectLst/>
                <a:uLnTx/>
                <a:uFillTx/>
                <a:latin typeface="Calibri"/>
                <a:ea typeface="+mn-ea"/>
                <a:cs typeface="+mn-cs"/>
              </a:rPr>
              <a:t>, fetoscopy).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Infection from the peritoneum via the fallopian tubes has also been postulated but is likely rare.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Subsequent activation of the maternal and fetal inflammatory response systems generally leads to labor and/or rupture of membranes.</a:t>
            </a:r>
          </a:p>
          <a:p>
            <a:endParaRPr lang="en-US" dirty="0"/>
          </a:p>
        </p:txBody>
      </p:sp>
    </p:spTree>
    <p:extLst>
      <p:ext uri="{BB962C8B-B14F-4D97-AF65-F5344CB8AC3E}">
        <p14:creationId xmlns:p14="http://schemas.microsoft.com/office/powerpoint/2010/main" val="1584874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CB03-96AE-B366-D977-BC9B8552328A}"/>
              </a:ext>
            </a:extLst>
          </p:cNvPr>
          <p:cNvSpPr>
            <a:spLocks noGrp="1"/>
          </p:cNvSpPr>
          <p:nvPr>
            <p:ph type="ctrTitle"/>
          </p:nvPr>
        </p:nvSpPr>
        <p:spPr/>
        <p:txBody>
          <a:bodyPr>
            <a:normAutofit fontScale="90000"/>
          </a:bodyPr>
          <a:lstStyle/>
          <a:p>
            <a:pPr marL="342900" marR="0" lvl="0" indent="-342900" defTabSz="914400" rtl="0" eaLnBrk="1" fontAlgn="auto" latinLnBrk="0" hangingPunct="1">
              <a:lnSpc>
                <a:spcPct val="100000"/>
              </a:lnSpc>
              <a:spcBef>
                <a:spcPct val="20000"/>
              </a:spcBef>
              <a:spcAft>
                <a:spcPts val="0"/>
              </a:spcAft>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a:ln>
                  <a:noFill/>
                </a:ln>
                <a:solidFill>
                  <a:prstClr val="black"/>
                </a:solidFill>
                <a:effectLst/>
                <a:uLnTx/>
                <a:uFillTx/>
                <a:latin typeface="Calibri"/>
                <a:ea typeface="+mn-ea"/>
                <a:cs typeface="+mn-cs"/>
              </a:rPr>
              <a:t>Longer length of labor and length of ruptured membranes may be the most important risk factors for IAI. </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Several other obstetric factors have been associated with an increased risk for IAI, including multiple digital vaginal examinations (especially with ruptured membranes), cervical insufficiency, nulliparity, meconium-stained amniotic fluid, internal fetal or uterine monitoring, presence of genital tract pathogens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eg</a:t>
            </a:r>
            <a:r>
              <a:rPr kumimoji="0" lang="en-US" sz="1800" b="1" i="0" u="none" strike="noStrike" kern="1200" cap="none" spc="0" normalizeH="0" baseline="0" noProof="0" dirty="0">
                <a:ln>
                  <a:noFill/>
                </a:ln>
                <a:solidFill>
                  <a:prstClr val="black"/>
                </a:solidFill>
                <a:effectLst/>
                <a:uLnTx/>
                <a:uFillTx/>
                <a:latin typeface="Calibri"/>
                <a:ea typeface="+mn-ea"/>
                <a:cs typeface="+mn-cs"/>
              </a:rPr>
              <a:t>, sexually transmitted infections, group B </a:t>
            </a:r>
            <a:r>
              <a:rPr kumimoji="0" lang="en-US" sz="1800" b="1" i="1" u="none" strike="noStrike" kern="1200" cap="none" spc="0" normalizeH="0" baseline="0" noProof="0" dirty="0">
                <a:ln>
                  <a:noFill/>
                </a:ln>
                <a:solidFill>
                  <a:prstClr val="black"/>
                </a:solidFill>
                <a:effectLst/>
                <a:uLnTx/>
                <a:uFillTx/>
                <a:latin typeface="Calibri"/>
                <a:ea typeface="+mn-ea"/>
                <a:cs typeface="+mn-cs"/>
              </a:rPr>
              <a:t>Streptococcus</a:t>
            </a:r>
            <a:r>
              <a:rPr kumimoji="0" lang="en-US" sz="1800" b="1" i="0" u="none" strike="noStrike" kern="1200" cap="none" spc="0" normalizeH="0" baseline="0" noProof="0" dirty="0">
                <a:ln>
                  <a:noFill/>
                </a:ln>
                <a:solidFill>
                  <a:prstClr val="black"/>
                </a:solidFill>
                <a:effectLst/>
                <a:uLnTx/>
                <a:uFillTx/>
                <a:latin typeface="Calibri"/>
                <a:ea typeface="+mn-ea"/>
                <a:cs typeface="+mn-cs"/>
              </a:rPr>
              <a:t>, bacterial vaginosis), alcohol and tobacco use, and previous IAI. </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An increasing number of digital examinations may be a consequence of longer labor rather than an independent risk factor, particularly prior to membrane rupture.</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There is no strong evidence of an increased risk of IAI in pregnancies exposed to mechanical methods of cervical ripening versus prostaglandins; however, trials typically excluded women with ruptured membranes.</a:t>
            </a:r>
            <a:br>
              <a:rPr kumimoji="0" lang="en-US" sz="1800" b="1" i="0" u="none" strike="noStrike" kern="1200" cap="none" spc="0" normalizeH="0" baseline="0" noProof="0" dirty="0">
                <a:ln>
                  <a:noFill/>
                </a:ln>
                <a:solidFill>
                  <a:prstClr val="black"/>
                </a:solidFill>
                <a:effectLst/>
                <a:uLnTx/>
                <a:uFillTx/>
                <a:latin typeface="Calibri"/>
                <a:ea typeface="+mn-ea"/>
                <a:cs typeface="+mn-cs"/>
              </a:rPr>
            </a:br>
            <a:endParaRPr lang="en-US" sz="1800" b="1" dirty="0"/>
          </a:p>
        </p:txBody>
      </p:sp>
      <p:sp>
        <p:nvSpPr>
          <p:cNvPr id="3" name="Subtitle 2">
            <a:extLst>
              <a:ext uri="{FF2B5EF4-FFF2-40B4-BE49-F238E27FC236}">
                <a16:creationId xmlns:a16="http://schemas.microsoft.com/office/drawing/2014/main" id="{9B8B41F8-1AFE-2DBB-CB97-C1EC2F33103C}"/>
              </a:ext>
            </a:extLst>
          </p:cNvPr>
          <p:cNvSpPr>
            <a:spLocks noGrp="1"/>
          </p:cNvSpPr>
          <p:nvPr>
            <p:ph type="subTitle" idx="1"/>
          </p:nvPr>
        </p:nvSpPr>
        <p:spPr/>
        <p:txBody>
          <a:bodyPr/>
          <a:lstStyle/>
          <a:p>
            <a:r>
              <a:rPr kumimoji="0" lang="en-US" sz="4000" b="1" i="0" u="none" strike="noStrike" kern="1200" cap="none" spc="0" normalizeH="0" baseline="0" noProof="0" dirty="0">
                <a:ln>
                  <a:noFill/>
                </a:ln>
                <a:solidFill>
                  <a:prstClr val="black"/>
                </a:solidFill>
                <a:effectLst/>
                <a:uLnTx/>
                <a:uFillTx/>
                <a:latin typeface="Calibri"/>
                <a:ea typeface="+mj-ea"/>
                <a:cs typeface="+mj-cs"/>
              </a:rPr>
              <a:t>RISK FACTORS</a:t>
            </a:r>
            <a:endParaRPr lang="en-US" dirty="0"/>
          </a:p>
        </p:txBody>
      </p:sp>
    </p:spTree>
    <p:extLst>
      <p:ext uri="{BB962C8B-B14F-4D97-AF65-F5344CB8AC3E}">
        <p14:creationId xmlns:p14="http://schemas.microsoft.com/office/powerpoint/2010/main" val="243233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60439-2C2D-40C5-6B4E-A8526431B7FA}"/>
              </a:ext>
            </a:extLst>
          </p:cNvPr>
          <p:cNvSpPr>
            <a:spLocks noGrp="1"/>
          </p:cNvSpPr>
          <p:nvPr>
            <p:ph type="title"/>
          </p:nvPr>
        </p:nvSpPr>
        <p:spPr>
          <a:xfrm>
            <a:off x="822960" y="286605"/>
            <a:ext cx="7543800" cy="478100"/>
          </a:xfrm>
        </p:spPr>
        <p:txBody>
          <a:bodyPr>
            <a:normAutofit fontScale="90000"/>
          </a:bodyPr>
          <a:lstStyle/>
          <a:p>
            <a:r>
              <a:rPr kumimoji="0" lang="en-US" sz="4000" b="1" i="0" u="none" strike="noStrike" kern="1200" cap="none" spc="0" normalizeH="0" baseline="0" noProof="0" dirty="0">
                <a:ln>
                  <a:noFill/>
                </a:ln>
                <a:solidFill>
                  <a:prstClr val="black"/>
                </a:solidFill>
                <a:effectLst/>
                <a:uLnTx/>
                <a:uFillTx/>
                <a:latin typeface="Calibri"/>
                <a:ea typeface="+mj-ea"/>
                <a:cs typeface="+mj-cs"/>
              </a:rPr>
              <a:t>CLINICAL FINDINGS</a:t>
            </a:r>
            <a:endParaRPr lang="en-US" dirty="0"/>
          </a:p>
        </p:txBody>
      </p:sp>
      <p:sp>
        <p:nvSpPr>
          <p:cNvPr id="3" name="Content Placeholder 2">
            <a:extLst>
              <a:ext uri="{FF2B5EF4-FFF2-40B4-BE49-F238E27FC236}">
                <a16:creationId xmlns:a16="http://schemas.microsoft.com/office/drawing/2014/main" id="{052F1CC8-16FD-EB75-A446-FBB2C6F9869D}"/>
              </a:ext>
            </a:extLst>
          </p:cNvPr>
          <p:cNvSpPr>
            <a:spLocks noGrp="1"/>
          </p:cNvSpPr>
          <p:nvPr>
            <p:ph idx="1"/>
          </p:nvPr>
        </p:nvSpPr>
        <p:spPr>
          <a:xfrm>
            <a:off x="822959" y="908720"/>
            <a:ext cx="7543801" cy="4960374"/>
          </a:xfr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IAI often occurs in women with premature rupture of membranes (PROM) but can occur with intact membranes, especially in laboring women.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key clinical findings, which are nonspecific, and their frequencies are as follows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Fever (100 percent).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Maternal leukocytosis (variously defined as white blood cell count &gt;12,000/mm</a:t>
            </a:r>
            <a:r>
              <a:rPr kumimoji="0" lang="en-US" sz="1800" b="0" i="0" u="none" strike="noStrike" kern="1200" cap="none" spc="0" normalizeH="0" baseline="30000" noProof="0" dirty="0">
                <a:ln>
                  <a:noFill/>
                </a:ln>
                <a:solidFill>
                  <a:prstClr val="black"/>
                </a:solidFill>
                <a:effectLst/>
                <a:uLnTx/>
                <a:uFillTx/>
                <a:latin typeface="Calibri"/>
                <a:ea typeface="+mn-ea"/>
                <a:cs typeface="+mn-cs"/>
              </a:rPr>
              <a:t>3</a:t>
            </a:r>
            <a:r>
              <a:rPr kumimoji="0" lang="en-US" sz="1800" b="0" i="0" u="none" strike="noStrike" kern="1200" cap="none" spc="0" normalizeH="0" baseline="0" noProof="0" dirty="0">
                <a:ln>
                  <a:noFill/>
                </a:ln>
                <a:solidFill>
                  <a:prstClr val="black"/>
                </a:solidFill>
                <a:effectLst/>
                <a:uLnTx/>
                <a:uFillTx/>
                <a:latin typeface="Calibri"/>
                <a:ea typeface="+mn-ea"/>
                <a:cs typeface="+mn-cs"/>
              </a:rPr>
              <a:t> or &gt;15,000/mm</a:t>
            </a:r>
            <a:r>
              <a:rPr kumimoji="0" lang="en-US" sz="1800" b="0" i="0" u="none" strike="noStrike" kern="1200" cap="none" spc="0" normalizeH="0" baseline="30000" noProof="0" dirty="0">
                <a:ln>
                  <a:noFill/>
                </a:ln>
                <a:solidFill>
                  <a:prstClr val="black"/>
                </a:solidFill>
                <a:effectLst/>
                <a:uLnTx/>
                <a:uFillTx/>
                <a:latin typeface="Calibri"/>
                <a:ea typeface="+mn-ea"/>
                <a:cs typeface="+mn-cs"/>
              </a:rPr>
              <a:t>3</a:t>
            </a:r>
            <a:r>
              <a:rPr kumimoji="0" lang="en-US" sz="1800" b="0" i="0" u="none" strike="noStrike" kern="1200" cap="none" spc="0" normalizeH="0" baseline="0" noProof="0" dirty="0">
                <a:ln>
                  <a:noFill/>
                </a:ln>
                <a:solidFill>
                  <a:prstClr val="black"/>
                </a:solidFill>
                <a:effectLst/>
                <a:uLnTx/>
                <a:uFillTx/>
                <a:latin typeface="Calibri"/>
                <a:ea typeface="+mn-ea"/>
                <a:cs typeface="+mn-cs"/>
              </a:rPr>
              <a:t>) (70 to 90 percent).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Maternal tachycardia &gt;100/min (50 to 80 percent).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Fetal tachycardia &gt;160/min (40 to 70 percent).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Uterine tenderness (4 to 25 percent).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Bacteremia (5 to 10 percent). Bacteremia is most common when IAI is associated with group B </a:t>
            </a:r>
            <a:r>
              <a:rPr kumimoji="0" lang="en-US" sz="1800" b="0" i="1" u="none" strike="noStrike" kern="1200" cap="none" spc="0" normalizeH="0" baseline="0" noProof="0" dirty="0">
                <a:ln>
                  <a:noFill/>
                </a:ln>
                <a:solidFill>
                  <a:prstClr val="black"/>
                </a:solidFill>
                <a:effectLst/>
                <a:uLnTx/>
                <a:uFillTx/>
                <a:latin typeface="Calibri"/>
                <a:ea typeface="+mn-ea"/>
                <a:cs typeface="+mn-cs"/>
              </a:rPr>
              <a:t>Streptococcus</a:t>
            </a:r>
            <a:r>
              <a:rPr kumimoji="0" lang="en-US" sz="1800" b="0" i="0" u="none" strike="noStrike" kern="1200" cap="none" spc="0" normalizeH="0" baseline="0" noProof="0" dirty="0">
                <a:ln>
                  <a:noFill/>
                </a:ln>
                <a:solidFill>
                  <a:prstClr val="black"/>
                </a:solidFill>
                <a:effectLst/>
                <a:uLnTx/>
                <a:uFillTx/>
                <a:latin typeface="Calibri"/>
                <a:ea typeface="+mn-ea"/>
                <a:cs typeface="+mn-cs"/>
              </a:rPr>
              <a:t> or </a:t>
            </a:r>
            <a:r>
              <a:rPr kumimoji="0" lang="en-US" sz="1800" b="0" i="1" u="none" strike="noStrike" kern="1200" cap="none" spc="0" normalizeH="0" baseline="0" noProof="0" dirty="0">
                <a:ln>
                  <a:noFill/>
                </a:ln>
                <a:solidFill>
                  <a:prstClr val="black"/>
                </a:solidFill>
                <a:effectLst/>
                <a:uLnTx/>
                <a:uFillTx/>
                <a:latin typeface="Calibri"/>
                <a:ea typeface="+mn-ea"/>
                <a:cs typeface="+mn-cs"/>
              </a:rPr>
              <a:t>Escherichia coli</a:t>
            </a:r>
            <a:r>
              <a:rPr kumimoji="0" lang="en-US" sz="1800" b="0" i="0" u="none" strike="noStrike" kern="1200" cap="none" spc="0" normalizeH="0" baseline="0" noProof="0" dirty="0">
                <a:ln>
                  <a:noFill/>
                </a:ln>
                <a:solidFill>
                  <a:prstClr val="black"/>
                </a:solidFill>
                <a:effectLst/>
                <a:uLnTx/>
                <a:uFillTx/>
                <a:latin typeface="Calibri"/>
                <a:ea typeface="+mn-ea"/>
                <a:cs typeface="+mn-cs"/>
              </a:rPr>
              <a:t> infection (bacteremia in 18 and 15 percent of cases, respectively).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Purulent or malodorous amniotic fluid.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IAI may be subclinical, which by definition does not present with the above clinical findings. Subclinical infection may manifest as preterm labor with intact membranes or as preterm premature rupture of membranes (PPROM).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Computerized analysis of the fetal heart rate may show reduced variability.</a:t>
            </a:r>
            <a:endParaRPr lang="en-US" sz="1800" dirty="0"/>
          </a:p>
        </p:txBody>
      </p:sp>
    </p:spTree>
    <p:extLst>
      <p:ext uri="{BB962C8B-B14F-4D97-AF65-F5344CB8AC3E}">
        <p14:creationId xmlns:p14="http://schemas.microsoft.com/office/powerpoint/2010/main" val="2567437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41FC-36D4-0E0E-7E3D-A8ADF045416E}"/>
              </a:ext>
            </a:extLst>
          </p:cNvPr>
          <p:cNvSpPr>
            <a:spLocks noGrp="1"/>
          </p:cNvSpPr>
          <p:nvPr>
            <p:ph type="title"/>
          </p:nvPr>
        </p:nvSpPr>
        <p:spPr>
          <a:xfrm>
            <a:off x="822960" y="286605"/>
            <a:ext cx="7543800" cy="478100"/>
          </a:xfrm>
        </p:spPr>
        <p:txBody>
          <a:bodyPr>
            <a:normAutofit fontScale="90000"/>
          </a:bodyPr>
          <a:lstStyle/>
          <a:p>
            <a:r>
              <a:rPr kumimoji="0" lang="en-US" sz="4400" b="1" i="0" u="none" strike="noStrike" kern="1200" cap="none" spc="0" normalizeH="0" baseline="0" noProof="0" dirty="0">
                <a:ln>
                  <a:noFill/>
                </a:ln>
                <a:solidFill>
                  <a:prstClr val="black"/>
                </a:solidFill>
                <a:effectLst/>
                <a:uLnTx/>
                <a:uFillTx/>
                <a:latin typeface="Calibri"/>
                <a:ea typeface="+mj-ea"/>
                <a:cs typeface="+mj-cs"/>
              </a:rPr>
              <a:t>maternal sequelae</a:t>
            </a:r>
            <a:endParaRPr lang="en-US" dirty="0"/>
          </a:p>
        </p:txBody>
      </p:sp>
      <p:sp>
        <p:nvSpPr>
          <p:cNvPr id="3" name="Content Placeholder 2">
            <a:extLst>
              <a:ext uri="{FF2B5EF4-FFF2-40B4-BE49-F238E27FC236}">
                <a16:creationId xmlns:a16="http://schemas.microsoft.com/office/drawing/2014/main" id="{F854DABC-F57A-54B0-9762-FC833E21D075}"/>
              </a:ext>
            </a:extLst>
          </p:cNvPr>
          <p:cNvSpPr>
            <a:spLocks noGrp="1"/>
          </p:cNvSpPr>
          <p:nvPr>
            <p:ph idx="1"/>
          </p:nvPr>
        </p:nvSpPr>
        <p:spPr>
          <a:xfrm>
            <a:off x="822959" y="1124744"/>
            <a:ext cx="7543801" cy="4744350"/>
          </a:xfrm>
        </p:spPr>
        <p:txBody>
          <a:bodyPr/>
          <a:lstStyle/>
          <a:p>
            <a:pPr marL="0" indent="0">
              <a:buNone/>
            </a:pPr>
            <a:r>
              <a:rPr kumimoji="0" lang="en-US" sz="1500" b="1" i="0" u="none" strike="noStrike" kern="1200" cap="none" spc="0" normalizeH="0" baseline="0" noProof="0" dirty="0">
                <a:ln>
                  <a:noFill/>
                </a:ln>
                <a:solidFill>
                  <a:prstClr val="black"/>
                </a:solidFill>
                <a:effectLst/>
                <a:uLnTx/>
                <a:uFillTx/>
                <a:latin typeface="Calibri"/>
                <a:ea typeface="+mn-ea"/>
                <a:cs typeface="+mn-cs"/>
              </a:rPr>
              <a:t>Dysfunctional labor</a:t>
            </a:r>
            <a:r>
              <a:rPr kumimoji="0" lang="en-US" sz="15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Localized infection </a:t>
            </a:r>
            <a:r>
              <a:rPr kumimoji="0" lang="en-US" sz="1800" b="0" i="0" u="none" strike="noStrike" kern="1200" cap="none" spc="0" normalizeH="0" baseline="0" noProof="0" dirty="0">
                <a:ln>
                  <a:noFill/>
                </a:ln>
                <a:solidFill>
                  <a:prstClr val="black"/>
                </a:solidFill>
                <a:effectLst/>
                <a:uLnTx/>
                <a:uFillTx/>
                <a:latin typeface="Calibri"/>
                <a:ea typeface="+mn-ea"/>
                <a:cs typeface="+mn-cs"/>
              </a:rPr>
              <a:t>– Patients with IAI who undergo cesarean delivery, which is common, are at increased risk for wound infection,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endomyometritis</a:t>
            </a:r>
            <a:r>
              <a:rPr kumimoji="0" lang="en-US" sz="1800" b="0" i="0" u="none" strike="noStrike" kern="1200" cap="none" spc="0" normalizeH="0" baseline="0" noProof="0" dirty="0">
                <a:ln>
                  <a:noFill/>
                </a:ln>
                <a:solidFill>
                  <a:prstClr val="black"/>
                </a:solidFill>
                <a:effectLst/>
                <a:uLnTx/>
                <a:uFillTx/>
                <a:latin typeface="Calibri"/>
                <a:ea typeface="+mn-ea"/>
                <a:cs typeface="+mn-cs"/>
              </a:rPr>
              <a:t>, septic pelvic thrombophlebitis, and pelvic abscess.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1" i="0" u="none" strike="noStrike" kern="1200" cap="none" spc="0" normalizeH="0" baseline="0" noProof="0" dirty="0">
                <a:ln>
                  <a:noFill/>
                </a:ln>
                <a:solidFill>
                  <a:prstClr val="black"/>
                </a:solidFill>
                <a:effectLst/>
                <a:uLnTx/>
                <a:uFillTx/>
                <a:latin typeface="Calibri"/>
                <a:ea typeface="+mn-ea"/>
                <a:cs typeface="+mn-cs"/>
              </a:rPr>
              <a:t>Sepsis</a:t>
            </a:r>
            <a:r>
              <a:rPr kumimoji="0" lang="en-US" sz="1800" b="0" i="0" u="none" strike="noStrike" kern="1200" cap="none" spc="0" normalizeH="0" baseline="0" noProof="0" dirty="0">
                <a:ln>
                  <a:noFill/>
                </a:ln>
                <a:solidFill>
                  <a:prstClr val="black"/>
                </a:solidFill>
                <a:effectLst/>
                <a:uLnTx/>
                <a:uFillTx/>
                <a:latin typeface="Calibri"/>
                <a:ea typeface="+mn-ea"/>
                <a:cs typeface="+mn-cs"/>
              </a:rPr>
              <a:t> – In a population-based study of maternal sepsis in the United States, 18 percent of cases were associated with IAI.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risk of life-threatening maternal sequelae, such as </a:t>
            </a:r>
            <a:r>
              <a:rPr kumimoji="0" lang="en-US" sz="1800" b="1" i="0" u="none" strike="noStrike" kern="1200" cap="none" spc="0" normalizeH="0" baseline="0" noProof="0" dirty="0">
                <a:ln>
                  <a:noFill/>
                </a:ln>
                <a:solidFill>
                  <a:prstClr val="black"/>
                </a:solidFill>
                <a:effectLst/>
                <a:uLnTx/>
                <a:uFillTx/>
                <a:latin typeface="Calibri"/>
                <a:ea typeface="+mn-ea"/>
                <a:cs typeface="+mn-cs"/>
              </a:rPr>
              <a:t>sepsis</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a:ln>
                  <a:noFill/>
                </a:ln>
                <a:solidFill>
                  <a:prstClr val="black"/>
                </a:solidFill>
                <a:effectLst/>
                <a:uLnTx/>
                <a:uFillTx/>
                <a:latin typeface="Calibri"/>
                <a:ea typeface="+mn-ea"/>
                <a:cs typeface="+mn-cs"/>
              </a:rPr>
              <a:t>coagulopathy</a:t>
            </a:r>
            <a:r>
              <a:rPr kumimoji="0" lang="en-US" sz="1800" b="0" i="0" u="none" strike="noStrike" kern="1200" cap="none" spc="0" normalizeH="0" baseline="0" noProof="0" dirty="0">
                <a:ln>
                  <a:noFill/>
                </a:ln>
                <a:solidFill>
                  <a:prstClr val="black"/>
                </a:solidFill>
                <a:effectLst/>
                <a:uLnTx/>
                <a:uFillTx/>
                <a:latin typeface="Calibri"/>
                <a:ea typeface="+mn-ea"/>
                <a:cs typeface="+mn-cs"/>
              </a:rPr>
              <a:t>, and </a:t>
            </a:r>
            <a:r>
              <a:rPr kumimoji="0" lang="en-US" sz="1800" b="1" i="0" u="none" strike="noStrike" kern="1200" cap="none" spc="0" normalizeH="0" baseline="0" noProof="0" dirty="0">
                <a:ln>
                  <a:noFill/>
                </a:ln>
                <a:solidFill>
                  <a:prstClr val="black"/>
                </a:solidFill>
                <a:effectLst/>
                <a:uLnTx/>
                <a:uFillTx/>
                <a:latin typeface="Calibri"/>
                <a:ea typeface="+mn-ea"/>
                <a:cs typeface="+mn-cs"/>
              </a:rPr>
              <a:t>adult respiratory distress syndrome </a:t>
            </a:r>
            <a:r>
              <a:rPr kumimoji="0" lang="en-US" sz="1800" b="0" i="0" u="none" strike="noStrike" kern="1200" cap="none" spc="0" normalizeH="0" baseline="0" noProof="0" dirty="0">
                <a:ln>
                  <a:noFill/>
                </a:ln>
                <a:solidFill>
                  <a:prstClr val="black"/>
                </a:solidFill>
                <a:effectLst/>
                <a:uLnTx/>
                <a:uFillTx/>
                <a:latin typeface="Calibri"/>
                <a:ea typeface="+mn-ea"/>
                <a:cs typeface="+mn-cs"/>
              </a:rPr>
              <a:t>related to IAI are low if treatment with broad-spectrum antibiotics is initiated.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An elevated lactic acid concentration can be a sign of sepsis and is associated with an adverse maternal outcome</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endParaRPr lang="en-US" dirty="0"/>
          </a:p>
        </p:txBody>
      </p:sp>
    </p:spTree>
    <p:extLst>
      <p:ext uri="{BB962C8B-B14F-4D97-AF65-F5344CB8AC3E}">
        <p14:creationId xmlns:p14="http://schemas.microsoft.com/office/powerpoint/2010/main" val="2453057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9ABE7-7A3C-0E51-928A-9203FD039449}"/>
              </a:ext>
            </a:extLst>
          </p:cNvPr>
          <p:cNvSpPr>
            <a:spLocks noGrp="1"/>
          </p:cNvSpPr>
          <p:nvPr>
            <p:ph type="ctrTitle"/>
          </p:nvPr>
        </p:nvSpPr>
        <p:spPr/>
        <p:txBody>
          <a:bodyPr>
            <a:normAutofit fontScale="9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a:t>
            </a:r>
            <a:r>
              <a:rPr kumimoji="0" lang="en-US" sz="1800" b="1" i="0" u="none" strike="noStrike" kern="1200" cap="none" spc="0" normalizeH="0" baseline="0" noProof="0" dirty="0">
                <a:ln>
                  <a:noFill/>
                </a:ln>
                <a:solidFill>
                  <a:prstClr val="black"/>
                </a:solidFill>
                <a:effectLst/>
                <a:uLnTx/>
                <a:uFillTx/>
                <a:latin typeface="Calibri"/>
                <a:ea typeface="+mn-ea"/>
                <a:cs typeface="+mn-cs"/>
              </a:rPr>
              <a:t>Fever</a:t>
            </a:r>
            <a:r>
              <a:rPr kumimoji="0" lang="en-US" sz="1800" b="0" i="0" u="none" strike="noStrike" kern="1200" cap="none" spc="0" normalizeH="0" baseline="0" noProof="0" dirty="0">
                <a:ln>
                  <a:noFill/>
                </a:ln>
                <a:solidFill>
                  <a:prstClr val="black"/>
                </a:solidFill>
                <a:effectLst/>
                <a:uLnTx/>
                <a:uFillTx/>
                <a:latin typeface="Calibri"/>
                <a:ea typeface="+mn-ea"/>
                <a:cs typeface="+mn-cs"/>
              </a:rPr>
              <a:t> – ≥39.0°C [102.2°F] </a:t>
            </a:r>
            <a:r>
              <a:rPr kumimoji="0" lang="en-US" sz="1800" b="1" i="0" u="none" strike="noStrike" kern="1200" cap="none" spc="0" normalizeH="0" baseline="0" noProof="0" dirty="0">
                <a:ln>
                  <a:noFill/>
                </a:ln>
                <a:solidFill>
                  <a:prstClr val="black"/>
                </a:solidFill>
                <a:effectLst/>
                <a:uLnTx/>
                <a:uFillTx/>
                <a:latin typeface="Calibri"/>
                <a:ea typeface="+mn-ea"/>
                <a:cs typeface="+mn-cs"/>
              </a:rPr>
              <a:t>or</a:t>
            </a:r>
            <a:r>
              <a:rPr kumimoji="0" lang="en-US" sz="1800" b="0" i="0" u="none" strike="noStrike" kern="1200" cap="none" spc="0" normalizeH="0" baseline="0" noProof="0" dirty="0">
                <a:ln>
                  <a:noFill/>
                </a:ln>
                <a:solidFill>
                  <a:prstClr val="black"/>
                </a:solidFill>
                <a:effectLst/>
                <a:uLnTx/>
                <a:uFillTx/>
                <a:latin typeface="Calibri"/>
                <a:ea typeface="+mn-ea"/>
                <a:cs typeface="+mn-cs"/>
              </a:rPr>
              <a:t> 38.0°C [100.4°F] to 38.9°C [102.02°F] on two occasions 30 minutes apart, without another clear source </a:t>
            </a:r>
            <a:r>
              <a:rPr kumimoji="0" lang="en-US" sz="1800" b="1" i="0" u="none" strike="noStrike" kern="1200" cap="none" spc="0" normalizeH="0" baseline="0" noProof="0" dirty="0">
                <a:ln>
                  <a:noFill/>
                </a:ln>
                <a:solidFill>
                  <a:prstClr val="black"/>
                </a:solidFill>
                <a:effectLst/>
                <a:uLnTx/>
                <a:uFillTx/>
                <a:latin typeface="Calibri"/>
                <a:ea typeface="+mn-ea"/>
                <a:cs typeface="+mn-cs"/>
              </a:rPr>
              <a:t>PLUS</a:t>
            </a:r>
            <a:r>
              <a:rPr kumimoji="0" lang="en-US" sz="1800" b="0" i="0" u="none" strike="noStrike" kern="1200" cap="none" spc="0" normalizeH="0" baseline="0" noProof="0" dirty="0">
                <a:ln>
                  <a:noFill/>
                </a:ln>
                <a:solidFill>
                  <a:prstClr val="black"/>
                </a:solidFill>
                <a:effectLst/>
                <a:uLnTx/>
                <a:uFillTx/>
                <a:latin typeface="Calibri"/>
                <a:ea typeface="+mn-ea"/>
                <a:cs typeface="+mn-cs"/>
              </a:rPr>
              <a:t> one or more of the following:</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•Baseline fetal heart rate &gt;160 beats/min for ≥10 minutes</a:t>
            </a:r>
            <a:r>
              <a:rPr kumimoji="0" lang="en-US" sz="1800" b="0" i="0" u="none" strike="noStrike" kern="1200" cap="none" spc="0" normalizeH="0" baseline="0" noProof="0" dirty="0">
                <a:ln>
                  <a:noFill/>
                </a:ln>
                <a:solidFill>
                  <a:prstClr val="black"/>
                </a:solidFill>
                <a:effectLst/>
                <a:uLnTx/>
                <a:uFillTx/>
                <a:latin typeface="Calibri"/>
                <a:ea typeface="+mn-ea"/>
                <a:cs typeface="+mn-cs"/>
              </a:rPr>
              <a:t>, excluding accelerations, decelerations, and periods of marked variability</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1" i="0" u="none" strike="noStrike" kern="1200" cap="none" spc="0" normalizeH="0" baseline="0" noProof="0" dirty="0">
                <a:ln>
                  <a:noFill/>
                </a:ln>
                <a:solidFill>
                  <a:prstClr val="black"/>
                </a:solidFill>
                <a:effectLst/>
                <a:uLnTx/>
                <a:uFillTx/>
                <a:latin typeface="Calibri"/>
                <a:ea typeface="+mn-ea"/>
                <a:cs typeface="+mn-cs"/>
              </a:rPr>
              <a:t>•Maternal white cell count &gt;15,000/mm</a:t>
            </a:r>
            <a:r>
              <a:rPr kumimoji="0" lang="en-US" sz="1800" b="1" i="0" u="none" strike="noStrike" kern="1200" cap="none" spc="0" normalizeH="0" baseline="30000" noProof="0" dirty="0">
                <a:ln>
                  <a:noFill/>
                </a:ln>
                <a:solidFill>
                  <a:prstClr val="black"/>
                </a:solidFill>
                <a:effectLst/>
                <a:uLnTx/>
                <a:uFillTx/>
                <a:latin typeface="Calibri"/>
                <a:ea typeface="+mn-ea"/>
                <a:cs typeface="+mn-cs"/>
              </a:rPr>
              <a:t>3</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in the absence of corticosteroids and ideally showing a left shift </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1" i="0" u="none" strike="noStrike" kern="1200" cap="none" spc="0" normalizeH="0" baseline="0" noProof="0" dirty="0">
                <a:ln>
                  <a:noFill/>
                </a:ln>
                <a:solidFill>
                  <a:prstClr val="black"/>
                </a:solidFill>
                <a:effectLst/>
                <a:uLnTx/>
                <a:uFillTx/>
                <a:latin typeface="Calibri"/>
                <a:ea typeface="+mn-ea"/>
                <a:cs typeface="+mn-cs"/>
              </a:rPr>
              <a:t>Purulent-appearing fluid coming from the cervical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os</a:t>
            </a:r>
            <a:r>
              <a:rPr kumimoji="0" lang="en-US" sz="1800" b="1" i="0" u="none" strike="noStrike" kern="1200" cap="none" spc="0" normalizeH="0" baseline="0" noProof="0" dirty="0">
                <a:ln>
                  <a:noFill/>
                </a:ln>
                <a:solidFill>
                  <a:prstClr val="black"/>
                </a:solidFill>
                <a:effectLst/>
                <a:uLnTx/>
                <a:uFillTx/>
                <a:latin typeface="Calibri"/>
                <a:ea typeface="+mn-ea"/>
                <a:cs typeface="+mn-cs"/>
              </a:rPr>
              <a:t> visualized by speculum examination </a:t>
            </a:r>
            <a:br>
              <a:rPr kumimoji="0" lang="en-US" sz="1800" b="1"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en-US" sz="1800" b="1" i="0" u="none" strike="noStrike" kern="1200" cap="none" spc="0" normalizeH="0" baseline="0" noProof="0" dirty="0">
                <a:ln>
                  <a:noFill/>
                </a:ln>
                <a:solidFill>
                  <a:prstClr val="black"/>
                </a:solidFill>
                <a:effectLst/>
                <a:uLnTx/>
                <a:uFillTx/>
                <a:latin typeface="Calibri"/>
                <a:ea typeface="+mn-ea"/>
                <a:cs typeface="+mn-cs"/>
              </a:rPr>
              <a:t>Histopathologic evidence of infection </a:t>
            </a:r>
            <a:r>
              <a:rPr kumimoji="0" lang="en-US" sz="1800" b="0" i="0" u="none" strike="noStrike" kern="1200" cap="none" spc="0" normalizeH="0" baseline="0" noProof="0" dirty="0">
                <a:ln>
                  <a:noFill/>
                </a:ln>
                <a:solidFill>
                  <a:prstClr val="black"/>
                </a:solidFill>
                <a:effectLst/>
                <a:uLnTx/>
                <a:uFillTx/>
                <a:latin typeface="Calibri"/>
                <a:ea typeface="+mn-ea"/>
                <a:cs typeface="+mn-cs"/>
              </a:rPr>
              <a:t>or inflammation or both in the placenta, fetal membranes, or the umbilical cord vessels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funisitis</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Laboratory studies should be performed on amniotic fluid obtained by amniocentesis. Histopathology is obtained after delivery.</a:t>
            </a:r>
            <a:br>
              <a:rPr kumimoji="0" lang="en-US" sz="1800" b="0" i="0" u="none" strike="noStrike" kern="1200" cap="none" spc="0" normalizeH="0" baseline="0" noProof="0" dirty="0">
                <a:ln>
                  <a:noFill/>
                </a:ln>
                <a:solidFill>
                  <a:prstClr val="black"/>
                </a:solidFill>
                <a:effectLst/>
                <a:uLnTx/>
                <a:uFillTx/>
                <a:latin typeface="Calibri"/>
                <a:ea typeface="+mn-ea"/>
                <a:cs typeface="+mn-cs"/>
              </a:rPr>
            </a:br>
            <a:br>
              <a:rPr kumimoji="0" lang="en-US" sz="2000" b="0" i="0" u="none" strike="noStrike" kern="1200" cap="none" spc="0" normalizeH="0" baseline="0" noProof="0" dirty="0">
                <a:ln>
                  <a:noFill/>
                </a:ln>
                <a:solidFill>
                  <a:prstClr val="black"/>
                </a:solidFill>
                <a:effectLst/>
                <a:uLnTx/>
                <a:uFillTx/>
                <a:latin typeface="Calibri"/>
                <a:ea typeface="+mn-ea"/>
                <a:cs typeface="+mn-cs"/>
              </a:rPr>
            </a:br>
            <a:endParaRPr lang="en-US" sz="4000" dirty="0"/>
          </a:p>
        </p:txBody>
      </p:sp>
      <p:sp>
        <p:nvSpPr>
          <p:cNvPr id="3" name="Subtitle 2">
            <a:extLst>
              <a:ext uri="{FF2B5EF4-FFF2-40B4-BE49-F238E27FC236}">
                <a16:creationId xmlns:a16="http://schemas.microsoft.com/office/drawing/2014/main" id="{6428E86E-90F8-B53F-7A6F-D787FB462B01}"/>
              </a:ext>
            </a:extLst>
          </p:cNvPr>
          <p:cNvSpPr>
            <a:spLocks noGrp="1"/>
          </p:cNvSpPr>
          <p:nvPr>
            <p:ph type="subTitle" idx="1"/>
          </p:nvPr>
        </p:nvSpPr>
        <p:spPr/>
        <p:txBody>
          <a:bodyPr>
            <a:normAutofit lnSpcReduction="10000"/>
          </a:bodyPr>
          <a:lstStyle/>
          <a:p>
            <a:r>
              <a:rPr kumimoji="0" lang="en-US" sz="4000" b="1" i="0" u="none" strike="noStrike" kern="1200" cap="none" spc="0" normalizeH="0" baseline="0" noProof="0" dirty="0">
                <a:ln>
                  <a:noFill/>
                </a:ln>
                <a:solidFill>
                  <a:prstClr val="black"/>
                </a:solidFill>
                <a:effectLst/>
                <a:uLnTx/>
                <a:uFillTx/>
                <a:latin typeface="Calibri"/>
                <a:ea typeface="+mj-ea"/>
                <a:cs typeface="+mj-cs"/>
              </a:rPr>
              <a:t>DIAGNOSIS OF INTRA-AMNIOTIC INFECTION</a:t>
            </a:r>
            <a:endParaRPr lang="en-US" dirty="0"/>
          </a:p>
        </p:txBody>
      </p:sp>
    </p:spTree>
    <p:extLst>
      <p:ext uri="{BB962C8B-B14F-4D97-AF65-F5344CB8AC3E}">
        <p14:creationId xmlns:p14="http://schemas.microsoft.com/office/powerpoint/2010/main" val="3167237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375A6-2597-BFB5-25CA-EED1B3E52D1E}"/>
              </a:ext>
            </a:extLst>
          </p:cNvPr>
          <p:cNvSpPr>
            <a:spLocks noGrp="1"/>
          </p:cNvSpPr>
          <p:nvPr>
            <p:ph type="title"/>
          </p:nvPr>
        </p:nvSpPr>
        <p:spPr>
          <a:xfrm>
            <a:off x="822960" y="286605"/>
            <a:ext cx="7543800" cy="702302"/>
          </a:xfrm>
        </p:spPr>
        <p:txBody>
          <a:bodyPr/>
          <a:lstStyle/>
          <a:p>
            <a:r>
              <a:rPr kumimoji="0" lang="en-US" sz="4400" b="1" i="0" u="none" strike="noStrike" kern="1200" cap="none" spc="0" normalizeH="0" baseline="0" noProof="0" dirty="0">
                <a:ln>
                  <a:noFill/>
                </a:ln>
                <a:solidFill>
                  <a:prstClr val="black"/>
                </a:solidFill>
                <a:effectLst/>
                <a:uLnTx/>
                <a:uFillTx/>
                <a:latin typeface="Calibri"/>
                <a:ea typeface="+mj-ea"/>
                <a:cs typeface="+mj-cs"/>
              </a:rPr>
              <a:t>MATERNAL MANAGEMENT</a:t>
            </a:r>
            <a:endParaRPr lang="en-US" dirty="0"/>
          </a:p>
        </p:txBody>
      </p:sp>
      <p:sp>
        <p:nvSpPr>
          <p:cNvPr id="3" name="Content Placeholder 2">
            <a:extLst>
              <a:ext uri="{FF2B5EF4-FFF2-40B4-BE49-F238E27FC236}">
                <a16:creationId xmlns:a16="http://schemas.microsoft.com/office/drawing/2014/main" id="{D4D75B7C-07E7-5FBC-48B3-CD6380C708FB}"/>
              </a:ext>
            </a:extLst>
          </p:cNvPr>
          <p:cNvSpPr>
            <a:spLocks noGrp="1"/>
          </p:cNvSpPr>
          <p:nvPr>
            <p:ph idx="1"/>
          </p:nvPr>
        </p:nvSpPr>
        <p:spPr/>
        <p:txBody>
          <a:bodyPr/>
          <a:lstStyle/>
          <a:p>
            <a:r>
              <a:rPr kumimoji="0" lang="en-US" sz="1500" b="1" i="0" u="none" strike="noStrike" kern="1200" cap="none" spc="0" normalizeH="0" baseline="0" noProof="0" dirty="0">
                <a:ln>
                  <a:noFill/>
                </a:ln>
                <a:solidFill>
                  <a:prstClr val="black"/>
                </a:solidFill>
                <a:effectLst/>
                <a:uLnTx/>
                <a:uFillTx/>
                <a:latin typeface="Calibri"/>
                <a:ea typeface="+mn-ea"/>
                <a:cs typeface="+mn-cs"/>
              </a:rPr>
              <a:t>Delivery</a:t>
            </a:r>
            <a:r>
              <a:rPr kumimoji="0" lang="en-US" sz="15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We suggest prompt induction or augmentation of labor, as appropriate, with cesarean delivery reserved for standard obstetric indications.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In women receiving antibiotics, there is no evidence that the duration of labor correlates with adverse neonatal outcome ; therefore, cesarean delivery should be reserved for standard obstetric indications.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Cesarean delivery in the presence of IAI increases the risk of wound infection, </a:t>
            </a:r>
            <a:r>
              <a:rPr kumimoji="0" lang="en-US" sz="1500" b="0" i="0" u="none" strike="noStrike" kern="1200" cap="none" spc="0" normalizeH="0" baseline="0" noProof="0" dirty="0" err="1">
                <a:ln>
                  <a:noFill/>
                </a:ln>
                <a:solidFill>
                  <a:prstClr val="black"/>
                </a:solidFill>
                <a:effectLst/>
                <a:uLnTx/>
                <a:uFillTx/>
                <a:latin typeface="Calibri"/>
                <a:ea typeface="+mn-ea"/>
                <a:cs typeface="+mn-cs"/>
              </a:rPr>
              <a:t>endomyometritis</a:t>
            </a:r>
            <a:r>
              <a:rPr kumimoji="0" lang="en-US" sz="1500" b="0" i="0" u="none" strike="noStrike" kern="1200" cap="none" spc="0" normalizeH="0" baseline="0" noProof="0" dirty="0">
                <a:ln>
                  <a:noFill/>
                </a:ln>
                <a:solidFill>
                  <a:prstClr val="black"/>
                </a:solidFill>
                <a:effectLst/>
                <a:uLnTx/>
                <a:uFillTx/>
                <a:latin typeface="Calibri"/>
                <a:ea typeface="+mn-ea"/>
                <a:cs typeface="+mn-cs"/>
              </a:rPr>
              <a:t>, and venous thrombosis.</a:t>
            </a:r>
          </a:p>
          <a:p>
            <a:r>
              <a:rPr lang="en-US" b="1" dirty="0"/>
              <a:t>Postpartum care</a:t>
            </a:r>
            <a:r>
              <a:rPr lang="en-US" dirty="0"/>
              <a:t> — Postpartum care is routine as IAI resolves after delivery in most women, particularly after vaginal delivery. Women with persistent fever and/or pelvic pain should be evaluated for postpartum endometritis, wound infection after cesarean delivery, and, rarely, septic pelvic thrombophlebitis.</a:t>
            </a:r>
          </a:p>
          <a:p>
            <a:endParaRPr lang="en-US" dirty="0"/>
          </a:p>
        </p:txBody>
      </p:sp>
    </p:spTree>
    <p:extLst>
      <p:ext uri="{BB962C8B-B14F-4D97-AF65-F5344CB8AC3E}">
        <p14:creationId xmlns:p14="http://schemas.microsoft.com/office/powerpoint/2010/main" val="2821582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26AEC-9279-DAAD-FA72-3249B7EE1F95}"/>
              </a:ext>
            </a:extLst>
          </p:cNvPr>
          <p:cNvSpPr>
            <a:spLocks noGrp="1"/>
          </p:cNvSpPr>
          <p:nvPr>
            <p:ph type="title"/>
          </p:nvPr>
        </p:nvSpPr>
        <p:spPr>
          <a:xfrm>
            <a:off x="822960" y="286605"/>
            <a:ext cx="7543800" cy="910148"/>
          </a:xfrm>
        </p:spPr>
        <p:txBody>
          <a:bodyPr>
            <a:normAutofit fontScale="90000"/>
          </a:bodyPr>
          <a:lstStyle/>
          <a:p>
            <a:r>
              <a:rPr kumimoji="0" lang="en-US" sz="4400" b="1" i="0" u="none" strike="noStrike" kern="1200" cap="none" spc="0" normalizeH="0" baseline="0" noProof="0" dirty="0">
                <a:ln>
                  <a:noFill/>
                </a:ln>
                <a:solidFill>
                  <a:prstClr val="black"/>
                </a:solidFill>
                <a:effectLst/>
                <a:uLnTx/>
                <a:uFillTx/>
                <a:latin typeface="Calibri"/>
                <a:ea typeface="+mj-ea"/>
                <a:cs typeface="+mj-cs"/>
              </a:rPr>
              <a:t>FETAL AND NEONATAL OUTCOME</a:t>
            </a:r>
            <a:endParaRPr lang="en-US" dirty="0"/>
          </a:p>
        </p:txBody>
      </p:sp>
      <p:sp>
        <p:nvSpPr>
          <p:cNvPr id="3" name="Content Placeholder 2">
            <a:extLst>
              <a:ext uri="{FF2B5EF4-FFF2-40B4-BE49-F238E27FC236}">
                <a16:creationId xmlns:a16="http://schemas.microsoft.com/office/drawing/2014/main" id="{D1C310C5-F890-7389-9527-679700D1AEC9}"/>
              </a:ext>
            </a:extLst>
          </p:cNvPr>
          <p:cNvSpPr>
            <a:spLocks noGrp="1"/>
          </p:cNvSpPr>
          <p:nvPr>
            <p:ph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Adverse effects of intra-amniotic infection</a:t>
            </a:r>
            <a:r>
              <a:rPr kumimoji="0" lang="en-US" sz="2200" b="0" i="0" u="none" strike="noStrike" kern="1200" cap="none" spc="0" normalizeH="0" baseline="0" noProof="0" dirty="0">
                <a:ln>
                  <a:noFill/>
                </a:ln>
                <a:solidFill>
                  <a:prstClr val="black"/>
                </a:solidFill>
                <a:effectLst/>
                <a:uLnTx/>
                <a:uFillTx/>
                <a:latin typeface="Calibri"/>
                <a:ea typeface="+mn-ea"/>
                <a:cs typeface="+mn-cs"/>
              </a:rPr>
              <a:t> — Adverse fetal/neonatal outcomes include perinatal death, asphyxia, early-onset neonatal sepsis, septic shock, pneumonia, meningitis, intraventricular hemorrhage (IVH), cerebral white matter damage, and long-term disability including cerebral palsy, as well as morbidity related to preterm birth.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Overall, IAI is associated with up to 40 percent of cases of early-onset neonatal sepsis.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fetal exposure to inflammation can induce interleukin-1 production, which enhances surfactant protein and lipid synthesis thereby promoting lung maturation.</a:t>
            </a:r>
          </a:p>
          <a:p>
            <a:endParaRPr lang="en-US" dirty="0"/>
          </a:p>
        </p:txBody>
      </p:sp>
    </p:spTree>
    <p:extLst>
      <p:ext uri="{BB962C8B-B14F-4D97-AF65-F5344CB8AC3E}">
        <p14:creationId xmlns:p14="http://schemas.microsoft.com/office/powerpoint/2010/main" val="2678210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E5597-3668-6CD5-0066-B7454FF1C07F}"/>
              </a:ext>
            </a:extLst>
          </p:cNvPr>
          <p:cNvSpPr>
            <a:spLocks noGrp="1"/>
          </p:cNvSpPr>
          <p:nvPr>
            <p:ph type="title"/>
          </p:nvPr>
        </p:nvSpPr>
        <p:spPr/>
        <p:txBody>
          <a:bodyPr>
            <a:normAutofit/>
          </a:bodyPr>
          <a:lstStyle/>
          <a:p>
            <a:r>
              <a:rPr lang="en-US" sz="3600" b="1" dirty="0">
                <a:latin typeface="+mn-lt"/>
              </a:rPr>
              <a:t>Over view of urinary tract infection in pregnancy</a:t>
            </a:r>
          </a:p>
        </p:txBody>
      </p:sp>
      <p:sp>
        <p:nvSpPr>
          <p:cNvPr id="3" name="Content Placeholder 2">
            <a:extLst>
              <a:ext uri="{FF2B5EF4-FFF2-40B4-BE49-F238E27FC236}">
                <a16:creationId xmlns:a16="http://schemas.microsoft.com/office/drawing/2014/main" id="{D8585E57-77D0-FE36-A5EC-AF80120013A5}"/>
              </a:ext>
            </a:extLst>
          </p:cNvPr>
          <p:cNvSpPr>
            <a:spLocks noGrp="1"/>
          </p:cNvSpPr>
          <p:nvPr>
            <p:ph idx="1"/>
          </p:nvPr>
        </p:nvSpPr>
        <p:spPr/>
        <p:txBody>
          <a:bodyPr/>
          <a:lstStyle/>
          <a:p>
            <a:r>
              <a:rPr lang="en-US" spc="-90" dirty="0">
                <a:solidFill>
                  <a:srgbClr val="C00000"/>
                </a:solidFill>
              </a:rPr>
              <a:t>DEFINITION:</a:t>
            </a:r>
          </a:p>
          <a:p>
            <a:pPr marL="194945" indent="-182245">
              <a:lnSpc>
                <a:spcPct val="100000"/>
              </a:lnSpc>
              <a:spcBef>
                <a:spcPts val="95"/>
              </a:spcBef>
              <a:buSzPct val="83928"/>
              <a:buFont typeface="Arial MT"/>
              <a:buChar char="•"/>
              <a:tabLst>
                <a:tab pos="194945" algn="l"/>
                <a:tab pos="1547495" algn="l"/>
              </a:tabLst>
            </a:pPr>
            <a:r>
              <a:rPr lang="en-US" spc="-10" dirty="0">
                <a:latin typeface="Constantia"/>
                <a:cs typeface="Constantia"/>
              </a:rPr>
              <a:t>Urinary</a:t>
            </a:r>
            <a:r>
              <a:rPr lang="en-US" dirty="0">
                <a:latin typeface="Constantia"/>
                <a:cs typeface="Constantia"/>
              </a:rPr>
              <a:t>	</a:t>
            </a:r>
            <a:r>
              <a:rPr lang="en-US" spc="-10" dirty="0">
                <a:latin typeface="Constantia"/>
                <a:cs typeface="Constantia"/>
              </a:rPr>
              <a:t>tract</a:t>
            </a:r>
            <a:r>
              <a:rPr lang="en-US" spc="-125" dirty="0">
                <a:latin typeface="Constantia"/>
                <a:cs typeface="Constantia"/>
              </a:rPr>
              <a:t> </a:t>
            </a:r>
            <a:r>
              <a:rPr lang="en-US" dirty="0">
                <a:latin typeface="Constantia"/>
                <a:cs typeface="Constantia"/>
              </a:rPr>
              <a:t>infection</a:t>
            </a:r>
            <a:r>
              <a:rPr lang="en-US" spc="-114" dirty="0">
                <a:latin typeface="Constantia"/>
                <a:cs typeface="Constantia"/>
              </a:rPr>
              <a:t> </a:t>
            </a:r>
            <a:r>
              <a:rPr lang="en-US" dirty="0">
                <a:latin typeface="Constantia"/>
                <a:cs typeface="Constantia"/>
              </a:rPr>
              <a:t>(UTI)</a:t>
            </a:r>
            <a:r>
              <a:rPr lang="en-US" spc="-35" dirty="0">
                <a:latin typeface="Constantia"/>
                <a:cs typeface="Constantia"/>
              </a:rPr>
              <a:t> </a:t>
            </a:r>
            <a:r>
              <a:rPr lang="en-US" dirty="0">
                <a:latin typeface="Constantia"/>
                <a:cs typeface="Constantia"/>
              </a:rPr>
              <a:t>is</a:t>
            </a:r>
            <a:r>
              <a:rPr lang="en-US" spc="-155" dirty="0">
                <a:latin typeface="Constantia"/>
                <a:cs typeface="Constantia"/>
              </a:rPr>
              <a:t> </a:t>
            </a:r>
            <a:r>
              <a:rPr lang="en-US" dirty="0">
                <a:latin typeface="Constantia"/>
                <a:cs typeface="Constantia"/>
              </a:rPr>
              <a:t>a</a:t>
            </a:r>
            <a:r>
              <a:rPr lang="en-US" spc="-120" dirty="0">
                <a:latin typeface="Constantia"/>
                <a:cs typeface="Constantia"/>
              </a:rPr>
              <a:t> </a:t>
            </a:r>
            <a:r>
              <a:rPr lang="en-US" spc="-10" dirty="0">
                <a:latin typeface="Constantia"/>
                <a:cs typeface="Constantia"/>
              </a:rPr>
              <a:t>bacterial</a:t>
            </a:r>
            <a:endParaRPr lang="en-US" dirty="0">
              <a:latin typeface="Constantia"/>
              <a:cs typeface="Constantia"/>
            </a:endParaRPr>
          </a:p>
          <a:p>
            <a:pPr marL="194945">
              <a:lnSpc>
                <a:spcPct val="100000"/>
              </a:lnSpc>
              <a:spcBef>
                <a:spcPts val="3360"/>
              </a:spcBef>
            </a:pPr>
            <a:r>
              <a:rPr lang="en-US" dirty="0">
                <a:latin typeface="Constantia"/>
                <a:cs typeface="Constantia"/>
              </a:rPr>
              <a:t>infection</a:t>
            </a:r>
            <a:r>
              <a:rPr lang="en-US" spc="-145" dirty="0">
                <a:latin typeface="Constantia"/>
                <a:cs typeface="Constantia"/>
              </a:rPr>
              <a:t> </a:t>
            </a:r>
            <a:r>
              <a:rPr lang="en-US" spc="-10" dirty="0">
                <a:latin typeface="Constantia"/>
                <a:cs typeface="Constantia"/>
              </a:rPr>
              <a:t>that</a:t>
            </a:r>
            <a:r>
              <a:rPr lang="en-US" spc="-165" dirty="0">
                <a:latin typeface="Constantia"/>
                <a:cs typeface="Constantia"/>
              </a:rPr>
              <a:t> </a:t>
            </a:r>
            <a:r>
              <a:rPr lang="en-US" dirty="0">
                <a:latin typeface="Constantia"/>
                <a:cs typeface="Constantia"/>
              </a:rPr>
              <a:t>affects</a:t>
            </a:r>
            <a:r>
              <a:rPr lang="en-US" spc="-125" dirty="0">
                <a:latin typeface="Constantia"/>
                <a:cs typeface="Constantia"/>
              </a:rPr>
              <a:t> </a:t>
            </a:r>
            <a:r>
              <a:rPr lang="en-US" dirty="0">
                <a:latin typeface="Constantia"/>
                <a:cs typeface="Constantia"/>
              </a:rPr>
              <a:t>the</a:t>
            </a:r>
            <a:r>
              <a:rPr lang="en-US" spc="-145" dirty="0">
                <a:latin typeface="Constantia"/>
                <a:cs typeface="Constantia"/>
              </a:rPr>
              <a:t> </a:t>
            </a:r>
            <a:r>
              <a:rPr lang="en-US" spc="-10" dirty="0">
                <a:latin typeface="Constantia"/>
                <a:cs typeface="Constantia"/>
              </a:rPr>
              <a:t>parts</a:t>
            </a:r>
            <a:r>
              <a:rPr lang="en-US" spc="-145" dirty="0">
                <a:latin typeface="Constantia"/>
                <a:cs typeface="Constantia"/>
              </a:rPr>
              <a:t> </a:t>
            </a:r>
            <a:r>
              <a:rPr lang="en-US" dirty="0">
                <a:latin typeface="Constantia"/>
                <a:cs typeface="Constantia"/>
              </a:rPr>
              <a:t>of</a:t>
            </a:r>
            <a:r>
              <a:rPr lang="en-US" spc="-15" dirty="0">
                <a:latin typeface="Constantia"/>
                <a:cs typeface="Constantia"/>
              </a:rPr>
              <a:t> </a:t>
            </a:r>
            <a:r>
              <a:rPr lang="en-US" dirty="0">
                <a:latin typeface="Constantia"/>
                <a:cs typeface="Constantia"/>
              </a:rPr>
              <a:t>urinary</a:t>
            </a:r>
            <a:r>
              <a:rPr lang="en-US" spc="-150" dirty="0">
                <a:latin typeface="Constantia"/>
                <a:cs typeface="Constantia"/>
              </a:rPr>
              <a:t> </a:t>
            </a:r>
            <a:r>
              <a:rPr lang="en-US" spc="-10" dirty="0">
                <a:latin typeface="Constantia"/>
                <a:cs typeface="Constantia"/>
              </a:rPr>
              <a:t>system.</a:t>
            </a:r>
            <a:endParaRPr lang="en-US" dirty="0">
              <a:latin typeface="Constantia"/>
              <a:cs typeface="Constantia"/>
            </a:endParaRPr>
          </a:p>
          <a:p>
            <a:pPr marL="194945" marR="259079" indent="-182880">
              <a:lnSpc>
                <a:spcPct val="200000"/>
              </a:lnSpc>
              <a:spcBef>
                <a:spcPts val="675"/>
              </a:spcBef>
              <a:buChar char="•"/>
              <a:tabLst>
                <a:tab pos="194945" algn="l"/>
                <a:tab pos="283845" algn="l"/>
              </a:tabLst>
            </a:pPr>
            <a:r>
              <a:rPr lang="en-US" sz="1800" dirty="0">
                <a:latin typeface="Arial MT"/>
                <a:cs typeface="Arial MT"/>
              </a:rPr>
              <a:t>	</a:t>
            </a:r>
            <a:r>
              <a:rPr lang="en-US" dirty="0">
                <a:latin typeface="Constantia"/>
                <a:cs typeface="Constantia"/>
              </a:rPr>
              <a:t>UTIs</a:t>
            </a:r>
            <a:r>
              <a:rPr lang="en-US" spc="-130" dirty="0">
                <a:latin typeface="Constantia"/>
                <a:cs typeface="Constantia"/>
              </a:rPr>
              <a:t> </a:t>
            </a:r>
            <a:r>
              <a:rPr lang="en-US" dirty="0">
                <a:latin typeface="Constantia"/>
                <a:cs typeface="Constantia"/>
              </a:rPr>
              <a:t>limited</a:t>
            </a:r>
            <a:r>
              <a:rPr lang="en-US" spc="-80" dirty="0">
                <a:latin typeface="Constantia"/>
                <a:cs typeface="Constantia"/>
              </a:rPr>
              <a:t> </a:t>
            </a:r>
            <a:r>
              <a:rPr lang="en-US" dirty="0">
                <a:latin typeface="Constantia"/>
                <a:cs typeface="Constantia"/>
              </a:rPr>
              <a:t>to</a:t>
            </a:r>
            <a:r>
              <a:rPr lang="en-US" spc="-150" dirty="0">
                <a:latin typeface="Constantia"/>
                <a:cs typeface="Constantia"/>
              </a:rPr>
              <a:t> </a:t>
            </a:r>
            <a:r>
              <a:rPr lang="en-US" dirty="0">
                <a:latin typeface="Constantia"/>
                <a:cs typeface="Constantia"/>
              </a:rPr>
              <a:t>the</a:t>
            </a:r>
            <a:r>
              <a:rPr lang="en-US" spc="-120" dirty="0">
                <a:latin typeface="Constantia"/>
                <a:cs typeface="Constantia"/>
              </a:rPr>
              <a:t> </a:t>
            </a:r>
            <a:r>
              <a:rPr lang="en-US" spc="-20" dirty="0">
                <a:latin typeface="Constantia"/>
                <a:cs typeface="Constantia"/>
              </a:rPr>
              <a:t>bladder</a:t>
            </a:r>
            <a:r>
              <a:rPr lang="en-US" spc="-155" dirty="0">
                <a:latin typeface="Constantia"/>
                <a:cs typeface="Constantia"/>
              </a:rPr>
              <a:t> </a:t>
            </a:r>
            <a:r>
              <a:rPr lang="en-US" dirty="0">
                <a:latin typeface="Constantia"/>
                <a:cs typeface="Constantia"/>
              </a:rPr>
              <a:t>can</a:t>
            </a:r>
            <a:r>
              <a:rPr lang="en-US" spc="-95" dirty="0">
                <a:latin typeface="Constantia"/>
                <a:cs typeface="Constantia"/>
              </a:rPr>
              <a:t> </a:t>
            </a:r>
            <a:r>
              <a:rPr lang="en-US" dirty="0">
                <a:latin typeface="Constantia"/>
                <a:cs typeface="Constantia"/>
              </a:rPr>
              <a:t>be</a:t>
            </a:r>
            <a:r>
              <a:rPr lang="en-US" spc="-155" dirty="0">
                <a:latin typeface="Constantia"/>
                <a:cs typeface="Constantia"/>
              </a:rPr>
              <a:t> </a:t>
            </a:r>
            <a:r>
              <a:rPr lang="en-US" dirty="0">
                <a:latin typeface="Constantia"/>
                <a:cs typeface="Constantia"/>
              </a:rPr>
              <a:t>painful</a:t>
            </a:r>
            <a:r>
              <a:rPr lang="en-US" spc="-114" dirty="0">
                <a:latin typeface="Constantia"/>
                <a:cs typeface="Constantia"/>
              </a:rPr>
              <a:t> </a:t>
            </a:r>
            <a:r>
              <a:rPr lang="en-US" spc="-25" dirty="0">
                <a:latin typeface="Constantia"/>
                <a:cs typeface="Constantia"/>
              </a:rPr>
              <a:t>and </a:t>
            </a:r>
            <a:r>
              <a:rPr lang="en-US" spc="-10" dirty="0">
                <a:latin typeface="Constantia"/>
                <a:cs typeface="Constantia"/>
              </a:rPr>
              <a:t>annoying.</a:t>
            </a:r>
            <a:endParaRPr lang="en-US" dirty="0">
              <a:latin typeface="Constantia"/>
              <a:cs typeface="Constantia"/>
            </a:endParaRPr>
          </a:p>
          <a:p>
            <a:endParaRPr lang="en-US" dirty="0"/>
          </a:p>
        </p:txBody>
      </p:sp>
      <p:pic>
        <p:nvPicPr>
          <p:cNvPr id="4" name="object 3">
            <a:extLst>
              <a:ext uri="{FF2B5EF4-FFF2-40B4-BE49-F238E27FC236}">
                <a16:creationId xmlns:a16="http://schemas.microsoft.com/office/drawing/2014/main" id="{427779C5-7148-9A68-1DB4-5235FB068AD1}"/>
              </a:ext>
            </a:extLst>
          </p:cNvPr>
          <p:cNvPicPr/>
          <p:nvPr/>
        </p:nvPicPr>
        <p:blipFill>
          <a:blip r:embed="rId2" cstate="print"/>
          <a:stretch>
            <a:fillRect/>
          </a:stretch>
        </p:blipFill>
        <p:spPr>
          <a:xfrm>
            <a:off x="2286000" y="4005064"/>
            <a:ext cx="3985403" cy="2160240"/>
          </a:xfrm>
          <a:prstGeom prst="rect">
            <a:avLst/>
          </a:prstGeom>
        </p:spPr>
      </p:pic>
    </p:spTree>
    <p:extLst>
      <p:ext uri="{BB962C8B-B14F-4D97-AF65-F5344CB8AC3E}">
        <p14:creationId xmlns:p14="http://schemas.microsoft.com/office/powerpoint/2010/main" val="2506991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481FA-0F14-E44A-B019-93AD83CC428B}"/>
              </a:ext>
            </a:extLst>
          </p:cNvPr>
          <p:cNvSpPr>
            <a:spLocks noGrp="1"/>
          </p:cNvSpPr>
          <p:nvPr>
            <p:ph type="title"/>
          </p:nvPr>
        </p:nvSpPr>
        <p:spPr>
          <a:xfrm>
            <a:off x="342899" y="594359"/>
            <a:ext cx="3437013" cy="2286000"/>
          </a:xfrm>
        </p:spPr>
        <p:txBody>
          <a:bodyPr/>
          <a:lstStyle/>
          <a:p>
            <a:r>
              <a:rPr kumimoji="0" lang="en-US" sz="4400" b="1" i="0" u="none" strike="noStrike" kern="1200" cap="none" spc="0" normalizeH="0" baseline="0" noProof="0" dirty="0">
                <a:ln>
                  <a:noFill/>
                </a:ln>
                <a:solidFill>
                  <a:prstClr val="black"/>
                </a:solidFill>
                <a:effectLst/>
                <a:uLnTx/>
                <a:uFillTx/>
                <a:latin typeface="Calibri"/>
                <a:ea typeface="+mj-ea"/>
                <a:cs typeface="+mj-cs"/>
              </a:rPr>
              <a:t>PREVENTION</a:t>
            </a:r>
            <a:endParaRPr lang="en-US" dirty="0"/>
          </a:p>
        </p:txBody>
      </p:sp>
      <p:sp>
        <p:nvSpPr>
          <p:cNvPr id="3" name="Content Placeholder 2">
            <a:extLst>
              <a:ext uri="{FF2B5EF4-FFF2-40B4-BE49-F238E27FC236}">
                <a16:creationId xmlns:a16="http://schemas.microsoft.com/office/drawing/2014/main" id="{0B6A3AF1-7F46-60F0-BED5-A15BF9024BBD}"/>
              </a:ext>
            </a:extLst>
          </p:cNvPr>
          <p:cNvSpPr>
            <a:spLocks noGrp="1"/>
          </p:cNvSpPr>
          <p:nvPr>
            <p:ph idx="1"/>
          </p:nvPr>
        </p:nvSpPr>
        <p:spPr/>
        <p:txBody>
          <a:bodyPr>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The main strategy to prevent IAI is administration of prophylactic antibiotics to women with preterm premature rupture of membranes (PPROM), which reduces the incidence of clinical chorioamnionitis, prolongs latency, and improves neonatal outcomes.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For term PROM, we prefer delivery to expectant management with antibiotic prophylaxis.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Modifiable risk factors that pertain to the health care provider include conduct of labor (</a:t>
            </a:r>
            <a:r>
              <a:rPr kumimoji="0" lang="en-US" sz="2200" b="0" i="0" u="none" strike="noStrike" kern="1200" cap="none" spc="0" normalizeH="0" baseline="0" noProof="0" dirty="0" err="1">
                <a:ln>
                  <a:noFill/>
                </a:ln>
                <a:solidFill>
                  <a:prstClr val="black"/>
                </a:solidFill>
                <a:effectLst/>
                <a:uLnTx/>
                <a:uFillTx/>
                <a:latin typeface="Calibri"/>
                <a:ea typeface="+mn-ea"/>
                <a:cs typeface="+mn-cs"/>
              </a:rPr>
              <a:t>eg</a:t>
            </a:r>
            <a:r>
              <a:rPr kumimoji="0" lang="en-US" sz="2200" b="0" i="0" u="none" strike="noStrike" kern="1200" cap="none" spc="0" normalizeH="0" baseline="0" noProof="0" dirty="0">
                <a:ln>
                  <a:noFill/>
                </a:ln>
                <a:solidFill>
                  <a:prstClr val="black"/>
                </a:solidFill>
                <a:effectLst/>
                <a:uLnTx/>
                <a:uFillTx/>
                <a:latin typeface="Calibri"/>
                <a:ea typeface="+mn-ea"/>
                <a:cs typeface="+mn-cs"/>
              </a:rPr>
              <a:t>, minimizing the number of vaginal examinations) and use of prophylactic antibiotics in women with group B </a:t>
            </a:r>
            <a:r>
              <a:rPr kumimoji="0" lang="en-US" sz="2200" b="0" i="1" u="none" strike="noStrike" kern="1200" cap="none" spc="0" normalizeH="0" baseline="0" noProof="0" dirty="0" err="1">
                <a:ln>
                  <a:noFill/>
                </a:ln>
                <a:solidFill>
                  <a:prstClr val="black"/>
                </a:solidFill>
                <a:effectLst/>
                <a:uLnTx/>
                <a:uFillTx/>
                <a:latin typeface="Calibri"/>
                <a:ea typeface="+mn-ea"/>
                <a:cs typeface="+mn-cs"/>
              </a:rPr>
              <a:t>Streptococcus</a:t>
            </a:r>
            <a:r>
              <a:rPr kumimoji="0" lang="en-US" sz="2200" b="0" i="0" u="none" strike="noStrike" kern="1200" cap="none" spc="0" normalizeH="0" baseline="0" noProof="0" dirty="0" err="1">
                <a:ln>
                  <a:noFill/>
                </a:ln>
                <a:solidFill>
                  <a:prstClr val="black"/>
                </a:solidFill>
                <a:effectLst/>
                <a:uLnTx/>
                <a:uFillTx/>
                <a:latin typeface="Calibri"/>
                <a:ea typeface="+mn-ea"/>
                <a:cs typeface="+mn-cs"/>
              </a:rPr>
              <a:t>colonization</a:t>
            </a:r>
            <a:r>
              <a:rPr kumimoji="0" lang="en-US" sz="2200" b="0" i="0" u="none" strike="noStrike" kern="1200" cap="none" spc="0" normalizeH="0" baseline="0" noProof="0" dirty="0">
                <a:ln>
                  <a:noFill/>
                </a:ln>
                <a:solidFill>
                  <a:prstClr val="black"/>
                </a:solidFill>
                <a:effectLst/>
                <a:uLnTx/>
                <a:uFillTx/>
                <a:latin typeface="Calibri"/>
                <a:ea typeface="+mn-ea"/>
                <a:cs typeface="+mn-cs"/>
              </a:rPr>
              <a:t>.</a:t>
            </a:r>
          </a:p>
          <a:p>
            <a:endParaRPr lang="en-US" dirty="0"/>
          </a:p>
        </p:txBody>
      </p:sp>
      <p:sp>
        <p:nvSpPr>
          <p:cNvPr id="4" name="Text Placeholder 3">
            <a:extLst>
              <a:ext uri="{FF2B5EF4-FFF2-40B4-BE49-F238E27FC236}">
                <a16:creationId xmlns:a16="http://schemas.microsoft.com/office/drawing/2014/main" id="{C53E3D52-0198-48FD-5F46-34283DFBAE23}"/>
              </a:ext>
            </a:extLst>
          </p:cNvPr>
          <p:cNvSpPr>
            <a:spLocks noGrp="1"/>
          </p:cNvSpPr>
          <p:nvPr>
            <p:ph type="body" sz="half" idx="2"/>
          </p:nvPr>
        </p:nvSpPr>
        <p:spPr/>
        <p:txBody>
          <a:bodyPr/>
          <a:lstStyle/>
          <a:p>
            <a:endParaRPr lang="en-US" dirty="0"/>
          </a:p>
        </p:txBody>
      </p:sp>
      <p:pic>
        <p:nvPicPr>
          <p:cNvPr id="5" name="object 3">
            <a:extLst>
              <a:ext uri="{FF2B5EF4-FFF2-40B4-BE49-F238E27FC236}">
                <a16:creationId xmlns:a16="http://schemas.microsoft.com/office/drawing/2014/main" id="{FC76D9FC-525F-3A79-FF1B-533CF0FDEF95}"/>
              </a:ext>
            </a:extLst>
          </p:cNvPr>
          <p:cNvPicPr/>
          <p:nvPr/>
        </p:nvPicPr>
        <p:blipFill>
          <a:blip r:embed="rId2" cstate="print"/>
          <a:stretch>
            <a:fillRect/>
          </a:stretch>
        </p:blipFill>
        <p:spPr>
          <a:xfrm>
            <a:off x="179512" y="2880358"/>
            <a:ext cx="2664296" cy="3444241"/>
          </a:xfrm>
          <a:prstGeom prst="rect">
            <a:avLst/>
          </a:prstGeom>
        </p:spPr>
      </p:pic>
    </p:spTree>
    <p:extLst>
      <p:ext uri="{BB962C8B-B14F-4D97-AF65-F5344CB8AC3E}">
        <p14:creationId xmlns:p14="http://schemas.microsoft.com/office/powerpoint/2010/main" val="1686262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A4174-FDC3-E021-3CE1-C71B38D6352F}"/>
              </a:ext>
            </a:extLst>
          </p:cNvPr>
          <p:cNvSpPr>
            <a:spLocks noGrp="1"/>
          </p:cNvSpPr>
          <p:nvPr>
            <p:ph type="ctrTitle"/>
          </p:nvPr>
        </p:nvSpPr>
        <p:spPr/>
        <p:txBody>
          <a:bodyPr>
            <a:normAutofit/>
          </a:bodyPr>
          <a:lstStyle/>
          <a:p>
            <a:r>
              <a:rPr lang="en-US" sz="4400" dirty="0"/>
              <a:t>HSV</a:t>
            </a:r>
            <a:br>
              <a:rPr lang="en-US" sz="4400" dirty="0"/>
            </a:br>
            <a:r>
              <a:rPr lang="en-US" sz="4400" dirty="0"/>
              <a:t>VSV</a:t>
            </a:r>
            <a:br>
              <a:rPr lang="en-US" sz="4400" dirty="0"/>
            </a:br>
            <a:r>
              <a:rPr lang="en-US" sz="4400" dirty="0"/>
              <a:t>CMV</a:t>
            </a:r>
            <a:br>
              <a:rPr lang="en-US" sz="4400" dirty="0"/>
            </a:br>
            <a:r>
              <a:rPr lang="en-US" sz="4400" dirty="0"/>
              <a:t>Parvovirus</a:t>
            </a:r>
            <a:br>
              <a:rPr lang="en-US" sz="4400" dirty="0"/>
            </a:br>
            <a:r>
              <a:rPr lang="en-US" sz="4400" dirty="0"/>
              <a:t>Rubella</a:t>
            </a:r>
            <a:br>
              <a:rPr lang="en-US" sz="4400" dirty="0"/>
            </a:br>
            <a:r>
              <a:rPr lang="en-US" sz="4400" dirty="0"/>
              <a:t>Toxoplasmosis</a:t>
            </a:r>
          </a:p>
        </p:txBody>
      </p:sp>
      <p:sp>
        <p:nvSpPr>
          <p:cNvPr id="3" name="Subtitle 2">
            <a:extLst>
              <a:ext uri="{FF2B5EF4-FFF2-40B4-BE49-F238E27FC236}">
                <a16:creationId xmlns:a16="http://schemas.microsoft.com/office/drawing/2014/main" id="{897D4499-4DC7-90A8-1021-046FDAFB15E4}"/>
              </a:ext>
            </a:extLst>
          </p:cNvPr>
          <p:cNvSpPr>
            <a:spLocks noGrp="1"/>
          </p:cNvSpPr>
          <p:nvPr>
            <p:ph type="subTitle" idx="1"/>
          </p:nvPr>
        </p:nvSpPr>
        <p:spPr/>
        <p:txBody>
          <a:bodyPr/>
          <a:lstStyle/>
          <a:p>
            <a:r>
              <a:rPr lang="en-US" b="1" dirty="0">
                <a:solidFill>
                  <a:srgbClr val="FF0000"/>
                </a:solidFill>
              </a:rPr>
              <a:t>Discussion of infection that affect the fetus</a:t>
            </a:r>
          </a:p>
        </p:txBody>
      </p:sp>
    </p:spTree>
    <p:extLst>
      <p:ext uri="{BB962C8B-B14F-4D97-AF65-F5344CB8AC3E}">
        <p14:creationId xmlns:p14="http://schemas.microsoft.com/office/powerpoint/2010/main" val="3136059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620688"/>
            <a:ext cx="7632848" cy="5616623"/>
          </a:xfrm>
          <a:solidFill>
            <a:schemeClr val="accent1">
              <a:lumMod val="60000"/>
              <a:lumOff val="40000"/>
            </a:schemeClr>
          </a:solidFill>
        </p:spPr>
        <p:txBody>
          <a:bodyPr>
            <a:normAutofit fontScale="92500"/>
          </a:bodyPr>
          <a:lstStyle/>
          <a:p>
            <a:pPr marL="0" indent="0" algn="l" rtl="0">
              <a:buNone/>
            </a:pPr>
            <a:r>
              <a:rPr lang="en-US" sz="2800" b="1" dirty="0">
                <a:solidFill>
                  <a:srgbClr val="FF0000"/>
                </a:solidFill>
              </a:rPr>
              <a:t>Infections causing congenital abnormalities</a:t>
            </a:r>
            <a:endParaRPr lang="en-US" b="1" dirty="0">
              <a:solidFill>
                <a:srgbClr val="FF0000"/>
              </a:solidFill>
            </a:endParaRPr>
          </a:p>
          <a:p>
            <a:pPr marL="0" indent="0" algn="l" rtl="0">
              <a:buNone/>
            </a:pPr>
            <a:r>
              <a:rPr lang="en-US" sz="2800" b="1" dirty="0">
                <a:solidFill>
                  <a:srgbClr val="FF0000"/>
                </a:solidFill>
              </a:rPr>
              <a:t>Rubella</a:t>
            </a:r>
          </a:p>
          <a:p>
            <a:pPr algn="l" rtl="0"/>
            <a:r>
              <a:rPr lang="en-US" sz="2800" dirty="0"/>
              <a:t>Is a </a:t>
            </a:r>
            <a:r>
              <a:rPr lang="en-US" sz="2800" b="1" u="sng" dirty="0" err="1">
                <a:solidFill>
                  <a:srgbClr val="FF0000"/>
                </a:solidFill>
              </a:rPr>
              <a:t>togavirus</a:t>
            </a:r>
            <a:r>
              <a:rPr lang="en-US" sz="2800" dirty="0"/>
              <a:t> spread by </a:t>
            </a:r>
            <a:r>
              <a:rPr lang="en-US" sz="2800" b="1" dirty="0">
                <a:solidFill>
                  <a:srgbClr val="FF0000"/>
                </a:solidFill>
              </a:rPr>
              <a:t>droplet</a:t>
            </a:r>
            <a:r>
              <a:rPr lang="en-US" sz="2800" dirty="0"/>
              <a:t> transmission.</a:t>
            </a:r>
          </a:p>
          <a:p>
            <a:pPr algn="l" rtl="0"/>
            <a:r>
              <a:rPr lang="en-US" sz="2800" dirty="0"/>
              <a:t>Cause the </a:t>
            </a:r>
            <a:r>
              <a:rPr lang="en-US" sz="2800" b="1" dirty="0">
                <a:solidFill>
                  <a:srgbClr val="FF0000"/>
                </a:solidFill>
              </a:rPr>
              <a:t>most sever </a:t>
            </a:r>
            <a:r>
              <a:rPr lang="en-US" sz="2800" dirty="0"/>
              <a:t>congenital anomaly </a:t>
            </a:r>
          </a:p>
          <a:p>
            <a:pPr algn="l" rtl="0"/>
            <a:r>
              <a:rPr lang="en-US" sz="2800" dirty="0"/>
              <a:t>Rubella is still common in many developing countries and worldwide; and children are born with </a:t>
            </a:r>
            <a:r>
              <a:rPr lang="en-US" sz="2800" u="sng" dirty="0"/>
              <a:t>congenital rubella syndrome </a:t>
            </a:r>
            <a:r>
              <a:rPr lang="en-US" sz="2800" dirty="0"/>
              <a:t>(</a:t>
            </a:r>
            <a:r>
              <a:rPr lang="en-US" sz="2800" b="1" dirty="0">
                <a:solidFill>
                  <a:srgbClr val="FF0000"/>
                </a:solidFill>
              </a:rPr>
              <a:t>CRS</a:t>
            </a:r>
            <a:r>
              <a:rPr lang="en-US" sz="2800" dirty="0"/>
              <a:t>).</a:t>
            </a:r>
          </a:p>
          <a:p>
            <a:pPr algn="l" rtl="0"/>
            <a:r>
              <a:rPr lang="en-US" sz="2800" dirty="0"/>
              <a:t>Since the introduction of the (MMR) vaccine, rubella is now a very </a:t>
            </a:r>
            <a:r>
              <a:rPr lang="en-US" sz="2800" b="1" u="sng" dirty="0">
                <a:solidFill>
                  <a:srgbClr val="FF0000"/>
                </a:solidFill>
              </a:rPr>
              <a:t>uncommon</a:t>
            </a:r>
            <a:r>
              <a:rPr lang="en-US" sz="2800" dirty="0"/>
              <a:t> infection </a:t>
            </a:r>
          </a:p>
          <a:p>
            <a:pPr algn="l" rtl="0"/>
            <a:r>
              <a:rPr lang="en-US" sz="2800" dirty="0"/>
              <a:t>Concerns regarding a link with the vaccine and </a:t>
            </a:r>
            <a:r>
              <a:rPr lang="en-US" sz="2800" b="1" u="sng" dirty="0">
                <a:solidFill>
                  <a:srgbClr val="FF0000"/>
                </a:solidFill>
              </a:rPr>
              <a:t>autism</a:t>
            </a:r>
            <a:r>
              <a:rPr lang="en-US" sz="2800" u="sng" dirty="0"/>
              <a:t> </a:t>
            </a:r>
            <a:r>
              <a:rPr lang="en-US" sz="2800" dirty="0"/>
              <a:t>in the 1990s has resulted in a significant increase in the number of susceptible pregnant women. </a:t>
            </a:r>
          </a:p>
          <a:p>
            <a:pPr marL="0" indent="0" algn="l" rtl="0">
              <a:buNone/>
            </a:pPr>
            <a:endParaRPr lang="ar-IQ" dirty="0"/>
          </a:p>
        </p:txBody>
      </p:sp>
    </p:spTree>
    <p:extLst>
      <p:ext uri="{BB962C8B-B14F-4D97-AF65-F5344CB8AC3E}">
        <p14:creationId xmlns:p14="http://schemas.microsoft.com/office/powerpoint/2010/main" val="3341571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620688"/>
            <a:ext cx="7632848" cy="5688632"/>
          </a:xfrm>
          <a:solidFill>
            <a:schemeClr val="accent1">
              <a:lumMod val="60000"/>
              <a:lumOff val="40000"/>
            </a:schemeClr>
          </a:solidFill>
        </p:spPr>
        <p:txBody>
          <a:bodyPr>
            <a:normAutofit/>
          </a:bodyPr>
          <a:lstStyle/>
          <a:p>
            <a:pPr algn="l" rtl="0"/>
            <a:r>
              <a:rPr lang="en-US" dirty="0"/>
              <a:t>Where the vaccination </a:t>
            </a:r>
            <a:r>
              <a:rPr lang="en-US" dirty="0" err="1"/>
              <a:t>programme</a:t>
            </a:r>
            <a:r>
              <a:rPr lang="en-US" dirty="0"/>
              <a:t> is less established, </a:t>
            </a:r>
            <a:r>
              <a:rPr lang="en-US" b="1" dirty="0">
                <a:solidFill>
                  <a:srgbClr val="FF0000"/>
                </a:solidFill>
              </a:rPr>
              <a:t>screening</a:t>
            </a:r>
            <a:r>
              <a:rPr lang="en-US" dirty="0"/>
              <a:t> may still be offered.</a:t>
            </a:r>
          </a:p>
          <a:p>
            <a:pPr algn="l" rtl="0"/>
            <a:r>
              <a:rPr lang="en-US" dirty="0"/>
              <a:t>There is </a:t>
            </a:r>
            <a:r>
              <a:rPr lang="en-US" b="1" dirty="0">
                <a:solidFill>
                  <a:srgbClr val="FF0000"/>
                </a:solidFill>
              </a:rPr>
              <a:t>no effective intervention </a:t>
            </a:r>
            <a:r>
              <a:rPr lang="en-US" dirty="0"/>
              <a:t>during the index pregnancy to reduce the risk of harm to that fetus</a:t>
            </a:r>
          </a:p>
          <a:p>
            <a:pPr algn="l" rtl="0"/>
            <a:r>
              <a:rPr lang="en-US" dirty="0"/>
              <a:t>The aim of screening for rubella in pregnancy is to identify susceptible women so that </a:t>
            </a:r>
            <a:r>
              <a:rPr lang="en-US" b="1" dirty="0">
                <a:solidFill>
                  <a:srgbClr val="FF0000"/>
                </a:solidFill>
              </a:rPr>
              <a:t>postpartum vaccination</a:t>
            </a:r>
            <a:r>
              <a:rPr lang="en-US" dirty="0"/>
              <a:t> may protect future pregnancies and should be advised to use contraception for 1 month.</a:t>
            </a:r>
          </a:p>
          <a:p>
            <a:pPr algn="l" rtl="0"/>
            <a:r>
              <a:rPr lang="en-US" dirty="0"/>
              <a:t>Vaccination during pregnancy is contraindicated because of the risk of teratogenicity, as it is </a:t>
            </a:r>
            <a:r>
              <a:rPr lang="en-US" b="1" dirty="0">
                <a:solidFill>
                  <a:srgbClr val="FF0000"/>
                </a:solidFill>
              </a:rPr>
              <a:t>a live vaccine. </a:t>
            </a:r>
          </a:p>
          <a:p>
            <a:pPr algn="l" rtl="0"/>
            <a:r>
              <a:rPr lang="en-US" b="1" dirty="0">
                <a:solidFill>
                  <a:srgbClr val="FF0000"/>
                </a:solidFill>
              </a:rPr>
              <a:t>No cases of CRS</a:t>
            </a:r>
            <a:r>
              <a:rPr lang="en-US" dirty="0"/>
              <a:t> resulting from vaccination during pregnancy have been reported. </a:t>
            </a:r>
            <a:endParaRPr lang="ar-IQ" dirty="0"/>
          </a:p>
        </p:txBody>
      </p:sp>
    </p:spTree>
    <p:extLst>
      <p:ext uri="{BB962C8B-B14F-4D97-AF65-F5344CB8AC3E}">
        <p14:creationId xmlns:p14="http://schemas.microsoft.com/office/powerpoint/2010/main" val="2771328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620688"/>
            <a:ext cx="7704856" cy="5616624"/>
          </a:xfrm>
          <a:solidFill>
            <a:schemeClr val="accent1">
              <a:lumMod val="60000"/>
              <a:lumOff val="40000"/>
            </a:schemeClr>
          </a:solidFill>
        </p:spPr>
        <p:txBody>
          <a:bodyPr>
            <a:noAutofit/>
          </a:bodyPr>
          <a:lstStyle/>
          <a:p>
            <a:pPr marL="0" indent="0" algn="l" rtl="0">
              <a:buNone/>
            </a:pPr>
            <a:r>
              <a:rPr lang="en-US" sz="4000" b="1" dirty="0"/>
              <a:t>Clinical features</a:t>
            </a:r>
          </a:p>
          <a:p>
            <a:pPr algn="l" rtl="0"/>
            <a:r>
              <a:rPr lang="en-US" sz="4000" b="1" dirty="0">
                <a:solidFill>
                  <a:srgbClr val="FF0000"/>
                </a:solidFill>
              </a:rPr>
              <a:t>Febrile rash </a:t>
            </a:r>
            <a:r>
              <a:rPr lang="en-US" sz="4000" b="1" dirty="0"/>
              <a:t>but is </a:t>
            </a:r>
            <a:r>
              <a:rPr lang="en-US" sz="4000" b="1" dirty="0">
                <a:solidFill>
                  <a:srgbClr val="FF0000"/>
                </a:solidFill>
              </a:rPr>
              <a:t>asymptomatic</a:t>
            </a:r>
            <a:r>
              <a:rPr lang="en-US" sz="4000" b="1" dirty="0"/>
              <a:t> in the mother in 20–50% of cases. </a:t>
            </a:r>
          </a:p>
          <a:p>
            <a:pPr algn="l" rtl="0"/>
            <a:r>
              <a:rPr lang="en-US" sz="4000" b="1" dirty="0"/>
              <a:t> The defects caused are also less severe with more </a:t>
            </a:r>
            <a:r>
              <a:rPr lang="en-US" sz="4000" b="1" dirty="0">
                <a:solidFill>
                  <a:srgbClr val="FF0000"/>
                </a:solidFill>
              </a:rPr>
              <a:t>advanced gestations</a:t>
            </a:r>
            <a:r>
              <a:rPr lang="en-US" sz="4000" b="1" dirty="0"/>
              <a:t>. </a:t>
            </a:r>
          </a:p>
        </p:txBody>
      </p:sp>
    </p:spTree>
    <p:extLst>
      <p:ext uri="{BB962C8B-B14F-4D97-AF65-F5344CB8AC3E}">
        <p14:creationId xmlns:p14="http://schemas.microsoft.com/office/powerpoint/2010/main" val="1392068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عنصر نائب للمحتوى 14"/>
          <p:cNvGraphicFramePr>
            <a:graphicFrameLocks noGrp="1"/>
          </p:cNvGraphicFramePr>
          <p:nvPr>
            <p:ph idx="1"/>
            <p:extLst>
              <p:ext uri="{D42A27DB-BD31-4B8C-83A1-F6EECF244321}">
                <p14:modId xmlns:p14="http://schemas.microsoft.com/office/powerpoint/2010/main" val="2999413547"/>
              </p:ext>
            </p:extLst>
          </p:nvPr>
        </p:nvGraphicFramePr>
        <p:xfrm>
          <a:off x="1187624" y="980728"/>
          <a:ext cx="698477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4477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3773" t="13222" r="2939" b="51033"/>
          <a:stretch/>
        </p:blipFill>
        <p:spPr bwMode="auto">
          <a:xfrm>
            <a:off x="1115616" y="980728"/>
            <a:ext cx="6983355"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285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817582"/>
            <a:ext cx="6965245" cy="667202"/>
          </a:xfrm>
        </p:spPr>
        <p:txBody>
          <a:bodyPr>
            <a:normAutofit fontScale="90000"/>
          </a:bodyPr>
          <a:lstStyle/>
          <a:p>
            <a:r>
              <a:rPr lang="en-US" dirty="0"/>
              <a:t>CRS </a:t>
            </a:r>
          </a:p>
        </p:txBody>
      </p:sp>
      <p:graphicFrame>
        <p:nvGraphicFramePr>
          <p:cNvPr id="7" name="عنصر نائب للمحتوى 6"/>
          <p:cNvGraphicFramePr>
            <a:graphicFrameLocks noGrp="1"/>
          </p:cNvGraphicFramePr>
          <p:nvPr>
            <p:ph idx="1"/>
            <p:extLst>
              <p:ext uri="{D42A27DB-BD31-4B8C-83A1-F6EECF244321}">
                <p14:modId xmlns:p14="http://schemas.microsoft.com/office/powerpoint/2010/main" val="1948928369"/>
              </p:ext>
            </p:extLst>
          </p:nvPr>
        </p:nvGraphicFramePr>
        <p:xfrm>
          <a:off x="827584" y="980728"/>
          <a:ext cx="756084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4649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620688"/>
            <a:ext cx="7344816" cy="5544616"/>
          </a:xfrm>
          <a:solidFill>
            <a:schemeClr val="accent1">
              <a:lumMod val="60000"/>
              <a:lumOff val="40000"/>
            </a:schemeClr>
          </a:solidFill>
        </p:spPr>
        <p:txBody>
          <a:bodyPr>
            <a:normAutofit/>
          </a:bodyPr>
          <a:lstStyle/>
          <a:p>
            <a:pPr marL="0" indent="0" algn="l" rtl="0">
              <a:buNone/>
            </a:pPr>
            <a:r>
              <a:rPr lang="en-US" sz="2800" b="1" dirty="0">
                <a:solidFill>
                  <a:srgbClr val="FF0000"/>
                </a:solidFill>
              </a:rPr>
              <a:t>Management</a:t>
            </a:r>
          </a:p>
          <a:p>
            <a:pPr algn="l" rtl="0"/>
            <a:r>
              <a:rPr lang="en-US" sz="2800" dirty="0"/>
              <a:t>If infection during pregnancy is confirmed, the </a:t>
            </a:r>
            <a:r>
              <a:rPr lang="en-US" sz="2800" b="1" dirty="0">
                <a:solidFill>
                  <a:srgbClr val="FF0000"/>
                </a:solidFill>
              </a:rPr>
              <a:t>risk </a:t>
            </a:r>
            <a:r>
              <a:rPr lang="en-US" sz="2800" dirty="0"/>
              <a:t>of CRS should be </a:t>
            </a:r>
            <a:r>
              <a:rPr lang="en-US" sz="2800" b="1" dirty="0">
                <a:solidFill>
                  <a:srgbClr val="FF0000"/>
                </a:solidFill>
              </a:rPr>
              <a:t>assessed</a:t>
            </a:r>
            <a:r>
              <a:rPr lang="en-US" sz="2800" dirty="0">
                <a:solidFill>
                  <a:srgbClr val="FF0000"/>
                </a:solidFill>
              </a:rPr>
              <a:t> </a:t>
            </a:r>
            <a:r>
              <a:rPr lang="en-US" sz="2800" dirty="0"/>
              <a:t>depending on the </a:t>
            </a:r>
            <a:r>
              <a:rPr lang="en-US" sz="2800" b="1" dirty="0">
                <a:solidFill>
                  <a:srgbClr val="FF0000"/>
                </a:solidFill>
              </a:rPr>
              <a:t>gestation</a:t>
            </a:r>
            <a:r>
              <a:rPr lang="en-US" sz="2800" dirty="0"/>
              <a:t> when infection occurred. </a:t>
            </a:r>
          </a:p>
          <a:p>
            <a:pPr algn="l" rtl="0"/>
            <a:r>
              <a:rPr lang="en-US" sz="2800" dirty="0"/>
              <a:t>If infection occurred prior to 16 weeks’ gestation, </a:t>
            </a:r>
            <a:r>
              <a:rPr lang="en-US" sz="2800" b="1" dirty="0">
                <a:solidFill>
                  <a:srgbClr val="FF0000"/>
                </a:solidFill>
              </a:rPr>
              <a:t>termination</a:t>
            </a:r>
            <a:r>
              <a:rPr lang="en-US" sz="2800" dirty="0"/>
              <a:t> of pregnancy should be offered.</a:t>
            </a:r>
          </a:p>
          <a:p>
            <a:pPr algn="l" rtl="0"/>
            <a:r>
              <a:rPr lang="en-US" sz="2800" dirty="0"/>
              <a:t>If the infection occurs later in pregnancy, the woman should be given appropriate information and </a:t>
            </a:r>
            <a:r>
              <a:rPr lang="en-US" sz="2800" b="1" dirty="0">
                <a:solidFill>
                  <a:srgbClr val="FF0000"/>
                </a:solidFill>
              </a:rPr>
              <a:t>reassured.</a:t>
            </a:r>
            <a:endParaRPr lang="ar-IQ" sz="2800" b="1" dirty="0">
              <a:solidFill>
                <a:srgbClr val="FF0000"/>
              </a:solidFill>
            </a:endParaRPr>
          </a:p>
        </p:txBody>
      </p:sp>
    </p:spTree>
    <p:extLst>
      <p:ext uri="{BB962C8B-B14F-4D97-AF65-F5344CB8AC3E}">
        <p14:creationId xmlns:p14="http://schemas.microsoft.com/office/powerpoint/2010/main" val="2662545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548680"/>
            <a:ext cx="7776864" cy="5760640"/>
          </a:xfrm>
          <a:solidFill>
            <a:schemeClr val="accent6">
              <a:lumMod val="40000"/>
              <a:lumOff val="60000"/>
            </a:schemeClr>
          </a:solidFill>
        </p:spPr>
        <p:txBody>
          <a:bodyPr>
            <a:normAutofit/>
          </a:bodyPr>
          <a:lstStyle/>
          <a:p>
            <a:pPr marL="0" indent="0" algn="l" rtl="0">
              <a:buNone/>
            </a:pPr>
            <a:r>
              <a:rPr lang="en-US" b="1" dirty="0">
                <a:solidFill>
                  <a:srgbClr val="FF0000"/>
                </a:solidFill>
              </a:rPr>
              <a:t>CMV</a:t>
            </a:r>
          </a:p>
          <a:p>
            <a:pPr algn="l" rtl="0"/>
            <a:r>
              <a:rPr lang="en-US" dirty="0"/>
              <a:t>Is a (</a:t>
            </a:r>
            <a:r>
              <a:rPr lang="en-US" b="1" dirty="0">
                <a:solidFill>
                  <a:srgbClr val="FF0000"/>
                </a:solidFill>
              </a:rPr>
              <a:t>DNA</a:t>
            </a:r>
            <a:r>
              <a:rPr lang="en-US" dirty="0"/>
              <a:t>) herpes virus.</a:t>
            </a:r>
          </a:p>
          <a:p>
            <a:pPr algn="l" rtl="0"/>
            <a:r>
              <a:rPr lang="en-US" dirty="0"/>
              <a:t>Is the </a:t>
            </a:r>
            <a:r>
              <a:rPr lang="en-US" b="1" dirty="0">
                <a:solidFill>
                  <a:srgbClr val="FF0000"/>
                </a:solidFill>
              </a:rPr>
              <a:t>most common </a:t>
            </a:r>
            <a:r>
              <a:rPr lang="en-US" dirty="0"/>
              <a:t>cause of intrauterine infection</a:t>
            </a:r>
          </a:p>
          <a:p>
            <a:pPr algn="l" rtl="0"/>
            <a:r>
              <a:rPr lang="en-US" dirty="0"/>
              <a:t>It is transmitted by respiratory </a:t>
            </a:r>
            <a:r>
              <a:rPr lang="en-US" b="1" dirty="0">
                <a:solidFill>
                  <a:srgbClr val="FF0000"/>
                </a:solidFill>
              </a:rPr>
              <a:t>droplet</a:t>
            </a:r>
            <a:r>
              <a:rPr lang="en-US" dirty="0"/>
              <a:t> and is excreted in the </a:t>
            </a:r>
            <a:r>
              <a:rPr lang="en-US" b="1" dirty="0">
                <a:solidFill>
                  <a:srgbClr val="FF0000"/>
                </a:solidFill>
              </a:rPr>
              <a:t>urine.</a:t>
            </a:r>
          </a:p>
          <a:p>
            <a:pPr algn="l" rtl="0"/>
            <a:r>
              <a:rPr lang="en-US" b="1" dirty="0">
                <a:solidFill>
                  <a:srgbClr val="FF0000"/>
                </a:solidFill>
              </a:rPr>
              <a:t>60%</a:t>
            </a:r>
            <a:r>
              <a:rPr lang="en-US" dirty="0"/>
              <a:t> of women are </a:t>
            </a:r>
            <a:r>
              <a:rPr lang="en-US" b="1" dirty="0">
                <a:solidFill>
                  <a:srgbClr val="FF0000"/>
                </a:solidFill>
              </a:rPr>
              <a:t>seropositive</a:t>
            </a:r>
            <a:r>
              <a:rPr lang="en-US" dirty="0"/>
              <a:t> for CMV when they become pregnant and consequently, approximately </a:t>
            </a:r>
            <a:r>
              <a:rPr lang="en-US" b="1" dirty="0">
                <a:solidFill>
                  <a:srgbClr val="FF0000"/>
                </a:solidFill>
              </a:rPr>
              <a:t>40%</a:t>
            </a:r>
            <a:r>
              <a:rPr lang="en-US" dirty="0"/>
              <a:t> are </a:t>
            </a:r>
            <a:r>
              <a:rPr lang="en-US" b="1" dirty="0">
                <a:solidFill>
                  <a:srgbClr val="FF0000"/>
                </a:solidFill>
              </a:rPr>
              <a:t>susceptible</a:t>
            </a:r>
            <a:r>
              <a:rPr lang="en-US" dirty="0"/>
              <a:t> to infection, although there is also a risk associated with </a:t>
            </a:r>
            <a:r>
              <a:rPr lang="en-US" b="1" dirty="0">
                <a:solidFill>
                  <a:srgbClr val="FF0000"/>
                </a:solidFill>
              </a:rPr>
              <a:t>recurrent</a:t>
            </a:r>
            <a:r>
              <a:rPr lang="en-US" dirty="0"/>
              <a:t> infection. </a:t>
            </a:r>
          </a:p>
          <a:p>
            <a:pPr algn="l" rtl="0"/>
            <a:r>
              <a:rPr lang="en-US" u="sng" dirty="0"/>
              <a:t>1–2 in 200 </a:t>
            </a:r>
            <a:r>
              <a:rPr lang="en-US" dirty="0"/>
              <a:t>infants will be born with congenital CMV. Of these, it is estimated that </a:t>
            </a:r>
            <a:r>
              <a:rPr lang="en-US" u="sng" dirty="0"/>
              <a:t>13%</a:t>
            </a:r>
            <a:r>
              <a:rPr lang="en-US" dirty="0"/>
              <a:t> will have problems at birth, such as </a:t>
            </a:r>
            <a:r>
              <a:rPr lang="en-US" b="1" dirty="0">
                <a:solidFill>
                  <a:srgbClr val="FF0000"/>
                </a:solidFill>
              </a:rPr>
              <a:t>hearing  </a:t>
            </a:r>
            <a:r>
              <a:rPr lang="en-US" dirty="0"/>
              <a:t>and </a:t>
            </a:r>
            <a:r>
              <a:rPr lang="en-US" b="1" dirty="0">
                <a:solidFill>
                  <a:srgbClr val="FF0000"/>
                </a:solidFill>
              </a:rPr>
              <a:t>learning problems</a:t>
            </a:r>
            <a:r>
              <a:rPr lang="en-US" dirty="0"/>
              <a:t>, others are asymptomatic but developing </a:t>
            </a:r>
            <a:r>
              <a:rPr lang="en-US" b="1" dirty="0">
                <a:solidFill>
                  <a:srgbClr val="FF0000"/>
                </a:solidFill>
              </a:rPr>
              <a:t>problems in later life. </a:t>
            </a:r>
          </a:p>
        </p:txBody>
      </p:sp>
    </p:spTree>
    <p:extLst>
      <p:ext uri="{BB962C8B-B14F-4D97-AF65-F5344CB8AC3E}">
        <p14:creationId xmlns:p14="http://schemas.microsoft.com/office/powerpoint/2010/main" val="926899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DAF7A-031D-1DCD-95F1-351AD50D1D14}"/>
              </a:ext>
            </a:extLst>
          </p:cNvPr>
          <p:cNvSpPr>
            <a:spLocks noGrp="1"/>
          </p:cNvSpPr>
          <p:nvPr>
            <p:ph type="title"/>
          </p:nvPr>
        </p:nvSpPr>
        <p:spPr/>
        <p:txBody>
          <a:bodyPr>
            <a:normAutofit fontScale="90000"/>
          </a:bodyPr>
          <a:lstStyle/>
          <a:p>
            <a:pPr marL="12700" marR="0" lvl="0" indent="0" defTabSz="914400" eaLnBrk="1" fontAlgn="auto" latinLnBrk="0" hangingPunct="1">
              <a:lnSpc>
                <a:spcPct val="100000"/>
              </a:lnSpc>
              <a:spcBef>
                <a:spcPts val="95"/>
              </a:spcBef>
              <a:spcAft>
                <a:spcPts val="0"/>
              </a:spcAft>
              <a:tabLst/>
              <a:defRPr/>
            </a:pPr>
            <a:r>
              <a:rPr kumimoji="0" lang="en-US" sz="2800" b="1" i="0" u="sng" strike="noStrike" kern="0" cap="none" spc="-114" normalizeH="0" baseline="0" noProof="0" dirty="0">
                <a:ln>
                  <a:noFill/>
                </a:ln>
                <a:solidFill>
                  <a:srgbClr val="990000"/>
                </a:solidFill>
                <a:effectLst/>
                <a:uLnTx/>
                <a:uFill>
                  <a:solidFill>
                    <a:srgbClr val="990000"/>
                  </a:solidFill>
                </a:uFill>
                <a:latin typeface="Times New Roman"/>
                <a:cs typeface="Times New Roman"/>
              </a:rPr>
              <a:t>PREGNANCY</a:t>
            </a:r>
            <a:r>
              <a:rPr kumimoji="0" lang="en-US" sz="2800" b="1" i="0" u="sng" strike="noStrike" kern="0" cap="none" spc="-405" normalizeH="0" baseline="0" noProof="0" dirty="0">
                <a:ln>
                  <a:noFill/>
                </a:ln>
                <a:solidFill>
                  <a:srgbClr val="990000"/>
                </a:solidFill>
                <a:effectLst/>
                <a:uLnTx/>
                <a:uFill>
                  <a:solidFill>
                    <a:srgbClr val="990000"/>
                  </a:solidFill>
                </a:uFill>
                <a:latin typeface="Times New Roman"/>
                <a:cs typeface="Times New Roman"/>
              </a:rPr>
              <a:t> </a:t>
            </a:r>
            <a:r>
              <a:rPr kumimoji="0" lang="en-US" sz="2800" b="1" i="0" u="sng" strike="noStrike" kern="0" cap="none" spc="-95" normalizeH="0" baseline="0" noProof="0" dirty="0">
                <a:ln>
                  <a:noFill/>
                </a:ln>
                <a:solidFill>
                  <a:srgbClr val="990000"/>
                </a:solidFill>
                <a:effectLst/>
                <a:uLnTx/>
                <a:uFill>
                  <a:solidFill>
                    <a:srgbClr val="990000"/>
                  </a:solidFill>
                </a:uFill>
                <a:latin typeface="Times New Roman"/>
                <a:cs typeface="Times New Roman"/>
              </a:rPr>
              <a:t>AND</a:t>
            </a:r>
            <a:r>
              <a:rPr kumimoji="0" lang="en-US" sz="2800" b="1" i="0" u="sng" strike="noStrike" kern="0" cap="none" spc="-130" normalizeH="0" baseline="0" noProof="0" dirty="0">
                <a:ln>
                  <a:noFill/>
                </a:ln>
                <a:solidFill>
                  <a:srgbClr val="990000"/>
                </a:solidFill>
                <a:effectLst/>
                <a:uLnTx/>
                <a:uFill>
                  <a:solidFill>
                    <a:srgbClr val="990000"/>
                  </a:solidFill>
                </a:uFill>
                <a:latin typeface="Times New Roman"/>
                <a:cs typeface="Times New Roman"/>
              </a:rPr>
              <a:t> </a:t>
            </a:r>
            <a:r>
              <a:rPr kumimoji="0" lang="en-US" sz="2800" b="1" i="0" u="sng" strike="noStrike" kern="0" cap="none" spc="-125" normalizeH="0" baseline="0" noProof="0" dirty="0">
                <a:ln>
                  <a:noFill/>
                </a:ln>
                <a:solidFill>
                  <a:srgbClr val="990000"/>
                </a:solidFill>
                <a:effectLst/>
                <a:uLnTx/>
                <a:uFill>
                  <a:solidFill>
                    <a:srgbClr val="990000"/>
                  </a:solidFill>
                </a:uFill>
                <a:latin typeface="Times New Roman"/>
                <a:cs typeface="Times New Roman"/>
              </a:rPr>
              <a:t>URINARY</a:t>
            </a:r>
            <a:r>
              <a:rPr kumimoji="0" lang="en-US" sz="2800" b="1" i="0" u="sng" strike="noStrike" kern="0" cap="none" spc="-295" normalizeH="0" baseline="0" noProof="0" dirty="0">
                <a:ln>
                  <a:noFill/>
                </a:ln>
                <a:solidFill>
                  <a:srgbClr val="990000"/>
                </a:solidFill>
                <a:effectLst/>
                <a:uLnTx/>
                <a:uFill>
                  <a:solidFill>
                    <a:srgbClr val="990000"/>
                  </a:solidFill>
                </a:uFill>
                <a:latin typeface="Times New Roman"/>
                <a:cs typeface="Times New Roman"/>
              </a:rPr>
              <a:t> </a:t>
            </a:r>
            <a:r>
              <a:rPr kumimoji="0" lang="en-US" sz="2800" b="1" i="0" u="sng" strike="noStrike" kern="0" cap="none" spc="-100" normalizeH="0" baseline="0" noProof="0" dirty="0">
                <a:ln>
                  <a:noFill/>
                </a:ln>
                <a:solidFill>
                  <a:srgbClr val="990000"/>
                </a:solidFill>
                <a:effectLst/>
                <a:uLnTx/>
                <a:uFill>
                  <a:solidFill>
                    <a:srgbClr val="990000"/>
                  </a:solidFill>
                </a:uFill>
                <a:latin typeface="Times New Roman"/>
                <a:cs typeface="Times New Roman"/>
              </a:rPr>
              <a:t>TRACT</a:t>
            </a:r>
            <a:r>
              <a:rPr kumimoji="0" lang="en-US" sz="2800" b="1" i="0" u="sng" strike="noStrike" kern="0" cap="none" spc="-190" normalizeH="0" baseline="0" noProof="0" dirty="0">
                <a:ln>
                  <a:noFill/>
                </a:ln>
                <a:solidFill>
                  <a:srgbClr val="990000"/>
                </a:solidFill>
                <a:effectLst/>
                <a:uLnTx/>
                <a:uFill>
                  <a:solidFill>
                    <a:srgbClr val="990000"/>
                  </a:solidFill>
                </a:uFill>
                <a:latin typeface="Times New Roman"/>
                <a:cs typeface="Times New Roman"/>
              </a:rPr>
              <a:t> </a:t>
            </a:r>
            <a:r>
              <a:rPr kumimoji="0" lang="en-US" sz="2800" b="1" i="0" u="sng" strike="noStrike" kern="0" cap="none" spc="-60" normalizeH="0" baseline="0" noProof="0" dirty="0">
                <a:ln>
                  <a:noFill/>
                </a:ln>
                <a:solidFill>
                  <a:srgbClr val="990000"/>
                </a:solidFill>
                <a:effectLst/>
                <a:uLnTx/>
                <a:uFill>
                  <a:solidFill>
                    <a:srgbClr val="990000"/>
                  </a:solidFill>
                </a:uFill>
                <a:latin typeface="Times New Roman"/>
                <a:cs typeface="Times New Roman"/>
              </a:rPr>
              <a:t>INFECTIONS:</a:t>
            </a:r>
            <a:br>
              <a:rPr kumimoji="0" lang="en-US" sz="2800" b="0" i="0" u="none" strike="noStrike" kern="0" cap="none" spc="0" normalizeH="0" baseline="0" noProof="0" dirty="0">
                <a:ln>
                  <a:noFill/>
                </a:ln>
                <a:solidFill>
                  <a:sysClr val="windowText" lastClr="000000"/>
                </a:solidFill>
                <a:effectLst/>
                <a:uLnTx/>
                <a:uFillTx/>
                <a:latin typeface="Times New Roman"/>
                <a:cs typeface="Times New Roman"/>
              </a:rPr>
            </a:br>
            <a:endParaRPr lang="en-US" dirty="0"/>
          </a:p>
        </p:txBody>
      </p:sp>
      <p:sp>
        <p:nvSpPr>
          <p:cNvPr id="3" name="Content Placeholder 2">
            <a:extLst>
              <a:ext uri="{FF2B5EF4-FFF2-40B4-BE49-F238E27FC236}">
                <a16:creationId xmlns:a16="http://schemas.microsoft.com/office/drawing/2014/main" id="{EA2BD5BE-2AD6-F80A-4A70-7763F3408E46}"/>
              </a:ext>
            </a:extLst>
          </p:cNvPr>
          <p:cNvSpPr>
            <a:spLocks noGrp="1"/>
          </p:cNvSpPr>
          <p:nvPr>
            <p:ph idx="1"/>
          </p:nvPr>
        </p:nvSpPr>
        <p:spPr/>
        <p:txBody>
          <a:bodyPr/>
          <a:lstStyle/>
          <a:p>
            <a:pPr marL="333375" marR="274955" indent="-182880">
              <a:lnSpc>
                <a:spcPts val="3030"/>
              </a:lnSpc>
              <a:spcBef>
                <a:spcPts val="3135"/>
              </a:spcBef>
            </a:pPr>
            <a:r>
              <a:rPr lang="en-US" b="1" dirty="0">
                <a:latin typeface="Constantia"/>
                <a:cs typeface="Constantia"/>
              </a:rPr>
              <a:t>CHANGES</a:t>
            </a:r>
            <a:r>
              <a:rPr lang="en-US" b="1" spc="-90" dirty="0">
                <a:latin typeface="Constantia"/>
                <a:cs typeface="Constantia"/>
              </a:rPr>
              <a:t> </a:t>
            </a:r>
            <a:r>
              <a:rPr lang="en-US" b="1" dirty="0">
                <a:latin typeface="Constantia"/>
                <a:cs typeface="Constantia"/>
              </a:rPr>
              <a:t>IN</a:t>
            </a:r>
            <a:r>
              <a:rPr lang="en-US" b="1" spc="-145" dirty="0">
                <a:latin typeface="Constantia"/>
                <a:cs typeface="Constantia"/>
              </a:rPr>
              <a:t> </a:t>
            </a:r>
            <a:r>
              <a:rPr lang="en-US" b="1" dirty="0">
                <a:latin typeface="Constantia"/>
                <a:cs typeface="Constantia"/>
              </a:rPr>
              <a:t>THE</a:t>
            </a:r>
            <a:r>
              <a:rPr lang="en-US" b="1" spc="-90" dirty="0">
                <a:latin typeface="Constantia"/>
                <a:cs typeface="Constantia"/>
              </a:rPr>
              <a:t> </a:t>
            </a:r>
            <a:r>
              <a:rPr lang="en-US" b="1" spc="-25" dirty="0">
                <a:latin typeface="Constantia"/>
                <a:cs typeface="Constantia"/>
              </a:rPr>
              <a:t>URINARY</a:t>
            </a:r>
            <a:r>
              <a:rPr lang="en-US" b="1" spc="-145" dirty="0">
                <a:latin typeface="Constantia"/>
                <a:cs typeface="Constantia"/>
              </a:rPr>
              <a:t> </a:t>
            </a:r>
            <a:r>
              <a:rPr lang="en-US" b="1" dirty="0">
                <a:latin typeface="Constantia"/>
                <a:cs typeface="Constantia"/>
              </a:rPr>
              <a:t>SYSTEM</a:t>
            </a:r>
            <a:r>
              <a:rPr lang="en-US" b="1" spc="-105" dirty="0">
                <a:latin typeface="Constantia"/>
                <a:cs typeface="Constantia"/>
              </a:rPr>
              <a:t> </a:t>
            </a:r>
            <a:r>
              <a:rPr lang="en-US" b="1" spc="-10" dirty="0">
                <a:latin typeface="Constantia"/>
                <a:cs typeface="Constantia"/>
              </a:rPr>
              <a:t>DURING PREGNANCY</a:t>
            </a:r>
            <a:endParaRPr lang="en-US" dirty="0">
              <a:latin typeface="Constantia"/>
              <a:cs typeface="Constantia"/>
            </a:endParaRPr>
          </a:p>
          <a:p>
            <a:pPr marL="389255" indent="-239395">
              <a:lnSpc>
                <a:spcPct val="100000"/>
              </a:lnSpc>
              <a:spcBef>
                <a:spcPts val="1785"/>
              </a:spcBef>
              <a:buSzPct val="80357"/>
              <a:buFont typeface="Wingdings"/>
              <a:buChar char=""/>
              <a:tabLst>
                <a:tab pos="389255" algn="l"/>
              </a:tabLst>
            </a:pPr>
            <a:r>
              <a:rPr lang="en-US" spc="-20" dirty="0">
                <a:latin typeface="Constantia"/>
                <a:cs typeface="Constantia"/>
              </a:rPr>
              <a:t>Kidney</a:t>
            </a:r>
            <a:r>
              <a:rPr lang="en-US" spc="-135" dirty="0">
                <a:latin typeface="Constantia"/>
                <a:cs typeface="Constantia"/>
              </a:rPr>
              <a:t> </a:t>
            </a:r>
            <a:r>
              <a:rPr lang="en-US" spc="-10" dirty="0">
                <a:latin typeface="Constantia"/>
                <a:cs typeface="Constantia"/>
              </a:rPr>
              <a:t>enlargement</a:t>
            </a:r>
            <a:endParaRPr lang="en-US" dirty="0">
              <a:latin typeface="Constantia"/>
              <a:cs typeface="Constantia"/>
            </a:endParaRPr>
          </a:p>
          <a:p>
            <a:pPr marL="388620" indent="-239395">
              <a:lnSpc>
                <a:spcPct val="100000"/>
              </a:lnSpc>
              <a:spcBef>
                <a:spcPts val="2355"/>
              </a:spcBef>
              <a:buSzPct val="80357"/>
              <a:buFont typeface="Wingdings"/>
              <a:buChar char=""/>
              <a:tabLst>
                <a:tab pos="388620" algn="l"/>
              </a:tabLst>
            </a:pPr>
            <a:r>
              <a:rPr lang="en-US" spc="-20" dirty="0">
                <a:latin typeface="Constantia"/>
                <a:cs typeface="Constantia"/>
              </a:rPr>
              <a:t>Compression</a:t>
            </a:r>
            <a:r>
              <a:rPr lang="en-US" spc="-114" dirty="0">
                <a:latin typeface="Constantia"/>
                <a:cs typeface="Constantia"/>
              </a:rPr>
              <a:t> </a:t>
            </a:r>
            <a:r>
              <a:rPr lang="en-US" dirty="0">
                <a:latin typeface="Constantia"/>
                <a:cs typeface="Constantia"/>
              </a:rPr>
              <a:t>of</a:t>
            </a:r>
            <a:r>
              <a:rPr lang="en-US" spc="25" dirty="0">
                <a:latin typeface="Constantia"/>
                <a:cs typeface="Constantia"/>
              </a:rPr>
              <a:t> </a:t>
            </a:r>
            <a:r>
              <a:rPr lang="en-US" dirty="0">
                <a:latin typeface="Constantia"/>
                <a:cs typeface="Constantia"/>
              </a:rPr>
              <a:t>the</a:t>
            </a:r>
            <a:r>
              <a:rPr lang="en-US" spc="-130" dirty="0">
                <a:latin typeface="Constantia"/>
                <a:cs typeface="Constantia"/>
              </a:rPr>
              <a:t> </a:t>
            </a:r>
            <a:r>
              <a:rPr lang="en-US" spc="-20" dirty="0">
                <a:latin typeface="Constantia"/>
                <a:cs typeface="Constantia"/>
              </a:rPr>
              <a:t>ureters</a:t>
            </a:r>
            <a:r>
              <a:rPr lang="en-US" spc="-125" dirty="0">
                <a:latin typeface="Constantia"/>
                <a:cs typeface="Constantia"/>
              </a:rPr>
              <a:t> </a:t>
            </a:r>
            <a:r>
              <a:rPr lang="en-US" dirty="0">
                <a:latin typeface="Constantia"/>
                <a:cs typeface="Constantia"/>
              </a:rPr>
              <a:t>and</a:t>
            </a:r>
            <a:r>
              <a:rPr lang="en-US" spc="-15" dirty="0">
                <a:latin typeface="Constantia"/>
                <a:cs typeface="Constantia"/>
              </a:rPr>
              <a:t> </a:t>
            </a:r>
            <a:r>
              <a:rPr lang="en-US" spc="-10" dirty="0">
                <a:latin typeface="Constantia"/>
                <a:cs typeface="Constantia"/>
              </a:rPr>
              <a:t>bladder</a:t>
            </a:r>
            <a:endParaRPr lang="en-US" dirty="0">
              <a:latin typeface="Constantia"/>
              <a:cs typeface="Constantia"/>
            </a:endParaRPr>
          </a:p>
          <a:p>
            <a:pPr marL="389255" indent="-239395">
              <a:lnSpc>
                <a:spcPct val="100000"/>
              </a:lnSpc>
              <a:spcBef>
                <a:spcPts val="2355"/>
              </a:spcBef>
              <a:buSzPct val="80357"/>
              <a:buFont typeface="Wingdings"/>
              <a:buChar char=""/>
              <a:tabLst>
                <a:tab pos="389255" algn="l"/>
              </a:tabLst>
            </a:pPr>
            <a:r>
              <a:rPr lang="en-US" spc="-25" dirty="0">
                <a:latin typeface="Constantia"/>
                <a:cs typeface="Constantia"/>
              </a:rPr>
              <a:t>Incomplete</a:t>
            </a:r>
            <a:r>
              <a:rPr lang="en-US" spc="-150" dirty="0">
                <a:latin typeface="Constantia"/>
                <a:cs typeface="Constantia"/>
              </a:rPr>
              <a:t> </a:t>
            </a:r>
            <a:r>
              <a:rPr lang="en-US" dirty="0">
                <a:latin typeface="Constantia"/>
                <a:cs typeface="Constantia"/>
              </a:rPr>
              <a:t>emptying</a:t>
            </a:r>
            <a:r>
              <a:rPr lang="en-US" spc="-120" dirty="0">
                <a:latin typeface="Constantia"/>
                <a:cs typeface="Constantia"/>
              </a:rPr>
              <a:t> </a:t>
            </a:r>
            <a:r>
              <a:rPr lang="en-US" dirty="0">
                <a:latin typeface="Constantia"/>
                <a:cs typeface="Constantia"/>
              </a:rPr>
              <a:t>of the</a:t>
            </a:r>
            <a:r>
              <a:rPr lang="en-US" spc="-105" dirty="0">
                <a:latin typeface="Constantia"/>
                <a:cs typeface="Constantia"/>
              </a:rPr>
              <a:t> </a:t>
            </a:r>
            <a:r>
              <a:rPr lang="en-US" spc="-10" dirty="0">
                <a:latin typeface="Constantia"/>
                <a:cs typeface="Constantia"/>
              </a:rPr>
              <a:t>bladder</a:t>
            </a:r>
            <a:endParaRPr lang="en-US" dirty="0">
              <a:latin typeface="Constantia"/>
              <a:cs typeface="Constantia"/>
            </a:endParaRPr>
          </a:p>
          <a:p>
            <a:pPr marL="388620" indent="-239395">
              <a:lnSpc>
                <a:spcPct val="100000"/>
              </a:lnSpc>
              <a:spcBef>
                <a:spcPts val="2350"/>
              </a:spcBef>
              <a:buSzPct val="80357"/>
              <a:buFont typeface="Wingdings"/>
              <a:buChar char=""/>
              <a:tabLst>
                <a:tab pos="388620" algn="l"/>
              </a:tabLst>
            </a:pPr>
            <a:r>
              <a:rPr lang="en-US" dirty="0">
                <a:latin typeface="Constantia"/>
                <a:cs typeface="Constantia"/>
              </a:rPr>
              <a:t>The</a:t>
            </a:r>
            <a:r>
              <a:rPr lang="en-US" spc="-120" dirty="0">
                <a:latin typeface="Constantia"/>
                <a:cs typeface="Constantia"/>
              </a:rPr>
              <a:t> </a:t>
            </a:r>
            <a:r>
              <a:rPr lang="en-US" dirty="0">
                <a:latin typeface="Constantia"/>
                <a:cs typeface="Constantia"/>
              </a:rPr>
              <a:t>urine</a:t>
            </a:r>
            <a:r>
              <a:rPr lang="en-US" spc="-75" dirty="0">
                <a:latin typeface="Constantia"/>
                <a:cs typeface="Constantia"/>
              </a:rPr>
              <a:t> </a:t>
            </a:r>
            <a:r>
              <a:rPr lang="en-US" dirty="0">
                <a:latin typeface="Constantia"/>
                <a:cs typeface="Constantia"/>
              </a:rPr>
              <a:t>is</a:t>
            </a:r>
            <a:r>
              <a:rPr lang="en-US" spc="-80" dirty="0">
                <a:latin typeface="Constantia"/>
                <a:cs typeface="Constantia"/>
              </a:rPr>
              <a:t> </a:t>
            </a:r>
            <a:r>
              <a:rPr lang="en-US" dirty="0">
                <a:latin typeface="Constantia"/>
                <a:cs typeface="Constantia"/>
              </a:rPr>
              <a:t>not</a:t>
            </a:r>
            <a:r>
              <a:rPr lang="en-US" spc="-150" dirty="0">
                <a:latin typeface="Constantia"/>
                <a:cs typeface="Constantia"/>
              </a:rPr>
              <a:t> </a:t>
            </a:r>
            <a:r>
              <a:rPr lang="en-US" dirty="0">
                <a:latin typeface="Constantia"/>
                <a:cs typeface="Constantia"/>
              </a:rPr>
              <a:t>as</a:t>
            </a:r>
            <a:r>
              <a:rPr lang="en-US" spc="-125" dirty="0">
                <a:latin typeface="Constantia"/>
                <a:cs typeface="Constantia"/>
              </a:rPr>
              <a:t> </a:t>
            </a:r>
            <a:r>
              <a:rPr lang="en-US" spc="-10" dirty="0">
                <a:latin typeface="Constantia"/>
                <a:cs typeface="Constantia"/>
              </a:rPr>
              <a:t>acidic</a:t>
            </a:r>
            <a:endParaRPr lang="en-US" dirty="0">
              <a:latin typeface="Constantia"/>
              <a:cs typeface="Constantia"/>
            </a:endParaRPr>
          </a:p>
          <a:p>
            <a:pPr marL="389255" indent="-239395">
              <a:lnSpc>
                <a:spcPct val="100000"/>
              </a:lnSpc>
              <a:spcBef>
                <a:spcPts val="2355"/>
              </a:spcBef>
              <a:buSzPct val="80357"/>
              <a:buFont typeface="Wingdings"/>
              <a:buChar char=""/>
              <a:tabLst>
                <a:tab pos="389255" algn="l"/>
              </a:tabLst>
            </a:pPr>
            <a:r>
              <a:rPr lang="en-US" spc="-50" dirty="0">
                <a:latin typeface="Constantia"/>
                <a:cs typeface="Constantia"/>
              </a:rPr>
              <a:t>It</a:t>
            </a:r>
            <a:r>
              <a:rPr lang="en-US" spc="-130" dirty="0">
                <a:latin typeface="Constantia"/>
                <a:cs typeface="Constantia"/>
              </a:rPr>
              <a:t> </a:t>
            </a:r>
            <a:r>
              <a:rPr lang="en-US" spc="-10" dirty="0">
                <a:latin typeface="Constantia"/>
                <a:cs typeface="Constantia"/>
              </a:rPr>
              <a:t>contains</a:t>
            </a:r>
            <a:r>
              <a:rPr lang="en-US" spc="-160" dirty="0">
                <a:latin typeface="Constantia"/>
                <a:cs typeface="Constantia"/>
              </a:rPr>
              <a:t> </a:t>
            </a:r>
            <a:r>
              <a:rPr lang="en-US" spc="-20" dirty="0">
                <a:latin typeface="Constantia"/>
                <a:cs typeface="Constantia"/>
              </a:rPr>
              <a:t>more</a:t>
            </a:r>
            <a:r>
              <a:rPr lang="en-US" spc="-155" dirty="0">
                <a:latin typeface="Constantia"/>
                <a:cs typeface="Constantia"/>
              </a:rPr>
              <a:t> </a:t>
            </a:r>
            <a:r>
              <a:rPr lang="en-US" dirty="0">
                <a:latin typeface="Constantia"/>
                <a:cs typeface="Constantia"/>
              </a:rPr>
              <a:t>sugars,</a:t>
            </a:r>
            <a:r>
              <a:rPr lang="en-US" spc="-50" dirty="0">
                <a:latin typeface="Constantia"/>
                <a:cs typeface="Constantia"/>
              </a:rPr>
              <a:t> </a:t>
            </a:r>
            <a:r>
              <a:rPr lang="en-US" spc="-20" dirty="0">
                <a:latin typeface="Constantia"/>
                <a:cs typeface="Constantia"/>
              </a:rPr>
              <a:t>protein,</a:t>
            </a:r>
            <a:r>
              <a:rPr lang="en-US" spc="-135" dirty="0">
                <a:latin typeface="Constantia"/>
                <a:cs typeface="Constantia"/>
              </a:rPr>
              <a:t> </a:t>
            </a:r>
            <a:r>
              <a:rPr lang="en-US" dirty="0">
                <a:latin typeface="Constantia"/>
                <a:cs typeface="Constantia"/>
              </a:rPr>
              <a:t>and</a:t>
            </a:r>
            <a:r>
              <a:rPr lang="en-US" spc="-50" dirty="0">
                <a:latin typeface="Constantia"/>
                <a:cs typeface="Constantia"/>
              </a:rPr>
              <a:t> </a:t>
            </a:r>
            <a:r>
              <a:rPr lang="en-US" spc="-10" dirty="0">
                <a:latin typeface="Constantia"/>
                <a:cs typeface="Constantia"/>
              </a:rPr>
              <a:t>hormones</a:t>
            </a:r>
            <a:endParaRPr lang="en-US" dirty="0">
              <a:latin typeface="Constantia"/>
              <a:cs typeface="Constantia"/>
            </a:endParaRPr>
          </a:p>
          <a:p>
            <a:endParaRPr lang="en-US" dirty="0"/>
          </a:p>
        </p:txBody>
      </p:sp>
    </p:spTree>
    <p:extLst>
      <p:ext uri="{BB962C8B-B14F-4D97-AF65-F5344CB8AC3E}">
        <p14:creationId xmlns:p14="http://schemas.microsoft.com/office/powerpoint/2010/main" val="1184216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620688"/>
            <a:ext cx="7560840" cy="5616624"/>
          </a:xfrm>
          <a:solidFill>
            <a:schemeClr val="accent6">
              <a:lumMod val="40000"/>
              <a:lumOff val="60000"/>
            </a:schemeClr>
          </a:solidFill>
        </p:spPr>
        <p:txBody>
          <a:bodyPr>
            <a:noAutofit/>
          </a:bodyPr>
          <a:lstStyle/>
          <a:p>
            <a:pPr marL="0" indent="0" algn="l" rtl="0">
              <a:buNone/>
            </a:pPr>
            <a:r>
              <a:rPr lang="en-US" sz="2800" dirty="0"/>
              <a:t>Clinical features</a:t>
            </a:r>
          </a:p>
          <a:p>
            <a:pPr algn="l" rtl="0"/>
            <a:r>
              <a:rPr lang="en-US" sz="2800" dirty="0"/>
              <a:t>Primary infection usually produces </a:t>
            </a:r>
            <a:r>
              <a:rPr lang="en-US" sz="2800" b="1" dirty="0">
                <a:solidFill>
                  <a:srgbClr val="FF0000"/>
                </a:solidFill>
              </a:rPr>
              <a:t>no symptoms  (90%)</a:t>
            </a:r>
            <a:r>
              <a:rPr lang="en-US" sz="2800" dirty="0"/>
              <a:t>or mild non-specific </a:t>
            </a:r>
            <a:r>
              <a:rPr lang="en-US" sz="2800" b="1" dirty="0">
                <a:solidFill>
                  <a:srgbClr val="FF0000"/>
                </a:solidFill>
              </a:rPr>
              <a:t>flu-like symptoms </a:t>
            </a:r>
            <a:r>
              <a:rPr lang="en-US" sz="2800" dirty="0"/>
              <a:t>. </a:t>
            </a:r>
          </a:p>
          <a:p>
            <a:pPr algn="l" rtl="0"/>
            <a:r>
              <a:rPr lang="en-US" sz="2800" dirty="0"/>
              <a:t>The abnormalities seen on </a:t>
            </a:r>
            <a:r>
              <a:rPr lang="en-US" sz="2800" b="1" dirty="0">
                <a:solidFill>
                  <a:srgbClr val="FF0000"/>
                </a:solidFill>
              </a:rPr>
              <a:t>USG</a:t>
            </a:r>
            <a:r>
              <a:rPr lang="en-US" sz="2800" dirty="0"/>
              <a:t>: </a:t>
            </a:r>
          </a:p>
          <a:p>
            <a:pPr marL="457200" indent="-457200" algn="l" rtl="0">
              <a:buFont typeface="+mj-lt"/>
              <a:buAutoNum type="arabicPeriod"/>
            </a:pPr>
            <a:r>
              <a:rPr lang="en-US" sz="2800" dirty="0"/>
              <a:t>FGR, </a:t>
            </a:r>
          </a:p>
          <a:p>
            <a:pPr marL="457200" indent="-457200" algn="l" rtl="0">
              <a:buFont typeface="+mj-lt"/>
              <a:buAutoNum type="arabicPeriod"/>
            </a:pPr>
            <a:r>
              <a:rPr lang="en-US" sz="2800" dirty="0"/>
              <a:t>Microcephaly, </a:t>
            </a:r>
          </a:p>
          <a:p>
            <a:pPr marL="457200" indent="-457200" algn="l" rtl="0">
              <a:buFont typeface="+mj-lt"/>
              <a:buAutoNum type="arabicPeriod"/>
            </a:pPr>
            <a:r>
              <a:rPr lang="en-US" sz="2800" dirty="0"/>
              <a:t>Intracranial calcification ,</a:t>
            </a:r>
          </a:p>
          <a:p>
            <a:pPr marL="457200" indent="-457200" algn="l" rtl="0">
              <a:buFont typeface="+mj-lt"/>
              <a:buAutoNum type="arabicPeriod"/>
            </a:pPr>
            <a:r>
              <a:rPr lang="en-US" sz="2800" dirty="0"/>
              <a:t>Hydrocephaly, </a:t>
            </a:r>
          </a:p>
          <a:p>
            <a:pPr marL="457200" indent="-457200" algn="l" rtl="0">
              <a:buFont typeface="+mj-lt"/>
              <a:buAutoNum type="arabicPeriod"/>
            </a:pPr>
            <a:r>
              <a:rPr lang="en-US" sz="2800" dirty="0"/>
              <a:t>Ascites or hydrops. </a:t>
            </a:r>
          </a:p>
        </p:txBody>
      </p:sp>
    </p:spTree>
    <p:extLst>
      <p:ext uri="{BB962C8B-B14F-4D97-AF65-F5344CB8AC3E}">
        <p14:creationId xmlns:p14="http://schemas.microsoft.com/office/powerpoint/2010/main" val="2194959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620688"/>
            <a:ext cx="7488832" cy="5544616"/>
          </a:xfrm>
          <a:solidFill>
            <a:schemeClr val="accent6">
              <a:lumMod val="40000"/>
              <a:lumOff val="60000"/>
            </a:schemeClr>
          </a:solidFill>
        </p:spPr>
        <p:txBody>
          <a:bodyPr>
            <a:normAutofit/>
          </a:bodyPr>
          <a:lstStyle/>
          <a:p>
            <a:pPr marL="0" indent="0" algn="l" rtl="0">
              <a:buNone/>
            </a:pPr>
            <a:r>
              <a:rPr lang="en-US" dirty="0"/>
              <a:t>Primary infection is more likely to cause  congenital CMV </a:t>
            </a:r>
            <a:r>
              <a:rPr lang="en-US" b="1" dirty="0">
                <a:solidFill>
                  <a:srgbClr val="FF0000"/>
                </a:solidFill>
              </a:rPr>
              <a:t>(40%) </a:t>
            </a:r>
            <a:r>
              <a:rPr lang="en-US" dirty="0"/>
              <a:t>and long-term sequelae than reactivation of infection </a:t>
            </a:r>
            <a:r>
              <a:rPr lang="en-US" b="1" dirty="0">
                <a:solidFill>
                  <a:srgbClr val="FF0000"/>
                </a:solidFill>
              </a:rPr>
              <a:t>(1%).</a:t>
            </a:r>
          </a:p>
          <a:p>
            <a:pPr marL="0" indent="0" algn="l" rtl="0">
              <a:buNone/>
            </a:pPr>
            <a:r>
              <a:rPr lang="en-US" dirty="0"/>
              <a:t>There may </a:t>
            </a:r>
            <a:r>
              <a:rPr lang="en-US" b="1" dirty="0">
                <a:solidFill>
                  <a:srgbClr val="FF0000"/>
                </a:solidFill>
              </a:rPr>
              <a:t>not </a:t>
            </a:r>
            <a:r>
              <a:rPr lang="en-US" dirty="0"/>
              <a:t>be any </a:t>
            </a:r>
            <a:r>
              <a:rPr lang="en-US" b="1" dirty="0">
                <a:solidFill>
                  <a:srgbClr val="FF0000"/>
                </a:solidFill>
              </a:rPr>
              <a:t>abnormalities</a:t>
            </a:r>
            <a:r>
              <a:rPr lang="en-US" dirty="0"/>
              <a:t> detected on USG, but affected infants may later be found to have</a:t>
            </a:r>
          </a:p>
          <a:p>
            <a:pPr algn="l" rtl="0"/>
            <a:r>
              <a:rPr lang="en-US" dirty="0"/>
              <a:t>Neurological damage such as</a:t>
            </a:r>
          </a:p>
          <a:p>
            <a:pPr marL="457200" indent="-457200" algn="l" rtl="0">
              <a:buFont typeface="+mj-lt"/>
              <a:buAutoNum type="arabicPeriod"/>
            </a:pPr>
            <a:r>
              <a:rPr lang="en-US" dirty="0"/>
              <a:t>Blindness, </a:t>
            </a:r>
          </a:p>
          <a:p>
            <a:pPr marL="457200" indent="-457200" algn="l" rtl="0">
              <a:buFont typeface="+mj-lt"/>
              <a:buAutoNum type="arabicPeriod"/>
            </a:pPr>
            <a:r>
              <a:rPr lang="en-US" dirty="0"/>
              <a:t>Deafness </a:t>
            </a:r>
          </a:p>
          <a:p>
            <a:pPr marL="457200" indent="-457200" algn="l" rtl="0">
              <a:buFont typeface="+mj-lt"/>
              <a:buAutoNum type="arabicPeriod"/>
            </a:pPr>
            <a:r>
              <a:rPr lang="en-US" dirty="0"/>
              <a:t>Developmental delay. </a:t>
            </a:r>
          </a:p>
          <a:p>
            <a:pPr algn="l" rtl="0"/>
            <a:r>
              <a:rPr lang="en-US" dirty="0"/>
              <a:t>The neonate can also be </a:t>
            </a:r>
            <a:r>
              <a:rPr lang="en-US" dirty="0" err="1"/>
              <a:t>anaemic</a:t>
            </a:r>
            <a:r>
              <a:rPr lang="en-US" dirty="0"/>
              <a:t> </a:t>
            </a:r>
          </a:p>
          <a:p>
            <a:pPr algn="l" rtl="0"/>
            <a:r>
              <a:rPr lang="en-US" dirty="0" err="1"/>
              <a:t>Thrombocytopaenic</a:t>
            </a:r>
            <a:r>
              <a:rPr lang="en-US" dirty="0"/>
              <a:t>, </a:t>
            </a:r>
          </a:p>
          <a:p>
            <a:pPr algn="l" rtl="0"/>
            <a:r>
              <a:rPr lang="en-US" dirty="0"/>
              <a:t>With hepatosplenomegaly, </a:t>
            </a:r>
          </a:p>
          <a:p>
            <a:pPr algn="l" rtl="0"/>
            <a:r>
              <a:rPr lang="en-US" dirty="0"/>
              <a:t>Jaundice </a:t>
            </a:r>
          </a:p>
          <a:p>
            <a:pPr algn="l" rtl="0"/>
            <a:r>
              <a:rPr lang="en-US" dirty="0" err="1"/>
              <a:t>Purpural</a:t>
            </a:r>
            <a:r>
              <a:rPr lang="en-US" dirty="0"/>
              <a:t> rash.</a:t>
            </a:r>
          </a:p>
          <a:p>
            <a:pPr marL="0" indent="0" algn="l" rtl="0">
              <a:buNone/>
            </a:pPr>
            <a:endParaRPr lang="ar-IQ" dirty="0"/>
          </a:p>
        </p:txBody>
      </p:sp>
    </p:spTree>
    <p:extLst>
      <p:ext uri="{BB962C8B-B14F-4D97-AF65-F5344CB8AC3E}">
        <p14:creationId xmlns:p14="http://schemas.microsoft.com/office/powerpoint/2010/main" val="1559634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817583"/>
            <a:ext cx="6965245" cy="595193"/>
          </a:xfrm>
        </p:spPr>
        <p:txBody>
          <a:bodyPr>
            <a:normAutofit fontScale="90000"/>
          </a:bodyPr>
          <a:lstStyle/>
          <a:p>
            <a:r>
              <a:rPr lang="en-US" dirty="0"/>
              <a:t>CMV</a:t>
            </a:r>
            <a:endParaRPr lang="ar-IQ"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102" t="20429" r="25237" b="10851"/>
          <a:stretch/>
        </p:blipFill>
        <p:spPr bwMode="auto">
          <a:xfrm>
            <a:off x="1115616" y="1484784"/>
            <a:ext cx="7056783"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384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5577" y="620689"/>
            <a:ext cx="7632848" cy="1296144"/>
          </a:xfrm>
        </p:spPr>
        <p:txBody>
          <a:bodyPr>
            <a:noAutofit/>
          </a:bodyPr>
          <a:lstStyle/>
          <a:p>
            <a:pPr rtl="0"/>
            <a:r>
              <a:rPr lang="en-US" sz="2800" dirty="0"/>
              <a:t>US of a fetal brain demonstrating intracranial calcification secondary to CMV infection</a:t>
            </a:r>
            <a:endParaRPr lang="ar-IQ" sz="2800"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1016723" y="1846263"/>
            <a:ext cx="7155003" cy="402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58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548680"/>
            <a:ext cx="7704856" cy="5760640"/>
          </a:xfrm>
          <a:solidFill>
            <a:schemeClr val="accent6">
              <a:lumMod val="40000"/>
              <a:lumOff val="60000"/>
            </a:schemeClr>
          </a:solidFill>
        </p:spPr>
        <p:txBody>
          <a:bodyPr>
            <a:noAutofit/>
          </a:bodyPr>
          <a:lstStyle/>
          <a:p>
            <a:pPr marL="0" indent="0" algn="l" rtl="0">
              <a:buNone/>
            </a:pPr>
            <a:r>
              <a:rPr lang="en-US" sz="2800" b="1" dirty="0">
                <a:solidFill>
                  <a:srgbClr val="FF0000"/>
                </a:solidFill>
              </a:rPr>
              <a:t>Management</a:t>
            </a:r>
          </a:p>
          <a:p>
            <a:pPr algn="l" rtl="0"/>
            <a:r>
              <a:rPr lang="en-US" sz="2800" dirty="0"/>
              <a:t>It can be detected by culture of infant urine.</a:t>
            </a:r>
          </a:p>
          <a:p>
            <a:pPr algn="l" rtl="0"/>
            <a:r>
              <a:rPr lang="en-US" sz="2800" dirty="0"/>
              <a:t>A serological diagnosis of primary CMV is done by demonstrating CMV Ab (initially develops </a:t>
            </a:r>
            <a:r>
              <a:rPr lang="en-US" sz="2800" b="1" dirty="0">
                <a:solidFill>
                  <a:srgbClr val="FF0000"/>
                </a:solidFill>
              </a:rPr>
              <a:t>IgM</a:t>
            </a:r>
            <a:r>
              <a:rPr lang="en-US" sz="2800" dirty="0"/>
              <a:t> Ab and subsequently </a:t>
            </a:r>
            <a:r>
              <a:rPr lang="en-US" sz="2800" b="1" dirty="0">
                <a:solidFill>
                  <a:srgbClr val="FF0000"/>
                </a:solidFill>
              </a:rPr>
              <a:t>IgG Ab). </a:t>
            </a:r>
          </a:p>
          <a:p>
            <a:pPr algn="l" rtl="0"/>
            <a:r>
              <a:rPr lang="en-US" sz="2800" dirty="0"/>
              <a:t>Since IgM can be secreted for several months, it has to be a new finding in a woman who was negative for IgM </a:t>
            </a:r>
            <a:r>
              <a:rPr lang="en-US" sz="2800" b="1" dirty="0">
                <a:solidFill>
                  <a:srgbClr val="FF0000"/>
                </a:solidFill>
              </a:rPr>
              <a:t>at the time of booking. </a:t>
            </a:r>
          </a:p>
          <a:p>
            <a:pPr algn="l" rtl="0"/>
            <a:r>
              <a:rPr lang="en-US" sz="2800" dirty="0"/>
              <a:t>If there is a suspicion that the fetus may be infected </a:t>
            </a:r>
            <a:r>
              <a:rPr lang="en-US" sz="2800" b="1" dirty="0">
                <a:solidFill>
                  <a:srgbClr val="FF0000"/>
                </a:solidFill>
              </a:rPr>
              <a:t>amniotic fluid </a:t>
            </a:r>
            <a:r>
              <a:rPr lang="en-US" sz="2800" dirty="0"/>
              <a:t>can be tested for the virus by PCR. </a:t>
            </a:r>
            <a:endParaRPr lang="ar-IQ" sz="2800" dirty="0"/>
          </a:p>
        </p:txBody>
      </p:sp>
    </p:spTree>
    <p:extLst>
      <p:ext uri="{BB962C8B-B14F-4D97-AF65-F5344CB8AC3E}">
        <p14:creationId xmlns:p14="http://schemas.microsoft.com/office/powerpoint/2010/main" val="2450536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620688"/>
            <a:ext cx="7704856" cy="5688632"/>
          </a:xfrm>
          <a:solidFill>
            <a:schemeClr val="accent6">
              <a:lumMod val="40000"/>
              <a:lumOff val="60000"/>
            </a:schemeClr>
          </a:solidFill>
        </p:spPr>
        <p:txBody>
          <a:bodyPr>
            <a:noAutofit/>
          </a:bodyPr>
          <a:lstStyle/>
          <a:p>
            <a:pPr algn="l" rtl="0"/>
            <a:r>
              <a:rPr lang="en-US" sz="3200" b="1" dirty="0"/>
              <a:t>If abnormalities are detected on USG, </a:t>
            </a:r>
            <a:r>
              <a:rPr lang="en-US" sz="3200" b="1" dirty="0">
                <a:solidFill>
                  <a:srgbClr val="FF0000"/>
                </a:solidFill>
              </a:rPr>
              <a:t>termination </a:t>
            </a:r>
            <a:r>
              <a:rPr lang="en-US" sz="3200" b="1" dirty="0"/>
              <a:t>should be discussed. </a:t>
            </a:r>
          </a:p>
          <a:p>
            <a:pPr algn="l" rtl="0"/>
            <a:r>
              <a:rPr lang="en-US" sz="3200" b="1" dirty="0"/>
              <a:t>More difficult situation is when the fetus appears </a:t>
            </a:r>
            <a:r>
              <a:rPr lang="en-US" sz="3200" b="1" dirty="0">
                <a:solidFill>
                  <a:srgbClr val="FF0000"/>
                </a:solidFill>
              </a:rPr>
              <a:t>normal on USG</a:t>
            </a:r>
            <a:r>
              <a:rPr lang="en-US" sz="3200" b="1" dirty="0"/>
              <a:t>, there is a </a:t>
            </a:r>
            <a:r>
              <a:rPr lang="en-US" sz="3200" b="1" dirty="0">
                <a:solidFill>
                  <a:srgbClr val="FF0000"/>
                </a:solidFill>
              </a:rPr>
              <a:t>20% </a:t>
            </a:r>
            <a:r>
              <a:rPr lang="en-US" sz="3200" b="1" dirty="0"/>
              <a:t>chance of neurological abnormality in this fetus. </a:t>
            </a:r>
          </a:p>
          <a:p>
            <a:pPr algn="l" rtl="0"/>
            <a:r>
              <a:rPr lang="en-US" sz="3200" b="1" dirty="0"/>
              <a:t>CMV has the capacity of reactivation, it persists in the </a:t>
            </a:r>
            <a:r>
              <a:rPr lang="en-US" sz="3200" b="1" dirty="0">
                <a:solidFill>
                  <a:srgbClr val="FF0000"/>
                </a:solidFill>
              </a:rPr>
              <a:t>lymphocytes</a:t>
            </a:r>
            <a:r>
              <a:rPr lang="en-US" sz="3200" b="1" dirty="0"/>
              <a:t> throughout life and can be transmitted by </a:t>
            </a:r>
            <a:r>
              <a:rPr lang="en-US" sz="3200" b="1" dirty="0">
                <a:solidFill>
                  <a:srgbClr val="FF0000"/>
                </a:solidFill>
              </a:rPr>
              <a:t>blood transfusion or transplantation</a:t>
            </a:r>
            <a:r>
              <a:rPr lang="en-US" sz="3200" b="1" dirty="0"/>
              <a:t>.</a:t>
            </a:r>
          </a:p>
        </p:txBody>
      </p:sp>
    </p:spTree>
    <p:extLst>
      <p:ext uri="{BB962C8B-B14F-4D97-AF65-F5344CB8AC3E}">
        <p14:creationId xmlns:p14="http://schemas.microsoft.com/office/powerpoint/2010/main" val="15110126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817582"/>
            <a:ext cx="6965245" cy="45719"/>
          </a:xfrm>
        </p:spPr>
        <p:txBody>
          <a:bodyPr>
            <a:normAutofit fontScale="90000"/>
          </a:bodyPr>
          <a:lstStyle/>
          <a:p>
            <a:r>
              <a:rPr lang="en-US" dirty="0"/>
              <a:t> </a:t>
            </a:r>
            <a:endParaRPr lang="ar-IQ" dirty="0"/>
          </a:p>
        </p:txBody>
      </p:sp>
      <p:sp>
        <p:nvSpPr>
          <p:cNvPr id="3" name="عنصر نائب للمحتوى 2"/>
          <p:cNvSpPr>
            <a:spLocks noGrp="1"/>
          </p:cNvSpPr>
          <p:nvPr>
            <p:ph idx="1"/>
          </p:nvPr>
        </p:nvSpPr>
        <p:spPr>
          <a:xfrm>
            <a:off x="683568" y="548680"/>
            <a:ext cx="7776864" cy="5760640"/>
          </a:xfrm>
          <a:solidFill>
            <a:schemeClr val="tx2">
              <a:lumMod val="60000"/>
              <a:lumOff val="40000"/>
            </a:schemeClr>
          </a:solidFill>
        </p:spPr>
        <p:txBody>
          <a:bodyPr>
            <a:normAutofit/>
          </a:bodyPr>
          <a:lstStyle/>
          <a:p>
            <a:pPr marL="0" indent="0" algn="l" rtl="0">
              <a:buNone/>
            </a:pPr>
            <a:r>
              <a:rPr lang="en-US" sz="3600" b="1" dirty="0">
                <a:solidFill>
                  <a:srgbClr val="FF0000"/>
                </a:solidFill>
              </a:rPr>
              <a:t>Toxoplasmosis</a:t>
            </a:r>
          </a:p>
          <a:p>
            <a:pPr algn="l" rtl="0"/>
            <a:r>
              <a:rPr lang="en-US" sz="2800" b="1" dirty="0">
                <a:solidFill>
                  <a:srgbClr val="FF0000"/>
                </a:solidFill>
              </a:rPr>
              <a:t>Toxoplasma </a:t>
            </a:r>
            <a:r>
              <a:rPr lang="en-US" sz="2800" b="1" dirty="0" err="1">
                <a:solidFill>
                  <a:srgbClr val="FF0000"/>
                </a:solidFill>
              </a:rPr>
              <a:t>gondii</a:t>
            </a:r>
            <a:r>
              <a:rPr lang="en-US" sz="2800" dirty="0"/>
              <a:t> is a protozoan parasite found in cat </a:t>
            </a:r>
            <a:r>
              <a:rPr lang="en-US" sz="2800" dirty="0" err="1"/>
              <a:t>faeces</a:t>
            </a:r>
            <a:r>
              <a:rPr lang="en-US" sz="2800" dirty="0"/>
              <a:t>, soil or uncooked meat.</a:t>
            </a:r>
          </a:p>
          <a:p>
            <a:pPr algn="l" rtl="0"/>
            <a:r>
              <a:rPr lang="en-US" sz="2800" dirty="0"/>
              <a:t>Congenital toxoplasmosis is </a:t>
            </a:r>
            <a:r>
              <a:rPr lang="en-US" sz="2800" b="1" dirty="0">
                <a:solidFill>
                  <a:srgbClr val="FF0000"/>
                </a:solidFill>
              </a:rPr>
              <a:t>rare</a:t>
            </a:r>
            <a:r>
              <a:rPr lang="en-US" sz="2800" dirty="0"/>
              <a:t> , with estimates suggesting only around 1 in every 10,000–30,000 babies are born with the condition.</a:t>
            </a:r>
          </a:p>
          <a:p>
            <a:pPr algn="l" rtl="0"/>
            <a:r>
              <a:rPr lang="en-US" sz="2800" dirty="0"/>
              <a:t>Primary infection causes </a:t>
            </a:r>
            <a:r>
              <a:rPr lang="en-US" sz="2800" b="1" dirty="0">
                <a:solidFill>
                  <a:srgbClr val="FF0000"/>
                </a:solidFill>
              </a:rPr>
              <a:t>immunity </a:t>
            </a:r>
            <a:r>
              <a:rPr lang="en-US" sz="2800" dirty="0"/>
              <a:t>which is </a:t>
            </a:r>
            <a:r>
              <a:rPr lang="en-US" sz="2800" b="1" dirty="0">
                <a:solidFill>
                  <a:srgbClr val="FF0000"/>
                </a:solidFill>
              </a:rPr>
              <a:t>life long </a:t>
            </a:r>
            <a:r>
              <a:rPr lang="en-US" sz="2800" dirty="0"/>
              <a:t>and usually prevent reinfection </a:t>
            </a:r>
          </a:p>
          <a:p>
            <a:pPr algn="l" rtl="0"/>
            <a:r>
              <a:rPr lang="en-US" sz="2800" dirty="0"/>
              <a:t>If </a:t>
            </a:r>
            <a:r>
              <a:rPr lang="en-US" sz="2800" b="1" dirty="0">
                <a:solidFill>
                  <a:srgbClr val="FF0000"/>
                </a:solidFill>
              </a:rPr>
              <a:t>non pregnant </a:t>
            </a:r>
            <a:r>
              <a:rPr lang="en-US" sz="2800" dirty="0"/>
              <a:t>woman diagnosed with acute toxoplasma, pregnancy should be avoided for 6 months</a:t>
            </a:r>
            <a:endParaRPr lang="ar-IQ" dirty="0"/>
          </a:p>
        </p:txBody>
      </p:sp>
    </p:spTree>
    <p:extLst>
      <p:ext uri="{BB962C8B-B14F-4D97-AF65-F5344CB8AC3E}">
        <p14:creationId xmlns:p14="http://schemas.microsoft.com/office/powerpoint/2010/main" val="4263792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548680"/>
            <a:ext cx="7776864" cy="5760640"/>
          </a:xfrm>
          <a:solidFill>
            <a:schemeClr val="tx2">
              <a:lumMod val="60000"/>
              <a:lumOff val="40000"/>
            </a:schemeClr>
          </a:solidFill>
        </p:spPr>
        <p:txBody>
          <a:bodyPr>
            <a:normAutofit/>
          </a:bodyPr>
          <a:lstStyle/>
          <a:p>
            <a:pPr marL="0" indent="0" algn="l" rtl="0">
              <a:buNone/>
            </a:pPr>
            <a:r>
              <a:rPr lang="en-US" sz="3200" b="1" dirty="0">
                <a:solidFill>
                  <a:srgbClr val="FF0000"/>
                </a:solidFill>
              </a:rPr>
              <a:t>Screening</a:t>
            </a:r>
          </a:p>
          <a:p>
            <a:pPr algn="l" rtl="0"/>
            <a:r>
              <a:rPr lang="en-US" sz="3200" dirty="0"/>
              <a:t>Only about </a:t>
            </a:r>
            <a:r>
              <a:rPr lang="en-US" sz="3200" b="1" dirty="0">
                <a:solidFill>
                  <a:srgbClr val="FF0000"/>
                </a:solidFill>
              </a:rPr>
              <a:t>10</a:t>
            </a:r>
            <a:r>
              <a:rPr lang="en-US" sz="3200" dirty="0"/>
              <a:t> severely affected babies are diagnosed </a:t>
            </a:r>
            <a:r>
              <a:rPr lang="en-US" sz="3200" b="1" dirty="0">
                <a:solidFill>
                  <a:srgbClr val="FF0000"/>
                </a:solidFill>
              </a:rPr>
              <a:t>/ year </a:t>
            </a:r>
            <a:r>
              <a:rPr lang="en-US" sz="3200" dirty="0"/>
              <a:t>and for this reason the screening for toxoplasmosis should not be offered routinely. </a:t>
            </a:r>
          </a:p>
          <a:p>
            <a:pPr algn="l" rtl="0"/>
            <a:r>
              <a:rPr lang="en-US" sz="3200" dirty="0"/>
              <a:t>There is a lack of evidence that antenatal </a:t>
            </a:r>
            <a:r>
              <a:rPr lang="en-US" sz="3200" b="1" dirty="0">
                <a:solidFill>
                  <a:srgbClr val="FF0000"/>
                </a:solidFill>
              </a:rPr>
              <a:t>screening &amp; treatment </a:t>
            </a:r>
            <a:r>
              <a:rPr lang="en-US" sz="3200" dirty="0"/>
              <a:t>reduces mother-to-child transmission or the complications associated with T. </a:t>
            </a:r>
            <a:r>
              <a:rPr lang="en-US" sz="3200" dirty="0" err="1"/>
              <a:t>gondii</a:t>
            </a:r>
            <a:r>
              <a:rPr lang="en-US" sz="3200" dirty="0"/>
              <a:t> infection. </a:t>
            </a:r>
            <a:endParaRPr lang="en-US" dirty="0"/>
          </a:p>
          <a:p>
            <a:pPr marL="0" indent="0" algn="l" rtl="0">
              <a:buNone/>
            </a:pPr>
            <a:endParaRPr lang="ar-IQ" dirty="0"/>
          </a:p>
        </p:txBody>
      </p:sp>
    </p:spTree>
    <p:extLst>
      <p:ext uri="{BB962C8B-B14F-4D97-AF65-F5344CB8AC3E}">
        <p14:creationId xmlns:p14="http://schemas.microsoft.com/office/powerpoint/2010/main" val="3587595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817583"/>
            <a:ext cx="6965245" cy="811217"/>
          </a:xfrm>
          <a:solidFill>
            <a:schemeClr val="tx2">
              <a:lumMod val="60000"/>
              <a:lumOff val="40000"/>
            </a:schemeClr>
          </a:solidFill>
        </p:spPr>
        <p:txBody>
          <a:bodyPr/>
          <a:lstStyle/>
          <a:p>
            <a:pPr algn="l" rtl="0"/>
            <a:r>
              <a:rPr lang="en-US" sz="3600" dirty="0">
                <a:solidFill>
                  <a:schemeClr val="bg1"/>
                </a:solidFill>
              </a:rPr>
              <a:t>Preventive measure</a:t>
            </a:r>
            <a:r>
              <a:rPr lang="en-US" dirty="0">
                <a:solidFill>
                  <a:schemeClr val="bg1"/>
                </a:solidFill>
              </a:rPr>
              <a:t> </a:t>
            </a:r>
            <a:endParaRPr lang="ar-IQ" dirty="0">
              <a:solidFill>
                <a:schemeClr val="bg1"/>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162815"/>
              </p:ext>
            </p:extLst>
          </p:nvPr>
        </p:nvGraphicFramePr>
        <p:xfrm>
          <a:off x="971600" y="1772816"/>
          <a:ext cx="7272808" cy="439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1447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548680"/>
            <a:ext cx="7776864" cy="5760640"/>
          </a:xfrm>
          <a:solidFill>
            <a:schemeClr val="tx2">
              <a:lumMod val="60000"/>
              <a:lumOff val="40000"/>
            </a:schemeClr>
          </a:solidFill>
        </p:spPr>
        <p:txBody>
          <a:bodyPr>
            <a:normAutofit/>
          </a:bodyPr>
          <a:lstStyle/>
          <a:p>
            <a:pPr marL="0" indent="0" algn="l" rtl="0">
              <a:buNone/>
            </a:pPr>
            <a:r>
              <a:rPr lang="en-US" sz="3200" dirty="0"/>
              <a:t>Clinical features</a:t>
            </a:r>
          </a:p>
          <a:p>
            <a:pPr algn="l" rtl="0"/>
            <a:r>
              <a:rPr lang="en-US" sz="3200" dirty="0"/>
              <a:t>The initial infection is usually </a:t>
            </a:r>
            <a:r>
              <a:rPr lang="en-US" sz="3200" b="1" dirty="0">
                <a:solidFill>
                  <a:srgbClr val="FF0000"/>
                </a:solidFill>
              </a:rPr>
              <a:t>asymptomatic</a:t>
            </a:r>
            <a:r>
              <a:rPr lang="en-US" sz="3200" dirty="0"/>
              <a:t>, or may be a </a:t>
            </a:r>
            <a:r>
              <a:rPr lang="en-US" sz="3200" b="1" dirty="0">
                <a:solidFill>
                  <a:srgbClr val="FF0000"/>
                </a:solidFill>
              </a:rPr>
              <a:t>fever-like illness. </a:t>
            </a:r>
          </a:p>
          <a:p>
            <a:pPr algn="l" rtl="0"/>
            <a:r>
              <a:rPr lang="en-US" sz="3200" b="1" dirty="0" err="1">
                <a:solidFill>
                  <a:srgbClr val="FF0000"/>
                </a:solidFill>
              </a:rPr>
              <a:t>Parasitaemia</a:t>
            </a:r>
            <a:r>
              <a:rPr lang="en-US" sz="3200" dirty="0"/>
              <a:t> usually occurs within 3 weeks of infection.</a:t>
            </a:r>
          </a:p>
          <a:p>
            <a:pPr algn="l" rtl="0"/>
            <a:r>
              <a:rPr lang="en-US" sz="3200" dirty="0"/>
              <a:t>Therefore, congenital infection is only a significant risk if the mother acquires the infection </a:t>
            </a:r>
            <a:r>
              <a:rPr lang="en-US" sz="3200" b="1" dirty="0">
                <a:solidFill>
                  <a:srgbClr val="FF0000"/>
                </a:solidFill>
              </a:rPr>
              <a:t>during or immediately before</a:t>
            </a:r>
            <a:r>
              <a:rPr lang="en-US" sz="3200" dirty="0"/>
              <a:t> pregnancy. </a:t>
            </a:r>
          </a:p>
        </p:txBody>
      </p:sp>
    </p:spTree>
    <p:extLst>
      <p:ext uri="{BB962C8B-B14F-4D97-AF65-F5344CB8AC3E}">
        <p14:creationId xmlns:p14="http://schemas.microsoft.com/office/powerpoint/2010/main" val="240636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E7F0-44F7-77E3-56F3-4EFE23790A61}"/>
              </a:ext>
            </a:extLst>
          </p:cNvPr>
          <p:cNvSpPr>
            <a:spLocks noGrp="1"/>
          </p:cNvSpPr>
          <p:nvPr>
            <p:ph type="title"/>
          </p:nvPr>
        </p:nvSpPr>
        <p:spPr>
          <a:xfrm>
            <a:off x="822960" y="286605"/>
            <a:ext cx="7543800" cy="702302"/>
          </a:xfrm>
        </p:spPr>
        <p:txBody>
          <a:bodyPr/>
          <a:lstStyle/>
          <a:p>
            <a:r>
              <a:rPr kumimoji="0" lang="en-US" sz="4000" b="1" i="0" u="sng" strike="noStrike" kern="0" cap="none" spc="-100" normalizeH="0" baseline="0" noProof="0" dirty="0">
                <a:ln>
                  <a:noFill/>
                </a:ln>
                <a:solidFill>
                  <a:srgbClr val="990000"/>
                </a:solidFill>
                <a:effectLst/>
                <a:uLnTx/>
                <a:uFillTx/>
                <a:latin typeface="Times New Roman"/>
                <a:ea typeface="+mj-ea"/>
                <a:cs typeface="Times New Roman"/>
              </a:rPr>
              <a:t>TYPES</a:t>
            </a:r>
            <a:r>
              <a:rPr kumimoji="0" lang="en-US" sz="4000" b="1" i="0" u="sng" strike="noStrike" kern="0" cap="none" spc="-185" normalizeH="0" baseline="0" noProof="0" dirty="0">
                <a:ln>
                  <a:noFill/>
                </a:ln>
                <a:solidFill>
                  <a:srgbClr val="990000"/>
                </a:solidFill>
                <a:effectLst/>
                <a:uLnTx/>
                <a:uFillTx/>
                <a:latin typeface="Times New Roman"/>
                <a:ea typeface="+mj-ea"/>
                <a:cs typeface="Times New Roman"/>
              </a:rPr>
              <a:t> </a:t>
            </a:r>
            <a:r>
              <a:rPr kumimoji="0" lang="en-US" sz="4000" b="1" i="0" u="sng" strike="noStrike" kern="0" cap="none" spc="-75" normalizeH="0" baseline="0" noProof="0" dirty="0">
                <a:ln>
                  <a:noFill/>
                </a:ln>
                <a:solidFill>
                  <a:srgbClr val="990000"/>
                </a:solidFill>
                <a:effectLst/>
                <a:uLnTx/>
                <a:uFillTx/>
                <a:latin typeface="Times New Roman"/>
                <a:ea typeface="+mj-ea"/>
                <a:cs typeface="Times New Roman"/>
              </a:rPr>
              <a:t>OF</a:t>
            </a:r>
            <a:r>
              <a:rPr kumimoji="0" lang="en-US" sz="4000" b="1" i="0" u="sng" strike="noStrike" kern="0" cap="none" spc="-325" normalizeH="0" baseline="0" noProof="0" dirty="0">
                <a:ln>
                  <a:noFill/>
                </a:ln>
                <a:solidFill>
                  <a:srgbClr val="990000"/>
                </a:solidFill>
                <a:effectLst/>
                <a:uLnTx/>
                <a:uFillTx/>
                <a:latin typeface="Times New Roman"/>
                <a:ea typeface="+mj-ea"/>
                <a:cs typeface="Times New Roman"/>
              </a:rPr>
              <a:t> </a:t>
            </a:r>
            <a:r>
              <a:rPr kumimoji="0" lang="en-US" sz="4000" b="1" i="0" u="sng" strike="noStrike" kern="0" cap="none" spc="-90" normalizeH="0" baseline="0" noProof="0" dirty="0">
                <a:ln>
                  <a:noFill/>
                </a:ln>
                <a:solidFill>
                  <a:srgbClr val="990000"/>
                </a:solidFill>
                <a:effectLst/>
                <a:uLnTx/>
                <a:uFillTx/>
                <a:latin typeface="Times New Roman"/>
                <a:ea typeface="+mj-ea"/>
                <a:cs typeface="Times New Roman"/>
              </a:rPr>
              <a:t>UTI</a:t>
            </a:r>
            <a:r>
              <a:rPr kumimoji="0" lang="en-US" sz="4000" b="1" i="0" u="sng" strike="noStrike" kern="0" cap="none" spc="-175" normalizeH="0" baseline="0" noProof="0" dirty="0">
                <a:ln>
                  <a:noFill/>
                </a:ln>
                <a:solidFill>
                  <a:srgbClr val="990000"/>
                </a:solidFill>
                <a:effectLst/>
                <a:uLnTx/>
                <a:uFillTx/>
                <a:latin typeface="Times New Roman"/>
                <a:ea typeface="+mj-ea"/>
                <a:cs typeface="Times New Roman"/>
              </a:rPr>
              <a:t> </a:t>
            </a:r>
            <a:r>
              <a:rPr kumimoji="0" lang="en-US" sz="4000" b="1" i="0" u="sng" strike="noStrike" kern="0" cap="none" spc="-75" normalizeH="0" baseline="0" noProof="0" dirty="0">
                <a:ln>
                  <a:noFill/>
                </a:ln>
                <a:solidFill>
                  <a:srgbClr val="990000"/>
                </a:solidFill>
                <a:effectLst/>
                <a:uLnTx/>
                <a:uFillTx/>
                <a:latin typeface="Times New Roman"/>
                <a:ea typeface="+mj-ea"/>
                <a:cs typeface="Times New Roman"/>
              </a:rPr>
              <a:t>IN</a:t>
            </a:r>
            <a:r>
              <a:rPr kumimoji="0" lang="en-US" sz="4000" b="1" i="0" u="sng" strike="noStrike" kern="0" cap="none" spc="-165" normalizeH="0" baseline="0" noProof="0" dirty="0">
                <a:ln>
                  <a:noFill/>
                </a:ln>
                <a:solidFill>
                  <a:srgbClr val="990000"/>
                </a:solidFill>
                <a:effectLst/>
                <a:uLnTx/>
                <a:uFillTx/>
                <a:latin typeface="Times New Roman"/>
                <a:ea typeface="+mj-ea"/>
                <a:cs typeface="Times New Roman"/>
              </a:rPr>
              <a:t> </a:t>
            </a:r>
            <a:r>
              <a:rPr kumimoji="0" lang="en-US" sz="4000" b="1" i="0" u="sng" strike="noStrike" kern="0" cap="none" spc="-70" normalizeH="0" baseline="0" noProof="0" dirty="0">
                <a:ln>
                  <a:noFill/>
                </a:ln>
                <a:solidFill>
                  <a:srgbClr val="990000"/>
                </a:solidFill>
                <a:effectLst/>
                <a:uLnTx/>
                <a:uFillTx/>
                <a:latin typeface="Times New Roman"/>
                <a:ea typeface="+mj-ea"/>
                <a:cs typeface="Times New Roman"/>
              </a:rPr>
              <a:t>PREGNANCY</a:t>
            </a:r>
            <a:endParaRPr lang="en-US" dirty="0"/>
          </a:p>
        </p:txBody>
      </p:sp>
      <p:sp>
        <p:nvSpPr>
          <p:cNvPr id="3" name="Content Placeholder 2">
            <a:extLst>
              <a:ext uri="{FF2B5EF4-FFF2-40B4-BE49-F238E27FC236}">
                <a16:creationId xmlns:a16="http://schemas.microsoft.com/office/drawing/2014/main" id="{D5C7B76D-0A4B-FE80-6FAE-366D0276AEA5}"/>
              </a:ext>
            </a:extLst>
          </p:cNvPr>
          <p:cNvSpPr>
            <a:spLocks noGrp="1"/>
          </p:cNvSpPr>
          <p:nvPr>
            <p:ph idx="1"/>
          </p:nvPr>
        </p:nvSpPr>
        <p:spPr>
          <a:xfrm>
            <a:off x="822959" y="1412776"/>
            <a:ext cx="7543801" cy="4456318"/>
          </a:xfrm>
        </p:spPr>
        <p:txBody>
          <a:bodyPr/>
          <a:lstStyle/>
          <a:p>
            <a:pPr marL="285750" marR="0" lvl="0" indent="-273050" defTabSz="914400" eaLnBrk="1" fontAlgn="auto" latinLnBrk="0" hangingPunct="1">
              <a:lnSpc>
                <a:spcPct val="100000"/>
              </a:lnSpc>
              <a:spcBef>
                <a:spcPts val="750"/>
              </a:spcBef>
              <a:spcAft>
                <a:spcPts val="0"/>
              </a:spcAft>
              <a:buClr>
                <a:srgbClr val="FD8537"/>
              </a:buClr>
              <a:buSzPct val="85185"/>
              <a:buFont typeface="Segoe UI Symbol"/>
              <a:buChar char="⚫"/>
              <a:tabLst>
                <a:tab pos="285750" algn="l"/>
              </a:tabLst>
              <a:defRPr/>
            </a:pPr>
            <a:r>
              <a:rPr kumimoji="0" lang="en-US" sz="2700" b="0" i="0" u="none" strike="noStrike" kern="0" cap="none" spc="0" normalizeH="0" baseline="0" noProof="0" dirty="0">
                <a:ln>
                  <a:noFill/>
                </a:ln>
                <a:solidFill>
                  <a:sysClr val="windowText" lastClr="000000"/>
                </a:solidFill>
                <a:effectLst/>
                <a:uLnTx/>
                <a:uFillTx/>
                <a:latin typeface="Georgia"/>
                <a:cs typeface="Georgia"/>
              </a:rPr>
              <a:t>Asymptomatic</a:t>
            </a:r>
            <a:r>
              <a:rPr kumimoji="0" lang="en-US" sz="2700" b="0" i="0" u="none" strike="noStrike" kern="0" cap="none" spc="-65"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bacteriuria</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pPr marL="285750" marR="0" lvl="0" indent="-273050" defTabSz="914400" eaLnBrk="1" fontAlgn="auto" latinLnBrk="0" hangingPunct="1">
              <a:lnSpc>
                <a:spcPct val="100000"/>
              </a:lnSpc>
              <a:spcBef>
                <a:spcPts val="655"/>
              </a:spcBef>
              <a:spcAft>
                <a:spcPts val="0"/>
              </a:spcAft>
              <a:buClr>
                <a:srgbClr val="FD8537"/>
              </a:buClr>
              <a:buSzPct val="85185"/>
              <a:buFont typeface="Segoe UI Symbol"/>
              <a:buChar char="⚫"/>
              <a:tabLst>
                <a:tab pos="285750" algn="l"/>
              </a:tabLst>
              <a:defRPr/>
            </a:pPr>
            <a:r>
              <a:rPr kumimoji="0" lang="en-US" sz="2700" b="0" i="0" u="none" strike="noStrike" kern="0" cap="none" spc="-10" normalizeH="0" baseline="0" noProof="0" dirty="0">
                <a:ln>
                  <a:noFill/>
                </a:ln>
                <a:solidFill>
                  <a:sysClr val="windowText" lastClr="000000"/>
                </a:solidFill>
                <a:effectLst/>
                <a:uLnTx/>
                <a:uFillTx/>
                <a:latin typeface="Georgia"/>
                <a:cs typeface="Georgia"/>
              </a:rPr>
              <a:t>Cystitis</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pPr marL="285750" marR="0" lvl="0" indent="-273050" defTabSz="914400" eaLnBrk="1" fontAlgn="auto" latinLnBrk="0" hangingPunct="1">
              <a:lnSpc>
                <a:spcPct val="100000"/>
              </a:lnSpc>
              <a:spcBef>
                <a:spcPts val="645"/>
              </a:spcBef>
              <a:spcAft>
                <a:spcPts val="0"/>
              </a:spcAft>
              <a:buClr>
                <a:srgbClr val="FD8537"/>
              </a:buClr>
              <a:buSzPct val="85185"/>
              <a:buFont typeface="Segoe UI Symbol"/>
              <a:buChar char="⚫"/>
              <a:tabLst>
                <a:tab pos="285750" algn="l"/>
              </a:tabLst>
              <a:defRPr/>
            </a:pPr>
            <a:r>
              <a:rPr kumimoji="0" lang="en-US" sz="2700" b="0" i="0" u="none" strike="noStrike" kern="0" cap="none" spc="-10" normalizeH="0" baseline="0" noProof="0" dirty="0">
                <a:ln>
                  <a:noFill/>
                </a:ln>
                <a:solidFill>
                  <a:sysClr val="windowText" lastClr="000000"/>
                </a:solidFill>
                <a:effectLst/>
                <a:uLnTx/>
                <a:uFillTx/>
                <a:latin typeface="Georgia"/>
                <a:cs typeface="Georgia"/>
              </a:rPr>
              <a:t>Pyelonephritis</a:t>
            </a:r>
            <a:endParaRPr lang="en-US" dirty="0"/>
          </a:p>
        </p:txBody>
      </p:sp>
    </p:spTree>
    <p:extLst>
      <p:ext uri="{BB962C8B-B14F-4D97-AF65-F5344CB8AC3E}">
        <p14:creationId xmlns:p14="http://schemas.microsoft.com/office/powerpoint/2010/main" val="1370148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692696"/>
            <a:ext cx="6965245" cy="936104"/>
          </a:xfrm>
          <a:solidFill>
            <a:schemeClr val="tx2">
              <a:lumMod val="60000"/>
              <a:lumOff val="40000"/>
            </a:schemeClr>
          </a:solidFill>
        </p:spPr>
        <p:txBody>
          <a:bodyPr>
            <a:normAutofit fontScale="90000"/>
          </a:bodyPr>
          <a:lstStyle/>
          <a:p>
            <a:r>
              <a:rPr lang="en-US" sz="4000" dirty="0"/>
              <a:t>Toxoplasmosis</a:t>
            </a:r>
            <a:br>
              <a:rPr lang="en-US" sz="3200" dirty="0"/>
            </a:br>
            <a:endParaRPr lang="ar-IQ" sz="3200"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279279376"/>
              </p:ext>
            </p:extLst>
          </p:nvPr>
        </p:nvGraphicFramePr>
        <p:xfrm>
          <a:off x="1115616" y="1556792"/>
          <a:ext cx="698477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9089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548680"/>
            <a:ext cx="7776864" cy="5832648"/>
          </a:xfrm>
          <a:solidFill>
            <a:schemeClr val="tx2">
              <a:lumMod val="60000"/>
              <a:lumOff val="40000"/>
            </a:schemeClr>
          </a:solidFill>
        </p:spPr>
        <p:txBody>
          <a:bodyPr>
            <a:noAutofit/>
          </a:bodyPr>
          <a:lstStyle/>
          <a:p>
            <a:pPr marL="0" indent="0" algn="l" rtl="0">
              <a:buNone/>
            </a:pPr>
            <a:r>
              <a:rPr lang="en-US" sz="3600" b="1" dirty="0">
                <a:solidFill>
                  <a:srgbClr val="FF0000"/>
                </a:solidFill>
              </a:rPr>
              <a:t>Severely infected infants may have </a:t>
            </a:r>
          </a:p>
          <a:p>
            <a:pPr marL="457200" indent="-457200" algn="l" rtl="0">
              <a:buFont typeface="+mj-lt"/>
              <a:buAutoNum type="arabicPeriod"/>
            </a:pPr>
            <a:r>
              <a:rPr lang="en-US" sz="3600" b="1" dirty="0"/>
              <a:t>Hydrocephaly or microcephaly, </a:t>
            </a:r>
          </a:p>
          <a:p>
            <a:pPr marL="457200" indent="-457200" algn="l" rtl="0">
              <a:buFont typeface="+mj-lt"/>
              <a:buAutoNum type="arabicPeriod"/>
            </a:pPr>
            <a:r>
              <a:rPr lang="en-US" sz="3600" b="1" dirty="0" err="1"/>
              <a:t>Chorioretinitis</a:t>
            </a:r>
            <a:r>
              <a:rPr lang="en-US" sz="3600" b="1" dirty="0"/>
              <a:t> </a:t>
            </a:r>
          </a:p>
          <a:p>
            <a:pPr marL="457200" indent="-457200" algn="l" rtl="0">
              <a:buFont typeface="+mj-lt"/>
              <a:buAutoNum type="arabicPeriod"/>
            </a:pPr>
            <a:r>
              <a:rPr lang="en-US" sz="3600" b="1" dirty="0"/>
              <a:t>Cerebral calcification. </a:t>
            </a:r>
          </a:p>
          <a:p>
            <a:pPr algn="l" rtl="0"/>
            <a:r>
              <a:rPr lang="en-US" sz="3600" b="1" dirty="0"/>
              <a:t>These features be detected on </a:t>
            </a:r>
            <a:r>
              <a:rPr lang="en-US" sz="3600" b="1" dirty="0">
                <a:solidFill>
                  <a:srgbClr val="FF0000"/>
                </a:solidFill>
              </a:rPr>
              <a:t>USG. </a:t>
            </a:r>
          </a:p>
          <a:p>
            <a:pPr algn="l" rtl="0"/>
            <a:r>
              <a:rPr lang="en-US" sz="3600" b="1" dirty="0"/>
              <a:t>The majority of infected infants are asymptomatic at birth but develop </a:t>
            </a:r>
            <a:r>
              <a:rPr lang="en-US" sz="3600" b="1" dirty="0">
                <a:solidFill>
                  <a:srgbClr val="FF0000"/>
                </a:solidFill>
              </a:rPr>
              <a:t>sequelae</a:t>
            </a:r>
            <a:r>
              <a:rPr lang="en-US" sz="3600" b="1" dirty="0"/>
              <a:t> several years </a:t>
            </a:r>
            <a:r>
              <a:rPr lang="en-US" sz="3600" b="1" dirty="0">
                <a:solidFill>
                  <a:srgbClr val="FF0000"/>
                </a:solidFill>
              </a:rPr>
              <a:t>later.</a:t>
            </a:r>
          </a:p>
          <a:p>
            <a:pPr algn="l" rtl="0"/>
            <a:endParaRPr lang="ar-IQ" sz="3600" dirty="0"/>
          </a:p>
        </p:txBody>
      </p:sp>
    </p:spTree>
    <p:extLst>
      <p:ext uri="{BB962C8B-B14F-4D97-AF65-F5344CB8AC3E}">
        <p14:creationId xmlns:p14="http://schemas.microsoft.com/office/powerpoint/2010/main" val="2646744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620689"/>
            <a:ext cx="6965245" cy="792088"/>
          </a:xfrm>
        </p:spPr>
        <p:txBody>
          <a:bodyPr>
            <a:normAutofit/>
          </a:bodyPr>
          <a:lstStyle/>
          <a:p>
            <a:r>
              <a:rPr lang="en-US" sz="2800" dirty="0"/>
              <a:t>Triad of congenital Toxoplasmosis</a:t>
            </a:r>
            <a:endParaRPr lang="ar-IQ" sz="2800"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1572" t="27852" r="58684" b="30483"/>
          <a:stretch/>
        </p:blipFill>
        <p:spPr bwMode="auto">
          <a:xfrm>
            <a:off x="827584" y="1340768"/>
            <a:ext cx="7344816"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624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548680"/>
            <a:ext cx="7776864" cy="5760640"/>
          </a:xfrm>
          <a:solidFill>
            <a:schemeClr val="tx2">
              <a:lumMod val="60000"/>
              <a:lumOff val="40000"/>
            </a:schemeClr>
          </a:solidFill>
        </p:spPr>
        <p:txBody>
          <a:bodyPr>
            <a:normAutofit lnSpcReduction="10000"/>
          </a:bodyPr>
          <a:lstStyle/>
          <a:p>
            <a:pPr marL="0" indent="0" algn="l" rtl="0">
              <a:buNone/>
            </a:pPr>
            <a:r>
              <a:rPr lang="en-US" sz="2800" dirty="0"/>
              <a:t>Management</a:t>
            </a:r>
          </a:p>
          <a:p>
            <a:pPr marL="0" indent="0" algn="l" rtl="0">
              <a:buNone/>
            </a:pPr>
            <a:r>
              <a:rPr lang="en-US" sz="2800" dirty="0"/>
              <a:t>The diagnosis of primary infection is made by</a:t>
            </a:r>
          </a:p>
          <a:p>
            <a:pPr marL="457200" indent="-457200" algn="l" rtl="0">
              <a:buFont typeface="+mj-lt"/>
              <a:buAutoNum type="arabicPeriod"/>
            </a:pPr>
            <a:r>
              <a:rPr lang="en-US" sz="2800" dirty="0"/>
              <a:t>The </a:t>
            </a:r>
            <a:r>
              <a:rPr lang="en-US" sz="2800" b="1" dirty="0">
                <a:solidFill>
                  <a:srgbClr val="FF0000"/>
                </a:solidFill>
              </a:rPr>
              <a:t>Sabin Feldman dye test</a:t>
            </a:r>
            <a:r>
              <a:rPr lang="en-US" sz="2800" dirty="0"/>
              <a:t>. </a:t>
            </a:r>
          </a:p>
          <a:p>
            <a:pPr marL="457200" indent="-457200" algn="l" rtl="0">
              <a:buFont typeface="+mj-lt"/>
              <a:buAutoNum type="arabicPeriod"/>
            </a:pPr>
            <a:r>
              <a:rPr lang="en-US" sz="2800" dirty="0"/>
              <a:t>Enzyme-linked </a:t>
            </a:r>
            <a:r>
              <a:rPr lang="en-US" sz="2800" dirty="0" err="1"/>
              <a:t>immunosorbant</a:t>
            </a:r>
            <a:r>
              <a:rPr lang="en-US" sz="2800" dirty="0"/>
              <a:t> assays </a:t>
            </a:r>
            <a:r>
              <a:rPr lang="en-US" sz="2800" b="1" dirty="0">
                <a:solidFill>
                  <a:srgbClr val="FF0000"/>
                </a:solidFill>
              </a:rPr>
              <a:t>(ELISAs) </a:t>
            </a:r>
          </a:p>
          <a:p>
            <a:pPr algn="l" rtl="0"/>
            <a:r>
              <a:rPr lang="en-US" sz="2800" dirty="0"/>
              <a:t>Are available for IgM antibody. </a:t>
            </a:r>
          </a:p>
          <a:p>
            <a:pPr algn="l" rtl="0"/>
            <a:r>
              <a:rPr lang="en-US" sz="2800" b="1" dirty="0">
                <a:solidFill>
                  <a:srgbClr val="FF0000"/>
                </a:solidFill>
              </a:rPr>
              <a:t>IgM</a:t>
            </a:r>
            <a:r>
              <a:rPr lang="en-US" sz="2800" dirty="0"/>
              <a:t> may persist for </a:t>
            </a:r>
            <a:r>
              <a:rPr lang="en-US" sz="2800" u="sng" dirty="0"/>
              <a:t>months or even years</a:t>
            </a:r>
            <a:r>
              <a:rPr lang="en-US" sz="2800" dirty="0"/>
              <a:t>, so often serial testing for </a:t>
            </a:r>
            <a:r>
              <a:rPr lang="en-US" sz="2800" b="1" dirty="0">
                <a:solidFill>
                  <a:srgbClr val="FF0000"/>
                </a:solidFill>
              </a:rPr>
              <a:t>rising titers</a:t>
            </a:r>
            <a:r>
              <a:rPr lang="en-US" sz="2800" dirty="0"/>
              <a:t> is necessary. </a:t>
            </a:r>
          </a:p>
          <a:p>
            <a:pPr algn="l" rtl="0"/>
            <a:r>
              <a:rPr lang="en-US" sz="2800" dirty="0"/>
              <a:t>If suspicion of congenital toxoplasmosis has arisen because of an abnormal USG of the fetus, an </a:t>
            </a:r>
            <a:r>
              <a:rPr lang="en-US" sz="2800" b="1" dirty="0">
                <a:solidFill>
                  <a:srgbClr val="FF0000"/>
                </a:solidFill>
              </a:rPr>
              <a:t>amniocentesis</a:t>
            </a:r>
            <a:r>
              <a:rPr lang="en-US" sz="2800" dirty="0"/>
              <a:t> can be performed by (PCR) analysis of amniotic fluid is highly accurate for the identification of T. </a:t>
            </a:r>
            <a:r>
              <a:rPr lang="en-US" sz="2800" dirty="0" err="1"/>
              <a:t>gondii</a:t>
            </a:r>
            <a:r>
              <a:rPr lang="en-US" sz="2800" dirty="0"/>
              <a:t>. </a:t>
            </a:r>
            <a:endParaRPr lang="ar-IQ" dirty="0"/>
          </a:p>
        </p:txBody>
      </p:sp>
    </p:spTree>
    <p:extLst>
      <p:ext uri="{BB962C8B-B14F-4D97-AF65-F5344CB8AC3E}">
        <p14:creationId xmlns:p14="http://schemas.microsoft.com/office/powerpoint/2010/main" val="1122415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548680"/>
            <a:ext cx="7776864" cy="5760640"/>
          </a:xfrm>
          <a:solidFill>
            <a:schemeClr val="tx2">
              <a:lumMod val="60000"/>
              <a:lumOff val="40000"/>
            </a:schemeClr>
          </a:solidFill>
        </p:spPr>
        <p:txBody>
          <a:bodyPr>
            <a:noAutofit/>
          </a:bodyPr>
          <a:lstStyle/>
          <a:p>
            <a:pPr algn="l" rtl="0"/>
            <a:r>
              <a:rPr lang="en-US" sz="3600" b="1" dirty="0" err="1">
                <a:solidFill>
                  <a:srgbClr val="FF0000"/>
                </a:solidFill>
              </a:rPr>
              <a:t>Spiramycin</a:t>
            </a:r>
            <a:r>
              <a:rPr lang="en-US" sz="3600" dirty="0"/>
              <a:t> treatment can be used in pregnancy (for 3-week of 3 g/ day). </a:t>
            </a:r>
          </a:p>
          <a:p>
            <a:pPr algn="l" rtl="0"/>
            <a:r>
              <a:rPr lang="en-US" sz="3600" dirty="0"/>
              <a:t>Treatment </a:t>
            </a:r>
            <a:r>
              <a:rPr lang="en-US" sz="3600" b="1" dirty="0">
                <a:solidFill>
                  <a:srgbClr val="FF0000"/>
                </a:solidFill>
              </a:rPr>
              <a:t>not</a:t>
            </a:r>
            <a:r>
              <a:rPr lang="en-US" sz="3600" dirty="0"/>
              <a:t> been shown to definitively </a:t>
            </a:r>
            <a:r>
              <a:rPr lang="en-US" sz="3600" b="1" dirty="0">
                <a:solidFill>
                  <a:srgbClr val="FF0000"/>
                </a:solidFill>
              </a:rPr>
              <a:t>reduce</a:t>
            </a:r>
            <a:r>
              <a:rPr lang="en-US" sz="3600" dirty="0"/>
              <a:t> the incidence of clinical </a:t>
            </a:r>
            <a:r>
              <a:rPr lang="en-US" sz="3600" b="1" dirty="0">
                <a:solidFill>
                  <a:srgbClr val="FF0000"/>
                </a:solidFill>
              </a:rPr>
              <a:t>congenital disease</a:t>
            </a:r>
            <a:r>
              <a:rPr lang="en-US" sz="3600" dirty="0"/>
              <a:t>.</a:t>
            </a:r>
          </a:p>
          <a:p>
            <a:pPr algn="l" rtl="0"/>
            <a:r>
              <a:rPr lang="en-US" sz="3600" dirty="0"/>
              <a:t>If toxoplasmosis is found to be the cause of abnormalities detected on USG of the fetus, then </a:t>
            </a:r>
            <a:r>
              <a:rPr lang="en-US" sz="3600" b="1" dirty="0">
                <a:solidFill>
                  <a:srgbClr val="FF0000"/>
                </a:solidFill>
              </a:rPr>
              <a:t>termination</a:t>
            </a:r>
            <a:r>
              <a:rPr lang="en-US" sz="3600" dirty="0"/>
              <a:t> of pregnancy can be offered.</a:t>
            </a:r>
            <a:endParaRPr lang="ar-IQ" sz="3600" dirty="0"/>
          </a:p>
        </p:txBody>
      </p:sp>
    </p:spTree>
    <p:extLst>
      <p:ext uri="{BB962C8B-B14F-4D97-AF65-F5344CB8AC3E}">
        <p14:creationId xmlns:p14="http://schemas.microsoft.com/office/powerpoint/2010/main" val="2844418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620688"/>
            <a:ext cx="7560840" cy="5544616"/>
          </a:xfrm>
          <a:solidFill>
            <a:schemeClr val="accent1">
              <a:lumMod val="20000"/>
              <a:lumOff val="80000"/>
            </a:schemeClr>
          </a:solidFill>
        </p:spPr>
        <p:txBody>
          <a:bodyPr>
            <a:noAutofit/>
          </a:bodyPr>
          <a:lstStyle/>
          <a:p>
            <a:pPr marL="0" indent="0" algn="l" rtl="0">
              <a:buNone/>
            </a:pPr>
            <a:r>
              <a:rPr lang="en-US" sz="3200" b="1" dirty="0">
                <a:solidFill>
                  <a:srgbClr val="FF0000"/>
                </a:solidFill>
              </a:rPr>
              <a:t>Chickenpox</a:t>
            </a:r>
          </a:p>
          <a:p>
            <a:pPr algn="l" rtl="0"/>
            <a:r>
              <a:rPr lang="en-US" sz="3200" dirty="0"/>
              <a:t>Is caused by the varicella zoster virus, a </a:t>
            </a:r>
            <a:r>
              <a:rPr lang="en-US" sz="3200" b="1" dirty="0">
                <a:solidFill>
                  <a:srgbClr val="FF0000"/>
                </a:solidFill>
              </a:rPr>
              <a:t>herpes</a:t>
            </a:r>
            <a:r>
              <a:rPr lang="en-US" sz="3200" dirty="0"/>
              <a:t> virus is transmitted by droplet </a:t>
            </a:r>
          </a:p>
          <a:p>
            <a:pPr algn="l" rtl="0"/>
            <a:r>
              <a:rPr lang="en-US" sz="3200" dirty="0"/>
              <a:t>Infection during pregnancy is </a:t>
            </a:r>
            <a:r>
              <a:rPr lang="en-US" sz="3200" b="1" dirty="0">
                <a:solidFill>
                  <a:srgbClr val="FF0000"/>
                </a:solidFill>
              </a:rPr>
              <a:t>uncommon</a:t>
            </a:r>
            <a:r>
              <a:rPr lang="en-US" sz="3200" dirty="0"/>
              <a:t>, (prevalence of 3/1,000 pregnancies).</a:t>
            </a:r>
          </a:p>
          <a:p>
            <a:pPr algn="l" rtl="0"/>
            <a:r>
              <a:rPr lang="en-US" sz="3200" dirty="0"/>
              <a:t>Antenatal </a:t>
            </a:r>
            <a:r>
              <a:rPr lang="en-US" sz="3200" b="1" dirty="0">
                <a:solidFill>
                  <a:srgbClr val="FF0000"/>
                </a:solidFill>
              </a:rPr>
              <a:t>screening is not  recommended </a:t>
            </a:r>
            <a:r>
              <a:rPr lang="en-US" sz="3200" dirty="0"/>
              <a:t>, but women identified as being </a:t>
            </a:r>
            <a:r>
              <a:rPr lang="en-US" sz="3200" b="1" dirty="0">
                <a:solidFill>
                  <a:srgbClr val="FF0000"/>
                </a:solidFill>
              </a:rPr>
              <a:t>seronegative</a:t>
            </a:r>
            <a:r>
              <a:rPr lang="en-US" sz="3200" dirty="0"/>
              <a:t> can consider vaccination either pre-pregnancy or in the postnatal period.</a:t>
            </a:r>
            <a:endParaRPr lang="ar-IQ" sz="2800" dirty="0"/>
          </a:p>
        </p:txBody>
      </p:sp>
    </p:spTree>
    <p:extLst>
      <p:ext uri="{BB962C8B-B14F-4D97-AF65-F5344CB8AC3E}">
        <p14:creationId xmlns:p14="http://schemas.microsoft.com/office/powerpoint/2010/main" val="36620711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548680"/>
            <a:ext cx="7632848" cy="5760640"/>
          </a:xfrm>
          <a:solidFill>
            <a:schemeClr val="accent1">
              <a:lumMod val="20000"/>
              <a:lumOff val="80000"/>
            </a:schemeClr>
          </a:solidFill>
        </p:spPr>
        <p:txBody>
          <a:bodyPr>
            <a:normAutofit/>
          </a:bodyPr>
          <a:lstStyle/>
          <a:p>
            <a:pPr marL="0" indent="0" algn="l" rtl="0">
              <a:buNone/>
            </a:pPr>
            <a:r>
              <a:rPr lang="en-US" sz="2800" b="1" dirty="0">
                <a:solidFill>
                  <a:srgbClr val="FF0000"/>
                </a:solidFill>
              </a:rPr>
              <a:t>Clinical features</a:t>
            </a:r>
          </a:p>
          <a:p>
            <a:pPr algn="l" rtl="0"/>
            <a:r>
              <a:rPr lang="en-US" sz="2800" dirty="0"/>
              <a:t>Pregnant women may develop a serious </a:t>
            </a:r>
            <a:r>
              <a:rPr lang="en-US" sz="2800" b="1" dirty="0">
                <a:solidFill>
                  <a:srgbClr val="FF0000"/>
                </a:solidFill>
              </a:rPr>
              <a:t>pneumonia, hepatitis or encephalitis. </a:t>
            </a:r>
          </a:p>
          <a:p>
            <a:pPr algn="l" rtl="0"/>
            <a:r>
              <a:rPr lang="en-US" sz="2800" dirty="0"/>
              <a:t>The </a:t>
            </a:r>
            <a:r>
              <a:rPr lang="en-US" sz="2800" b="1" dirty="0">
                <a:solidFill>
                  <a:srgbClr val="FF0000"/>
                </a:solidFill>
              </a:rPr>
              <a:t>mortality rate </a:t>
            </a:r>
            <a:r>
              <a:rPr lang="en-US" sz="2800" dirty="0"/>
              <a:t>is approximately 5 times higher in pregnant women than in non-pregnant adults. </a:t>
            </a:r>
          </a:p>
          <a:p>
            <a:pPr algn="l" rtl="0"/>
            <a:r>
              <a:rPr lang="en-US" sz="2800" b="1" dirty="0">
                <a:solidFill>
                  <a:srgbClr val="FF0000"/>
                </a:solidFill>
              </a:rPr>
              <a:t>Pneumonia</a:t>
            </a:r>
            <a:r>
              <a:rPr lang="en-US" sz="2800" dirty="0"/>
              <a:t> occurs in about 10% of women with chickenpox and seems more </a:t>
            </a:r>
            <a:r>
              <a:rPr lang="en-US" sz="2800" b="1" dirty="0">
                <a:solidFill>
                  <a:srgbClr val="FF0000"/>
                </a:solidFill>
              </a:rPr>
              <a:t>severe</a:t>
            </a:r>
            <a:r>
              <a:rPr lang="en-US" sz="2800" dirty="0"/>
              <a:t> at </a:t>
            </a:r>
            <a:r>
              <a:rPr lang="en-US" sz="2800" b="1" dirty="0">
                <a:solidFill>
                  <a:srgbClr val="FF0000"/>
                </a:solidFill>
              </a:rPr>
              <a:t>later </a:t>
            </a:r>
            <a:r>
              <a:rPr lang="en-US" sz="2800" dirty="0"/>
              <a:t>gestations</a:t>
            </a:r>
          </a:p>
          <a:p>
            <a:pPr algn="l" rtl="0"/>
            <a:r>
              <a:rPr lang="en-US" sz="2800" dirty="0"/>
              <a:t>It may also cause the fetal varicella syndrome </a:t>
            </a:r>
            <a:r>
              <a:rPr lang="en-US" sz="2800" b="1" dirty="0">
                <a:solidFill>
                  <a:srgbClr val="FF0000"/>
                </a:solidFill>
              </a:rPr>
              <a:t>(FVS)</a:t>
            </a:r>
            <a:r>
              <a:rPr lang="en-US" sz="2800" dirty="0"/>
              <a:t> or varicella infection of the newborn( 1% of affected fetuses).</a:t>
            </a:r>
            <a:endParaRPr lang="ar-IQ" dirty="0"/>
          </a:p>
        </p:txBody>
      </p:sp>
    </p:spTree>
    <p:extLst>
      <p:ext uri="{BB962C8B-B14F-4D97-AF65-F5344CB8AC3E}">
        <p14:creationId xmlns:p14="http://schemas.microsoft.com/office/powerpoint/2010/main" val="23913701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620688"/>
            <a:ext cx="7632848" cy="5616624"/>
          </a:xfrm>
          <a:solidFill>
            <a:schemeClr val="accent1">
              <a:lumMod val="20000"/>
              <a:lumOff val="80000"/>
            </a:schemeClr>
          </a:solidFill>
        </p:spPr>
        <p:txBody>
          <a:bodyPr>
            <a:noAutofit/>
          </a:bodyPr>
          <a:lstStyle/>
          <a:p>
            <a:pPr marL="0" indent="0" algn="l" rtl="0">
              <a:buNone/>
            </a:pPr>
            <a:r>
              <a:rPr lang="en-US" sz="2800" dirty="0"/>
              <a:t>Management</a:t>
            </a:r>
          </a:p>
          <a:p>
            <a:pPr algn="l" rtl="0"/>
            <a:r>
              <a:rPr lang="en-US" sz="2800" dirty="0"/>
              <a:t>Women should be asked whether they have had chickenpox at the </a:t>
            </a:r>
            <a:r>
              <a:rPr lang="en-US" sz="2800" b="1" dirty="0">
                <a:solidFill>
                  <a:srgbClr val="FF0000"/>
                </a:solidFill>
              </a:rPr>
              <a:t>initial booking visit. </a:t>
            </a:r>
          </a:p>
          <a:p>
            <a:pPr algn="l" rtl="0"/>
            <a:r>
              <a:rPr lang="en-US" sz="2800" dirty="0"/>
              <a:t>If  she not she should </a:t>
            </a:r>
            <a:r>
              <a:rPr lang="en-US" sz="2800" b="1" dirty="0">
                <a:solidFill>
                  <a:srgbClr val="FF0000"/>
                </a:solidFill>
              </a:rPr>
              <a:t>avoid contact </a:t>
            </a:r>
            <a:r>
              <a:rPr lang="en-US" sz="2800" dirty="0"/>
              <a:t>with it. </a:t>
            </a:r>
          </a:p>
          <a:p>
            <a:pPr algn="l" rtl="0"/>
            <a:r>
              <a:rPr lang="en-US" sz="2800" dirty="0"/>
              <a:t>When contact occurs with chickenpox, a careful history about </a:t>
            </a:r>
            <a:r>
              <a:rPr lang="en-US" sz="2800" b="1" dirty="0">
                <a:solidFill>
                  <a:srgbClr val="FF0000"/>
                </a:solidFill>
              </a:rPr>
              <a:t>significance</a:t>
            </a:r>
            <a:r>
              <a:rPr lang="en-US" sz="2800" dirty="0"/>
              <a:t> of the contact ( as being in the same room for 15 minutes or more, or face-to-face contact).</a:t>
            </a:r>
          </a:p>
          <a:p>
            <a:pPr algn="l" rtl="0"/>
            <a:r>
              <a:rPr lang="en-US" sz="2800" dirty="0"/>
              <a:t>Individuals are </a:t>
            </a:r>
            <a:r>
              <a:rPr lang="en-US" sz="2800" b="1" dirty="0">
                <a:solidFill>
                  <a:srgbClr val="FF0000"/>
                </a:solidFill>
              </a:rPr>
              <a:t>infectious</a:t>
            </a:r>
            <a:r>
              <a:rPr lang="en-US" sz="2800" dirty="0"/>
              <a:t> for 48 hours prior to the appearance of the rash &amp; until the vesicles crust over (usually 5 days).</a:t>
            </a:r>
            <a:endParaRPr lang="ar-IQ" sz="2800" dirty="0"/>
          </a:p>
        </p:txBody>
      </p:sp>
    </p:spTree>
    <p:extLst>
      <p:ext uri="{BB962C8B-B14F-4D97-AF65-F5344CB8AC3E}">
        <p14:creationId xmlns:p14="http://schemas.microsoft.com/office/powerpoint/2010/main" val="328158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692696"/>
            <a:ext cx="7416824" cy="5544616"/>
          </a:xfrm>
          <a:solidFill>
            <a:schemeClr val="accent1">
              <a:lumMod val="20000"/>
              <a:lumOff val="80000"/>
            </a:schemeClr>
          </a:solidFill>
        </p:spPr>
        <p:txBody>
          <a:bodyPr>
            <a:noAutofit/>
          </a:bodyPr>
          <a:lstStyle/>
          <a:p>
            <a:pPr marL="0" indent="0" algn="l" rtl="0">
              <a:buNone/>
            </a:pPr>
            <a:r>
              <a:rPr lang="en-US" sz="2800" dirty="0"/>
              <a:t>Testing for immunity</a:t>
            </a:r>
          </a:p>
          <a:p>
            <a:pPr marL="0" indent="0" algn="l" rtl="0">
              <a:buNone/>
            </a:pPr>
            <a:r>
              <a:rPr lang="en-US" sz="2800" dirty="0"/>
              <a:t>If a woman reports contact with chickenpox, testing for VZV Ab should be done( 24–48)hr.</a:t>
            </a:r>
          </a:p>
          <a:p>
            <a:pPr marL="0" indent="0" algn="l" rtl="0">
              <a:buNone/>
            </a:pPr>
            <a:r>
              <a:rPr lang="en-US" sz="2800" dirty="0"/>
              <a:t>Management of the non-immune woman exposed to chickenpox</a:t>
            </a:r>
          </a:p>
          <a:p>
            <a:pPr algn="l" rtl="0"/>
            <a:r>
              <a:rPr lang="en-US" sz="2800" dirty="0"/>
              <a:t>Women should be given varicella zoster immunoglobulin </a:t>
            </a:r>
            <a:r>
              <a:rPr lang="en-US" sz="2800" b="1" dirty="0">
                <a:solidFill>
                  <a:srgbClr val="FF0000"/>
                </a:solidFill>
              </a:rPr>
              <a:t>(VZIG)  within</a:t>
            </a:r>
            <a:r>
              <a:rPr lang="en-US" sz="2800" dirty="0"/>
              <a:t> </a:t>
            </a:r>
            <a:r>
              <a:rPr lang="en-US" sz="2800" b="1" dirty="0">
                <a:solidFill>
                  <a:srgbClr val="FF0000"/>
                </a:solidFill>
              </a:rPr>
              <a:t>10 days </a:t>
            </a:r>
            <a:r>
              <a:rPr lang="en-US" sz="2800" dirty="0"/>
              <a:t>after contact this may prevent or attenuate the disease.</a:t>
            </a:r>
          </a:p>
          <a:p>
            <a:pPr algn="l" rtl="0"/>
            <a:r>
              <a:rPr lang="en-US" sz="2800" dirty="0"/>
              <a:t>Women should be asked to notify their doctor  early if a rash develops.</a:t>
            </a:r>
            <a:endParaRPr lang="ar-IQ" sz="2800" dirty="0"/>
          </a:p>
        </p:txBody>
      </p:sp>
    </p:spTree>
    <p:extLst>
      <p:ext uri="{BB962C8B-B14F-4D97-AF65-F5344CB8AC3E}">
        <p14:creationId xmlns:p14="http://schemas.microsoft.com/office/powerpoint/2010/main" val="28128601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620688"/>
            <a:ext cx="7560840" cy="5688632"/>
          </a:xfrm>
          <a:solidFill>
            <a:schemeClr val="accent1">
              <a:lumMod val="20000"/>
              <a:lumOff val="80000"/>
            </a:schemeClr>
          </a:solidFill>
        </p:spPr>
        <p:txBody>
          <a:bodyPr>
            <a:noAutofit/>
          </a:bodyPr>
          <a:lstStyle/>
          <a:p>
            <a:pPr marL="0" indent="0" algn="l" rtl="0">
              <a:buNone/>
            </a:pPr>
            <a:r>
              <a:rPr lang="en-US" sz="3200" dirty="0"/>
              <a:t>Management of chickenpox in pregnancy</a:t>
            </a:r>
          </a:p>
          <a:p>
            <a:pPr algn="l" rtl="0"/>
            <a:r>
              <a:rPr lang="en-US" sz="3200" dirty="0"/>
              <a:t>Women with chickenpox should </a:t>
            </a:r>
            <a:r>
              <a:rPr lang="en-US" sz="3200" b="1" dirty="0">
                <a:solidFill>
                  <a:srgbClr val="FF0000"/>
                </a:solidFill>
              </a:rPr>
              <a:t>avoid contact </a:t>
            </a:r>
            <a:r>
              <a:rPr lang="en-US" sz="3200" dirty="0"/>
              <a:t>with other pregnant women and neonates until the lesions have crusted over. </a:t>
            </a:r>
          </a:p>
          <a:p>
            <a:pPr algn="l" rtl="0"/>
            <a:r>
              <a:rPr lang="en-US" sz="3200" dirty="0"/>
              <a:t>Oral </a:t>
            </a:r>
            <a:r>
              <a:rPr lang="en-US" sz="3200" b="1" dirty="0">
                <a:solidFill>
                  <a:srgbClr val="FF0000"/>
                </a:solidFill>
              </a:rPr>
              <a:t>acyclovir</a:t>
            </a:r>
            <a:r>
              <a:rPr lang="en-US" sz="3200" dirty="0"/>
              <a:t> 800 mg five times /day for 7 days should be prescribed for pregnant women with chickenpox ( within 24 hours of the onset of the rash).</a:t>
            </a:r>
          </a:p>
          <a:p>
            <a:pPr algn="l" rtl="0"/>
            <a:r>
              <a:rPr lang="en-US" sz="3200" b="1" dirty="0">
                <a:solidFill>
                  <a:srgbClr val="FF0000"/>
                </a:solidFill>
              </a:rPr>
              <a:t>VZIG has no therapeutic </a:t>
            </a:r>
            <a:r>
              <a:rPr lang="en-US" sz="3200" dirty="0"/>
              <a:t>benefit once chickenpox has developed. </a:t>
            </a:r>
          </a:p>
        </p:txBody>
      </p:sp>
    </p:spTree>
    <p:extLst>
      <p:ext uri="{BB962C8B-B14F-4D97-AF65-F5344CB8AC3E}">
        <p14:creationId xmlns:p14="http://schemas.microsoft.com/office/powerpoint/2010/main" val="3087630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771851-9D44-8447-1151-82CA1C1FC840}"/>
              </a:ext>
            </a:extLst>
          </p:cNvPr>
          <p:cNvSpPr>
            <a:spLocks noGrp="1"/>
          </p:cNvSpPr>
          <p:nvPr>
            <p:ph idx="1"/>
          </p:nvPr>
        </p:nvSpPr>
        <p:spPr>
          <a:xfrm>
            <a:off x="822959" y="476672"/>
            <a:ext cx="7543801" cy="5392422"/>
          </a:xfrm>
        </p:spPr>
        <p:txBody>
          <a:bodyPr>
            <a:normAutofit/>
          </a:bodyPr>
          <a:lstStyle/>
          <a:p>
            <a:pPr marL="320040" indent="-307340">
              <a:lnSpc>
                <a:spcPct val="100000"/>
              </a:lnSpc>
              <a:spcBef>
                <a:spcPts val="105"/>
              </a:spcBef>
              <a:buSzPct val="81250"/>
              <a:buFont typeface="Wingdings"/>
              <a:buChar char=""/>
              <a:tabLst>
                <a:tab pos="320040" algn="l"/>
              </a:tabLst>
            </a:pPr>
            <a:r>
              <a:rPr lang="en-US" sz="1600" b="1" spc="-25" dirty="0">
                <a:latin typeface="Constantia"/>
                <a:cs typeface="Constantia"/>
              </a:rPr>
              <a:t>Acute</a:t>
            </a:r>
            <a:r>
              <a:rPr lang="en-US" sz="1600" b="1" spc="-155" dirty="0">
                <a:latin typeface="Constantia"/>
                <a:cs typeface="Constantia"/>
              </a:rPr>
              <a:t> </a:t>
            </a:r>
            <a:r>
              <a:rPr lang="en-US" sz="1600" b="1" spc="-10" dirty="0">
                <a:latin typeface="Constantia"/>
                <a:cs typeface="Constantia"/>
              </a:rPr>
              <a:t>urethritis</a:t>
            </a:r>
            <a:r>
              <a:rPr lang="en-US" sz="1600" b="1" spc="-160" dirty="0">
                <a:latin typeface="Constantia"/>
                <a:cs typeface="Constantia"/>
              </a:rPr>
              <a:t> </a:t>
            </a:r>
            <a:r>
              <a:rPr lang="en-US" sz="1600" b="1" spc="-10" dirty="0">
                <a:latin typeface="Constantia"/>
                <a:cs typeface="Constantia"/>
              </a:rPr>
              <a:t>or</a:t>
            </a:r>
            <a:r>
              <a:rPr lang="en-US" sz="1600" b="1" spc="-200" dirty="0">
                <a:latin typeface="Constantia"/>
                <a:cs typeface="Constantia"/>
              </a:rPr>
              <a:t> </a:t>
            </a:r>
            <a:r>
              <a:rPr lang="en-US" sz="1600" b="1" spc="-10" dirty="0">
                <a:latin typeface="Constantia"/>
                <a:cs typeface="Constantia"/>
              </a:rPr>
              <a:t>cystitis</a:t>
            </a:r>
            <a:endParaRPr lang="en-US" sz="1600" dirty="0">
              <a:latin typeface="Constantia"/>
              <a:cs typeface="Constantia"/>
            </a:endParaRPr>
          </a:p>
          <a:p>
            <a:pPr marL="320040" indent="-307340">
              <a:lnSpc>
                <a:spcPct val="100000"/>
              </a:lnSpc>
              <a:spcBef>
                <a:spcPts val="2685"/>
              </a:spcBef>
              <a:buSzPct val="81250"/>
              <a:buFont typeface="Wingdings"/>
              <a:buChar char=""/>
              <a:tabLst>
                <a:tab pos="320040" algn="l"/>
              </a:tabLst>
            </a:pPr>
            <a:r>
              <a:rPr lang="en-US" sz="1600" dirty="0">
                <a:latin typeface="Constantia"/>
                <a:cs typeface="Constantia"/>
              </a:rPr>
              <a:t>It</a:t>
            </a:r>
            <a:r>
              <a:rPr lang="en-US" sz="1600" spc="-130" dirty="0">
                <a:latin typeface="Constantia"/>
                <a:cs typeface="Constantia"/>
              </a:rPr>
              <a:t> </a:t>
            </a:r>
            <a:r>
              <a:rPr lang="en-US" sz="1600" dirty="0">
                <a:latin typeface="Constantia"/>
                <a:cs typeface="Constantia"/>
              </a:rPr>
              <a:t>is</a:t>
            </a:r>
            <a:r>
              <a:rPr lang="en-US" sz="1600" spc="-150" dirty="0">
                <a:latin typeface="Constantia"/>
                <a:cs typeface="Constantia"/>
              </a:rPr>
              <a:t> </a:t>
            </a:r>
            <a:r>
              <a:rPr lang="en-US" sz="1600" dirty="0">
                <a:latin typeface="Constantia"/>
                <a:cs typeface="Constantia"/>
              </a:rPr>
              <a:t>an</a:t>
            </a:r>
            <a:r>
              <a:rPr lang="en-US" sz="1600" spc="-65" dirty="0">
                <a:latin typeface="Constantia"/>
                <a:cs typeface="Constantia"/>
              </a:rPr>
              <a:t> </a:t>
            </a:r>
            <a:r>
              <a:rPr lang="en-US" sz="1600" dirty="0">
                <a:latin typeface="Constantia"/>
                <a:cs typeface="Constantia"/>
              </a:rPr>
              <a:t>infection</a:t>
            </a:r>
            <a:r>
              <a:rPr lang="en-US" sz="1600" spc="-150" dirty="0">
                <a:latin typeface="Constantia"/>
                <a:cs typeface="Constantia"/>
              </a:rPr>
              <a:t> </a:t>
            </a:r>
            <a:r>
              <a:rPr lang="en-US" sz="1600" dirty="0">
                <a:latin typeface="Constantia"/>
                <a:cs typeface="Constantia"/>
              </a:rPr>
              <a:t>of</a:t>
            </a:r>
            <a:r>
              <a:rPr lang="en-US" sz="1600" spc="15" dirty="0">
                <a:latin typeface="Constantia"/>
                <a:cs typeface="Constantia"/>
              </a:rPr>
              <a:t> </a:t>
            </a:r>
            <a:r>
              <a:rPr lang="en-US" sz="1600" dirty="0">
                <a:latin typeface="Constantia"/>
                <a:cs typeface="Constantia"/>
              </a:rPr>
              <a:t>the</a:t>
            </a:r>
            <a:r>
              <a:rPr lang="en-US" sz="1600" spc="-105" dirty="0">
                <a:latin typeface="Constantia"/>
                <a:cs typeface="Constantia"/>
              </a:rPr>
              <a:t> </a:t>
            </a:r>
            <a:r>
              <a:rPr lang="en-US" sz="1600" spc="-10" dirty="0">
                <a:latin typeface="Constantia"/>
                <a:cs typeface="Constantia"/>
              </a:rPr>
              <a:t>bladder</a:t>
            </a:r>
            <a:r>
              <a:rPr lang="en-US" sz="1600" spc="-195" dirty="0">
                <a:latin typeface="Constantia"/>
                <a:cs typeface="Constantia"/>
              </a:rPr>
              <a:t> </a:t>
            </a:r>
            <a:r>
              <a:rPr lang="en-US" sz="1600" dirty="0">
                <a:latin typeface="Constantia"/>
                <a:cs typeface="Constantia"/>
              </a:rPr>
              <a:t>or</a:t>
            </a:r>
            <a:r>
              <a:rPr lang="en-US" sz="1600" spc="-180" dirty="0">
                <a:latin typeface="Constantia"/>
                <a:cs typeface="Constantia"/>
              </a:rPr>
              <a:t> </a:t>
            </a:r>
            <a:r>
              <a:rPr lang="en-US" sz="1600" spc="-10" dirty="0">
                <a:latin typeface="Constantia"/>
                <a:cs typeface="Constantia"/>
              </a:rPr>
              <a:t>urethra.</a:t>
            </a:r>
            <a:endParaRPr lang="en-US" sz="1600" dirty="0">
              <a:latin typeface="Constantia"/>
              <a:cs typeface="Constantia"/>
            </a:endParaRPr>
          </a:p>
          <a:p>
            <a:r>
              <a:rPr lang="en-US" b="1" dirty="0">
                <a:solidFill>
                  <a:srgbClr val="FF0000"/>
                </a:solidFill>
              </a:rPr>
              <a:t>The most common causative organism of UTI</a:t>
            </a:r>
          </a:p>
          <a:p>
            <a:r>
              <a:rPr lang="en-US" b="1" dirty="0">
                <a:solidFill>
                  <a:srgbClr val="FF0000"/>
                </a:solidFill>
              </a:rPr>
              <a:t>Escherichia coli (E. Coli)</a:t>
            </a:r>
          </a:p>
          <a:p>
            <a:r>
              <a:rPr lang="en-US" b="1" dirty="0">
                <a:solidFill>
                  <a:srgbClr val="FF0000"/>
                </a:solidFill>
              </a:rPr>
              <a:t>Other organisms may also cause UTI</a:t>
            </a:r>
          </a:p>
          <a:p>
            <a:r>
              <a:rPr lang="en-US" b="1" dirty="0">
                <a:solidFill>
                  <a:srgbClr val="FF0000"/>
                </a:solidFill>
              </a:rPr>
              <a:t>	Group B streptococcus, and sexually transmitted gonorrhea and chlamydia.</a:t>
            </a:r>
          </a:p>
          <a:p>
            <a:endParaRPr lang="en-US" dirty="0"/>
          </a:p>
        </p:txBody>
      </p:sp>
    </p:spTree>
    <p:extLst>
      <p:ext uri="{BB962C8B-B14F-4D97-AF65-F5344CB8AC3E}">
        <p14:creationId xmlns:p14="http://schemas.microsoft.com/office/powerpoint/2010/main" val="21613508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620688"/>
            <a:ext cx="7632848" cy="5616624"/>
          </a:xfrm>
          <a:solidFill>
            <a:schemeClr val="accent1">
              <a:lumMod val="20000"/>
              <a:lumOff val="80000"/>
            </a:schemeClr>
          </a:solidFill>
        </p:spPr>
        <p:txBody>
          <a:bodyPr>
            <a:normAutofit/>
          </a:bodyPr>
          <a:lstStyle/>
          <a:p>
            <a:pPr marL="0" indent="0" algn="l" rtl="0">
              <a:buNone/>
            </a:pPr>
            <a:r>
              <a:rPr lang="en-US" sz="4400" dirty="0"/>
              <a:t>Hospital assessment should be considered if:</a:t>
            </a:r>
          </a:p>
          <a:p>
            <a:pPr marL="514350" indent="-514350" algn="l" rtl="0">
              <a:buFont typeface="+mj-lt"/>
              <a:buAutoNum type="arabicPeriod"/>
            </a:pPr>
            <a:r>
              <a:rPr lang="en-US" sz="4400" dirty="0"/>
              <a:t>The woman </a:t>
            </a:r>
            <a:r>
              <a:rPr lang="en-US" sz="4400" b="1" dirty="0">
                <a:solidFill>
                  <a:srgbClr val="FF0000"/>
                </a:solidFill>
              </a:rPr>
              <a:t>smokes</a:t>
            </a:r>
            <a:r>
              <a:rPr lang="en-US" sz="4400" dirty="0"/>
              <a:t> cigarettes, </a:t>
            </a:r>
          </a:p>
          <a:p>
            <a:pPr marL="514350" indent="-514350" algn="l" rtl="0">
              <a:buFont typeface="+mj-lt"/>
              <a:buAutoNum type="arabicPeriod"/>
            </a:pPr>
            <a:r>
              <a:rPr lang="en-US" sz="4400" dirty="0"/>
              <a:t>Has </a:t>
            </a:r>
            <a:r>
              <a:rPr lang="en-US" sz="4400" b="1" dirty="0">
                <a:solidFill>
                  <a:srgbClr val="FF0000"/>
                </a:solidFill>
              </a:rPr>
              <a:t>chronic lung </a:t>
            </a:r>
            <a:r>
              <a:rPr lang="en-US" sz="4400" dirty="0"/>
              <a:t>disease, </a:t>
            </a:r>
          </a:p>
          <a:p>
            <a:pPr marL="514350" indent="-514350" algn="l" rtl="0">
              <a:buFont typeface="+mj-lt"/>
              <a:buAutoNum type="arabicPeriod"/>
            </a:pPr>
            <a:r>
              <a:rPr lang="en-US" sz="4400" dirty="0"/>
              <a:t>Taking </a:t>
            </a:r>
            <a:r>
              <a:rPr lang="en-US" sz="4400" b="1" dirty="0">
                <a:solidFill>
                  <a:srgbClr val="FF0000"/>
                </a:solidFill>
              </a:rPr>
              <a:t>corticosteroids </a:t>
            </a:r>
          </a:p>
          <a:p>
            <a:pPr marL="514350" indent="-514350" algn="l" rtl="0">
              <a:buFont typeface="+mj-lt"/>
              <a:buAutoNum type="arabicPeriod"/>
            </a:pPr>
            <a:r>
              <a:rPr lang="en-US" sz="4400" dirty="0"/>
              <a:t>In the </a:t>
            </a:r>
            <a:r>
              <a:rPr lang="en-US" sz="4400" b="1" dirty="0">
                <a:solidFill>
                  <a:srgbClr val="FF0000"/>
                </a:solidFill>
              </a:rPr>
              <a:t>latter half </a:t>
            </a:r>
            <a:r>
              <a:rPr lang="en-US" sz="4400" dirty="0"/>
              <a:t>of pregnancy, </a:t>
            </a:r>
          </a:p>
          <a:p>
            <a:pPr marL="0" indent="0" algn="l" rtl="0">
              <a:buNone/>
            </a:pPr>
            <a:endParaRPr lang="ar-IQ" sz="3200" dirty="0"/>
          </a:p>
        </p:txBody>
      </p:sp>
    </p:spTree>
    <p:extLst>
      <p:ext uri="{BB962C8B-B14F-4D97-AF65-F5344CB8AC3E}">
        <p14:creationId xmlns:p14="http://schemas.microsoft.com/office/powerpoint/2010/main" val="20492066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620688"/>
            <a:ext cx="7704856" cy="5616624"/>
          </a:xfrm>
          <a:solidFill>
            <a:schemeClr val="accent1">
              <a:lumMod val="20000"/>
              <a:lumOff val="80000"/>
            </a:schemeClr>
          </a:solidFill>
        </p:spPr>
        <p:txBody>
          <a:bodyPr>
            <a:normAutofit/>
          </a:bodyPr>
          <a:lstStyle/>
          <a:p>
            <a:pPr marL="0" indent="0" algn="l" rtl="0">
              <a:buNone/>
            </a:pPr>
            <a:r>
              <a:rPr lang="en-US" dirty="0"/>
              <a:t>The fetus</a:t>
            </a:r>
          </a:p>
          <a:p>
            <a:pPr marL="0" indent="0" algn="l" rtl="0">
              <a:buNone/>
            </a:pPr>
            <a:r>
              <a:rPr lang="en-US" dirty="0"/>
              <a:t>Spontaneous </a:t>
            </a:r>
            <a:r>
              <a:rPr lang="en-US" b="1" dirty="0">
                <a:solidFill>
                  <a:srgbClr val="FF0000"/>
                </a:solidFill>
              </a:rPr>
              <a:t>miscarriage does not increase</a:t>
            </a:r>
            <a:r>
              <a:rPr lang="en-US" dirty="0"/>
              <a:t> if chickenpox occurs in the 1</a:t>
            </a:r>
            <a:r>
              <a:rPr lang="en-US" baseline="30000" dirty="0"/>
              <a:t>st</a:t>
            </a:r>
            <a:r>
              <a:rPr lang="en-US" dirty="0"/>
              <a:t> trimester.</a:t>
            </a:r>
          </a:p>
          <a:p>
            <a:pPr marL="0" indent="0" algn="l" rtl="0">
              <a:buNone/>
            </a:pPr>
            <a:r>
              <a:rPr lang="en-US" dirty="0"/>
              <a:t>FVS is characterized by : </a:t>
            </a:r>
          </a:p>
          <a:p>
            <a:pPr marL="457200" indent="-457200" algn="l" rtl="0">
              <a:buFont typeface="+mj-lt"/>
              <a:buAutoNum type="arabicPeriod"/>
            </a:pPr>
            <a:r>
              <a:rPr lang="en-US" dirty="0"/>
              <a:t>Skin scarring in a dermatomal distribution. </a:t>
            </a:r>
          </a:p>
          <a:p>
            <a:pPr marL="457200" indent="-457200" algn="l" rtl="0">
              <a:buFont typeface="+mj-lt"/>
              <a:buAutoNum type="arabicPeriod"/>
            </a:pPr>
            <a:r>
              <a:rPr lang="en-US" dirty="0"/>
              <a:t>Eye defects (</a:t>
            </a:r>
            <a:r>
              <a:rPr lang="en-US" dirty="0" err="1"/>
              <a:t>microphthalmia</a:t>
            </a:r>
            <a:r>
              <a:rPr lang="en-US" dirty="0"/>
              <a:t>, </a:t>
            </a:r>
            <a:r>
              <a:rPr lang="en-US" dirty="0" err="1"/>
              <a:t>chorioretinitis</a:t>
            </a:r>
            <a:r>
              <a:rPr lang="en-US" dirty="0"/>
              <a:t>, cataracts). </a:t>
            </a:r>
          </a:p>
          <a:p>
            <a:pPr marL="457200" indent="-457200" algn="l" rtl="0">
              <a:buFont typeface="+mj-lt"/>
              <a:buAutoNum type="arabicPeriod"/>
            </a:pPr>
            <a:r>
              <a:rPr lang="en-US" dirty="0"/>
              <a:t>Hypoplasia of the limbs. </a:t>
            </a:r>
          </a:p>
          <a:p>
            <a:pPr marL="457200" indent="-457200" algn="l" rtl="0">
              <a:buFont typeface="+mj-lt"/>
              <a:buAutoNum type="arabicPeriod"/>
            </a:pPr>
            <a:r>
              <a:rPr lang="en-US" dirty="0"/>
              <a:t>Neurological abnormalities: </a:t>
            </a:r>
          </a:p>
          <a:p>
            <a:pPr algn="l" rtl="0"/>
            <a:r>
              <a:rPr lang="en-US" dirty="0"/>
              <a:t>Microcephaly,</a:t>
            </a:r>
          </a:p>
          <a:p>
            <a:pPr algn="l" rtl="0"/>
            <a:r>
              <a:rPr lang="en-US" dirty="0"/>
              <a:t>Cortical atrophy, </a:t>
            </a:r>
          </a:p>
          <a:p>
            <a:pPr algn="l" rtl="0"/>
            <a:r>
              <a:rPr lang="en-US" dirty="0"/>
              <a:t>Mental restriction </a:t>
            </a:r>
          </a:p>
          <a:p>
            <a:pPr algn="l" rtl="0"/>
            <a:r>
              <a:rPr lang="en-US" dirty="0"/>
              <a:t>Dysfunction of bowel and bladder sphincters.</a:t>
            </a:r>
            <a:endParaRPr lang="ar-IQ" dirty="0"/>
          </a:p>
        </p:txBody>
      </p:sp>
    </p:spTree>
    <p:extLst>
      <p:ext uri="{BB962C8B-B14F-4D97-AF65-F5344CB8AC3E}">
        <p14:creationId xmlns:p14="http://schemas.microsoft.com/office/powerpoint/2010/main" val="29055050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817583"/>
            <a:ext cx="6965245" cy="595193"/>
          </a:xfrm>
          <a:solidFill>
            <a:schemeClr val="accent1">
              <a:lumMod val="20000"/>
              <a:lumOff val="80000"/>
            </a:schemeClr>
          </a:solidFill>
        </p:spPr>
        <p:txBody>
          <a:bodyPr>
            <a:normAutofit/>
          </a:bodyPr>
          <a:lstStyle/>
          <a:p>
            <a:pPr rtl="0"/>
            <a:r>
              <a:rPr lang="en-US" sz="2800" dirty="0"/>
              <a:t>Varicella infection of the newborn</a:t>
            </a:r>
            <a:endParaRPr lang="ar-IQ" sz="2800"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5159" t="30352" r="11650" b="26316"/>
          <a:stretch/>
        </p:blipFill>
        <p:spPr bwMode="auto">
          <a:xfrm>
            <a:off x="1763688" y="1340768"/>
            <a:ext cx="583264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1259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817583"/>
            <a:ext cx="6965245" cy="595193"/>
          </a:xfrm>
          <a:solidFill>
            <a:schemeClr val="accent1">
              <a:lumMod val="20000"/>
              <a:lumOff val="80000"/>
            </a:schemeClr>
          </a:solidFill>
        </p:spPr>
        <p:txBody>
          <a:bodyPr>
            <a:normAutofit/>
          </a:bodyPr>
          <a:lstStyle/>
          <a:p>
            <a:r>
              <a:rPr lang="en-US" sz="2800" dirty="0"/>
              <a:t>FVZ</a:t>
            </a:r>
            <a:endParaRPr lang="ar-IQ" sz="2800" dirty="0"/>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2110958501"/>
              </p:ext>
            </p:extLst>
          </p:nvPr>
        </p:nvGraphicFramePr>
        <p:xfrm>
          <a:off x="827584" y="1340768"/>
          <a:ext cx="734481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65903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620688"/>
            <a:ext cx="7488832" cy="5688632"/>
          </a:xfrm>
          <a:solidFill>
            <a:schemeClr val="accent1">
              <a:lumMod val="20000"/>
              <a:lumOff val="80000"/>
            </a:schemeClr>
          </a:solidFill>
        </p:spPr>
        <p:txBody>
          <a:bodyPr>
            <a:normAutofit/>
          </a:bodyPr>
          <a:lstStyle/>
          <a:p>
            <a:pPr marL="0" indent="0" algn="l" rtl="0">
              <a:buNone/>
            </a:pPr>
            <a:r>
              <a:rPr lang="en-US" dirty="0"/>
              <a:t>Maternal infection around the time of delivery</a:t>
            </a:r>
          </a:p>
          <a:p>
            <a:pPr algn="l" rtl="0"/>
            <a:r>
              <a:rPr lang="en-US" dirty="0"/>
              <a:t>There is a significant risk of </a:t>
            </a:r>
            <a:r>
              <a:rPr lang="en-US" b="1" dirty="0">
                <a:solidFill>
                  <a:srgbClr val="FF0000"/>
                </a:solidFill>
              </a:rPr>
              <a:t>varicella of the newborn</a:t>
            </a:r>
            <a:r>
              <a:rPr lang="en-US" dirty="0"/>
              <a:t>.</a:t>
            </a:r>
          </a:p>
          <a:p>
            <a:pPr algn="l" rtl="0"/>
            <a:r>
              <a:rPr lang="en-US" dirty="0"/>
              <a:t>Elective </a:t>
            </a:r>
            <a:r>
              <a:rPr lang="en-US" b="1" dirty="0">
                <a:solidFill>
                  <a:srgbClr val="FF0000"/>
                </a:solidFill>
              </a:rPr>
              <a:t>delivery should be avoided until 5–7 days</a:t>
            </a:r>
            <a:r>
              <a:rPr lang="en-US" dirty="0"/>
              <a:t> after the onset of maternal rash to allow for the passive transfer of Ab from mother to the infant. </a:t>
            </a:r>
          </a:p>
          <a:p>
            <a:pPr algn="l" rtl="0"/>
            <a:r>
              <a:rPr lang="en-US" b="1" dirty="0">
                <a:solidFill>
                  <a:srgbClr val="FF0000"/>
                </a:solidFill>
              </a:rPr>
              <a:t>Neonatal ophthalmic </a:t>
            </a:r>
            <a:r>
              <a:rPr lang="en-US" dirty="0"/>
              <a:t>examination should be done . </a:t>
            </a:r>
          </a:p>
          <a:p>
            <a:pPr algn="l" rtl="0"/>
            <a:r>
              <a:rPr lang="en-US" dirty="0"/>
              <a:t>If birth occurs within the 7-day period following the onset of the maternal rash, the neonate should be given </a:t>
            </a:r>
            <a:r>
              <a:rPr lang="en-US" b="1" dirty="0">
                <a:solidFill>
                  <a:srgbClr val="FF0000"/>
                </a:solidFill>
              </a:rPr>
              <a:t>VZIG</a:t>
            </a:r>
            <a:r>
              <a:rPr lang="en-US" dirty="0"/>
              <a:t> with monitoring for signs of infection until 28 days after the onset of maternal infection.</a:t>
            </a:r>
          </a:p>
          <a:p>
            <a:pPr algn="l" rtl="0"/>
            <a:r>
              <a:rPr lang="en-US" dirty="0"/>
              <a:t>Neonatal infection should be treated with </a:t>
            </a:r>
            <a:r>
              <a:rPr lang="en-US" b="1" dirty="0">
                <a:solidFill>
                  <a:srgbClr val="FF0000"/>
                </a:solidFill>
              </a:rPr>
              <a:t>acyclovir . </a:t>
            </a:r>
          </a:p>
          <a:p>
            <a:pPr algn="l" rtl="0"/>
            <a:r>
              <a:rPr lang="en-US" b="1" dirty="0">
                <a:solidFill>
                  <a:srgbClr val="FF0000"/>
                </a:solidFill>
              </a:rPr>
              <a:t>VZIG</a:t>
            </a:r>
            <a:r>
              <a:rPr lang="en-US" dirty="0"/>
              <a:t> is of no benefit once neonatal chickenpox has developed.</a:t>
            </a:r>
            <a:endParaRPr lang="ar-IQ" dirty="0"/>
          </a:p>
        </p:txBody>
      </p:sp>
    </p:spTree>
    <p:extLst>
      <p:ext uri="{BB962C8B-B14F-4D97-AF65-F5344CB8AC3E}">
        <p14:creationId xmlns:p14="http://schemas.microsoft.com/office/powerpoint/2010/main" val="29923615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548680"/>
            <a:ext cx="7632848" cy="5760640"/>
          </a:xfrm>
          <a:solidFill>
            <a:schemeClr val="bg1">
              <a:lumMod val="85000"/>
            </a:schemeClr>
          </a:solidFill>
        </p:spPr>
        <p:txBody>
          <a:bodyPr>
            <a:normAutofit/>
          </a:bodyPr>
          <a:lstStyle/>
          <a:p>
            <a:pPr marL="0" indent="0" algn="l" rtl="0">
              <a:buNone/>
            </a:pPr>
            <a:r>
              <a:rPr lang="en-US" b="1" dirty="0">
                <a:solidFill>
                  <a:srgbClr val="FF0000"/>
                </a:solidFill>
              </a:rPr>
              <a:t>Other congenital infections associated with pregnancy loss and PTL</a:t>
            </a:r>
          </a:p>
          <a:p>
            <a:pPr marL="0" indent="0" algn="l" rtl="0">
              <a:buNone/>
            </a:pPr>
            <a:r>
              <a:rPr lang="en-US" b="1" dirty="0">
                <a:solidFill>
                  <a:srgbClr val="FF0000"/>
                </a:solidFill>
              </a:rPr>
              <a:t>Parvovirus ( 5</a:t>
            </a:r>
            <a:r>
              <a:rPr lang="en-US" b="1" baseline="30000" dirty="0">
                <a:solidFill>
                  <a:srgbClr val="FF0000"/>
                </a:solidFill>
              </a:rPr>
              <a:t>th</a:t>
            </a:r>
            <a:r>
              <a:rPr lang="en-US" b="1" dirty="0">
                <a:solidFill>
                  <a:srgbClr val="FF0000"/>
                </a:solidFill>
              </a:rPr>
              <a:t>  disease) </a:t>
            </a:r>
          </a:p>
          <a:p>
            <a:pPr algn="l" rtl="0"/>
            <a:r>
              <a:rPr lang="en-US" dirty="0"/>
              <a:t>B19 is a relatively </a:t>
            </a:r>
            <a:r>
              <a:rPr lang="en-US" b="1" dirty="0">
                <a:solidFill>
                  <a:srgbClr val="FF0000"/>
                </a:solidFill>
              </a:rPr>
              <a:t>common</a:t>
            </a:r>
            <a:r>
              <a:rPr lang="en-US" dirty="0"/>
              <a:t> infection in pregnancy</a:t>
            </a:r>
          </a:p>
          <a:p>
            <a:pPr algn="l" rtl="0"/>
            <a:r>
              <a:rPr lang="en-US" dirty="0"/>
              <a:t>Transmitted through respiratory droplets  </a:t>
            </a:r>
          </a:p>
          <a:p>
            <a:pPr algn="l" rtl="0"/>
            <a:r>
              <a:rPr lang="en-US" b="1" dirty="0">
                <a:solidFill>
                  <a:srgbClr val="FF0000"/>
                </a:solidFill>
              </a:rPr>
              <a:t>Immunity </a:t>
            </a:r>
            <a:r>
              <a:rPr lang="en-US" dirty="0"/>
              <a:t>occurs in 50% of women of childbearing age and therefore 50% are </a:t>
            </a:r>
            <a:r>
              <a:rPr lang="en-US" b="1" dirty="0">
                <a:solidFill>
                  <a:srgbClr val="FF0000"/>
                </a:solidFill>
              </a:rPr>
              <a:t>susceptible</a:t>
            </a:r>
            <a:r>
              <a:rPr lang="en-US" dirty="0"/>
              <a:t> to infection during pregnancy. </a:t>
            </a:r>
          </a:p>
          <a:p>
            <a:pPr algn="l" rtl="0"/>
            <a:r>
              <a:rPr lang="en-US" dirty="0"/>
              <a:t>It occurs most commonly in those pregnant women who work with young children </a:t>
            </a:r>
            <a:r>
              <a:rPr lang="en-US" b="1" dirty="0">
                <a:solidFill>
                  <a:srgbClr val="FF0000"/>
                </a:solidFill>
              </a:rPr>
              <a:t>(teachers)</a:t>
            </a:r>
            <a:r>
              <a:rPr lang="en-US" dirty="0"/>
              <a:t>.</a:t>
            </a:r>
          </a:p>
          <a:p>
            <a:pPr algn="l" rtl="0"/>
            <a:r>
              <a:rPr lang="en-US" dirty="0"/>
              <a:t>Routine </a:t>
            </a:r>
            <a:r>
              <a:rPr lang="en-US" b="1" dirty="0">
                <a:solidFill>
                  <a:srgbClr val="FF0000"/>
                </a:solidFill>
              </a:rPr>
              <a:t>screening is not recommended </a:t>
            </a:r>
            <a:r>
              <a:rPr lang="en-US" dirty="0"/>
              <a:t>as there are  no treatment or prevention methods to protect the baby from being infected.</a:t>
            </a:r>
            <a:endParaRPr lang="ar-IQ" dirty="0"/>
          </a:p>
        </p:txBody>
      </p:sp>
    </p:spTree>
    <p:extLst>
      <p:ext uri="{BB962C8B-B14F-4D97-AF65-F5344CB8AC3E}">
        <p14:creationId xmlns:p14="http://schemas.microsoft.com/office/powerpoint/2010/main" val="28167223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548680"/>
            <a:ext cx="7632848" cy="5688632"/>
          </a:xfrm>
          <a:solidFill>
            <a:schemeClr val="bg1">
              <a:lumMod val="85000"/>
            </a:schemeClr>
          </a:solidFill>
        </p:spPr>
        <p:txBody>
          <a:bodyPr>
            <a:normAutofit/>
          </a:bodyPr>
          <a:lstStyle/>
          <a:p>
            <a:pPr marL="0" indent="0" algn="l" rtl="0">
              <a:buNone/>
            </a:pPr>
            <a:r>
              <a:rPr lang="en-US" dirty="0"/>
              <a:t>Clinical features</a:t>
            </a:r>
          </a:p>
          <a:p>
            <a:pPr algn="l" rtl="0"/>
            <a:r>
              <a:rPr lang="en-US" dirty="0"/>
              <a:t>(20–25%) cases are </a:t>
            </a:r>
            <a:r>
              <a:rPr lang="en-US" b="1" dirty="0">
                <a:solidFill>
                  <a:srgbClr val="FF0000"/>
                </a:solidFill>
              </a:rPr>
              <a:t>asymptomatic</a:t>
            </a:r>
            <a:r>
              <a:rPr lang="en-US" dirty="0"/>
              <a:t> or produce symptoms of a mild flu-like illness and/or </a:t>
            </a:r>
            <a:r>
              <a:rPr lang="en-US" dirty="0" err="1"/>
              <a:t>arthropathy</a:t>
            </a:r>
            <a:r>
              <a:rPr lang="en-US" dirty="0"/>
              <a:t>. </a:t>
            </a:r>
          </a:p>
          <a:p>
            <a:pPr algn="l" rtl="0"/>
            <a:r>
              <a:rPr lang="en-US" dirty="0"/>
              <a:t>In children asymptomatic in 50% it usually causes a characteristic rash (</a:t>
            </a:r>
            <a:r>
              <a:rPr lang="en-US" b="1" dirty="0">
                <a:solidFill>
                  <a:srgbClr val="FF0000"/>
                </a:solidFill>
              </a:rPr>
              <a:t>slapped cheek syndrome</a:t>
            </a:r>
            <a:r>
              <a:rPr lang="en-US" dirty="0"/>
              <a:t>). </a:t>
            </a:r>
          </a:p>
          <a:p>
            <a:pPr algn="l" rtl="0"/>
            <a:r>
              <a:rPr lang="en-US" dirty="0" err="1"/>
              <a:t>Transplacental</a:t>
            </a:r>
            <a:r>
              <a:rPr lang="en-US" dirty="0"/>
              <a:t> transmission rate (15– 35)% and the fetus is most vulnerable if infected in the </a:t>
            </a:r>
            <a:r>
              <a:rPr lang="en-US" b="1" dirty="0">
                <a:solidFill>
                  <a:srgbClr val="FF0000"/>
                </a:solidFill>
              </a:rPr>
              <a:t>2</a:t>
            </a:r>
            <a:r>
              <a:rPr lang="en-US" b="1" baseline="30000" dirty="0">
                <a:solidFill>
                  <a:srgbClr val="FF0000"/>
                </a:solidFill>
              </a:rPr>
              <a:t>nd</a:t>
            </a:r>
            <a:r>
              <a:rPr lang="en-US" b="1" dirty="0">
                <a:solidFill>
                  <a:srgbClr val="FF0000"/>
                </a:solidFill>
              </a:rPr>
              <a:t> trimester</a:t>
            </a:r>
            <a:r>
              <a:rPr lang="en-US" dirty="0"/>
              <a:t>. </a:t>
            </a:r>
          </a:p>
          <a:p>
            <a:pPr algn="l" rtl="0"/>
            <a:r>
              <a:rPr lang="en-US" dirty="0"/>
              <a:t>In most fetuses,  there will be spontaneous resolution with no long term consequences, but the infection can cause an </a:t>
            </a:r>
            <a:r>
              <a:rPr lang="en-US" b="1" dirty="0">
                <a:solidFill>
                  <a:srgbClr val="FF0000"/>
                </a:solidFill>
              </a:rPr>
              <a:t>aplastic </a:t>
            </a:r>
            <a:r>
              <a:rPr lang="en-US" b="1" dirty="0" err="1">
                <a:solidFill>
                  <a:srgbClr val="FF0000"/>
                </a:solidFill>
              </a:rPr>
              <a:t>anaemia</a:t>
            </a:r>
            <a:r>
              <a:rPr lang="en-US" dirty="0"/>
              <a:t>. </a:t>
            </a:r>
          </a:p>
          <a:p>
            <a:pPr algn="l" rtl="0"/>
            <a:r>
              <a:rPr lang="en-US" dirty="0"/>
              <a:t>The fetus may become </a:t>
            </a:r>
            <a:r>
              <a:rPr lang="en-US" b="1" dirty="0">
                <a:solidFill>
                  <a:srgbClr val="FF0000"/>
                </a:solidFill>
              </a:rPr>
              <a:t>hydropic</a:t>
            </a:r>
            <a:r>
              <a:rPr lang="en-US" dirty="0"/>
              <a:t> due to high output HF and liver congestion, this is the most common presentation and is seen on </a:t>
            </a:r>
            <a:r>
              <a:rPr lang="en-US" b="1" dirty="0">
                <a:solidFill>
                  <a:srgbClr val="FF0000"/>
                </a:solidFill>
              </a:rPr>
              <a:t>USG </a:t>
            </a:r>
            <a:r>
              <a:rPr lang="en-US" dirty="0"/>
              <a:t>scan. </a:t>
            </a:r>
          </a:p>
        </p:txBody>
      </p:sp>
    </p:spTree>
    <p:extLst>
      <p:ext uri="{BB962C8B-B14F-4D97-AF65-F5344CB8AC3E}">
        <p14:creationId xmlns:p14="http://schemas.microsoft.com/office/powerpoint/2010/main" val="10288783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908721"/>
            <a:ext cx="6965245" cy="720080"/>
          </a:xfrm>
        </p:spPr>
        <p:txBody>
          <a:bodyPr>
            <a:noAutofit/>
          </a:bodyPr>
          <a:lstStyle/>
          <a:p>
            <a:r>
              <a:rPr lang="ar-IQ" sz="3200" dirty="0"/>
              <a:t>(</a:t>
            </a:r>
            <a:r>
              <a:rPr lang="en-US" sz="3200" dirty="0"/>
              <a:t>slapped cheek syndrome(Parvovirus</a:t>
            </a:r>
            <a:br>
              <a:rPr lang="en-US" sz="3200" dirty="0"/>
            </a:br>
            <a:endParaRPr lang="ar-IQ" sz="3200"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561" t="17436" r="45148" b="20483"/>
          <a:stretch/>
        </p:blipFill>
        <p:spPr bwMode="auto">
          <a:xfrm>
            <a:off x="1403648" y="1484784"/>
            <a:ext cx="6192688"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3423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548680"/>
            <a:ext cx="7704856" cy="5688632"/>
          </a:xfrm>
          <a:solidFill>
            <a:schemeClr val="bg1">
              <a:lumMod val="85000"/>
            </a:schemeClr>
          </a:solidFill>
        </p:spPr>
        <p:txBody>
          <a:bodyPr>
            <a:normAutofit/>
          </a:bodyPr>
          <a:lstStyle/>
          <a:p>
            <a:pPr marL="0" indent="0" algn="l" rtl="0">
              <a:buNone/>
            </a:pPr>
            <a:r>
              <a:rPr lang="en-US" dirty="0"/>
              <a:t>Management</a:t>
            </a:r>
          </a:p>
          <a:p>
            <a:pPr algn="l" rtl="0"/>
            <a:r>
              <a:rPr lang="en-US" dirty="0"/>
              <a:t>Demonstrating Ab of the mother, who develops IgM to PVB19, having previously tested negative ( PCR in maternal and fetal serum or amniotic fluid). </a:t>
            </a:r>
          </a:p>
          <a:p>
            <a:pPr algn="l" rtl="0"/>
            <a:r>
              <a:rPr lang="en-US" dirty="0"/>
              <a:t>A hydropic fetus may </a:t>
            </a:r>
            <a:r>
              <a:rPr lang="en-US" b="1" dirty="0">
                <a:solidFill>
                  <a:srgbClr val="FF0000"/>
                </a:solidFill>
              </a:rPr>
              <a:t>recover spontaneously </a:t>
            </a:r>
            <a:r>
              <a:rPr lang="en-US" dirty="0"/>
              <a:t>as the mother and fetus recover from the virus, or may require treatment by in utero transfusion(in the first 20 weeks of pregnancy this treatment is not possible) so the fetal loss rate is </a:t>
            </a:r>
            <a:r>
              <a:rPr lang="en-US" b="1" dirty="0">
                <a:solidFill>
                  <a:srgbClr val="FF0000"/>
                </a:solidFill>
              </a:rPr>
              <a:t>10%. </a:t>
            </a:r>
          </a:p>
          <a:p>
            <a:pPr algn="l" rtl="0"/>
            <a:r>
              <a:rPr lang="en-US" dirty="0"/>
              <a:t>Parvovirus does not cause neurological damage, and </a:t>
            </a:r>
            <a:r>
              <a:rPr lang="en-US" b="1" dirty="0">
                <a:solidFill>
                  <a:srgbClr val="FF0000"/>
                </a:solidFill>
              </a:rPr>
              <a:t>if</a:t>
            </a:r>
            <a:r>
              <a:rPr lang="en-US" dirty="0"/>
              <a:t> the fetus </a:t>
            </a:r>
            <a:r>
              <a:rPr lang="en-US" b="1" dirty="0">
                <a:solidFill>
                  <a:srgbClr val="FF0000"/>
                </a:solidFill>
              </a:rPr>
              <a:t>survives</a:t>
            </a:r>
            <a:r>
              <a:rPr lang="en-US" dirty="0"/>
              <a:t> the </a:t>
            </a:r>
            <a:r>
              <a:rPr lang="en-US" dirty="0" err="1"/>
              <a:t>anaemia</a:t>
            </a:r>
            <a:r>
              <a:rPr lang="en-US" dirty="0"/>
              <a:t>, the </a:t>
            </a:r>
            <a:r>
              <a:rPr lang="en-US" b="1" dirty="0">
                <a:solidFill>
                  <a:srgbClr val="FF0000"/>
                </a:solidFill>
              </a:rPr>
              <a:t>outcome</a:t>
            </a:r>
            <a:r>
              <a:rPr lang="en-US" dirty="0"/>
              <a:t> is usually </a:t>
            </a:r>
            <a:r>
              <a:rPr lang="en-US" b="1" dirty="0">
                <a:solidFill>
                  <a:srgbClr val="FF0000"/>
                </a:solidFill>
              </a:rPr>
              <a:t>normal</a:t>
            </a:r>
            <a:r>
              <a:rPr lang="en-US" dirty="0"/>
              <a:t>. </a:t>
            </a:r>
          </a:p>
          <a:p>
            <a:pPr algn="l" rtl="0"/>
            <a:r>
              <a:rPr lang="en-US" dirty="0"/>
              <a:t>After 20 weeks’ the fetal loss is </a:t>
            </a:r>
            <a:r>
              <a:rPr lang="en-US" b="1" dirty="0">
                <a:solidFill>
                  <a:srgbClr val="FF0000"/>
                </a:solidFill>
              </a:rPr>
              <a:t>1%.</a:t>
            </a:r>
            <a:endParaRPr lang="ar-IQ" b="1" dirty="0">
              <a:solidFill>
                <a:srgbClr val="FF0000"/>
              </a:solidFill>
            </a:endParaRPr>
          </a:p>
        </p:txBody>
      </p:sp>
    </p:spTree>
    <p:extLst>
      <p:ext uri="{BB962C8B-B14F-4D97-AF65-F5344CB8AC3E}">
        <p14:creationId xmlns:p14="http://schemas.microsoft.com/office/powerpoint/2010/main" val="33621507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rot="10800000" flipV="1">
            <a:off x="1095023" y="332657"/>
            <a:ext cx="6965245" cy="484926"/>
          </a:xfrm>
        </p:spPr>
        <p:txBody>
          <a:bodyPr>
            <a:normAutofit/>
          </a:bodyPr>
          <a:lstStyle/>
          <a:p>
            <a:r>
              <a:rPr kumimoji="0" lang="en-US" sz="3000" b="1" i="0" u="sng" strike="noStrike" kern="0" cap="none" spc="0" normalizeH="0" baseline="0" noProof="0" dirty="0">
                <a:ln>
                  <a:noFill/>
                </a:ln>
                <a:solidFill>
                  <a:srgbClr val="FF0000"/>
                </a:solidFill>
                <a:effectLst/>
                <a:uLnTx/>
                <a:uFill>
                  <a:solidFill>
                    <a:srgbClr val="FF0000"/>
                  </a:solidFill>
                </a:uFill>
                <a:latin typeface="Georgia"/>
                <a:ea typeface="+mj-ea"/>
                <a:cs typeface="Georgia"/>
              </a:rPr>
              <a:t>Herpes</a:t>
            </a:r>
            <a:r>
              <a:rPr kumimoji="0" lang="en-US" sz="3000" b="1" i="0" u="sng" strike="noStrike" kern="0" cap="none" spc="-65" normalizeH="0" baseline="0" noProof="0" dirty="0">
                <a:ln>
                  <a:noFill/>
                </a:ln>
                <a:solidFill>
                  <a:srgbClr val="FF0000"/>
                </a:solidFill>
                <a:effectLst/>
                <a:uLnTx/>
                <a:uFill>
                  <a:solidFill>
                    <a:srgbClr val="FF0000"/>
                  </a:solidFill>
                </a:uFill>
                <a:latin typeface="Georgia"/>
                <a:ea typeface="+mj-ea"/>
                <a:cs typeface="Georgia"/>
              </a:rPr>
              <a:t> </a:t>
            </a:r>
            <a:r>
              <a:rPr kumimoji="0" lang="en-US" sz="3000" b="1" i="0" u="sng" strike="noStrike" kern="0" cap="none" spc="0" normalizeH="0" baseline="0" noProof="0" dirty="0">
                <a:ln>
                  <a:noFill/>
                </a:ln>
                <a:solidFill>
                  <a:srgbClr val="FF0000"/>
                </a:solidFill>
                <a:effectLst/>
                <a:uLnTx/>
                <a:uFill>
                  <a:solidFill>
                    <a:srgbClr val="FF0000"/>
                  </a:solidFill>
                </a:uFill>
                <a:latin typeface="Georgia"/>
                <a:ea typeface="+mj-ea"/>
                <a:cs typeface="Georgia"/>
              </a:rPr>
              <a:t>simplex</a:t>
            </a:r>
            <a:r>
              <a:rPr kumimoji="0" lang="en-US" sz="3000" b="1" i="0" u="sng" strike="noStrike" kern="0" cap="none" spc="-50" normalizeH="0" baseline="0" noProof="0" dirty="0">
                <a:ln>
                  <a:noFill/>
                </a:ln>
                <a:solidFill>
                  <a:srgbClr val="FF0000"/>
                </a:solidFill>
                <a:effectLst/>
                <a:uLnTx/>
                <a:uFill>
                  <a:solidFill>
                    <a:srgbClr val="FF0000"/>
                  </a:solidFill>
                </a:uFill>
                <a:latin typeface="Georgia"/>
                <a:ea typeface="+mj-ea"/>
                <a:cs typeface="Georgia"/>
              </a:rPr>
              <a:t> </a:t>
            </a:r>
            <a:r>
              <a:rPr kumimoji="0" lang="en-US" sz="3000" b="1" i="0" u="sng" strike="noStrike" kern="0" cap="none" spc="-10" normalizeH="0" baseline="0" noProof="0" dirty="0">
                <a:ln>
                  <a:noFill/>
                </a:ln>
                <a:solidFill>
                  <a:srgbClr val="FF0000"/>
                </a:solidFill>
                <a:effectLst/>
                <a:uLnTx/>
                <a:uFill>
                  <a:solidFill>
                    <a:srgbClr val="FF0000"/>
                  </a:solidFill>
                </a:uFill>
                <a:latin typeface="Georgia"/>
                <a:ea typeface="+mj-ea"/>
                <a:cs typeface="Georgia"/>
              </a:rPr>
              <a:t>virus</a:t>
            </a:r>
            <a:endParaRPr lang="ar-IQ" dirty="0"/>
          </a:p>
        </p:txBody>
      </p:sp>
      <p:sp>
        <p:nvSpPr>
          <p:cNvPr id="5" name="Content Placeholder 4">
            <a:extLst>
              <a:ext uri="{FF2B5EF4-FFF2-40B4-BE49-F238E27FC236}">
                <a16:creationId xmlns:a16="http://schemas.microsoft.com/office/drawing/2014/main" id="{DB2B9E41-CB71-668A-291B-2C60AE5F4769}"/>
              </a:ext>
            </a:extLst>
          </p:cNvPr>
          <p:cNvSpPr>
            <a:spLocks noGrp="1"/>
          </p:cNvSpPr>
          <p:nvPr>
            <p:ph idx="1"/>
          </p:nvPr>
        </p:nvSpPr>
        <p:spPr/>
        <p:txBody>
          <a:bodyPr/>
          <a:lstStyle/>
          <a:p>
            <a:pPr marL="285750" marR="5080" lvl="0" indent="-273050" defTabSz="914400" eaLnBrk="1" fontAlgn="auto" latinLnBrk="0" hangingPunct="1">
              <a:lnSpc>
                <a:spcPct val="100000"/>
              </a:lnSpc>
              <a:spcBef>
                <a:spcPts val="100"/>
              </a:spcBef>
              <a:spcAft>
                <a:spcPts val="0"/>
              </a:spcAft>
              <a:buClr>
                <a:srgbClr val="FD8537"/>
              </a:buClr>
              <a:buSzPct val="85185"/>
              <a:buFont typeface="Segoe UI Symbol"/>
              <a:buChar char="⚫"/>
              <a:tabLst>
                <a:tab pos="287020" algn="l"/>
              </a:tabLst>
              <a:defRPr/>
            </a:pPr>
            <a:r>
              <a:rPr kumimoji="0" lang="en-US" sz="2700" b="0" i="0" u="none" strike="noStrike" kern="0" cap="none" spc="0" normalizeH="0" baseline="0" noProof="0" dirty="0">
                <a:ln>
                  <a:noFill/>
                </a:ln>
                <a:solidFill>
                  <a:sysClr val="windowText" lastClr="000000"/>
                </a:solidFill>
                <a:effectLst/>
                <a:uLnTx/>
                <a:uFillTx/>
                <a:latin typeface="Georgia"/>
                <a:cs typeface="Georgia"/>
              </a:rPr>
              <a:t>simplex</a:t>
            </a:r>
            <a:r>
              <a:rPr kumimoji="0" lang="en-US" sz="2700" b="0" i="0" u="none" strike="noStrike" kern="0" cap="none" spc="-3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virus</a:t>
            </a:r>
            <a:r>
              <a:rPr kumimoji="0" lang="en-US" sz="2700" b="0" i="0" u="none" strike="noStrike" kern="0" cap="none" spc="-3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is</a:t>
            </a:r>
            <a:r>
              <a:rPr kumimoji="0" lang="en-US" sz="2700" b="0" i="0" u="none" strike="noStrike" kern="0" cap="none" spc="-1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a</a:t>
            </a:r>
            <a:r>
              <a:rPr kumimoji="0" lang="en-US" sz="2700" b="0" i="0" u="none" strike="noStrike" kern="0" cap="none" spc="-2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member</a:t>
            </a:r>
            <a:r>
              <a:rPr kumimoji="0" lang="en-US" sz="2700" b="0" i="0" u="none" strike="noStrike" kern="0" cap="none" spc="-3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of</a:t>
            </a:r>
            <a:r>
              <a:rPr kumimoji="0" lang="en-US" sz="2700" b="0" i="0" u="none" strike="noStrike" kern="0" cap="none" spc="-1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the</a:t>
            </a:r>
            <a:r>
              <a:rPr kumimoji="0" lang="en-US" sz="2700" b="0" i="0" u="none" strike="noStrike" kern="0" cap="none" spc="-1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herpes</a:t>
            </a:r>
            <a:r>
              <a:rPr kumimoji="0" lang="en-US" sz="2700" b="0" i="0" u="none" strike="noStrike" kern="0" cap="none" spc="-5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virus</a:t>
            </a:r>
            <a:r>
              <a:rPr kumimoji="0" lang="en-US" sz="2700" b="0" i="0" u="none" strike="noStrike" kern="0" cap="none" spc="-35"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family. 	</a:t>
            </a:r>
            <a:r>
              <a:rPr kumimoji="0" lang="en-US" sz="2700" b="0" i="0" u="none" strike="noStrike" kern="0" cap="none" spc="0" normalizeH="0" baseline="0" noProof="0" dirty="0">
                <a:ln>
                  <a:noFill/>
                </a:ln>
                <a:solidFill>
                  <a:sysClr val="windowText" lastClr="000000"/>
                </a:solidFill>
                <a:effectLst/>
                <a:uLnTx/>
                <a:uFillTx/>
                <a:latin typeface="Georgia"/>
                <a:cs typeface="Georgia"/>
              </a:rPr>
              <a:t>It</a:t>
            </a:r>
            <a:r>
              <a:rPr kumimoji="0" lang="en-US" sz="2700" b="0" i="0" u="none" strike="noStrike" kern="0" cap="none" spc="-3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is</a:t>
            </a:r>
            <a:r>
              <a:rPr kumimoji="0" lang="en-US" sz="2700" b="0" i="0" u="none" strike="noStrike" kern="0" cap="none" spc="-4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a</a:t>
            </a:r>
            <a:r>
              <a:rPr kumimoji="0" lang="en-US" sz="2700" b="0" i="0" u="none" strike="noStrike" kern="0" cap="none" spc="-2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DNA</a:t>
            </a:r>
            <a:r>
              <a:rPr kumimoji="0" lang="en-US" sz="2700" b="0" i="0" u="none" strike="noStrike" kern="0" cap="none" spc="-20"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virus</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pPr marL="285750" marR="5080" lvl="0" indent="-273050" defTabSz="914400" eaLnBrk="1" fontAlgn="auto" latinLnBrk="0" hangingPunct="1">
              <a:lnSpc>
                <a:spcPct val="100000"/>
              </a:lnSpc>
              <a:spcBef>
                <a:spcPts val="100"/>
              </a:spcBef>
              <a:spcAft>
                <a:spcPts val="0"/>
              </a:spcAft>
              <a:buClr>
                <a:srgbClr val="FD8537"/>
              </a:buClr>
              <a:buSzPct val="85185"/>
              <a:buFont typeface="Segoe UI Symbol"/>
              <a:buChar char="⚫"/>
              <a:tabLst>
                <a:tab pos="287020" algn="l"/>
              </a:tabLst>
              <a:defRPr/>
            </a:pPr>
            <a:r>
              <a:rPr kumimoji="0" lang="en-US" sz="2700" b="0" i="0" u="none" strike="noStrike" kern="0" cap="none" spc="0" normalizeH="0" baseline="0" noProof="0" dirty="0">
                <a:ln>
                  <a:noFill/>
                </a:ln>
                <a:solidFill>
                  <a:sysClr val="windowText" lastClr="000000"/>
                </a:solidFill>
                <a:effectLst/>
                <a:uLnTx/>
                <a:uFillTx/>
                <a:latin typeface="Georgia"/>
                <a:cs typeface="Georgia"/>
              </a:rPr>
              <a:t>Transmission</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is</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through</a:t>
            </a:r>
            <a:r>
              <a:rPr kumimoji="0" lang="en-US" sz="2700" b="0" i="0" u="none" strike="noStrike" kern="0" cap="none" spc="-3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intimate</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mucocutaneous 	</a:t>
            </a:r>
            <a:r>
              <a:rPr kumimoji="0" lang="en-US" sz="2700" b="0" i="0" u="none" strike="noStrike" kern="0" cap="none" spc="0" normalizeH="0" baseline="0" noProof="0" dirty="0">
                <a:ln>
                  <a:noFill/>
                </a:ln>
                <a:solidFill>
                  <a:sysClr val="windowText" lastClr="000000"/>
                </a:solidFill>
                <a:effectLst/>
                <a:uLnTx/>
                <a:uFillTx/>
                <a:latin typeface="Georgia"/>
                <a:cs typeface="Georgia"/>
              </a:rPr>
              <a:t>contact.</a:t>
            </a:r>
            <a:r>
              <a:rPr kumimoji="0" lang="en-US" sz="2700" b="0" i="0" u="none" strike="noStrike" kern="0" cap="none" spc="-3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It</a:t>
            </a:r>
            <a:r>
              <a:rPr kumimoji="0" lang="en-US" sz="2700" b="0" i="0" u="none" strike="noStrike" kern="0" cap="none" spc="-4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is</a:t>
            </a:r>
            <a:r>
              <a:rPr kumimoji="0" lang="en-US" sz="2700" b="0" i="0" u="none" strike="noStrike" kern="0" cap="none" spc="-5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one</a:t>
            </a:r>
            <a:r>
              <a:rPr kumimoji="0" lang="en-US" sz="2700" b="0" i="0" u="none" strike="noStrike" kern="0" cap="none" spc="-4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of</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the</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most</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contagious</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sexually 	</a:t>
            </a:r>
            <a:r>
              <a:rPr kumimoji="0" lang="en-US" sz="2700" b="0" i="0" u="none" strike="noStrike" kern="0" cap="none" spc="0" normalizeH="0" baseline="0" noProof="0" dirty="0">
                <a:ln>
                  <a:noFill/>
                </a:ln>
                <a:solidFill>
                  <a:sysClr val="windowText" lastClr="000000"/>
                </a:solidFill>
                <a:effectLst/>
                <a:uLnTx/>
                <a:uFillTx/>
                <a:latin typeface="Georgia"/>
                <a:cs typeface="Georgia"/>
              </a:rPr>
              <a:t>transmitted</a:t>
            </a:r>
            <a:r>
              <a:rPr kumimoji="0" lang="en-US" sz="2700" b="0" i="0" u="none" strike="noStrike" kern="0" cap="none" spc="-10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diseases</a:t>
            </a:r>
            <a:r>
              <a:rPr kumimoji="0" lang="en-US" sz="2700" b="0" i="0" u="none" strike="noStrike" kern="0" cap="none" spc="-110"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(STDs).</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endParaRPr lang="en-US" dirty="0"/>
          </a:p>
        </p:txBody>
      </p:sp>
    </p:spTree>
    <p:extLst>
      <p:ext uri="{BB962C8B-B14F-4D97-AF65-F5344CB8AC3E}">
        <p14:creationId xmlns:p14="http://schemas.microsoft.com/office/powerpoint/2010/main" val="100164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D7AFD-0BFC-5196-A611-01968BB98FAB}"/>
              </a:ext>
            </a:extLst>
          </p:cNvPr>
          <p:cNvSpPr>
            <a:spLocks noGrp="1"/>
          </p:cNvSpPr>
          <p:nvPr>
            <p:ph type="title"/>
          </p:nvPr>
        </p:nvSpPr>
        <p:spPr>
          <a:xfrm>
            <a:off x="754380" y="438797"/>
            <a:ext cx="7543800" cy="550108"/>
          </a:xfrm>
        </p:spPr>
        <p:txBody>
          <a:bodyPr>
            <a:normAutofit/>
          </a:bodyPr>
          <a:lstStyle/>
          <a:p>
            <a:r>
              <a:rPr kumimoji="0" lang="en-US" sz="3300" b="1" i="1" u="none" strike="noStrike" kern="0" cap="none" spc="0" normalizeH="0" baseline="0" noProof="0" dirty="0">
                <a:ln>
                  <a:noFill/>
                </a:ln>
                <a:solidFill>
                  <a:srgbClr val="006FC0"/>
                </a:solidFill>
                <a:effectLst/>
                <a:uLnTx/>
                <a:uFillTx/>
                <a:latin typeface="Georgia"/>
                <a:ea typeface="+mj-ea"/>
              </a:rPr>
              <a:t>Signs</a:t>
            </a:r>
            <a:r>
              <a:rPr kumimoji="0" lang="en-US" sz="3300" b="1" i="1" u="none" strike="noStrike" kern="0" cap="none" spc="-45" normalizeH="0" baseline="0" noProof="0" dirty="0">
                <a:ln>
                  <a:noFill/>
                </a:ln>
                <a:solidFill>
                  <a:srgbClr val="006FC0"/>
                </a:solidFill>
                <a:effectLst/>
                <a:uLnTx/>
                <a:uFillTx/>
                <a:latin typeface="Georgia"/>
                <a:ea typeface="+mj-ea"/>
              </a:rPr>
              <a:t> </a:t>
            </a:r>
            <a:r>
              <a:rPr kumimoji="0" lang="en-US" sz="3300" b="1" i="1" u="none" strike="noStrike" kern="0" cap="none" spc="0" normalizeH="0" baseline="0" noProof="0" dirty="0">
                <a:ln>
                  <a:noFill/>
                </a:ln>
                <a:solidFill>
                  <a:srgbClr val="006FC0"/>
                </a:solidFill>
                <a:effectLst/>
                <a:uLnTx/>
                <a:uFillTx/>
                <a:latin typeface="Georgia"/>
                <a:ea typeface="+mj-ea"/>
              </a:rPr>
              <a:t>and</a:t>
            </a:r>
            <a:r>
              <a:rPr kumimoji="0" lang="en-US" sz="3300" b="1" i="1" u="none" strike="noStrike" kern="0" cap="none" spc="-20" normalizeH="0" baseline="0" noProof="0" dirty="0">
                <a:ln>
                  <a:noFill/>
                </a:ln>
                <a:solidFill>
                  <a:srgbClr val="006FC0"/>
                </a:solidFill>
                <a:effectLst/>
                <a:uLnTx/>
                <a:uFillTx/>
                <a:latin typeface="Georgia"/>
                <a:ea typeface="+mj-ea"/>
              </a:rPr>
              <a:t> </a:t>
            </a:r>
            <a:r>
              <a:rPr kumimoji="0" lang="en-US" sz="3300" b="1" i="1" u="none" strike="noStrike" kern="0" cap="none" spc="-10" normalizeH="0" baseline="0" noProof="0" dirty="0">
                <a:ln>
                  <a:noFill/>
                </a:ln>
                <a:solidFill>
                  <a:srgbClr val="006FC0"/>
                </a:solidFill>
                <a:effectLst/>
                <a:uLnTx/>
                <a:uFillTx/>
                <a:latin typeface="Georgia"/>
                <a:ea typeface="+mj-ea"/>
              </a:rPr>
              <a:t>symptoms</a:t>
            </a:r>
            <a:endParaRPr lang="en-US" dirty="0"/>
          </a:p>
        </p:txBody>
      </p:sp>
      <p:sp>
        <p:nvSpPr>
          <p:cNvPr id="3" name="Content Placeholder 2">
            <a:extLst>
              <a:ext uri="{FF2B5EF4-FFF2-40B4-BE49-F238E27FC236}">
                <a16:creationId xmlns:a16="http://schemas.microsoft.com/office/drawing/2014/main" id="{6A564E52-3389-3793-749F-63C7BF3482FE}"/>
              </a:ext>
            </a:extLst>
          </p:cNvPr>
          <p:cNvSpPr>
            <a:spLocks noGrp="1"/>
          </p:cNvSpPr>
          <p:nvPr>
            <p:ph sz="half" idx="1"/>
          </p:nvPr>
        </p:nvSpPr>
        <p:spPr>
          <a:xfrm>
            <a:off x="822960" y="1845734"/>
            <a:ext cx="7543800" cy="4023360"/>
          </a:xfrm>
        </p:spPr>
        <p:txBody>
          <a:bodyPr>
            <a:normAutofit lnSpcReduction="10000"/>
          </a:bodyPr>
          <a:lstStyle/>
          <a:p>
            <a:pPr marL="285750" marR="0" lvl="0" indent="-273050" defTabSz="914400" eaLnBrk="1" fontAlgn="auto" latinLnBrk="0" hangingPunct="1">
              <a:lnSpc>
                <a:spcPct val="100000"/>
              </a:lnSpc>
              <a:spcBef>
                <a:spcPts val="750"/>
              </a:spcBef>
              <a:spcAft>
                <a:spcPts val="0"/>
              </a:spcAft>
              <a:buClr>
                <a:srgbClr val="FD8537"/>
              </a:buClr>
              <a:buSzPct val="85185"/>
              <a:buFont typeface="Segoe UI Symbol"/>
              <a:buChar char="⚫"/>
              <a:tabLst>
                <a:tab pos="285750" algn="l"/>
              </a:tabLst>
              <a:defRPr/>
            </a:pPr>
            <a:r>
              <a:rPr kumimoji="0" lang="en-US" sz="2700" b="0" i="0" u="none" strike="noStrike" kern="0" cap="none" spc="0" normalizeH="0" baseline="0" noProof="0" dirty="0">
                <a:ln>
                  <a:noFill/>
                </a:ln>
                <a:solidFill>
                  <a:sysClr val="windowText" lastClr="000000"/>
                </a:solidFill>
                <a:effectLst/>
                <a:uLnTx/>
                <a:uFillTx/>
                <a:latin typeface="Georgia"/>
                <a:cs typeface="Georgia"/>
              </a:rPr>
              <a:t>Urinary</a:t>
            </a:r>
            <a:r>
              <a:rPr kumimoji="0" lang="en-US" sz="2700" b="0" i="0" u="none" strike="noStrike" kern="0" cap="none" spc="-25"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frequency</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pPr marL="285750" marR="0" lvl="0" indent="-273050" defTabSz="914400" eaLnBrk="1" fontAlgn="auto" latinLnBrk="0" hangingPunct="1">
              <a:lnSpc>
                <a:spcPct val="100000"/>
              </a:lnSpc>
              <a:spcBef>
                <a:spcPts val="655"/>
              </a:spcBef>
              <a:spcAft>
                <a:spcPts val="0"/>
              </a:spcAft>
              <a:buClr>
                <a:srgbClr val="FD8537"/>
              </a:buClr>
              <a:buSzPct val="85185"/>
              <a:buFont typeface="Segoe UI Symbol"/>
              <a:buChar char="⚫"/>
              <a:tabLst>
                <a:tab pos="285750" algn="l"/>
              </a:tabLst>
              <a:defRPr/>
            </a:pPr>
            <a:r>
              <a:rPr kumimoji="0" lang="en-US" sz="2700" b="0" i="0" u="none" strike="noStrike" kern="0" cap="none" spc="0" normalizeH="0" baseline="0" noProof="0" dirty="0">
                <a:ln>
                  <a:noFill/>
                </a:ln>
                <a:solidFill>
                  <a:sysClr val="windowText" lastClr="000000"/>
                </a:solidFill>
                <a:effectLst/>
                <a:uLnTx/>
                <a:uFillTx/>
                <a:latin typeface="Georgia"/>
                <a:cs typeface="Georgia"/>
              </a:rPr>
              <a:t>Urinary</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urgency</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pPr marL="285750" marR="0" lvl="0" indent="-273050" defTabSz="914400" eaLnBrk="1" fontAlgn="auto" latinLnBrk="0" hangingPunct="1">
              <a:lnSpc>
                <a:spcPct val="100000"/>
              </a:lnSpc>
              <a:spcBef>
                <a:spcPts val="645"/>
              </a:spcBef>
              <a:spcAft>
                <a:spcPts val="0"/>
              </a:spcAft>
              <a:buClr>
                <a:srgbClr val="FD8537"/>
              </a:buClr>
              <a:buSzPct val="85185"/>
              <a:buFont typeface="Segoe UI Symbol"/>
              <a:buChar char="⚫"/>
              <a:tabLst>
                <a:tab pos="285750" algn="l"/>
              </a:tabLst>
              <a:defRPr/>
            </a:pPr>
            <a:r>
              <a:rPr kumimoji="0" lang="en-US" sz="2700" b="0" i="0" u="none" strike="noStrike" kern="0" cap="none" spc="-10" normalizeH="0" baseline="0" noProof="0" dirty="0">
                <a:ln>
                  <a:noFill/>
                </a:ln>
                <a:solidFill>
                  <a:sysClr val="windowText" lastClr="000000"/>
                </a:solidFill>
                <a:effectLst/>
                <a:uLnTx/>
                <a:uFillTx/>
                <a:latin typeface="Georgia"/>
                <a:cs typeface="Georgia"/>
              </a:rPr>
              <a:t>Dysuria</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pPr marL="285750" marR="0" lvl="0" indent="-273050" defTabSz="914400" eaLnBrk="1" fontAlgn="auto" latinLnBrk="0" hangingPunct="1">
              <a:lnSpc>
                <a:spcPct val="100000"/>
              </a:lnSpc>
              <a:spcBef>
                <a:spcPts val="650"/>
              </a:spcBef>
              <a:spcAft>
                <a:spcPts val="0"/>
              </a:spcAft>
              <a:buClr>
                <a:srgbClr val="FD8537"/>
              </a:buClr>
              <a:buSzPct val="85185"/>
              <a:buFont typeface="Segoe UI Symbol"/>
              <a:buChar char="⚫"/>
              <a:tabLst>
                <a:tab pos="285750" algn="l"/>
              </a:tabLst>
              <a:defRPr/>
            </a:pPr>
            <a:r>
              <a:rPr kumimoji="0" lang="en-US" sz="2700" b="0" i="0" u="none" strike="noStrike" kern="0" cap="none" spc="0" normalizeH="0" baseline="0" noProof="0" dirty="0">
                <a:ln>
                  <a:noFill/>
                </a:ln>
                <a:solidFill>
                  <a:sysClr val="windowText" lastClr="000000"/>
                </a:solidFill>
                <a:effectLst/>
                <a:uLnTx/>
                <a:uFillTx/>
                <a:latin typeface="Georgia"/>
                <a:cs typeface="Georgia"/>
              </a:rPr>
              <a:t>Hesitancy</a:t>
            </a:r>
            <a:r>
              <a:rPr kumimoji="0" lang="en-US" sz="2700" b="0" i="0" u="none" strike="noStrike" kern="0" cap="none" spc="-5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and</a:t>
            </a:r>
            <a:r>
              <a:rPr kumimoji="0" lang="en-US" sz="2700" b="0" i="0" u="none" strike="noStrike" kern="0" cap="none" spc="-55"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dribbling</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pPr marL="285750" marR="0" lvl="0" indent="-273050" defTabSz="914400" eaLnBrk="1" fontAlgn="auto" latinLnBrk="0" hangingPunct="1">
              <a:lnSpc>
                <a:spcPct val="100000"/>
              </a:lnSpc>
              <a:spcBef>
                <a:spcPts val="650"/>
              </a:spcBef>
              <a:spcAft>
                <a:spcPts val="0"/>
              </a:spcAft>
              <a:buClr>
                <a:srgbClr val="FD8537"/>
              </a:buClr>
              <a:buSzPct val="85185"/>
              <a:buFont typeface="Segoe UI Symbol"/>
              <a:buChar char="⚫"/>
              <a:tabLst>
                <a:tab pos="285750" algn="l"/>
              </a:tabLst>
              <a:defRPr/>
            </a:pPr>
            <a:r>
              <a:rPr kumimoji="0" lang="en-US" sz="2700" b="0" i="0" u="none" strike="noStrike" kern="0" cap="none" spc="0" normalizeH="0" baseline="0" noProof="0" dirty="0">
                <a:ln>
                  <a:noFill/>
                </a:ln>
                <a:solidFill>
                  <a:sysClr val="windowText" lastClr="000000"/>
                </a:solidFill>
                <a:effectLst/>
                <a:uLnTx/>
                <a:uFillTx/>
                <a:latin typeface="Georgia"/>
                <a:cs typeface="Georgia"/>
              </a:rPr>
              <a:t>Suprapubic</a:t>
            </a:r>
            <a:r>
              <a:rPr kumimoji="0" lang="en-US" sz="2700" b="0" i="0" u="none" strike="noStrike" kern="0" cap="none" spc="-65"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tenderness</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pPr marL="285750" marR="0" lvl="0" indent="-273050" defTabSz="914400" eaLnBrk="1" fontAlgn="auto" latinLnBrk="0" hangingPunct="1">
              <a:lnSpc>
                <a:spcPct val="100000"/>
              </a:lnSpc>
              <a:spcBef>
                <a:spcPts val="645"/>
              </a:spcBef>
              <a:spcAft>
                <a:spcPts val="0"/>
              </a:spcAft>
              <a:buClr>
                <a:srgbClr val="FD8537"/>
              </a:buClr>
              <a:buSzPct val="85185"/>
              <a:buFont typeface="Segoe UI Symbol"/>
              <a:buChar char="⚫"/>
              <a:tabLst>
                <a:tab pos="285750" algn="l"/>
              </a:tabLst>
              <a:defRPr/>
            </a:pPr>
            <a:r>
              <a:rPr kumimoji="0" lang="en-US" sz="2700" b="0" i="0" u="none" strike="noStrike" kern="0" cap="none" spc="0" normalizeH="0" baseline="0" noProof="0" dirty="0">
                <a:ln>
                  <a:noFill/>
                </a:ln>
                <a:solidFill>
                  <a:sysClr val="windowText" lastClr="000000"/>
                </a:solidFill>
                <a:effectLst/>
                <a:uLnTx/>
                <a:uFillTx/>
                <a:latin typeface="Georgia"/>
                <a:cs typeface="Georgia"/>
              </a:rPr>
              <a:t>Gross</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hematuria</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pPr marL="285750" marR="5080" lvl="0" indent="-273050" defTabSz="914400" eaLnBrk="1" fontAlgn="auto" latinLnBrk="0" hangingPunct="1">
              <a:lnSpc>
                <a:spcPct val="100000"/>
              </a:lnSpc>
              <a:spcBef>
                <a:spcPts val="650"/>
              </a:spcBef>
              <a:spcAft>
                <a:spcPts val="0"/>
              </a:spcAft>
              <a:buClr>
                <a:srgbClr val="FD8537"/>
              </a:buClr>
              <a:buSzPct val="85185"/>
              <a:buFont typeface="Segoe UI Symbol"/>
              <a:buChar char="⚫"/>
              <a:tabLst>
                <a:tab pos="287020" algn="l"/>
              </a:tabLst>
              <a:defRPr/>
            </a:pPr>
            <a:r>
              <a:rPr kumimoji="0" lang="en-US" sz="2700" b="0" i="0" u="none" strike="noStrike" kern="0" cap="none" spc="0" normalizeH="0" baseline="0" noProof="0" dirty="0">
                <a:ln>
                  <a:noFill/>
                </a:ln>
                <a:solidFill>
                  <a:sysClr val="windowText" lastClr="000000"/>
                </a:solidFill>
                <a:effectLst/>
                <a:uLnTx/>
                <a:uFillTx/>
                <a:latin typeface="Georgia"/>
                <a:cs typeface="Georgia"/>
              </a:rPr>
              <a:t>Accompanying</a:t>
            </a:r>
            <a:r>
              <a:rPr kumimoji="0" lang="en-US" sz="2700" b="0" i="0" u="none" strike="noStrike" kern="0" cap="none" spc="-5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symptoms</a:t>
            </a:r>
            <a:r>
              <a:rPr kumimoji="0" lang="en-US" sz="2700" b="0" i="0" u="none" strike="noStrike" kern="0" cap="none" spc="-6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with</a:t>
            </a:r>
            <a:r>
              <a:rPr kumimoji="0" lang="en-US" sz="2700" b="0" i="0" u="none" strike="noStrike" kern="0" cap="none" spc="-40"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pyelonephritis 	</a:t>
            </a:r>
            <a:r>
              <a:rPr kumimoji="0" lang="en-US" sz="2700" b="0" i="0" u="none" strike="noStrike" kern="0" cap="none" spc="0" normalizeH="0" baseline="0" noProof="0" dirty="0">
                <a:ln>
                  <a:noFill/>
                </a:ln>
                <a:solidFill>
                  <a:sysClr val="windowText" lastClr="000000"/>
                </a:solidFill>
                <a:effectLst/>
                <a:uLnTx/>
                <a:uFillTx/>
                <a:latin typeface="Georgia"/>
                <a:cs typeface="Georgia"/>
              </a:rPr>
              <a:t>usually</a:t>
            </a:r>
            <a:r>
              <a:rPr kumimoji="0" lang="en-US" sz="2700" b="0" i="0" u="none" strike="noStrike" kern="0" cap="none" spc="-4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are</a:t>
            </a:r>
            <a:r>
              <a:rPr kumimoji="0" lang="en-US" sz="2700" b="0" i="0" u="none" strike="noStrike" kern="0" cap="none" spc="-5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chills,</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fever,</a:t>
            </a:r>
            <a:r>
              <a:rPr kumimoji="0" lang="en-US" sz="2700" b="0" i="0" u="none" strike="noStrike" kern="0" cap="none" spc="-8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and</a:t>
            </a:r>
            <a:r>
              <a:rPr kumimoji="0" lang="en-US" sz="2700" b="0" i="0" u="none" strike="noStrike" kern="0" cap="none" spc="-6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backpain</a:t>
            </a:r>
            <a:r>
              <a:rPr kumimoji="0" lang="en-US" sz="2700" b="0" i="0" u="none" strike="noStrike" kern="0" cap="none" spc="-40" normalizeH="0" baseline="0" noProof="0" dirty="0">
                <a:ln>
                  <a:noFill/>
                </a:ln>
                <a:solidFill>
                  <a:sysClr val="windowText" lastClr="000000"/>
                </a:solidFill>
                <a:effectLst/>
                <a:uLnTx/>
                <a:uFillTx/>
                <a:latin typeface="Georgia"/>
                <a:cs typeface="Georgia"/>
              </a:rPr>
              <a:t> </a:t>
            </a:r>
            <a:r>
              <a:rPr kumimoji="0" lang="en-US" sz="2700" b="0" i="0" u="none" strike="noStrike" kern="0" cap="none" spc="-20" normalizeH="0" baseline="0" noProof="0" dirty="0">
                <a:ln>
                  <a:noFill/>
                </a:ln>
                <a:solidFill>
                  <a:sysClr val="windowText" lastClr="000000"/>
                </a:solidFill>
                <a:effectLst/>
                <a:uLnTx/>
                <a:uFillTx/>
                <a:latin typeface="Georgia"/>
                <a:cs typeface="Georgia"/>
              </a:rPr>
              <a:t>with 	</a:t>
            </a:r>
            <a:r>
              <a:rPr kumimoji="0" lang="en-US" sz="2700" b="0" i="0" u="none" strike="noStrike" kern="0" cap="none" spc="0" normalizeH="0" baseline="0" noProof="0" dirty="0">
                <a:ln>
                  <a:noFill/>
                </a:ln>
                <a:solidFill>
                  <a:sysClr val="windowText" lastClr="000000"/>
                </a:solidFill>
                <a:effectLst/>
                <a:uLnTx/>
                <a:uFillTx/>
                <a:latin typeface="Georgia"/>
                <a:cs typeface="Georgia"/>
              </a:rPr>
              <a:t>costovertebral</a:t>
            </a:r>
            <a:r>
              <a:rPr kumimoji="0" lang="en-US" sz="2700" b="0" i="0" u="none" strike="noStrike" kern="0" cap="none" spc="-9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angle</a:t>
            </a:r>
            <a:r>
              <a:rPr kumimoji="0" lang="en-US" sz="2700" b="0" i="0" u="none" strike="noStrike" kern="0" cap="none" spc="-70"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tenderness.</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endParaRPr lang="en-US" dirty="0"/>
          </a:p>
        </p:txBody>
      </p:sp>
    </p:spTree>
    <p:extLst>
      <p:ext uri="{BB962C8B-B14F-4D97-AF65-F5344CB8AC3E}">
        <p14:creationId xmlns:p14="http://schemas.microsoft.com/office/powerpoint/2010/main" val="20670611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8ACD-5D17-6D67-42AD-9D8151A01C98}"/>
              </a:ext>
            </a:extLst>
          </p:cNvPr>
          <p:cNvSpPr>
            <a:spLocks noGrp="1"/>
          </p:cNvSpPr>
          <p:nvPr>
            <p:ph type="ctrTitle"/>
          </p:nvPr>
        </p:nvSpPr>
        <p:spPr/>
        <p:txBody>
          <a:bodyPr/>
          <a:lstStyle/>
          <a:p>
            <a:pPr marL="927100" marR="0" lvl="0" indent="-914400" defTabSz="914400" eaLnBrk="1" fontAlgn="auto" latinLnBrk="0" hangingPunct="1">
              <a:lnSpc>
                <a:spcPct val="100000"/>
              </a:lnSpc>
              <a:spcBef>
                <a:spcPts val="650"/>
              </a:spcBef>
              <a:spcAft>
                <a:spcPts val="0"/>
              </a:spcAft>
              <a:buClr>
                <a:srgbClr val="FD8537"/>
              </a:buClr>
              <a:buSzPct val="85185"/>
              <a:buFont typeface="Segoe UI Symbol"/>
              <a:buChar char="⚫"/>
              <a:tabLst>
                <a:tab pos="927100" algn="l"/>
              </a:tabLst>
              <a:defRPr/>
            </a:pPr>
            <a:br>
              <a:rPr kumimoji="0" lang="en-US" sz="2700" b="0" i="0" u="none" strike="noStrike" kern="0" cap="none" spc="0" normalizeH="0" baseline="0" noProof="0" dirty="0">
                <a:ln>
                  <a:noFill/>
                </a:ln>
                <a:solidFill>
                  <a:sysClr val="windowText" lastClr="000000"/>
                </a:solidFill>
                <a:effectLst/>
                <a:uLnTx/>
                <a:uFillTx/>
                <a:latin typeface="Georgia"/>
                <a:cs typeface="Georgia"/>
              </a:rPr>
            </a:br>
            <a:endParaRPr lang="en-US" dirty="0"/>
          </a:p>
        </p:txBody>
      </p:sp>
      <p:sp>
        <p:nvSpPr>
          <p:cNvPr id="3" name="Subtitle 2">
            <a:extLst>
              <a:ext uri="{FF2B5EF4-FFF2-40B4-BE49-F238E27FC236}">
                <a16:creationId xmlns:a16="http://schemas.microsoft.com/office/drawing/2014/main" id="{3A0D8AFE-9650-BCF2-E4DC-17B153ECFC62}"/>
              </a:ext>
            </a:extLst>
          </p:cNvPr>
          <p:cNvSpPr>
            <a:spLocks noGrp="1"/>
          </p:cNvSpPr>
          <p:nvPr>
            <p:ph type="subTitle" idx="1"/>
          </p:nvPr>
        </p:nvSpPr>
        <p:spPr/>
        <p:txBody>
          <a:bodyPr/>
          <a:lstStyle/>
          <a:p>
            <a:r>
              <a:rPr kumimoji="0" lang="en-US" sz="3000" b="1" i="1" u="none" strike="noStrike" kern="0" cap="none" spc="-10" normalizeH="0" baseline="0" noProof="0" dirty="0">
                <a:ln>
                  <a:noFill/>
                </a:ln>
                <a:solidFill>
                  <a:srgbClr val="006FC0"/>
                </a:solidFill>
                <a:effectLst/>
                <a:uLnTx/>
                <a:uFillTx/>
                <a:latin typeface="Georgia"/>
                <a:ea typeface="+mj-ea"/>
              </a:rPr>
              <a:t>Significance:</a:t>
            </a:r>
            <a:endParaRPr lang="en-US" dirty="0"/>
          </a:p>
        </p:txBody>
      </p:sp>
      <p:pic>
        <p:nvPicPr>
          <p:cNvPr id="5" name="Picture 4">
            <a:extLst>
              <a:ext uri="{FF2B5EF4-FFF2-40B4-BE49-F238E27FC236}">
                <a16:creationId xmlns:a16="http://schemas.microsoft.com/office/drawing/2014/main" id="{5CCC4972-3E4B-A2C5-6256-0E9E20542FBB}"/>
              </a:ext>
            </a:extLst>
          </p:cNvPr>
          <p:cNvPicPr>
            <a:picLocks noChangeAspect="1"/>
          </p:cNvPicPr>
          <p:nvPr/>
        </p:nvPicPr>
        <p:blipFill>
          <a:blip r:embed="rId2"/>
          <a:stretch>
            <a:fillRect/>
          </a:stretch>
        </p:blipFill>
        <p:spPr>
          <a:xfrm>
            <a:off x="1807224" y="836713"/>
            <a:ext cx="5529551" cy="3384375"/>
          </a:xfrm>
          <a:prstGeom prst="rect">
            <a:avLst/>
          </a:prstGeom>
        </p:spPr>
      </p:pic>
    </p:spTree>
    <p:extLst>
      <p:ext uri="{BB962C8B-B14F-4D97-AF65-F5344CB8AC3E}">
        <p14:creationId xmlns:p14="http://schemas.microsoft.com/office/powerpoint/2010/main" val="35216735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260648"/>
            <a:ext cx="6965245" cy="602653"/>
          </a:xfrm>
        </p:spPr>
        <p:txBody>
          <a:bodyPr>
            <a:normAutofit/>
          </a:bodyPr>
          <a:lstStyle/>
          <a:p>
            <a:r>
              <a:rPr kumimoji="0" lang="en-US" sz="3000" b="1" i="1" u="none" strike="noStrike" kern="0" cap="none" spc="-10" normalizeH="0" baseline="0" noProof="0" dirty="0">
                <a:ln>
                  <a:noFill/>
                </a:ln>
                <a:solidFill>
                  <a:srgbClr val="006FC0"/>
                </a:solidFill>
                <a:effectLst/>
                <a:uLnTx/>
                <a:uFillTx/>
                <a:latin typeface="Georgia"/>
                <a:ea typeface="+mj-ea"/>
              </a:rPr>
              <a:t>Management</a:t>
            </a:r>
            <a:endParaRPr lang="ar-IQ" dirty="0"/>
          </a:p>
        </p:txBody>
      </p:sp>
      <p:sp>
        <p:nvSpPr>
          <p:cNvPr id="5" name="Content Placeholder 4">
            <a:extLst>
              <a:ext uri="{FF2B5EF4-FFF2-40B4-BE49-F238E27FC236}">
                <a16:creationId xmlns:a16="http://schemas.microsoft.com/office/drawing/2014/main" id="{6AC72596-3276-D741-9269-E60BE41F208A}"/>
              </a:ext>
            </a:extLst>
          </p:cNvPr>
          <p:cNvSpPr>
            <a:spLocks noGrp="1"/>
          </p:cNvSpPr>
          <p:nvPr>
            <p:ph idx="1"/>
          </p:nvPr>
        </p:nvSpPr>
        <p:spPr/>
        <p:txBody>
          <a:bodyPr/>
          <a:lstStyle/>
          <a:p>
            <a:pPr marL="285750" marR="5080" lvl="0" indent="-273050" defTabSz="914400" eaLnBrk="1" fontAlgn="auto" latinLnBrk="0" hangingPunct="1">
              <a:lnSpc>
                <a:spcPct val="100000"/>
              </a:lnSpc>
              <a:spcBef>
                <a:spcPts val="100"/>
              </a:spcBef>
              <a:spcAft>
                <a:spcPts val="0"/>
              </a:spcAft>
              <a:buClr>
                <a:srgbClr val="FD8537"/>
              </a:buClr>
              <a:buSzPct val="85185"/>
              <a:buFont typeface="Segoe UI Symbol"/>
              <a:buChar char="⚫"/>
              <a:tabLst>
                <a:tab pos="287020" algn="l"/>
              </a:tabLst>
              <a:defRPr/>
            </a:pPr>
            <a:r>
              <a:rPr kumimoji="0" lang="en-US" sz="2700" b="0" i="0" u="none" strike="noStrike" kern="0" cap="none" spc="0" normalizeH="0" baseline="0" noProof="0" dirty="0">
                <a:ln>
                  <a:noFill/>
                </a:ln>
                <a:solidFill>
                  <a:sysClr val="windowText" lastClr="000000"/>
                </a:solidFill>
                <a:effectLst/>
                <a:uLnTx/>
                <a:uFillTx/>
                <a:latin typeface="Georgia"/>
                <a:cs typeface="Georgia"/>
              </a:rPr>
              <a:t>Acyclovir</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administered</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200mg,</a:t>
            </a:r>
            <a:r>
              <a:rPr kumimoji="0" lang="en-US" sz="2700" b="0" i="0" u="none" strike="noStrike" kern="0" cap="none" spc="-3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four</a:t>
            </a:r>
            <a:r>
              <a:rPr kumimoji="0" lang="en-US" sz="2700" b="0" i="0" u="none" strike="noStrike" kern="0" cap="none" spc="-4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times</a:t>
            </a:r>
            <a:r>
              <a:rPr kumimoji="0" lang="en-US" sz="2700" b="0" i="0" u="none" strike="noStrike" kern="0" cap="none" spc="-5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daily</a:t>
            </a:r>
            <a:r>
              <a:rPr kumimoji="0" lang="en-US" sz="2700" b="0" i="0" u="none" strike="noStrike" kern="0" cap="none" spc="-35" normalizeH="0" baseline="0" noProof="0" dirty="0">
                <a:ln>
                  <a:noFill/>
                </a:ln>
                <a:solidFill>
                  <a:sysClr val="windowText" lastClr="000000"/>
                </a:solidFill>
                <a:effectLst/>
                <a:uLnTx/>
                <a:uFillTx/>
                <a:latin typeface="Georgia"/>
                <a:cs typeface="Georgia"/>
              </a:rPr>
              <a:t> </a:t>
            </a:r>
            <a:r>
              <a:rPr kumimoji="0" lang="en-US" sz="2700" b="0" i="0" u="none" strike="noStrike" kern="0" cap="none" spc="-25" normalizeH="0" baseline="0" noProof="0" dirty="0">
                <a:ln>
                  <a:noFill/>
                </a:ln>
                <a:solidFill>
                  <a:sysClr val="windowText" lastClr="000000"/>
                </a:solidFill>
                <a:effectLst/>
                <a:uLnTx/>
                <a:uFillTx/>
                <a:latin typeface="Georgia"/>
                <a:cs typeface="Georgia"/>
              </a:rPr>
              <a:t>for 	</a:t>
            </a:r>
            <a:r>
              <a:rPr kumimoji="0" lang="en-US" sz="2700" b="0" i="0" u="none" strike="noStrike" kern="0" cap="none" spc="0" normalizeH="0" baseline="0" noProof="0" dirty="0">
                <a:ln>
                  <a:noFill/>
                </a:ln>
                <a:solidFill>
                  <a:sysClr val="windowText" lastClr="000000"/>
                </a:solidFill>
                <a:effectLst/>
                <a:uLnTx/>
                <a:uFillTx/>
                <a:latin typeface="Georgia"/>
                <a:cs typeface="Georgia"/>
              </a:rPr>
              <a:t>14</a:t>
            </a:r>
            <a:r>
              <a:rPr kumimoji="0" lang="en-US" sz="2700" b="0" i="0" u="none" strike="noStrike" kern="0" cap="none" spc="-35"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days.</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pPr marL="285750" marR="0" lvl="0" indent="-273050" defTabSz="914400" eaLnBrk="1" fontAlgn="auto" latinLnBrk="0" hangingPunct="1">
              <a:lnSpc>
                <a:spcPct val="100000"/>
              </a:lnSpc>
              <a:spcBef>
                <a:spcPts val="645"/>
              </a:spcBef>
              <a:spcAft>
                <a:spcPts val="0"/>
              </a:spcAft>
              <a:buClr>
                <a:srgbClr val="FD8537"/>
              </a:buClr>
              <a:buSzPct val="85185"/>
              <a:buFont typeface="Segoe UI Symbol"/>
              <a:buChar char="⚫"/>
              <a:tabLst>
                <a:tab pos="285750" algn="l"/>
              </a:tabLst>
              <a:defRPr/>
            </a:pPr>
            <a:r>
              <a:rPr kumimoji="0" lang="en-US" sz="2700" b="0" i="0" u="none" strike="noStrike" kern="0" cap="none" spc="0" normalizeH="0" baseline="0" noProof="0" dirty="0">
                <a:ln>
                  <a:noFill/>
                </a:ln>
                <a:solidFill>
                  <a:sysClr val="windowText" lastClr="000000"/>
                </a:solidFill>
                <a:effectLst/>
                <a:uLnTx/>
                <a:uFillTx/>
                <a:latin typeface="Georgia"/>
                <a:cs typeface="Georgia"/>
              </a:rPr>
              <a:t>Topical</a:t>
            </a:r>
            <a:r>
              <a:rPr kumimoji="0" lang="en-US" sz="2700" b="0" i="0" u="none" strike="noStrike" kern="0" cap="none" spc="-3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application</a:t>
            </a:r>
            <a:r>
              <a:rPr kumimoji="0" lang="en-US" sz="2700" b="0" i="0" u="none" strike="noStrike" kern="0" cap="none" spc="-3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of</a:t>
            </a:r>
            <a:r>
              <a:rPr kumimoji="0" lang="en-US" sz="2700" b="0" i="0" u="none" strike="noStrike" kern="0" cap="none" spc="-2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acyclovir</a:t>
            </a:r>
            <a:r>
              <a:rPr kumimoji="0" lang="en-US" sz="2700" b="0" i="0" u="none" strike="noStrike" kern="0" cap="none" spc="-30"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cream</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pPr marL="285750" marR="55880" lvl="0" indent="-273050" defTabSz="914400" eaLnBrk="1" fontAlgn="auto" latinLnBrk="0" hangingPunct="1">
              <a:lnSpc>
                <a:spcPct val="100000"/>
              </a:lnSpc>
              <a:spcBef>
                <a:spcPts val="650"/>
              </a:spcBef>
              <a:spcAft>
                <a:spcPts val="0"/>
              </a:spcAft>
              <a:buClr>
                <a:srgbClr val="FD8537"/>
              </a:buClr>
              <a:buSzPct val="85185"/>
              <a:buFont typeface="Segoe UI Symbol"/>
              <a:buChar char="⚫"/>
              <a:tabLst>
                <a:tab pos="287020" algn="l"/>
              </a:tabLst>
              <a:defRPr/>
            </a:pPr>
            <a:r>
              <a:rPr kumimoji="0" lang="en-US" sz="2700" b="0" i="0" u="none" strike="noStrike" kern="0" cap="none" spc="0" normalizeH="0" baseline="0" noProof="0" dirty="0">
                <a:ln>
                  <a:noFill/>
                </a:ln>
                <a:solidFill>
                  <a:sysClr val="windowText" lastClr="000000"/>
                </a:solidFill>
                <a:effectLst/>
                <a:uLnTx/>
                <a:uFillTx/>
                <a:latin typeface="Georgia"/>
                <a:cs typeface="Georgia"/>
              </a:rPr>
              <a:t>Severe</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infections</a:t>
            </a:r>
            <a:r>
              <a:rPr kumimoji="0" lang="en-US" sz="2700" b="0" i="0" u="none" strike="noStrike" kern="0" cap="none" spc="-1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a:t>
            </a:r>
            <a:r>
              <a:rPr kumimoji="0" lang="en-US" sz="2700" b="0" i="0" u="none" strike="noStrike" kern="0" cap="none" spc="-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IV</a:t>
            </a:r>
            <a:r>
              <a:rPr kumimoji="0" lang="en-US" sz="2700" b="0" i="0" u="none" strike="noStrike" kern="0" cap="none" spc="-2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administration of</a:t>
            </a:r>
            <a:r>
              <a:rPr kumimoji="0" lang="en-US" sz="2700" b="0" i="0" u="none" strike="noStrike" kern="0" cap="none" spc="-1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Acyclovir</a:t>
            </a:r>
            <a:r>
              <a:rPr kumimoji="0" lang="en-US" sz="2700" b="0" i="0" u="none" strike="noStrike" kern="0" cap="none" spc="-25" normalizeH="0" baseline="0" noProof="0" dirty="0">
                <a:ln>
                  <a:noFill/>
                </a:ln>
                <a:solidFill>
                  <a:sysClr val="windowText" lastClr="000000"/>
                </a:solidFill>
                <a:effectLst/>
                <a:uLnTx/>
                <a:uFillTx/>
                <a:latin typeface="Georgia"/>
                <a:cs typeface="Georgia"/>
              </a:rPr>
              <a:t> </a:t>
            </a:r>
            <a:r>
              <a:rPr kumimoji="0" lang="en-US" sz="2700" b="0" i="0" u="none" strike="noStrike" kern="0" cap="none" spc="-50" normalizeH="0" baseline="0" noProof="0" dirty="0">
                <a:ln>
                  <a:noFill/>
                </a:ln>
                <a:solidFill>
                  <a:sysClr val="windowText" lastClr="000000"/>
                </a:solidFill>
                <a:effectLst/>
                <a:uLnTx/>
                <a:uFillTx/>
                <a:latin typeface="Georgia"/>
                <a:cs typeface="Georgia"/>
              </a:rPr>
              <a:t>5 	</a:t>
            </a:r>
            <a:r>
              <a:rPr kumimoji="0" lang="en-US" sz="2700" b="0" i="0" u="none" strike="noStrike" kern="0" cap="none" spc="0" normalizeH="0" baseline="0" noProof="0" dirty="0">
                <a:ln>
                  <a:noFill/>
                </a:ln>
                <a:solidFill>
                  <a:sysClr val="windowText" lastClr="000000"/>
                </a:solidFill>
                <a:effectLst/>
                <a:uLnTx/>
                <a:uFillTx/>
                <a:latin typeface="Georgia"/>
                <a:cs typeface="Georgia"/>
              </a:rPr>
              <a:t>mg/kg</a:t>
            </a:r>
            <a:r>
              <a:rPr kumimoji="0" lang="en-US" sz="2700" b="0" i="0" u="none" strike="noStrike" kern="0" cap="none" spc="-2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body</a:t>
            </a:r>
            <a:r>
              <a:rPr kumimoji="0" lang="en-US" sz="2700" b="0" i="0" u="none" strike="noStrike" kern="0" cap="none" spc="-1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weight/</a:t>
            </a:r>
            <a:r>
              <a:rPr kumimoji="0" lang="en-US" sz="2700" b="0" i="0" u="none" strike="noStrike" kern="0" cap="none" spc="-3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8</a:t>
            </a:r>
            <a:r>
              <a:rPr kumimoji="0" lang="en-US" sz="2700" b="0" i="0" u="none" strike="noStrike" kern="0" cap="none" spc="-2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hourly</a:t>
            </a:r>
            <a:r>
              <a:rPr kumimoji="0" lang="en-US" sz="2700" b="0" i="0" u="none" strike="noStrike" kern="0" cap="none" spc="-2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for</a:t>
            </a:r>
            <a:r>
              <a:rPr kumimoji="0" lang="en-US" sz="2700" b="0" i="0" u="none" strike="noStrike" kern="0" cap="none" spc="-1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5</a:t>
            </a:r>
            <a:r>
              <a:rPr kumimoji="0" lang="en-US" sz="2700" b="0" i="0" u="none" strike="noStrike" kern="0" cap="none" spc="-20"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days.</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pPr marL="285750" marR="0" lvl="0" indent="-273050" defTabSz="914400" eaLnBrk="1" fontAlgn="auto" latinLnBrk="0" hangingPunct="1">
              <a:lnSpc>
                <a:spcPct val="100000"/>
              </a:lnSpc>
              <a:spcBef>
                <a:spcPts val="750"/>
              </a:spcBef>
              <a:spcAft>
                <a:spcPts val="0"/>
              </a:spcAft>
              <a:buClr>
                <a:srgbClr val="FD8537"/>
              </a:buClr>
              <a:buSzPct val="85185"/>
              <a:buFont typeface="Segoe UI Symbol"/>
              <a:buChar char="⚫"/>
              <a:tabLst>
                <a:tab pos="285750" algn="l"/>
              </a:tabLst>
              <a:defRPr/>
            </a:pPr>
            <a:endParaRPr lang="en-US" dirty="0"/>
          </a:p>
        </p:txBody>
      </p:sp>
    </p:spTree>
    <p:extLst>
      <p:ext uri="{BB962C8B-B14F-4D97-AF65-F5344CB8AC3E}">
        <p14:creationId xmlns:p14="http://schemas.microsoft.com/office/powerpoint/2010/main" val="1056190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95023" y="817582"/>
            <a:ext cx="6965245" cy="667201"/>
          </a:xfrm>
        </p:spPr>
        <p:txBody>
          <a:bodyPr>
            <a:normAutofit/>
          </a:bodyPr>
          <a:lstStyle/>
          <a:p>
            <a:r>
              <a:rPr lang="en-US" sz="3200" dirty="0"/>
              <a:t>Neonatal herpes</a:t>
            </a:r>
            <a:endParaRPr lang="ar-IQ" sz="3200"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100" t="26981" r="57423" b="27443"/>
          <a:stretch/>
        </p:blipFill>
        <p:spPr bwMode="auto">
          <a:xfrm>
            <a:off x="1335314" y="1484784"/>
            <a:ext cx="611700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4559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620688"/>
            <a:ext cx="7479933" cy="5544616"/>
          </a:xfrm>
          <a:solidFill>
            <a:schemeClr val="accent1"/>
          </a:solidFill>
        </p:spPr>
        <p:txBody>
          <a:bodyPr>
            <a:normAutofit/>
          </a:bodyPr>
          <a:lstStyle/>
          <a:p>
            <a:pPr marL="0" indent="0" algn="l" rtl="0">
              <a:buNone/>
            </a:pPr>
            <a:r>
              <a:rPr lang="en-US" sz="4400" dirty="0"/>
              <a:t>The risks are greatest when :</a:t>
            </a:r>
          </a:p>
          <a:p>
            <a:pPr algn="l" rtl="0"/>
            <a:r>
              <a:rPr lang="en-US" sz="4400" b="1" dirty="0">
                <a:solidFill>
                  <a:srgbClr val="FF0000"/>
                </a:solidFill>
              </a:rPr>
              <a:t>Primary</a:t>
            </a:r>
            <a:r>
              <a:rPr lang="en-US" sz="4400" dirty="0"/>
              <a:t> genital herpes </a:t>
            </a:r>
          </a:p>
          <a:p>
            <a:pPr algn="l" rtl="0"/>
            <a:r>
              <a:rPr lang="en-US" sz="4400" dirty="0"/>
              <a:t>In the </a:t>
            </a:r>
            <a:r>
              <a:rPr lang="en-US" sz="4400" b="1" dirty="0">
                <a:solidFill>
                  <a:srgbClr val="FF0000"/>
                </a:solidFill>
              </a:rPr>
              <a:t>3</a:t>
            </a:r>
            <a:r>
              <a:rPr lang="en-US" sz="4400" b="1" baseline="30000" dirty="0">
                <a:solidFill>
                  <a:srgbClr val="FF0000"/>
                </a:solidFill>
              </a:rPr>
              <a:t>rd</a:t>
            </a:r>
            <a:r>
              <a:rPr lang="en-US" sz="4400" dirty="0"/>
              <a:t> trimester, </a:t>
            </a:r>
          </a:p>
          <a:p>
            <a:pPr algn="l" rtl="0"/>
            <a:r>
              <a:rPr lang="en-US" sz="4400" dirty="0"/>
              <a:t>Within </a:t>
            </a:r>
            <a:r>
              <a:rPr lang="en-US" sz="4400" b="1" dirty="0">
                <a:solidFill>
                  <a:srgbClr val="FF0000"/>
                </a:solidFill>
              </a:rPr>
              <a:t>6 weeks </a:t>
            </a:r>
            <a:r>
              <a:rPr lang="en-US" sz="4400" dirty="0"/>
              <a:t>of delivery, </a:t>
            </a:r>
          </a:p>
          <a:p>
            <a:pPr marL="0" indent="0" algn="l" rtl="0">
              <a:buNone/>
            </a:pPr>
            <a:r>
              <a:rPr lang="en-US" sz="4400" dirty="0"/>
              <a:t>The baby is likely to be born before the development of protective maternal Ab. </a:t>
            </a:r>
          </a:p>
          <a:p>
            <a:pPr marL="0" indent="0" algn="l" rtl="0">
              <a:buNone/>
            </a:pPr>
            <a:endParaRPr lang="ar-IQ" sz="3200" dirty="0"/>
          </a:p>
        </p:txBody>
      </p:sp>
    </p:spTree>
    <p:extLst>
      <p:ext uri="{BB962C8B-B14F-4D97-AF65-F5344CB8AC3E}">
        <p14:creationId xmlns:p14="http://schemas.microsoft.com/office/powerpoint/2010/main" val="6659757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548680"/>
            <a:ext cx="7848872" cy="5688632"/>
          </a:xfrm>
          <a:solidFill>
            <a:schemeClr val="accent1"/>
          </a:solidFill>
        </p:spPr>
        <p:txBody>
          <a:bodyPr>
            <a:noAutofit/>
          </a:bodyPr>
          <a:lstStyle/>
          <a:p>
            <a:pPr marL="0" indent="0" algn="l" rtl="0">
              <a:buNone/>
            </a:pPr>
            <a:r>
              <a:rPr lang="en-US" sz="3200" dirty="0"/>
              <a:t>Management</a:t>
            </a:r>
          </a:p>
          <a:p>
            <a:pPr algn="l" rtl="0"/>
            <a:r>
              <a:rPr lang="en-US" sz="3200" dirty="0"/>
              <a:t>A </a:t>
            </a:r>
            <a:r>
              <a:rPr lang="en-US" sz="3200" b="1" dirty="0">
                <a:solidFill>
                  <a:srgbClr val="FF0000"/>
                </a:solidFill>
              </a:rPr>
              <a:t>swab</a:t>
            </a:r>
            <a:r>
              <a:rPr lang="en-US" sz="3200" dirty="0"/>
              <a:t> for viral detection . </a:t>
            </a:r>
          </a:p>
          <a:p>
            <a:pPr algn="l" rtl="0"/>
            <a:r>
              <a:rPr lang="en-US" sz="3200" dirty="0"/>
              <a:t>Confirm the diagnosis by viral </a:t>
            </a:r>
            <a:r>
              <a:rPr lang="en-US" sz="3200" b="1" dirty="0">
                <a:solidFill>
                  <a:srgbClr val="FF0000"/>
                </a:solidFill>
              </a:rPr>
              <a:t>culture</a:t>
            </a:r>
            <a:r>
              <a:rPr lang="en-US" sz="3200" dirty="0"/>
              <a:t> or </a:t>
            </a:r>
            <a:r>
              <a:rPr lang="en-US" sz="3200" b="1" dirty="0">
                <a:solidFill>
                  <a:srgbClr val="FF0000"/>
                </a:solidFill>
              </a:rPr>
              <a:t>PCR</a:t>
            </a:r>
            <a:r>
              <a:rPr lang="en-US" sz="3200" dirty="0"/>
              <a:t>, </a:t>
            </a:r>
          </a:p>
          <a:p>
            <a:pPr algn="l" rtl="0"/>
            <a:r>
              <a:rPr lang="en-US" sz="3200" dirty="0"/>
              <a:t>Screen for other </a:t>
            </a:r>
            <a:r>
              <a:rPr lang="en-US" sz="3200" b="1" dirty="0">
                <a:solidFill>
                  <a:srgbClr val="FF0000"/>
                </a:solidFill>
              </a:rPr>
              <a:t>STD. </a:t>
            </a:r>
          </a:p>
          <a:p>
            <a:pPr algn="l" rtl="0"/>
            <a:r>
              <a:rPr lang="en-US" sz="3200" dirty="0"/>
              <a:t>The use of </a:t>
            </a:r>
            <a:r>
              <a:rPr lang="en-US" sz="3200" b="1" dirty="0">
                <a:solidFill>
                  <a:srgbClr val="FF0000"/>
                </a:solidFill>
              </a:rPr>
              <a:t>acyclovir</a:t>
            </a:r>
            <a:r>
              <a:rPr lang="en-US" sz="3200" dirty="0"/>
              <a:t> is recommended (400 mg </a:t>
            </a:r>
            <a:r>
              <a:rPr lang="en-US" sz="3200" dirty="0" err="1"/>
              <a:t>tid</a:t>
            </a:r>
            <a:r>
              <a:rPr lang="en-US" sz="3200" dirty="0"/>
              <a:t>) and is associated with a reduction in the </a:t>
            </a:r>
            <a:r>
              <a:rPr lang="en-US" sz="3200" b="1" dirty="0">
                <a:solidFill>
                  <a:srgbClr val="FF0000"/>
                </a:solidFill>
              </a:rPr>
              <a:t>duration</a:t>
            </a:r>
            <a:r>
              <a:rPr lang="en-US" sz="3200" dirty="0"/>
              <a:t> and </a:t>
            </a:r>
            <a:r>
              <a:rPr lang="en-US" sz="3200" b="1" dirty="0">
                <a:solidFill>
                  <a:srgbClr val="FF0000"/>
                </a:solidFill>
              </a:rPr>
              <a:t>severity</a:t>
            </a:r>
            <a:r>
              <a:rPr lang="en-US" sz="3200" dirty="0"/>
              <a:t> of symptoms, it is well tolerated and considered safe in pregnancy. </a:t>
            </a:r>
            <a:endParaRPr lang="ar-IQ" sz="3200" dirty="0"/>
          </a:p>
        </p:txBody>
      </p:sp>
    </p:spTree>
    <p:extLst>
      <p:ext uri="{BB962C8B-B14F-4D97-AF65-F5344CB8AC3E}">
        <p14:creationId xmlns:p14="http://schemas.microsoft.com/office/powerpoint/2010/main" val="14313753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548680"/>
            <a:ext cx="7632848" cy="5688632"/>
          </a:xfrm>
          <a:solidFill>
            <a:schemeClr val="accent1"/>
          </a:solidFill>
        </p:spPr>
        <p:txBody>
          <a:bodyPr>
            <a:noAutofit/>
          </a:bodyPr>
          <a:lstStyle/>
          <a:p>
            <a:pPr algn="l" rtl="0"/>
            <a:r>
              <a:rPr lang="en-US" sz="3200" dirty="0"/>
              <a:t>For women presenting within </a:t>
            </a:r>
            <a:r>
              <a:rPr lang="en-US" sz="3200" b="1" dirty="0">
                <a:solidFill>
                  <a:srgbClr val="FF0000"/>
                </a:solidFill>
              </a:rPr>
              <a:t>6 weeks </a:t>
            </a:r>
            <a:r>
              <a:rPr lang="en-US" sz="3200" dirty="0"/>
              <a:t>of expected delivery, type-specific </a:t>
            </a:r>
            <a:r>
              <a:rPr lang="en-US" sz="3200" b="1" dirty="0">
                <a:solidFill>
                  <a:srgbClr val="FF0000"/>
                </a:solidFill>
              </a:rPr>
              <a:t>HSV  Ab </a:t>
            </a:r>
            <a:r>
              <a:rPr lang="en-US" sz="3200" dirty="0"/>
              <a:t>testing is advisable. </a:t>
            </a:r>
          </a:p>
          <a:p>
            <a:pPr algn="l" rtl="0"/>
            <a:r>
              <a:rPr lang="en-US" sz="3200" dirty="0"/>
              <a:t>The presence of </a:t>
            </a:r>
            <a:r>
              <a:rPr lang="en-US" sz="3200" b="1" dirty="0">
                <a:solidFill>
                  <a:srgbClr val="FF0000"/>
                </a:solidFill>
              </a:rPr>
              <a:t>Ab</a:t>
            </a:r>
            <a:r>
              <a:rPr lang="en-US" sz="3200" dirty="0"/>
              <a:t> of the same type as the </a:t>
            </a:r>
            <a:r>
              <a:rPr lang="en-US" sz="3200" b="1" dirty="0">
                <a:solidFill>
                  <a:srgbClr val="FF0000"/>
                </a:solidFill>
              </a:rPr>
              <a:t>HSV </a:t>
            </a:r>
            <a:r>
              <a:rPr lang="en-US" sz="3200" dirty="0"/>
              <a:t>isolated from genital swabs would confirm this episode to be a </a:t>
            </a:r>
            <a:r>
              <a:rPr lang="en-US" sz="3200" b="1" dirty="0">
                <a:solidFill>
                  <a:srgbClr val="FF0000"/>
                </a:solidFill>
              </a:rPr>
              <a:t>recurrence</a:t>
            </a:r>
            <a:r>
              <a:rPr lang="en-US" sz="3200" dirty="0"/>
              <a:t> rather than a primary infection and elective CS would not be indicated to prevent neonatal transmission.</a:t>
            </a:r>
            <a:endParaRPr lang="ar-IQ" sz="3200" dirty="0"/>
          </a:p>
        </p:txBody>
      </p:sp>
    </p:spTree>
    <p:extLst>
      <p:ext uri="{BB962C8B-B14F-4D97-AF65-F5344CB8AC3E}">
        <p14:creationId xmlns:p14="http://schemas.microsoft.com/office/powerpoint/2010/main" val="41929877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548680"/>
            <a:ext cx="7776864" cy="5832648"/>
          </a:xfrm>
          <a:solidFill>
            <a:schemeClr val="accent1"/>
          </a:solidFill>
        </p:spPr>
        <p:txBody>
          <a:bodyPr>
            <a:normAutofit/>
          </a:bodyPr>
          <a:lstStyle/>
          <a:p>
            <a:pPr marL="0" indent="0" algn="l" rtl="0">
              <a:buNone/>
            </a:pPr>
            <a:r>
              <a:rPr lang="en-US" dirty="0"/>
              <a:t>Primary infections</a:t>
            </a:r>
          </a:p>
          <a:p>
            <a:pPr algn="l" rtl="0"/>
            <a:r>
              <a:rPr lang="en-US" dirty="0"/>
              <a:t>There is </a:t>
            </a:r>
            <a:r>
              <a:rPr lang="en-US" b="1" dirty="0">
                <a:solidFill>
                  <a:srgbClr val="FF0000"/>
                </a:solidFill>
              </a:rPr>
              <a:t>no</a:t>
            </a:r>
            <a:r>
              <a:rPr lang="en-US" dirty="0"/>
              <a:t> evidence that HSV acquired in pregnancy is associated with an increased incidence of </a:t>
            </a:r>
            <a:r>
              <a:rPr lang="en-US" b="1" dirty="0">
                <a:solidFill>
                  <a:srgbClr val="FF0000"/>
                </a:solidFill>
              </a:rPr>
              <a:t>congenital abnormalities. </a:t>
            </a:r>
          </a:p>
          <a:p>
            <a:pPr algn="l" rtl="0"/>
            <a:r>
              <a:rPr lang="en-US" dirty="0"/>
              <a:t>Suppressive </a:t>
            </a:r>
            <a:r>
              <a:rPr lang="en-US" b="1" dirty="0">
                <a:solidFill>
                  <a:srgbClr val="FF0000"/>
                </a:solidFill>
              </a:rPr>
              <a:t>acyclovir</a:t>
            </a:r>
            <a:r>
              <a:rPr lang="en-US" dirty="0"/>
              <a:t> from 36 weeks of gestation reduces HSV lesions at term and hence the need for delivery by CS.</a:t>
            </a:r>
          </a:p>
          <a:p>
            <a:pPr algn="l" rtl="0"/>
            <a:r>
              <a:rPr lang="en-US" b="1" dirty="0">
                <a:solidFill>
                  <a:srgbClr val="FF0000"/>
                </a:solidFill>
              </a:rPr>
              <a:t>CS</a:t>
            </a:r>
            <a:r>
              <a:rPr lang="en-US" dirty="0"/>
              <a:t> should be the recommended mode of delivery for:</a:t>
            </a:r>
          </a:p>
          <a:p>
            <a:pPr marL="457200" indent="-457200" algn="l" rtl="0">
              <a:buFont typeface="+mj-lt"/>
              <a:buAutoNum type="arabicPeriod"/>
            </a:pPr>
            <a:r>
              <a:rPr lang="en-US" dirty="0"/>
              <a:t>All women developing 1</a:t>
            </a:r>
            <a:r>
              <a:rPr lang="en-US" baseline="30000" dirty="0"/>
              <a:t>st</a:t>
            </a:r>
            <a:r>
              <a:rPr lang="en-US" dirty="0"/>
              <a:t> episode genital herpes </a:t>
            </a:r>
          </a:p>
          <a:p>
            <a:pPr marL="457200" indent="-457200" algn="l" rtl="0">
              <a:buFont typeface="+mj-lt"/>
              <a:buAutoNum type="arabicPeriod"/>
            </a:pPr>
            <a:r>
              <a:rPr lang="en-US" dirty="0"/>
              <a:t>In the 3</a:t>
            </a:r>
            <a:r>
              <a:rPr lang="en-US" baseline="30000" dirty="0"/>
              <a:t>rd</a:t>
            </a:r>
            <a:r>
              <a:rPr lang="en-US" dirty="0"/>
              <a:t> trimester, </a:t>
            </a:r>
          </a:p>
          <a:p>
            <a:pPr marL="457200" indent="-457200" algn="l" rtl="0">
              <a:buFont typeface="+mj-lt"/>
              <a:buAutoNum type="arabicPeriod"/>
            </a:pPr>
            <a:r>
              <a:rPr lang="en-US" dirty="0"/>
              <a:t>Those developing symptoms within 6 weeks of expected delivery, as the risk of neonatal transmission of HSV is very high at </a:t>
            </a:r>
            <a:r>
              <a:rPr lang="en-US" b="1" dirty="0">
                <a:solidFill>
                  <a:srgbClr val="FF0000"/>
                </a:solidFill>
              </a:rPr>
              <a:t>40%. </a:t>
            </a:r>
          </a:p>
        </p:txBody>
      </p:sp>
    </p:spTree>
    <p:extLst>
      <p:ext uri="{BB962C8B-B14F-4D97-AF65-F5344CB8AC3E}">
        <p14:creationId xmlns:p14="http://schemas.microsoft.com/office/powerpoint/2010/main" val="25941456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548680"/>
            <a:ext cx="7776864" cy="5688632"/>
          </a:xfrm>
          <a:solidFill>
            <a:schemeClr val="accent1"/>
          </a:solidFill>
        </p:spPr>
        <p:txBody>
          <a:bodyPr/>
          <a:lstStyle/>
          <a:p>
            <a:pPr algn="l" rtl="0"/>
            <a:r>
              <a:rPr lang="en-US" sz="3200" dirty="0"/>
              <a:t>For women who opt for a vaginal birth, avoid:</a:t>
            </a:r>
          </a:p>
          <a:p>
            <a:pPr marL="457200" indent="-457200" algn="l" rtl="0">
              <a:buFont typeface="+mj-lt"/>
              <a:buAutoNum type="arabicPeriod"/>
            </a:pPr>
            <a:r>
              <a:rPr lang="en-US" sz="3200" dirty="0"/>
              <a:t>Rupture of membranes </a:t>
            </a:r>
          </a:p>
          <a:p>
            <a:pPr marL="457200" indent="-457200" algn="l" rtl="0">
              <a:buFont typeface="+mj-lt"/>
              <a:buAutoNum type="arabicPeriod"/>
            </a:pPr>
            <a:r>
              <a:rPr lang="en-US" sz="3200" dirty="0"/>
              <a:t>Invasive procedures, such as fetal scalp electrodes or fetal scalp pH measurement</a:t>
            </a:r>
          </a:p>
          <a:p>
            <a:pPr algn="l" rtl="0"/>
            <a:r>
              <a:rPr lang="en-US" sz="3200" dirty="0"/>
              <a:t>Intravenous </a:t>
            </a:r>
            <a:r>
              <a:rPr lang="en-US" sz="3200" b="1" dirty="0">
                <a:solidFill>
                  <a:srgbClr val="FF0000"/>
                </a:solidFill>
              </a:rPr>
              <a:t>acyclovir</a:t>
            </a:r>
            <a:r>
              <a:rPr lang="en-US" sz="3200" dirty="0"/>
              <a:t> given intrapartum to the </a:t>
            </a:r>
            <a:r>
              <a:rPr lang="en-US" sz="3200" b="1" dirty="0">
                <a:solidFill>
                  <a:srgbClr val="FF0000"/>
                </a:solidFill>
              </a:rPr>
              <a:t>mother</a:t>
            </a:r>
            <a:r>
              <a:rPr lang="en-US" sz="3200" dirty="0"/>
              <a:t> and subsequently to the </a:t>
            </a:r>
            <a:r>
              <a:rPr lang="en-US" sz="3200" b="1" dirty="0">
                <a:solidFill>
                  <a:srgbClr val="FF0000"/>
                </a:solidFill>
              </a:rPr>
              <a:t>neonate</a:t>
            </a:r>
            <a:r>
              <a:rPr lang="en-US" sz="3200" dirty="0"/>
              <a:t> may be considered.</a:t>
            </a:r>
          </a:p>
          <a:p>
            <a:pPr marL="0" indent="0" algn="l" rtl="0">
              <a:buNone/>
            </a:pPr>
            <a:endParaRPr lang="ar-IQ" dirty="0"/>
          </a:p>
        </p:txBody>
      </p:sp>
    </p:spTree>
    <p:extLst>
      <p:ext uri="{BB962C8B-B14F-4D97-AF65-F5344CB8AC3E}">
        <p14:creationId xmlns:p14="http://schemas.microsoft.com/office/powerpoint/2010/main" val="10434023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548680"/>
            <a:ext cx="7632848" cy="5688632"/>
          </a:xfrm>
          <a:solidFill>
            <a:schemeClr val="accent1"/>
          </a:solidFill>
        </p:spPr>
        <p:txBody>
          <a:bodyPr>
            <a:normAutofit lnSpcReduction="10000"/>
          </a:bodyPr>
          <a:lstStyle/>
          <a:p>
            <a:pPr marL="0" indent="0" algn="l" rtl="0">
              <a:buNone/>
            </a:pPr>
            <a:r>
              <a:rPr lang="en-US" sz="2800" dirty="0"/>
              <a:t>Recurrent episodes</a:t>
            </a:r>
          </a:p>
          <a:p>
            <a:pPr algn="l" rtl="0"/>
            <a:r>
              <a:rPr lang="en-US" sz="2800" dirty="0"/>
              <a:t>During the antenatal period is </a:t>
            </a:r>
            <a:r>
              <a:rPr lang="en-US" sz="2800" b="1" dirty="0">
                <a:solidFill>
                  <a:srgbClr val="FF0000"/>
                </a:solidFill>
              </a:rPr>
              <a:t>not </a:t>
            </a:r>
            <a:r>
              <a:rPr lang="en-US" sz="2800" dirty="0"/>
              <a:t>an indication of </a:t>
            </a:r>
            <a:r>
              <a:rPr lang="en-US" sz="2800" b="1" dirty="0">
                <a:solidFill>
                  <a:srgbClr val="FF0000"/>
                </a:solidFill>
              </a:rPr>
              <a:t>CS. </a:t>
            </a:r>
          </a:p>
          <a:p>
            <a:pPr algn="l" rtl="0"/>
            <a:r>
              <a:rPr lang="en-US" sz="2800" dirty="0"/>
              <a:t>At the onset of labor should be advised that the risk to the baby of neonatal herpes is very small </a:t>
            </a:r>
            <a:r>
              <a:rPr lang="en-US" sz="2800" b="1" dirty="0">
                <a:solidFill>
                  <a:srgbClr val="FF0000"/>
                </a:solidFill>
              </a:rPr>
              <a:t>(1–3%). </a:t>
            </a:r>
          </a:p>
          <a:p>
            <a:pPr algn="l" rtl="0"/>
            <a:r>
              <a:rPr lang="en-US" sz="2800" dirty="0"/>
              <a:t>Daily suppressive </a:t>
            </a:r>
            <a:r>
              <a:rPr lang="en-US" sz="2800" b="1" dirty="0">
                <a:solidFill>
                  <a:srgbClr val="FF0000"/>
                </a:solidFill>
              </a:rPr>
              <a:t>acyclovir</a:t>
            </a:r>
            <a:r>
              <a:rPr lang="en-US" sz="2800" dirty="0"/>
              <a:t> 400 mg </a:t>
            </a:r>
            <a:r>
              <a:rPr lang="en-US" sz="2800" dirty="0" err="1"/>
              <a:t>tid</a:t>
            </a:r>
            <a:r>
              <a:rPr lang="en-US" sz="2800" dirty="0"/>
              <a:t> should be considered from 36 weeks’ gestation. </a:t>
            </a:r>
          </a:p>
          <a:p>
            <a:pPr algn="l" rtl="0"/>
            <a:r>
              <a:rPr lang="en-US" sz="2800" b="1" dirty="0">
                <a:solidFill>
                  <a:srgbClr val="FF0000"/>
                </a:solidFill>
              </a:rPr>
              <a:t>Ruptured membranes </a:t>
            </a:r>
            <a:r>
              <a:rPr lang="en-US" sz="2800" dirty="0"/>
              <a:t>at term should be advised to expedite delivery by the appropriate means. </a:t>
            </a:r>
          </a:p>
          <a:p>
            <a:pPr algn="l" rtl="0"/>
            <a:r>
              <a:rPr lang="en-US" sz="2800" b="1" dirty="0">
                <a:solidFill>
                  <a:srgbClr val="FF0000"/>
                </a:solidFill>
              </a:rPr>
              <a:t>Invasive procedures</a:t>
            </a:r>
            <a:r>
              <a:rPr lang="en-US" sz="2800" dirty="0"/>
              <a:t> in labor should be avoided. </a:t>
            </a:r>
          </a:p>
          <a:p>
            <a:pPr algn="l" rtl="0"/>
            <a:r>
              <a:rPr lang="en-US" sz="2800" dirty="0"/>
              <a:t>The </a:t>
            </a:r>
            <a:r>
              <a:rPr lang="en-US" sz="2800" b="1" dirty="0">
                <a:solidFill>
                  <a:srgbClr val="FF0000"/>
                </a:solidFill>
              </a:rPr>
              <a:t>neonatologist</a:t>
            </a:r>
            <a:r>
              <a:rPr lang="en-US" sz="2800" dirty="0"/>
              <a:t> should be informed at the time of labor.</a:t>
            </a:r>
            <a:endParaRPr lang="ar-IQ" dirty="0"/>
          </a:p>
        </p:txBody>
      </p:sp>
    </p:spTree>
    <p:extLst>
      <p:ext uri="{BB962C8B-B14F-4D97-AF65-F5344CB8AC3E}">
        <p14:creationId xmlns:p14="http://schemas.microsoft.com/office/powerpoint/2010/main" val="40291845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l" rtl="0">
              <a:buNone/>
            </a:pPr>
            <a:endParaRPr lang="en-US" dirty="0"/>
          </a:p>
          <a:p>
            <a:pPr marL="0" indent="0" algn="ctr" rtl="0">
              <a:buNone/>
            </a:pPr>
            <a:r>
              <a:rPr lang="en-US" sz="7200" b="1" dirty="0">
                <a:solidFill>
                  <a:schemeClr val="bg2">
                    <a:lumMod val="75000"/>
                  </a:schemeClr>
                </a:solidFill>
              </a:rPr>
              <a:t>Thank you</a:t>
            </a:r>
            <a:endParaRPr lang="ar-IQ" sz="7200" b="1" dirty="0">
              <a:solidFill>
                <a:schemeClr val="bg2">
                  <a:lumMod val="75000"/>
                </a:schemeClr>
              </a:solidFill>
            </a:endParaRPr>
          </a:p>
        </p:txBody>
      </p:sp>
    </p:spTree>
    <p:extLst>
      <p:ext uri="{BB962C8B-B14F-4D97-AF65-F5344CB8AC3E}">
        <p14:creationId xmlns:p14="http://schemas.microsoft.com/office/powerpoint/2010/main" val="1684080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185C-3831-7090-ED97-CC2431B1B9C5}"/>
              </a:ext>
            </a:extLst>
          </p:cNvPr>
          <p:cNvSpPr>
            <a:spLocks noGrp="1"/>
          </p:cNvSpPr>
          <p:nvPr>
            <p:ph type="title"/>
          </p:nvPr>
        </p:nvSpPr>
        <p:spPr>
          <a:xfrm>
            <a:off x="822960" y="286605"/>
            <a:ext cx="7543800" cy="702302"/>
          </a:xfrm>
        </p:spPr>
        <p:txBody>
          <a:bodyPr>
            <a:normAutofit fontScale="90000"/>
          </a:bodyPr>
          <a:lstStyle/>
          <a:p>
            <a:r>
              <a:rPr lang="en-US" b="1" dirty="0">
                <a:solidFill>
                  <a:srgbClr val="FF0000"/>
                </a:solidFill>
              </a:rPr>
              <a:t>others</a:t>
            </a:r>
          </a:p>
        </p:txBody>
      </p:sp>
      <p:sp>
        <p:nvSpPr>
          <p:cNvPr id="3" name="Content Placeholder 2">
            <a:extLst>
              <a:ext uri="{FF2B5EF4-FFF2-40B4-BE49-F238E27FC236}">
                <a16:creationId xmlns:a16="http://schemas.microsoft.com/office/drawing/2014/main" id="{87C4042E-A63A-0590-8FA0-94A3373FF14D}"/>
              </a:ext>
            </a:extLst>
          </p:cNvPr>
          <p:cNvSpPr>
            <a:spLocks noGrp="1"/>
          </p:cNvSpPr>
          <p:nvPr>
            <p:ph idx="1"/>
          </p:nvPr>
        </p:nvSpPr>
        <p:spPr>
          <a:xfrm>
            <a:off x="822959" y="1124744"/>
            <a:ext cx="7543801" cy="4744350"/>
          </a:xfrm>
        </p:spPr>
        <p:txBody>
          <a:bodyPr>
            <a:normAutofit fontScale="92500" lnSpcReduction="20000"/>
          </a:bodyPr>
          <a:lstStyle/>
          <a:p>
            <a:pPr marL="195580" marR="770255" indent="-182880">
              <a:lnSpc>
                <a:spcPct val="140100"/>
              </a:lnSpc>
              <a:spcBef>
                <a:spcPts val="100"/>
              </a:spcBef>
              <a:buSzPct val="83928"/>
              <a:buFont typeface="Arial MT"/>
              <a:buChar char="•"/>
              <a:tabLst>
                <a:tab pos="195580" algn="l"/>
              </a:tabLst>
            </a:pPr>
            <a:r>
              <a:rPr lang="en-US" dirty="0">
                <a:latin typeface="Constantia"/>
                <a:cs typeface="Constantia"/>
              </a:rPr>
              <a:t>A</a:t>
            </a:r>
            <a:r>
              <a:rPr lang="en-US" spc="-155" dirty="0">
                <a:latin typeface="Constantia"/>
                <a:cs typeface="Constantia"/>
              </a:rPr>
              <a:t> </a:t>
            </a:r>
            <a:r>
              <a:rPr lang="en-US" spc="-10" dirty="0">
                <a:latin typeface="Constantia"/>
                <a:cs typeface="Constantia"/>
              </a:rPr>
              <a:t>strong,</a:t>
            </a:r>
            <a:r>
              <a:rPr lang="en-US" spc="-100" dirty="0">
                <a:latin typeface="Constantia"/>
                <a:cs typeface="Constantia"/>
              </a:rPr>
              <a:t> </a:t>
            </a:r>
            <a:r>
              <a:rPr lang="en-US" spc="-10" dirty="0">
                <a:latin typeface="Constantia"/>
                <a:cs typeface="Constantia"/>
              </a:rPr>
              <a:t>persistent</a:t>
            </a:r>
            <a:r>
              <a:rPr lang="en-US" spc="-165" dirty="0">
                <a:latin typeface="Constantia"/>
                <a:cs typeface="Constantia"/>
              </a:rPr>
              <a:t> </a:t>
            </a:r>
            <a:r>
              <a:rPr lang="en-US" spc="-25" dirty="0">
                <a:latin typeface="Constantia"/>
                <a:cs typeface="Constantia"/>
              </a:rPr>
              <a:t>urge</a:t>
            </a:r>
            <a:r>
              <a:rPr lang="en-US" spc="-140" dirty="0">
                <a:latin typeface="Constantia"/>
                <a:cs typeface="Constantia"/>
              </a:rPr>
              <a:t> </a:t>
            </a:r>
            <a:r>
              <a:rPr lang="en-US" spc="-25" dirty="0">
                <a:latin typeface="Constantia"/>
                <a:cs typeface="Constantia"/>
              </a:rPr>
              <a:t>to </a:t>
            </a:r>
            <a:r>
              <a:rPr lang="en-US" spc="-10" dirty="0">
                <a:latin typeface="Constantia"/>
                <a:cs typeface="Constantia"/>
              </a:rPr>
              <a:t>urinate</a:t>
            </a:r>
            <a:endParaRPr lang="en-US" dirty="0">
              <a:latin typeface="Constantia"/>
              <a:cs typeface="Constantia"/>
            </a:endParaRPr>
          </a:p>
          <a:p>
            <a:pPr marL="195580" marR="880110" indent="-182880">
              <a:lnSpc>
                <a:spcPct val="140000"/>
              </a:lnSpc>
              <a:spcBef>
                <a:spcPts val="670"/>
              </a:spcBef>
              <a:buSzPct val="83928"/>
              <a:buFont typeface="Arial MT"/>
              <a:buChar char="•"/>
              <a:tabLst>
                <a:tab pos="195580" algn="l"/>
              </a:tabLst>
            </a:pPr>
            <a:r>
              <a:rPr lang="en-US" dirty="0">
                <a:latin typeface="Constantia"/>
                <a:cs typeface="Constantia"/>
              </a:rPr>
              <a:t>A</a:t>
            </a:r>
            <a:r>
              <a:rPr lang="en-US" spc="-90" dirty="0">
                <a:latin typeface="Constantia"/>
                <a:cs typeface="Constantia"/>
              </a:rPr>
              <a:t> </a:t>
            </a:r>
            <a:r>
              <a:rPr lang="en-US" spc="-10" dirty="0">
                <a:latin typeface="Constantia"/>
                <a:cs typeface="Constantia"/>
              </a:rPr>
              <a:t>burning</a:t>
            </a:r>
            <a:r>
              <a:rPr lang="en-US" spc="-100" dirty="0">
                <a:latin typeface="Constantia"/>
                <a:cs typeface="Constantia"/>
              </a:rPr>
              <a:t> </a:t>
            </a:r>
            <a:r>
              <a:rPr lang="en-US" spc="-10" dirty="0">
                <a:latin typeface="Constantia"/>
                <a:cs typeface="Constantia"/>
              </a:rPr>
              <a:t>sensation</a:t>
            </a:r>
            <a:r>
              <a:rPr lang="en-US" spc="-145" dirty="0">
                <a:latin typeface="Constantia"/>
                <a:cs typeface="Constantia"/>
              </a:rPr>
              <a:t> </a:t>
            </a:r>
            <a:r>
              <a:rPr lang="en-US" spc="-20" dirty="0">
                <a:latin typeface="Constantia"/>
                <a:cs typeface="Constantia"/>
              </a:rPr>
              <a:t>when </a:t>
            </a:r>
            <a:r>
              <a:rPr lang="en-US" spc="-10" dirty="0">
                <a:latin typeface="Constantia"/>
                <a:cs typeface="Constantia"/>
              </a:rPr>
              <a:t>urinating</a:t>
            </a:r>
            <a:endParaRPr lang="en-US" dirty="0">
              <a:latin typeface="Constantia"/>
              <a:cs typeface="Constantia"/>
            </a:endParaRPr>
          </a:p>
          <a:p>
            <a:pPr marL="195580" marR="1350010" indent="-182880">
              <a:lnSpc>
                <a:spcPct val="140000"/>
              </a:lnSpc>
              <a:spcBef>
                <a:spcPts val="675"/>
              </a:spcBef>
              <a:buSzPct val="83928"/>
              <a:buFont typeface="Arial MT"/>
              <a:buChar char="•"/>
              <a:tabLst>
                <a:tab pos="195580" algn="l"/>
              </a:tabLst>
            </a:pPr>
            <a:r>
              <a:rPr lang="en-US" dirty="0">
                <a:latin typeface="Constantia"/>
                <a:cs typeface="Constantia"/>
              </a:rPr>
              <a:t>Passing</a:t>
            </a:r>
            <a:r>
              <a:rPr lang="en-US" spc="-80" dirty="0">
                <a:latin typeface="Constantia"/>
                <a:cs typeface="Constantia"/>
              </a:rPr>
              <a:t> </a:t>
            </a:r>
            <a:r>
              <a:rPr lang="en-US" spc="-10" dirty="0">
                <a:latin typeface="Constantia"/>
                <a:cs typeface="Constantia"/>
              </a:rPr>
              <a:t>frequent,</a:t>
            </a:r>
            <a:r>
              <a:rPr lang="en-US" spc="-140" dirty="0">
                <a:latin typeface="Constantia"/>
                <a:cs typeface="Constantia"/>
              </a:rPr>
              <a:t> </a:t>
            </a:r>
            <a:r>
              <a:rPr lang="en-US" spc="-10" dirty="0">
                <a:latin typeface="Constantia"/>
                <a:cs typeface="Constantia"/>
              </a:rPr>
              <a:t>small amounts</a:t>
            </a:r>
            <a:r>
              <a:rPr lang="en-US" spc="-130" dirty="0">
                <a:latin typeface="Constantia"/>
                <a:cs typeface="Constantia"/>
              </a:rPr>
              <a:t> </a:t>
            </a:r>
            <a:r>
              <a:rPr lang="en-US" dirty="0">
                <a:latin typeface="Constantia"/>
                <a:cs typeface="Constantia"/>
              </a:rPr>
              <a:t>of</a:t>
            </a:r>
            <a:r>
              <a:rPr lang="en-US" spc="-20" dirty="0">
                <a:latin typeface="Constantia"/>
                <a:cs typeface="Constantia"/>
              </a:rPr>
              <a:t> </a:t>
            </a:r>
            <a:r>
              <a:rPr lang="en-US" spc="-10" dirty="0">
                <a:latin typeface="Constantia"/>
                <a:cs typeface="Constantia"/>
              </a:rPr>
              <a:t>urine</a:t>
            </a:r>
            <a:endParaRPr lang="en-US" dirty="0">
              <a:latin typeface="Constantia"/>
              <a:cs typeface="Constantia"/>
            </a:endParaRPr>
          </a:p>
          <a:p>
            <a:pPr marL="195580" marR="5080" indent="-182880">
              <a:lnSpc>
                <a:spcPct val="140000"/>
              </a:lnSpc>
              <a:spcBef>
                <a:spcPts val="675"/>
              </a:spcBef>
              <a:buSzPct val="83928"/>
              <a:buFont typeface="Arial MT"/>
              <a:buChar char="•"/>
              <a:tabLst>
                <a:tab pos="195580" algn="l"/>
              </a:tabLst>
            </a:pPr>
            <a:r>
              <a:rPr lang="en-US" dirty="0">
                <a:latin typeface="Constantia"/>
                <a:cs typeface="Constantia"/>
              </a:rPr>
              <a:t>Blood</a:t>
            </a:r>
            <a:r>
              <a:rPr lang="en-US" spc="-55" dirty="0">
                <a:latin typeface="Constantia"/>
                <a:cs typeface="Constantia"/>
              </a:rPr>
              <a:t> </a:t>
            </a:r>
            <a:r>
              <a:rPr lang="en-US" dirty="0">
                <a:latin typeface="Constantia"/>
                <a:cs typeface="Constantia"/>
              </a:rPr>
              <a:t>in</a:t>
            </a:r>
            <a:r>
              <a:rPr lang="en-US" spc="-120" dirty="0">
                <a:latin typeface="Constantia"/>
                <a:cs typeface="Constantia"/>
              </a:rPr>
              <a:t> </a:t>
            </a:r>
            <a:r>
              <a:rPr lang="en-US" dirty="0">
                <a:latin typeface="Constantia"/>
                <a:cs typeface="Constantia"/>
              </a:rPr>
              <a:t>the</a:t>
            </a:r>
            <a:r>
              <a:rPr lang="en-US" spc="-165" dirty="0">
                <a:latin typeface="Constantia"/>
                <a:cs typeface="Constantia"/>
              </a:rPr>
              <a:t> </a:t>
            </a:r>
            <a:r>
              <a:rPr lang="en-US" dirty="0">
                <a:latin typeface="Constantia"/>
                <a:cs typeface="Constantia"/>
              </a:rPr>
              <a:t>urine</a:t>
            </a:r>
            <a:r>
              <a:rPr lang="en-US" spc="-110" dirty="0">
                <a:latin typeface="Constantia"/>
                <a:cs typeface="Constantia"/>
              </a:rPr>
              <a:t> </a:t>
            </a:r>
            <a:r>
              <a:rPr lang="en-US" spc="-10" dirty="0">
                <a:latin typeface="Constantia"/>
                <a:cs typeface="Constantia"/>
              </a:rPr>
              <a:t>(hematuria) </a:t>
            </a:r>
            <a:r>
              <a:rPr lang="en-US" spc="-20" dirty="0">
                <a:latin typeface="Constantia"/>
                <a:cs typeface="Constantia"/>
              </a:rPr>
              <a:t>or</a:t>
            </a:r>
            <a:r>
              <a:rPr lang="en-US" spc="-170" dirty="0">
                <a:latin typeface="Constantia"/>
                <a:cs typeface="Constantia"/>
              </a:rPr>
              <a:t> </a:t>
            </a:r>
            <a:r>
              <a:rPr lang="en-US" spc="-45" dirty="0">
                <a:latin typeface="Constantia"/>
                <a:cs typeface="Constantia"/>
              </a:rPr>
              <a:t>cloudy,</a:t>
            </a:r>
            <a:r>
              <a:rPr lang="en-US" spc="-105" dirty="0">
                <a:latin typeface="Constantia"/>
                <a:cs typeface="Constantia"/>
              </a:rPr>
              <a:t> </a:t>
            </a:r>
            <a:r>
              <a:rPr lang="en-US" spc="-25" dirty="0">
                <a:latin typeface="Constantia"/>
                <a:cs typeface="Constantia"/>
              </a:rPr>
              <a:t>strong-</a:t>
            </a:r>
            <a:r>
              <a:rPr lang="en-US" dirty="0">
                <a:latin typeface="Constantia"/>
                <a:cs typeface="Constantia"/>
              </a:rPr>
              <a:t>smelling</a:t>
            </a:r>
            <a:r>
              <a:rPr lang="en-US" spc="-35" dirty="0">
                <a:latin typeface="Constantia"/>
                <a:cs typeface="Constantia"/>
              </a:rPr>
              <a:t> </a:t>
            </a:r>
            <a:r>
              <a:rPr lang="en-US" spc="-10" dirty="0">
                <a:latin typeface="Constantia"/>
                <a:cs typeface="Constantia"/>
              </a:rPr>
              <a:t>urine</a:t>
            </a:r>
            <a:endParaRPr lang="en-US" dirty="0">
              <a:latin typeface="Constantia"/>
              <a:cs typeface="Constantia"/>
            </a:endParaRPr>
          </a:p>
          <a:p>
            <a:r>
              <a:rPr lang="en-US" spc="-120" dirty="0">
                <a:solidFill>
                  <a:srgbClr val="C00000"/>
                </a:solidFill>
              </a:rPr>
              <a:t>COMPLICATIONS:</a:t>
            </a:r>
          </a:p>
          <a:p>
            <a:r>
              <a:rPr lang="en-US" dirty="0"/>
              <a:t>Septicemia</a:t>
            </a:r>
          </a:p>
          <a:p>
            <a:r>
              <a:rPr lang="en-US" dirty="0"/>
              <a:t>ARDS</a:t>
            </a:r>
          </a:p>
          <a:p>
            <a:r>
              <a:rPr lang="en-US" dirty="0"/>
              <a:t>Renal abscess and scarring</a:t>
            </a:r>
          </a:p>
          <a:p>
            <a:r>
              <a:rPr lang="en-US" dirty="0"/>
              <a:t>Preterm </a:t>
            </a:r>
            <a:r>
              <a:rPr lang="en-US" dirty="0" err="1"/>
              <a:t>labour</a:t>
            </a:r>
            <a:r>
              <a:rPr lang="en-US" dirty="0"/>
              <a:t> and delivery</a:t>
            </a:r>
          </a:p>
          <a:p>
            <a:r>
              <a:rPr lang="en-US" dirty="0"/>
              <a:t>Increased perinatal morbidity and mortality</a:t>
            </a:r>
          </a:p>
          <a:p>
            <a:r>
              <a:rPr lang="en-US" dirty="0"/>
              <a:t>DIC</a:t>
            </a:r>
          </a:p>
          <a:p>
            <a:endParaRPr lang="en-US" dirty="0"/>
          </a:p>
        </p:txBody>
      </p:sp>
    </p:spTree>
    <p:extLst>
      <p:ext uri="{BB962C8B-B14F-4D97-AF65-F5344CB8AC3E}">
        <p14:creationId xmlns:p14="http://schemas.microsoft.com/office/powerpoint/2010/main" val="106781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8543A-7E86-6AF2-84B7-584CF7EEAA12}"/>
              </a:ext>
            </a:extLst>
          </p:cNvPr>
          <p:cNvSpPr>
            <a:spLocks noGrp="1"/>
          </p:cNvSpPr>
          <p:nvPr>
            <p:ph type="title"/>
          </p:nvPr>
        </p:nvSpPr>
        <p:spPr>
          <a:xfrm>
            <a:off x="822960" y="286605"/>
            <a:ext cx="7543800" cy="406092"/>
          </a:xfrm>
        </p:spPr>
        <p:txBody>
          <a:bodyPr>
            <a:normAutofit fontScale="90000"/>
          </a:bodyPr>
          <a:lstStyle/>
          <a:p>
            <a:r>
              <a:rPr kumimoji="0" lang="en-US" sz="3300" b="1" i="1" u="none" strike="noStrike" kern="0" cap="none" spc="-10" normalizeH="0" baseline="0" noProof="0" dirty="0">
                <a:ln>
                  <a:noFill/>
                </a:ln>
                <a:solidFill>
                  <a:srgbClr val="006FC0"/>
                </a:solidFill>
                <a:effectLst/>
                <a:uLnTx/>
                <a:uFillTx/>
                <a:latin typeface="Georgia"/>
                <a:ea typeface="+mj-ea"/>
              </a:rPr>
              <a:t>Screening</a:t>
            </a:r>
            <a:endParaRPr lang="en-US" dirty="0"/>
          </a:p>
        </p:txBody>
      </p:sp>
      <p:sp>
        <p:nvSpPr>
          <p:cNvPr id="3" name="Content Placeholder 2">
            <a:extLst>
              <a:ext uri="{FF2B5EF4-FFF2-40B4-BE49-F238E27FC236}">
                <a16:creationId xmlns:a16="http://schemas.microsoft.com/office/drawing/2014/main" id="{D6CF543E-0570-A393-E5C7-7AE5CECCD4B2}"/>
              </a:ext>
            </a:extLst>
          </p:cNvPr>
          <p:cNvSpPr>
            <a:spLocks noGrp="1"/>
          </p:cNvSpPr>
          <p:nvPr>
            <p:ph sz="half" idx="1"/>
          </p:nvPr>
        </p:nvSpPr>
        <p:spPr/>
        <p:txBody>
          <a:bodyPr>
            <a:normAutofit fontScale="92500" lnSpcReduction="10000"/>
          </a:bodyPr>
          <a:lstStyle/>
          <a:p>
            <a:pPr marL="285750" marR="5080" indent="-273050">
              <a:lnSpc>
                <a:spcPct val="100000"/>
              </a:lnSpc>
              <a:spcBef>
                <a:spcPts val="100"/>
              </a:spcBef>
              <a:buClr>
                <a:srgbClr val="FD8537"/>
              </a:buClr>
              <a:buSzPct val="85185"/>
              <a:buFont typeface="Segoe UI Symbol"/>
              <a:buChar char="⚫"/>
              <a:tabLst>
                <a:tab pos="287020" algn="l"/>
              </a:tabLst>
            </a:pPr>
            <a:r>
              <a:rPr lang="en-US" dirty="0">
                <a:latin typeface="Georgia"/>
                <a:cs typeface="Georgia"/>
              </a:rPr>
              <a:t>Microscopic</a:t>
            </a:r>
            <a:r>
              <a:rPr lang="en-US" spc="-60" dirty="0">
                <a:latin typeface="Georgia"/>
                <a:cs typeface="Georgia"/>
              </a:rPr>
              <a:t> </a:t>
            </a:r>
            <a:r>
              <a:rPr lang="en-US" dirty="0">
                <a:latin typeface="Georgia"/>
                <a:cs typeface="Georgia"/>
              </a:rPr>
              <a:t>examination</a:t>
            </a:r>
            <a:r>
              <a:rPr lang="en-US" spc="-15" dirty="0">
                <a:latin typeface="Georgia"/>
                <a:cs typeface="Georgia"/>
              </a:rPr>
              <a:t> </a:t>
            </a:r>
            <a:r>
              <a:rPr lang="en-US" dirty="0">
                <a:latin typeface="Georgia"/>
                <a:cs typeface="Georgia"/>
              </a:rPr>
              <a:t>shows</a:t>
            </a:r>
            <a:r>
              <a:rPr lang="en-US" spc="-30" dirty="0">
                <a:latin typeface="Georgia"/>
                <a:cs typeface="Georgia"/>
              </a:rPr>
              <a:t> </a:t>
            </a:r>
            <a:r>
              <a:rPr lang="en-US" dirty="0">
                <a:latin typeface="Georgia"/>
                <a:cs typeface="Georgia"/>
              </a:rPr>
              <a:t>WBC,</a:t>
            </a:r>
            <a:r>
              <a:rPr lang="en-US" spc="-15" dirty="0">
                <a:latin typeface="Georgia"/>
                <a:cs typeface="Georgia"/>
              </a:rPr>
              <a:t> </a:t>
            </a:r>
            <a:r>
              <a:rPr lang="en-US" dirty="0">
                <a:latin typeface="Georgia"/>
                <a:cs typeface="Georgia"/>
              </a:rPr>
              <a:t>bacteria</a:t>
            </a:r>
            <a:r>
              <a:rPr lang="en-US" spc="-25" dirty="0">
                <a:latin typeface="Georgia"/>
                <a:cs typeface="Georgia"/>
              </a:rPr>
              <a:t> may 	</a:t>
            </a:r>
            <a:r>
              <a:rPr lang="en-US" dirty="0">
                <a:latin typeface="Georgia"/>
                <a:cs typeface="Georgia"/>
              </a:rPr>
              <a:t>or</a:t>
            </a:r>
            <a:r>
              <a:rPr lang="en-US" spc="-20" dirty="0">
                <a:latin typeface="Georgia"/>
                <a:cs typeface="Georgia"/>
              </a:rPr>
              <a:t> </a:t>
            </a:r>
            <a:r>
              <a:rPr lang="en-US" dirty="0">
                <a:latin typeface="Georgia"/>
                <a:cs typeface="Georgia"/>
              </a:rPr>
              <a:t>may</a:t>
            </a:r>
            <a:r>
              <a:rPr lang="en-US" spc="-20" dirty="0">
                <a:latin typeface="Georgia"/>
                <a:cs typeface="Georgia"/>
              </a:rPr>
              <a:t> </a:t>
            </a:r>
            <a:r>
              <a:rPr lang="en-US" dirty="0">
                <a:latin typeface="Georgia"/>
                <a:cs typeface="Georgia"/>
              </a:rPr>
              <a:t>not</a:t>
            </a:r>
            <a:r>
              <a:rPr lang="en-US" spc="-10" dirty="0">
                <a:latin typeface="Georgia"/>
                <a:cs typeface="Georgia"/>
              </a:rPr>
              <a:t> </a:t>
            </a:r>
            <a:r>
              <a:rPr lang="en-US" dirty="0">
                <a:latin typeface="Georgia"/>
                <a:cs typeface="Georgia"/>
              </a:rPr>
              <a:t>be</a:t>
            </a:r>
            <a:r>
              <a:rPr lang="en-US" spc="-20" dirty="0">
                <a:latin typeface="Georgia"/>
                <a:cs typeface="Georgia"/>
              </a:rPr>
              <a:t> </a:t>
            </a:r>
            <a:r>
              <a:rPr lang="en-US" spc="-10" dirty="0">
                <a:latin typeface="Georgia"/>
                <a:cs typeface="Georgia"/>
              </a:rPr>
              <a:t>present.</a:t>
            </a:r>
            <a:endParaRPr lang="en-US" dirty="0">
              <a:latin typeface="Georgia"/>
              <a:cs typeface="Georgia"/>
            </a:endParaRPr>
          </a:p>
          <a:p>
            <a:pPr marL="285750" marR="5715" indent="-273050">
              <a:lnSpc>
                <a:spcPct val="100000"/>
              </a:lnSpc>
              <a:spcBef>
                <a:spcPts val="650"/>
              </a:spcBef>
              <a:buClr>
                <a:srgbClr val="FD8537"/>
              </a:buClr>
              <a:buSzPct val="85185"/>
              <a:buFont typeface="Segoe UI Symbol"/>
              <a:buChar char="⚫"/>
              <a:tabLst>
                <a:tab pos="287020" algn="l"/>
              </a:tabLst>
            </a:pPr>
            <a:r>
              <a:rPr lang="en-US" dirty="0">
                <a:latin typeface="Georgia"/>
                <a:cs typeface="Georgia"/>
              </a:rPr>
              <a:t>Dip</a:t>
            </a:r>
            <a:r>
              <a:rPr lang="en-US" spc="-40" dirty="0">
                <a:latin typeface="Georgia"/>
                <a:cs typeface="Georgia"/>
              </a:rPr>
              <a:t> </a:t>
            </a:r>
            <a:r>
              <a:rPr lang="en-US" dirty="0">
                <a:latin typeface="Georgia"/>
                <a:cs typeface="Georgia"/>
              </a:rPr>
              <a:t>urine</a:t>
            </a:r>
            <a:r>
              <a:rPr lang="en-US" spc="-40" dirty="0">
                <a:latin typeface="Georgia"/>
                <a:cs typeface="Georgia"/>
              </a:rPr>
              <a:t> </a:t>
            </a:r>
            <a:r>
              <a:rPr lang="en-US" dirty="0">
                <a:latin typeface="Georgia"/>
                <a:cs typeface="Georgia"/>
              </a:rPr>
              <a:t>may</a:t>
            </a:r>
            <a:r>
              <a:rPr lang="en-US" spc="-35" dirty="0">
                <a:latin typeface="Georgia"/>
                <a:cs typeface="Georgia"/>
              </a:rPr>
              <a:t> </a:t>
            </a:r>
            <a:r>
              <a:rPr lang="en-US" dirty="0">
                <a:latin typeface="Georgia"/>
                <a:cs typeface="Georgia"/>
              </a:rPr>
              <a:t>be</a:t>
            </a:r>
            <a:r>
              <a:rPr lang="en-US" spc="-25" dirty="0">
                <a:latin typeface="Georgia"/>
                <a:cs typeface="Georgia"/>
              </a:rPr>
              <a:t> </a:t>
            </a:r>
            <a:r>
              <a:rPr lang="en-US" dirty="0">
                <a:latin typeface="Georgia"/>
                <a:cs typeface="Georgia"/>
              </a:rPr>
              <a:t>positive</a:t>
            </a:r>
            <a:r>
              <a:rPr lang="en-US" spc="-60" dirty="0">
                <a:latin typeface="Georgia"/>
                <a:cs typeface="Georgia"/>
              </a:rPr>
              <a:t> </a:t>
            </a:r>
            <a:r>
              <a:rPr lang="en-US" dirty="0">
                <a:latin typeface="Georgia"/>
                <a:cs typeface="Georgia"/>
              </a:rPr>
              <a:t>for</a:t>
            </a:r>
            <a:r>
              <a:rPr lang="en-US" spc="-50" dirty="0">
                <a:latin typeface="Georgia"/>
                <a:cs typeface="Georgia"/>
              </a:rPr>
              <a:t> </a:t>
            </a:r>
            <a:r>
              <a:rPr lang="en-US" dirty="0">
                <a:latin typeface="Georgia"/>
                <a:cs typeface="Georgia"/>
              </a:rPr>
              <a:t>nitrates</a:t>
            </a:r>
            <a:r>
              <a:rPr lang="en-US" spc="-30" dirty="0">
                <a:latin typeface="Georgia"/>
                <a:cs typeface="Georgia"/>
              </a:rPr>
              <a:t> </a:t>
            </a:r>
            <a:r>
              <a:rPr lang="en-US" dirty="0">
                <a:latin typeface="Georgia"/>
                <a:cs typeface="Georgia"/>
              </a:rPr>
              <a:t>and</a:t>
            </a:r>
            <a:r>
              <a:rPr lang="en-US" spc="-35" dirty="0">
                <a:latin typeface="Georgia"/>
                <a:cs typeface="Georgia"/>
              </a:rPr>
              <a:t> </a:t>
            </a:r>
            <a:r>
              <a:rPr lang="en-US" spc="-10" dirty="0">
                <a:latin typeface="Georgia"/>
                <a:cs typeface="Georgia"/>
              </a:rPr>
              <a:t>leukocyte 	esterase</a:t>
            </a:r>
            <a:endParaRPr lang="en-US" dirty="0">
              <a:latin typeface="Georgia"/>
              <a:cs typeface="Georgia"/>
            </a:endParaRPr>
          </a:p>
          <a:p>
            <a:pPr marL="285750" marR="497840" indent="-273050">
              <a:lnSpc>
                <a:spcPct val="100000"/>
              </a:lnSpc>
              <a:spcBef>
                <a:spcPts val="650"/>
              </a:spcBef>
              <a:buClr>
                <a:srgbClr val="FD8537"/>
              </a:buClr>
              <a:buSzPct val="85185"/>
              <a:buFont typeface="Segoe UI Symbol"/>
              <a:buChar char="⚫"/>
              <a:tabLst>
                <a:tab pos="287020" algn="l"/>
              </a:tabLst>
            </a:pPr>
            <a:r>
              <a:rPr lang="en-US" dirty="0">
                <a:latin typeface="Georgia"/>
                <a:cs typeface="Georgia"/>
              </a:rPr>
              <a:t>Clean</a:t>
            </a:r>
            <a:r>
              <a:rPr lang="en-US" spc="-20" dirty="0">
                <a:latin typeface="Georgia"/>
                <a:cs typeface="Georgia"/>
              </a:rPr>
              <a:t> </a:t>
            </a:r>
            <a:r>
              <a:rPr lang="en-US" dirty="0">
                <a:latin typeface="Georgia"/>
                <a:cs typeface="Georgia"/>
              </a:rPr>
              <a:t>catch</a:t>
            </a:r>
            <a:r>
              <a:rPr lang="en-US" spc="-30" dirty="0">
                <a:latin typeface="Georgia"/>
                <a:cs typeface="Georgia"/>
              </a:rPr>
              <a:t> </a:t>
            </a:r>
            <a:r>
              <a:rPr lang="en-US" dirty="0">
                <a:latin typeface="Georgia"/>
                <a:cs typeface="Georgia"/>
              </a:rPr>
              <a:t>midstream</a:t>
            </a:r>
            <a:r>
              <a:rPr lang="en-US" spc="-45" dirty="0">
                <a:latin typeface="Georgia"/>
                <a:cs typeface="Georgia"/>
              </a:rPr>
              <a:t> </a:t>
            </a:r>
            <a:r>
              <a:rPr lang="en-US" dirty="0">
                <a:latin typeface="Georgia"/>
                <a:cs typeface="Georgia"/>
              </a:rPr>
              <a:t>specimen</a:t>
            </a:r>
            <a:r>
              <a:rPr lang="en-US" spc="-55" dirty="0">
                <a:latin typeface="Georgia"/>
                <a:cs typeface="Georgia"/>
              </a:rPr>
              <a:t> </a:t>
            </a:r>
            <a:r>
              <a:rPr lang="en-US" dirty="0">
                <a:latin typeface="Georgia"/>
                <a:cs typeface="Georgia"/>
              </a:rPr>
              <a:t>for</a:t>
            </a:r>
            <a:r>
              <a:rPr lang="en-US" spc="-30" dirty="0">
                <a:latin typeface="Georgia"/>
                <a:cs typeface="Georgia"/>
              </a:rPr>
              <a:t> </a:t>
            </a:r>
            <a:r>
              <a:rPr lang="en-US" dirty="0">
                <a:latin typeface="Georgia"/>
                <a:cs typeface="Georgia"/>
              </a:rPr>
              <a:t>culture</a:t>
            </a:r>
            <a:r>
              <a:rPr lang="en-US" spc="-40" dirty="0">
                <a:latin typeface="Georgia"/>
                <a:cs typeface="Georgia"/>
              </a:rPr>
              <a:t> </a:t>
            </a:r>
            <a:r>
              <a:rPr lang="en-US" spc="-25" dirty="0">
                <a:latin typeface="Georgia"/>
                <a:cs typeface="Georgia"/>
              </a:rPr>
              <a:t>and 	</a:t>
            </a:r>
            <a:r>
              <a:rPr lang="en-US" spc="-10" dirty="0">
                <a:latin typeface="Georgia"/>
                <a:cs typeface="Georgia"/>
              </a:rPr>
              <a:t>sensitivity.</a:t>
            </a:r>
            <a:endParaRPr lang="en-US" dirty="0">
              <a:latin typeface="Georgia"/>
              <a:cs typeface="Georgia"/>
            </a:endParaRPr>
          </a:p>
          <a:p>
            <a:endParaRPr lang="en-US" dirty="0"/>
          </a:p>
        </p:txBody>
      </p:sp>
      <p:sp>
        <p:nvSpPr>
          <p:cNvPr id="4" name="Content Placeholder 3">
            <a:extLst>
              <a:ext uri="{FF2B5EF4-FFF2-40B4-BE49-F238E27FC236}">
                <a16:creationId xmlns:a16="http://schemas.microsoft.com/office/drawing/2014/main" id="{63C37B2C-8D73-0208-DCDE-FD8F67D64156}"/>
              </a:ext>
            </a:extLst>
          </p:cNvPr>
          <p:cNvSpPr>
            <a:spLocks noGrp="1"/>
          </p:cNvSpPr>
          <p:nvPr>
            <p:ph sz="half" idx="2"/>
          </p:nvPr>
        </p:nvSpPr>
        <p:spPr/>
        <p:txBody>
          <a:bodyPr>
            <a:normAutofit fontScale="92500" lnSpcReduction="10000"/>
          </a:bodyPr>
          <a:lstStyle/>
          <a:p>
            <a:r>
              <a:rPr kumimoji="0" lang="en-US" sz="3300" b="1" i="1" u="none" strike="noStrike" kern="0" cap="none" spc="0" normalizeH="0" baseline="0" noProof="0" dirty="0">
                <a:ln>
                  <a:noFill/>
                </a:ln>
                <a:solidFill>
                  <a:srgbClr val="006FC0"/>
                </a:solidFill>
                <a:effectLst/>
                <a:uLnTx/>
                <a:uFillTx/>
                <a:latin typeface="Georgia"/>
                <a:ea typeface="+mj-ea"/>
              </a:rPr>
              <a:t>Effect</a:t>
            </a:r>
            <a:r>
              <a:rPr kumimoji="0" lang="en-US" sz="3300" b="1" i="1" u="none" strike="noStrike" kern="0" cap="none" spc="-30" normalizeH="0" baseline="0" noProof="0" dirty="0">
                <a:ln>
                  <a:noFill/>
                </a:ln>
                <a:solidFill>
                  <a:srgbClr val="006FC0"/>
                </a:solidFill>
                <a:effectLst/>
                <a:uLnTx/>
                <a:uFillTx/>
                <a:latin typeface="Georgia"/>
                <a:ea typeface="+mj-ea"/>
              </a:rPr>
              <a:t> </a:t>
            </a:r>
            <a:r>
              <a:rPr kumimoji="0" lang="en-US" sz="3300" b="1" i="1" u="none" strike="noStrike" kern="0" cap="none" spc="0" normalizeH="0" baseline="0" noProof="0" dirty="0">
                <a:ln>
                  <a:noFill/>
                </a:ln>
                <a:solidFill>
                  <a:srgbClr val="006FC0"/>
                </a:solidFill>
                <a:effectLst/>
                <a:uLnTx/>
                <a:uFillTx/>
                <a:latin typeface="Georgia"/>
                <a:ea typeface="+mj-ea"/>
              </a:rPr>
              <a:t>on</a:t>
            </a:r>
            <a:r>
              <a:rPr kumimoji="0" lang="en-US" sz="3300" b="1" i="1" u="none" strike="noStrike" kern="0" cap="none" spc="-40" normalizeH="0" baseline="0" noProof="0" dirty="0">
                <a:ln>
                  <a:noFill/>
                </a:ln>
                <a:solidFill>
                  <a:srgbClr val="006FC0"/>
                </a:solidFill>
                <a:effectLst/>
                <a:uLnTx/>
                <a:uFillTx/>
                <a:latin typeface="Georgia"/>
                <a:ea typeface="+mj-ea"/>
              </a:rPr>
              <a:t> </a:t>
            </a:r>
            <a:r>
              <a:rPr kumimoji="0" lang="en-US" sz="3300" b="1" i="1" u="none" strike="noStrike" kern="0" cap="none" spc="0" normalizeH="0" baseline="0" noProof="0" dirty="0">
                <a:ln>
                  <a:noFill/>
                </a:ln>
                <a:solidFill>
                  <a:srgbClr val="006FC0"/>
                </a:solidFill>
                <a:effectLst/>
                <a:uLnTx/>
                <a:uFillTx/>
                <a:latin typeface="Georgia"/>
                <a:ea typeface="+mj-ea"/>
              </a:rPr>
              <a:t>pregnancy</a:t>
            </a:r>
            <a:r>
              <a:rPr kumimoji="0" lang="en-US" sz="3300" b="1" i="1" u="none" strike="noStrike" kern="0" cap="none" spc="-45" normalizeH="0" baseline="0" noProof="0" dirty="0">
                <a:ln>
                  <a:noFill/>
                </a:ln>
                <a:solidFill>
                  <a:srgbClr val="006FC0"/>
                </a:solidFill>
                <a:effectLst/>
                <a:uLnTx/>
                <a:uFillTx/>
                <a:latin typeface="Georgia"/>
                <a:ea typeface="+mj-ea"/>
              </a:rPr>
              <a:t> </a:t>
            </a:r>
            <a:r>
              <a:rPr kumimoji="0" lang="en-US" sz="3300" b="1" i="1" u="none" strike="noStrike" kern="0" cap="none" spc="-10" normalizeH="0" baseline="0" noProof="0" dirty="0">
                <a:ln>
                  <a:noFill/>
                </a:ln>
                <a:solidFill>
                  <a:srgbClr val="006FC0"/>
                </a:solidFill>
                <a:effectLst/>
                <a:uLnTx/>
                <a:uFillTx/>
                <a:latin typeface="Georgia"/>
                <a:ea typeface="+mj-ea"/>
              </a:rPr>
              <a:t>outcome</a:t>
            </a:r>
          </a:p>
          <a:p>
            <a:pPr marL="285750" marR="5080" lvl="0" indent="-273050" defTabSz="914400" eaLnBrk="1" fontAlgn="auto" latinLnBrk="0" hangingPunct="1">
              <a:lnSpc>
                <a:spcPct val="100000"/>
              </a:lnSpc>
              <a:spcBef>
                <a:spcPts val="100"/>
              </a:spcBef>
              <a:spcAft>
                <a:spcPts val="0"/>
              </a:spcAft>
              <a:buClr>
                <a:srgbClr val="FD8537"/>
              </a:buClr>
              <a:buSzPct val="85185"/>
              <a:buFont typeface="Segoe UI Symbol"/>
              <a:buChar char="⚫"/>
              <a:tabLst>
                <a:tab pos="287020" algn="l"/>
              </a:tabLst>
              <a:defRPr/>
            </a:pPr>
            <a:r>
              <a:rPr kumimoji="0" lang="en-US" sz="2700" b="0" i="0" u="none" strike="noStrike" kern="0" cap="none" spc="0" normalizeH="0" baseline="0" noProof="0" dirty="0">
                <a:ln>
                  <a:noFill/>
                </a:ln>
                <a:solidFill>
                  <a:sysClr val="windowText" lastClr="000000"/>
                </a:solidFill>
                <a:effectLst/>
                <a:uLnTx/>
                <a:uFillTx/>
                <a:latin typeface="Georgia"/>
                <a:cs typeface="Georgia"/>
              </a:rPr>
              <a:t>The</a:t>
            </a:r>
            <a:r>
              <a:rPr kumimoji="0" lang="en-US" sz="2700" b="0" i="0" u="none" strike="noStrike" kern="0" cap="none" spc="-4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endotoxins</a:t>
            </a:r>
            <a:r>
              <a:rPr kumimoji="0" lang="en-US" sz="2700" b="0" i="0" u="none" strike="noStrike" kern="0" cap="none" spc="-3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released</a:t>
            </a:r>
            <a:r>
              <a:rPr kumimoji="0" lang="en-US" sz="2700" b="0" i="0" u="none" strike="noStrike" kern="0" cap="none" spc="-4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from</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gram</a:t>
            </a:r>
            <a:r>
              <a:rPr kumimoji="0" lang="en-US" sz="2700" b="0" i="0" u="none" strike="noStrike" kern="0" cap="none" spc="-3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negative</a:t>
            </a:r>
            <a:r>
              <a:rPr kumimoji="0" lang="en-US" sz="2700" b="0" i="0" u="none" strike="noStrike" kern="0" cap="none" spc="-45"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a:ln>
                  <a:noFill/>
                </a:ln>
                <a:solidFill>
                  <a:sysClr val="windowText" lastClr="000000"/>
                </a:solidFill>
                <a:effectLst/>
                <a:uLnTx/>
                <a:uFillTx/>
                <a:latin typeface="Georgia"/>
                <a:cs typeface="Georgia"/>
              </a:rPr>
              <a:t>bacteria 	</a:t>
            </a:r>
            <a:r>
              <a:rPr kumimoji="0" lang="en-US" sz="2700" b="0" i="0" u="none" strike="noStrike" kern="0" cap="none" spc="0" normalizeH="0" baseline="0" noProof="0" dirty="0">
                <a:ln>
                  <a:noFill/>
                </a:ln>
                <a:solidFill>
                  <a:sysClr val="windowText" lastClr="000000"/>
                </a:solidFill>
                <a:effectLst/>
                <a:uLnTx/>
                <a:uFillTx/>
                <a:latin typeface="Georgia"/>
                <a:cs typeface="Georgia"/>
              </a:rPr>
              <a:t>may</a:t>
            </a:r>
            <a:r>
              <a:rPr kumimoji="0" lang="en-US" sz="2700" b="0" i="0" u="none" strike="noStrike" kern="0" cap="none" spc="-3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stimulate</a:t>
            </a:r>
            <a:r>
              <a:rPr kumimoji="0" lang="en-US" sz="2700" b="0" i="0" u="none" strike="noStrike" kern="0" cap="none" spc="-2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the</a:t>
            </a:r>
            <a:r>
              <a:rPr kumimoji="0" lang="en-US" sz="2700" b="0" i="0" u="none" strike="noStrike" kern="0" cap="none" spc="-3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production</a:t>
            </a:r>
            <a:r>
              <a:rPr kumimoji="0" lang="en-US" sz="2700" b="0" i="0" u="none" strike="noStrike" kern="0" cap="none" spc="-3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of</a:t>
            </a:r>
            <a:r>
              <a:rPr kumimoji="0" lang="en-US" sz="2700" b="0" i="0" u="none" strike="noStrike" kern="0" cap="none" spc="-5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prostaglandins</a:t>
            </a:r>
            <a:r>
              <a:rPr kumimoji="0" lang="en-US" sz="2700" b="0" i="0" u="none" strike="noStrike" kern="0" cap="none" spc="-20" normalizeH="0" baseline="0" noProof="0" dirty="0">
                <a:ln>
                  <a:noFill/>
                </a:ln>
                <a:solidFill>
                  <a:sysClr val="windowText" lastClr="000000"/>
                </a:solidFill>
                <a:effectLst/>
                <a:uLnTx/>
                <a:uFillTx/>
                <a:latin typeface="Georgia"/>
                <a:cs typeface="Georgia"/>
              </a:rPr>
              <a:t> </a:t>
            </a:r>
            <a:r>
              <a:rPr kumimoji="0" lang="en-US" sz="2700" b="0" i="0" u="none" strike="noStrike" kern="0" cap="none" spc="-25" normalizeH="0" baseline="0" noProof="0" dirty="0">
                <a:ln>
                  <a:noFill/>
                </a:ln>
                <a:solidFill>
                  <a:sysClr val="windowText" lastClr="000000"/>
                </a:solidFill>
                <a:effectLst/>
                <a:uLnTx/>
                <a:uFillTx/>
                <a:latin typeface="Georgia"/>
                <a:cs typeface="Georgia"/>
              </a:rPr>
              <a:t>and 	</a:t>
            </a:r>
            <a:r>
              <a:rPr kumimoji="0" lang="en-US" sz="2700" b="0" i="0" u="none" strike="noStrike" kern="0" cap="none" spc="0" normalizeH="0" baseline="0" noProof="0" dirty="0">
                <a:ln>
                  <a:noFill/>
                </a:ln>
                <a:solidFill>
                  <a:sysClr val="windowText" lastClr="000000"/>
                </a:solidFill>
                <a:effectLst/>
                <a:uLnTx/>
                <a:uFillTx/>
                <a:latin typeface="Georgia"/>
                <a:cs typeface="Georgia"/>
              </a:rPr>
              <a:t>thus</a:t>
            </a:r>
            <a:r>
              <a:rPr kumimoji="0" lang="en-US" sz="2700" b="0" i="0" u="none" strike="noStrike" kern="0" cap="none" spc="-30"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cause</a:t>
            </a:r>
            <a:r>
              <a:rPr kumimoji="0" lang="en-US" sz="2700" b="0" i="0" u="none" strike="noStrike" kern="0" cap="none" spc="-35" normalizeH="0" baseline="0" noProof="0" dirty="0">
                <a:ln>
                  <a:noFill/>
                </a:ln>
                <a:solidFill>
                  <a:sysClr val="windowText" lastClr="000000"/>
                </a:solidFill>
                <a:effectLst/>
                <a:uLnTx/>
                <a:uFillTx/>
                <a:latin typeface="Georgia"/>
                <a:cs typeface="Georgia"/>
              </a:rPr>
              <a:t> </a:t>
            </a:r>
            <a:r>
              <a:rPr kumimoji="0" lang="en-US" sz="2700" b="0" i="0" u="none" strike="noStrike" kern="0" cap="none" spc="0" normalizeH="0" baseline="0" noProof="0" dirty="0">
                <a:ln>
                  <a:noFill/>
                </a:ln>
                <a:solidFill>
                  <a:sysClr val="windowText" lastClr="000000"/>
                </a:solidFill>
                <a:effectLst/>
                <a:uLnTx/>
                <a:uFillTx/>
                <a:latin typeface="Georgia"/>
                <a:cs typeface="Georgia"/>
              </a:rPr>
              <a:t>preterm</a:t>
            </a:r>
            <a:r>
              <a:rPr kumimoji="0" lang="en-US" sz="2700" b="0" i="0" u="none" strike="noStrike" kern="0" cap="none" spc="-80" normalizeH="0" baseline="0" noProof="0" dirty="0">
                <a:ln>
                  <a:noFill/>
                </a:ln>
                <a:solidFill>
                  <a:sysClr val="windowText" lastClr="000000"/>
                </a:solidFill>
                <a:effectLst/>
                <a:uLnTx/>
                <a:uFillTx/>
                <a:latin typeface="Georgia"/>
                <a:cs typeface="Georgia"/>
              </a:rPr>
              <a:t> </a:t>
            </a:r>
            <a:r>
              <a:rPr kumimoji="0" lang="en-US" sz="2700" b="0" i="0" u="none" strike="noStrike" kern="0" cap="none" spc="-10" normalizeH="0" baseline="0" noProof="0" dirty="0" err="1">
                <a:ln>
                  <a:noFill/>
                </a:ln>
                <a:solidFill>
                  <a:sysClr val="windowText" lastClr="000000"/>
                </a:solidFill>
                <a:effectLst/>
                <a:uLnTx/>
                <a:uFillTx/>
                <a:latin typeface="Georgia"/>
                <a:cs typeface="Georgia"/>
              </a:rPr>
              <a:t>labour</a:t>
            </a:r>
            <a:r>
              <a:rPr kumimoji="0" lang="en-US" sz="2700" b="0" i="0" u="none" strike="noStrike" kern="0" cap="none" spc="-10" normalizeH="0" baseline="0" noProof="0" dirty="0">
                <a:ln>
                  <a:noFill/>
                </a:ln>
                <a:solidFill>
                  <a:sysClr val="windowText" lastClr="000000"/>
                </a:solidFill>
                <a:effectLst/>
                <a:uLnTx/>
                <a:uFillTx/>
                <a:latin typeface="Georgia"/>
                <a:cs typeface="Georgia"/>
              </a:rPr>
              <a:t>.</a:t>
            </a:r>
            <a:endParaRPr kumimoji="0" lang="en-US" sz="2700" b="0" i="0" u="none" strike="noStrike" kern="0" cap="none" spc="0" normalizeH="0" baseline="0" noProof="0" dirty="0">
              <a:ln>
                <a:noFill/>
              </a:ln>
              <a:solidFill>
                <a:sysClr val="windowText" lastClr="000000"/>
              </a:solidFill>
              <a:effectLst/>
              <a:uLnTx/>
              <a:uFillTx/>
              <a:latin typeface="Georgia"/>
              <a:cs typeface="Georgia"/>
            </a:endParaRPr>
          </a:p>
          <a:p>
            <a:endParaRPr lang="en-US" dirty="0"/>
          </a:p>
        </p:txBody>
      </p:sp>
    </p:spTree>
    <p:extLst>
      <p:ext uri="{BB962C8B-B14F-4D97-AF65-F5344CB8AC3E}">
        <p14:creationId xmlns:p14="http://schemas.microsoft.com/office/powerpoint/2010/main" val="133432761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TM02900769[[fn=Retrospect]]</Template>
  <TotalTime>2326</TotalTime>
  <Words>4315</Words>
  <Application>Microsoft Office PowerPoint</Application>
  <PresentationFormat>On-screen Show (4:3)</PresentationFormat>
  <Paragraphs>372</Paragraphs>
  <Slides>79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79</vt:i4>
      </vt:variant>
    </vt:vector>
  </HeadingPairs>
  <TitlesOfParts>
    <vt:vector size="89" baseType="lpstr">
      <vt:lpstr>Arial</vt:lpstr>
      <vt:lpstr>Arial MT</vt:lpstr>
      <vt:lpstr>Calibri</vt:lpstr>
      <vt:lpstr>Calibri Light</vt:lpstr>
      <vt:lpstr>Constantia</vt:lpstr>
      <vt:lpstr>Georgia</vt:lpstr>
      <vt:lpstr>Segoe UI Symbol</vt:lpstr>
      <vt:lpstr>Times New Roman</vt:lpstr>
      <vt:lpstr>Wingdings</vt:lpstr>
      <vt:lpstr>Retrospect</vt:lpstr>
      <vt:lpstr>Infectious diseases in pregnancy</vt:lpstr>
      <vt:lpstr>Overview of urinary tract infection in pregnancy. Discussion of bacterial vaginosis and group B streptococcus in pregnancy. Chorioamnionitis: definition, diagnosis and management. Discussion of infections that affect the fetus: HSV, VZV, Parvovirus, CMV, Rubella, Toxoplasmosis. </vt:lpstr>
      <vt:lpstr>Over view of urinary tract infection in pregnancy</vt:lpstr>
      <vt:lpstr>PREGNANCY AND URINARY TRACT INFECTIONS: </vt:lpstr>
      <vt:lpstr>TYPES OF UTI IN PREGNANCY</vt:lpstr>
      <vt:lpstr>PowerPoint Presentation</vt:lpstr>
      <vt:lpstr>Signs and symptoms</vt:lpstr>
      <vt:lpstr>others</vt:lpstr>
      <vt:lpstr>Screening</vt:lpstr>
      <vt:lpstr>antibiotic therapy for asymptomatic bacteruria is  effective in lowering the risk of pyelonephritis and  preterm labour.  Usually 7-10 day course is preferred The usual treatment is amoxicillin clavulanate(  augmentin) 875 mg bd for 7-10 days Cephalosporin  </vt:lpstr>
      <vt:lpstr>PREVENTION OF UTI</vt:lpstr>
      <vt:lpstr>PowerPoint Presentation</vt:lpstr>
      <vt:lpstr>BACTERIAL INFECTIONS</vt:lpstr>
      <vt:lpstr>PowerPoint Presentation</vt:lpstr>
      <vt:lpstr>PowerPoint Presentation</vt:lpstr>
      <vt:lpstr>PowerPoint Presentation</vt:lpstr>
      <vt:lpstr>PowerPoint Presentation</vt:lpstr>
      <vt:lpstr>BACTERIAL VAGINOSIS</vt:lpstr>
      <vt:lpstr>PowerPoint Presentation</vt:lpstr>
      <vt:lpstr>Treatment</vt:lpstr>
      <vt:lpstr>Effect on pregnancy outcome</vt:lpstr>
      <vt:lpstr>Chorioamnionitis </vt:lpstr>
      <vt:lpstr>PATHOGENESIS</vt:lpstr>
      <vt:lpstr> Longer length of labor and length of ruptured membranes may be the most important risk factors for IAI.  Several other obstetric factors have been associated with an increased risk for IAI, including multiple digital vaginal examinations (especially with ruptured membranes), cervical insufficiency, nulliparity, meconium-stained amniotic fluid, internal fetal or uterine monitoring, presence of genital tract pathogens (eg, sexually transmitted infections, group B Streptococcus, bacterial vaginosis), alcohol and tobacco use, and previous IAI.  An increasing number of digital examinations may be a consequence of longer labor rather than an independent risk factor, particularly prior to membrane rupture. There is no strong evidence of an increased risk of IAI in pregnancies exposed to mechanical methods of cervical ripening versus prostaglandins; however, trials typically excluded women with ruptured membranes. </vt:lpstr>
      <vt:lpstr>CLINICAL FINDINGS</vt:lpstr>
      <vt:lpstr>maternal sequelae</vt:lpstr>
      <vt:lpstr>●Fever – ≥39.0°C [102.2°F] or 38.0°C [100.4°F] to 38.9°C [102.02°F] on two occasions 30 minutes apart, without another clear source PLUS one or more of the following: •Baseline fetal heart rate &gt;160 beats/min for ≥10 minutes, excluding accelerations, decelerations, and periods of marked variability •Maternal white cell count &gt;15,000/mm3 in the absence of corticosteroids and ideally showing a left shift  •Purulent-appearing fluid coming from the cervical os visualized by speculum examination  •Histopathologic evidence of infection or inflammation or both in the placenta, fetal membranes, or the umbilical cord vessels (funisitis) Laboratory studies should be performed on amniotic fluid obtained by amniocentesis. Histopathology is obtained after delivery.  </vt:lpstr>
      <vt:lpstr>MATERNAL MANAGEMENT</vt:lpstr>
      <vt:lpstr>FETAL AND NEONATAL OUTCOME</vt:lpstr>
      <vt:lpstr>PREVENTION</vt:lpstr>
      <vt:lpstr>HSV VSV CMV Parvovirus Rubella Toxoplasmosis</vt:lpstr>
      <vt:lpstr>PowerPoint Presentation</vt:lpstr>
      <vt:lpstr>PowerPoint Presentation</vt:lpstr>
      <vt:lpstr>PowerPoint Presentation</vt:lpstr>
      <vt:lpstr>PowerPoint Presentation</vt:lpstr>
      <vt:lpstr>PowerPoint Presentation</vt:lpstr>
      <vt:lpstr>CRS </vt:lpstr>
      <vt:lpstr>PowerPoint Presentation</vt:lpstr>
      <vt:lpstr>PowerPoint Presentation</vt:lpstr>
      <vt:lpstr>PowerPoint Presentation</vt:lpstr>
      <vt:lpstr>PowerPoint Presentation</vt:lpstr>
      <vt:lpstr>CMV</vt:lpstr>
      <vt:lpstr>US of a fetal brain demonstrating intracranial calcification secondary to CMV infection</vt:lpstr>
      <vt:lpstr>PowerPoint Presentation</vt:lpstr>
      <vt:lpstr>PowerPoint Presentation</vt:lpstr>
      <vt:lpstr> </vt:lpstr>
      <vt:lpstr>PowerPoint Presentation</vt:lpstr>
      <vt:lpstr>Preventive measure </vt:lpstr>
      <vt:lpstr>PowerPoint Presentation</vt:lpstr>
      <vt:lpstr>Toxoplasmosis </vt:lpstr>
      <vt:lpstr>PowerPoint Presentation</vt:lpstr>
      <vt:lpstr>Triad of congenital Toxoplasmosis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Varicella infection of the newborn</vt:lpstr>
      <vt:lpstr>FVZ</vt:lpstr>
      <vt:lpstr>PowerPoint Presentation</vt:lpstr>
      <vt:lpstr>PowerPoint Presentation</vt:lpstr>
      <vt:lpstr>PowerPoint Presentation</vt:lpstr>
      <vt:lpstr>(slapped cheek syndrome(Parvovirus </vt:lpstr>
      <vt:lpstr>PowerPoint Presentation</vt:lpstr>
      <vt:lpstr>Herpes simplex virus</vt:lpstr>
      <vt:lpstr> </vt:lpstr>
      <vt:lpstr>Management</vt:lpstr>
      <vt:lpstr>Neonatal herpes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2o1O</dc:creator>
  <cp:lastModifiedBy>smart</cp:lastModifiedBy>
  <cp:revision>208</cp:revision>
  <dcterms:created xsi:type="dcterms:W3CDTF">2021-09-24T16:12:00Z</dcterms:created>
  <dcterms:modified xsi:type="dcterms:W3CDTF">2026-02-20T12:29:27Z</dcterms:modified>
</cp:coreProperties>
</file>