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8.jpg" ContentType="image/jpg"/>
  <Override PartName="/ppt/media/image16.jpg" ContentType="image/jpg"/>
  <Override PartName="/ppt/media/image19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2" r:id="rId3"/>
    <p:sldId id="259" r:id="rId4"/>
    <p:sldId id="264" r:id="rId5"/>
    <p:sldId id="260" r:id="rId6"/>
    <p:sldId id="265" r:id="rId7"/>
    <p:sldId id="263" r:id="rId8"/>
    <p:sldId id="266" r:id="rId9"/>
    <p:sldId id="267" r:id="rId10"/>
    <p:sldId id="261" r:id="rId11"/>
    <p:sldId id="258" r:id="rId12"/>
    <p:sldId id="270" r:id="rId13"/>
    <p:sldId id="257" r:id="rId14"/>
    <p:sldId id="271" r:id="rId15"/>
    <p:sldId id="274" r:id="rId16"/>
    <p:sldId id="273" r:id="rId17"/>
    <p:sldId id="262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CC"/>
    <a:srgbClr val="00CC66"/>
    <a:srgbClr val="7B1FE1"/>
    <a:srgbClr val="FF3300"/>
    <a:srgbClr val="00CC99"/>
    <a:srgbClr val="FFFF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8" d="100"/>
          <a:sy n="58" d="100"/>
        </p:scale>
        <p:origin x="1520" y="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80A34B-E634-4B37-99BB-6BE82F128E1A}" type="datetimeFigureOut">
              <a:rPr lang="en-US" smtClean="0"/>
              <a:pPr>
                <a:defRPr/>
              </a:pPr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pPr>
              <a:defRPr/>
            </a:pPr>
            <a:fld id="{8168501C-CCFB-4C70-9C56-D0D414BB2D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8437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2CDD1A-33FB-491B-B4A3-8650B836DFE8}" type="datetimeFigureOut">
              <a:rPr lang="en-US" smtClean="0"/>
              <a:pPr>
                <a:defRPr/>
              </a:pPr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D5532-90C1-4DEE-BE2D-3CD73A1E8A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708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C21B82-CF49-41FA-A787-0F88DABFF59D}" type="datetimeFigureOut">
              <a:rPr lang="en-US" smtClean="0"/>
              <a:pPr>
                <a:defRPr/>
              </a:pPr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E2A85-9765-46D0-97C2-D1AA70751E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6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902E1B-24C0-4F89-A732-A35ADBF97F66}" type="datetimeFigureOut">
              <a:rPr lang="en-US" smtClean="0"/>
              <a:pPr>
                <a:defRPr/>
              </a:pPr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93734E-6892-43F2-9A3C-3F4151AE66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867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E64F12-597E-4C3C-8260-8A64DB274D9C}" type="datetimeFigureOut">
              <a:rPr lang="en-US" smtClean="0"/>
              <a:pPr>
                <a:defRPr/>
              </a:pPr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641F6-EB45-4E20-9786-E2AEA2CF80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5669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FC405F-1219-4481-92BB-1136B1E10009}" type="datetimeFigureOut">
              <a:rPr lang="en-US" smtClean="0"/>
              <a:pPr>
                <a:defRPr/>
              </a:pPr>
              <a:t>3/4/2026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16AA5-8810-4B51-97A2-DA14C766BC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216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EC420D-4FA6-4693-AFEE-20A85EFEA111}" type="datetimeFigureOut">
              <a:rPr lang="en-US" smtClean="0"/>
              <a:pPr>
                <a:defRPr/>
              </a:pPr>
              <a:t>3/4/2026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A36EF-2D5B-4C40-854D-92548F919F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53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40C3EA-6783-4ED2-AB20-2ACFDDCD23A7}" type="datetimeFigureOut">
              <a:rPr lang="en-US" smtClean="0"/>
              <a:pPr>
                <a:defRPr/>
              </a:pPr>
              <a:t>3/4/2026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095667-3DCD-4855-AAB7-E630B5BD8D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4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9F6C22-017F-45D4-87C3-A33EBCEEEB64}" type="datetimeFigureOut">
              <a:rPr lang="en-US" smtClean="0"/>
              <a:pPr>
                <a:defRPr/>
              </a:pPr>
              <a:t>3/4/2026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6EAB3F-EAF7-452D-B92A-AA2B3B225D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616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986392-5185-4142-99E1-393C2FF906A1}" type="datetimeFigureOut">
              <a:rPr lang="en-US" smtClean="0"/>
              <a:pPr>
                <a:defRPr/>
              </a:pPr>
              <a:t>3/4/2026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9DA86-9ED0-4C66-BF2F-342F8507D8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823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A4592214-3E75-4BC5-961F-AA062138730B}" type="datetimeFigureOut">
              <a:rPr lang="en-US" smtClean="0"/>
              <a:pPr>
                <a:defRPr/>
              </a:pPr>
              <a:t>3/4/2026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EBEC59-B4C4-4B80-AF37-77BFB6A150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98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48974E2-4567-48D1-81E6-094F819B5F81}" type="datetimeFigureOut">
              <a:rPr lang="en-US" smtClean="0"/>
              <a:pPr>
                <a:defRPr/>
              </a:pPr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BBF26361-AAE0-4C9C-BC84-A17FB1BDDE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267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my.clevelandclinic.org/health/diagnostics/4808-ct-computed-tomography-scan" TargetMode="External"/><Relationship Id="rId2" Type="http://schemas.openxmlformats.org/officeDocument/2006/relationships/hyperlink" Target="https://my.clevelandclinic.org/health/diagnostics/4995-ultrasound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my.clevelandclinic.org/health/body/22999-ovaries" TargetMode="External"/><Relationship Id="rId4" Type="http://schemas.openxmlformats.org/officeDocument/2006/relationships/hyperlink" Target="https://my.clevelandclinic.org/health/diagnostics/4876-magnetic-resonance-imaging-mri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3276600"/>
          </a:xfrm>
        </p:spPr>
        <p:txBody>
          <a:bodyPr>
            <a:normAutofit fontScale="90000"/>
          </a:bodyPr>
          <a:lstStyle/>
          <a:p>
            <a:r>
              <a:rPr lang="en-US" sz="8000" b="1" dirty="0">
                <a:latin typeface="Bradley Hand ITC" pitchFamily="66" charset="0"/>
              </a:rPr>
              <a:t>Hirsutism&amp; virilism&amp; hyperprolactinemia</a:t>
            </a:r>
          </a:p>
        </p:txBody>
      </p:sp>
      <p:pic>
        <p:nvPicPr>
          <p:cNvPr id="13315" name="Picture 2" descr="http://clear4life.com/yahoo_site_admin/assets/images/istock_woman_shaving.701646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234240"/>
            <a:ext cx="4038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hirsutism-causes-treatme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4038600"/>
            <a:ext cx="3130550" cy="2819400"/>
          </a:xfrm>
          <a:prstGeom prst="rect">
            <a:avLst/>
          </a:prstGeom>
          <a:noFill/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495300" y="2515518"/>
            <a:ext cx="4724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b="1" dirty="0"/>
          </a:p>
          <a:p>
            <a:pPr>
              <a:spcBef>
                <a:spcPct val="50000"/>
              </a:spcBef>
            </a:pPr>
            <a:endParaRPr lang="en-US" sz="2400" b="1" dirty="0"/>
          </a:p>
          <a:p>
            <a:pPr>
              <a:spcBef>
                <a:spcPct val="50000"/>
              </a:spcBef>
            </a:pPr>
            <a:r>
              <a:rPr lang="en-US" sz="2400" b="1" dirty="0"/>
              <a:t>By: dr. </a:t>
            </a:r>
            <a:r>
              <a:rPr lang="en-US" sz="2400" b="1" dirty="0" err="1"/>
              <a:t>huda</a:t>
            </a:r>
            <a:r>
              <a:rPr lang="en-US" sz="2400" b="1" dirty="0"/>
              <a:t> al-</a:t>
            </a:r>
            <a:r>
              <a:rPr lang="en-US" sz="2400" b="1" dirty="0" err="1"/>
              <a:t>khazraji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248400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One method of evaluating and quantifying </a:t>
            </a:r>
            <a:r>
              <a:rPr lang="en-US" dirty="0" err="1"/>
              <a:t>Hirsutisnm</a:t>
            </a:r>
            <a:r>
              <a:rPr lang="en-US" dirty="0"/>
              <a:t> is the </a:t>
            </a:r>
            <a:r>
              <a:rPr lang="en-US" dirty="0" err="1"/>
              <a:t>Ferriman-Gallwey</a:t>
            </a:r>
            <a:r>
              <a:rPr lang="en-US" dirty="0"/>
              <a:t> score.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This is a representation of hair growth in a male pattern on a woman shown in four different degrees of severity in 9 different body parts.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The 9 body parts are: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/>
              <a:t>Upper lip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/>
              <a:t>Chin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/>
              <a:t>Chest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/>
              <a:t>Upper back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/>
              <a:t>Lower back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/>
              <a:t>Upper abdomen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/>
              <a:t>Lower abdomen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/>
              <a:t>Upper arms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/>
              <a:t>Thighs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>
                <a:solidFill>
                  <a:srgbClr val="FF0000"/>
                </a:solidFill>
              </a:rPr>
              <a:t>Legs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>
                <a:solidFill>
                  <a:srgbClr val="FF0000"/>
                </a:solidFill>
              </a:rPr>
              <a:t>Forearms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*Legs and forearms used to be a part of the </a:t>
            </a:r>
            <a:r>
              <a:rPr lang="en-US" dirty="0" err="1"/>
              <a:t>Ferriman-Gallwey</a:t>
            </a:r>
            <a:r>
              <a:rPr lang="en-US" dirty="0"/>
              <a:t> score but are no longer included.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17E0E529-93F2-29E1-BD02-EBD7D16923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81000"/>
            <a:ext cx="9143999" cy="6019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46309" y="1399412"/>
          <a:ext cx="7543324" cy="34813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1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44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44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44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44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6582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500" i="1" spc="-50" dirty="0">
                          <a:solidFill>
                            <a:srgbClr val="C00000"/>
                          </a:solidFill>
                          <a:latin typeface="Verdana"/>
                          <a:cs typeface="Verdana"/>
                        </a:rPr>
                        <a:t>Body</a:t>
                      </a:r>
                      <a:r>
                        <a:rPr sz="1500" i="1" spc="-100" dirty="0">
                          <a:solidFill>
                            <a:srgbClr val="C0000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500" i="1" spc="-20" dirty="0">
                          <a:solidFill>
                            <a:srgbClr val="C00000"/>
                          </a:solidFill>
                          <a:latin typeface="Verdana"/>
                          <a:cs typeface="Verdana"/>
                        </a:rPr>
                        <a:t>Area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3143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500" i="1" spc="-40" dirty="0">
                          <a:solidFill>
                            <a:srgbClr val="C00000"/>
                          </a:solidFill>
                          <a:latin typeface="Verdana"/>
                          <a:cs typeface="Verdana"/>
                        </a:rPr>
                        <a:t>Score</a:t>
                      </a:r>
                      <a:r>
                        <a:rPr sz="1500" i="1" spc="-125" dirty="0">
                          <a:solidFill>
                            <a:srgbClr val="C0000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500" i="1" spc="-185" dirty="0">
                          <a:solidFill>
                            <a:srgbClr val="C00000"/>
                          </a:solidFill>
                          <a:latin typeface="Verdana"/>
                          <a:cs typeface="Verdana"/>
                        </a:rPr>
                        <a:t>0</a:t>
                      </a:r>
                      <a:r>
                        <a:rPr sz="1500" i="1" spc="-155" dirty="0">
                          <a:solidFill>
                            <a:srgbClr val="C0000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500" i="1" spc="-25" dirty="0">
                          <a:solidFill>
                            <a:srgbClr val="C00000"/>
                          </a:solidFill>
                          <a:latin typeface="Verdana"/>
                          <a:cs typeface="Verdana"/>
                        </a:rPr>
                        <a:t>(No</a:t>
                      </a:r>
                      <a:endParaRPr sz="1500">
                        <a:latin typeface="Verdana"/>
                        <a:cs typeface="Verdan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500" i="1" spc="-10" dirty="0">
                          <a:solidFill>
                            <a:srgbClr val="C00000"/>
                          </a:solidFill>
                          <a:latin typeface="Verdana"/>
                          <a:cs typeface="Verdana"/>
                        </a:rPr>
                        <a:t>Hair)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3143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500" i="1" spc="-40" dirty="0">
                          <a:solidFill>
                            <a:srgbClr val="C00000"/>
                          </a:solidFill>
                          <a:latin typeface="Verdana"/>
                          <a:cs typeface="Verdana"/>
                        </a:rPr>
                        <a:t>Score</a:t>
                      </a:r>
                      <a:r>
                        <a:rPr sz="1500" i="1" spc="-135" dirty="0">
                          <a:solidFill>
                            <a:srgbClr val="C0000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500" i="1" spc="-60" dirty="0">
                          <a:solidFill>
                            <a:srgbClr val="C00000"/>
                          </a:solidFill>
                          <a:latin typeface="Verdana"/>
                          <a:cs typeface="Verdana"/>
                        </a:rPr>
                        <a:t>1</a:t>
                      </a:r>
                      <a:endParaRPr sz="1500">
                        <a:latin typeface="Verdana"/>
                        <a:cs typeface="Verdan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500" i="1" spc="-10" dirty="0">
                          <a:solidFill>
                            <a:srgbClr val="C00000"/>
                          </a:solidFill>
                          <a:latin typeface="Verdana"/>
                          <a:cs typeface="Verdana"/>
                        </a:rPr>
                        <a:t>(Minimal)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3143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500" i="1" spc="-40" dirty="0">
                          <a:solidFill>
                            <a:srgbClr val="C00000"/>
                          </a:solidFill>
                          <a:latin typeface="Verdana"/>
                          <a:cs typeface="Verdana"/>
                        </a:rPr>
                        <a:t>Score</a:t>
                      </a:r>
                      <a:r>
                        <a:rPr sz="1500" i="1" spc="-135" dirty="0">
                          <a:solidFill>
                            <a:srgbClr val="C0000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500" i="1" spc="-60" dirty="0">
                          <a:solidFill>
                            <a:srgbClr val="C00000"/>
                          </a:solidFill>
                          <a:latin typeface="Verdana"/>
                          <a:cs typeface="Verdana"/>
                        </a:rPr>
                        <a:t>2</a:t>
                      </a:r>
                      <a:endParaRPr sz="1500">
                        <a:latin typeface="Verdana"/>
                        <a:cs typeface="Verdana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500" i="1" spc="-10" dirty="0">
                          <a:solidFill>
                            <a:srgbClr val="C00000"/>
                          </a:solidFill>
                          <a:latin typeface="Verdana"/>
                          <a:cs typeface="Verdana"/>
                        </a:rPr>
                        <a:t>(Moderate)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3143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 marR="14414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500" i="1" spc="-40" dirty="0">
                          <a:solidFill>
                            <a:srgbClr val="C00000"/>
                          </a:solidFill>
                          <a:latin typeface="Verdana"/>
                          <a:cs typeface="Verdana"/>
                        </a:rPr>
                        <a:t>Score</a:t>
                      </a:r>
                      <a:r>
                        <a:rPr sz="1500" i="1" spc="-135" dirty="0">
                          <a:solidFill>
                            <a:srgbClr val="C0000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500" i="1" spc="-60" dirty="0">
                          <a:solidFill>
                            <a:srgbClr val="C00000"/>
                          </a:solidFill>
                          <a:latin typeface="Verdana"/>
                          <a:cs typeface="Verdana"/>
                        </a:rPr>
                        <a:t>3 </a:t>
                      </a:r>
                      <a:r>
                        <a:rPr sz="1500" i="1" spc="-10" dirty="0">
                          <a:solidFill>
                            <a:srgbClr val="C00000"/>
                          </a:solidFill>
                          <a:latin typeface="Verdana"/>
                          <a:cs typeface="Verdana"/>
                        </a:rPr>
                        <a:t>(Pronounce </a:t>
                      </a:r>
                      <a:r>
                        <a:rPr sz="1500" i="1" spc="-25" dirty="0">
                          <a:solidFill>
                            <a:srgbClr val="C00000"/>
                          </a:solidFill>
                          <a:latin typeface="Verdana"/>
                          <a:cs typeface="Verdana"/>
                        </a:rPr>
                        <a:t>d)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3143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500" i="1" spc="-40" dirty="0">
                          <a:solidFill>
                            <a:srgbClr val="C00000"/>
                          </a:solidFill>
                          <a:latin typeface="Verdana"/>
                          <a:cs typeface="Verdana"/>
                        </a:rPr>
                        <a:t>Score</a:t>
                      </a:r>
                      <a:r>
                        <a:rPr sz="1500" i="1" spc="-135" dirty="0">
                          <a:solidFill>
                            <a:srgbClr val="C0000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500" i="1" spc="-60" dirty="0">
                          <a:solidFill>
                            <a:srgbClr val="C00000"/>
                          </a:solidFill>
                          <a:latin typeface="Verdana"/>
                          <a:cs typeface="Verdana"/>
                        </a:rPr>
                        <a:t>4</a:t>
                      </a:r>
                      <a:endParaRPr sz="1500">
                        <a:latin typeface="Verdana"/>
                        <a:cs typeface="Verdana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</a:pPr>
                      <a:r>
                        <a:rPr sz="1500" i="1" spc="-10" dirty="0">
                          <a:solidFill>
                            <a:srgbClr val="C00000"/>
                          </a:solidFill>
                          <a:latin typeface="Verdana"/>
                          <a:cs typeface="Verdana"/>
                        </a:rPr>
                        <a:t>(Severe)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3143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582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Cambria"/>
                          <a:cs typeface="Cambria"/>
                        </a:rPr>
                        <a:t>Lower</a:t>
                      </a:r>
                      <a:r>
                        <a:rPr sz="1400" spc="3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135" dirty="0">
                          <a:latin typeface="Cambria"/>
                          <a:cs typeface="Cambria"/>
                        </a:rPr>
                        <a:t>Back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145" dirty="0">
                          <a:latin typeface="Cambria"/>
                          <a:cs typeface="Cambria"/>
                        </a:rPr>
                        <a:t>None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51562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60" dirty="0">
                          <a:latin typeface="Cambria"/>
                          <a:cs typeface="Cambria"/>
                        </a:rPr>
                        <a:t>Few </a:t>
                      </a:r>
                      <a:r>
                        <a:rPr sz="1400" spc="120" dirty="0">
                          <a:latin typeface="Cambria"/>
                          <a:cs typeface="Cambria"/>
                        </a:rPr>
                        <a:t>scattered 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hairs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 marR="4711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150" dirty="0">
                          <a:latin typeface="Cambria"/>
                          <a:cs typeface="Cambria"/>
                        </a:rPr>
                        <a:t>Moderate </a:t>
                      </a:r>
                      <a:r>
                        <a:rPr sz="1400" spc="165" dirty="0">
                          <a:latin typeface="Cambria"/>
                          <a:cs typeface="Cambria"/>
                        </a:rPr>
                        <a:t>patches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 marR="67119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10" dirty="0">
                          <a:latin typeface="Cambria"/>
                          <a:cs typeface="Cambria"/>
                        </a:rPr>
                        <a:t>Thick </a:t>
                      </a:r>
                      <a:r>
                        <a:rPr sz="1400" spc="165" dirty="0">
                          <a:latin typeface="Cambria"/>
                          <a:cs typeface="Cambria"/>
                        </a:rPr>
                        <a:t>patches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35" dirty="0">
                          <a:latin typeface="Cambria"/>
                          <a:cs typeface="Cambria"/>
                        </a:rPr>
                        <a:t>Full</a:t>
                      </a:r>
                      <a:r>
                        <a:rPr sz="1400" spc="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55" dirty="0">
                          <a:latin typeface="Cambria"/>
                          <a:cs typeface="Cambria"/>
                        </a:rPr>
                        <a:t>thick</a:t>
                      </a:r>
                      <a:r>
                        <a:rPr sz="1400" spc="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20" dirty="0">
                          <a:latin typeface="Cambria"/>
                          <a:cs typeface="Cambria"/>
                        </a:rPr>
                        <a:t>hair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582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10" dirty="0">
                          <a:latin typeface="Cambria"/>
                          <a:cs typeface="Cambria"/>
                        </a:rPr>
                        <a:t>Thighs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155" dirty="0">
                          <a:latin typeface="Cambria"/>
                          <a:cs typeface="Cambria"/>
                        </a:rPr>
                        <a:t>None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51562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60" dirty="0">
                          <a:latin typeface="Cambria"/>
                          <a:cs typeface="Cambria"/>
                        </a:rPr>
                        <a:t>Few </a:t>
                      </a:r>
                      <a:r>
                        <a:rPr sz="1400" spc="120" dirty="0">
                          <a:latin typeface="Cambria"/>
                          <a:cs typeface="Cambria"/>
                        </a:rPr>
                        <a:t>scattered 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hairs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150" dirty="0">
                          <a:latin typeface="Cambria"/>
                          <a:cs typeface="Cambria"/>
                        </a:rPr>
                        <a:t>Moderate</a:t>
                      </a:r>
                      <a:endParaRPr sz="1400">
                        <a:latin typeface="Cambria"/>
                        <a:cs typeface="Cambria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165" dirty="0">
                          <a:latin typeface="Cambria"/>
                          <a:cs typeface="Cambria"/>
                        </a:rPr>
                        <a:t>patches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10" dirty="0">
                          <a:latin typeface="Cambria"/>
                          <a:cs typeface="Cambria"/>
                        </a:rPr>
                        <a:t>Thick</a:t>
                      </a:r>
                      <a:endParaRPr sz="1400">
                        <a:latin typeface="Cambria"/>
                        <a:cs typeface="Cambria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165" dirty="0">
                          <a:latin typeface="Cambria"/>
                          <a:cs typeface="Cambria"/>
                        </a:rPr>
                        <a:t>patches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30" dirty="0">
                          <a:latin typeface="Cambria"/>
                          <a:cs typeface="Cambria"/>
                        </a:rPr>
                        <a:t>Full</a:t>
                      </a:r>
                      <a:r>
                        <a:rPr sz="1400" spc="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60" dirty="0">
                          <a:latin typeface="Cambria"/>
                          <a:cs typeface="Cambria"/>
                        </a:rPr>
                        <a:t>thick</a:t>
                      </a:r>
                      <a:r>
                        <a:rPr sz="1400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20" dirty="0">
                          <a:latin typeface="Cambria"/>
                          <a:cs typeface="Cambria"/>
                        </a:rPr>
                        <a:t>hair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58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http://e-dok.rm.dk/e-dok/e_760109.nsf/DokumentBilagFilnavn/Ferriman-Gallwey%20scalaen.JPG/$File/Ferriman-Gallwey%20scala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04800"/>
            <a:ext cx="8077200" cy="620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/>
          </p:cNvSpPr>
          <p:nvPr>
            <p:ph idx="1"/>
          </p:nvPr>
        </p:nvSpPr>
        <p:spPr>
          <a:xfrm>
            <a:off x="533400" y="5257800"/>
            <a:ext cx="8229600" cy="1371600"/>
          </a:xfrm>
        </p:spPr>
        <p:txBody>
          <a:bodyPr/>
          <a:lstStyle/>
          <a:p>
            <a:r>
              <a:rPr lang="en-US" sz="2400"/>
              <a:t>The numbers are added up to a maximum count of 36. </a:t>
            </a:r>
          </a:p>
          <a:p>
            <a:r>
              <a:rPr lang="en-US" sz="2400"/>
              <a:t>A final tally of 6 or more is enough to indicate Hirsutism</a:t>
            </a:r>
            <a:r>
              <a:rPr lang="en-US"/>
              <a:t> </a:t>
            </a:r>
          </a:p>
        </p:txBody>
      </p:sp>
      <p:pic>
        <p:nvPicPr>
          <p:cNvPr id="28677" name="Picture 5" descr="page8-hirsutismus_score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52400"/>
            <a:ext cx="7543800" cy="5045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8DD01-596D-C3A4-2497-19234594B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DX. Approach.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35985-6514-1416-CAA6-0183F5DEE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93675" marR="0" lvl="0" indent="-180975" defTabSz="914400" eaLnBrk="1" fontAlgn="auto" latinLnBrk="0" hangingPunct="1">
              <a:lnSpc>
                <a:spcPct val="100000"/>
              </a:lnSpc>
              <a:spcBef>
                <a:spcPts val="985"/>
              </a:spcBef>
              <a:spcAft>
                <a:spcPts val="0"/>
              </a:spcAft>
              <a:buClr>
                <a:srgbClr val="252525"/>
              </a:buClr>
              <a:buSzTx/>
              <a:buFont typeface="Microsoft Sans Serif"/>
              <a:buChar char="◦"/>
              <a:tabLst>
                <a:tab pos="193675" algn="l"/>
              </a:tabLst>
              <a:defRPr/>
            </a:pPr>
            <a:r>
              <a:rPr kumimoji="0" lang="en-US" sz="1800" b="1" i="1" u="sng" strike="noStrike" kern="0" cap="none" spc="-2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Step</a:t>
            </a:r>
            <a:r>
              <a:rPr kumimoji="0" lang="en-US" sz="1800" b="1" i="1" u="sng" strike="noStrike" kern="0" cap="none" spc="-8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 </a:t>
            </a:r>
            <a:r>
              <a:rPr kumimoji="0" lang="en-US" sz="1800" b="1" i="1" u="sng" strike="noStrike" kern="0" cap="none" spc="-254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1:</a:t>
            </a:r>
            <a:r>
              <a:rPr kumimoji="0" lang="en-US" sz="1800" b="1" i="1" u="sng" strike="noStrike" kern="0" cap="none" spc="-9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 </a:t>
            </a:r>
            <a:r>
              <a:rPr kumimoji="0" lang="en-US" sz="1800" b="1" i="1" u="sng" strike="noStrike" kern="0" cap="none" spc="-1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History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  <a:p>
            <a:pPr marL="259079" marR="0" lvl="0" indent="-246379" defTabSz="914400" eaLnBrk="1" fontAlgn="auto" latinLnBrk="0" hangingPunct="1">
              <a:lnSpc>
                <a:spcPct val="100000"/>
              </a:lnSpc>
              <a:spcBef>
                <a:spcPts val="885"/>
              </a:spcBef>
              <a:spcAft>
                <a:spcPts val="0"/>
              </a:spcAft>
              <a:buClr>
                <a:srgbClr val="252525"/>
              </a:buClr>
              <a:buSzTx/>
              <a:buFont typeface="Microsoft Sans Serif"/>
              <a:buChar char="◦"/>
              <a:tabLst>
                <a:tab pos="259079" algn="l"/>
              </a:tabLst>
              <a:defRPr/>
            </a:pPr>
            <a:r>
              <a:rPr kumimoji="0" lang="en-US" sz="1800" b="0" i="0" u="none" strike="noStrike" kern="0" cap="none" spc="2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•</a:t>
            </a:r>
            <a:r>
              <a:rPr kumimoji="0" lang="en-US" sz="1800" b="0" i="0" u="none" strike="noStrike" kern="0" cap="none" spc="1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 Onset:</a:t>
            </a:r>
            <a:r>
              <a:rPr kumimoji="0" lang="en-US" sz="1800" b="0" i="0" u="none" strike="noStrike" kern="0" cap="none" spc="1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lang="en-US" sz="1800" b="0" i="0" u="none" strike="noStrike" kern="0" cap="none" spc="1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Gradual</a:t>
            </a:r>
            <a:r>
              <a:rPr kumimoji="0" lang="en-US" sz="1800" b="0" i="0" u="none" strike="noStrike" kern="0" cap="none" spc="1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lang="en-US" sz="1800" b="0" i="0" u="none" strike="noStrike" kern="0" cap="none" spc="1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(PCOS)</a:t>
            </a:r>
            <a:r>
              <a:rPr kumimoji="0" lang="en-US" sz="1800" b="0" i="0" u="none" strike="noStrike" kern="0" cap="none" spc="2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vs.</a:t>
            </a:r>
            <a:r>
              <a:rPr kumimoji="0" lang="en-US" sz="1800" b="0" i="0" u="none" strike="noStrike" kern="0" cap="none" spc="1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lang="en-US" sz="1800" b="0" i="0" u="none" strike="noStrike" kern="0" cap="none" spc="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Sudden</a:t>
            </a:r>
            <a:r>
              <a:rPr kumimoji="0" lang="en-US" sz="1800" b="0" i="0" u="none" strike="noStrike" kern="0" cap="none" spc="1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lang="en-US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(Tumor).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/>
              <a:cs typeface="Cambria"/>
            </a:endParaRPr>
          </a:p>
          <a:p>
            <a:pPr marL="259079" marR="0" lvl="0" indent="-246379" defTabSz="914400" eaLnBrk="1" fontAlgn="auto" latinLnBrk="0" hangingPunct="1">
              <a:lnSpc>
                <a:spcPct val="100000"/>
              </a:lnSpc>
              <a:spcBef>
                <a:spcPts val="890"/>
              </a:spcBef>
              <a:spcAft>
                <a:spcPts val="0"/>
              </a:spcAft>
              <a:buClr>
                <a:srgbClr val="252525"/>
              </a:buClr>
              <a:buSzTx/>
              <a:buFont typeface="Microsoft Sans Serif"/>
              <a:buChar char="◦"/>
              <a:tabLst>
                <a:tab pos="259079" algn="l"/>
              </a:tabLst>
              <a:defRPr/>
            </a:pPr>
            <a:r>
              <a:rPr kumimoji="0" lang="en-US" sz="1800" b="0" i="0" u="none" strike="noStrike" kern="0" cap="none" spc="2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•</a:t>
            </a:r>
            <a:r>
              <a:rPr kumimoji="0" lang="en-US" sz="1800" b="0" i="0" u="none" strike="noStrike" kern="0" cap="none" spc="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lang="en-US" sz="1800" b="0" i="0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Menstrual</a:t>
            </a:r>
            <a:r>
              <a:rPr kumimoji="0" lang="en-US" sz="1800" b="0" i="0" u="none" strike="noStrike" kern="0" cap="none" spc="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history:</a:t>
            </a:r>
            <a:r>
              <a:rPr kumimoji="0" lang="en-US" sz="1800" b="0" i="0" u="none" strike="noStrike" kern="0" cap="none" spc="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lang="en-US" sz="1800" b="0" i="0" u="none" strike="noStrike" kern="0" cap="none" spc="1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Oligo/amenorrhea?</a:t>
            </a:r>
            <a:r>
              <a:rPr kumimoji="0" lang="en-US" sz="1800" b="0" i="0" u="none" strike="noStrike" kern="0" cap="none" spc="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lang="en-US" sz="1800" b="0" i="0" u="none" strike="noStrike" kern="0" cap="none" spc="1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(PCOS,</a:t>
            </a:r>
            <a:r>
              <a:rPr kumimoji="0" lang="en-US" sz="1800" b="0" i="0" u="none" strike="noStrike" kern="0" cap="none" spc="1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lang="en-US" sz="1800" b="0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CAH)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/>
              <a:cs typeface="Cambria"/>
            </a:endParaRPr>
          </a:p>
          <a:p>
            <a:pPr marL="259079" marR="0" lvl="0" indent="-246379" defTabSz="914400" eaLnBrk="1" fontAlgn="auto" latinLnBrk="0" hangingPunct="1">
              <a:lnSpc>
                <a:spcPct val="100000"/>
              </a:lnSpc>
              <a:spcBef>
                <a:spcPts val="915"/>
              </a:spcBef>
              <a:spcAft>
                <a:spcPts val="0"/>
              </a:spcAft>
              <a:buClr>
                <a:srgbClr val="252525"/>
              </a:buClr>
              <a:buSzTx/>
              <a:buFont typeface="Microsoft Sans Serif"/>
              <a:buChar char="◦"/>
              <a:tabLst>
                <a:tab pos="259079" algn="l"/>
              </a:tabLst>
              <a:defRPr/>
            </a:pPr>
            <a:r>
              <a:rPr kumimoji="0" lang="en-US" sz="1800" b="0" i="0" u="none" strike="noStrike" kern="0" cap="none" spc="2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•</a:t>
            </a:r>
            <a:r>
              <a:rPr kumimoji="0" lang="en-US" sz="1800" b="0" i="0" u="none" strike="noStrike" kern="0" cap="none" spc="1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Family</a:t>
            </a:r>
            <a:r>
              <a:rPr kumimoji="0" lang="en-US" sz="1800" b="0" i="0" u="none" strike="noStrike" kern="0" cap="none" spc="1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history:</a:t>
            </a:r>
            <a:r>
              <a:rPr kumimoji="0" lang="en-US" sz="1800" b="0" i="0" u="none" strike="noStrike" kern="0" cap="none" spc="1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lang="en-US" sz="1800" b="0" i="0" u="none" strike="noStrike" kern="0" cap="none" spc="1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CAH,</a:t>
            </a:r>
            <a:r>
              <a:rPr kumimoji="0" lang="en-US" sz="1800" b="0" i="0" u="none" strike="noStrike" kern="0" cap="none" spc="25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lang="en-US" sz="1800" b="0" i="0" u="none" strike="noStrike" kern="0" cap="none" spc="20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PCOS?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/>
              <a:cs typeface="Cambria"/>
            </a:endParaRPr>
          </a:p>
          <a:p>
            <a:pPr marL="259079" marR="0" lvl="0" indent="-246379" defTabSz="914400" eaLnBrk="1" fontAlgn="auto" latinLnBrk="0" hangingPunct="1">
              <a:lnSpc>
                <a:spcPct val="100000"/>
              </a:lnSpc>
              <a:spcBef>
                <a:spcPts val="890"/>
              </a:spcBef>
              <a:spcAft>
                <a:spcPts val="0"/>
              </a:spcAft>
              <a:buClr>
                <a:srgbClr val="252525"/>
              </a:buClr>
              <a:buSzTx/>
              <a:buFont typeface="Microsoft Sans Serif"/>
              <a:buChar char="◦"/>
              <a:tabLst>
                <a:tab pos="259079" algn="l"/>
              </a:tabLst>
              <a:defRPr/>
            </a:pPr>
            <a:r>
              <a:rPr kumimoji="0" lang="en-US" sz="1800" b="0" i="0" u="none" strike="noStrike" kern="0" cap="none" spc="2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•</a:t>
            </a:r>
            <a:r>
              <a:rPr kumimoji="0" lang="en-US" sz="1800" b="0" i="0" u="none" strike="noStrike" kern="0" cap="none" spc="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lang="en-US" sz="1800" b="0" i="0" u="none" strike="noStrike" kern="0" cap="none" spc="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Drug</a:t>
            </a:r>
            <a:r>
              <a:rPr kumimoji="0" lang="en-US" sz="1800" b="0" i="0" u="none" strike="noStrike" kern="0" cap="none" spc="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history:</a:t>
            </a:r>
            <a:r>
              <a:rPr kumimoji="0" lang="en-US" sz="1800" b="0" i="0" u="none" strike="noStrike" kern="0" cap="none" spc="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lang="en-US" sz="1800" b="0" i="0" u="none" strike="noStrike" kern="0" cap="none" spc="1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Anabolic</a:t>
            </a:r>
            <a:r>
              <a:rPr kumimoji="0" lang="en-US" sz="1800" b="0" i="0" u="none" strike="noStrike" kern="0" cap="none" spc="1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lang="en-US" sz="1800" b="0" i="0" u="none" strike="noStrike" kern="0" cap="none" spc="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steroids?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/>
              <a:cs typeface="Cambri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875"/>
              </a:spcBef>
              <a:spcAft>
                <a:spcPts val="0"/>
              </a:spcAft>
              <a:buClr>
                <a:srgbClr val="252525"/>
              </a:buClr>
              <a:buSzTx/>
              <a:buFont typeface="Microsoft Sans Serif"/>
              <a:buChar char="◦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/>
              <a:cs typeface="Cambria"/>
            </a:endParaRPr>
          </a:p>
          <a:p>
            <a:pPr marL="193675" marR="0" lvl="0" indent="-1809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Tx/>
              <a:buFont typeface="Microsoft Sans Serif"/>
              <a:buChar char="◦"/>
              <a:tabLst>
                <a:tab pos="193675" algn="l"/>
              </a:tabLst>
              <a:defRPr/>
            </a:pPr>
            <a:r>
              <a:rPr kumimoji="0" lang="en-US" sz="1800" b="1" i="1" u="sng" strike="noStrike" kern="0" cap="none" spc="-2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Step</a:t>
            </a:r>
            <a:r>
              <a:rPr kumimoji="0" lang="en-US" sz="1800" b="1" i="1" u="sng" strike="noStrike" kern="0" cap="none" spc="-7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 </a:t>
            </a:r>
            <a:r>
              <a:rPr kumimoji="0" lang="en-US" sz="1800" b="1" i="1" u="sng" strike="noStrike" kern="0" cap="none" spc="-254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2:</a:t>
            </a:r>
            <a:r>
              <a:rPr kumimoji="0" lang="en-US" sz="1800" b="1" i="1" u="sng" strike="noStrike" kern="0" cap="none" spc="-8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 </a:t>
            </a:r>
            <a:r>
              <a:rPr kumimoji="0" lang="en-US" sz="1800" b="1" i="1" u="sng" strike="noStrike" kern="0" cap="none" spc="-16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Physical</a:t>
            </a:r>
            <a:r>
              <a:rPr kumimoji="0" lang="en-US" sz="1800" b="1" i="1" u="sng" strike="noStrike" kern="0" cap="none" spc="-10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 </a:t>
            </a:r>
            <a:r>
              <a:rPr kumimoji="0" lang="en-US" sz="1800" b="1" i="1" u="sng" strike="noStrike" kern="0" cap="none" spc="-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Exam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  <a:p>
            <a:pPr marL="259079" marR="0" lvl="0" indent="-246379" defTabSz="914400" eaLnBrk="1" fontAlgn="auto" latinLnBrk="0" hangingPunct="1">
              <a:lnSpc>
                <a:spcPct val="100000"/>
              </a:lnSpc>
              <a:spcBef>
                <a:spcPts val="890"/>
              </a:spcBef>
              <a:spcAft>
                <a:spcPts val="0"/>
              </a:spcAft>
              <a:buClr>
                <a:srgbClr val="252525"/>
              </a:buClr>
              <a:buSzTx/>
              <a:buFont typeface="Microsoft Sans Serif"/>
              <a:buChar char="◦"/>
              <a:tabLst>
                <a:tab pos="259079" algn="l"/>
              </a:tabLst>
              <a:defRPr/>
            </a:pPr>
            <a:r>
              <a:rPr kumimoji="0" lang="en-US" sz="1800" b="0" i="0" u="none" strike="noStrike" kern="0" cap="none" spc="2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•</a:t>
            </a:r>
            <a:r>
              <a:rPr kumimoji="0" lang="en-US" sz="1800" b="0" i="0" u="none" strike="noStrike" kern="0" cap="none" spc="1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lang="en-US" sz="18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Hirsutism</a:t>
            </a:r>
            <a:r>
              <a:rPr kumimoji="0" lang="en-US" sz="1800" b="0" i="0" u="none" strike="noStrike" kern="0" cap="none" spc="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severity</a:t>
            </a:r>
            <a:r>
              <a:rPr kumimoji="0" lang="en-US" sz="1800" b="0" i="0" u="none" strike="noStrike" kern="0" cap="none" spc="1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lang="en-US" sz="1800" b="0" i="0" u="none" strike="noStrike" kern="0" cap="none" spc="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(FGS</a:t>
            </a:r>
            <a:r>
              <a:rPr kumimoji="0" lang="en-US" sz="1800" b="0" i="0" u="none" strike="noStrike" kern="0" cap="none" spc="2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lang="en-US" sz="1800" b="0" i="0" u="none" strike="noStrike" kern="0" cap="none" spc="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score).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/>
              <a:cs typeface="Cambria"/>
            </a:endParaRPr>
          </a:p>
          <a:p>
            <a:pPr marL="259079" marR="0" lvl="0" indent="-246379" defTabSz="914400" eaLnBrk="1" fontAlgn="auto" latinLnBrk="0" hangingPunct="1">
              <a:lnSpc>
                <a:spcPct val="100000"/>
              </a:lnSpc>
              <a:spcBef>
                <a:spcPts val="890"/>
              </a:spcBef>
              <a:spcAft>
                <a:spcPts val="0"/>
              </a:spcAft>
              <a:buClr>
                <a:srgbClr val="252525"/>
              </a:buClr>
              <a:buSzTx/>
              <a:buFont typeface="Microsoft Sans Serif"/>
              <a:buChar char="◦"/>
              <a:tabLst>
                <a:tab pos="259079" algn="l"/>
              </a:tabLst>
              <a:defRPr/>
            </a:pPr>
            <a:r>
              <a:rPr kumimoji="0" lang="en-US" sz="1800" b="0" i="0" u="none" strike="noStrike" kern="0" cap="none" spc="2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•</a:t>
            </a:r>
            <a:r>
              <a:rPr kumimoji="0" lang="en-US" sz="1800" b="0" i="0" u="none" strike="noStrike" kern="0" cap="none" spc="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Signs</a:t>
            </a:r>
            <a:r>
              <a:rPr kumimoji="0" lang="en-US" sz="1800" b="0" i="0" u="none" strike="noStrike" kern="0" cap="none" spc="1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 of</a:t>
            </a:r>
            <a:r>
              <a:rPr kumimoji="0" lang="en-US" sz="1800" b="0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virilization:</a:t>
            </a:r>
            <a:r>
              <a:rPr kumimoji="0" lang="en-US" sz="1800" b="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lang="en-US" sz="1800" b="0" i="0" u="none" strike="noStrike" kern="0" cap="none" spc="1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Voice</a:t>
            </a:r>
            <a:r>
              <a:rPr kumimoji="0" lang="en-US" sz="1800" b="0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lang="en-US" sz="1800" b="0" i="0" u="none" strike="noStrike" kern="0" cap="none" spc="1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deepening,</a:t>
            </a:r>
            <a:r>
              <a:rPr kumimoji="0" lang="en-US" sz="1800" b="0" i="0" u="none" strike="noStrike" kern="0" cap="none" spc="1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lang="en-US" sz="1800" b="0" i="0" u="none" strike="noStrike" kern="0" cap="none" spc="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clitoromegaly.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/>
              <a:cs typeface="Cambri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90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BB7BF-2A76-9B3A-3683-4E53C134C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Investigations </a:t>
            </a:r>
            <a:br>
              <a:rPr lang="en-IN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96EDE-1C71-4796-9F4A-DE033C688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Treatment:</a:t>
            </a:r>
          </a:p>
          <a:p>
            <a:r>
              <a:rPr lang="en-IN" sz="2200" dirty="0"/>
              <a:t>Cosmetic measures - shaving, bleaching and waxing</a:t>
            </a:r>
          </a:p>
          <a:p>
            <a:r>
              <a:rPr lang="en-IN" sz="2200" dirty="0"/>
              <a:t>Electrolysis and laser treatment : for small areas</a:t>
            </a:r>
          </a:p>
          <a:p>
            <a:r>
              <a:rPr lang="en-IN" sz="2200" dirty="0"/>
              <a:t>Eflornithine cream : Inhibits ornithine decarboxylase in hair follicles &amp; may reduce hair growth</a:t>
            </a:r>
          </a:p>
          <a:p>
            <a:r>
              <a:rPr lang="en-IN" sz="2200" dirty="0"/>
              <a:t> </a:t>
            </a:r>
            <a:r>
              <a:rPr lang="en-IN" sz="2200" b="1" dirty="0">
                <a:solidFill>
                  <a:srgbClr val="0070C0"/>
                </a:solidFill>
              </a:rPr>
              <a:t>Weight reduction  for obese patients with PCOS </a:t>
            </a:r>
          </a:p>
          <a:p>
            <a:r>
              <a:rPr lang="en-IN" sz="2200" b="1" dirty="0">
                <a:solidFill>
                  <a:srgbClr val="0070C0"/>
                </a:solidFill>
              </a:rPr>
              <a:t>Anti-androgen therapy </a:t>
            </a:r>
          </a:p>
          <a:p>
            <a:pPr>
              <a:buNone/>
            </a:pPr>
            <a:r>
              <a:rPr lang="en-IN" sz="2200" dirty="0"/>
              <a:t>    The life cycle of hair follicles is at least 3 months, so no improvement is likely before this. Only replacement hair growth is suppressed. </a:t>
            </a:r>
          </a:p>
          <a:p>
            <a:r>
              <a:rPr lang="en-IN" sz="2200" b="1" dirty="0">
                <a:solidFill>
                  <a:srgbClr val="0070C0"/>
                </a:solidFill>
              </a:rPr>
              <a:t>Insulin-sensitising drugs </a:t>
            </a:r>
            <a:r>
              <a:rPr lang="en-IN" sz="2200" dirty="0"/>
              <a:t>(thiazolidinediones and biguanides)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N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Androgen receptor antagonists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Cyproterone acetate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Spironolactone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I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N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α-reductase inhibitors </a:t>
            </a:r>
            <a:r>
              <a:rPr kumimoji="0" lang="en-I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(prevents conversion of testosterone to active form)-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I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Finasteride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I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N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Suppress ovarian steroid production</a:t>
            </a:r>
            <a:r>
              <a:rPr kumimoji="0" lang="en-I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</a:t>
            </a:r>
            <a:r>
              <a:rPr kumimoji="0" lang="en-IN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elevate SHBG</a:t>
            </a:r>
            <a:r>
              <a:rPr kumimoji="0" lang="en-I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(sex hormone-binding globulin )</a:t>
            </a:r>
          </a:p>
          <a:p>
            <a:pPr marL="1200150" marR="0" lvl="3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I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Oestrogen (+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Cyproterone acetate)</a:t>
            </a:r>
          </a:p>
          <a:p>
            <a:pPr marL="1200150" marR="0" lvl="3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N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Suppress adrenal androgen production</a:t>
            </a:r>
            <a:r>
              <a:rPr kumimoji="0" lang="en-I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I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Glucocorticoids </a:t>
            </a:r>
          </a:p>
          <a:p>
            <a:endParaRPr lang="en-IN" sz="2200" dirty="0"/>
          </a:p>
          <a:p>
            <a:endParaRPr lang="en-IN" sz="1600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6C2ED9-61B8-5EBA-E31A-798F2B820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47500" lnSpcReduction="20000"/>
          </a:bodyPr>
          <a:lstStyle/>
          <a:p>
            <a:pPr marL="193675" indent="-180975">
              <a:lnSpc>
                <a:spcPct val="100000"/>
              </a:lnSpc>
              <a:spcBef>
                <a:spcPts val="1005"/>
              </a:spcBef>
              <a:buClr>
                <a:srgbClr val="252525"/>
              </a:buClr>
              <a:buFont typeface="Microsoft Sans Serif"/>
              <a:buChar char="◦"/>
              <a:tabLst>
                <a:tab pos="193675" algn="l"/>
              </a:tabLst>
            </a:pPr>
            <a:r>
              <a:rPr lang="en-US" sz="2500" b="1" spc="285" dirty="0">
                <a:latin typeface="Cambria"/>
                <a:cs typeface="Cambria"/>
              </a:rPr>
              <a:t>•</a:t>
            </a:r>
            <a:r>
              <a:rPr lang="en-US" sz="2500" b="1" spc="110" dirty="0">
                <a:latin typeface="Cambria"/>
                <a:cs typeface="Cambria"/>
              </a:rPr>
              <a:t> </a:t>
            </a:r>
            <a:r>
              <a:rPr lang="en-US" sz="2500" b="1" dirty="0">
                <a:latin typeface="Cambria"/>
                <a:cs typeface="Cambria"/>
              </a:rPr>
              <a:t>Total</a:t>
            </a:r>
            <a:r>
              <a:rPr lang="en-US" sz="2500" b="1" spc="145" dirty="0">
                <a:latin typeface="Cambria"/>
                <a:cs typeface="Cambria"/>
              </a:rPr>
              <a:t> </a:t>
            </a:r>
            <a:r>
              <a:rPr lang="en-US" sz="2500" b="1" spc="50" dirty="0">
                <a:latin typeface="Cambria"/>
                <a:cs typeface="Cambria"/>
              </a:rPr>
              <a:t>Testosterone</a:t>
            </a:r>
            <a:r>
              <a:rPr lang="en-US" sz="2500" b="1" spc="155" dirty="0">
                <a:latin typeface="Cambria"/>
                <a:cs typeface="Cambria"/>
              </a:rPr>
              <a:t> </a:t>
            </a:r>
            <a:r>
              <a:rPr lang="en-US" sz="2500" b="1" dirty="0">
                <a:latin typeface="Cambria"/>
                <a:cs typeface="Cambria"/>
              </a:rPr>
              <a:t>(&gt;150</a:t>
            </a:r>
            <a:r>
              <a:rPr lang="en-US" sz="2500" b="1" spc="185" dirty="0">
                <a:latin typeface="Cambria"/>
                <a:cs typeface="Cambria"/>
              </a:rPr>
              <a:t> </a:t>
            </a:r>
            <a:r>
              <a:rPr lang="en-US" sz="2500" b="1" spc="75" dirty="0">
                <a:latin typeface="Cambria"/>
                <a:cs typeface="Cambria"/>
              </a:rPr>
              <a:t>ng/dL</a:t>
            </a:r>
            <a:r>
              <a:rPr lang="en-US" sz="2500" b="1" spc="150" dirty="0">
                <a:latin typeface="Cambria"/>
                <a:cs typeface="Cambria"/>
              </a:rPr>
              <a:t> </a:t>
            </a:r>
            <a:r>
              <a:rPr lang="en-US" sz="2500" b="1" spc="285" dirty="0">
                <a:latin typeface="Cambria"/>
                <a:cs typeface="Cambria"/>
              </a:rPr>
              <a:t>→</a:t>
            </a:r>
            <a:r>
              <a:rPr lang="en-US" sz="2500" b="1" spc="95" dirty="0">
                <a:latin typeface="Cambria"/>
                <a:cs typeface="Cambria"/>
              </a:rPr>
              <a:t> </a:t>
            </a:r>
            <a:r>
              <a:rPr lang="en-US" sz="2500" b="1" spc="-10" dirty="0">
                <a:latin typeface="Cambria"/>
                <a:cs typeface="Cambria"/>
              </a:rPr>
              <a:t>tumor).</a:t>
            </a:r>
            <a:endParaRPr lang="en-US" sz="2500" b="1" dirty="0">
              <a:latin typeface="Cambria"/>
              <a:cs typeface="Cambria"/>
            </a:endParaRPr>
          </a:p>
          <a:p>
            <a:pPr marL="259079" indent="-246379">
              <a:lnSpc>
                <a:spcPct val="100000"/>
              </a:lnSpc>
              <a:spcBef>
                <a:spcPts val="915"/>
              </a:spcBef>
              <a:buClr>
                <a:srgbClr val="252525"/>
              </a:buClr>
              <a:buFont typeface="Microsoft Sans Serif"/>
              <a:buChar char="◦"/>
              <a:tabLst>
                <a:tab pos="259079" algn="l"/>
              </a:tabLst>
            </a:pPr>
            <a:r>
              <a:rPr lang="en-US" sz="2500" b="1" spc="285" dirty="0">
                <a:latin typeface="Cambria"/>
                <a:cs typeface="Cambria"/>
              </a:rPr>
              <a:t>•</a:t>
            </a:r>
            <a:r>
              <a:rPr lang="en-US" sz="2500" b="1" spc="125" dirty="0">
                <a:latin typeface="Cambria"/>
                <a:cs typeface="Cambria"/>
              </a:rPr>
              <a:t> </a:t>
            </a:r>
            <a:r>
              <a:rPr lang="en-US" sz="2500" b="1" dirty="0">
                <a:latin typeface="Cambria"/>
                <a:cs typeface="Cambria"/>
              </a:rPr>
              <a:t>DHEAS</a:t>
            </a:r>
            <a:r>
              <a:rPr lang="en-US" sz="2500" b="1" spc="265" dirty="0">
                <a:latin typeface="Cambria"/>
                <a:cs typeface="Cambria"/>
              </a:rPr>
              <a:t> </a:t>
            </a:r>
            <a:r>
              <a:rPr lang="en-US" sz="2500" b="1" spc="95" dirty="0">
                <a:latin typeface="Cambria"/>
                <a:cs typeface="Cambria"/>
              </a:rPr>
              <a:t>(Elevated</a:t>
            </a:r>
            <a:r>
              <a:rPr lang="en-US" sz="2500" b="1" spc="240" dirty="0">
                <a:latin typeface="Cambria"/>
                <a:cs typeface="Cambria"/>
              </a:rPr>
              <a:t> </a:t>
            </a:r>
            <a:r>
              <a:rPr lang="en-US" sz="2500" b="1" spc="285" dirty="0">
                <a:latin typeface="Cambria"/>
                <a:cs typeface="Cambria"/>
              </a:rPr>
              <a:t>→</a:t>
            </a:r>
            <a:r>
              <a:rPr lang="en-US" sz="2500" b="1" spc="135" dirty="0">
                <a:latin typeface="Cambria"/>
                <a:cs typeface="Cambria"/>
              </a:rPr>
              <a:t> adrenal </a:t>
            </a:r>
            <a:r>
              <a:rPr lang="en-US" sz="2500" b="1" spc="85" dirty="0">
                <a:latin typeface="Cambria"/>
                <a:cs typeface="Cambria"/>
              </a:rPr>
              <a:t>source).</a:t>
            </a:r>
            <a:endParaRPr lang="en-US" sz="2500" b="1" dirty="0">
              <a:latin typeface="Cambria"/>
              <a:cs typeface="Cambria"/>
            </a:endParaRPr>
          </a:p>
          <a:p>
            <a:pPr marL="259079" indent="-246379">
              <a:lnSpc>
                <a:spcPct val="100000"/>
              </a:lnSpc>
              <a:spcBef>
                <a:spcPts val="890"/>
              </a:spcBef>
              <a:buClr>
                <a:srgbClr val="252525"/>
              </a:buClr>
              <a:buFont typeface="Microsoft Sans Serif"/>
              <a:buChar char="◦"/>
              <a:tabLst>
                <a:tab pos="259079" algn="l"/>
              </a:tabLst>
            </a:pPr>
            <a:r>
              <a:rPr lang="en-US" sz="2500" b="1" spc="285" dirty="0">
                <a:latin typeface="Cambria"/>
                <a:cs typeface="Cambria"/>
              </a:rPr>
              <a:t>•</a:t>
            </a:r>
            <a:r>
              <a:rPr lang="en-US" sz="2500" b="1" spc="120" dirty="0">
                <a:latin typeface="Cambria"/>
                <a:cs typeface="Cambria"/>
              </a:rPr>
              <a:t> </a:t>
            </a:r>
            <a:r>
              <a:rPr lang="en-US" sz="2500" b="1" spc="-10" dirty="0">
                <a:latin typeface="Cambria"/>
                <a:cs typeface="Cambria"/>
              </a:rPr>
              <a:t>17-</a:t>
            </a:r>
            <a:r>
              <a:rPr lang="en-US" sz="2500" b="1" spc="85" dirty="0">
                <a:latin typeface="Cambria"/>
                <a:cs typeface="Cambria"/>
              </a:rPr>
              <a:t>Hydroxyprogesterone</a:t>
            </a:r>
            <a:r>
              <a:rPr lang="en-US" sz="2500" b="1" spc="114" dirty="0">
                <a:latin typeface="Cambria"/>
                <a:cs typeface="Cambria"/>
              </a:rPr>
              <a:t> </a:t>
            </a:r>
            <a:r>
              <a:rPr lang="en-US" sz="2500" b="1" spc="95" dirty="0">
                <a:latin typeface="Cambria"/>
                <a:cs typeface="Cambria"/>
              </a:rPr>
              <a:t>(Elevated</a:t>
            </a:r>
            <a:r>
              <a:rPr lang="en-US" sz="2500" b="1" spc="220" dirty="0">
                <a:latin typeface="Cambria"/>
                <a:cs typeface="Cambria"/>
              </a:rPr>
              <a:t> </a:t>
            </a:r>
            <a:r>
              <a:rPr lang="en-US" sz="2500" b="1" spc="285" dirty="0">
                <a:latin typeface="Cambria"/>
                <a:cs typeface="Cambria"/>
              </a:rPr>
              <a:t>→</a:t>
            </a:r>
            <a:r>
              <a:rPr lang="en-US" sz="2500" b="1" spc="130" dirty="0">
                <a:latin typeface="Cambria"/>
                <a:cs typeface="Cambria"/>
              </a:rPr>
              <a:t> </a:t>
            </a:r>
            <a:r>
              <a:rPr lang="en-US" sz="2500" b="1" spc="100" dirty="0">
                <a:latin typeface="Cambria"/>
                <a:cs typeface="Cambria"/>
              </a:rPr>
              <a:t>CAH).</a:t>
            </a:r>
            <a:endParaRPr lang="en-US" sz="2500" b="1" dirty="0">
              <a:latin typeface="Cambria"/>
              <a:cs typeface="Cambria"/>
            </a:endParaRPr>
          </a:p>
          <a:p>
            <a:pPr marL="259079" indent="-246379">
              <a:lnSpc>
                <a:spcPct val="100000"/>
              </a:lnSpc>
              <a:spcBef>
                <a:spcPts val="910"/>
              </a:spcBef>
              <a:buClr>
                <a:srgbClr val="252525"/>
              </a:buClr>
              <a:buFont typeface="Microsoft Sans Serif"/>
              <a:buChar char="◦"/>
              <a:tabLst>
                <a:tab pos="259079" algn="l"/>
              </a:tabLst>
            </a:pPr>
            <a:r>
              <a:rPr lang="en-US" sz="2500" b="1" spc="285" dirty="0">
                <a:latin typeface="Cambria"/>
                <a:cs typeface="Cambria"/>
              </a:rPr>
              <a:t>•</a:t>
            </a:r>
            <a:r>
              <a:rPr lang="en-US" sz="2500" b="1" spc="100" dirty="0">
                <a:latin typeface="Cambria"/>
                <a:cs typeface="Cambria"/>
              </a:rPr>
              <a:t> </a:t>
            </a:r>
            <a:r>
              <a:rPr lang="en-US" sz="2500" b="1" spc="60" dirty="0">
                <a:latin typeface="Cambria"/>
                <a:cs typeface="Cambria"/>
              </a:rPr>
              <a:t>Prolactin</a:t>
            </a:r>
            <a:r>
              <a:rPr lang="en-US" sz="2500" b="1" spc="80" dirty="0">
                <a:latin typeface="Cambria"/>
                <a:cs typeface="Cambria"/>
              </a:rPr>
              <a:t> </a:t>
            </a:r>
            <a:r>
              <a:rPr lang="en-US" sz="2500" b="1" spc="95" dirty="0">
                <a:latin typeface="Cambria"/>
                <a:cs typeface="Cambria"/>
              </a:rPr>
              <a:t>(Elevated</a:t>
            </a:r>
            <a:r>
              <a:rPr lang="en-US" sz="2500" b="1" spc="240" dirty="0">
                <a:latin typeface="Cambria"/>
                <a:cs typeface="Cambria"/>
              </a:rPr>
              <a:t> </a:t>
            </a:r>
            <a:r>
              <a:rPr lang="en-US" sz="2500" b="1" spc="285" dirty="0">
                <a:latin typeface="Cambria"/>
                <a:cs typeface="Cambria"/>
              </a:rPr>
              <a:t>→</a:t>
            </a:r>
            <a:r>
              <a:rPr lang="en-US" sz="2500" b="1" spc="114" dirty="0">
                <a:latin typeface="Cambria"/>
                <a:cs typeface="Cambria"/>
              </a:rPr>
              <a:t> </a:t>
            </a:r>
            <a:r>
              <a:rPr lang="en-US" sz="2500" b="1" spc="85" dirty="0">
                <a:latin typeface="Cambria"/>
                <a:cs typeface="Cambria"/>
              </a:rPr>
              <a:t>Prolactinoma).</a:t>
            </a:r>
            <a:endParaRPr lang="en-US" sz="2500" b="1" dirty="0">
              <a:latin typeface="Cambria"/>
              <a:cs typeface="Cambria"/>
            </a:endParaRPr>
          </a:p>
          <a:p>
            <a:pPr marL="259079" indent="-246379">
              <a:lnSpc>
                <a:spcPct val="100000"/>
              </a:lnSpc>
              <a:spcBef>
                <a:spcPts val="890"/>
              </a:spcBef>
              <a:buClr>
                <a:srgbClr val="252525"/>
              </a:buClr>
              <a:buFont typeface="Microsoft Sans Serif"/>
              <a:buChar char="◦"/>
              <a:tabLst>
                <a:tab pos="259079" algn="l"/>
              </a:tabLst>
            </a:pPr>
            <a:r>
              <a:rPr lang="en-US" sz="2500" b="1" spc="285" dirty="0">
                <a:latin typeface="Cambria"/>
                <a:cs typeface="Cambria"/>
              </a:rPr>
              <a:t>•</a:t>
            </a:r>
            <a:r>
              <a:rPr lang="en-US" sz="2500" b="1" spc="180" dirty="0">
                <a:latin typeface="Cambria"/>
                <a:cs typeface="Cambria"/>
              </a:rPr>
              <a:t> </a:t>
            </a:r>
            <a:r>
              <a:rPr lang="en-US" sz="2500" b="1" dirty="0">
                <a:latin typeface="Cambria"/>
                <a:cs typeface="Cambria"/>
              </a:rPr>
              <a:t>Cortisol</a:t>
            </a:r>
            <a:r>
              <a:rPr lang="en-US" sz="2500" b="1" spc="165" dirty="0">
                <a:latin typeface="Cambria"/>
                <a:cs typeface="Cambria"/>
              </a:rPr>
              <a:t> </a:t>
            </a:r>
            <a:r>
              <a:rPr lang="en-US" sz="2500" b="1" spc="50" dirty="0">
                <a:latin typeface="Cambria"/>
                <a:cs typeface="Cambria"/>
              </a:rPr>
              <a:t>levels</a:t>
            </a:r>
            <a:r>
              <a:rPr lang="en-US" sz="2500" b="1" spc="215" dirty="0">
                <a:latin typeface="Cambria"/>
                <a:cs typeface="Cambria"/>
              </a:rPr>
              <a:t> </a:t>
            </a:r>
            <a:r>
              <a:rPr lang="en-US" sz="2500" b="1" spc="85" dirty="0">
                <a:latin typeface="Cambria"/>
                <a:cs typeface="Cambria"/>
              </a:rPr>
              <a:t>(Cushing’s</a:t>
            </a:r>
            <a:r>
              <a:rPr lang="en-US" sz="2500" b="1" spc="250" dirty="0">
                <a:latin typeface="Cambria"/>
                <a:cs typeface="Cambria"/>
              </a:rPr>
              <a:t> </a:t>
            </a:r>
            <a:r>
              <a:rPr lang="en-US" sz="2500" b="1" spc="90" dirty="0">
                <a:latin typeface="Cambria"/>
                <a:cs typeface="Cambria"/>
              </a:rPr>
              <a:t>screening).</a:t>
            </a:r>
            <a:endParaRPr lang="en-US" sz="2500" b="1" dirty="0">
              <a:latin typeface="Cambria"/>
              <a:cs typeface="Cambria"/>
            </a:endParaRPr>
          </a:p>
          <a:p>
            <a:endParaRPr lang="en-IN" sz="25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011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woman-shav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1295400"/>
            <a:ext cx="1400175" cy="4762500"/>
          </a:xfrm>
          <a:prstGeom prst="rect">
            <a:avLst/>
          </a:prstGeom>
          <a:noFill/>
        </p:spPr>
      </p:pic>
      <p:pic>
        <p:nvPicPr>
          <p:cNvPr id="2" name="object 2">
            <a:extLst>
              <a:ext uri="{FF2B5EF4-FFF2-40B4-BE49-F238E27FC236}">
                <a16:creationId xmlns:a16="http://schemas.microsoft.com/office/drawing/2014/main" id="{0C14E0B0-8EAF-CC13-9539-D428F5713D2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6962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8C325-AC32-03D7-3B55-59352F482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2065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7200" b="0" i="0" u="none" strike="noStrike" kern="0" cap="none" spc="-47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ahoma"/>
                <a:cs typeface="Tahoma"/>
              </a:rPr>
              <a:t>VIRILISIM</a:t>
            </a:r>
            <a:br>
              <a:rPr kumimoji="0" lang="en-US" sz="7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DC4BA-775A-0173-8AB3-60A3CD843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93675" indent="-180975">
              <a:lnSpc>
                <a:spcPct val="100000"/>
              </a:lnSpc>
              <a:spcBef>
                <a:spcPts val="100"/>
              </a:spcBef>
              <a:buClr>
                <a:srgbClr val="252525"/>
              </a:buClr>
              <a:buFont typeface="Microsoft Sans Serif"/>
              <a:buChar char="◦"/>
              <a:tabLst>
                <a:tab pos="193675" algn="l"/>
              </a:tabLst>
            </a:pPr>
            <a:r>
              <a:rPr lang="en-US" b="1" spc="-35" dirty="0">
                <a:solidFill>
                  <a:srgbClr val="C00000"/>
                </a:solidFill>
                <a:latin typeface="Leelawadee UI"/>
                <a:cs typeface="Leelawadee UI"/>
              </a:rPr>
              <a:t>Virilism</a:t>
            </a:r>
            <a:r>
              <a:rPr lang="en-US" b="1" spc="10" dirty="0">
                <a:solidFill>
                  <a:srgbClr val="C00000"/>
                </a:solidFill>
                <a:latin typeface="Leelawadee UI"/>
                <a:cs typeface="Leelawadee UI"/>
              </a:rPr>
              <a:t> </a:t>
            </a:r>
            <a:r>
              <a:rPr lang="en-US" sz="1800" dirty="0">
                <a:latin typeface="Tahoma"/>
                <a:cs typeface="Tahoma"/>
              </a:rPr>
              <a:t>refers</a:t>
            </a:r>
            <a:r>
              <a:rPr lang="en-US" sz="1800" spc="-75" dirty="0">
                <a:latin typeface="Tahoma"/>
                <a:cs typeface="Tahoma"/>
              </a:rPr>
              <a:t> </a:t>
            </a:r>
            <a:r>
              <a:rPr lang="en-US" sz="1800" spc="95" dirty="0">
                <a:latin typeface="Tahoma"/>
                <a:cs typeface="Tahoma"/>
              </a:rPr>
              <a:t>to</a:t>
            </a:r>
            <a:r>
              <a:rPr lang="en-US" sz="1800" spc="-50" dirty="0">
                <a:latin typeface="Tahoma"/>
                <a:cs typeface="Tahoma"/>
              </a:rPr>
              <a:t> </a:t>
            </a:r>
            <a:r>
              <a:rPr lang="en-US" sz="1800" spc="100" dirty="0">
                <a:latin typeface="Tahoma"/>
                <a:cs typeface="Tahoma"/>
              </a:rPr>
              <a:t>the</a:t>
            </a:r>
            <a:r>
              <a:rPr lang="en-US" sz="1800" spc="-45" dirty="0">
                <a:latin typeface="Tahoma"/>
                <a:cs typeface="Tahoma"/>
              </a:rPr>
              <a:t> </a:t>
            </a:r>
            <a:r>
              <a:rPr lang="en-US" sz="1800" spc="140" dirty="0">
                <a:latin typeface="Tahoma"/>
                <a:cs typeface="Tahoma"/>
              </a:rPr>
              <a:t>development</a:t>
            </a:r>
            <a:r>
              <a:rPr lang="en-US" sz="1800" spc="20" dirty="0">
                <a:latin typeface="Tahoma"/>
                <a:cs typeface="Tahoma"/>
              </a:rPr>
              <a:t> </a:t>
            </a:r>
            <a:r>
              <a:rPr lang="en-US" sz="1800" spc="90" dirty="0">
                <a:latin typeface="Tahoma"/>
                <a:cs typeface="Tahoma"/>
              </a:rPr>
              <a:t>of</a:t>
            </a:r>
            <a:r>
              <a:rPr lang="en-US" sz="1800" spc="-65" dirty="0">
                <a:latin typeface="Tahoma"/>
                <a:cs typeface="Tahoma"/>
              </a:rPr>
              <a:t> </a:t>
            </a:r>
            <a:r>
              <a:rPr lang="en-US" sz="1800" spc="140" dirty="0">
                <a:latin typeface="Tahoma"/>
                <a:cs typeface="Tahoma"/>
              </a:rPr>
              <a:t>male</a:t>
            </a:r>
            <a:r>
              <a:rPr lang="en-US" sz="1800" spc="-20" dirty="0">
                <a:latin typeface="Tahoma"/>
                <a:cs typeface="Tahoma"/>
              </a:rPr>
              <a:t> </a:t>
            </a:r>
            <a:r>
              <a:rPr lang="en-US" sz="1800" spc="130" dirty="0">
                <a:latin typeface="Tahoma"/>
                <a:cs typeface="Tahoma"/>
              </a:rPr>
              <a:t>secondary</a:t>
            </a:r>
            <a:r>
              <a:rPr lang="en-US" sz="1800" spc="-55" dirty="0">
                <a:latin typeface="Tahoma"/>
                <a:cs typeface="Tahoma"/>
              </a:rPr>
              <a:t> </a:t>
            </a:r>
            <a:r>
              <a:rPr lang="en-US" sz="1800" spc="60" dirty="0">
                <a:latin typeface="Tahoma"/>
                <a:cs typeface="Tahoma"/>
              </a:rPr>
              <a:t>sexual</a:t>
            </a:r>
            <a:r>
              <a:rPr lang="en-US" sz="1800" spc="-70" dirty="0">
                <a:latin typeface="Tahoma"/>
                <a:cs typeface="Tahoma"/>
              </a:rPr>
              <a:t> </a:t>
            </a:r>
            <a:r>
              <a:rPr lang="en-US" sz="1800" spc="90" dirty="0">
                <a:latin typeface="Tahoma"/>
                <a:cs typeface="Tahoma"/>
              </a:rPr>
              <a:t>characteristics</a:t>
            </a:r>
            <a:r>
              <a:rPr lang="en-US" sz="1800" spc="-120" dirty="0">
                <a:latin typeface="Tahoma"/>
                <a:cs typeface="Tahoma"/>
              </a:rPr>
              <a:t> </a:t>
            </a:r>
            <a:r>
              <a:rPr lang="en-US" sz="1800" dirty="0">
                <a:latin typeface="Tahoma"/>
                <a:cs typeface="Tahoma"/>
              </a:rPr>
              <a:t>in</a:t>
            </a:r>
            <a:r>
              <a:rPr lang="en-US" sz="1800" spc="-65" dirty="0">
                <a:latin typeface="Tahoma"/>
                <a:cs typeface="Tahoma"/>
              </a:rPr>
              <a:t> </a:t>
            </a:r>
            <a:r>
              <a:rPr lang="en-US" sz="1800" spc="275" dirty="0">
                <a:latin typeface="Tahoma"/>
                <a:cs typeface="Tahoma"/>
              </a:rPr>
              <a:t>a</a:t>
            </a:r>
            <a:r>
              <a:rPr lang="en-US" sz="1800" spc="-20" dirty="0">
                <a:latin typeface="Tahoma"/>
                <a:cs typeface="Tahoma"/>
              </a:rPr>
              <a:t> </a:t>
            </a:r>
            <a:r>
              <a:rPr lang="en-US" sz="1800" b="1" spc="45" dirty="0">
                <a:latin typeface="Leelawadee UI"/>
                <a:cs typeface="Leelawadee UI"/>
              </a:rPr>
              <a:t>female</a:t>
            </a:r>
            <a:endParaRPr lang="en-US" sz="1800" dirty="0">
              <a:latin typeface="Leelawadee UI"/>
              <a:cs typeface="Leelawadee UI"/>
            </a:endParaRPr>
          </a:p>
          <a:p>
            <a:pPr marL="194945">
              <a:lnSpc>
                <a:spcPct val="100000"/>
              </a:lnSpc>
              <a:spcBef>
                <a:spcPts val="5"/>
              </a:spcBef>
            </a:pPr>
            <a:r>
              <a:rPr lang="en-US" sz="1800" dirty="0">
                <a:latin typeface="Tahoma"/>
                <a:cs typeface="Tahoma"/>
              </a:rPr>
              <a:t>or</a:t>
            </a:r>
            <a:r>
              <a:rPr lang="en-US" sz="1800" spc="-60" dirty="0">
                <a:latin typeface="Tahoma"/>
                <a:cs typeface="Tahoma"/>
              </a:rPr>
              <a:t> </a:t>
            </a:r>
            <a:r>
              <a:rPr lang="en-US" sz="1800" spc="110" dirty="0">
                <a:latin typeface="Tahoma"/>
                <a:cs typeface="Tahoma"/>
              </a:rPr>
              <a:t>prepubertal</a:t>
            </a:r>
            <a:r>
              <a:rPr lang="en-US" sz="1800" spc="-65" dirty="0">
                <a:latin typeface="Tahoma"/>
                <a:cs typeface="Tahoma"/>
              </a:rPr>
              <a:t> </a:t>
            </a:r>
            <a:r>
              <a:rPr lang="en-US" sz="1800" spc="110" dirty="0">
                <a:latin typeface="Tahoma"/>
                <a:cs typeface="Tahoma"/>
              </a:rPr>
              <a:t>child</a:t>
            </a:r>
            <a:r>
              <a:rPr lang="en-US" sz="1800" spc="-70" dirty="0">
                <a:latin typeface="Tahoma"/>
                <a:cs typeface="Tahoma"/>
              </a:rPr>
              <a:t> </a:t>
            </a:r>
            <a:r>
              <a:rPr lang="en-US" sz="1800" spc="175" dirty="0">
                <a:latin typeface="Tahoma"/>
                <a:cs typeface="Tahoma"/>
              </a:rPr>
              <a:t>due</a:t>
            </a:r>
            <a:r>
              <a:rPr lang="en-US" sz="1800" spc="-45" dirty="0">
                <a:latin typeface="Tahoma"/>
                <a:cs typeface="Tahoma"/>
              </a:rPr>
              <a:t> </a:t>
            </a:r>
            <a:r>
              <a:rPr lang="en-US" sz="1800" spc="100" dirty="0">
                <a:latin typeface="Tahoma"/>
                <a:cs typeface="Tahoma"/>
              </a:rPr>
              <a:t>to</a:t>
            </a:r>
            <a:r>
              <a:rPr lang="en-US" sz="1800" spc="10" dirty="0">
                <a:latin typeface="Tahoma"/>
                <a:cs typeface="Tahoma"/>
              </a:rPr>
              <a:t> </a:t>
            </a:r>
            <a:r>
              <a:rPr lang="en-US" sz="1800" b="1" spc="105" dirty="0">
                <a:latin typeface="Leelawadee UI"/>
                <a:cs typeface="Leelawadee UI"/>
              </a:rPr>
              <a:t>excess</a:t>
            </a:r>
            <a:r>
              <a:rPr lang="en-US" sz="1800" b="1" spc="5" dirty="0">
                <a:latin typeface="Leelawadee UI"/>
                <a:cs typeface="Leelawadee UI"/>
              </a:rPr>
              <a:t> </a:t>
            </a:r>
            <a:r>
              <a:rPr lang="en-US" sz="1800" b="1" spc="50" dirty="0">
                <a:latin typeface="Leelawadee UI"/>
                <a:cs typeface="Leelawadee UI"/>
              </a:rPr>
              <a:t>androgen</a:t>
            </a:r>
            <a:r>
              <a:rPr lang="en-US" sz="1800" b="1" spc="-15" dirty="0">
                <a:latin typeface="Leelawadee UI"/>
                <a:cs typeface="Leelawadee UI"/>
              </a:rPr>
              <a:t> </a:t>
            </a:r>
            <a:r>
              <a:rPr lang="en-US" sz="1800" spc="95" dirty="0">
                <a:latin typeface="Tahoma"/>
                <a:cs typeface="Tahoma"/>
              </a:rPr>
              <a:t>production.</a:t>
            </a:r>
          </a:p>
          <a:p>
            <a:pPr marL="194945">
              <a:lnSpc>
                <a:spcPct val="100000"/>
              </a:lnSpc>
              <a:spcBef>
                <a:spcPts val="5"/>
              </a:spcBef>
            </a:pPr>
            <a:r>
              <a:rPr lang="en-US" sz="2800" b="1" spc="-10" dirty="0">
                <a:solidFill>
                  <a:srgbClr val="C00000"/>
                </a:solidFill>
              </a:rPr>
              <a:t>Pathophysiology:</a:t>
            </a:r>
          </a:p>
          <a:p>
            <a:pPr marL="194945" indent="-182245">
              <a:spcBef>
                <a:spcPts val="1005"/>
              </a:spcBef>
              <a:buClr>
                <a:srgbClr val="252525"/>
              </a:buClr>
              <a:buFont typeface="Arial MT"/>
              <a:buChar char="•"/>
              <a:tabLst>
                <a:tab pos="194945" algn="l"/>
              </a:tabLst>
            </a:pPr>
            <a:r>
              <a:rPr lang="en-US" sz="1800" spc="180" dirty="0">
                <a:latin typeface="Tahoma"/>
                <a:cs typeface="Tahoma"/>
              </a:rPr>
              <a:t>Caused</a:t>
            </a:r>
            <a:r>
              <a:rPr lang="en-US" sz="1800" dirty="0">
                <a:latin typeface="Tahoma"/>
                <a:cs typeface="Tahoma"/>
              </a:rPr>
              <a:t> </a:t>
            </a:r>
            <a:r>
              <a:rPr lang="en-US" sz="1800" spc="140" dirty="0">
                <a:latin typeface="Tahoma"/>
                <a:cs typeface="Tahoma"/>
              </a:rPr>
              <a:t>by</a:t>
            </a:r>
            <a:r>
              <a:rPr lang="en-US" sz="1800" spc="15" dirty="0">
                <a:latin typeface="Tahoma"/>
                <a:cs typeface="Tahoma"/>
              </a:rPr>
              <a:t> </a:t>
            </a:r>
            <a:r>
              <a:rPr lang="en-US" sz="1800" b="1" spc="105" dirty="0">
                <a:latin typeface="Leelawadee UI"/>
                <a:cs typeface="Leelawadee UI"/>
              </a:rPr>
              <a:t>excess</a:t>
            </a:r>
            <a:r>
              <a:rPr lang="en-US" sz="1800" b="1" spc="90" dirty="0">
                <a:latin typeface="Leelawadee UI"/>
                <a:cs typeface="Leelawadee UI"/>
              </a:rPr>
              <a:t> </a:t>
            </a:r>
            <a:r>
              <a:rPr lang="en-US" sz="1800" b="1" dirty="0">
                <a:latin typeface="Leelawadee UI"/>
                <a:cs typeface="Leelawadee UI"/>
              </a:rPr>
              <a:t>androgens</a:t>
            </a:r>
            <a:r>
              <a:rPr lang="en-US" sz="1800" dirty="0">
                <a:latin typeface="Tahoma"/>
                <a:cs typeface="Tahoma"/>
              </a:rPr>
              <a:t>:</a:t>
            </a:r>
            <a:r>
              <a:rPr lang="en-US" sz="1800" spc="-55" dirty="0">
                <a:latin typeface="Tahoma"/>
                <a:cs typeface="Tahoma"/>
              </a:rPr>
              <a:t> </a:t>
            </a:r>
            <a:r>
              <a:rPr lang="en-US" sz="1800" spc="55" dirty="0">
                <a:latin typeface="Tahoma"/>
                <a:cs typeface="Tahoma"/>
              </a:rPr>
              <a:t>testosterone,</a:t>
            </a:r>
            <a:r>
              <a:rPr lang="en-US" sz="1800" spc="50" dirty="0">
                <a:latin typeface="Tahoma"/>
                <a:cs typeface="Tahoma"/>
              </a:rPr>
              <a:t> </a:t>
            </a:r>
            <a:r>
              <a:rPr lang="en-US" sz="1800" dirty="0">
                <a:latin typeface="Tahoma"/>
                <a:cs typeface="Tahoma"/>
              </a:rPr>
              <a:t>DHEA,</a:t>
            </a:r>
            <a:r>
              <a:rPr lang="en-US" sz="1800" spc="135" dirty="0">
                <a:latin typeface="Tahoma"/>
                <a:cs typeface="Tahoma"/>
              </a:rPr>
              <a:t> </a:t>
            </a:r>
            <a:r>
              <a:rPr lang="en-US" sz="1800" spc="95" dirty="0">
                <a:latin typeface="Tahoma"/>
                <a:cs typeface="Tahoma"/>
              </a:rPr>
              <a:t>androstenedione.</a:t>
            </a:r>
            <a:endParaRPr lang="en-US" sz="1800" dirty="0">
              <a:latin typeface="Tahoma"/>
              <a:cs typeface="Tahoma"/>
            </a:endParaRPr>
          </a:p>
          <a:p>
            <a:pPr marL="194945" indent="-182245">
              <a:spcBef>
                <a:spcPts val="915"/>
              </a:spcBef>
              <a:buClr>
                <a:srgbClr val="252525"/>
              </a:buClr>
              <a:buFont typeface="Arial MT"/>
              <a:buChar char="•"/>
              <a:tabLst>
                <a:tab pos="194945" algn="l"/>
              </a:tabLst>
            </a:pPr>
            <a:r>
              <a:rPr lang="en-US" sz="1800" spc="105" dirty="0">
                <a:latin typeface="Tahoma"/>
                <a:cs typeface="Tahoma"/>
              </a:rPr>
              <a:t>Source</a:t>
            </a:r>
            <a:r>
              <a:rPr lang="en-US" sz="1800" spc="-75" dirty="0">
                <a:latin typeface="Tahoma"/>
                <a:cs typeface="Tahoma"/>
              </a:rPr>
              <a:t> </a:t>
            </a:r>
            <a:r>
              <a:rPr lang="en-US" sz="1800" spc="90" dirty="0">
                <a:latin typeface="Tahoma"/>
                <a:cs typeface="Tahoma"/>
              </a:rPr>
              <a:t>of</a:t>
            </a:r>
            <a:r>
              <a:rPr lang="en-US" sz="1800" spc="-75" dirty="0">
                <a:latin typeface="Tahoma"/>
                <a:cs typeface="Tahoma"/>
              </a:rPr>
              <a:t> </a:t>
            </a:r>
            <a:r>
              <a:rPr lang="en-US" sz="1800" spc="80" dirty="0">
                <a:latin typeface="Tahoma"/>
                <a:cs typeface="Tahoma"/>
              </a:rPr>
              <a:t>androgens:</a:t>
            </a:r>
            <a:endParaRPr lang="en-US" sz="1800" dirty="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spcBef>
                <a:spcPts val="515"/>
              </a:spcBef>
              <a:buClr>
                <a:srgbClr val="252525"/>
              </a:buClr>
              <a:buFont typeface="Arial MT"/>
              <a:buChar char="•"/>
              <a:tabLst>
                <a:tab pos="756285" algn="l"/>
              </a:tabLst>
            </a:pPr>
            <a:r>
              <a:rPr lang="en-US" sz="1600" b="1" dirty="0">
                <a:latin typeface="Leelawadee UI"/>
                <a:cs typeface="Leelawadee UI"/>
              </a:rPr>
              <a:t>Adrenal</a:t>
            </a:r>
            <a:r>
              <a:rPr lang="en-US" sz="1600" b="1" spc="150" dirty="0">
                <a:latin typeface="Leelawadee UI"/>
                <a:cs typeface="Leelawadee UI"/>
              </a:rPr>
              <a:t> </a:t>
            </a:r>
            <a:r>
              <a:rPr lang="en-US" sz="1600" b="1" dirty="0">
                <a:latin typeface="Leelawadee UI"/>
                <a:cs typeface="Leelawadee UI"/>
              </a:rPr>
              <a:t>glands</a:t>
            </a:r>
            <a:r>
              <a:rPr lang="en-US" sz="1600" b="1" spc="185" dirty="0">
                <a:latin typeface="Leelawadee UI"/>
                <a:cs typeface="Leelawadee UI"/>
              </a:rPr>
              <a:t> </a:t>
            </a:r>
            <a:r>
              <a:rPr lang="en-US" sz="1600" dirty="0">
                <a:latin typeface="Tahoma"/>
                <a:cs typeface="Tahoma"/>
              </a:rPr>
              <a:t>(e.g.,</a:t>
            </a:r>
            <a:r>
              <a:rPr lang="en-US" sz="1600" spc="20" dirty="0">
                <a:latin typeface="Tahoma"/>
                <a:cs typeface="Tahoma"/>
              </a:rPr>
              <a:t> </a:t>
            </a:r>
            <a:r>
              <a:rPr lang="en-US" sz="1600" spc="125" dirty="0">
                <a:latin typeface="Tahoma"/>
                <a:cs typeface="Tahoma"/>
              </a:rPr>
              <a:t>adrenal</a:t>
            </a:r>
            <a:r>
              <a:rPr lang="en-US" sz="1600" spc="-10" dirty="0">
                <a:latin typeface="Tahoma"/>
                <a:cs typeface="Tahoma"/>
              </a:rPr>
              <a:t> </a:t>
            </a:r>
            <a:r>
              <a:rPr lang="en-US" sz="1600" dirty="0">
                <a:latin typeface="Tahoma"/>
                <a:cs typeface="Tahoma"/>
              </a:rPr>
              <a:t>tumors,</a:t>
            </a:r>
            <a:r>
              <a:rPr lang="en-US" sz="1600" spc="50" dirty="0">
                <a:latin typeface="Tahoma"/>
                <a:cs typeface="Tahoma"/>
              </a:rPr>
              <a:t> </a:t>
            </a:r>
            <a:r>
              <a:rPr lang="en-US" sz="1600" spc="120" dirty="0">
                <a:latin typeface="Tahoma"/>
                <a:cs typeface="Tahoma"/>
              </a:rPr>
              <a:t>congenital</a:t>
            </a:r>
            <a:r>
              <a:rPr lang="en-US" sz="1600" spc="25" dirty="0">
                <a:latin typeface="Tahoma"/>
                <a:cs typeface="Tahoma"/>
              </a:rPr>
              <a:t> </a:t>
            </a:r>
            <a:r>
              <a:rPr lang="en-US" sz="1600" spc="125" dirty="0">
                <a:latin typeface="Tahoma"/>
                <a:cs typeface="Tahoma"/>
              </a:rPr>
              <a:t>adrenal</a:t>
            </a:r>
            <a:r>
              <a:rPr lang="en-US" sz="1600" spc="-10" dirty="0">
                <a:latin typeface="Tahoma"/>
                <a:cs typeface="Tahoma"/>
              </a:rPr>
              <a:t> </a:t>
            </a:r>
            <a:r>
              <a:rPr lang="en-US" sz="1600" spc="70" dirty="0">
                <a:latin typeface="Tahoma"/>
                <a:cs typeface="Tahoma"/>
              </a:rPr>
              <a:t>hyperplasia)</a:t>
            </a:r>
            <a:endParaRPr lang="en-US" sz="1600" dirty="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Clr>
                <a:srgbClr val="252525"/>
              </a:buClr>
              <a:buFont typeface="Arial MT"/>
              <a:buChar char="•"/>
              <a:tabLst>
                <a:tab pos="756285" algn="l"/>
              </a:tabLst>
            </a:pPr>
            <a:r>
              <a:rPr lang="en-US" sz="1600" b="1" spc="20" dirty="0">
                <a:latin typeface="Leelawadee UI"/>
                <a:cs typeface="Leelawadee UI"/>
              </a:rPr>
              <a:t>Ovaries</a:t>
            </a:r>
            <a:r>
              <a:rPr lang="en-US" sz="1600" b="1" spc="145" dirty="0">
                <a:latin typeface="Leelawadee UI"/>
                <a:cs typeface="Leelawadee UI"/>
              </a:rPr>
              <a:t> </a:t>
            </a:r>
            <a:r>
              <a:rPr lang="en-US" sz="1600" spc="20" dirty="0">
                <a:latin typeface="Tahoma"/>
                <a:cs typeface="Tahoma"/>
              </a:rPr>
              <a:t>(e.g., Sertoli–Leydig</a:t>
            </a:r>
            <a:r>
              <a:rPr lang="en-US" sz="1600" spc="-30" dirty="0">
                <a:latin typeface="Tahoma"/>
                <a:cs typeface="Tahoma"/>
              </a:rPr>
              <a:t> </a:t>
            </a:r>
            <a:r>
              <a:rPr lang="en-US" sz="1600" spc="110" dirty="0">
                <a:latin typeface="Tahoma"/>
                <a:cs typeface="Tahoma"/>
              </a:rPr>
              <a:t>cell</a:t>
            </a:r>
            <a:r>
              <a:rPr lang="en-US" sz="1600" spc="25" dirty="0">
                <a:latin typeface="Tahoma"/>
                <a:cs typeface="Tahoma"/>
              </a:rPr>
              <a:t> </a:t>
            </a:r>
            <a:r>
              <a:rPr lang="en-US" sz="1600" spc="20" dirty="0">
                <a:latin typeface="Tahoma"/>
                <a:cs typeface="Tahoma"/>
              </a:rPr>
              <a:t>tumors,</a:t>
            </a:r>
            <a:r>
              <a:rPr lang="en-US" sz="1600" spc="45" dirty="0">
                <a:latin typeface="Tahoma"/>
                <a:cs typeface="Tahoma"/>
              </a:rPr>
              <a:t> </a:t>
            </a:r>
            <a:r>
              <a:rPr lang="en-US" sz="1600" spc="90" dirty="0">
                <a:latin typeface="Tahoma"/>
                <a:cs typeface="Tahoma"/>
              </a:rPr>
              <a:t>PCOS)</a:t>
            </a:r>
            <a:endParaRPr lang="en-US" sz="1600" dirty="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spcBef>
                <a:spcPts val="505"/>
              </a:spcBef>
              <a:buClr>
                <a:srgbClr val="252525"/>
              </a:buClr>
              <a:buFont typeface="Arial MT"/>
              <a:buChar char="•"/>
              <a:tabLst>
                <a:tab pos="756285" algn="l"/>
              </a:tabLst>
            </a:pPr>
            <a:r>
              <a:rPr lang="en-US" sz="1600" b="1" dirty="0">
                <a:latin typeface="Leelawadee UI"/>
                <a:cs typeface="Leelawadee UI"/>
              </a:rPr>
              <a:t>Exogenous</a:t>
            </a:r>
            <a:r>
              <a:rPr lang="en-US" sz="1600" b="1" spc="100" dirty="0">
                <a:latin typeface="Leelawadee UI"/>
                <a:cs typeface="Leelawadee UI"/>
              </a:rPr>
              <a:t> </a:t>
            </a:r>
            <a:r>
              <a:rPr lang="en-US" sz="1600" b="1" dirty="0">
                <a:latin typeface="Leelawadee UI"/>
                <a:cs typeface="Leelawadee UI"/>
              </a:rPr>
              <a:t>intake</a:t>
            </a:r>
            <a:r>
              <a:rPr lang="en-US" sz="1600" b="1" spc="130" dirty="0">
                <a:latin typeface="Leelawadee UI"/>
                <a:cs typeface="Leelawadee UI"/>
              </a:rPr>
              <a:t> </a:t>
            </a:r>
            <a:r>
              <a:rPr lang="en-US" sz="1600" spc="80" dirty="0">
                <a:latin typeface="Tahoma"/>
                <a:cs typeface="Tahoma"/>
              </a:rPr>
              <a:t>of</a:t>
            </a:r>
            <a:r>
              <a:rPr lang="en-US" sz="1600" spc="55" dirty="0">
                <a:latin typeface="Tahoma"/>
                <a:cs typeface="Tahoma"/>
              </a:rPr>
              <a:t> </a:t>
            </a:r>
            <a:r>
              <a:rPr lang="en-US" sz="1600" spc="145" dirty="0">
                <a:latin typeface="Tahoma"/>
                <a:cs typeface="Tahoma"/>
              </a:rPr>
              <a:t>anabolic</a:t>
            </a:r>
            <a:r>
              <a:rPr lang="en-US" sz="1600" spc="-45" dirty="0">
                <a:latin typeface="Tahoma"/>
                <a:cs typeface="Tahoma"/>
              </a:rPr>
              <a:t> </a:t>
            </a:r>
            <a:r>
              <a:rPr lang="en-US" sz="1600" spc="-10" dirty="0">
                <a:latin typeface="Tahoma"/>
                <a:cs typeface="Tahoma"/>
              </a:rPr>
              <a:t>steroids</a:t>
            </a:r>
            <a:endParaRPr lang="en-US" sz="1600" dirty="0">
              <a:latin typeface="Tahoma"/>
              <a:cs typeface="Tahoma"/>
            </a:endParaRPr>
          </a:p>
          <a:p>
            <a:pPr marL="194945">
              <a:lnSpc>
                <a:spcPct val="100000"/>
              </a:lnSpc>
              <a:spcBef>
                <a:spcPts val="5"/>
              </a:spcBef>
            </a:pPr>
            <a:endParaRPr lang="en-US" sz="2800" b="1" dirty="0">
              <a:latin typeface="Tahoma"/>
              <a:cs typeface="Tahom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049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D0D22-1156-7E8A-A1BB-58F2A5ED7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57200"/>
            <a:ext cx="5486400" cy="762000"/>
          </a:xfrm>
        </p:spPr>
        <p:txBody>
          <a:bodyPr/>
          <a:lstStyle/>
          <a:p>
            <a:r>
              <a:rPr kumimoji="0" lang="en-US" sz="4300" b="1" i="0" u="none" strike="noStrike" kern="0" cap="none" spc="-2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eelawadee UI"/>
                <a:ea typeface="+mj-ea"/>
                <a:cs typeface="Leelawadee UI"/>
              </a:rPr>
              <a:t>Etiology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0F9A9A-C5AF-2FDE-E2DB-7FF4BD6AF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1000" y="1219200"/>
            <a:ext cx="4419600" cy="3657600"/>
          </a:xfrm>
        </p:spPr>
        <p:txBody>
          <a:bodyPr>
            <a:normAutofit/>
          </a:bodyPr>
          <a:lstStyle/>
          <a:p>
            <a:pPr marL="194945" indent="-182245">
              <a:lnSpc>
                <a:spcPct val="100000"/>
              </a:lnSpc>
              <a:spcBef>
                <a:spcPts val="665"/>
              </a:spcBef>
              <a:buClr>
                <a:srgbClr val="252525"/>
              </a:buClr>
              <a:buFont typeface="Arial MT"/>
              <a:buChar char="•"/>
              <a:tabLst>
                <a:tab pos="194945" algn="l"/>
              </a:tabLst>
            </a:pPr>
            <a:r>
              <a:rPr lang="en-US" sz="1800" b="1" dirty="0">
                <a:solidFill>
                  <a:schemeClr val="accent1"/>
                </a:solidFill>
                <a:latin typeface="Leelawadee UI"/>
                <a:cs typeface="Leelawadee UI"/>
              </a:rPr>
              <a:t>Adrenal</a:t>
            </a:r>
            <a:r>
              <a:rPr lang="en-US" sz="1800" b="1" spc="245" dirty="0">
                <a:solidFill>
                  <a:schemeClr val="accent1"/>
                </a:solidFill>
                <a:latin typeface="Leelawadee UI"/>
                <a:cs typeface="Leelawadee UI"/>
              </a:rPr>
              <a:t> </a:t>
            </a:r>
            <a:r>
              <a:rPr lang="en-US" sz="1800" b="1" spc="65" dirty="0">
                <a:solidFill>
                  <a:schemeClr val="accent1"/>
                </a:solidFill>
                <a:latin typeface="Leelawadee UI"/>
                <a:cs typeface="Leelawadee UI"/>
              </a:rPr>
              <a:t>causes</a:t>
            </a:r>
            <a:r>
              <a:rPr lang="en-US" sz="1800" spc="65" dirty="0">
                <a:solidFill>
                  <a:schemeClr val="accent1"/>
                </a:solidFill>
                <a:latin typeface="Tahoma"/>
                <a:cs typeface="Tahoma"/>
              </a:rPr>
              <a:t>:</a:t>
            </a:r>
            <a:endParaRPr lang="en-US" sz="1800" dirty="0">
              <a:solidFill>
                <a:schemeClr val="accent1"/>
              </a:solidFill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spcBef>
                <a:spcPts val="509"/>
              </a:spcBef>
              <a:buClr>
                <a:srgbClr val="252525"/>
              </a:buClr>
              <a:buFont typeface="Arial MT"/>
              <a:buChar char="•"/>
              <a:tabLst>
                <a:tab pos="756285" algn="l"/>
              </a:tabLst>
            </a:pPr>
            <a:r>
              <a:rPr lang="en-US" sz="1600" b="1" spc="110" dirty="0">
                <a:solidFill>
                  <a:schemeClr val="accent1"/>
                </a:solidFill>
                <a:latin typeface="Tahoma"/>
                <a:cs typeface="Tahoma"/>
              </a:rPr>
              <a:t>Adrenal</a:t>
            </a:r>
            <a:r>
              <a:rPr lang="en-US" sz="1600" b="1" spc="-25" dirty="0">
                <a:solidFill>
                  <a:schemeClr val="accent1"/>
                </a:solidFill>
                <a:latin typeface="Tahoma"/>
                <a:cs typeface="Tahoma"/>
              </a:rPr>
              <a:t> </a:t>
            </a:r>
            <a:r>
              <a:rPr lang="en-US" sz="1600" b="1" spc="150" dirty="0">
                <a:solidFill>
                  <a:schemeClr val="accent1"/>
                </a:solidFill>
                <a:latin typeface="Tahoma"/>
                <a:cs typeface="Tahoma"/>
              </a:rPr>
              <a:t>adenoma/carcinoma</a:t>
            </a:r>
            <a:endParaRPr lang="en-US" sz="1600" b="1" dirty="0">
              <a:solidFill>
                <a:schemeClr val="accent1"/>
              </a:solidFill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spcBef>
                <a:spcPts val="505"/>
              </a:spcBef>
              <a:buClr>
                <a:srgbClr val="252525"/>
              </a:buClr>
              <a:buFont typeface="Arial MT"/>
              <a:buChar char="•"/>
              <a:tabLst>
                <a:tab pos="756285" algn="l"/>
              </a:tabLst>
            </a:pPr>
            <a:r>
              <a:rPr lang="en-US" sz="1600" b="1" spc="125" dirty="0">
                <a:solidFill>
                  <a:schemeClr val="accent1"/>
                </a:solidFill>
                <a:latin typeface="Tahoma"/>
                <a:cs typeface="Tahoma"/>
              </a:rPr>
              <a:t>Congenital</a:t>
            </a:r>
            <a:r>
              <a:rPr lang="en-US" sz="1600" b="1" spc="-110" dirty="0">
                <a:solidFill>
                  <a:schemeClr val="accent1"/>
                </a:solidFill>
                <a:latin typeface="Tahoma"/>
                <a:cs typeface="Tahoma"/>
              </a:rPr>
              <a:t> </a:t>
            </a:r>
            <a:r>
              <a:rPr lang="en-US" sz="1600" b="1" spc="125" dirty="0">
                <a:solidFill>
                  <a:schemeClr val="accent1"/>
                </a:solidFill>
                <a:latin typeface="Tahoma"/>
                <a:cs typeface="Tahoma"/>
              </a:rPr>
              <a:t>adrenal</a:t>
            </a:r>
            <a:r>
              <a:rPr lang="en-US" sz="1600" b="1" spc="-85" dirty="0">
                <a:solidFill>
                  <a:schemeClr val="accent1"/>
                </a:solidFill>
                <a:latin typeface="Tahoma"/>
                <a:cs typeface="Tahoma"/>
              </a:rPr>
              <a:t> </a:t>
            </a:r>
            <a:r>
              <a:rPr lang="en-US" sz="1600" b="1" spc="90" dirty="0">
                <a:solidFill>
                  <a:schemeClr val="accent1"/>
                </a:solidFill>
                <a:latin typeface="Tahoma"/>
                <a:cs typeface="Tahoma"/>
              </a:rPr>
              <a:t>hyperplasia</a:t>
            </a:r>
            <a:r>
              <a:rPr lang="en-US" sz="1600" b="1" spc="-140" dirty="0">
                <a:solidFill>
                  <a:schemeClr val="accent1"/>
                </a:solidFill>
                <a:latin typeface="Tahoma"/>
                <a:cs typeface="Tahoma"/>
              </a:rPr>
              <a:t> </a:t>
            </a:r>
            <a:r>
              <a:rPr lang="en-US" sz="1600" b="1" spc="-25" dirty="0">
                <a:solidFill>
                  <a:schemeClr val="accent1"/>
                </a:solidFill>
                <a:latin typeface="Tahoma"/>
                <a:cs typeface="Tahoma"/>
              </a:rPr>
              <a:t>(21-</a:t>
            </a:r>
            <a:r>
              <a:rPr lang="en-US" sz="1600" b="1" spc="75" dirty="0">
                <a:solidFill>
                  <a:schemeClr val="accent1"/>
                </a:solidFill>
                <a:latin typeface="Tahoma"/>
                <a:cs typeface="Tahoma"/>
              </a:rPr>
              <a:t>hydroxylase</a:t>
            </a:r>
            <a:r>
              <a:rPr lang="en-US" sz="1600" b="1" spc="-105" dirty="0">
                <a:solidFill>
                  <a:schemeClr val="accent1"/>
                </a:solidFill>
                <a:latin typeface="Tahoma"/>
                <a:cs typeface="Tahoma"/>
              </a:rPr>
              <a:t> </a:t>
            </a:r>
            <a:r>
              <a:rPr lang="en-US" sz="1600" b="1" spc="100" dirty="0">
                <a:solidFill>
                  <a:schemeClr val="accent1"/>
                </a:solidFill>
                <a:latin typeface="Tahoma"/>
                <a:cs typeface="Tahoma"/>
              </a:rPr>
              <a:t>deficiency)</a:t>
            </a:r>
            <a:endParaRPr lang="en-US" sz="1600" b="1" dirty="0">
              <a:solidFill>
                <a:schemeClr val="accent1"/>
              </a:solidFill>
              <a:latin typeface="Tahoma"/>
              <a:cs typeface="Tahoma"/>
            </a:endParaRPr>
          </a:p>
          <a:p>
            <a:pPr marL="194945" indent="-182245">
              <a:lnSpc>
                <a:spcPct val="100000"/>
              </a:lnSpc>
              <a:spcBef>
                <a:spcPts val="905"/>
              </a:spcBef>
              <a:buClr>
                <a:srgbClr val="252525"/>
              </a:buClr>
              <a:buFont typeface="Arial MT"/>
              <a:buChar char="•"/>
              <a:tabLst>
                <a:tab pos="194945" algn="l"/>
              </a:tabLst>
            </a:pPr>
            <a:r>
              <a:rPr lang="en-US" sz="1800" b="1" spc="55" dirty="0">
                <a:solidFill>
                  <a:schemeClr val="accent1"/>
                </a:solidFill>
                <a:latin typeface="Leelawadee UI"/>
                <a:cs typeface="Leelawadee UI"/>
              </a:rPr>
              <a:t>Ovarian</a:t>
            </a:r>
            <a:r>
              <a:rPr lang="en-US" sz="1800" b="1" spc="-15" dirty="0">
                <a:solidFill>
                  <a:schemeClr val="accent1"/>
                </a:solidFill>
                <a:latin typeface="Leelawadee UI"/>
                <a:cs typeface="Leelawadee UI"/>
              </a:rPr>
              <a:t> </a:t>
            </a:r>
            <a:r>
              <a:rPr lang="en-US" sz="1800" b="1" spc="65" dirty="0">
                <a:solidFill>
                  <a:schemeClr val="accent1"/>
                </a:solidFill>
                <a:latin typeface="Leelawadee UI"/>
                <a:cs typeface="Leelawadee UI"/>
              </a:rPr>
              <a:t>causes</a:t>
            </a:r>
            <a:r>
              <a:rPr lang="en-US" sz="1800" b="1" spc="65" dirty="0">
                <a:solidFill>
                  <a:schemeClr val="accent1"/>
                </a:solidFill>
                <a:latin typeface="Tahoma"/>
                <a:cs typeface="Tahoma"/>
              </a:rPr>
              <a:t>:</a:t>
            </a:r>
            <a:endParaRPr lang="en-US" sz="1800" b="1" dirty="0">
              <a:solidFill>
                <a:schemeClr val="accent1"/>
              </a:solidFill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spcBef>
                <a:spcPts val="490"/>
              </a:spcBef>
              <a:buClr>
                <a:srgbClr val="252525"/>
              </a:buClr>
              <a:buFont typeface="Arial MT"/>
              <a:buChar char="•"/>
              <a:tabLst>
                <a:tab pos="756285" algn="l"/>
              </a:tabLst>
            </a:pPr>
            <a:r>
              <a:rPr lang="en-US" sz="1600" b="1" spc="80" dirty="0">
                <a:solidFill>
                  <a:schemeClr val="accent1"/>
                </a:solidFill>
                <a:latin typeface="Tahoma"/>
                <a:cs typeface="Tahoma"/>
              </a:rPr>
              <a:t>Polycystic</a:t>
            </a:r>
            <a:r>
              <a:rPr lang="en-US" sz="1600" b="1" spc="-140" dirty="0">
                <a:solidFill>
                  <a:schemeClr val="accent1"/>
                </a:solidFill>
                <a:latin typeface="Tahoma"/>
                <a:cs typeface="Tahoma"/>
              </a:rPr>
              <a:t> </a:t>
            </a:r>
            <a:r>
              <a:rPr lang="en-US" sz="1600" b="1" spc="90" dirty="0">
                <a:solidFill>
                  <a:schemeClr val="accent1"/>
                </a:solidFill>
                <a:latin typeface="Tahoma"/>
                <a:cs typeface="Tahoma"/>
              </a:rPr>
              <a:t>ovary</a:t>
            </a:r>
            <a:r>
              <a:rPr lang="en-US" sz="1600" b="1" spc="-60" dirty="0">
                <a:solidFill>
                  <a:schemeClr val="accent1"/>
                </a:solidFill>
                <a:latin typeface="Tahoma"/>
                <a:cs typeface="Tahoma"/>
              </a:rPr>
              <a:t> </a:t>
            </a:r>
            <a:r>
              <a:rPr lang="en-US" sz="1600" b="1" spc="85" dirty="0">
                <a:solidFill>
                  <a:schemeClr val="accent1"/>
                </a:solidFill>
                <a:latin typeface="Tahoma"/>
                <a:cs typeface="Tahoma"/>
              </a:rPr>
              <a:t>syndrome</a:t>
            </a:r>
            <a:r>
              <a:rPr lang="en-US" sz="1600" b="1" spc="-100" dirty="0">
                <a:solidFill>
                  <a:schemeClr val="accent1"/>
                </a:solidFill>
                <a:latin typeface="Tahoma"/>
                <a:cs typeface="Tahoma"/>
              </a:rPr>
              <a:t> </a:t>
            </a:r>
            <a:r>
              <a:rPr lang="en-US" sz="1600" b="1" spc="80" dirty="0">
                <a:solidFill>
                  <a:schemeClr val="accent1"/>
                </a:solidFill>
                <a:latin typeface="Tahoma"/>
                <a:cs typeface="Tahoma"/>
              </a:rPr>
              <a:t>(PCOS)</a:t>
            </a:r>
            <a:r>
              <a:rPr lang="en-US" sz="1600" b="1" spc="-55" dirty="0">
                <a:solidFill>
                  <a:schemeClr val="accent1"/>
                </a:solidFill>
                <a:latin typeface="Tahoma"/>
                <a:cs typeface="Tahoma"/>
              </a:rPr>
              <a:t> </a:t>
            </a:r>
            <a:r>
              <a:rPr lang="en-US" sz="1600" b="1" spc="145" dirty="0">
                <a:solidFill>
                  <a:schemeClr val="accent1"/>
                </a:solidFill>
                <a:latin typeface="Tahoma"/>
                <a:cs typeface="Tahoma"/>
              </a:rPr>
              <a:t>—</a:t>
            </a:r>
            <a:r>
              <a:rPr lang="en-US" sz="1600" b="1" spc="-55" dirty="0">
                <a:solidFill>
                  <a:schemeClr val="accent1"/>
                </a:solidFill>
                <a:latin typeface="Tahoma"/>
                <a:cs typeface="Tahoma"/>
              </a:rPr>
              <a:t> </a:t>
            </a:r>
            <a:r>
              <a:rPr lang="en-US" sz="1600" b="1" spc="60" dirty="0">
                <a:solidFill>
                  <a:schemeClr val="accent1"/>
                </a:solidFill>
                <a:latin typeface="Tahoma"/>
                <a:cs typeface="Tahoma"/>
              </a:rPr>
              <a:t>most</a:t>
            </a:r>
            <a:r>
              <a:rPr lang="en-US" sz="1600" b="1" spc="-70" dirty="0">
                <a:solidFill>
                  <a:schemeClr val="accent1"/>
                </a:solidFill>
                <a:latin typeface="Tahoma"/>
                <a:cs typeface="Tahoma"/>
              </a:rPr>
              <a:t> </a:t>
            </a:r>
            <a:r>
              <a:rPr lang="en-US" sz="1600" b="1" spc="165" dirty="0">
                <a:solidFill>
                  <a:schemeClr val="accent1"/>
                </a:solidFill>
                <a:latin typeface="Tahoma"/>
                <a:cs typeface="Tahoma"/>
              </a:rPr>
              <a:t>common</a:t>
            </a:r>
            <a:endParaRPr lang="en-US" sz="1600" b="1" dirty="0">
              <a:solidFill>
                <a:schemeClr val="accent1"/>
              </a:solidFill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spcBef>
                <a:spcPts val="505"/>
              </a:spcBef>
              <a:buClr>
                <a:srgbClr val="252525"/>
              </a:buClr>
              <a:buFont typeface="Arial MT"/>
              <a:buChar char="•"/>
              <a:tabLst>
                <a:tab pos="756285" algn="l"/>
              </a:tabLst>
            </a:pPr>
            <a:r>
              <a:rPr lang="en-US" sz="1600" b="1" spc="114" dirty="0">
                <a:solidFill>
                  <a:schemeClr val="accent1"/>
                </a:solidFill>
                <a:latin typeface="Tahoma"/>
                <a:cs typeface="Tahoma"/>
              </a:rPr>
              <a:t>Ovarian</a:t>
            </a:r>
            <a:r>
              <a:rPr lang="en-US" sz="1600" b="1" spc="-70" dirty="0">
                <a:solidFill>
                  <a:schemeClr val="accent1"/>
                </a:solidFill>
                <a:latin typeface="Tahoma"/>
                <a:cs typeface="Tahoma"/>
              </a:rPr>
              <a:t> </a:t>
            </a:r>
            <a:r>
              <a:rPr lang="en-US" sz="1600" b="1" spc="20" dirty="0">
                <a:solidFill>
                  <a:schemeClr val="accent1"/>
                </a:solidFill>
                <a:latin typeface="Tahoma"/>
                <a:cs typeface="Tahoma"/>
              </a:rPr>
              <a:t>tumors</a:t>
            </a:r>
            <a:r>
              <a:rPr lang="en-US" sz="1600" b="1" spc="5" dirty="0">
                <a:solidFill>
                  <a:schemeClr val="accent1"/>
                </a:solidFill>
                <a:latin typeface="Tahoma"/>
                <a:cs typeface="Tahoma"/>
              </a:rPr>
              <a:t> </a:t>
            </a:r>
            <a:r>
              <a:rPr lang="en-US" sz="1600" b="1" spc="20" dirty="0">
                <a:solidFill>
                  <a:schemeClr val="accent1"/>
                </a:solidFill>
                <a:latin typeface="Tahoma"/>
                <a:cs typeface="Tahoma"/>
              </a:rPr>
              <a:t>(Sertoli–Leydig,</a:t>
            </a:r>
            <a:r>
              <a:rPr lang="en-US" sz="1600" b="1" spc="-80" dirty="0">
                <a:solidFill>
                  <a:schemeClr val="accent1"/>
                </a:solidFill>
                <a:latin typeface="Tahoma"/>
                <a:cs typeface="Tahoma"/>
              </a:rPr>
              <a:t> </a:t>
            </a:r>
            <a:r>
              <a:rPr lang="en-US" sz="1600" b="1" spc="165" dirty="0">
                <a:solidFill>
                  <a:schemeClr val="accent1"/>
                </a:solidFill>
                <a:latin typeface="Tahoma"/>
                <a:cs typeface="Tahoma"/>
              </a:rPr>
              <a:t>theca</a:t>
            </a:r>
            <a:r>
              <a:rPr lang="en-US" sz="1600" b="1" spc="-5" dirty="0">
                <a:solidFill>
                  <a:schemeClr val="accent1"/>
                </a:solidFill>
                <a:latin typeface="Tahoma"/>
                <a:cs typeface="Tahoma"/>
              </a:rPr>
              <a:t> </a:t>
            </a:r>
            <a:r>
              <a:rPr lang="en-US" sz="1600" b="1" spc="110" dirty="0">
                <a:solidFill>
                  <a:schemeClr val="accent1"/>
                </a:solidFill>
                <a:latin typeface="Tahoma"/>
                <a:cs typeface="Tahoma"/>
              </a:rPr>
              <a:t>cell</a:t>
            </a:r>
            <a:r>
              <a:rPr lang="en-US" sz="1600" b="1" spc="-20" dirty="0">
                <a:solidFill>
                  <a:schemeClr val="accent1"/>
                </a:solidFill>
                <a:latin typeface="Tahoma"/>
                <a:cs typeface="Tahoma"/>
              </a:rPr>
              <a:t> </a:t>
            </a:r>
            <a:r>
              <a:rPr lang="en-US" sz="1600" b="1" spc="-10" dirty="0">
                <a:solidFill>
                  <a:schemeClr val="accent1"/>
                </a:solidFill>
                <a:latin typeface="Tahoma"/>
                <a:cs typeface="Tahoma"/>
              </a:rPr>
              <a:t>tumors)</a:t>
            </a:r>
            <a:endParaRPr lang="en-US" sz="1600" b="1" dirty="0">
              <a:solidFill>
                <a:schemeClr val="accent1"/>
              </a:solidFill>
              <a:latin typeface="Tahoma"/>
              <a:cs typeface="Tahoma"/>
            </a:endParaRPr>
          </a:p>
          <a:p>
            <a:pPr marL="194945" indent="-182245">
              <a:lnSpc>
                <a:spcPct val="100000"/>
              </a:lnSpc>
              <a:spcBef>
                <a:spcPts val="905"/>
              </a:spcBef>
              <a:buClr>
                <a:srgbClr val="252525"/>
              </a:buClr>
              <a:buFont typeface="Arial MT"/>
              <a:buChar char="•"/>
              <a:tabLst>
                <a:tab pos="194945" algn="l"/>
              </a:tabLst>
            </a:pPr>
            <a:r>
              <a:rPr lang="en-US" sz="1800" b="1" spc="-10" dirty="0">
                <a:solidFill>
                  <a:schemeClr val="accent1"/>
                </a:solidFill>
                <a:latin typeface="Leelawadee UI"/>
                <a:cs typeface="Leelawadee UI"/>
              </a:rPr>
              <a:t>Iatrogenic</a:t>
            </a:r>
            <a:r>
              <a:rPr lang="en-US" sz="1800" b="1" spc="-10" dirty="0">
                <a:solidFill>
                  <a:schemeClr val="accent1"/>
                </a:solidFill>
                <a:latin typeface="Tahoma"/>
                <a:cs typeface="Tahoma"/>
              </a:rPr>
              <a:t>:</a:t>
            </a:r>
            <a:endParaRPr lang="en-US" sz="1800" b="1" dirty="0">
              <a:solidFill>
                <a:schemeClr val="accent1"/>
              </a:solidFill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spcBef>
                <a:spcPts val="490"/>
              </a:spcBef>
              <a:buClr>
                <a:srgbClr val="252525"/>
              </a:buClr>
              <a:buFont typeface="Arial MT"/>
              <a:buChar char="•"/>
              <a:tabLst>
                <a:tab pos="756285" algn="l"/>
              </a:tabLst>
            </a:pPr>
            <a:r>
              <a:rPr lang="en-US" sz="1600" b="1" spc="145" dirty="0">
                <a:solidFill>
                  <a:schemeClr val="accent1"/>
                </a:solidFill>
                <a:latin typeface="Tahoma"/>
                <a:cs typeface="Tahoma"/>
              </a:rPr>
              <a:t>Anabolic</a:t>
            </a:r>
            <a:r>
              <a:rPr lang="en-US" sz="1600" b="1" spc="-110" dirty="0">
                <a:solidFill>
                  <a:schemeClr val="accent1"/>
                </a:solidFill>
                <a:latin typeface="Tahoma"/>
                <a:cs typeface="Tahoma"/>
              </a:rPr>
              <a:t> </a:t>
            </a:r>
            <a:r>
              <a:rPr lang="en-US" sz="1600" b="1" spc="50" dirty="0">
                <a:solidFill>
                  <a:schemeClr val="accent1"/>
                </a:solidFill>
                <a:latin typeface="Tahoma"/>
                <a:cs typeface="Tahoma"/>
              </a:rPr>
              <a:t>steroid</a:t>
            </a:r>
            <a:r>
              <a:rPr lang="en-US" sz="1600" b="1" spc="-100" dirty="0">
                <a:solidFill>
                  <a:schemeClr val="accent1"/>
                </a:solidFill>
                <a:latin typeface="Tahoma"/>
                <a:cs typeface="Tahoma"/>
              </a:rPr>
              <a:t> </a:t>
            </a:r>
            <a:r>
              <a:rPr lang="en-US" sz="1600" b="1" spc="40" dirty="0">
                <a:solidFill>
                  <a:schemeClr val="accent1"/>
                </a:solidFill>
                <a:latin typeface="Tahoma"/>
                <a:cs typeface="Tahoma"/>
              </a:rPr>
              <a:t>use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913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37DC4-A0CD-6CAD-26C0-518E4AC70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Hirsutism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37AB5-256E-0C50-0446-59AAA06FA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Definition :</a:t>
            </a:r>
          </a:p>
          <a:p>
            <a:pPr marL="0" indent="0">
              <a:buNone/>
            </a:pPr>
            <a:r>
              <a:rPr lang="en-US" dirty="0"/>
              <a:t>Excessive growth of thick terminal hair in a male distribution in women (upper lip, chin, chest, back, lower abdomen, thigh, forearm).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/>
              <a:t> </a:t>
            </a: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Most common presentation of endocrine disease.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DD: Hypertrichosis</a:t>
            </a: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which is generalised excessive growth of </a:t>
            </a:r>
            <a:r>
              <a:rPr kumimoji="0" lang="en-I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vellus hair</a:t>
            </a: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aetiology is </a:t>
            </a:r>
            <a:r>
              <a:rPr kumimoji="0" lang="en-I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androgen excess</a:t>
            </a: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034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1DEC4-B785-38F5-8651-7B3D1C3F4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C00000"/>
                </a:solidFill>
                <a:latin typeface="Arial"/>
                <a:cs typeface="Arial"/>
              </a:rPr>
              <a:t>Clinical</a:t>
            </a:r>
            <a:r>
              <a:rPr lang="en-US" b="1" spc="-1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b="1" spc="-10" dirty="0">
                <a:solidFill>
                  <a:srgbClr val="C00000"/>
                </a:solidFill>
                <a:latin typeface="Arial"/>
                <a:cs typeface="Arial"/>
              </a:rPr>
              <a:t>Features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0431-81B6-4124-5033-5D80B16D7B3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421005" algn="l"/>
              </a:tabLst>
              <a:defRPr/>
            </a:pPr>
            <a:r>
              <a:rPr kumimoji="0" lang="en-US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cs typeface="Arial MT"/>
              </a:rPr>
              <a:t>Hirsutism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cs typeface="Arial MT"/>
            </a:endParaRPr>
          </a:p>
          <a:p>
            <a:pPr marL="91440" marR="0" lvl="0" indent="-88900" defTabSz="91440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Pct val="94444"/>
              <a:buFontTx/>
              <a:buChar char="•"/>
              <a:tabLst>
                <a:tab pos="91440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cs typeface="Arial MT"/>
              </a:rPr>
              <a:t>Deepening</a:t>
            </a:r>
            <a:r>
              <a:rPr kumimoji="0" lang="en-US" sz="18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cs typeface="Arial MT"/>
              </a:rPr>
              <a:t>of</a:t>
            </a:r>
            <a:r>
              <a:rPr kumimoji="0" lang="en-US" sz="180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lang="en-US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cs typeface="Arial MT"/>
              </a:rPr>
              <a:t>voice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cs typeface="Arial MT"/>
            </a:endParaRPr>
          </a:p>
          <a:p>
            <a:pPr marL="91440" marR="0" lvl="0" indent="-88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4444"/>
              <a:buFontTx/>
              <a:buChar char="•"/>
              <a:tabLst>
                <a:tab pos="91440" algn="l"/>
              </a:tabLst>
              <a:defRPr/>
            </a:pPr>
            <a:r>
              <a:rPr kumimoji="0" lang="en-US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cs typeface="Arial MT"/>
              </a:rPr>
              <a:t>Clitoromegaly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cs typeface="Arial MT"/>
            </a:endParaRPr>
          </a:p>
          <a:p>
            <a:pPr marL="91440" marR="0" lvl="0" indent="-88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4444"/>
              <a:buFontTx/>
              <a:buChar char="•"/>
              <a:tabLst>
                <a:tab pos="91440" algn="l"/>
              </a:tabLst>
              <a:defRPr/>
            </a:pPr>
            <a:r>
              <a:rPr kumimoji="0" lang="en-US" sz="1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cs typeface="Arial MT"/>
              </a:rPr>
              <a:t>Temporal</a:t>
            </a:r>
            <a:r>
              <a:rPr kumimoji="0" lang="en-US" sz="18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lang="en-US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cs typeface="Arial MT"/>
              </a:rPr>
              <a:t>balding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cs typeface="Arial MT"/>
            </a:endParaRPr>
          </a:p>
          <a:p>
            <a:pPr marL="91440" marR="0" lvl="0" indent="-88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4444"/>
              <a:buFontTx/>
              <a:buChar char="•"/>
              <a:tabLst>
                <a:tab pos="91440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cs typeface="Arial MT"/>
              </a:rPr>
              <a:t>Increased</a:t>
            </a:r>
            <a:r>
              <a:rPr kumimoji="0" lang="en-US" sz="18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cs typeface="Arial MT"/>
              </a:rPr>
              <a:t>muscle</a:t>
            </a:r>
            <a:r>
              <a:rPr kumimoji="0" lang="en-US" sz="18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lang="en-US" sz="1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cs typeface="Arial MT"/>
              </a:rPr>
              <a:t>mass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cs typeface="Arial MT"/>
            </a:endParaRPr>
          </a:p>
          <a:p>
            <a:pPr marL="91440" marR="0" lvl="0" indent="-88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4444"/>
              <a:buFontTx/>
              <a:buChar char="•"/>
              <a:tabLst>
                <a:tab pos="91440" algn="l"/>
              </a:tabLst>
              <a:defRPr/>
            </a:pPr>
            <a:r>
              <a:rPr kumimoji="0" lang="en-US" sz="1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cs typeface="Arial MT"/>
              </a:rPr>
              <a:t>Acne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cs typeface="Arial MT"/>
            </a:endParaRPr>
          </a:p>
          <a:p>
            <a:pPr marL="91440" marR="0" lvl="0" indent="-88900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Pct val="94444"/>
              <a:buFontTx/>
              <a:buChar char="•"/>
              <a:tabLst>
                <a:tab pos="91440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cs typeface="Arial MT"/>
              </a:rPr>
              <a:t>Amenorrhea</a:t>
            </a:r>
            <a:r>
              <a:rPr kumimoji="0" lang="en-US" sz="18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cs typeface="Arial MT"/>
              </a:rPr>
              <a:t>or </a:t>
            </a:r>
            <a:r>
              <a:rPr kumimoji="0" lang="en-US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cs typeface="Arial MT"/>
              </a:rPr>
              <a:t>oligomenorrhea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cs typeface="Arial M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Note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cs typeface="Arial MT"/>
              </a:rPr>
              <a:t>:</a:t>
            </a:r>
            <a:r>
              <a:rPr kumimoji="0" lang="en-US" sz="18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cs typeface="Arial MT"/>
              </a:rPr>
              <a:t>Distinguish</a:t>
            </a:r>
            <a:r>
              <a:rPr kumimoji="0" lang="en-US" sz="1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hirsutism</a:t>
            </a:r>
            <a:r>
              <a:rPr kumimoji="0" lang="en-US" sz="1800" b="1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cs typeface="Arial MT"/>
              </a:rPr>
              <a:t>(excess</a:t>
            </a:r>
            <a:r>
              <a:rPr kumimoji="0" lang="en-US" sz="18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cs typeface="Arial MT"/>
              </a:rPr>
              <a:t>terminal</a:t>
            </a:r>
            <a:r>
              <a:rPr kumimoji="0" lang="en-US" sz="18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cs typeface="Arial MT"/>
              </a:rPr>
              <a:t>hair)</a:t>
            </a:r>
            <a:r>
              <a:rPr kumimoji="0" lang="en-US" sz="1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cs typeface="Arial MT"/>
              </a:rPr>
              <a:t>from</a:t>
            </a:r>
            <a:r>
              <a:rPr kumimoji="0" lang="en-US" sz="1800" b="0" i="0" u="none" strike="noStrike" kern="0" cap="none" spc="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virilism</a:t>
            </a:r>
            <a:r>
              <a:rPr kumimoji="0" lang="en-US" sz="1800" b="1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cs typeface="Arial MT"/>
              </a:rPr>
              <a:t>(signs</a:t>
            </a:r>
            <a:r>
              <a:rPr kumimoji="0" lang="en-US" sz="1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cs typeface="Arial MT"/>
              </a:rPr>
              <a:t>of</a:t>
            </a:r>
            <a:r>
              <a:rPr kumimoji="0" lang="en-US" sz="1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cs typeface="Arial MT"/>
              </a:rPr>
              <a:t>overt </a:t>
            </a:r>
            <a:r>
              <a:rPr kumimoji="0" lang="en-US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cs typeface="Arial MT"/>
              </a:rPr>
              <a:t>masculinization</a:t>
            </a:r>
            <a:endParaRPr lang="en-US" sz="1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1E531B-DA40-3C18-C9FA-65B22BAEB18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>
                <a:solidFill>
                  <a:srgbClr val="C00000"/>
                </a:solidFill>
                <a:latin typeface="Leelawadee UI"/>
                <a:cs typeface="Leelawadee UI"/>
              </a:rPr>
              <a:t>Diagnostic</a:t>
            </a:r>
            <a:r>
              <a:rPr lang="en-US" b="1" spc="415" dirty="0">
                <a:solidFill>
                  <a:srgbClr val="C00000"/>
                </a:solidFill>
                <a:latin typeface="Leelawadee UI"/>
                <a:cs typeface="Leelawadee UI"/>
              </a:rPr>
              <a:t> </a:t>
            </a:r>
            <a:r>
              <a:rPr lang="en-US" b="1" spc="-130" dirty="0">
                <a:solidFill>
                  <a:srgbClr val="C00000"/>
                </a:solidFill>
                <a:latin typeface="Leelawadee UI"/>
                <a:cs typeface="Leelawadee UI"/>
              </a:rPr>
              <a:t>Work-</a:t>
            </a:r>
            <a:r>
              <a:rPr lang="en-US" b="1" spc="-25" dirty="0">
                <a:solidFill>
                  <a:srgbClr val="C00000"/>
                </a:solidFill>
                <a:latin typeface="Leelawadee UI"/>
                <a:cs typeface="Leelawadee UI"/>
              </a:rPr>
              <a:t>up</a:t>
            </a:r>
          </a:p>
          <a:p>
            <a:pPr marL="194945" indent="-182245">
              <a:buClr>
                <a:srgbClr val="252525"/>
              </a:buClr>
              <a:buFont typeface="Arial MT"/>
              <a:buChar char="•"/>
              <a:tabLst>
                <a:tab pos="194945" algn="l"/>
              </a:tabLst>
            </a:pPr>
            <a:r>
              <a:rPr lang="en-US" sz="1800" spc="50" dirty="0">
                <a:latin typeface="Tahoma"/>
                <a:cs typeface="Tahoma"/>
              </a:rPr>
              <a:t>Serum</a:t>
            </a:r>
            <a:r>
              <a:rPr lang="en-US" sz="1800" spc="-70" dirty="0">
                <a:latin typeface="Tahoma"/>
                <a:cs typeface="Tahoma"/>
              </a:rPr>
              <a:t> </a:t>
            </a:r>
            <a:r>
              <a:rPr lang="en-US" sz="1800" spc="50" dirty="0">
                <a:latin typeface="Tahoma"/>
                <a:cs typeface="Tahoma"/>
              </a:rPr>
              <a:t>testosterone</a:t>
            </a:r>
            <a:endParaRPr lang="en-US" sz="1800" dirty="0">
              <a:latin typeface="Tahoma"/>
              <a:cs typeface="Tahoma"/>
            </a:endParaRPr>
          </a:p>
          <a:p>
            <a:pPr marL="194945" indent="-182245">
              <a:spcBef>
                <a:spcPts val="910"/>
              </a:spcBef>
              <a:buClr>
                <a:srgbClr val="252525"/>
              </a:buClr>
              <a:buFont typeface="Arial MT"/>
              <a:buChar char="•"/>
              <a:tabLst>
                <a:tab pos="194945" algn="l"/>
              </a:tabLst>
            </a:pPr>
            <a:r>
              <a:rPr lang="en-US" sz="1800" dirty="0">
                <a:latin typeface="Tahoma"/>
                <a:cs typeface="Tahoma"/>
              </a:rPr>
              <a:t>DHEA-S</a:t>
            </a:r>
            <a:r>
              <a:rPr lang="en-US" sz="1800" spc="50" dirty="0">
                <a:latin typeface="Tahoma"/>
                <a:cs typeface="Tahoma"/>
              </a:rPr>
              <a:t> </a:t>
            </a:r>
            <a:r>
              <a:rPr lang="en-US" sz="1800" spc="100" dirty="0">
                <a:latin typeface="Tahoma"/>
                <a:cs typeface="Tahoma"/>
              </a:rPr>
              <a:t>(adrenal</a:t>
            </a:r>
            <a:r>
              <a:rPr lang="en-US" sz="1800" spc="-10" dirty="0">
                <a:latin typeface="Tahoma"/>
                <a:cs typeface="Tahoma"/>
              </a:rPr>
              <a:t> </a:t>
            </a:r>
            <a:r>
              <a:rPr lang="en-US" sz="1800" spc="105" dirty="0">
                <a:latin typeface="Tahoma"/>
                <a:cs typeface="Tahoma"/>
              </a:rPr>
              <a:t>source</a:t>
            </a:r>
            <a:r>
              <a:rPr lang="en-US" sz="1800" spc="-80" dirty="0">
                <a:latin typeface="Tahoma"/>
                <a:cs typeface="Tahoma"/>
              </a:rPr>
              <a:t> </a:t>
            </a:r>
            <a:r>
              <a:rPr lang="en-US" sz="1800" spc="-10" dirty="0">
                <a:latin typeface="Tahoma"/>
                <a:cs typeface="Tahoma"/>
              </a:rPr>
              <a:t>if</a:t>
            </a:r>
            <a:r>
              <a:rPr lang="en-US" sz="1800" spc="-95" dirty="0">
                <a:latin typeface="Tahoma"/>
                <a:cs typeface="Tahoma"/>
              </a:rPr>
              <a:t> </a:t>
            </a:r>
            <a:r>
              <a:rPr lang="en-US" sz="1800" spc="110" dirty="0">
                <a:latin typeface="Tahoma"/>
                <a:cs typeface="Tahoma"/>
              </a:rPr>
              <a:t>elevated)</a:t>
            </a:r>
            <a:endParaRPr lang="en-US" sz="1800" dirty="0">
              <a:latin typeface="Tahoma"/>
              <a:cs typeface="Tahoma"/>
            </a:endParaRPr>
          </a:p>
          <a:p>
            <a:pPr marL="194945" indent="-182245">
              <a:spcBef>
                <a:spcPts val="890"/>
              </a:spcBef>
              <a:buClr>
                <a:srgbClr val="252525"/>
              </a:buClr>
              <a:buFont typeface="Arial MT"/>
              <a:buChar char="•"/>
              <a:tabLst>
                <a:tab pos="194945" algn="l"/>
              </a:tabLst>
            </a:pPr>
            <a:r>
              <a:rPr lang="en-US" sz="1800" spc="-20" dirty="0">
                <a:latin typeface="Tahoma"/>
                <a:cs typeface="Tahoma"/>
              </a:rPr>
              <a:t>LH/FSH</a:t>
            </a:r>
            <a:r>
              <a:rPr lang="en-US" sz="1800" spc="-70" dirty="0">
                <a:latin typeface="Tahoma"/>
                <a:cs typeface="Tahoma"/>
              </a:rPr>
              <a:t> </a:t>
            </a:r>
            <a:r>
              <a:rPr lang="en-US" sz="1800" spc="60" dirty="0">
                <a:latin typeface="Tahoma"/>
                <a:cs typeface="Tahoma"/>
              </a:rPr>
              <a:t>(PCOS:</a:t>
            </a:r>
            <a:r>
              <a:rPr lang="en-US" sz="1800" spc="-10" dirty="0">
                <a:latin typeface="Tahoma"/>
                <a:cs typeface="Tahoma"/>
              </a:rPr>
              <a:t> </a:t>
            </a:r>
            <a:r>
              <a:rPr lang="en-US" sz="1800" spc="-20" dirty="0">
                <a:latin typeface="Tahoma"/>
                <a:cs typeface="Tahoma"/>
              </a:rPr>
              <a:t>LH/FSH</a:t>
            </a:r>
            <a:r>
              <a:rPr lang="en-US" sz="1800" spc="-90" dirty="0">
                <a:latin typeface="Tahoma"/>
                <a:cs typeface="Tahoma"/>
              </a:rPr>
              <a:t> </a:t>
            </a:r>
            <a:r>
              <a:rPr lang="en-US" sz="1800" spc="-25" dirty="0">
                <a:latin typeface="Tahoma"/>
                <a:cs typeface="Tahoma"/>
              </a:rPr>
              <a:t>&gt;2)</a:t>
            </a:r>
            <a:endParaRPr lang="en-US" sz="1800" dirty="0">
              <a:latin typeface="Tahoma"/>
              <a:cs typeface="Tahoma"/>
            </a:endParaRPr>
          </a:p>
          <a:p>
            <a:pPr marL="194945" indent="-182245">
              <a:spcBef>
                <a:spcPts val="915"/>
              </a:spcBef>
              <a:buClr>
                <a:srgbClr val="252525"/>
              </a:buClr>
              <a:buFont typeface="Arial MT"/>
              <a:buChar char="•"/>
              <a:tabLst>
                <a:tab pos="194945" algn="l"/>
              </a:tabLst>
            </a:pPr>
            <a:r>
              <a:rPr lang="en-US" sz="1800" spc="50" dirty="0">
                <a:latin typeface="Tahoma"/>
                <a:cs typeface="Tahoma"/>
              </a:rPr>
              <a:t>Imaging:</a:t>
            </a:r>
            <a:endParaRPr lang="en-US" sz="1800" dirty="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spcBef>
                <a:spcPts val="509"/>
              </a:spcBef>
              <a:buClr>
                <a:srgbClr val="252525"/>
              </a:buClr>
              <a:buFont typeface="Arial MT"/>
              <a:buChar char="•"/>
              <a:tabLst>
                <a:tab pos="756285" algn="l"/>
              </a:tabLst>
            </a:pPr>
            <a:r>
              <a:rPr lang="en-US" sz="1600" spc="110" dirty="0">
                <a:latin typeface="Tahoma"/>
                <a:cs typeface="Tahoma"/>
              </a:rPr>
              <a:t>Adrenal</a:t>
            </a:r>
            <a:r>
              <a:rPr lang="en-US" sz="1600" spc="-25" dirty="0">
                <a:latin typeface="Tahoma"/>
                <a:cs typeface="Tahoma"/>
              </a:rPr>
              <a:t> </a:t>
            </a:r>
            <a:r>
              <a:rPr lang="en-US" sz="1600" spc="-10" dirty="0">
                <a:latin typeface="Tahoma"/>
                <a:cs typeface="Tahoma"/>
              </a:rPr>
              <a:t>CT/MRI</a:t>
            </a:r>
            <a:endParaRPr lang="en-US" sz="1600" dirty="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Clr>
                <a:srgbClr val="252525"/>
              </a:buClr>
              <a:buFont typeface="Arial MT"/>
              <a:buChar char="•"/>
              <a:tabLst>
                <a:tab pos="756285" algn="l"/>
              </a:tabLst>
            </a:pPr>
            <a:r>
              <a:rPr lang="en-US" sz="1600" spc="100" dirty="0">
                <a:latin typeface="Tahoma"/>
                <a:cs typeface="Tahoma"/>
              </a:rPr>
              <a:t>Pelvic</a:t>
            </a:r>
            <a:r>
              <a:rPr lang="en-US" sz="1600" spc="-140" dirty="0">
                <a:latin typeface="Tahoma"/>
                <a:cs typeface="Tahoma"/>
              </a:rPr>
              <a:t> </a:t>
            </a:r>
            <a:r>
              <a:rPr lang="en-US" sz="1600" spc="40" dirty="0">
                <a:latin typeface="Tahoma"/>
                <a:cs typeface="Tahoma"/>
              </a:rPr>
              <a:t>ultrasound/MRI</a:t>
            </a:r>
            <a:endParaRPr lang="en-US" sz="1600" dirty="0">
              <a:latin typeface="Tahoma"/>
              <a:cs typeface="Tahoma"/>
            </a:endParaRPr>
          </a:p>
          <a:p>
            <a:pPr marL="194945" indent="-182245">
              <a:spcBef>
                <a:spcPts val="910"/>
              </a:spcBef>
              <a:buClr>
                <a:srgbClr val="252525"/>
              </a:buClr>
              <a:buFont typeface="Arial MT"/>
              <a:buChar char="•"/>
              <a:tabLst>
                <a:tab pos="194945" algn="l"/>
              </a:tabLst>
            </a:pPr>
            <a:r>
              <a:rPr lang="en-US" sz="1800" spc="-10" dirty="0">
                <a:latin typeface="Tahoma"/>
                <a:cs typeface="Tahoma"/>
              </a:rPr>
              <a:t>17-</a:t>
            </a:r>
            <a:r>
              <a:rPr lang="en-US" sz="1800" spc="90" dirty="0">
                <a:latin typeface="Tahoma"/>
                <a:cs typeface="Tahoma"/>
              </a:rPr>
              <a:t>hydroxyprogesterone</a:t>
            </a:r>
            <a:r>
              <a:rPr lang="en-US" sz="1800" spc="-45" dirty="0">
                <a:latin typeface="Tahoma"/>
                <a:cs typeface="Tahoma"/>
              </a:rPr>
              <a:t> </a:t>
            </a:r>
            <a:r>
              <a:rPr lang="en-US" sz="1800" spc="120" dirty="0">
                <a:latin typeface="Tahoma"/>
                <a:cs typeface="Tahoma"/>
              </a:rPr>
              <a:t>(CAH</a:t>
            </a:r>
            <a:r>
              <a:rPr lang="en-US" sz="1800" spc="100" dirty="0">
                <a:latin typeface="Tahoma"/>
                <a:cs typeface="Tahoma"/>
              </a:rPr>
              <a:t> </a:t>
            </a:r>
            <a:r>
              <a:rPr lang="en-US" sz="1800" spc="80" dirty="0">
                <a:latin typeface="Tahoma"/>
                <a:cs typeface="Tahoma"/>
              </a:rPr>
              <a:t>screening)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 b="1" i="0" dirty="0">
                <a:solidFill>
                  <a:srgbClr val="555555"/>
                </a:solidFill>
                <a:effectLst/>
                <a:latin typeface="__Roboto_a857ad"/>
              </a:rPr>
              <a:t>Imaging tests</a:t>
            </a:r>
            <a:r>
              <a:rPr lang="en-US" sz="1400" b="0" i="0" dirty="0">
                <a:solidFill>
                  <a:srgbClr val="555555"/>
                </a:solidFill>
                <a:effectLst/>
                <a:latin typeface="__Roboto_a857ad"/>
              </a:rPr>
              <a:t>,</a:t>
            </a:r>
            <a:r>
              <a:rPr lang="en-US" sz="1400" b="1" i="0" dirty="0">
                <a:solidFill>
                  <a:srgbClr val="555555"/>
                </a:solidFill>
                <a:effectLst/>
                <a:latin typeface="__Roboto_a857ad"/>
              </a:rPr>
              <a:t> </a:t>
            </a:r>
            <a:r>
              <a:rPr lang="en-US" sz="1400" b="0" i="0" dirty="0">
                <a:solidFill>
                  <a:srgbClr val="555555"/>
                </a:solidFill>
                <a:effectLst/>
                <a:latin typeface="__Roboto_a857ad"/>
              </a:rPr>
              <a:t>like an </a:t>
            </a:r>
            <a:r>
              <a:rPr lang="en-US" sz="1400" b="0" i="0" dirty="0">
                <a:solidFill>
                  <a:srgbClr val="007BC2"/>
                </a:solidFill>
                <a:effectLst/>
                <a:latin typeface="__Roboto_a857ad"/>
                <a:hlinkClick r:id="rId2"/>
              </a:rPr>
              <a:t>ultrasound</a:t>
            </a:r>
            <a:r>
              <a:rPr lang="en-US" sz="1400" b="0" i="0" dirty="0">
                <a:solidFill>
                  <a:srgbClr val="555555"/>
                </a:solidFill>
                <a:effectLst/>
                <a:latin typeface="__Roboto_a857ad"/>
              </a:rPr>
              <a:t>, </a:t>
            </a:r>
            <a:r>
              <a:rPr lang="en-US" sz="1400" b="0" i="0" dirty="0">
                <a:solidFill>
                  <a:srgbClr val="007BC2"/>
                </a:solidFill>
                <a:effectLst/>
                <a:latin typeface="__Roboto_a857ad"/>
                <a:hlinkClick r:id="rId3"/>
              </a:rPr>
              <a:t>CT (computed tomography) scan</a:t>
            </a:r>
            <a:r>
              <a:rPr lang="en-US" sz="1400" b="0" i="0" dirty="0">
                <a:solidFill>
                  <a:srgbClr val="555555"/>
                </a:solidFill>
                <a:effectLst/>
                <a:latin typeface="__Roboto_a857ad"/>
              </a:rPr>
              <a:t> or </a:t>
            </a:r>
            <a:r>
              <a:rPr lang="en-US" sz="1400" b="0" i="0" dirty="0">
                <a:solidFill>
                  <a:srgbClr val="007BC2"/>
                </a:solidFill>
                <a:effectLst/>
                <a:latin typeface="__Roboto_a857ad"/>
                <a:hlinkClick r:id="rId4"/>
              </a:rPr>
              <a:t>MRI (magnetic resonance imaging)</a:t>
            </a:r>
            <a:r>
              <a:rPr lang="en-US" sz="1400" b="0" i="0" dirty="0">
                <a:solidFill>
                  <a:srgbClr val="555555"/>
                </a:solidFill>
                <a:effectLst/>
                <a:latin typeface="__Roboto_a857ad"/>
              </a:rPr>
              <a:t> to get a better look at your adrenal glands or </a:t>
            </a:r>
            <a:r>
              <a:rPr lang="en-US" sz="1400" b="0" i="0" dirty="0">
                <a:solidFill>
                  <a:srgbClr val="007BC2"/>
                </a:solidFill>
                <a:effectLst/>
                <a:latin typeface="__Roboto_a857ad"/>
                <a:hlinkClick r:id="rId5"/>
              </a:rPr>
              <a:t>ovaries</a:t>
            </a:r>
            <a:r>
              <a:rPr lang="en-US" sz="1400" b="0" i="0" dirty="0">
                <a:solidFill>
                  <a:srgbClr val="555555"/>
                </a:solidFill>
                <a:effectLst/>
                <a:latin typeface="__Roboto_a857ad"/>
              </a:rPr>
              <a:t>.</a:t>
            </a:r>
          </a:p>
          <a:p>
            <a:pPr marL="194945" indent="-182245">
              <a:spcBef>
                <a:spcPts val="910"/>
              </a:spcBef>
              <a:buClr>
                <a:srgbClr val="252525"/>
              </a:buClr>
              <a:buFont typeface="Arial MT"/>
              <a:buChar char="•"/>
              <a:tabLst>
                <a:tab pos="194945" algn="l"/>
              </a:tabLst>
            </a:pPr>
            <a:endParaRPr lang="en-US" sz="1800" dirty="0">
              <a:latin typeface="Tahoma"/>
              <a:cs typeface="Tahom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4727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51697-1D0D-E7A2-C9B8-BFBB703D7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04801"/>
            <a:ext cx="3331592" cy="990600"/>
          </a:xfrm>
        </p:spPr>
        <p:txBody>
          <a:bodyPr/>
          <a:lstStyle/>
          <a:p>
            <a:r>
              <a:rPr lang="en-US" sz="2800" spc="12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AC6B7-D75B-EB58-412D-530F85725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94945" indent="-182245">
              <a:spcBef>
                <a:spcPts val="665"/>
              </a:spcBef>
              <a:buClr>
                <a:srgbClr val="252525"/>
              </a:buClr>
              <a:buFont typeface="Arial MT"/>
              <a:buChar char="•"/>
              <a:tabLst>
                <a:tab pos="194945" algn="l"/>
              </a:tabLst>
            </a:pPr>
            <a:r>
              <a:rPr lang="en-US" sz="1800" b="1" spc="-25" dirty="0">
                <a:latin typeface="Leelawadee UI"/>
                <a:cs typeface="Leelawadee UI"/>
              </a:rPr>
              <a:t>Treat</a:t>
            </a:r>
            <a:r>
              <a:rPr lang="en-US" sz="1800" b="1" spc="-50" dirty="0">
                <a:latin typeface="Leelawadee UI"/>
                <a:cs typeface="Leelawadee UI"/>
              </a:rPr>
              <a:t> </a:t>
            </a:r>
            <a:r>
              <a:rPr lang="en-US" sz="1800" b="1" dirty="0">
                <a:latin typeface="Leelawadee UI"/>
                <a:cs typeface="Leelawadee UI"/>
              </a:rPr>
              <a:t>underlying</a:t>
            </a:r>
            <a:r>
              <a:rPr lang="en-US" sz="1800" b="1" spc="-50" dirty="0">
                <a:latin typeface="Leelawadee UI"/>
                <a:cs typeface="Leelawadee UI"/>
              </a:rPr>
              <a:t> </a:t>
            </a:r>
            <a:r>
              <a:rPr lang="en-US" sz="1800" b="1" spc="120" dirty="0">
                <a:latin typeface="Leelawadee UI"/>
                <a:cs typeface="Leelawadee UI"/>
              </a:rPr>
              <a:t>cause</a:t>
            </a:r>
            <a:endParaRPr lang="en-US" sz="1800" dirty="0">
              <a:latin typeface="Leelawadee UI"/>
              <a:cs typeface="Leelawadee UI"/>
            </a:endParaRPr>
          </a:p>
          <a:p>
            <a:pPr marL="756285" lvl="1" indent="-287020">
              <a:lnSpc>
                <a:spcPct val="100000"/>
              </a:lnSpc>
              <a:spcBef>
                <a:spcPts val="509"/>
              </a:spcBef>
              <a:buClr>
                <a:srgbClr val="252525"/>
              </a:buClr>
              <a:buFont typeface="Arial MT"/>
              <a:buChar char="•"/>
              <a:tabLst>
                <a:tab pos="756285" algn="l"/>
              </a:tabLst>
            </a:pPr>
            <a:r>
              <a:rPr lang="en-US" sz="1600" dirty="0">
                <a:latin typeface="Tahoma"/>
                <a:cs typeface="Tahoma"/>
              </a:rPr>
              <a:t>Tumors</a:t>
            </a:r>
            <a:r>
              <a:rPr lang="en-US" sz="1600" spc="-90" dirty="0">
                <a:latin typeface="Tahoma"/>
                <a:cs typeface="Tahoma"/>
              </a:rPr>
              <a:t> </a:t>
            </a:r>
            <a:r>
              <a:rPr lang="en-US" sz="1600" dirty="0">
                <a:latin typeface="Tahoma"/>
                <a:cs typeface="Tahoma"/>
              </a:rPr>
              <a:t>→</a:t>
            </a:r>
            <a:r>
              <a:rPr lang="en-US" sz="1600" spc="-55" dirty="0">
                <a:latin typeface="Tahoma"/>
                <a:cs typeface="Tahoma"/>
              </a:rPr>
              <a:t> </a:t>
            </a:r>
            <a:r>
              <a:rPr lang="en-US" sz="1600" spc="70" dirty="0">
                <a:latin typeface="Tahoma"/>
                <a:cs typeface="Tahoma"/>
              </a:rPr>
              <a:t>surgical</a:t>
            </a:r>
            <a:r>
              <a:rPr lang="en-US" sz="1600" spc="-90" dirty="0">
                <a:latin typeface="Tahoma"/>
                <a:cs typeface="Tahoma"/>
              </a:rPr>
              <a:t> </a:t>
            </a:r>
            <a:r>
              <a:rPr lang="en-US" sz="1600" spc="95" dirty="0">
                <a:latin typeface="Tahoma"/>
                <a:cs typeface="Tahoma"/>
              </a:rPr>
              <a:t>removal</a:t>
            </a:r>
            <a:endParaRPr lang="en-US" sz="1600" dirty="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spcBef>
                <a:spcPts val="505"/>
              </a:spcBef>
              <a:buClr>
                <a:srgbClr val="252525"/>
              </a:buClr>
              <a:buFont typeface="Arial MT"/>
              <a:buChar char="•"/>
              <a:tabLst>
                <a:tab pos="756285" algn="l"/>
              </a:tabLst>
            </a:pPr>
            <a:r>
              <a:rPr lang="en-US" sz="1600" spc="165" dirty="0">
                <a:latin typeface="Tahoma"/>
                <a:cs typeface="Tahoma"/>
              </a:rPr>
              <a:t>CAH</a:t>
            </a:r>
            <a:r>
              <a:rPr lang="en-US" sz="1600" spc="-20" dirty="0">
                <a:latin typeface="Tahoma"/>
                <a:cs typeface="Tahoma"/>
              </a:rPr>
              <a:t> </a:t>
            </a:r>
            <a:r>
              <a:rPr lang="en-US" sz="1600" dirty="0">
                <a:latin typeface="Tahoma"/>
                <a:cs typeface="Tahoma"/>
              </a:rPr>
              <a:t>→</a:t>
            </a:r>
            <a:r>
              <a:rPr lang="en-US" sz="1600" spc="-70" dirty="0">
                <a:latin typeface="Tahoma"/>
                <a:cs typeface="Tahoma"/>
              </a:rPr>
              <a:t> </a:t>
            </a:r>
            <a:r>
              <a:rPr lang="en-US" sz="1600" spc="60" dirty="0">
                <a:latin typeface="Tahoma"/>
                <a:cs typeface="Tahoma"/>
              </a:rPr>
              <a:t>corticosteroids</a:t>
            </a:r>
            <a:endParaRPr lang="en-US" sz="1600" dirty="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spcBef>
                <a:spcPts val="505"/>
              </a:spcBef>
              <a:buClr>
                <a:srgbClr val="252525"/>
              </a:buClr>
              <a:buFont typeface="Arial MT"/>
              <a:buChar char="•"/>
              <a:tabLst>
                <a:tab pos="756285" algn="l"/>
              </a:tabLst>
            </a:pPr>
            <a:r>
              <a:rPr lang="en-US" sz="1600" spc="135" dirty="0">
                <a:latin typeface="Tahoma"/>
                <a:cs typeface="Tahoma"/>
              </a:rPr>
              <a:t>PCOS</a:t>
            </a:r>
            <a:r>
              <a:rPr lang="en-US" sz="1600" spc="-20" dirty="0">
                <a:latin typeface="Tahoma"/>
                <a:cs typeface="Tahoma"/>
              </a:rPr>
              <a:t> </a:t>
            </a:r>
            <a:r>
              <a:rPr lang="en-US" sz="1600" dirty="0">
                <a:latin typeface="Tahoma"/>
                <a:cs typeface="Tahoma"/>
              </a:rPr>
              <a:t>→</a:t>
            </a:r>
            <a:r>
              <a:rPr lang="en-US" sz="1600" spc="-10" dirty="0">
                <a:latin typeface="Tahoma"/>
                <a:cs typeface="Tahoma"/>
              </a:rPr>
              <a:t> </a:t>
            </a:r>
            <a:r>
              <a:rPr lang="en-US" sz="1600" dirty="0">
                <a:latin typeface="Tahoma"/>
                <a:cs typeface="Tahoma"/>
              </a:rPr>
              <a:t>lifestyle</a:t>
            </a:r>
            <a:r>
              <a:rPr lang="en-US" sz="1600" spc="-75" dirty="0">
                <a:latin typeface="Tahoma"/>
                <a:cs typeface="Tahoma"/>
              </a:rPr>
              <a:t> </a:t>
            </a:r>
            <a:r>
              <a:rPr lang="en-US" sz="1600" spc="-204" dirty="0">
                <a:latin typeface="Tahoma"/>
                <a:cs typeface="Tahoma"/>
              </a:rPr>
              <a:t>+</a:t>
            </a:r>
            <a:r>
              <a:rPr lang="en-US" sz="1600" spc="-25" dirty="0">
                <a:latin typeface="Tahoma"/>
                <a:cs typeface="Tahoma"/>
              </a:rPr>
              <a:t> </a:t>
            </a:r>
            <a:r>
              <a:rPr lang="en-US" sz="1600" spc="100" dirty="0">
                <a:latin typeface="Tahoma"/>
                <a:cs typeface="Tahoma"/>
              </a:rPr>
              <a:t>hormonal</a:t>
            </a:r>
            <a:r>
              <a:rPr lang="en-US" sz="1600" spc="-50" dirty="0">
                <a:latin typeface="Tahoma"/>
                <a:cs typeface="Tahoma"/>
              </a:rPr>
              <a:t> </a:t>
            </a:r>
            <a:r>
              <a:rPr lang="en-US" sz="1600" spc="100" dirty="0">
                <a:latin typeface="Tahoma"/>
                <a:cs typeface="Tahoma"/>
              </a:rPr>
              <a:t>therapy</a:t>
            </a:r>
            <a:r>
              <a:rPr lang="en-US" sz="1600" spc="-60" dirty="0">
                <a:latin typeface="Tahoma"/>
                <a:cs typeface="Tahoma"/>
              </a:rPr>
              <a:t> </a:t>
            </a:r>
            <a:r>
              <a:rPr lang="en-US" sz="1600" spc="75" dirty="0">
                <a:latin typeface="Tahoma"/>
                <a:cs typeface="Tahoma"/>
              </a:rPr>
              <a:t>(OCPs,</a:t>
            </a:r>
            <a:r>
              <a:rPr lang="en-US" sz="1600" spc="-25" dirty="0">
                <a:latin typeface="Tahoma"/>
                <a:cs typeface="Tahoma"/>
              </a:rPr>
              <a:t> </a:t>
            </a:r>
            <a:r>
              <a:rPr lang="en-US" sz="1600" spc="100" dirty="0">
                <a:latin typeface="Tahoma"/>
                <a:cs typeface="Tahoma"/>
              </a:rPr>
              <a:t>antiandrogens</a:t>
            </a:r>
            <a:r>
              <a:rPr lang="en-US" sz="1600" spc="-65" dirty="0">
                <a:latin typeface="Tahoma"/>
                <a:cs typeface="Tahoma"/>
              </a:rPr>
              <a:t> </a:t>
            </a:r>
            <a:r>
              <a:rPr lang="en-US" sz="1600" dirty="0">
                <a:latin typeface="Tahoma"/>
                <a:cs typeface="Tahoma"/>
              </a:rPr>
              <a:t>like</a:t>
            </a:r>
            <a:r>
              <a:rPr lang="en-US" sz="1600" spc="-105" dirty="0">
                <a:latin typeface="Tahoma"/>
                <a:cs typeface="Tahoma"/>
              </a:rPr>
              <a:t> </a:t>
            </a:r>
            <a:r>
              <a:rPr lang="en-US" sz="1600" spc="80" dirty="0">
                <a:latin typeface="Tahoma"/>
                <a:cs typeface="Tahoma"/>
              </a:rPr>
              <a:t>spironolactone)</a:t>
            </a:r>
            <a:endParaRPr lang="en-US" sz="1600" dirty="0">
              <a:latin typeface="Tahoma"/>
              <a:cs typeface="Tahoma"/>
            </a:endParaRPr>
          </a:p>
          <a:p>
            <a:pPr marL="194945" indent="-182245">
              <a:spcBef>
                <a:spcPts val="880"/>
              </a:spcBef>
              <a:buClr>
                <a:srgbClr val="252525"/>
              </a:buClr>
              <a:buFont typeface="Arial MT"/>
              <a:buChar char="•"/>
              <a:tabLst>
                <a:tab pos="194945" algn="l"/>
              </a:tabLst>
            </a:pPr>
            <a:r>
              <a:rPr lang="en-US" sz="1800" spc="140" dirty="0">
                <a:latin typeface="Tahoma"/>
                <a:cs typeface="Tahoma"/>
              </a:rPr>
              <a:t>Cosmetic</a:t>
            </a:r>
            <a:r>
              <a:rPr lang="en-US" sz="1800" dirty="0">
                <a:latin typeface="Tahoma"/>
                <a:cs typeface="Tahoma"/>
              </a:rPr>
              <a:t> </a:t>
            </a:r>
            <a:r>
              <a:rPr lang="en-US" sz="1800" spc="50" dirty="0">
                <a:latin typeface="Tahoma"/>
                <a:cs typeface="Tahoma"/>
              </a:rPr>
              <a:t>treatments: </a:t>
            </a:r>
            <a:r>
              <a:rPr lang="en-US" sz="1800" dirty="0">
                <a:latin typeface="Tahoma"/>
                <a:cs typeface="Tahoma"/>
              </a:rPr>
              <a:t>laser </a:t>
            </a:r>
            <a:r>
              <a:rPr lang="en-US" sz="1800" spc="50" dirty="0">
                <a:latin typeface="Tahoma"/>
                <a:cs typeface="Tahoma"/>
              </a:rPr>
              <a:t>hair</a:t>
            </a:r>
            <a:r>
              <a:rPr lang="en-US" sz="1800" spc="-50" dirty="0">
                <a:latin typeface="Tahoma"/>
                <a:cs typeface="Tahoma"/>
              </a:rPr>
              <a:t> </a:t>
            </a:r>
            <a:r>
              <a:rPr lang="en-US" sz="1800" spc="80" dirty="0">
                <a:latin typeface="Tahoma"/>
                <a:cs typeface="Tahoma"/>
              </a:rPr>
              <a:t>removal,</a:t>
            </a:r>
            <a:r>
              <a:rPr lang="en-US" sz="1800" spc="25" dirty="0">
                <a:latin typeface="Tahoma"/>
                <a:cs typeface="Tahoma"/>
              </a:rPr>
              <a:t> </a:t>
            </a:r>
            <a:r>
              <a:rPr lang="en-US" sz="1800" spc="45" dirty="0">
                <a:latin typeface="Tahoma"/>
                <a:cs typeface="Tahoma"/>
              </a:rPr>
              <a:t>eflornithine</a:t>
            </a:r>
            <a:endParaRPr lang="en-US" sz="1800" dirty="0">
              <a:latin typeface="Tahoma"/>
              <a:cs typeface="Tahoma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172CFB-679B-DE75-C394-E1FF9B526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752600"/>
            <a:ext cx="4110456" cy="437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5332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E5BC7-32A2-2210-5429-C1731E893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300" b="1" i="0" u="none" strike="noStrike" kern="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Hyperprolactinemia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5404A-CA4E-0D97-C6EC-9E265BDA6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lvl="1"/>
            <a:r>
              <a:rPr lang="en-US" sz="2200" b="1" dirty="0"/>
              <a:t>Prolactin (PRL) is a polypeptide protein  hormone secreted by the lactotroph cells in the 	anterior pituitary gland .</a:t>
            </a:r>
          </a:p>
          <a:p>
            <a:pPr lvl="1"/>
            <a:endParaRPr lang="en-US" sz="2200" b="1" dirty="0"/>
          </a:p>
          <a:p>
            <a:pPr lvl="1"/>
            <a:r>
              <a:rPr lang="en-US" sz="2200" b="1" dirty="0"/>
              <a:t>Suppressed by hypothalamic dopamine to act 	on Lactotroph D2 receptors .</a:t>
            </a:r>
          </a:p>
          <a:p>
            <a:pPr lvl="1"/>
            <a:endParaRPr lang="en-US" sz="2200" b="1" dirty="0"/>
          </a:p>
          <a:p>
            <a:pPr lvl="1"/>
            <a:r>
              <a:rPr lang="en-US" sz="2200" b="1" dirty="0"/>
              <a:t>Prolactin (PRL) is the hormone act as  stimulation &amp; maintenance of milk production 	in the breast .</a:t>
            </a:r>
          </a:p>
          <a:p>
            <a:pPr lvl="1"/>
            <a:r>
              <a:rPr lang="en-US" sz="2200" b="1" dirty="0"/>
              <a:t>Definition:</a:t>
            </a:r>
          </a:p>
          <a:p>
            <a:pPr marL="12700">
              <a:lnSpc>
                <a:spcPts val="2145"/>
              </a:lnSpc>
            </a:pPr>
            <a:r>
              <a:rPr lang="en-US" sz="3600" b="1" i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Hyperprolactinemia</a:t>
            </a:r>
            <a:r>
              <a:rPr lang="en-US" sz="1600" b="1" i="1" u="sng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lang="en-US" sz="2900" dirty="0">
                <a:latin typeface="Arial MT"/>
                <a:cs typeface="Arial MT"/>
              </a:rPr>
              <a:t>is a</a:t>
            </a:r>
            <a:r>
              <a:rPr lang="en-US" sz="2900" spc="10" dirty="0">
                <a:latin typeface="Arial MT"/>
                <a:cs typeface="Arial MT"/>
              </a:rPr>
              <a:t> </a:t>
            </a:r>
            <a:r>
              <a:rPr lang="en-US" sz="2900" dirty="0">
                <a:latin typeface="Arial MT"/>
                <a:cs typeface="Arial MT"/>
              </a:rPr>
              <a:t>condition</a:t>
            </a:r>
            <a:r>
              <a:rPr lang="en-US" sz="2900" spc="-80" dirty="0">
                <a:latin typeface="Arial MT"/>
                <a:cs typeface="Arial MT"/>
              </a:rPr>
              <a:t> </a:t>
            </a:r>
            <a:r>
              <a:rPr lang="en-US" sz="2900" dirty="0">
                <a:latin typeface="Arial MT"/>
                <a:cs typeface="Arial MT"/>
              </a:rPr>
              <a:t>characterized</a:t>
            </a:r>
            <a:r>
              <a:rPr lang="en-US" sz="2900" spc="-55" dirty="0">
                <a:latin typeface="Arial MT"/>
                <a:cs typeface="Arial MT"/>
              </a:rPr>
              <a:t> </a:t>
            </a:r>
            <a:r>
              <a:rPr lang="en-US" sz="2900" dirty="0">
                <a:latin typeface="Arial MT"/>
                <a:cs typeface="Arial MT"/>
              </a:rPr>
              <a:t>by</a:t>
            </a:r>
            <a:r>
              <a:rPr lang="en-US" sz="2900" spc="55" dirty="0">
                <a:latin typeface="Arial MT"/>
                <a:cs typeface="Arial MT"/>
              </a:rPr>
              <a:t> </a:t>
            </a:r>
            <a:r>
              <a:rPr lang="en-US" sz="2900" b="1" dirty="0">
                <a:latin typeface="Arial"/>
                <a:cs typeface="Arial"/>
              </a:rPr>
              <a:t>elevated</a:t>
            </a:r>
            <a:r>
              <a:rPr lang="en-US" sz="2900" b="1" spc="-10" dirty="0">
                <a:latin typeface="Arial"/>
                <a:cs typeface="Arial"/>
              </a:rPr>
              <a:t> </a:t>
            </a:r>
            <a:r>
              <a:rPr lang="en-US" sz="2900" b="1" dirty="0">
                <a:latin typeface="Arial"/>
                <a:cs typeface="Arial"/>
              </a:rPr>
              <a:t>serum</a:t>
            </a:r>
            <a:r>
              <a:rPr lang="en-US" sz="2900" b="1" spc="-10" dirty="0">
                <a:latin typeface="Arial"/>
                <a:cs typeface="Arial"/>
              </a:rPr>
              <a:t> </a:t>
            </a:r>
            <a:r>
              <a:rPr lang="en-US" sz="2900" b="1" dirty="0">
                <a:latin typeface="Arial"/>
                <a:cs typeface="Arial"/>
              </a:rPr>
              <a:t>prolactin</a:t>
            </a:r>
            <a:r>
              <a:rPr lang="en-US" sz="2900" b="1" spc="-30" dirty="0">
                <a:latin typeface="Arial"/>
                <a:cs typeface="Arial"/>
              </a:rPr>
              <a:t> </a:t>
            </a:r>
            <a:r>
              <a:rPr lang="en-US" sz="2900" b="1" dirty="0">
                <a:latin typeface="Arial"/>
                <a:cs typeface="Arial"/>
              </a:rPr>
              <a:t>levels</a:t>
            </a:r>
            <a:r>
              <a:rPr lang="en-US" sz="2900" dirty="0">
                <a:latin typeface="Arial MT"/>
                <a:cs typeface="Arial MT"/>
              </a:rPr>
              <a:t>,</a:t>
            </a:r>
            <a:r>
              <a:rPr lang="en-US" sz="2900" spc="-10" dirty="0">
                <a:latin typeface="Arial MT"/>
                <a:cs typeface="Arial MT"/>
              </a:rPr>
              <a:t> </a:t>
            </a:r>
            <a:r>
              <a:rPr lang="en-US" sz="2900" dirty="0">
                <a:latin typeface="Arial MT"/>
                <a:cs typeface="Arial MT"/>
              </a:rPr>
              <a:t>often</a:t>
            </a:r>
            <a:r>
              <a:rPr lang="en-US" sz="2900" spc="-5" dirty="0">
                <a:latin typeface="Arial MT"/>
                <a:cs typeface="Arial MT"/>
              </a:rPr>
              <a:t> </a:t>
            </a:r>
            <a:r>
              <a:rPr lang="en-US" sz="2900" spc="-10" dirty="0">
                <a:latin typeface="Arial MT"/>
                <a:cs typeface="Arial MT"/>
              </a:rPr>
              <a:t>causing</a:t>
            </a:r>
            <a:endParaRPr lang="en-US" sz="29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lang="en-US" sz="2900" dirty="0">
                <a:latin typeface="Arial MT"/>
                <a:cs typeface="Arial MT"/>
              </a:rPr>
              <a:t>menstrual</a:t>
            </a:r>
            <a:r>
              <a:rPr lang="en-US" sz="2900" spc="-45" dirty="0">
                <a:latin typeface="Arial MT"/>
                <a:cs typeface="Arial MT"/>
              </a:rPr>
              <a:t> </a:t>
            </a:r>
            <a:r>
              <a:rPr lang="en-US" sz="2900" dirty="0">
                <a:latin typeface="Arial MT"/>
                <a:cs typeface="Arial MT"/>
              </a:rPr>
              <a:t>disturbances</a:t>
            </a:r>
            <a:r>
              <a:rPr lang="en-US" sz="2900" spc="-70" dirty="0">
                <a:latin typeface="Arial MT"/>
                <a:cs typeface="Arial MT"/>
              </a:rPr>
              <a:t> </a:t>
            </a:r>
            <a:r>
              <a:rPr lang="en-US" sz="2900" dirty="0">
                <a:latin typeface="Arial MT"/>
                <a:cs typeface="Arial MT"/>
              </a:rPr>
              <a:t>and</a:t>
            </a:r>
            <a:r>
              <a:rPr lang="en-US" sz="2900" spc="10" dirty="0">
                <a:latin typeface="Arial MT"/>
                <a:cs typeface="Arial MT"/>
              </a:rPr>
              <a:t> </a:t>
            </a:r>
            <a:r>
              <a:rPr lang="en-US" sz="2900" spc="-10" dirty="0">
                <a:latin typeface="Arial MT"/>
                <a:cs typeface="Arial MT"/>
              </a:rPr>
              <a:t>galactorrhea</a:t>
            </a:r>
          </a:p>
          <a:p>
            <a:pPr marL="194310" indent="-181610">
              <a:spcBef>
                <a:spcPts val="915"/>
              </a:spcBef>
              <a:buClr>
                <a:srgbClr val="252525"/>
              </a:buClr>
              <a:buFont typeface="Arial MT"/>
              <a:buChar char="•"/>
              <a:tabLst>
                <a:tab pos="194310" algn="l"/>
              </a:tabLst>
            </a:pPr>
            <a:r>
              <a:rPr lang="en-US" sz="2900" b="1" spc="85" dirty="0">
                <a:latin typeface="Tahoma"/>
                <a:cs typeface="Tahoma"/>
              </a:rPr>
              <a:t>Stimulated</a:t>
            </a:r>
            <a:r>
              <a:rPr lang="en-US" sz="2900" b="1" spc="-85" dirty="0">
                <a:latin typeface="Tahoma"/>
                <a:cs typeface="Tahoma"/>
              </a:rPr>
              <a:t> </a:t>
            </a:r>
            <a:r>
              <a:rPr lang="en-US" sz="2900" b="1" spc="-25" dirty="0">
                <a:latin typeface="Tahoma"/>
                <a:cs typeface="Tahoma"/>
              </a:rPr>
              <a:t>by:</a:t>
            </a:r>
            <a:endParaRPr lang="en-US" sz="2900" b="1" dirty="0">
              <a:latin typeface="Tahoma"/>
              <a:cs typeface="Tahoma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252525"/>
              </a:buClr>
              <a:buFont typeface="Arial MT"/>
              <a:buChar char="•"/>
              <a:tabLst>
                <a:tab pos="756285" algn="l"/>
              </a:tabLst>
            </a:pPr>
            <a:r>
              <a:rPr lang="en-US" sz="2900" b="1" spc="50" dirty="0">
                <a:latin typeface="Tahoma"/>
                <a:cs typeface="Tahoma"/>
              </a:rPr>
              <a:t>Estrogen</a:t>
            </a:r>
            <a:endParaRPr lang="en-US" sz="2900" b="1" dirty="0">
              <a:latin typeface="Tahoma"/>
              <a:cs typeface="Tahoma"/>
            </a:endParaRPr>
          </a:p>
          <a:p>
            <a:pPr marL="756285" lvl="1" indent="-286385">
              <a:lnSpc>
                <a:spcPct val="100000"/>
              </a:lnSpc>
              <a:spcBef>
                <a:spcPts val="505"/>
              </a:spcBef>
              <a:buClr>
                <a:srgbClr val="252525"/>
              </a:buClr>
              <a:buFont typeface="Arial MT"/>
              <a:buChar char="•"/>
              <a:tabLst>
                <a:tab pos="756285" algn="l"/>
              </a:tabLst>
            </a:pPr>
            <a:r>
              <a:rPr lang="en-US" sz="2900" b="1" spc="-25" dirty="0">
                <a:latin typeface="Tahoma"/>
                <a:cs typeface="Tahoma"/>
              </a:rPr>
              <a:t>TRH</a:t>
            </a:r>
            <a:endParaRPr lang="en-US" sz="2900" b="1" dirty="0">
              <a:latin typeface="Tahoma"/>
              <a:cs typeface="Tahoma"/>
            </a:endParaRPr>
          </a:p>
          <a:p>
            <a:pPr marL="756285" lvl="1" indent="-286385">
              <a:lnSpc>
                <a:spcPct val="100000"/>
              </a:lnSpc>
              <a:spcBef>
                <a:spcPts val="505"/>
              </a:spcBef>
              <a:buClr>
                <a:srgbClr val="252525"/>
              </a:buClr>
              <a:buFont typeface="Arial MT"/>
              <a:buChar char="•"/>
              <a:tabLst>
                <a:tab pos="756285" algn="l"/>
              </a:tabLst>
            </a:pPr>
            <a:r>
              <a:rPr lang="en-US" sz="2900" b="1" spc="-10" dirty="0">
                <a:latin typeface="Tahoma"/>
                <a:cs typeface="Tahoma"/>
              </a:rPr>
              <a:t>Stress</a:t>
            </a:r>
            <a:endParaRPr lang="en-US" sz="2900" b="1" dirty="0">
              <a:latin typeface="Tahoma"/>
              <a:cs typeface="Tahoma"/>
            </a:endParaRPr>
          </a:p>
          <a:p>
            <a:pPr marL="756285" lvl="1" indent="-286385">
              <a:lnSpc>
                <a:spcPct val="100000"/>
              </a:lnSpc>
              <a:spcBef>
                <a:spcPts val="505"/>
              </a:spcBef>
              <a:buClr>
                <a:srgbClr val="252525"/>
              </a:buClr>
              <a:buFont typeface="Arial MT"/>
              <a:buChar char="•"/>
              <a:tabLst>
                <a:tab pos="756285" algn="l"/>
              </a:tabLst>
            </a:pPr>
            <a:r>
              <a:rPr lang="en-US" sz="2900" b="1" spc="125" dirty="0">
                <a:latin typeface="Tahoma"/>
                <a:cs typeface="Tahoma"/>
              </a:rPr>
              <a:t>Nipple</a:t>
            </a:r>
            <a:r>
              <a:rPr lang="en-US" sz="2900" b="1" spc="-95" dirty="0">
                <a:latin typeface="Tahoma"/>
                <a:cs typeface="Tahoma"/>
              </a:rPr>
              <a:t> </a:t>
            </a:r>
            <a:r>
              <a:rPr lang="en-US" sz="2900" b="1" spc="45" dirty="0">
                <a:latin typeface="Tahoma"/>
                <a:cs typeface="Tahoma"/>
              </a:rPr>
              <a:t>stimulation</a:t>
            </a:r>
            <a:endParaRPr lang="en-US" sz="2900" b="1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218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>
            <a:extLst>
              <a:ext uri="{FF2B5EF4-FFF2-40B4-BE49-F238E27FC236}">
                <a16:creationId xmlns:a16="http://schemas.microsoft.com/office/drawing/2014/main" id="{204FBD90-3D69-921F-9BF9-B08B6A64712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04800"/>
            <a:ext cx="9220200" cy="582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6246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42074-4B6D-9F85-6333-208ECE531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042" y="798974"/>
            <a:ext cx="2425950" cy="605354"/>
          </a:xfrm>
        </p:spPr>
        <p:txBody>
          <a:bodyPr/>
          <a:lstStyle/>
          <a:p>
            <a:r>
              <a:rPr kumimoji="0" lang="en-US" sz="2800" b="1" i="0" u="none" strike="noStrike" kern="0" cap="none" spc="15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eelawadee UI"/>
                <a:ea typeface="+mj-ea"/>
                <a:cs typeface="Leelawadee UI"/>
              </a:rPr>
              <a:t>Causes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C8468-791F-BB9F-5FE3-F8B2CB14D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spc="90" dirty="0">
                <a:solidFill>
                  <a:srgbClr val="C00000"/>
                </a:solidFill>
                <a:latin typeface="Leelawadee UI"/>
                <a:cs typeface="Leelawadee UI"/>
              </a:rPr>
              <a:t>Clinical</a:t>
            </a:r>
            <a:r>
              <a:rPr lang="en-US" b="1" spc="15" dirty="0">
                <a:solidFill>
                  <a:srgbClr val="C00000"/>
                </a:solidFill>
                <a:latin typeface="Leelawadee UI"/>
                <a:cs typeface="Leelawadee UI"/>
              </a:rPr>
              <a:t> </a:t>
            </a:r>
            <a:r>
              <a:rPr lang="en-US" b="1" spc="-10" dirty="0">
                <a:solidFill>
                  <a:srgbClr val="C00000"/>
                </a:solidFill>
                <a:latin typeface="Leelawadee UI"/>
                <a:cs typeface="Leelawadee UI"/>
              </a:rPr>
              <a:t>Features:</a:t>
            </a:r>
          </a:p>
          <a:p>
            <a:pPr marL="194945" indent="-182245">
              <a:spcBef>
                <a:spcPts val="635"/>
              </a:spcBef>
              <a:buClr>
                <a:srgbClr val="252525"/>
              </a:buClr>
              <a:buFont typeface="Arial MT"/>
              <a:buChar char="•"/>
              <a:tabLst>
                <a:tab pos="194945" algn="l"/>
              </a:tabLst>
            </a:pPr>
            <a:r>
              <a:rPr lang="en-US" sz="1800" b="1" i="1" u="sng" spc="-4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Women:</a:t>
            </a:r>
            <a:endParaRPr lang="en-US" sz="1800" dirty="0">
              <a:latin typeface="Verdana"/>
              <a:cs typeface="Verdana"/>
            </a:endParaRPr>
          </a:p>
          <a:p>
            <a:pPr marL="756285" lvl="1" indent="-287020">
              <a:lnSpc>
                <a:spcPct val="100000"/>
              </a:lnSpc>
              <a:spcBef>
                <a:spcPts val="490"/>
              </a:spcBef>
              <a:buClr>
                <a:srgbClr val="252525"/>
              </a:buClr>
              <a:buFont typeface="Arial MT"/>
              <a:buChar char="•"/>
              <a:tabLst>
                <a:tab pos="756285" algn="l"/>
              </a:tabLst>
            </a:pPr>
            <a:r>
              <a:rPr lang="en-US" sz="1600" spc="125" dirty="0">
                <a:latin typeface="Tahoma"/>
                <a:cs typeface="Tahoma"/>
              </a:rPr>
              <a:t>Galactorrhea</a:t>
            </a:r>
            <a:endParaRPr lang="en-US" sz="1600" dirty="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spcBef>
                <a:spcPts val="505"/>
              </a:spcBef>
              <a:buClr>
                <a:srgbClr val="252525"/>
              </a:buClr>
              <a:buFont typeface="Arial MT"/>
              <a:buChar char="•"/>
              <a:tabLst>
                <a:tab pos="756285" algn="l"/>
              </a:tabLst>
            </a:pPr>
            <a:r>
              <a:rPr lang="en-US" sz="1600" spc="114" dirty="0">
                <a:latin typeface="Tahoma"/>
                <a:cs typeface="Tahoma"/>
              </a:rPr>
              <a:t>Amenorrhea</a:t>
            </a:r>
            <a:r>
              <a:rPr lang="en-US" sz="1600" spc="-30" dirty="0">
                <a:latin typeface="Tahoma"/>
                <a:cs typeface="Tahoma"/>
              </a:rPr>
              <a:t> </a:t>
            </a:r>
            <a:r>
              <a:rPr lang="en-US" sz="1600" dirty="0">
                <a:latin typeface="Tahoma"/>
                <a:cs typeface="Tahoma"/>
              </a:rPr>
              <a:t>or</a:t>
            </a:r>
            <a:r>
              <a:rPr lang="en-US" sz="1600" spc="-30" dirty="0">
                <a:latin typeface="Tahoma"/>
                <a:cs typeface="Tahoma"/>
              </a:rPr>
              <a:t> </a:t>
            </a:r>
            <a:r>
              <a:rPr lang="en-US" sz="1600" spc="90" dirty="0">
                <a:latin typeface="Tahoma"/>
                <a:cs typeface="Tahoma"/>
              </a:rPr>
              <a:t>oligomenorrhea</a:t>
            </a:r>
            <a:endParaRPr lang="en-US" sz="1600" dirty="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spcBef>
                <a:spcPts val="505"/>
              </a:spcBef>
              <a:buClr>
                <a:srgbClr val="252525"/>
              </a:buClr>
              <a:buFont typeface="Arial MT"/>
              <a:buChar char="•"/>
              <a:tabLst>
                <a:tab pos="756285" algn="l"/>
              </a:tabLst>
            </a:pPr>
            <a:r>
              <a:rPr lang="en-US" sz="1600" spc="-10" dirty="0">
                <a:latin typeface="Tahoma"/>
                <a:cs typeface="Tahoma"/>
              </a:rPr>
              <a:t>Infertility</a:t>
            </a:r>
            <a:endParaRPr lang="en-US" sz="1600" dirty="0">
              <a:latin typeface="Tahoma"/>
              <a:cs typeface="Tahoma"/>
            </a:endParaRPr>
          </a:p>
          <a:p>
            <a:pPr marL="194945" indent="-182245">
              <a:spcBef>
                <a:spcPts val="905"/>
              </a:spcBef>
              <a:buClr>
                <a:srgbClr val="252525"/>
              </a:buClr>
              <a:buFont typeface="Arial MT"/>
              <a:buChar char="•"/>
              <a:tabLst>
                <a:tab pos="194945" algn="l"/>
              </a:tabLst>
            </a:pPr>
            <a:r>
              <a:rPr lang="en-US" sz="1800" b="1" i="1" u="sng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Men:</a:t>
            </a:r>
            <a:endParaRPr lang="en-US" sz="1800" dirty="0">
              <a:latin typeface="Verdana"/>
              <a:cs typeface="Verdana"/>
            </a:endParaRPr>
          </a:p>
          <a:p>
            <a:pPr marL="756285" lvl="1" indent="-287020">
              <a:lnSpc>
                <a:spcPct val="100000"/>
              </a:lnSpc>
              <a:spcBef>
                <a:spcPts val="489"/>
              </a:spcBef>
              <a:buClr>
                <a:srgbClr val="252525"/>
              </a:buClr>
              <a:buFont typeface="Arial MT"/>
              <a:buChar char="•"/>
              <a:tabLst>
                <a:tab pos="756285" algn="l"/>
              </a:tabLst>
            </a:pPr>
            <a:r>
              <a:rPr lang="en-US" sz="1600" spc="145" dirty="0">
                <a:latin typeface="Tahoma"/>
                <a:cs typeface="Tahoma"/>
              </a:rPr>
              <a:t>Decreased</a:t>
            </a:r>
            <a:r>
              <a:rPr lang="en-US" sz="1600" spc="-135" dirty="0">
                <a:latin typeface="Tahoma"/>
                <a:cs typeface="Tahoma"/>
              </a:rPr>
              <a:t> </a:t>
            </a:r>
            <a:r>
              <a:rPr lang="en-US" sz="1600" spc="75" dirty="0">
                <a:latin typeface="Tahoma"/>
                <a:cs typeface="Tahoma"/>
              </a:rPr>
              <a:t>libido</a:t>
            </a:r>
            <a:endParaRPr lang="en-US" sz="1600" dirty="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spcBef>
                <a:spcPts val="505"/>
              </a:spcBef>
              <a:buClr>
                <a:srgbClr val="252525"/>
              </a:buClr>
              <a:buFont typeface="Arial MT"/>
              <a:buChar char="•"/>
              <a:tabLst>
                <a:tab pos="756285" algn="l"/>
              </a:tabLst>
            </a:pPr>
            <a:r>
              <a:rPr lang="en-US" sz="1600" spc="65" dirty="0">
                <a:latin typeface="Tahoma"/>
                <a:cs typeface="Tahoma"/>
              </a:rPr>
              <a:t>Erectile</a:t>
            </a:r>
            <a:r>
              <a:rPr lang="en-US" sz="1600" spc="-114" dirty="0">
                <a:latin typeface="Tahoma"/>
                <a:cs typeface="Tahoma"/>
              </a:rPr>
              <a:t> </a:t>
            </a:r>
            <a:r>
              <a:rPr lang="en-US" sz="1600" spc="70" dirty="0">
                <a:latin typeface="Tahoma"/>
                <a:cs typeface="Tahoma"/>
              </a:rPr>
              <a:t>dysfunction</a:t>
            </a:r>
            <a:endParaRPr lang="en-US" sz="1600" dirty="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spcBef>
                <a:spcPts val="505"/>
              </a:spcBef>
              <a:buClr>
                <a:srgbClr val="252525"/>
              </a:buClr>
              <a:buFont typeface="Arial MT"/>
              <a:buChar char="•"/>
              <a:tabLst>
                <a:tab pos="756285" algn="l"/>
              </a:tabLst>
            </a:pPr>
            <a:r>
              <a:rPr lang="en-US" sz="1600" spc="130" dirty="0">
                <a:latin typeface="Tahoma"/>
                <a:cs typeface="Tahoma"/>
              </a:rPr>
              <a:t>Gynecomastia</a:t>
            </a:r>
            <a:endParaRPr lang="en-US" sz="1600" dirty="0">
              <a:latin typeface="Tahoma"/>
              <a:cs typeface="Tahoma"/>
            </a:endParaRPr>
          </a:p>
          <a:p>
            <a:pPr marL="194945" indent="-182245">
              <a:spcBef>
                <a:spcPts val="880"/>
              </a:spcBef>
              <a:buClr>
                <a:srgbClr val="252525"/>
              </a:buClr>
              <a:buFont typeface="Arial MT"/>
              <a:buChar char="•"/>
              <a:tabLst>
                <a:tab pos="194945" algn="l"/>
              </a:tabLst>
            </a:pPr>
            <a:r>
              <a:rPr lang="en-US" sz="1800" b="1" dirty="0">
                <a:latin typeface="Leelawadee UI"/>
                <a:cs typeface="Leelawadee UI"/>
              </a:rPr>
              <a:t>Mass</a:t>
            </a:r>
            <a:r>
              <a:rPr lang="en-US" sz="1800" b="1" spc="45" dirty="0">
                <a:latin typeface="Leelawadee UI"/>
                <a:cs typeface="Leelawadee UI"/>
              </a:rPr>
              <a:t> </a:t>
            </a:r>
            <a:r>
              <a:rPr lang="en-US" sz="1800" b="1" dirty="0">
                <a:latin typeface="Leelawadee UI"/>
                <a:cs typeface="Leelawadee UI"/>
              </a:rPr>
              <a:t>effect</a:t>
            </a:r>
            <a:r>
              <a:rPr lang="en-US" sz="1800" b="1" spc="35" dirty="0">
                <a:latin typeface="Leelawadee UI"/>
                <a:cs typeface="Leelawadee UI"/>
              </a:rPr>
              <a:t> </a:t>
            </a:r>
            <a:r>
              <a:rPr lang="en-US" sz="1800" b="1" dirty="0">
                <a:latin typeface="Leelawadee UI"/>
                <a:cs typeface="Leelawadee UI"/>
              </a:rPr>
              <a:t>symptoms</a:t>
            </a:r>
            <a:r>
              <a:rPr lang="en-US" sz="1800" b="1" spc="25" dirty="0">
                <a:latin typeface="Leelawadee UI"/>
                <a:cs typeface="Leelawadee UI"/>
              </a:rPr>
              <a:t> </a:t>
            </a:r>
            <a:r>
              <a:rPr lang="en-US" sz="1800" spc="-20" dirty="0">
                <a:latin typeface="Tahoma"/>
                <a:cs typeface="Tahoma"/>
              </a:rPr>
              <a:t>(if</a:t>
            </a:r>
            <a:r>
              <a:rPr lang="en-US" sz="1800" spc="40" dirty="0">
                <a:latin typeface="Tahoma"/>
                <a:cs typeface="Tahoma"/>
              </a:rPr>
              <a:t> </a:t>
            </a:r>
            <a:r>
              <a:rPr lang="en-US" sz="1800" spc="135" dirty="0">
                <a:latin typeface="Tahoma"/>
                <a:cs typeface="Tahoma"/>
              </a:rPr>
              <a:t>macroadenoma):</a:t>
            </a:r>
            <a:endParaRPr lang="en-US" sz="1800" dirty="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spcBef>
                <a:spcPts val="515"/>
              </a:spcBef>
              <a:buClr>
                <a:srgbClr val="252525"/>
              </a:buClr>
              <a:buFont typeface="Arial MT"/>
              <a:buChar char="•"/>
              <a:tabLst>
                <a:tab pos="756285" algn="l"/>
              </a:tabLst>
            </a:pPr>
            <a:r>
              <a:rPr lang="en-US" sz="1600" spc="180" dirty="0">
                <a:latin typeface="Tahoma"/>
                <a:cs typeface="Tahoma"/>
              </a:rPr>
              <a:t>Headache</a:t>
            </a:r>
            <a:endParaRPr lang="en-US" sz="1600" dirty="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spcBef>
                <a:spcPts val="500"/>
              </a:spcBef>
              <a:buClr>
                <a:srgbClr val="252525"/>
              </a:buClr>
              <a:buFont typeface="Arial MT"/>
              <a:buChar char="•"/>
              <a:tabLst>
                <a:tab pos="756285" algn="l"/>
              </a:tabLst>
            </a:pPr>
            <a:r>
              <a:rPr lang="en-US" sz="1600" spc="55" dirty="0">
                <a:latin typeface="Tahoma"/>
                <a:cs typeface="Tahoma"/>
              </a:rPr>
              <a:t>Visual</a:t>
            </a:r>
            <a:r>
              <a:rPr lang="en-US" sz="1600" spc="-110" dirty="0">
                <a:latin typeface="Tahoma"/>
                <a:cs typeface="Tahoma"/>
              </a:rPr>
              <a:t> </a:t>
            </a:r>
            <a:r>
              <a:rPr lang="en-US" sz="1600" spc="70" dirty="0">
                <a:latin typeface="Tahoma"/>
                <a:cs typeface="Tahoma"/>
              </a:rPr>
              <a:t>field</a:t>
            </a:r>
            <a:r>
              <a:rPr lang="en-US" sz="1600" spc="-114" dirty="0">
                <a:latin typeface="Tahoma"/>
                <a:cs typeface="Tahoma"/>
              </a:rPr>
              <a:t> </a:t>
            </a:r>
            <a:r>
              <a:rPr lang="en-US" sz="1600" spc="110" dirty="0">
                <a:latin typeface="Tahoma"/>
                <a:cs typeface="Tahoma"/>
              </a:rPr>
              <a:t>defects</a:t>
            </a:r>
            <a:r>
              <a:rPr lang="en-US" sz="1600" spc="-70" dirty="0">
                <a:latin typeface="Tahoma"/>
                <a:cs typeface="Tahoma"/>
              </a:rPr>
              <a:t> </a:t>
            </a:r>
            <a:r>
              <a:rPr lang="en-US" sz="1600" spc="85" dirty="0">
                <a:latin typeface="Tahoma"/>
                <a:cs typeface="Tahoma"/>
              </a:rPr>
              <a:t>(bitemporal</a:t>
            </a:r>
            <a:r>
              <a:rPr lang="en-US" sz="1600" spc="-110" dirty="0">
                <a:latin typeface="Tahoma"/>
                <a:cs typeface="Tahoma"/>
              </a:rPr>
              <a:t> </a:t>
            </a:r>
            <a:r>
              <a:rPr lang="en-US" sz="1600" spc="110" dirty="0">
                <a:latin typeface="Tahoma"/>
                <a:cs typeface="Tahoma"/>
              </a:rPr>
              <a:t>hemianopia)</a:t>
            </a:r>
            <a:endParaRPr lang="en-US" sz="1600" dirty="0">
              <a:latin typeface="Tahoma"/>
              <a:cs typeface="Tahoma"/>
            </a:endParaRP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0AB9F7-8854-8605-5E14-236C815AE1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234" y="1404328"/>
            <a:ext cx="3828178" cy="4049345"/>
          </a:xfrm>
        </p:spPr>
        <p:txBody>
          <a:bodyPr>
            <a:normAutofit lnSpcReduction="10000"/>
          </a:bodyPr>
          <a:lstStyle/>
          <a:p>
            <a:pPr marL="203835" indent="-195580">
              <a:lnSpc>
                <a:spcPct val="100000"/>
              </a:lnSpc>
              <a:spcBef>
                <a:spcPts val="445"/>
              </a:spcBef>
              <a:buClr>
                <a:srgbClr val="252525"/>
              </a:buClr>
              <a:buSzPct val="94444"/>
              <a:buAutoNum type="arabicPeriod"/>
              <a:tabLst>
                <a:tab pos="203835" algn="l"/>
              </a:tabLst>
            </a:pPr>
            <a:r>
              <a:rPr lang="en-US" b="1" spc="-10" dirty="0">
                <a:solidFill>
                  <a:srgbClr val="C00000"/>
                </a:solidFill>
                <a:latin typeface="Leelawadee UI"/>
                <a:cs typeface="Leelawadee UI"/>
              </a:rPr>
              <a:t>Physiological</a:t>
            </a:r>
            <a:r>
              <a:rPr lang="en-US" spc="-10" dirty="0">
                <a:solidFill>
                  <a:srgbClr val="C00000"/>
                </a:solidFill>
                <a:latin typeface="Tahoma"/>
                <a:cs typeface="Tahoma"/>
              </a:rPr>
              <a:t>:</a:t>
            </a:r>
            <a:endParaRPr lang="en-US" dirty="0">
              <a:latin typeface="Tahoma"/>
              <a:cs typeface="Tahoma"/>
            </a:endParaRPr>
          </a:p>
          <a:p>
            <a:pPr marL="755015" lvl="1" indent="-285750">
              <a:lnSpc>
                <a:spcPct val="100000"/>
              </a:lnSpc>
              <a:spcBef>
                <a:spcPts val="320"/>
              </a:spcBef>
              <a:buClr>
                <a:srgbClr val="252525"/>
              </a:buClr>
              <a:buAutoNum type="arabicPeriod"/>
              <a:tabLst>
                <a:tab pos="755015" algn="l"/>
              </a:tabLst>
            </a:pPr>
            <a:r>
              <a:rPr lang="en-US" sz="1400" spc="120" dirty="0">
                <a:latin typeface="Tahoma"/>
                <a:cs typeface="Tahoma"/>
              </a:rPr>
              <a:t>Pregnancy</a:t>
            </a:r>
            <a:endParaRPr lang="en-US" sz="1400" dirty="0">
              <a:latin typeface="Tahoma"/>
              <a:cs typeface="Tahoma"/>
            </a:endParaRPr>
          </a:p>
          <a:p>
            <a:pPr marL="755015" lvl="1" indent="-285750">
              <a:lnSpc>
                <a:spcPct val="100000"/>
              </a:lnSpc>
              <a:spcBef>
                <a:spcPts val="315"/>
              </a:spcBef>
              <a:buClr>
                <a:srgbClr val="252525"/>
              </a:buClr>
              <a:buAutoNum type="arabicPeriod"/>
              <a:tabLst>
                <a:tab pos="755015" algn="l"/>
              </a:tabLst>
            </a:pPr>
            <a:r>
              <a:rPr lang="en-US" sz="1400" spc="95" dirty="0">
                <a:latin typeface="Tahoma"/>
                <a:cs typeface="Tahoma"/>
              </a:rPr>
              <a:t>Lactation</a:t>
            </a:r>
            <a:endParaRPr lang="en-US" sz="1400" dirty="0">
              <a:latin typeface="Tahoma"/>
              <a:cs typeface="Tahoma"/>
            </a:endParaRPr>
          </a:p>
          <a:p>
            <a:pPr marL="755015" lvl="1" indent="-285750">
              <a:lnSpc>
                <a:spcPct val="100000"/>
              </a:lnSpc>
              <a:spcBef>
                <a:spcPts val="310"/>
              </a:spcBef>
              <a:buClr>
                <a:srgbClr val="252525"/>
              </a:buClr>
              <a:buAutoNum type="arabicPeriod"/>
              <a:tabLst>
                <a:tab pos="755015" algn="l"/>
              </a:tabLst>
            </a:pPr>
            <a:r>
              <a:rPr lang="en-US" sz="1400" spc="90" dirty="0">
                <a:latin typeface="Tahoma"/>
                <a:cs typeface="Tahoma"/>
              </a:rPr>
              <a:t>Sleep</a:t>
            </a:r>
            <a:endParaRPr lang="en-US" sz="1400" dirty="0">
              <a:latin typeface="Tahoma"/>
              <a:cs typeface="Tahoma"/>
            </a:endParaRPr>
          </a:p>
          <a:p>
            <a:pPr marL="755015" lvl="1" indent="-285750">
              <a:lnSpc>
                <a:spcPct val="100000"/>
              </a:lnSpc>
              <a:spcBef>
                <a:spcPts val="315"/>
              </a:spcBef>
              <a:buClr>
                <a:srgbClr val="252525"/>
              </a:buClr>
              <a:buAutoNum type="arabicPeriod"/>
              <a:tabLst>
                <a:tab pos="755015" algn="l"/>
              </a:tabLst>
            </a:pPr>
            <a:r>
              <a:rPr lang="en-US" sz="1400" spc="-10" dirty="0">
                <a:latin typeface="Tahoma"/>
                <a:cs typeface="Tahoma"/>
              </a:rPr>
              <a:t>Stress</a:t>
            </a:r>
            <a:endParaRPr lang="en-US" sz="1400" dirty="0">
              <a:latin typeface="Tahoma"/>
              <a:cs typeface="Tahoma"/>
            </a:endParaRPr>
          </a:p>
          <a:p>
            <a:pPr marL="203200" indent="-194945">
              <a:lnSpc>
                <a:spcPct val="100000"/>
              </a:lnSpc>
              <a:spcBef>
                <a:spcPts val="665"/>
              </a:spcBef>
              <a:buClr>
                <a:srgbClr val="252525"/>
              </a:buClr>
              <a:buSzPct val="94444"/>
              <a:buAutoNum type="arabicPeriod"/>
              <a:tabLst>
                <a:tab pos="203200" algn="l"/>
              </a:tabLst>
            </a:pPr>
            <a:r>
              <a:rPr lang="en-US" b="1" spc="-10" dirty="0">
                <a:solidFill>
                  <a:srgbClr val="C00000"/>
                </a:solidFill>
                <a:latin typeface="Leelawadee UI"/>
                <a:cs typeface="Leelawadee UI"/>
              </a:rPr>
              <a:t>Pharmacological</a:t>
            </a:r>
            <a:r>
              <a:rPr lang="en-US" spc="-10" dirty="0">
                <a:solidFill>
                  <a:srgbClr val="C00000"/>
                </a:solidFill>
                <a:latin typeface="Tahoma"/>
                <a:cs typeface="Tahoma"/>
              </a:rPr>
              <a:t>:</a:t>
            </a:r>
            <a:endParaRPr lang="en-US" dirty="0">
              <a:latin typeface="Tahoma"/>
              <a:cs typeface="Tahoma"/>
            </a:endParaRPr>
          </a:p>
          <a:p>
            <a:pPr marL="755015" lvl="1" indent="-285750">
              <a:lnSpc>
                <a:spcPct val="100000"/>
              </a:lnSpc>
              <a:spcBef>
                <a:spcPts val="320"/>
              </a:spcBef>
              <a:buClr>
                <a:srgbClr val="252525"/>
              </a:buClr>
              <a:buAutoNum type="arabicPeriod"/>
              <a:tabLst>
                <a:tab pos="755015" algn="l"/>
              </a:tabLst>
            </a:pPr>
            <a:r>
              <a:rPr lang="en-US" sz="1400" spc="80" dirty="0">
                <a:latin typeface="Tahoma"/>
                <a:cs typeface="Tahoma"/>
              </a:rPr>
              <a:t>Antipsychotics</a:t>
            </a:r>
            <a:r>
              <a:rPr lang="en-US" sz="1400" spc="-5" dirty="0">
                <a:latin typeface="Tahoma"/>
                <a:cs typeface="Tahoma"/>
              </a:rPr>
              <a:t> </a:t>
            </a:r>
            <a:r>
              <a:rPr lang="en-US" sz="1400" dirty="0">
                <a:latin typeface="Tahoma"/>
                <a:cs typeface="Tahoma"/>
              </a:rPr>
              <a:t>(e.g.,</a:t>
            </a:r>
            <a:r>
              <a:rPr lang="en-US" sz="1400" spc="15" dirty="0">
                <a:latin typeface="Tahoma"/>
                <a:cs typeface="Tahoma"/>
              </a:rPr>
              <a:t> </a:t>
            </a:r>
            <a:r>
              <a:rPr lang="en-US" sz="1400" spc="55" dirty="0">
                <a:latin typeface="Tahoma"/>
                <a:cs typeface="Tahoma"/>
              </a:rPr>
              <a:t>risperidone,</a:t>
            </a:r>
            <a:r>
              <a:rPr lang="en-US" sz="1400" spc="-75" dirty="0">
                <a:latin typeface="Tahoma"/>
                <a:cs typeface="Tahoma"/>
              </a:rPr>
              <a:t> </a:t>
            </a:r>
            <a:r>
              <a:rPr lang="en-US" sz="1400" spc="80" dirty="0">
                <a:latin typeface="Tahoma"/>
                <a:cs typeface="Tahoma"/>
              </a:rPr>
              <a:t>haloperidol)</a:t>
            </a:r>
            <a:endParaRPr lang="en-US" sz="1400" dirty="0">
              <a:latin typeface="Tahoma"/>
              <a:cs typeface="Tahoma"/>
            </a:endParaRPr>
          </a:p>
          <a:p>
            <a:pPr marL="755015" lvl="1" indent="-285750">
              <a:lnSpc>
                <a:spcPct val="100000"/>
              </a:lnSpc>
              <a:spcBef>
                <a:spcPts val="315"/>
              </a:spcBef>
              <a:buClr>
                <a:srgbClr val="252525"/>
              </a:buClr>
              <a:buAutoNum type="arabicPeriod"/>
              <a:tabLst>
                <a:tab pos="755015" algn="l"/>
              </a:tabLst>
            </a:pPr>
            <a:r>
              <a:rPr lang="en-US" sz="1400" spc="65" dirty="0">
                <a:latin typeface="Tahoma"/>
                <a:cs typeface="Tahoma"/>
              </a:rPr>
              <a:t>Antidepressants</a:t>
            </a:r>
            <a:r>
              <a:rPr lang="en-US" sz="1400" spc="-35" dirty="0">
                <a:latin typeface="Tahoma"/>
                <a:cs typeface="Tahoma"/>
              </a:rPr>
              <a:t> </a:t>
            </a:r>
            <a:r>
              <a:rPr lang="en-US" sz="1400" dirty="0">
                <a:latin typeface="Tahoma"/>
                <a:cs typeface="Tahoma"/>
              </a:rPr>
              <a:t>(TCAs,</a:t>
            </a:r>
            <a:r>
              <a:rPr lang="en-US" sz="1400" spc="40" dirty="0">
                <a:latin typeface="Tahoma"/>
                <a:cs typeface="Tahoma"/>
              </a:rPr>
              <a:t> </a:t>
            </a:r>
            <a:r>
              <a:rPr lang="en-US" sz="1400" spc="-10" dirty="0">
                <a:latin typeface="Tahoma"/>
                <a:cs typeface="Tahoma"/>
              </a:rPr>
              <a:t>SSRIs)</a:t>
            </a:r>
            <a:endParaRPr lang="en-US" sz="1400" dirty="0">
              <a:latin typeface="Tahoma"/>
              <a:cs typeface="Tahoma"/>
            </a:endParaRPr>
          </a:p>
          <a:p>
            <a:pPr marL="755015" lvl="1" indent="-285750">
              <a:lnSpc>
                <a:spcPct val="100000"/>
              </a:lnSpc>
              <a:spcBef>
                <a:spcPts val="310"/>
              </a:spcBef>
              <a:buClr>
                <a:srgbClr val="252525"/>
              </a:buClr>
              <a:buAutoNum type="arabicPeriod"/>
              <a:tabLst>
                <a:tab pos="755015" algn="l"/>
              </a:tabLst>
            </a:pPr>
            <a:r>
              <a:rPr lang="en-US" sz="1400" spc="120" dirty="0">
                <a:latin typeface="Tahoma"/>
                <a:cs typeface="Tahoma"/>
              </a:rPr>
              <a:t>Methyldopa,</a:t>
            </a:r>
            <a:r>
              <a:rPr lang="en-US" sz="1400" spc="-114" dirty="0">
                <a:latin typeface="Tahoma"/>
                <a:cs typeface="Tahoma"/>
              </a:rPr>
              <a:t> </a:t>
            </a:r>
            <a:r>
              <a:rPr lang="en-US" sz="1400" spc="95" dirty="0">
                <a:latin typeface="Tahoma"/>
                <a:cs typeface="Tahoma"/>
              </a:rPr>
              <a:t>verapamil</a:t>
            </a:r>
            <a:endParaRPr lang="en-US" sz="1400" dirty="0">
              <a:latin typeface="Tahoma"/>
              <a:cs typeface="Tahoma"/>
            </a:endParaRPr>
          </a:p>
          <a:p>
            <a:pPr marL="203835" indent="-195580">
              <a:lnSpc>
                <a:spcPct val="100000"/>
              </a:lnSpc>
              <a:spcBef>
                <a:spcPts val="670"/>
              </a:spcBef>
              <a:buClr>
                <a:srgbClr val="252525"/>
              </a:buClr>
              <a:buSzPct val="94444"/>
              <a:buAutoNum type="arabicPeriod"/>
              <a:tabLst>
                <a:tab pos="203835" algn="l"/>
              </a:tabLst>
            </a:pPr>
            <a:r>
              <a:rPr lang="en-US" b="1" spc="-10" dirty="0">
                <a:solidFill>
                  <a:srgbClr val="C00000"/>
                </a:solidFill>
                <a:latin typeface="Leelawadee UI"/>
                <a:cs typeface="Leelawadee UI"/>
              </a:rPr>
              <a:t>Pathological</a:t>
            </a:r>
            <a:r>
              <a:rPr lang="en-US" spc="-10" dirty="0">
                <a:solidFill>
                  <a:srgbClr val="C00000"/>
                </a:solidFill>
                <a:latin typeface="Tahoma"/>
                <a:cs typeface="Tahoma"/>
              </a:rPr>
              <a:t>:</a:t>
            </a:r>
            <a:endParaRPr lang="en-US" dirty="0">
              <a:latin typeface="Tahoma"/>
              <a:cs typeface="Tahoma"/>
            </a:endParaRPr>
          </a:p>
          <a:p>
            <a:pPr marL="755015" lvl="1" indent="-285750">
              <a:lnSpc>
                <a:spcPct val="100000"/>
              </a:lnSpc>
              <a:spcBef>
                <a:spcPts val="320"/>
              </a:spcBef>
              <a:buClr>
                <a:srgbClr val="252525"/>
              </a:buClr>
              <a:buAutoNum type="arabicPeriod"/>
              <a:tabLst>
                <a:tab pos="755015" algn="l"/>
              </a:tabLst>
            </a:pPr>
            <a:r>
              <a:rPr lang="en-US" sz="1400" spc="110" dirty="0">
                <a:latin typeface="Tahoma"/>
                <a:cs typeface="Tahoma"/>
              </a:rPr>
              <a:t>Prolactinoma</a:t>
            </a:r>
            <a:r>
              <a:rPr lang="en-US" sz="1400" spc="5" dirty="0">
                <a:latin typeface="Tahoma"/>
                <a:cs typeface="Tahoma"/>
              </a:rPr>
              <a:t> </a:t>
            </a:r>
            <a:r>
              <a:rPr lang="en-US" sz="1400" spc="10" dirty="0">
                <a:latin typeface="Tahoma"/>
                <a:cs typeface="Tahoma"/>
              </a:rPr>
              <a:t>(pituitary</a:t>
            </a:r>
            <a:r>
              <a:rPr lang="en-US" sz="1400" spc="30" dirty="0">
                <a:latin typeface="Tahoma"/>
                <a:cs typeface="Tahoma"/>
              </a:rPr>
              <a:t> </a:t>
            </a:r>
            <a:r>
              <a:rPr lang="en-US" sz="1400" spc="155" dirty="0">
                <a:latin typeface="Tahoma"/>
                <a:cs typeface="Tahoma"/>
              </a:rPr>
              <a:t>adenoma)</a:t>
            </a:r>
            <a:endParaRPr lang="en-US" sz="1400" dirty="0">
              <a:latin typeface="Tahoma"/>
              <a:cs typeface="Tahoma"/>
            </a:endParaRPr>
          </a:p>
          <a:p>
            <a:pPr marL="755015" lvl="1" indent="-285750">
              <a:lnSpc>
                <a:spcPct val="100000"/>
              </a:lnSpc>
              <a:spcBef>
                <a:spcPts val="310"/>
              </a:spcBef>
              <a:buClr>
                <a:srgbClr val="252525"/>
              </a:buClr>
              <a:buAutoNum type="arabicPeriod"/>
              <a:tabLst>
                <a:tab pos="755015" algn="l"/>
              </a:tabLst>
            </a:pPr>
            <a:r>
              <a:rPr lang="en-US" sz="1400" spc="60" dirty="0">
                <a:latin typeface="Tahoma"/>
                <a:cs typeface="Tahoma"/>
              </a:rPr>
              <a:t>Hypothyroidism</a:t>
            </a:r>
            <a:r>
              <a:rPr lang="en-US" sz="1400" spc="-25" dirty="0">
                <a:latin typeface="Tahoma"/>
                <a:cs typeface="Tahoma"/>
              </a:rPr>
              <a:t> </a:t>
            </a:r>
            <a:r>
              <a:rPr lang="en-US" sz="1400" dirty="0">
                <a:latin typeface="Tahoma"/>
                <a:cs typeface="Tahoma"/>
              </a:rPr>
              <a:t>(↑</a:t>
            </a:r>
            <a:r>
              <a:rPr lang="en-US" sz="1400" spc="40" dirty="0">
                <a:latin typeface="Tahoma"/>
                <a:cs typeface="Tahoma"/>
              </a:rPr>
              <a:t> </a:t>
            </a:r>
            <a:r>
              <a:rPr lang="en-US" sz="1400" spc="-85" dirty="0">
                <a:latin typeface="Tahoma"/>
                <a:cs typeface="Tahoma"/>
              </a:rPr>
              <a:t>TRH</a:t>
            </a:r>
            <a:r>
              <a:rPr lang="en-US" sz="1400" spc="40" dirty="0">
                <a:latin typeface="Tahoma"/>
                <a:cs typeface="Tahoma"/>
              </a:rPr>
              <a:t> </a:t>
            </a:r>
            <a:r>
              <a:rPr lang="en-US" sz="1400" dirty="0">
                <a:latin typeface="Tahoma"/>
                <a:cs typeface="Tahoma"/>
              </a:rPr>
              <a:t>stimulates</a:t>
            </a:r>
            <a:r>
              <a:rPr lang="en-US" sz="1400" spc="-5" dirty="0">
                <a:latin typeface="Tahoma"/>
                <a:cs typeface="Tahoma"/>
              </a:rPr>
              <a:t> </a:t>
            </a:r>
            <a:r>
              <a:rPr lang="en-US" sz="1400" spc="70" dirty="0">
                <a:latin typeface="Tahoma"/>
                <a:cs typeface="Tahoma"/>
              </a:rPr>
              <a:t>prolactin)</a:t>
            </a:r>
            <a:endParaRPr lang="en-US" sz="1400" dirty="0">
              <a:latin typeface="Tahoma"/>
              <a:cs typeface="Tahoma"/>
            </a:endParaRPr>
          </a:p>
          <a:p>
            <a:pPr marL="755015" lvl="1" indent="-285750">
              <a:lnSpc>
                <a:spcPct val="100000"/>
              </a:lnSpc>
              <a:spcBef>
                <a:spcPts val="315"/>
              </a:spcBef>
              <a:buClr>
                <a:srgbClr val="252525"/>
              </a:buClr>
              <a:buAutoNum type="arabicPeriod"/>
              <a:tabLst>
                <a:tab pos="755015" algn="l"/>
              </a:tabLst>
            </a:pPr>
            <a:r>
              <a:rPr lang="en-US" sz="1400" spc="105" dirty="0">
                <a:latin typeface="Tahoma"/>
                <a:cs typeface="Tahoma"/>
              </a:rPr>
              <a:t>Chest</a:t>
            </a:r>
            <a:r>
              <a:rPr lang="en-US" sz="1400" spc="-75" dirty="0">
                <a:latin typeface="Tahoma"/>
                <a:cs typeface="Tahoma"/>
              </a:rPr>
              <a:t> </a:t>
            </a:r>
            <a:r>
              <a:rPr lang="en-US" sz="1400" spc="85" dirty="0">
                <a:latin typeface="Tahoma"/>
                <a:cs typeface="Tahoma"/>
              </a:rPr>
              <a:t>wall</a:t>
            </a:r>
            <a:r>
              <a:rPr lang="en-US" sz="1400" spc="-110" dirty="0">
                <a:latin typeface="Tahoma"/>
                <a:cs typeface="Tahoma"/>
              </a:rPr>
              <a:t> </a:t>
            </a:r>
            <a:r>
              <a:rPr lang="en-US" sz="1400" spc="95" dirty="0">
                <a:latin typeface="Tahoma"/>
                <a:cs typeface="Tahoma"/>
              </a:rPr>
              <a:t>trauma</a:t>
            </a:r>
            <a:endParaRPr lang="en-US" sz="1400" dirty="0">
              <a:latin typeface="Tahoma"/>
              <a:cs typeface="Tahoma"/>
            </a:endParaRPr>
          </a:p>
          <a:p>
            <a:pPr marL="755015" lvl="1" indent="-285750">
              <a:lnSpc>
                <a:spcPct val="100000"/>
              </a:lnSpc>
              <a:spcBef>
                <a:spcPts val="290"/>
              </a:spcBef>
              <a:buClr>
                <a:srgbClr val="252525"/>
              </a:buClr>
              <a:buAutoNum type="arabicPeriod"/>
              <a:tabLst>
                <a:tab pos="755015" algn="l"/>
              </a:tabLst>
            </a:pPr>
            <a:r>
              <a:rPr lang="en-US" sz="1400" spc="125" dirty="0">
                <a:latin typeface="Tahoma"/>
                <a:cs typeface="Tahoma"/>
              </a:rPr>
              <a:t>Chronic</a:t>
            </a:r>
            <a:r>
              <a:rPr lang="en-US" sz="1400" spc="-125" dirty="0">
                <a:latin typeface="Tahoma"/>
                <a:cs typeface="Tahoma"/>
              </a:rPr>
              <a:t> </a:t>
            </a:r>
            <a:r>
              <a:rPr lang="en-US" sz="1400" spc="85" dirty="0">
                <a:latin typeface="Tahoma"/>
                <a:cs typeface="Tahoma"/>
              </a:rPr>
              <a:t>renal</a:t>
            </a:r>
            <a:r>
              <a:rPr lang="en-US" sz="1400" spc="-75" dirty="0">
                <a:latin typeface="Tahoma"/>
                <a:cs typeface="Tahoma"/>
              </a:rPr>
              <a:t> </a:t>
            </a:r>
            <a:r>
              <a:rPr lang="en-US" sz="1400" spc="45" dirty="0">
                <a:latin typeface="Tahoma"/>
                <a:cs typeface="Tahoma"/>
              </a:rPr>
              <a:t>failure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606691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29D92-7ED9-B3DD-CB87-10905C409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i="1" dirty="0">
                <a:solidFill>
                  <a:schemeClr val="tx2"/>
                </a:solidFill>
              </a:rPr>
              <a:t>INVESTEGATION&amp;TREATEMENT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DB460-5E8C-7CDB-F126-4C23BEC8A20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194945" marR="0" lvl="0" indent="-18224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Tx/>
              <a:buFont typeface="Arial MT"/>
              <a:buChar char="•"/>
              <a:tabLst>
                <a:tab pos="194945" algn="l"/>
              </a:tabLst>
              <a:defRPr/>
            </a:pPr>
            <a:r>
              <a:rPr kumimoji="0" lang="en-US" sz="18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Serum</a:t>
            </a:r>
            <a:r>
              <a:rPr kumimoji="0" lang="en-US" sz="18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en-US" sz="1800" b="0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prolactin</a:t>
            </a:r>
            <a:r>
              <a:rPr kumimoji="0" lang="en-US" sz="1800" b="0" i="0" u="none" strike="noStrike" kern="0" cap="none" spc="-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en-US" sz="1800" b="0" i="0" u="none" strike="noStrike" kern="0" cap="none" spc="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level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  <a:p>
            <a:pPr marL="194945" marR="0" lvl="0" indent="-182245" defTabSz="914400" eaLnBrk="1" fontAlgn="auto" latinLnBrk="0" hangingPunct="1">
              <a:lnSpc>
                <a:spcPct val="100000"/>
              </a:lnSpc>
              <a:spcBef>
                <a:spcPts val="915"/>
              </a:spcBef>
              <a:spcAft>
                <a:spcPts val="0"/>
              </a:spcAft>
              <a:buClr>
                <a:srgbClr val="252525"/>
              </a:buClr>
              <a:buSzTx/>
              <a:buFont typeface="Arial MT"/>
              <a:buChar char="•"/>
              <a:tabLst>
                <a:tab pos="194945" algn="l"/>
              </a:tabLst>
              <a:defRPr/>
            </a:pPr>
            <a:r>
              <a:rPr kumimoji="0" lang="en-US" sz="1800" b="0" i="0" u="none" strike="noStrike" kern="0" cap="none" spc="-1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TSH</a:t>
            </a:r>
            <a:r>
              <a:rPr kumimoji="0" lang="en-US" sz="18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en-US" sz="1800" b="0" i="0" u="none" strike="noStrike" kern="0" cap="none" spc="1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and</a:t>
            </a:r>
            <a:r>
              <a:rPr kumimoji="0" lang="en-US" sz="18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en-US" sz="1800" b="0" i="0" u="none" strike="noStrike" kern="0" cap="none" spc="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free</a:t>
            </a:r>
            <a:r>
              <a:rPr kumimoji="0" lang="en-US" sz="18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en-US" sz="1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T4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  <a:p>
            <a:pPr marL="194945" marR="0" lvl="0" indent="-182245" defTabSz="914400" eaLnBrk="1" fontAlgn="auto" latinLnBrk="0" hangingPunct="1">
              <a:lnSpc>
                <a:spcPct val="100000"/>
              </a:lnSpc>
              <a:spcBef>
                <a:spcPts val="890"/>
              </a:spcBef>
              <a:spcAft>
                <a:spcPts val="0"/>
              </a:spcAft>
              <a:buClr>
                <a:srgbClr val="252525"/>
              </a:buClr>
              <a:buSzTx/>
              <a:buFont typeface="Arial MT"/>
              <a:buChar char="•"/>
              <a:tabLst>
                <a:tab pos="194945" algn="l"/>
              </a:tabLst>
              <a:defRPr/>
            </a:pPr>
            <a:r>
              <a:rPr kumimoji="0" lang="en-US" sz="1800" b="0" i="0" u="none" strike="noStrike" kern="0" cap="none" spc="1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Pregnancy</a:t>
            </a:r>
            <a:r>
              <a:rPr kumimoji="0" lang="en-US" sz="1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test</a:t>
            </a:r>
            <a:r>
              <a:rPr kumimoji="0" lang="en-US" sz="1800" b="0" i="0" u="none" strike="noStrike" kern="0" cap="none" spc="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en-US" sz="1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(β-</a:t>
            </a:r>
            <a:r>
              <a:rPr kumimoji="0" lang="en-US" sz="1800" b="0" i="0" u="none" strike="noStrike" kern="0" cap="none" spc="175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hCG</a:t>
            </a:r>
            <a:r>
              <a:rPr kumimoji="0" lang="en-US" sz="1800" b="0" i="0" u="none" strike="noStrike" kern="0" cap="none" spc="1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  <a:p>
            <a:pPr marL="194945" marR="0" lvl="0" indent="-182245" defTabSz="914400" eaLnBrk="1" fontAlgn="auto" latinLnBrk="0" hangingPunct="1">
              <a:lnSpc>
                <a:spcPct val="100000"/>
              </a:lnSpc>
              <a:spcBef>
                <a:spcPts val="910"/>
              </a:spcBef>
              <a:spcAft>
                <a:spcPts val="0"/>
              </a:spcAft>
              <a:buClr>
                <a:srgbClr val="252525"/>
              </a:buClr>
              <a:buSzTx/>
              <a:buFont typeface="Arial MT"/>
              <a:buChar char="•"/>
              <a:tabLst>
                <a:tab pos="194945" algn="l"/>
              </a:tabLst>
              <a:defRPr/>
            </a:pPr>
            <a:r>
              <a:rPr kumimoji="0" lang="en-US" sz="1800" b="0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Renal</a:t>
            </a:r>
            <a:r>
              <a:rPr kumimoji="0" lang="en-US" sz="1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en-US" sz="1800" b="0" i="0" u="none" strike="noStrike" kern="0" cap="none" spc="1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and</a:t>
            </a:r>
            <a:r>
              <a:rPr kumimoji="0" lang="en-US" sz="1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liver</a:t>
            </a:r>
            <a:r>
              <a:rPr kumimoji="0" lang="en-US" sz="18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en-US" sz="1800" b="0" i="0" u="none" strike="noStrike" kern="0" cap="none" spc="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function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  <a:p>
            <a:pPr marL="194945" marR="0" lvl="0" indent="-182245" defTabSz="914400" eaLnBrk="1" fontAlgn="auto" latinLnBrk="0" hangingPunct="1">
              <a:lnSpc>
                <a:spcPct val="100000"/>
              </a:lnSpc>
              <a:spcBef>
                <a:spcPts val="890"/>
              </a:spcBef>
              <a:spcAft>
                <a:spcPts val="0"/>
              </a:spcAft>
              <a:buClr>
                <a:srgbClr val="252525"/>
              </a:buClr>
              <a:buSzTx/>
              <a:buFont typeface="Arial MT"/>
              <a:buChar char="•"/>
              <a:tabLst>
                <a:tab pos="194945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MRI</a:t>
            </a:r>
            <a:r>
              <a:rPr kumimoji="0" lang="en-US" sz="18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en-US" sz="1800" b="0" i="0" u="none" strike="noStrike" kern="0" cap="none" spc="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of</a:t>
            </a:r>
            <a:r>
              <a:rPr kumimoji="0" lang="en-US" sz="18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en-US" sz="1800" b="0" i="0" u="none" strike="noStrike" kern="0" cap="none" spc="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the</a:t>
            </a:r>
            <a:r>
              <a:rPr kumimoji="0" lang="en-US" sz="18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en-US" sz="18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pituitary</a:t>
            </a:r>
            <a:r>
              <a:rPr kumimoji="0" lang="en-US" sz="18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en-US" sz="1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(if</a:t>
            </a:r>
            <a:r>
              <a:rPr kumimoji="0" lang="en-US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en-US" sz="1800" b="0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prolactin</a:t>
            </a:r>
            <a:r>
              <a:rPr kumimoji="0" lang="en-US" sz="1800" b="0" i="0" u="none" strike="noStrike" kern="0" cap="none" spc="-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en-US" sz="1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&gt;100</a:t>
            </a:r>
            <a:r>
              <a:rPr kumimoji="0" lang="en-US" sz="18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en-US" sz="1800" b="0" i="0" u="none" strike="noStrike" kern="0" cap="none" spc="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ng/mL</a:t>
            </a:r>
            <a:r>
              <a:rPr kumimoji="0" lang="en-US" sz="1800" b="0" i="0" u="none" strike="noStrike" kern="0" cap="none" spc="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or</a:t>
            </a:r>
            <a:r>
              <a:rPr kumimoji="0" lang="en-US" sz="18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mass</a:t>
            </a:r>
            <a:r>
              <a:rPr kumimoji="0" lang="en-US" sz="1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 </a:t>
            </a:r>
            <a:r>
              <a:rPr kumimoji="0" lang="en-US" sz="1800" b="0" i="0" u="none" strike="noStrike" kern="0" cap="none" spc="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cs typeface="Tahoma"/>
              </a:rPr>
              <a:t>suspected)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96AF80-8B69-E9B1-464E-8EE9274DBC4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RX.</a:t>
            </a:r>
          </a:p>
          <a:p>
            <a:pPr marL="194945" marR="0" lvl="0" indent="-182245" defTabSz="914400" eaLnBrk="1" fontAlgn="auto" latinLnBrk="0" hangingPunct="1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rgbClr val="252525"/>
              </a:buClr>
              <a:buSzTx/>
              <a:buFont typeface="Arial MT"/>
              <a:buChar char="•"/>
              <a:tabLst>
                <a:tab pos="194945" algn="l"/>
              </a:tabLst>
              <a:defRPr/>
            </a:pPr>
            <a:r>
              <a:rPr kumimoji="0" lang="en-US" sz="1800" b="1" i="0" u="none" strike="noStrike" kern="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elawadee UI"/>
                <a:ea typeface="+mn-ea"/>
                <a:cs typeface="Leelawadee UI"/>
              </a:rPr>
              <a:t>Dopamine</a:t>
            </a:r>
            <a:r>
              <a:rPr kumimoji="0" lang="en-US" sz="1800" b="1" i="0" u="none" strike="noStrike" kern="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elawadee UI"/>
                <a:ea typeface="+mn-ea"/>
                <a:cs typeface="Leelawadee UI"/>
              </a:rPr>
              <a:t> </a:t>
            </a:r>
            <a:r>
              <a:rPr kumimoji="0" lang="en-US" sz="1800" b="1" i="0" u="none" strike="noStrike" kern="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elawadee UI"/>
                <a:ea typeface="+mn-ea"/>
                <a:cs typeface="Leelawadee UI"/>
              </a:rPr>
              <a:t>agonists</a:t>
            </a:r>
            <a:r>
              <a:rPr kumimoji="0" lang="en-US" sz="1800" b="0" i="0" u="none" strike="noStrike" kern="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:</a:t>
            </a:r>
          </a:p>
          <a:p>
            <a:pPr marL="756285" marR="0" lvl="1" indent="-287020" defTabSz="914400" eaLnBrk="1" fontAlgn="auto" latinLnBrk="0" hangingPunct="1">
              <a:lnSpc>
                <a:spcPct val="100000"/>
              </a:lnSpc>
              <a:spcBef>
                <a:spcPts val="509"/>
              </a:spcBef>
              <a:spcAft>
                <a:spcPts val="0"/>
              </a:spcAft>
              <a:buClr>
                <a:srgbClr val="252525"/>
              </a:buClr>
              <a:buSzTx/>
              <a:buFont typeface="Arial MT"/>
              <a:buChar char="•"/>
              <a:tabLst>
                <a:tab pos="756285" algn="l"/>
              </a:tabLst>
              <a:defRPr/>
            </a:pPr>
            <a:r>
              <a:rPr kumimoji="0" lang="en-US" sz="1600" b="1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elawadee UI"/>
                <a:ea typeface="+mn-ea"/>
                <a:cs typeface="Leelawadee UI"/>
              </a:rPr>
              <a:t>Cabergoline</a:t>
            </a:r>
            <a:r>
              <a:rPr kumimoji="0" lang="en-US" sz="1600" b="1" i="0" u="none" strike="noStrike" kern="0" cap="none" spc="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elawadee UI"/>
                <a:ea typeface="+mn-ea"/>
                <a:cs typeface="Leelawadee UI"/>
              </a:rPr>
              <a:t> </a:t>
            </a:r>
            <a:r>
              <a:rPr kumimoji="0" lang="en-US" sz="1600" b="0" i="0" u="none" strike="noStrike" kern="0" cap="none" spc="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(preferred</a:t>
            </a:r>
            <a:r>
              <a:rPr kumimoji="0" lang="en-US" sz="1600" b="0" i="0" u="none" strike="noStrike" kern="0" cap="none" spc="-1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n-US" sz="1600" b="0" i="0" u="none" strike="noStrike" kern="0" cap="none" spc="1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—</a:t>
            </a:r>
            <a:r>
              <a:rPr kumimoji="0" lang="en-US" sz="16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n-US" sz="1600" b="0" i="0" u="none" strike="noStrike" kern="0" cap="none" spc="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fewer</a:t>
            </a:r>
            <a:r>
              <a:rPr kumimoji="0" lang="en-US" sz="1600" b="0" i="0" u="none" strike="noStrike" kern="0" cap="none" spc="-1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n-US" sz="1600" b="0" i="0" u="none" strike="noStrike" kern="0" cap="none" spc="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side</a:t>
            </a:r>
            <a:r>
              <a:rPr kumimoji="0" lang="en-US" sz="1600" b="0" i="0" u="none" strike="noStrike" kern="0" cap="none" spc="-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n-US" sz="1600" b="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effects)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756285" marR="0" lvl="1" indent="-287020" defTabSz="914400" eaLnBrk="1" fontAlgn="auto" latinLnBrk="0" hangingPunct="1">
              <a:lnSpc>
                <a:spcPct val="100000"/>
              </a:lnSpc>
              <a:spcBef>
                <a:spcPts val="505"/>
              </a:spcBef>
              <a:spcAft>
                <a:spcPts val="0"/>
              </a:spcAft>
              <a:buClr>
                <a:srgbClr val="252525"/>
              </a:buClr>
              <a:buSzTx/>
              <a:buFont typeface="Arial MT"/>
              <a:buChar char="•"/>
              <a:tabLst>
                <a:tab pos="756285" algn="l"/>
              </a:tabLst>
              <a:defRPr/>
            </a:pPr>
            <a:r>
              <a:rPr kumimoji="0" lang="en-US" sz="16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elawadee UI"/>
                <a:ea typeface="+mn-ea"/>
                <a:cs typeface="Leelawadee UI"/>
              </a:rPr>
              <a:t>Bromocriptine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eelawadee UI"/>
              <a:ea typeface="+mn-ea"/>
              <a:cs typeface="Leelawadee UI"/>
            </a:endParaRPr>
          </a:p>
          <a:p>
            <a:pPr marL="194945" marR="0" lvl="0" indent="-182245" defTabSz="914400" eaLnBrk="1" fontAlgn="auto" latinLnBrk="0" hangingPunct="1">
              <a:lnSpc>
                <a:spcPct val="100000"/>
              </a:lnSpc>
              <a:spcBef>
                <a:spcPts val="905"/>
              </a:spcBef>
              <a:spcAft>
                <a:spcPts val="0"/>
              </a:spcAft>
              <a:buClr>
                <a:srgbClr val="252525"/>
              </a:buClr>
              <a:buSzTx/>
              <a:buFont typeface="Arial MT"/>
              <a:buChar char="•"/>
              <a:tabLst>
                <a:tab pos="194945" algn="l"/>
              </a:tabLst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elawadee UI"/>
                <a:ea typeface="+mn-ea"/>
                <a:cs typeface="Leelawadee UI"/>
              </a:rPr>
              <a:t>Surgery</a:t>
            </a:r>
            <a:r>
              <a:rPr kumimoji="0" lang="en-US" sz="1800" b="1" i="0" u="none" strike="noStrike" kern="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elawadee UI"/>
                <a:ea typeface="+mn-ea"/>
                <a:cs typeface="Leelawadee UI"/>
              </a:rPr>
              <a:t> </a:t>
            </a:r>
            <a:r>
              <a:rPr kumimoji="0" lang="en-US" sz="1800" b="0" i="0" u="none" strike="noStrike" kern="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(transsphenoidal</a:t>
            </a:r>
            <a:r>
              <a:rPr kumimoji="0" lang="en-US" sz="1800" b="0" i="0" u="none" strike="noStrike" kern="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n-US" sz="1800" b="0" i="0" u="none" strike="noStrike" kern="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resection):</a:t>
            </a:r>
          </a:p>
          <a:p>
            <a:pPr marL="756285" marR="0" lvl="1" indent="-287020" defTabSz="914400" eaLnBrk="1" fontAlgn="auto" latinLnBrk="0" hangingPunct="1">
              <a:lnSpc>
                <a:spcPct val="100000"/>
              </a:lnSpc>
              <a:spcBef>
                <a:spcPts val="490"/>
              </a:spcBef>
              <a:spcAft>
                <a:spcPts val="0"/>
              </a:spcAft>
              <a:buClr>
                <a:srgbClr val="252525"/>
              </a:buClr>
              <a:buSzTx/>
              <a:buFont typeface="Arial MT"/>
              <a:buChar char="•"/>
              <a:tabLst>
                <a:tab pos="756285" algn="l"/>
              </a:tabLst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For</a:t>
            </a:r>
            <a:r>
              <a:rPr kumimoji="0" lang="en-US" sz="16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n-US" sz="1600" b="0" i="0" u="none" strike="noStrike" kern="0" cap="none" spc="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large</a:t>
            </a:r>
            <a:r>
              <a:rPr kumimoji="0" lang="en-US" sz="1600" b="0" i="0" u="none" strike="noStrike" kern="0" cap="none" spc="-1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n-US" sz="1600" b="0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prolactinomas</a:t>
            </a:r>
            <a:r>
              <a:rPr kumimoji="0" lang="en-US" sz="1600" b="0" i="0" u="none" strike="noStrike" kern="0" cap="none" spc="-1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n-US" sz="1600" b="0" i="0" u="none" strike="noStrike" kern="0" cap="none" spc="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not</a:t>
            </a:r>
            <a:r>
              <a:rPr kumimoji="0" lang="en-US" sz="16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n-US" sz="1600" b="0" i="0" u="none" strike="noStrike" kern="0" cap="none" spc="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responding</a:t>
            </a:r>
            <a:r>
              <a:rPr kumimoji="0" lang="en-US" sz="1600" b="0" i="0" u="none" strike="noStrike" kern="0" cap="none" spc="-1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n-US" sz="1600" b="0" i="0" u="none" strike="noStrike" kern="0" cap="none" spc="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to</a:t>
            </a:r>
            <a:r>
              <a:rPr kumimoji="0" lang="en-US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n-US" sz="1600" b="0" i="0" u="none" strike="noStrike" kern="0" cap="none" spc="1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medical</a:t>
            </a:r>
            <a:r>
              <a:rPr kumimoji="0" lang="en-US" sz="1600" b="0" i="0" u="none" strike="noStrike" kern="0" cap="none" spc="-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n-US" sz="1600" b="0" i="0" u="none" strike="noStrike" kern="0" cap="none" spc="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therapy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94945" marR="0" lvl="0" indent="-182245" defTabSz="914400" eaLnBrk="1" fontAlgn="auto" latinLnBrk="0" hangingPunct="1">
              <a:lnSpc>
                <a:spcPct val="100000"/>
              </a:lnSpc>
              <a:spcBef>
                <a:spcPts val="905"/>
              </a:spcBef>
              <a:spcAft>
                <a:spcPts val="0"/>
              </a:spcAft>
              <a:buClr>
                <a:srgbClr val="252525"/>
              </a:buClr>
              <a:buSzTx/>
              <a:buFont typeface="Arial MT"/>
              <a:buChar char="•"/>
              <a:tabLst>
                <a:tab pos="194945" algn="l"/>
              </a:tabLst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elawadee UI"/>
                <a:ea typeface="+mn-ea"/>
                <a:cs typeface="Leelawadee UI"/>
              </a:rPr>
              <a:t>Radiotherapy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:</a:t>
            </a:r>
            <a:r>
              <a:rPr kumimoji="0" lang="en-US" sz="1800" b="0" i="0" u="none" strike="noStrike" kern="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n-US" sz="1800" b="0" i="0" u="none" strike="noStrike" kern="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Rarely</a:t>
            </a:r>
            <a:r>
              <a:rPr kumimoji="0" lang="en-US" sz="1800" b="0" i="0" u="none" strike="noStrike" kern="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n-US" sz="1800" b="0" i="0" u="none" strike="noStrike" kern="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used,</a:t>
            </a:r>
            <a:r>
              <a:rPr kumimoji="0" lang="en-US" sz="1800" b="0" i="0" u="none" strike="noStrike" kern="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for</a:t>
            </a:r>
            <a:r>
              <a:rPr kumimoji="0" lang="en-US" sz="1800" b="0" i="0" u="none" strike="noStrike" kern="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n-US" sz="1800" b="0" i="0" u="none" strike="noStrike" kern="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aggressive</a:t>
            </a:r>
            <a:r>
              <a:rPr kumimoji="0" lang="en-US" sz="1800" b="0" i="0" u="none" strike="noStrike" kern="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n-US" sz="1800" b="0" i="0" u="none" strike="noStrike" kern="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tumors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4100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B4E77-A044-4F3F-ACE9-1130B01FC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i="1" dirty="0">
                <a:solidFill>
                  <a:schemeClr val="tx2"/>
                </a:solidFill>
              </a:rPr>
              <a:t>THANKS</a:t>
            </a:r>
          </a:p>
        </p:txBody>
      </p:sp>
      <p:pic>
        <p:nvPicPr>
          <p:cNvPr id="5" name="object 3">
            <a:extLst>
              <a:ext uri="{FF2B5EF4-FFF2-40B4-BE49-F238E27FC236}">
                <a16:creationId xmlns:a16="http://schemas.microsoft.com/office/drawing/2014/main" id="{91F54D8F-8DB6-B8BE-58B3-EBECBB6D3A82}"/>
              </a:ext>
            </a:extLst>
          </p:cNvPr>
          <p:cNvPicPr>
            <a:picLocks noGrp="1"/>
          </p:cNvPicPr>
          <p:nvPr>
            <p:ph type="pic" idx="1"/>
          </p:nvPr>
        </p:nvPicPr>
        <p:blipFill>
          <a:blip r:embed="rId2" cstate="print"/>
          <a:srcRect l="28325" r="28325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653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1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153400" cy="4724400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Hirsutism arises from excess male hormones called androgens.</a:t>
            </a:r>
          </a:p>
          <a:p>
            <a:pPr marL="76200">
              <a:lnSpc>
                <a:spcPct val="100000"/>
              </a:lnSpc>
            </a:pPr>
            <a:r>
              <a:rPr lang="en-US" sz="2800" b="1" u="heavy" spc="969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Segoe UI"/>
                <a:cs typeface="Segoe UI"/>
              </a:rPr>
              <a:t>📌</a:t>
            </a:r>
            <a:r>
              <a:rPr lang="en-US" sz="2800" b="1" u="heavy" spc="52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Segoe UI"/>
                <a:cs typeface="Segoe UI"/>
              </a:rPr>
              <a:t> </a:t>
            </a:r>
            <a:r>
              <a:rPr lang="en-US" sz="2800" b="1" u="heavy" dirty="0">
                <a:solidFill>
                  <a:srgbClr val="FF0000"/>
                </a:solidFill>
                <a:uFill>
                  <a:solidFill>
                    <a:srgbClr val="6F2F9F"/>
                  </a:solidFill>
                </a:uFill>
                <a:latin typeface="Tahoma"/>
                <a:cs typeface="Tahoma"/>
              </a:rPr>
              <a:t>Prevalence</a:t>
            </a:r>
            <a:r>
              <a:rPr lang="en-US" sz="2800" dirty="0">
                <a:solidFill>
                  <a:srgbClr val="FF0000"/>
                </a:solidFill>
              </a:rPr>
              <a:t>:</a:t>
            </a:r>
            <a:r>
              <a:rPr lang="en-US" sz="2800" spc="90" dirty="0"/>
              <a:t> </a:t>
            </a:r>
            <a:r>
              <a:rPr lang="en-US" sz="2800" i="1" spc="-10" dirty="0">
                <a:solidFill>
                  <a:srgbClr val="C00000"/>
                </a:solidFill>
                <a:latin typeface="Verdana"/>
                <a:cs typeface="Verdana"/>
              </a:rPr>
              <a:t>Affects</a:t>
            </a:r>
            <a:r>
              <a:rPr lang="en-US" sz="2800" i="1" spc="-195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lang="en-US" sz="2800" i="1" spc="-270" dirty="0">
                <a:solidFill>
                  <a:srgbClr val="C00000"/>
                </a:solidFill>
                <a:latin typeface="Verdana"/>
                <a:cs typeface="Verdana"/>
              </a:rPr>
              <a:t>~5–</a:t>
            </a:r>
            <a:r>
              <a:rPr lang="en-US" sz="2800" i="1" spc="-290" dirty="0">
                <a:solidFill>
                  <a:srgbClr val="C00000"/>
                </a:solidFill>
                <a:latin typeface="Verdana"/>
                <a:cs typeface="Verdana"/>
              </a:rPr>
              <a:t>10%</a:t>
            </a:r>
            <a:r>
              <a:rPr lang="en-US" sz="2800" i="1" spc="-150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lang="en-US" sz="2800" i="1" dirty="0">
                <a:solidFill>
                  <a:srgbClr val="C00000"/>
                </a:solidFill>
                <a:latin typeface="Verdana"/>
                <a:cs typeface="Verdana"/>
              </a:rPr>
              <a:t>of</a:t>
            </a:r>
            <a:r>
              <a:rPr lang="en-US" sz="2800" i="1" spc="-135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lang="en-US" sz="2800" i="1" dirty="0">
                <a:solidFill>
                  <a:srgbClr val="C00000"/>
                </a:solidFill>
                <a:latin typeface="Verdana"/>
                <a:cs typeface="Verdana"/>
              </a:rPr>
              <a:t>women</a:t>
            </a:r>
            <a:r>
              <a:rPr lang="en-US" sz="2800" i="1" spc="-90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lang="en-US" sz="2800" i="1" dirty="0">
                <a:solidFill>
                  <a:srgbClr val="C00000"/>
                </a:solidFill>
                <a:latin typeface="Verdana"/>
                <a:cs typeface="Verdana"/>
              </a:rPr>
              <a:t>of</a:t>
            </a:r>
            <a:r>
              <a:rPr lang="en-US" sz="2800" i="1" spc="-140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lang="en-US" sz="2800" i="1" spc="-10" dirty="0">
                <a:solidFill>
                  <a:srgbClr val="C00000"/>
                </a:solidFill>
                <a:latin typeface="Verdana"/>
                <a:cs typeface="Verdana"/>
              </a:rPr>
              <a:t>reproductive</a:t>
            </a:r>
            <a:r>
              <a:rPr lang="en-US" sz="2800" i="1" spc="-185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lang="en-US" sz="2800" i="1" spc="-20" dirty="0">
                <a:solidFill>
                  <a:srgbClr val="C00000"/>
                </a:solidFill>
                <a:latin typeface="Verdana"/>
                <a:cs typeface="Verdana"/>
              </a:rPr>
              <a:t>age.</a:t>
            </a: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lang="en-US" i="1" spc="869" dirty="0">
                <a:solidFill>
                  <a:srgbClr val="C00000"/>
                </a:solidFill>
                <a:latin typeface="Segoe UI"/>
                <a:cs typeface="Segoe UI"/>
              </a:rPr>
              <a:t>📌</a:t>
            </a:r>
            <a:r>
              <a:rPr lang="en-US" i="1" spc="35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r>
              <a:rPr lang="en-US" sz="2800" i="1" spc="-50" dirty="0">
                <a:solidFill>
                  <a:srgbClr val="C00000"/>
                </a:solidFill>
                <a:latin typeface="Verdana"/>
                <a:cs typeface="Verdana"/>
              </a:rPr>
              <a:t>Most</a:t>
            </a:r>
            <a:r>
              <a:rPr lang="en-US" sz="2800" i="1" spc="-40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lang="en-US" sz="2800" i="1" dirty="0">
                <a:solidFill>
                  <a:srgbClr val="C00000"/>
                </a:solidFill>
                <a:latin typeface="Verdana"/>
                <a:cs typeface="Verdana"/>
              </a:rPr>
              <a:t>common</a:t>
            </a:r>
            <a:r>
              <a:rPr lang="en-US" sz="2800" i="1" spc="-75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lang="en-US" sz="2800" i="1" spc="-30" dirty="0">
                <a:solidFill>
                  <a:srgbClr val="C00000"/>
                </a:solidFill>
                <a:latin typeface="Verdana"/>
                <a:cs typeface="Verdana"/>
              </a:rPr>
              <a:t>cause:</a:t>
            </a:r>
            <a:r>
              <a:rPr lang="en-US" sz="2800" i="1" spc="-100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lang="en-US" sz="2800" i="1" spc="-20" dirty="0">
                <a:solidFill>
                  <a:srgbClr val="C00000"/>
                </a:solidFill>
                <a:latin typeface="Verdana"/>
                <a:cs typeface="Verdana"/>
              </a:rPr>
              <a:t>PCOS</a:t>
            </a:r>
            <a:r>
              <a:rPr lang="en-US" sz="2800" i="1" spc="-90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lang="en-US" sz="2800" i="1" spc="-270" dirty="0">
                <a:solidFill>
                  <a:srgbClr val="C00000"/>
                </a:solidFill>
                <a:latin typeface="Verdana"/>
                <a:cs typeface="Verdana"/>
              </a:rPr>
              <a:t>(~80%).</a:t>
            </a:r>
            <a:endParaRPr lang="en-US" dirty="0">
              <a:latin typeface="Verdana"/>
              <a:cs typeface="Verdana"/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762000" y="457200"/>
            <a:ext cx="7848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>
                <a:solidFill>
                  <a:schemeClr val="bg1"/>
                </a:solidFill>
              </a:rPr>
              <a:t>Causes</a:t>
            </a:r>
          </a:p>
        </p:txBody>
      </p:sp>
      <p:pic>
        <p:nvPicPr>
          <p:cNvPr id="14340" name="Picture 2" descr="hirsutis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4572000"/>
            <a:ext cx="3733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4" descr="http://www.skincarencure.com/images/hirs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1" y="304800"/>
            <a:ext cx="304800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EE9A1F-27C2-F75F-642E-BE8B05571FE9}"/>
              </a:ext>
            </a:extLst>
          </p:cNvPr>
          <p:cNvSpPr txBox="1"/>
          <p:nvPr/>
        </p:nvSpPr>
        <p:spPr>
          <a:xfrm>
            <a:off x="1524000" y="1190869"/>
            <a:ext cx="6629400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lvl="0" indent="220979" defTabSz="914400" eaLnBrk="1" fontAlgn="auto" latinLnBrk="0" hangingPunct="1">
              <a:lnSpc>
                <a:spcPts val="1920"/>
              </a:lnSpc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Tx/>
              <a:buFont typeface="Cambria"/>
              <a:buChar char="•"/>
              <a:tabLst>
                <a:tab pos="233679" algn="l"/>
              </a:tabLst>
              <a:defRPr/>
            </a:pPr>
            <a:r>
              <a:rPr kumimoji="0" lang="en-US" sz="2000" b="1" i="1" u="sng" strike="noStrike" kern="0" cap="none" spc="-18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00AFEF"/>
                  </a:solidFill>
                </a:uFill>
                <a:latin typeface="Verdana"/>
                <a:cs typeface="Verdana"/>
              </a:rPr>
              <a:t> </a:t>
            </a:r>
            <a:r>
              <a:rPr kumimoji="0" lang="en-US" sz="4300" b="0" i="0" u="none" strike="noStrike" kern="0" cap="none" spc="229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mbria"/>
                <a:ea typeface="+mj-ea"/>
                <a:cs typeface="Cambria"/>
              </a:rPr>
              <a:t>Pathophysiology</a:t>
            </a:r>
            <a:endParaRPr kumimoji="0" lang="en-US" sz="2000" b="1" i="1" u="sng" strike="noStrike" kern="0" cap="none" spc="-18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>
                <a:solidFill>
                  <a:srgbClr val="00AFEF"/>
                </a:solidFill>
              </a:uFill>
              <a:latin typeface="Verdana"/>
              <a:cs typeface="Verdana"/>
            </a:endParaRPr>
          </a:p>
          <a:p>
            <a:pPr marL="12700" marR="5080" lvl="0" indent="220979" defTabSz="914400" eaLnBrk="1" fontAlgn="auto" latinLnBrk="0" hangingPunct="1">
              <a:lnSpc>
                <a:spcPts val="1920"/>
              </a:lnSpc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Tx/>
              <a:buFont typeface="Cambria"/>
              <a:buChar char="•"/>
              <a:tabLst>
                <a:tab pos="233679" algn="l"/>
              </a:tabLst>
              <a:defRPr/>
            </a:pPr>
            <a:r>
              <a:rPr kumimoji="0" lang="en-US" sz="2000" b="1" i="1" u="sng" strike="noStrike" kern="0" cap="none" spc="-18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00AFEF"/>
                  </a:solidFill>
                </a:uFill>
                <a:latin typeface="Verdana"/>
                <a:cs typeface="Verdana"/>
              </a:rPr>
              <a:t>Androgens</a:t>
            </a:r>
            <a:r>
              <a:rPr kumimoji="0" lang="en-US" sz="2000" b="1" i="1" u="none" strike="noStrike" kern="0" cap="none" spc="-4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lang="en-US" sz="2000" b="0" i="0" u="none" strike="noStrike" kern="0" cap="none" spc="5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/>
                <a:cs typeface="Cambria"/>
              </a:rPr>
              <a:t>(Testosterone,</a:t>
            </a:r>
            <a:r>
              <a:rPr kumimoji="0" lang="en-US" sz="2000" b="0" i="0" u="none" strike="noStrike" kern="0" cap="none" spc="23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lang="en-US" sz="2000" b="0" i="0" u="none" strike="noStrike" kern="0" cap="none" spc="5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/>
                <a:cs typeface="Cambria"/>
              </a:rPr>
              <a:t>DHEAS,</a:t>
            </a:r>
            <a:r>
              <a:rPr kumimoji="0" lang="en-US" sz="2000" b="0" i="0" u="none" strike="noStrike" kern="0" cap="none" spc="204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lang="en-US" sz="2000" b="0" i="0" u="none" strike="noStrike" kern="0" cap="none" spc="1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/>
                <a:cs typeface="Cambria"/>
              </a:rPr>
              <a:t>Androstenedione)</a:t>
            </a:r>
            <a:r>
              <a:rPr kumimoji="0" lang="en-US" sz="2000" b="0" i="0" u="none" strike="noStrike" kern="0" cap="none" spc="26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lang="en-US" sz="2000" b="0" i="0" u="none" strike="noStrike" kern="0" cap="none" spc="7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/>
                <a:cs typeface="Cambria"/>
              </a:rPr>
              <a:t>stimulate</a:t>
            </a:r>
            <a:r>
              <a:rPr kumimoji="0" lang="en-US" sz="2000" b="0" i="0" u="none" strike="noStrike" kern="0" cap="none" spc="1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/>
                <a:cs typeface="Cambria"/>
              </a:rPr>
              <a:t>hair</a:t>
            </a:r>
            <a:r>
              <a:rPr kumimoji="0" lang="en-US" sz="2000" b="0" i="0" u="none" strike="noStrike" kern="0" cap="none" spc="16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lang="en-US" sz="2000" b="0" i="0" u="none" strike="noStrike" kern="0" cap="none" spc="4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/>
                <a:cs typeface="Cambria"/>
              </a:rPr>
              <a:t>follicle </a:t>
            </a:r>
            <a:r>
              <a:rPr kumimoji="0" lang="en-US" sz="2000" b="0" i="0" u="none" strike="noStrike" kern="0" cap="none" spc="6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/>
                <a:cs typeface="Cambria"/>
              </a:rPr>
              <a:t>transformation</a:t>
            </a:r>
            <a:r>
              <a:rPr kumimoji="0" lang="en-US" sz="2000" b="0" i="0" u="none" strike="noStrike" kern="0" cap="none" spc="1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lang="en-US" sz="2000" b="0" i="0" u="none" strike="noStrike" kern="0" cap="none" spc="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/>
                <a:cs typeface="Cambria"/>
              </a:rPr>
              <a:t>from</a:t>
            </a:r>
            <a:r>
              <a:rPr kumimoji="0" lang="en-US" sz="2000" b="0" i="0" u="none" strike="noStrike" kern="0" cap="none" spc="17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/>
                <a:cs typeface="Cambria"/>
              </a:rPr>
              <a:t>vellus</a:t>
            </a:r>
            <a:r>
              <a:rPr kumimoji="0" lang="en-US" sz="2000" b="0" i="0" u="none" strike="noStrike" kern="0" cap="none" spc="16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lang="en-US" sz="2000" b="0" i="0" u="none" strike="noStrike" kern="0" cap="none" spc="1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/>
                <a:cs typeface="Cambria"/>
              </a:rPr>
              <a:t>to</a:t>
            </a:r>
            <a:r>
              <a:rPr kumimoji="0" lang="en-US" sz="2000" b="0" i="0" u="none" strike="noStrike" kern="0" cap="none" spc="10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lang="en-US" sz="2000" b="0" i="0" u="none" strike="noStrike" kern="0" cap="none" spc="6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/>
                <a:cs typeface="Cambria"/>
              </a:rPr>
              <a:t>terminal</a:t>
            </a:r>
            <a:r>
              <a:rPr kumimoji="0" lang="en-US" sz="2000" b="0" i="0" u="none" strike="noStrike" kern="0" cap="none" spc="12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lang="en-US" sz="2000" b="0" i="0" u="none" strike="noStrike" kern="0" cap="none" spc="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/>
                <a:cs typeface="Cambria"/>
              </a:rPr>
              <a:t>hair.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/>
              <a:cs typeface="Cambria"/>
            </a:endParaRPr>
          </a:p>
          <a:p>
            <a:pPr marL="82550" marR="0" lvl="0" indent="0" defTabSz="914400" eaLnBrk="1" fontAlgn="auto" latinLnBrk="0" hangingPunct="1">
              <a:lnSpc>
                <a:spcPct val="100000"/>
              </a:lnSpc>
              <a:spcBef>
                <a:spcPts val="4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sng" strike="noStrike" kern="0" cap="none" spc="-2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Sources</a:t>
            </a:r>
            <a:r>
              <a:rPr kumimoji="0" lang="en-US" sz="2000" b="1" i="1" u="sng" strike="noStrike" kern="0" cap="none" spc="-9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 </a:t>
            </a:r>
            <a:r>
              <a:rPr kumimoji="0" lang="en-US" sz="2000" b="1" i="1" u="sng" strike="noStrike" kern="0" cap="none" spc="-2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of</a:t>
            </a:r>
            <a:r>
              <a:rPr kumimoji="0" lang="en-US" sz="2000" b="1" i="1" u="sng" strike="noStrike" kern="0" cap="none" spc="-8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 </a:t>
            </a:r>
            <a:r>
              <a:rPr kumimoji="0" lang="en-US" sz="2000" b="1" i="1" u="sng" strike="noStrike" kern="0" cap="none" spc="-7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androgens: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cs typeface="Verdana"/>
            </a:endParaRPr>
          </a:p>
          <a:p>
            <a:pPr marL="303530" marR="0" lvl="1" indent="-220979" defTabSz="914400" eaLnBrk="1" fontAlgn="auto" latinLnBrk="0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03530" algn="l"/>
              </a:tabLst>
              <a:defRPr/>
            </a:pPr>
            <a:r>
              <a:rPr kumimoji="0" lang="en-US" sz="2000" b="0" i="0" u="none" strike="noStrike" kern="0" cap="none" spc="1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/>
                <a:cs typeface="Cambria"/>
              </a:rPr>
              <a:t>Ovaries</a:t>
            </a:r>
            <a:r>
              <a:rPr kumimoji="0" lang="en-US" sz="2000" b="0" i="0" u="none" strike="noStrike" kern="0" cap="none" spc="15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lang="en-US" sz="2000" b="0" i="0" u="none" strike="noStrike" kern="0" cap="none" spc="5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/>
                <a:cs typeface="Cambria"/>
              </a:rPr>
              <a:t>(Testosterone,</a:t>
            </a:r>
            <a:r>
              <a:rPr kumimoji="0" lang="en-US" sz="2000" b="0" i="0" u="none" strike="noStrike" kern="0" cap="none" spc="2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lang="en-US" sz="2000" b="0" i="0" u="none" strike="noStrike" kern="0" cap="none" spc="114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/>
                <a:cs typeface="Cambria"/>
              </a:rPr>
              <a:t>androstenedione).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/>
              <a:cs typeface="Cambria"/>
            </a:endParaRPr>
          </a:p>
          <a:p>
            <a:pPr marL="303530" marR="0" lvl="1" indent="-220979" defTabSz="914400" eaLnBrk="1" fontAlgn="auto" latinLnBrk="0" hangingPunct="1">
              <a:lnSpc>
                <a:spcPct val="100000"/>
              </a:lnSpc>
              <a:spcBef>
                <a:spcPts val="414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03530" algn="l"/>
              </a:tabLst>
              <a:defRPr/>
            </a:pPr>
            <a:r>
              <a:rPr kumimoji="0" lang="en-US" sz="2000" b="0" i="0" u="none" strike="noStrike" kern="0" cap="none" spc="1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/>
                <a:cs typeface="Cambria"/>
              </a:rPr>
              <a:t>Adrenal</a:t>
            </a:r>
            <a:r>
              <a:rPr kumimoji="0" lang="en-US" sz="2000" b="0" i="0" u="none" strike="noStrike" kern="0" cap="none" spc="2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lang="en-US" sz="2000" b="0" i="0" u="none" strike="noStrike" kern="0" cap="none" spc="14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/>
                <a:cs typeface="Cambria"/>
              </a:rPr>
              <a:t>glands</a:t>
            </a:r>
            <a:r>
              <a:rPr kumimoji="0" lang="en-US" sz="2000" b="0" i="0" u="none" strike="noStrike" kern="0" cap="none" spc="12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lang="en-US" sz="2000" b="0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/>
                <a:cs typeface="Cambria"/>
              </a:rPr>
              <a:t>(DHEAS).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/>
              <a:cs typeface="Cambria"/>
            </a:endParaRPr>
          </a:p>
          <a:p>
            <a:pPr marL="303530" marR="0" lvl="1" indent="-220979" defTabSz="914400" eaLnBrk="1" fontAlgn="auto" latinLnBrk="0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03530" algn="l"/>
              </a:tabLst>
              <a:defRPr/>
            </a:pPr>
            <a:r>
              <a:rPr kumimoji="0" lang="en-US" sz="2000" b="0" i="0" u="none" strike="noStrike" kern="0" cap="none" spc="6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/>
                <a:cs typeface="Cambria"/>
              </a:rPr>
              <a:t>Peripheral</a:t>
            </a:r>
            <a:r>
              <a:rPr kumimoji="0" lang="en-US" sz="2000" b="0" i="0" u="none" strike="noStrike" kern="0" cap="none" spc="1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lang="en-US" sz="2000" b="0" i="0" u="none" strike="noStrike" kern="0" cap="none" spc="9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/>
                <a:cs typeface="Cambria"/>
              </a:rPr>
              <a:t>conversion</a:t>
            </a:r>
            <a:r>
              <a:rPr kumimoji="0" lang="en-US" sz="2000" b="0" i="0" u="none" strike="noStrike" kern="0" cap="none" spc="21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/>
                <a:cs typeface="Cambria"/>
              </a:rPr>
              <a:t>(5</a:t>
            </a:r>
            <a:r>
              <a:rPr kumimoji="0" lang="el-GR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/>
                <a:cs typeface="Cambria"/>
              </a:rPr>
              <a:t>α-</a:t>
            </a:r>
            <a:r>
              <a:rPr kumimoji="0" lang="en-US" sz="2000" b="0" i="0" u="none" strike="noStrike" kern="0" cap="none" spc="16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/>
                <a:cs typeface="Cambria"/>
              </a:rPr>
              <a:t>reductase</a:t>
            </a:r>
            <a:r>
              <a:rPr kumimoji="0" lang="en-US" sz="2000" b="0" i="0" u="none" strike="noStrike" kern="0" cap="none" spc="2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lang="en-US" sz="2000" b="0" i="0" u="none" strike="noStrike" kern="0" cap="none" spc="8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/>
                <a:cs typeface="Cambria"/>
              </a:rPr>
              <a:t>activity</a:t>
            </a:r>
            <a:r>
              <a:rPr kumimoji="0" lang="en-US" sz="2000" b="0" i="0" u="none" strike="noStrike" kern="0" cap="none" spc="9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lang="en-US" sz="2000" b="0" i="0" u="none" strike="noStrike" kern="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/>
                <a:cs typeface="Cambria"/>
              </a:rPr>
              <a:t>→</a:t>
            </a:r>
            <a:r>
              <a:rPr kumimoji="0" lang="en-US" sz="2000" b="0" i="0" u="none" strike="noStrike" kern="0" cap="none" spc="18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lang="en-US" sz="2000" b="0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/>
                <a:cs typeface="Cambria"/>
              </a:rPr>
              <a:t>DHT).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/>
              <a:cs typeface="Cambria"/>
            </a:endParaRPr>
          </a:p>
          <a:p>
            <a:pPr marL="179705" marR="0" lvl="1" indent="-147955" defTabSz="91440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79705" algn="l"/>
              </a:tabLst>
              <a:defRPr/>
            </a:pPr>
            <a:r>
              <a:rPr kumimoji="0" lang="en-US" sz="1500" b="1" i="1" u="sng" strike="noStrike" kern="0" cap="none" spc="-8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00AF50"/>
                  </a:solidFill>
                </a:uFill>
                <a:latin typeface="Verdana"/>
                <a:cs typeface="Verdana"/>
              </a:rPr>
              <a:t> </a:t>
            </a:r>
            <a:r>
              <a:rPr kumimoji="0" lang="en-US" sz="1500" b="1" i="1" u="sng" strike="noStrike" kern="0" cap="none" spc="-16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00AF50"/>
                  </a:solidFill>
                </a:uFill>
                <a:latin typeface="Verdana"/>
                <a:cs typeface="Verdana"/>
              </a:rPr>
              <a:t>Hair</a:t>
            </a:r>
            <a:r>
              <a:rPr kumimoji="0" lang="en-US" sz="1500" b="1" i="1" u="sng" strike="noStrike" kern="0" cap="none" spc="-9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00AF50"/>
                  </a:solidFill>
                </a:uFill>
                <a:latin typeface="Verdana"/>
                <a:cs typeface="Verdana"/>
              </a:rPr>
              <a:t> </a:t>
            </a:r>
            <a:r>
              <a:rPr kumimoji="0" lang="en-US" sz="1500" b="1" i="1" u="sng" strike="noStrike" kern="0" cap="none" spc="-19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00AF50"/>
                  </a:solidFill>
                </a:uFill>
                <a:latin typeface="Verdana"/>
                <a:cs typeface="Verdana"/>
              </a:rPr>
              <a:t>growth</a:t>
            </a:r>
            <a:r>
              <a:rPr kumimoji="0" lang="en-US" sz="1500" b="1" i="1" u="sng" strike="noStrike" kern="0" cap="none" spc="-1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00AF50"/>
                  </a:solidFill>
                </a:uFill>
                <a:latin typeface="Verdana"/>
                <a:cs typeface="Verdana"/>
              </a:rPr>
              <a:t> </a:t>
            </a:r>
            <a:r>
              <a:rPr kumimoji="0" lang="en-US" sz="1500" b="1" i="1" u="sng" strike="noStrike" kern="0" cap="none" spc="-2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00AF50"/>
                  </a:solidFill>
                </a:uFill>
                <a:latin typeface="Verdana"/>
                <a:cs typeface="Verdana"/>
              </a:rPr>
              <a:t>is</a:t>
            </a:r>
            <a:r>
              <a:rPr kumimoji="0" lang="en-US" sz="1500" b="1" i="1" u="sng" strike="noStrike" kern="0" cap="none" spc="-8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00AF50"/>
                  </a:solidFill>
                </a:uFill>
                <a:latin typeface="Verdana"/>
                <a:cs typeface="Verdana"/>
              </a:rPr>
              <a:t> </a:t>
            </a:r>
            <a:r>
              <a:rPr kumimoji="0" lang="en-US" sz="1500" b="1" i="1" u="sng" strike="noStrike" kern="0" cap="none" spc="-114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00AF50"/>
                  </a:solidFill>
                </a:uFill>
                <a:latin typeface="Verdana"/>
                <a:cs typeface="Verdana"/>
              </a:rPr>
              <a:t>influenced</a:t>
            </a:r>
            <a:r>
              <a:rPr kumimoji="0" lang="en-US" sz="1500" b="1" i="1" u="sng" strike="noStrike" kern="0" cap="none" spc="-9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00AF50"/>
                  </a:solidFill>
                </a:uFill>
                <a:latin typeface="Verdana"/>
                <a:cs typeface="Verdana"/>
              </a:rPr>
              <a:t> </a:t>
            </a:r>
            <a:r>
              <a:rPr kumimoji="0" lang="en-US" sz="1500" b="1" i="1" u="sng" strike="noStrike" kern="0" cap="none" spc="-2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00AF50"/>
                  </a:solidFill>
                </a:uFill>
                <a:latin typeface="Verdana"/>
                <a:cs typeface="Verdana"/>
              </a:rPr>
              <a:t>by:</a:t>
            </a: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cs typeface="Verdana"/>
            </a:endParaRPr>
          </a:p>
          <a:p>
            <a:pPr marL="217804" marR="0" lvl="1" indent="-153035" defTabSz="914400" eaLnBrk="1" fontAlgn="auto" latinLnBrk="0" hangingPunct="1">
              <a:lnSpc>
                <a:spcPct val="100000"/>
              </a:lnSpc>
              <a:spcBef>
                <a:spcPts val="414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17804" algn="l"/>
              </a:tabLst>
              <a:defRPr/>
            </a:pPr>
            <a:r>
              <a:rPr kumimoji="0" lang="en-US" sz="2000" b="0" i="0" u="sng" strike="noStrike" kern="0" cap="none" spc="12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00AF50"/>
                  </a:solidFill>
                </a:uFill>
                <a:latin typeface="Cambria"/>
                <a:cs typeface="Cambria"/>
              </a:rPr>
              <a:t> </a:t>
            </a:r>
            <a:r>
              <a:rPr kumimoji="0" lang="en-US" sz="2000" b="0" i="0" u="sng" strike="noStrike" kern="0" cap="none" spc="14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00AF50"/>
                  </a:solidFill>
                </a:uFill>
                <a:latin typeface="Cambria"/>
                <a:cs typeface="Cambria"/>
              </a:rPr>
              <a:t>Ovarian</a:t>
            </a:r>
            <a:r>
              <a:rPr kumimoji="0" lang="en-US" sz="2000" b="0" i="0" u="sng" strike="noStrike" kern="0" cap="none" spc="1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00AF50"/>
                  </a:solidFill>
                </a:uFill>
                <a:latin typeface="Cambria"/>
                <a:cs typeface="Cambria"/>
              </a:rPr>
              <a:t> </a:t>
            </a:r>
            <a:r>
              <a:rPr kumimoji="0" lang="en-US" sz="2000" b="0" i="0" u="sng" strike="noStrike" kern="0" cap="none" spc="8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00AF50"/>
                  </a:solidFill>
                </a:uFill>
                <a:latin typeface="Cambria"/>
                <a:cs typeface="Cambria"/>
              </a:rPr>
              <a:t>sources</a:t>
            </a:r>
            <a:r>
              <a:rPr kumimoji="0" lang="en-US" sz="2000" b="0" i="0" u="sng" strike="noStrike" kern="0" cap="none" spc="15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00AF50"/>
                  </a:solidFill>
                </a:uFill>
                <a:latin typeface="Cambria"/>
                <a:cs typeface="Cambria"/>
              </a:rPr>
              <a:t> </a:t>
            </a:r>
            <a:r>
              <a:rPr kumimoji="0" lang="en-US" sz="2000" b="0" i="0" u="sng" strike="noStrike" kern="0" cap="none" spc="16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00AF50"/>
                  </a:solidFill>
                </a:uFill>
                <a:latin typeface="Cambria"/>
                <a:cs typeface="Cambria"/>
              </a:rPr>
              <a:t>(PCOS,</a:t>
            </a:r>
            <a:r>
              <a:rPr kumimoji="0" lang="en-US" sz="2000" b="0" i="0" u="sng" strike="noStrike" kern="0" cap="none" spc="18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00AF50"/>
                  </a:solidFill>
                </a:uFill>
                <a:latin typeface="Cambria"/>
                <a:cs typeface="Cambria"/>
              </a:rPr>
              <a:t> </a:t>
            </a:r>
            <a:r>
              <a:rPr kumimoji="0" lang="en-US" sz="2000" b="0" i="0" u="sng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00AF50"/>
                  </a:solidFill>
                </a:uFill>
                <a:latin typeface="Cambria"/>
                <a:cs typeface="Cambria"/>
              </a:rPr>
              <a:t>tumors).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/>
              <a:cs typeface="Cambria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0" cap="none" spc="22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00AF50"/>
                  </a:solidFill>
                </a:uFill>
                <a:latin typeface="Cambria"/>
                <a:cs typeface="Cambria"/>
              </a:rPr>
              <a:t> </a:t>
            </a:r>
            <a:r>
              <a:rPr kumimoji="0" lang="en-US" sz="2000" b="0" i="0" u="sng" strike="noStrike" kern="0" cap="none" spc="31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00AF50"/>
                  </a:solidFill>
                </a:uFill>
                <a:latin typeface="Cambria"/>
                <a:cs typeface="Cambria"/>
              </a:rPr>
              <a:t>•</a:t>
            </a:r>
            <a:r>
              <a:rPr kumimoji="0" lang="en-US" sz="2000" b="0" i="0" u="sng" strike="noStrike" kern="0" cap="none" spc="1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00AF50"/>
                  </a:solidFill>
                </a:uFill>
                <a:latin typeface="Cambria"/>
                <a:cs typeface="Cambria"/>
              </a:rPr>
              <a:t> </a:t>
            </a:r>
            <a:r>
              <a:rPr kumimoji="0" lang="en-US" sz="2000" b="0" i="0" u="sng" strike="noStrike" kern="0" cap="none" spc="1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00AF50"/>
                  </a:solidFill>
                </a:uFill>
                <a:latin typeface="Cambria"/>
                <a:cs typeface="Cambria"/>
              </a:rPr>
              <a:t>Adrenal</a:t>
            </a:r>
            <a:r>
              <a:rPr kumimoji="0" lang="en-US" sz="2000" b="0" i="0" u="sng" strike="noStrike" kern="0" cap="none" spc="2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00AF50"/>
                  </a:solidFill>
                </a:uFill>
                <a:latin typeface="Cambria"/>
                <a:cs typeface="Cambria"/>
              </a:rPr>
              <a:t> </a:t>
            </a:r>
            <a:r>
              <a:rPr kumimoji="0" lang="en-US" sz="2000" b="0" i="0" u="sng" strike="noStrike" kern="0" cap="none" spc="8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00AF50"/>
                  </a:solidFill>
                </a:uFill>
                <a:latin typeface="Cambria"/>
                <a:cs typeface="Cambria"/>
              </a:rPr>
              <a:t>sources</a:t>
            </a:r>
            <a:r>
              <a:rPr kumimoji="0" lang="en-US" sz="2000" b="0" i="0" u="sng" strike="noStrike" kern="0" cap="none" spc="16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00AF50"/>
                  </a:solidFill>
                </a:uFill>
                <a:latin typeface="Cambria"/>
                <a:cs typeface="Cambria"/>
              </a:rPr>
              <a:t> </a:t>
            </a:r>
            <a:r>
              <a:rPr kumimoji="0" lang="en-US" sz="2000" b="0" i="0" u="sng" strike="noStrike" kern="0" cap="none" spc="13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00AF50"/>
                  </a:solidFill>
                </a:uFill>
                <a:latin typeface="Cambria"/>
                <a:cs typeface="Cambria"/>
              </a:rPr>
              <a:t>(CAH,</a:t>
            </a:r>
            <a:r>
              <a:rPr kumimoji="0" lang="en-US" sz="2000" b="0" i="0" u="sng" strike="noStrike" kern="0" cap="none" spc="2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00AF50"/>
                  </a:solidFill>
                </a:uFill>
                <a:latin typeface="Cambria"/>
                <a:cs typeface="Cambria"/>
              </a:rPr>
              <a:t> </a:t>
            </a:r>
            <a:r>
              <a:rPr kumimoji="0" lang="en-US" sz="2000" b="0" i="0" u="sng" strike="noStrike" kern="0" cap="none" spc="114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00AF50"/>
                  </a:solidFill>
                </a:uFill>
                <a:latin typeface="Cambria"/>
                <a:cs typeface="Cambria"/>
              </a:rPr>
              <a:t>Cushing’s,</a:t>
            </a:r>
            <a:r>
              <a:rPr kumimoji="0" lang="en-US" sz="2000" b="0" i="0" u="sng" strike="noStrike" kern="0" cap="none" spc="16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00AF50"/>
                  </a:solidFill>
                </a:uFill>
                <a:latin typeface="Cambria"/>
                <a:cs typeface="Cambria"/>
              </a:rPr>
              <a:t> </a:t>
            </a:r>
            <a:r>
              <a:rPr kumimoji="0" lang="en-US" sz="2000" b="0" i="0" u="sng" strike="noStrike" kern="0" cap="none" spc="1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00AF50"/>
                  </a:solidFill>
                </a:uFill>
                <a:latin typeface="Cambria"/>
                <a:cs typeface="Cambria"/>
              </a:rPr>
              <a:t>adrenal</a:t>
            </a:r>
            <a:r>
              <a:rPr kumimoji="0" lang="en-US" sz="2000" b="0" i="0" u="sng" strike="noStrike" kern="0" cap="none" spc="13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00AF50"/>
                  </a:solidFill>
                </a:uFill>
                <a:latin typeface="Cambria"/>
                <a:cs typeface="Cambria"/>
              </a:rPr>
              <a:t> </a:t>
            </a:r>
            <a:r>
              <a:rPr kumimoji="0" lang="en-US" sz="2000" b="0" i="0" u="sng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00AF50"/>
                  </a:solidFill>
                </a:uFill>
                <a:latin typeface="Cambria"/>
                <a:cs typeface="Cambria"/>
              </a:rPr>
              <a:t>tumors).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/>
              <a:cs typeface="Cambria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0" cap="none" spc="2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00AF50"/>
                  </a:solidFill>
                </a:uFill>
                <a:latin typeface="Cambria"/>
                <a:cs typeface="Cambria"/>
              </a:rPr>
              <a:t> </a:t>
            </a:r>
            <a:r>
              <a:rPr kumimoji="0" lang="en-US" sz="2000" b="0" i="0" u="sng" strike="noStrike" kern="0" cap="none" spc="31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00AF50"/>
                  </a:solidFill>
                </a:uFill>
                <a:latin typeface="Cambria"/>
                <a:cs typeface="Cambria"/>
              </a:rPr>
              <a:t>•</a:t>
            </a:r>
            <a:r>
              <a:rPr kumimoji="0" lang="en-US" sz="2000" b="0" i="0" u="sng" strike="noStrike" kern="0" cap="none" spc="114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00AF50"/>
                  </a:solidFill>
                </a:uFill>
                <a:latin typeface="Cambria"/>
                <a:cs typeface="Cambria"/>
              </a:rPr>
              <a:t> </a:t>
            </a:r>
            <a:r>
              <a:rPr kumimoji="0" lang="en-US" sz="2000" b="0" i="0" u="sng" strike="noStrike" kern="0" cap="none" spc="6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00AF50"/>
                  </a:solidFill>
                </a:uFill>
                <a:latin typeface="Cambria"/>
                <a:cs typeface="Cambria"/>
              </a:rPr>
              <a:t>Peripheral</a:t>
            </a:r>
            <a:r>
              <a:rPr kumimoji="0" lang="en-US" sz="2000" b="0" i="0" u="sng" strike="noStrike" kern="0" cap="none" spc="13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00AF50"/>
                  </a:solidFill>
                </a:uFill>
                <a:latin typeface="Cambria"/>
                <a:cs typeface="Cambria"/>
              </a:rPr>
              <a:t> </a:t>
            </a:r>
            <a:r>
              <a:rPr kumimoji="0" lang="en-US" sz="2000" b="0" i="0" u="sng" strike="noStrike" kern="0" cap="none" spc="1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00AF50"/>
                  </a:solidFill>
                </a:uFill>
                <a:latin typeface="Cambria"/>
                <a:cs typeface="Cambria"/>
              </a:rPr>
              <a:t>conversion</a:t>
            </a:r>
            <a:r>
              <a:rPr kumimoji="0" lang="en-US" sz="2000" b="0" i="0" u="sng" strike="noStrike" kern="0" cap="none" spc="17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00AF50"/>
                  </a:solidFill>
                </a:uFill>
                <a:latin typeface="Cambria"/>
                <a:cs typeface="Cambria"/>
              </a:rPr>
              <a:t> </a:t>
            </a:r>
            <a:r>
              <a:rPr kumimoji="0" lang="en-US" sz="2000" b="0" i="0" u="sng" strike="noStrike" kern="0" cap="none" spc="1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00AF50"/>
                  </a:solidFill>
                </a:uFill>
                <a:latin typeface="Cambria"/>
                <a:cs typeface="Cambria"/>
              </a:rPr>
              <a:t>(increased</a:t>
            </a:r>
            <a:r>
              <a:rPr kumimoji="0" lang="en-US" sz="2000" b="0" i="0" u="sng" strike="noStrike" kern="0" cap="none" spc="17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00AF50"/>
                  </a:solidFill>
                </a:uFill>
                <a:latin typeface="Cambria"/>
                <a:cs typeface="Cambria"/>
              </a:rPr>
              <a:t> </a:t>
            </a:r>
            <a:r>
              <a:rPr kumimoji="0" lang="en-US" sz="2000" b="0" i="0" u="sng" strike="noStrike" kern="0" cap="none" spc="7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00AF50"/>
                  </a:solidFill>
                </a:uFill>
                <a:latin typeface="Cambria"/>
                <a:cs typeface="Cambria"/>
              </a:rPr>
              <a:t>5</a:t>
            </a:r>
            <a:r>
              <a:rPr kumimoji="0" lang="el-GR" sz="2000" b="0" i="0" u="sng" strike="noStrike" kern="0" cap="none" spc="7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00AF50"/>
                  </a:solidFill>
                </a:uFill>
                <a:latin typeface="Cambria"/>
                <a:cs typeface="Cambria"/>
              </a:rPr>
              <a:t>α-</a:t>
            </a:r>
            <a:r>
              <a:rPr kumimoji="0" lang="en-US" sz="2000" b="0" i="0" u="sng" strike="noStrike" kern="0" cap="none" spc="16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00AF50"/>
                  </a:solidFill>
                </a:uFill>
                <a:latin typeface="Cambria"/>
                <a:cs typeface="Cambria"/>
              </a:rPr>
              <a:t>reductase</a:t>
            </a:r>
            <a:r>
              <a:rPr kumimoji="0" lang="en-US" sz="2000" b="0" i="0" u="sng" strike="noStrike" kern="0" cap="none" spc="1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00AF50"/>
                  </a:solidFill>
                </a:uFill>
                <a:latin typeface="Cambria"/>
                <a:cs typeface="Cambria"/>
              </a:rPr>
              <a:t> </a:t>
            </a:r>
            <a:r>
              <a:rPr kumimoji="0" lang="en-US" sz="2000" b="0" i="0" u="sng" strike="noStrike" kern="0" cap="none" spc="6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00AF50"/>
                  </a:solidFill>
                </a:uFill>
                <a:latin typeface="Cambria"/>
                <a:cs typeface="Cambria"/>
              </a:rPr>
              <a:t>activity).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/>
              <a:cs typeface="Cambria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0" cap="none" spc="8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>
                  <a:solidFill>
                    <a:srgbClr val="00AF50"/>
                  </a:solidFill>
                </a:uFill>
                <a:latin typeface="Cambria"/>
                <a:cs typeface="Cambria"/>
              </a:rPr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4008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/>
              <a:t>Symptoms of Hirsutism include:</a:t>
            </a:r>
          </a:p>
          <a:p>
            <a:r>
              <a:rPr lang="en-US"/>
              <a:t>Irregular menstrual periods</a:t>
            </a:r>
          </a:p>
          <a:p>
            <a:r>
              <a:rPr lang="en-US"/>
              <a:t>Acne</a:t>
            </a:r>
          </a:p>
          <a:p>
            <a:r>
              <a:rPr lang="en-US"/>
              <a:t>Loss of feminine body shape</a:t>
            </a:r>
          </a:p>
          <a:p>
            <a:r>
              <a:rPr lang="en-US"/>
              <a:t>Signs of masculinity in females</a:t>
            </a:r>
          </a:p>
          <a:p>
            <a:pPr>
              <a:buFont typeface="Wingdings" pitchFamily="2" charset="2"/>
              <a:buChar char="Ø"/>
            </a:pPr>
            <a:r>
              <a:rPr lang="en-US"/>
              <a:t>Signs of masculinity are the main symptom of this disease (particularly the growth of dark and coarse hair on the face, chest, and back.) </a:t>
            </a:r>
          </a:p>
          <a:p>
            <a:endParaRPr lang="en-US"/>
          </a:p>
        </p:txBody>
      </p:sp>
      <p:pic>
        <p:nvPicPr>
          <p:cNvPr id="16386" name="Picture 2" descr="http://t2.gstatic.com/images?q=tbn:ANd9GcQ9VHVnNNdJelQ2kktvHv7BltPuEx5VhwMHp6de5KHzhZiPkunTeX2EIDY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4572000"/>
            <a:ext cx="3124200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6C55B5DC-D5F9-1E11-115A-4F5982ECB39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0"/>
            <a:ext cx="9067800" cy="6781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562600"/>
          </a:xfrm>
        </p:spPr>
        <p:txBody>
          <a:bodyPr>
            <a:normAutofit fontScale="92500" lnSpcReduction="20000"/>
          </a:bodyPr>
          <a:lstStyle/>
          <a:p>
            <a:pPr marL="196215" marR="0" lvl="0" indent="-183515" defTabSz="914400" eaLnBrk="1" fontAlgn="auto" latinLnBrk="0" hangingPunct="1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252525"/>
              </a:buClr>
              <a:buSzTx/>
              <a:buFont typeface="Microsoft Sans Serif"/>
              <a:buChar char="◦"/>
              <a:tabLst>
                <a:tab pos="196215" algn="l"/>
              </a:tabLst>
              <a:defRPr/>
            </a:pPr>
            <a:r>
              <a:rPr kumimoji="0" lang="en-US" sz="1400" b="1" i="1" u="sng" strike="noStrike" kern="0" cap="none" spc="-9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A.</a:t>
            </a:r>
            <a:r>
              <a:rPr kumimoji="0" lang="en-US" sz="1400" b="1" i="1" u="sng" strike="noStrike" kern="0" cap="none" spc="-7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 </a:t>
            </a:r>
            <a:r>
              <a:rPr kumimoji="0" lang="en-US" sz="1400" b="1" i="1" u="sng" strike="noStrike" kern="0" cap="none" spc="-10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Common</a:t>
            </a:r>
            <a:r>
              <a:rPr kumimoji="0" lang="en-US" sz="1400" b="1" i="1" u="sng" strike="noStrike" kern="0" cap="none" spc="-8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 </a:t>
            </a:r>
            <a:r>
              <a:rPr kumimoji="0" lang="en-US" sz="1400" b="1" i="1" u="sng" strike="noStrike" kern="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Verdana"/>
                <a:cs typeface="Verdana"/>
              </a:rPr>
              <a:t>Causes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  <a:p>
            <a:pPr marL="243840" marR="0" lvl="0" indent="-231140" defTabSz="91440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252525"/>
              </a:buClr>
              <a:buSzTx/>
              <a:buFont typeface="Microsoft Sans Serif"/>
              <a:buChar char="◦"/>
              <a:tabLst>
                <a:tab pos="243840" algn="l"/>
              </a:tabLst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1.</a:t>
            </a:r>
            <a:r>
              <a:rPr kumimoji="0" lang="en-US" sz="1700" b="0" i="0" u="none" strike="noStrike" kern="0" cap="none" spc="1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lang="en-US" sz="1700" b="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Polycystic</a:t>
            </a:r>
            <a:r>
              <a:rPr kumimoji="0" lang="en-US" sz="1700" b="0" i="0" u="none" strike="noStrike" kern="0" cap="none" spc="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lang="en-US" sz="1700" b="0" i="0" u="none" strike="noStrike" kern="0" cap="none" spc="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Ovary</a:t>
            </a:r>
            <a:r>
              <a:rPr kumimoji="0" lang="en-US" sz="1700" b="0" i="0" u="none" strike="noStrike" kern="0" cap="none" spc="1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lang="en-US" sz="1700" b="0" i="0" u="none" strike="noStrike" kern="0" cap="none" spc="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Syndrome</a:t>
            </a:r>
            <a:r>
              <a:rPr kumimoji="0" lang="en-US" sz="1700" b="0" i="0" u="none" strike="noStrike" kern="0" cap="none" spc="1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lang="en-US" sz="1700" b="0" i="0" u="none" strike="noStrike" kern="0" cap="none" spc="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(PCOS)</a:t>
            </a:r>
            <a:r>
              <a:rPr kumimoji="0" lang="en-US" sz="1700" b="0" i="0" u="none" strike="noStrike" kern="0" cap="none" spc="1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(Most</a:t>
            </a:r>
            <a:r>
              <a:rPr kumimoji="0" lang="en-US" sz="1700" b="0" i="0" u="none" strike="noStrike" kern="0" cap="none" spc="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lang="en-US" sz="1700" b="0" i="0" u="none" strike="noStrike" kern="0" cap="none" spc="1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common</a:t>
            </a:r>
            <a:r>
              <a:rPr kumimoji="0" lang="en-US" sz="1700" b="0" i="0" u="none" strike="noStrike" kern="0" cap="none" spc="2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–</a:t>
            </a:r>
            <a:r>
              <a:rPr kumimoji="0" lang="en-US" sz="1700" b="0" i="0" u="none" strike="noStrike" kern="0" cap="none" spc="1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lang="en-US" sz="17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70–80%)</a:t>
            </a: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/>
              <a:cs typeface="Cambria"/>
            </a:endParaRPr>
          </a:p>
          <a:p>
            <a:pPr marL="243840" marR="0" lvl="0" indent="-231140" defTabSz="914400" eaLnBrk="1" fontAlgn="auto" latinLnBrk="0" hangingPunct="1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Clr>
                <a:srgbClr val="252525"/>
              </a:buClr>
              <a:buSzTx/>
              <a:buFont typeface="Microsoft Sans Serif"/>
              <a:buChar char="◦"/>
              <a:tabLst>
                <a:tab pos="243840" algn="l"/>
              </a:tabLst>
              <a:defRPr/>
            </a:pPr>
            <a:r>
              <a:rPr kumimoji="0" lang="en-US" sz="1700" b="0" i="0" u="none" strike="noStrike" kern="0" cap="none" spc="2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•</a:t>
            </a:r>
            <a:r>
              <a:rPr kumimoji="0" lang="en-US" sz="1700" b="0" i="0" u="none" strike="noStrike" kern="0" cap="none" spc="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lang="en-US" sz="1700" b="0" i="0" u="none" strike="noStrike" kern="0" cap="none" spc="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Chronic</a:t>
            </a:r>
            <a:r>
              <a:rPr kumimoji="0" lang="en-US" sz="1700" b="0" i="0" u="none" strike="noStrike" kern="0" cap="none" spc="1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lang="en-US" sz="1700" b="0" i="0" u="none" strike="noStrike" kern="0" cap="none" spc="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anovulation,</a:t>
            </a:r>
            <a:r>
              <a:rPr kumimoji="0" lang="en-US" sz="1700" b="0" i="0" u="none" strike="noStrike" kern="0" cap="none" spc="1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lang="en-US" sz="1700" b="0" i="0" u="none" strike="noStrike" kern="0" cap="none" spc="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hyperandrogenism,</a:t>
            </a:r>
            <a:r>
              <a:rPr kumimoji="0" lang="en-US" sz="1700" b="0" i="0" u="none" strike="noStrike" kern="0" cap="none" spc="1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lang="en-US" sz="17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insulin</a:t>
            </a:r>
            <a:r>
              <a:rPr kumimoji="0" lang="en-US" sz="1700" b="0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lang="en-US" sz="17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resistance.</a:t>
            </a: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/>
              <a:cs typeface="Cambria"/>
            </a:endParaRPr>
          </a:p>
          <a:p>
            <a:pPr marL="243840" marR="0" lvl="0" indent="-231140" defTabSz="91440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252525"/>
              </a:buClr>
              <a:buSzTx/>
              <a:buFont typeface="Microsoft Sans Serif"/>
              <a:buChar char="◦"/>
              <a:tabLst>
                <a:tab pos="243840" algn="l"/>
              </a:tabLst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2.</a:t>
            </a:r>
            <a:r>
              <a:rPr kumimoji="0" lang="en-US" sz="1700" b="0" i="0" u="none" strike="noStrike" kern="0" cap="none" spc="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lang="en-US" sz="1700" b="0" i="0" u="none" strike="noStrike" kern="0" cap="none" spc="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Idiopathic</a:t>
            </a:r>
            <a:r>
              <a:rPr kumimoji="0" lang="en-US" sz="1700" b="0" i="0" u="none" strike="noStrike" kern="0" cap="none" spc="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lang="en-US" sz="17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Hirsutism</a:t>
            </a: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/>
              <a:cs typeface="Cambria"/>
            </a:endParaRPr>
          </a:p>
          <a:p>
            <a:pPr marL="243840" marR="0" lvl="0" indent="-231140" defTabSz="914400" eaLnBrk="1" fontAlgn="auto" latinLnBrk="0" hangingPunct="1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Clr>
                <a:srgbClr val="252525"/>
              </a:buClr>
              <a:buSzTx/>
              <a:buFont typeface="Microsoft Sans Serif"/>
              <a:buChar char="◦"/>
              <a:tabLst>
                <a:tab pos="243840" algn="l"/>
              </a:tabLst>
              <a:defRPr/>
            </a:pPr>
            <a:r>
              <a:rPr kumimoji="0" lang="en-US" sz="1700" b="0" i="0" u="none" strike="noStrike" kern="0" cap="none" spc="2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•</a:t>
            </a:r>
            <a:r>
              <a:rPr kumimoji="0" lang="en-US" sz="1700" b="0" i="0" u="none" strike="noStrike" kern="0" cap="none" spc="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lang="en-US" sz="1700" b="0" i="0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Normal</a:t>
            </a:r>
            <a:r>
              <a:rPr kumimoji="0" lang="en-US" sz="1700" b="0" i="0" u="none" strike="noStrike" kern="0" cap="none" spc="1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lang="en-US" sz="1700" b="0" i="0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ovulation,</a:t>
            </a:r>
            <a:r>
              <a:rPr kumimoji="0" lang="en-US" sz="1700" b="0" i="0" u="none" strike="noStrike" kern="0" cap="none" spc="1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lang="en-US" sz="1700" b="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normal</a:t>
            </a:r>
            <a:r>
              <a:rPr kumimoji="0" lang="en-US" sz="1700" b="0" i="0" u="none" strike="noStrike" kern="0" cap="none" spc="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lang="en-US" sz="1700" b="0" i="0" u="none" strike="noStrike" kern="0" cap="none" spc="1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androgen</a:t>
            </a:r>
            <a:r>
              <a:rPr kumimoji="0" lang="en-US" sz="1700" b="0" i="0" u="none" strike="noStrike" kern="0" cap="none" spc="1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lang="en-US" sz="1700" b="0" i="0" u="none" strike="noStrike" kern="0" cap="none" spc="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levels,</a:t>
            </a:r>
            <a:r>
              <a:rPr kumimoji="0" lang="en-US" sz="1700" b="0" i="0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lang="en-US" sz="1700" b="0" i="0" u="none" strike="noStrike" kern="0" cap="none" spc="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increased</a:t>
            </a:r>
            <a:r>
              <a:rPr kumimoji="0" lang="en-US" sz="1700" b="0" i="0" u="none" strike="noStrike" kern="0" cap="none" spc="1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lang="en-US" sz="1700" b="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5</a:t>
            </a:r>
            <a:r>
              <a:rPr kumimoji="0" lang="el-GR" sz="1700" b="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α-</a:t>
            </a:r>
            <a:r>
              <a:rPr kumimoji="0" lang="en-US" sz="1700" b="0" i="0" u="none" strike="noStrike" kern="0" cap="none" spc="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reductase</a:t>
            </a:r>
            <a:r>
              <a:rPr kumimoji="0" lang="en-US" sz="1700" b="0" i="0" u="none" strike="noStrike" kern="0" cap="none" spc="1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lang="en-US" sz="1700" b="0" i="0" u="none" strike="noStrike" kern="0" cap="none" spc="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activity.</a:t>
            </a: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/>
              <a:cs typeface="Cambri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1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/>
              <a:cs typeface="Cambria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0" cap="none" spc="-1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Tahoma"/>
                <a:cs typeface="Tahoma"/>
              </a:rPr>
              <a:t>B.</a:t>
            </a:r>
            <a:r>
              <a:rPr kumimoji="0" lang="en-US" sz="1400" b="1" i="0" u="sng" strike="noStrike" kern="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Tahoma"/>
                <a:cs typeface="Tahoma"/>
              </a:rPr>
              <a:t> </a:t>
            </a:r>
            <a:r>
              <a:rPr kumimoji="0" lang="en-US" sz="1400" b="1" i="0" u="sng" strike="noStrike" kern="0" cap="none" spc="-1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Tahoma"/>
                <a:cs typeface="Tahoma"/>
              </a:rPr>
              <a:t>Less</a:t>
            </a:r>
            <a:r>
              <a:rPr kumimoji="0" lang="en-US" sz="1400" b="1" i="0" u="sng" strike="noStrike" kern="0" cap="none" spc="-1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Tahoma"/>
                <a:cs typeface="Tahoma"/>
              </a:rPr>
              <a:t> </a:t>
            </a:r>
            <a:r>
              <a:rPr kumimoji="0" lang="en-US" sz="1400" b="1" i="0" u="sng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Tahoma"/>
                <a:cs typeface="Tahoma"/>
              </a:rPr>
              <a:t>Common</a:t>
            </a:r>
            <a:r>
              <a:rPr kumimoji="0" lang="en-US" sz="1400" b="1" i="0" u="sng" strike="noStrike" kern="0" cap="none" spc="2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Tahoma"/>
                <a:cs typeface="Tahoma"/>
              </a:rPr>
              <a:t> </a:t>
            </a:r>
            <a:r>
              <a:rPr kumimoji="0" lang="en-US" sz="1400" b="1" i="0" u="sng" strike="noStrike" kern="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Tahoma"/>
                <a:cs typeface="Tahoma"/>
              </a:rPr>
              <a:t>Causes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cs typeface="Tahoma"/>
            </a:endParaRPr>
          </a:p>
          <a:p>
            <a:pPr marL="243840" marR="0" lvl="0" indent="-231140" defTabSz="91440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252525"/>
              </a:buClr>
              <a:buSzTx/>
              <a:buFont typeface="Microsoft Sans Serif"/>
              <a:buChar char="◦"/>
              <a:tabLst>
                <a:tab pos="243840" algn="l"/>
              </a:tabLst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3.</a:t>
            </a:r>
            <a:r>
              <a:rPr kumimoji="0" lang="en-US" sz="1700" b="0" i="0" u="none" strike="noStrike" kern="0" cap="none" spc="1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lang="en-US" sz="1700" b="0" i="0" u="none" strike="noStrike" kern="0" cap="none" spc="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Non-</a:t>
            </a:r>
            <a:r>
              <a:rPr kumimoji="0" lang="en-US" sz="1700" b="0" i="0" u="none" strike="noStrike" kern="0" cap="none" spc="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classic</a:t>
            </a:r>
            <a:r>
              <a:rPr kumimoji="0" lang="en-US" sz="1700" b="0" i="0" u="none" strike="noStrike" kern="0" cap="none" spc="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lang="en-US" sz="1700" b="0" i="0" u="none" strike="noStrike" kern="0" cap="none" spc="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Congenital</a:t>
            </a:r>
            <a:r>
              <a:rPr kumimoji="0" lang="en-US" sz="1700" b="0" i="0" u="none" strike="noStrike" kern="0" cap="none" spc="1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lang="en-US" sz="1700" b="0" i="0" u="none" strike="noStrike" kern="0" cap="none" spc="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Adrenal</a:t>
            </a:r>
            <a:r>
              <a:rPr kumimoji="0" lang="en-US" sz="1700" b="0" i="0" u="none" strike="noStrike" kern="0" cap="none" spc="2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lang="en-US" sz="1700" b="0" i="0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Hyperplasia</a:t>
            </a:r>
            <a:r>
              <a:rPr kumimoji="0" lang="en-US" sz="1700" b="0" i="0" u="none" strike="noStrike" kern="0" cap="none" spc="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 (NCCAH)</a:t>
            </a: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/>
              <a:cs typeface="Cambria"/>
            </a:endParaRPr>
          </a:p>
          <a:p>
            <a:pPr marL="243840" marR="0" lvl="0" indent="-231140" defTabSz="914400" eaLnBrk="1" fontAlgn="auto" latinLnBrk="0" hangingPunct="1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Clr>
                <a:srgbClr val="252525"/>
              </a:buClr>
              <a:buSzTx/>
              <a:buFont typeface="Microsoft Sans Serif"/>
              <a:buChar char="◦"/>
              <a:tabLst>
                <a:tab pos="243840" algn="l"/>
              </a:tabLst>
              <a:defRPr/>
            </a:pPr>
            <a:r>
              <a:rPr kumimoji="0" lang="en-US" sz="1700" b="0" i="0" u="none" strike="noStrike" kern="0" cap="none" spc="2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•</a:t>
            </a:r>
            <a:r>
              <a:rPr kumimoji="0" lang="en-US" sz="1700" b="0" i="0" u="none" strike="noStrike" kern="0" cap="none" spc="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lang="en-US" sz="17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21-</a:t>
            </a:r>
            <a:r>
              <a:rPr kumimoji="0" lang="en-US" sz="1700" b="0" i="0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hydroxylase</a:t>
            </a:r>
            <a:r>
              <a:rPr kumimoji="0" lang="en-US" sz="1700" b="0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lang="en-US" sz="1700" b="0" i="0" u="none" strike="noStrike" kern="0" cap="none" spc="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deficiency</a:t>
            </a:r>
            <a:r>
              <a:rPr kumimoji="0" lang="en-US" sz="1700" b="0" i="0" u="none" strike="noStrike" kern="0" cap="none" spc="1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lang="en-US" sz="1700" b="0" i="0" u="none" strike="noStrike" kern="0" cap="none" spc="2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→</a:t>
            </a:r>
            <a:r>
              <a:rPr kumimoji="0" lang="en-US" sz="1700" b="0" i="0" u="none" strike="noStrike" kern="0" cap="none" spc="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↑</a:t>
            </a:r>
            <a:r>
              <a:rPr kumimoji="0" lang="en-US" sz="1700" b="0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 adrenal</a:t>
            </a:r>
            <a:r>
              <a:rPr kumimoji="0" lang="en-US" sz="1700" b="0" i="0" u="none" strike="noStrike" kern="0" cap="none" spc="1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lang="en-US" sz="1700" b="0" i="0" u="none" strike="noStrike" kern="0" cap="none" spc="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androgens.</a:t>
            </a: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/>
              <a:cs typeface="Cambria"/>
            </a:endParaRPr>
          </a:p>
          <a:p>
            <a:pPr marL="60960" marR="0" lvl="0" indent="0" defTabSz="91440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4.</a:t>
            </a:r>
            <a:r>
              <a:rPr kumimoji="0" lang="en-US" sz="1700" b="0" i="0" u="none" strike="noStrike" kern="0" cap="none" spc="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lang="en-US" sz="1700" b="0" i="0" u="none" strike="noStrike" kern="0" cap="none" spc="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Androgen-</a:t>
            </a:r>
            <a:r>
              <a:rPr kumimoji="0" lang="en-US" sz="1700" b="0" i="0" u="none" strike="noStrike" kern="0" cap="none" spc="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Secreting</a:t>
            </a:r>
            <a:r>
              <a:rPr kumimoji="0" lang="en-US" sz="1700" b="0" i="0" u="none" strike="noStrike" kern="0" cap="none" spc="25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lang="en-US" sz="17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Tumors</a:t>
            </a: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/>
              <a:cs typeface="Cambria"/>
            </a:endParaRPr>
          </a:p>
          <a:p>
            <a:pPr marL="292735" marR="0" lvl="0" indent="-280035" defTabSz="914400" eaLnBrk="1" fontAlgn="auto" latinLnBrk="0" hangingPunct="1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Clr>
                <a:srgbClr val="252525"/>
              </a:buClr>
              <a:buSzTx/>
              <a:buFont typeface="Microsoft Sans Serif"/>
              <a:buChar char="◦"/>
              <a:tabLst>
                <a:tab pos="292735" algn="l"/>
              </a:tabLst>
              <a:defRPr/>
            </a:pPr>
            <a:r>
              <a:rPr kumimoji="0" lang="en-US" sz="1700" b="0" i="0" u="none" strike="noStrike" kern="0" cap="none" spc="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Ovarian</a:t>
            </a:r>
            <a:r>
              <a:rPr kumimoji="0" lang="en-US" sz="1700" b="0" i="0" u="none" strike="noStrike" kern="0" cap="none" spc="1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lang="en-US" sz="17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(Sertoli-</a:t>
            </a:r>
            <a:r>
              <a:rPr kumimoji="0" lang="en-US" sz="1700" b="0" i="0" u="none" strike="noStrike" kern="0" cap="none" spc="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Leydig,</a:t>
            </a:r>
            <a:r>
              <a:rPr kumimoji="0" lang="en-US" sz="1700" b="0" i="0" u="none" strike="noStrike" kern="0" cap="none" spc="1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lang="en-US" sz="1700" b="0" i="0" u="none" strike="noStrike" kern="0" cap="none" spc="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granulosa-</a:t>
            </a:r>
            <a:r>
              <a:rPr kumimoji="0" lang="en-US" sz="1700" b="0" i="0" u="none" strike="noStrike" kern="0" cap="none" spc="1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theca</a:t>
            </a:r>
            <a:r>
              <a:rPr kumimoji="0" lang="en-US" sz="1700" b="0" i="0" u="none" strike="noStrike" kern="0" cap="none" spc="1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lang="en-US" sz="17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cell).</a:t>
            </a: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/>
              <a:cs typeface="Cambria"/>
            </a:endParaRPr>
          </a:p>
          <a:p>
            <a:pPr marL="292735" marR="0" lvl="0" indent="-280035" defTabSz="91440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252525"/>
              </a:buClr>
              <a:buSzTx/>
              <a:buFont typeface="Microsoft Sans Serif"/>
              <a:buChar char="◦"/>
              <a:tabLst>
                <a:tab pos="292735" algn="l"/>
              </a:tabLst>
              <a:defRPr/>
            </a:pPr>
            <a:r>
              <a:rPr kumimoji="0" lang="en-US" sz="1700" b="0" i="0" u="none" strike="noStrike" kern="0" cap="none" spc="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Adrenal</a:t>
            </a:r>
            <a:r>
              <a:rPr kumimoji="0" lang="en-US" sz="1700" b="0" i="0" u="none" strike="noStrike" kern="0" cap="none" spc="1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lang="en-US" sz="1700" b="0" i="0" u="none" strike="noStrike" kern="0" cap="none" spc="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(adrenocortical</a:t>
            </a:r>
            <a:r>
              <a:rPr kumimoji="0" lang="en-US" sz="1700" b="0" i="0" u="none" strike="noStrike" kern="0" cap="none" spc="1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lang="en-US" sz="1700" b="0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carcinoma).</a:t>
            </a: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/>
              <a:cs typeface="Cambria"/>
            </a:endParaRPr>
          </a:p>
          <a:p>
            <a:pPr marL="243840" marR="0" lvl="0" indent="-231140" defTabSz="914400" eaLnBrk="1" fontAlgn="auto" latinLnBrk="0" hangingPunct="1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Clr>
                <a:srgbClr val="252525"/>
              </a:buClr>
              <a:buSzTx/>
              <a:buFont typeface="Microsoft Sans Serif"/>
              <a:buChar char="◦"/>
              <a:tabLst>
                <a:tab pos="243840" algn="l"/>
              </a:tabLst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:</a:t>
            </a:r>
            <a:r>
              <a:rPr kumimoji="0" lang="en-US" sz="1700" b="0" i="0" u="none" strike="noStrike" kern="0" cap="none" spc="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lang="en-US" sz="1700" b="0" i="0" u="none" strike="noStrike" kern="0" cap="none" spc="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Rapid</a:t>
            </a:r>
            <a:r>
              <a:rPr kumimoji="0" lang="en-US" sz="1700" b="0" i="0" u="none" strike="noStrike" kern="0" cap="none" spc="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lang="en-US" sz="1700" b="0" i="0" u="none" strike="noStrike" kern="0" cap="none" spc="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onset,</a:t>
            </a:r>
            <a:r>
              <a:rPr kumimoji="0" lang="en-US" sz="1700" b="0" i="0" u="none" strike="noStrike" kern="0" cap="none" spc="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lang="en-US" sz="17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virilization,</a:t>
            </a:r>
            <a:r>
              <a:rPr kumimoji="0" lang="en-US" sz="1700" b="0" i="0" u="none" strike="noStrike" kern="0" cap="none" spc="1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lang="en-US" sz="1700" b="0" i="0" u="none" strike="noStrike" kern="0" cap="none" spc="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severe</a:t>
            </a:r>
            <a:r>
              <a:rPr kumimoji="0" lang="en-US" sz="1700" b="0" i="0" u="none" strike="noStrike" kern="0" cap="none" spc="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 </a:t>
            </a:r>
            <a:r>
              <a:rPr kumimoji="0" lang="en-US" sz="17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/>
                <a:cs typeface="Cambria"/>
              </a:rPr>
              <a:t>hirsutism.</a:t>
            </a:r>
          </a:p>
          <a:p>
            <a:pPr marL="254635" marR="0" lvl="0" indent="-241935" defTabSz="914400" eaLnBrk="1" fontAlgn="auto" latinLnBrk="0" hangingPunct="1">
              <a:lnSpc>
                <a:spcPct val="100000"/>
              </a:lnSpc>
              <a:spcBef>
                <a:spcPts val="1010"/>
              </a:spcBef>
              <a:spcAft>
                <a:spcPts val="0"/>
              </a:spcAft>
              <a:buClr>
                <a:srgbClr val="252525"/>
              </a:buClr>
              <a:buSzTx/>
              <a:buFontTx/>
              <a:buChar char="◦"/>
              <a:tabLst>
                <a:tab pos="254635" algn="l"/>
              </a:tabLst>
              <a:defRPr/>
            </a:pPr>
            <a:r>
              <a:rPr kumimoji="0" lang="en-US" sz="2000" b="0" i="0" u="none" strike="noStrike" kern="0" cap="none" spc="-1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5.</a:t>
            </a:r>
            <a:r>
              <a:rPr kumimoji="0" lang="en-US" sz="20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en-US" sz="2000" b="0" i="0" u="none" strike="noStrike" kern="0" cap="none" spc="-2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Cushing’s</a:t>
            </a:r>
            <a:r>
              <a:rPr kumimoji="0" lang="en-US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en-US" sz="2000" b="0" i="0" u="none" strike="noStrike" kern="0" cap="none" spc="-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Syndrome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cs typeface="Microsoft Sans Serif"/>
            </a:endParaRPr>
          </a:p>
          <a:p>
            <a:pPr marL="254635" marR="0" lvl="0" indent="-241935" defTabSz="914400" eaLnBrk="1" fontAlgn="auto" latinLnBrk="0" hangingPunct="1">
              <a:lnSpc>
                <a:spcPct val="100000"/>
              </a:lnSpc>
              <a:spcBef>
                <a:spcPts val="910"/>
              </a:spcBef>
              <a:spcAft>
                <a:spcPts val="0"/>
              </a:spcAft>
              <a:buClr>
                <a:srgbClr val="252525"/>
              </a:buClr>
              <a:buSzTx/>
              <a:buFontTx/>
              <a:buChar char="◦"/>
              <a:tabLst>
                <a:tab pos="254635" algn="l"/>
              </a:tabLst>
              <a:defRPr/>
            </a:pPr>
            <a:r>
              <a:rPr kumimoji="0" lang="en-US" sz="2000" b="0" i="0" u="none" strike="noStrike" kern="0" cap="none" spc="-1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•</a:t>
            </a:r>
            <a:r>
              <a:rPr kumimoji="0" lang="en-US" sz="20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en-US" sz="2000" b="0" i="0" u="none" strike="noStrike" kern="0" cap="none" spc="-2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Excess</a:t>
            </a:r>
            <a:r>
              <a:rPr kumimoji="0" lang="en-US" sz="2000" b="0" i="0" u="none" strike="noStrike" kern="0" cap="none" spc="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en-US" sz="2000" b="0" i="0" u="none" strike="noStrike" kern="0" cap="none" spc="-1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cortisol</a:t>
            </a:r>
            <a:r>
              <a:rPr kumimoji="0" lang="en-US" sz="20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→</a:t>
            </a:r>
            <a:r>
              <a:rPr kumimoji="0" lang="en-US" sz="20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en-US" sz="2000" b="0" i="0" u="none" strike="noStrike" kern="0" cap="none" spc="-1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increased</a:t>
            </a:r>
            <a:r>
              <a:rPr kumimoji="0" lang="en-US" sz="20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en-US" sz="2000" b="0" i="0" u="none" strike="noStrike" kern="0" cap="none" spc="-2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androgen</a:t>
            </a:r>
            <a:r>
              <a:rPr kumimoji="0" lang="en-US" sz="20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en-US" sz="20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production.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cs typeface="Microsoft Sans Serif"/>
            </a:endParaRPr>
          </a:p>
          <a:p>
            <a:pPr marL="254635" marR="0" lvl="0" indent="-241935" defTabSz="914400" eaLnBrk="1" fontAlgn="auto" latinLnBrk="0" hangingPunct="1">
              <a:lnSpc>
                <a:spcPct val="100000"/>
              </a:lnSpc>
              <a:spcBef>
                <a:spcPts val="890"/>
              </a:spcBef>
              <a:spcAft>
                <a:spcPts val="0"/>
              </a:spcAft>
              <a:buClr>
                <a:srgbClr val="252525"/>
              </a:buClr>
              <a:buSzTx/>
              <a:buFontTx/>
              <a:buChar char="◦"/>
              <a:tabLst>
                <a:tab pos="254635" algn="l"/>
              </a:tabLst>
              <a:defRPr/>
            </a:pPr>
            <a:r>
              <a:rPr kumimoji="0" lang="en-US" sz="2000" b="0" i="0" u="none" strike="noStrike" kern="0" cap="none" spc="-1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6.</a:t>
            </a:r>
            <a:r>
              <a:rPr kumimoji="0" lang="en-US" sz="2000" b="0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en-US" sz="2000" b="0" i="0" u="none" strike="noStrike" kern="0" cap="none" spc="-1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Hyperprolactinemia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cs typeface="Microsoft Sans Serif"/>
            </a:endParaRPr>
          </a:p>
          <a:p>
            <a:pPr marL="254635" marR="0" lvl="0" indent="-241935" defTabSz="914400" eaLnBrk="1" fontAlgn="auto" latinLnBrk="0" hangingPunct="1">
              <a:lnSpc>
                <a:spcPct val="100000"/>
              </a:lnSpc>
              <a:spcBef>
                <a:spcPts val="915"/>
              </a:spcBef>
              <a:spcAft>
                <a:spcPts val="0"/>
              </a:spcAft>
              <a:buClr>
                <a:srgbClr val="252525"/>
              </a:buClr>
              <a:buSzTx/>
              <a:buFontTx/>
              <a:buChar char="◦"/>
              <a:tabLst>
                <a:tab pos="254635" algn="l"/>
              </a:tabLst>
              <a:defRPr/>
            </a:pPr>
            <a:r>
              <a:rPr kumimoji="0" lang="en-US" sz="2000" b="0" i="0" u="none" strike="noStrike" kern="0" cap="none" spc="-1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•</a:t>
            </a:r>
            <a:r>
              <a:rPr kumimoji="0" lang="en-US" sz="20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en-US" sz="2000" b="0" i="0" u="none" strike="noStrike" kern="0" cap="none" spc="-1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Prolactin-</a:t>
            </a:r>
            <a:r>
              <a:rPr kumimoji="0" lang="en-US" sz="2000" b="0" i="0" u="none" strike="noStrike" kern="0" cap="none" spc="-2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induced</a:t>
            </a:r>
            <a:r>
              <a:rPr kumimoji="0" lang="en-US" sz="20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en-US" sz="2000" b="0" i="0" u="none" strike="noStrike" kern="0" cap="none" spc="-2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androgen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en-US" sz="20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excess.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cs typeface="Microsoft Sans Serif"/>
            </a:endParaRPr>
          </a:p>
          <a:p>
            <a:pPr marL="254635" marR="0" lvl="0" indent="-241935" defTabSz="914400" eaLnBrk="1" fontAlgn="auto" latinLnBrk="0" hangingPunct="1">
              <a:lnSpc>
                <a:spcPct val="100000"/>
              </a:lnSpc>
              <a:spcBef>
                <a:spcPts val="890"/>
              </a:spcBef>
              <a:spcAft>
                <a:spcPts val="0"/>
              </a:spcAft>
              <a:buClr>
                <a:srgbClr val="252525"/>
              </a:buClr>
              <a:buSzTx/>
              <a:buFontTx/>
              <a:buChar char="◦"/>
              <a:tabLst>
                <a:tab pos="254635" algn="l"/>
              </a:tabLst>
              <a:defRPr/>
            </a:pPr>
            <a:r>
              <a:rPr kumimoji="0" lang="en-US" sz="2000" b="0" i="0" u="none" strike="noStrike" kern="0" cap="none" spc="-1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7.</a:t>
            </a:r>
            <a:r>
              <a:rPr kumimoji="0" lang="en-US" sz="2000" b="0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en-US" sz="2000" b="0" i="0" u="none" strike="noStrike" kern="0" cap="none" spc="-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Medications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cs typeface="Microsoft Sans Serif"/>
            </a:endParaRPr>
          </a:p>
          <a:p>
            <a:pPr marL="254635" marR="0" lvl="0" indent="-241935" defTabSz="914400" eaLnBrk="1" fontAlgn="auto" latinLnBrk="0" hangingPunct="1">
              <a:lnSpc>
                <a:spcPct val="100000"/>
              </a:lnSpc>
              <a:spcBef>
                <a:spcPts val="915"/>
              </a:spcBef>
              <a:spcAft>
                <a:spcPts val="0"/>
              </a:spcAft>
              <a:buClr>
                <a:srgbClr val="252525"/>
              </a:buClr>
              <a:buSzTx/>
              <a:buFontTx/>
              <a:buChar char="◦"/>
              <a:tabLst>
                <a:tab pos="254635" algn="l"/>
              </a:tabLst>
              <a:defRPr/>
            </a:pPr>
            <a:r>
              <a:rPr kumimoji="0" lang="en-US" sz="2000" b="0" i="0" u="none" strike="noStrike" kern="0" cap="none" spc="-1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•</a:t>
            </a:r>
            <a:r>
              <a:rPr kumimoji="0" lang="en-US" sz="2000" b="0" i="0" u="none" strike="noStrike" kern="0" cap="none" spc="-1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en-US" sz="2000" b="0" i="0" u="none" strike="noStrike" kern="0" cap="none" spc="-1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Anabolic</a:t>
            </a:r>
            <a:r>
              <a:rPr kumimoji="0" lang="en-US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en-US" sz="2000" b="0" i="0" u="none" strike="noStrike" kern="0" cap="none" spc="-1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steroids,</a:t>
            </a:r>
            <a:r>
              <a:rPr kumimoji="0" lang="en-US" sz="20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en-US" sz="2000" b="0" i="0" u="none" strike="noStrike" kern="0" cap="none" spc="-1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danazol,</a:t>
            </a:r>
            <a:r>
              <a:rPr kumimoji="0" lang="en-US" sz="20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en-US" sz="2000" b="0" i="0" u="none" strike="noStrike" kern="0" cap="none" spc="-1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minoxidil,</a:t>
            </a:r>
            <a:r>
              <a:rPr kumimoji="0" lang="en-US" sz="20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en-US" sz="2000" b="0" i="0" u="none" strike="noStrike" kern="0" cap="none" spc="-1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phenytoin,</a:t>
            </a:r>
            <a:r>
              <a:rPr kumimoji="0" lang="en-US" sz="2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 </a:t>
            </a:r>
            <a:r>
              <a:rPr kumimoji="0" lang="en-US" sz="2000" b="0" i="0" u="none" strike="noStrike" kern="0" cap="none" spc="-1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icrosoft Sans Serif"/>
                <a:cs typeface="Microsoft Sans Serif"/>
              </a:rPr>
              <a:t>cyclosporine.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Sans Serif"/>
              <a:cs typeface="Microsoft Sans Serif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Clr>
                <a:srgbClr val="252525"/>
              </a:buClr>
              <a:buSzTx/>
              <a:buNone/>
              <a:tabLst>
                <a:tab pos="243840" algn="l"/>
              </a:tabLst>
              <a:defRPr/>
            </a:pPr>
            <a:endParaRPr lang="en-US" sz="3000" dirty="0"/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sz="3000" dirty="0"/>
          </a:p>
        </p:txBody>
      </p:sp>
      <p:pic>
        <p:nvPicPr>
          <p:cNvPr id="18435" name="Picture 3" descr="danocr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9263" y="1905000"/>
            <a:ext cx="2209800" cy="2209800"/>
          </a:xfrm>
          <a:prstGeom prst="rect">
            <a:avLst/>
          </a:prstGeom>
          <a:noFill/>
        </p:spPr>
      </p:pic>
      <p:pic>
        <p:nvPicPr>
          <p:cNvPr id="18439" name="Picture 7" descr="HLM158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4038600"/>
            <a:ext cx="2286000" cy="2171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9962"/>
          </a:xfrm>
        </p:spPr>
        <p:txBody>
          <a:bodyPr>
            <a:normAutofit fontScale="9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Clinical approach</a:t>
            </a:r>
            <a:b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severity of hirsutism is subjective</a:t>
            </a:r>
            <a:b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Important observations are –</a:t>
            </a:r>
            <a:b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I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Drug and menstrual history </a:t>
            </a:r>
            <a:br>
              <a:rPr kumimoji="0" lang="en-I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I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Calculation of BMI </a:t>
            </a:r>
            <a:br>
              <a:rPr kumimoji="0" lang="en-I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I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Measurement of BP </a:t>
            </a:r>
            <a:br>
              <a:rPr kumimoji="0" lang="en-I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I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Examination for virilisation (clitoromegaly, deep voice, male-pattern balding, breast atrophy) </a:t>
            </a:r>
            <a:br>
              <a:rPr kumimoji="0" lang="en-I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I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Acne vulgaris</a:t>
            </a:r>
            <a:br>
              <a:rPr kumimoji="0" lang="en-I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I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Cushing's syndrome </a:t>
            </a:r>
            <a:br>
              <a:rPr kumimoji="0" lang="en-I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When recent &amp; with virilisation, suggestive of a rare androgen-secreting </a:t>
            </a:r>
            <a:r>
              <a:rPr kumimoji="0" lang="en-I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tumour </a:t>
            </a:r>
            <a:br>
              <a:rPr kumimoji="0" lang="en-I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://www.nanhuazhengxing.com/uploadfiles/Product/Picture/20101116133959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95400"/>
            <a:ext cx="67484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304</TotalTime>
  <Words>1295</Words>
  <Application>Microsoft Office PowerPoint</Application>
  <PresentationFormat>On-screen Show (4:3)</PresentationFormat>
  <Paragraphs>227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1" baseType="lpstr">
      <vt:lpstr>__Roboto_a857ad</vt:lpstr>
      <vt:lpstr>Arial</vt:lpstr>
      <vt:lpstr>Arial MT</vt:lpstr>
      <vt:lpstr>Bradley Hand ITC</vt:lpstr>
      <vt:lpstr>Calibri</vt:lpstr>
      <vt:lpstr>Cambria</vt:lpstr>
      <vt:lpstr>Gill Sans MT</vt:lpstr>
      <vt:lpstr>Leelawadee UI</vt:lpstr>
      <vt:lpstr>Microsoft Sans Serif</vt:lpstr>
      <vt:lpstr>Segoe UI</vt:lpstr>
      <vt:lpstr>Tahoma</vt:lpstr>
      <vt:lpstr>Times New Roman</vt:lpstr>
      <vt:lpstr>Verdana</vt:lpstr>
      <vt:lpstr>Wingdings</vt:lpstr>
      <vt:lpstr>Gallery</vt:lpstr>
      <vt:lpstr>Hirsutism&amp; virilism&amp; hyperprolactinemia</vt:lpstr>
      <vt:lpstr>Hirsutism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Clinical approach The severity of hirsutism is subjective Important observations are – Drug and menstrual history  Calculation of BMI  Measurement of BP  Examination for virilisation (clitoromegaly, deep voice, male-pattern balding, breast atrophy)  Acne vulgaris Cushing's syndrome  When recent &amp; with virilisation, suggestive of a rare androgen-secreting tumour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DX. Approach.</vt:lpstr>
      <vt:lpstr>Investigations  </vt:lpstr>
      <vt:lpstr>PowerPoint Presentation</vt:lpstr>
      <vt:lpstr>VIRILISIM </vt:lpstr>
      <vt:lpstr>Etiology</vt:lpstr>
      <vt:lpstr>Clinical Features</vt:lpstr>
      <vt:lpstr>Management</vt:lpstr>
      <vt:lpstr>Hyperprolactinemia</vt:lpstr>
      <vt:lpstr>PowerPoint Presentation</vt:lpstr>
      <vt:lpstr>Causes</vt:lpstr>
      <vt:lpstr>INVESTEGATION&amp;TREATEMENT</vt:lpstr>
      <vt:lpstr>THANKS</vt:lpstr>
    </vt:vector>
  </TitlesOfParts>
  <Company>OCPS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Hirsutism</dc:title>
  <dc:creator>4801431371</dc:creator>
  <cp:lastModifiedBy>smart</cp:lastModifiedBy>
  <cp:revision>12</cp:revision>
  <dcterms:created xsi:type="dcterms:W3CDTF">2012-02-21T12:38:08Z</dcterms:created>
  <dcterms:modified xsi:type="dcterms:W3CDTF">2026-03-04T20:50:16Z</dcterms:modified>
</cp:coreProperties>
</file>