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66" r:id="rId4"/>
    <p:sldId id="257" r:id="rId5"/>
    <p:sldId id="259" r:id="rId6"/>
    <p:sldId id="267" r:id="rId7"/>
    <p:sldId id="258" r:id="rId8"/>
    <p:sldId id="268" r:id="rId9"/>
    <p:sldId id="269" r:id="rId10"/>
    <p:sldId id="260" r:id="rId11"/>
    <p:sldId id="263" r:id="rId12"/>
    <p:sldId id="270" r:id="rId13"/>
    <p:sldId id="261" r:id="rId14"/>
    <p:sldId id="262" r:id="rId15"/>
    <p:sldId id="271" r:id="rId16"/>
    <p:sldId id="273" r:id="rId17"/>
    <p:sldId id="298"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 id="289" r:id="rId37"/>
    <p:sldId id="292" r:id="rId38"/>
    <p:sldId id="293" r:id="rId39"/>
    <p:sldId id="294" r:id="rId40"/>
    <p:sldId id="297" r:id="rId41"/>
    <p:sldId id="29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0" d="100"/>
          <a:sy n="100" d="100"/>
        </p:scale>
        <p:origin x="78" y="6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764434-8067-4D9E-B381-57E4188AC1C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F24152C-A3DB-42B9-8A24-9C9C51497571}">
      <dgm:prSet/>
      <dgm:spPr>
        <a:xfrm>
          <a:off x="0" y="143219"/>
          <a:ext cx="8229600" cy="1364220"/>
        </a:xfrm>
        <a:prstGeom prst="roundRect">
          <a:avLst/>
        </a:prstGeom>
        <a:solidFill>
          <a:srgbClr val="6076B4">
            <a:hueOff val="0"/>
            <a:satOff val="0"/>
            <a:lumOff val="0"/>
            <a:alphaOff val="0"/>
          </a:srgbClr>
        </a:solidFill>
        <a:ln w="28575" cap="flat" cmpd="sng" algn="ctr">
          <a:solidFill>
            <a:sysClr val="window" lastClr="FFFFFF">
              <a:hueOff val="0"/>
              <a:satOff val="0"/>
              <a:lumOff val="0"/>
              <a:alphaOff val="0"/>
            </a:sysClr>
          </a:solidFill>
          <a:prstDash val="solid"/>
        </a:ln>
        <a:effectLst/>
      </dgm:spPr>
      <dgm:t>
        <a:bodyPr/>
        <a:lstStyle/>
        <a:p>
          <a:pPr rtl="0"/>
          <a:r>
            <a:rPr lang="en-US" smtClean="0">
              <a:solidFill>
                <a:sysClr val="window" lastClr="FFFFFF"/>
              </a:solidFill>
              <a:latin typeface="Palatino Linotype"/>
              <a:ea typeface="+mn-ea"/>
              <a:cs typeface="+mn-cs"/>
            </a:rPr>
            <a:t>Learning Objectives </a:t>
          </a:r>
          <a:endParaRPr lang="en-US">
            <a:solidFill>
              <a:sysClr val="window" lastClr="FFFFFF"/>
            </a:solidFill>
            <a:latin typeface="Palatino Linotype"/>
            <a:ea typeface="+mn-ea"/>
            <a:cs typeface="+mn-cs"/>
          </a:endParaRPr>
        </a:p>
      </dgm:t>
    </dgm:pt>
    <dgm:pt modelId="{D34E3E95-1A29-4EF1-9B05-CDF2F5FB80F8}" type="parTrans" cxnId="{C63F08FF-388B-453F-88DB-5D063014603A}">
      <dgm:prSet/>
      <dgm:spPr/>
      <dgm:t>
        <a:bodyPr/>
        <a:lstStyle/>
        <a:p>
          <a:endParaRPr lang="en-US"/>
        </a:p>
      </dgm:t>
    </dgm:pt>
    <dgm:pt modelId="{5F6AFCFB-5150-4AE5-BA9D-69DBAD13F4D9}" type="sibTrans" cxnId="{C63F08FF-388B-453F-88DB-5D063014603A}">
      <dgm:prSet/>
      <dgm:spPr/>
      <dgm:t>
        <a:bodyPr/>
        <a:lstStyle/>
        <a:p>
          <a:endParaRPr lang="en-US"/>
        </a:p>
      </dgm:t>
    </dgm:pt>
    <dgm:pt modelId="{72A0EF68-999F-46EF-AB28-D621BECEEB1C}">
      <dgm:prSet/>
      <dgm:spPr>
        <a:xfrm>
          <a:off x="0" y="1599599"/>
          <a:ext cx="8229600" cy="1364220"/>
        </a:xfrm>
        <a:prstGeom prst="roundRect">
          <a:avLst/>
        </a:prstGeom>
        <a:solidFill>
          <a:srgbClr val="6076B4">
            <a:hueOff val="0"/>
            <a:satOff val="0"/>
            <a:lumOff val="0"/>
            <a:alphaOff val="0"/>
          </a:srgbClr>
        </a:solidFill>
        <a:ln w="28575" cap="flat" cmpd="sng" algn="ctr">
          <a:solidFill>
            <a:sysClr val="window" lastClr="FFFFFF">
              <a:hueOff val="0"/>
              <a:satOff val="0"/>
              <a:lumOff val="0"/>
              <a:alphaOff val="0"/>
            </a:sysClr>
          </a:solidFill>
          <a:prstDash val="solid"/>
        </a:ln>
        <a:effectLst/>
      </dgm:spPr>
      <dgm:t>
        <a:bodyPr/>
        <a:lstStyle/>
        <a:p>
          <a:pPr rtl="0"/>
          <a:r>
            <a:rPr lang="en-US" smtClean="0">
              <a:solidFill>
                <a:sysClr val="window" lastClr="FFFFFF"/>
              </a:solidFill>
              <a:latin typeface="Palatino Linotype"/>
              <a:ea typeface="+mn-ea"/>
              <a:cs typeface="+mn-cs"/>
            </a:rPr>
            <a:t>• Understand the </a:t>
          </a:r>
          <a:r>
            <a:rPr lang="en-US" b="1" smtClean="0">
              <a:solidFill>
                <a:sysClr val="window" lastClr="FFFFFF"/>
              </a:solidFill>
              <a:latin typeface="Palatino Linotype"/>
              <a:ea typeface="+mn-ea"/>
              <a:cs typeface="+mn-cs"/>
            </a:rPr>
            <a:t>physiological changes </a:t>
          </a:r>
          <a:r>
            <a:rPr lang="en-US" smtClean="0">
              <a:solidFill>
                <a:sysClr val="window" lastClr="FFFFFF"/>
              </a:solidFill>
              <a:latin typeface="Palatino Linotype"/>
              <a:ea typeface="+mn-ea"/>
              <a:cs typeface="+mn-cs"/>
            </a:rPr>
            <a:t>that occur in the normal puerperium. </a:t>
          </a:r>
          <a:endParaRPr lang="en-US">
            <a:solidFill>
              <a:sysClr val="window" lastClr="FFFFFF"/>
            </a:solidFill>
            <a:latin typeface="Palatino Linotype"/>
            <a:ea typeface="+mn-ea"/>
            <a:cs typeface="+mn-cs"/>
          </a:endParaRPr>
        </a:p>
      </dgm:t>
    </dgm:pt>
    <dgm:pt modelId="{153A8AAA-1FAB-486A-8A4C-B4173A133E99}" type="parTrans" cxnId="{5FBE1BDA-441E-4535-AB58-E7CA79041E42}">
      <dgm:prSet/>
      <dgm:spPr/>
      <dgm:t>
        <a:bodyPr/>
        <a:lstStyle/>
        <a:p>
          <a:endParaRPr lang="en-US"/>
        </a:p>
      </dgm:t>
    </dgm:pt>
    <dgm:pt modelId="{86156F5E-AE68-4A5D-B435-60311F1CD4D3}" type="sibTrans" cxnId="{5FBE1BDA-441E-4535-AB58-E7CA79041E42}">
      <dgm:prSet/>
      <dgm:spPr/>
      <dgm:t>
        <a:bodyPr/>
        <a:lstStyle/>
        <a:p>
          <a:endParaRPr lang="en-US"/>
        </a:p>
      </dgm:t>
    </dgm:pt>
    <dgm:pt modelId="{6D55475B-9EC7-4443-A5C9-DADA04A5C1D0}">
      <dgm:prSet/>
      <dgm:spPr>
        <a:xfrm>
          <a:off x="0" y="3055980"/>
          <a:ext cx="8229600" cy="1364220"/>
        </a:xfrm>
        <a:prstGeom prst="roundRect">
          <a:avLst/>
        </a:prstGeom>
        <a:solidFill>
          <a:srgbClr val="6076B4">
            <a:hueOff val="0"/>
            <a:satOff val="0"/>
            <a:lumOff val="0"/>
            <a:alphaOff val="0"/>
          </a:srgbClr>
        </a:solidFill>
        <a:ln w="28575" cap="flat" cmpd="sng" algn="ctr">
          <a:solidFill>
            <a:sysClr val="window" lastClr="FFFFFF">
              <a:hueOff val="0"/>
              <a:satOff val="0"/>
              <a:lumOff val="0"/>
              <a:alphaOff val="0"/>
            </a:sysClr>
          </a:solidFill>
          <a:prstDash val="solid"/>
        </a:ln>
        <a:effectLst/>
      </dgm:spPr>
      <dgm:t>
        <a:bodyPr/>
        <a:lstStyle/>
        <a:p>
          <a:pPr rtl="0"/>
          <a:r>
            <a:rPr lang="en-US" smtClean="0">
              <a:solidFill>
                <a:sysClr val="window" lastClr="FFFFFF"/>
              </a:solidFill>
              <a:latin typeface="Palatino Linotype"/>
              <a:ea typeface="+mn-ea"/>
              <a:cs typeface="+mn-cs"/>
            </a:rPr>
            <a:t>• Understand the common </a:t>
          </a:r>
          <a:r>
            <a:rPr lang="en-US" b="1" smtClean="0">
              <a:solidFill>
                <a:sysClr val="window" lastClr="FFFFFF"/>
              </a:solidFill>
              <a:latin typeface="Palatino Linotype"/>
              <a:ea typeface="+mn-ea"/>
              <a:cs typeface="+mn-cs"/>
            </a:rPr>
            <a:t>disorders</a:t>
          </a:r>
          <a:r>
            <a:rPr lang="en-US" smtClean="0">
              <a:solidFill>
                <a:sysClr val="window" lastClr="FFFFFF"/>
              </a:solidFill>
              <a:latin typeface="Palatino Linotype"/>
              <a:ea typeface="+mn-ea"/>
              <a:cs typeface="+mn-cs"/>
            </a:rPr>
            <a:t> and how to manage them. </a:t>
          </a:r>
          <a:endParaRPr lang="en-US">
            <a:solidFill>
              <a:sysClr val="window" lastClr="FFFFFF"/>
            </a:solidFill>
            <a:latin typeface="Palatino Linotype"/>
            <a:ea typeface="+mn-ea"/>
            <a:cs typeface="+mn-cs"/>
          </a:endParaRPr>
        </a:p>
      </dgm:t>
    </dgm:pt>
    <dgm:pt modelId="{5AF70EFD-C8B4-4542-922E-A65C50187667}" type="parTrans" cxnId="{B1ED2EB7-5B5E-4106-B098-190C6B967862}">
      <dgm:prSet/>
      <dgm:spPr/>
      <dgm:t>
        <a:bodyPr/>
        <a:lstStyle/>
        <a:p>
          <a:endParaRPr lang="en-US"/>
        </a:p>
      </dgm:t>
    </dgm:pt>
    <dgm:pt modelId="{04779D3E-5FF5-4AFF-9EC8-17F06BF6EFCC}" type="sibTrans" cxnId="{B1ED2EB7-5B5E-4106-B098-190C6B967862}">
      <dgm:prSet/>
      <dgm:spPr/>
      <dgm:t>
        <a:bodyPr/>
        <a:lstStyle/>
        <a:p>
          <a:endParaRPr lang="en-US"/>
        </a:p>
      </dgm:t>
    </dgm:pt>
    <dgm:pt modelId="{71A5E7D0-F396-454C-BB48-894B5DC768A0}">
      <dgm:prSet/>
      <dgm:spPr>
        <a:xfrm>
          <a:off x="0" y="4512360"/>
          <a:ext cx="8229600" cy="1364220"/>
        </a:xfrm>
        <a:prstGeom prst="roundRect">
          <a:avLst/>
        </a:prstGeom>
        <a:solidFill>
          <a:srgbClr val="6076B4">
            <a:hueOff val="0"/>
            <a:satOff val="0"/>
            <a:lumOff val="0"/>
            <a:alphaOff val="0"/>
          </a:srgbClr>
        </a:solidFill>
        <a:ln w="28575" cap="flat" cmpd="sng" algn="ctr">
          <a:solidFill>
            <a:sysClr val="window" lastClr="FFFFFF">
              <a:hueOff val="0"/>
              <a:satOff val="0"/>
              <a:lumOff val="0"/>
              <a:alphaOff val="0"/>
            </a:sysClr>
          </a:solidFill>
          <a:prstDash val="solid"/>
        </a:ln>
        <a:effectLst/>
      </dgm:spPr>
      <dgm:t>
        <a:bodyPr/>
        <a:lstStyle/>
        <a:p>
          <a:pPr rtl="0"/>
          <a:r>
            <a:rPr lang="en-US" smtClean="0">
              <a:solidFill>
                <a:sysClr val="window" lastClr="FFFFFF"/>
              </a:solidFill>
              <a:latin typeface="Palatino Linotype"/>
              <a:ea typeface="+mn-ea"/>
              <a:cs typeface="+mn-cs"/>
            </a:rPr>
            <a:t>• Understand the process of </a:t>
          </a:r>
          <a:r>
            <a:rPr lang="en-US" b="1" smtClean="0">
              <a:solidFill>
                <a:sysClr val="window" lastClr="FFFFFF"/>
              </a:solidFill>
              <a:latin typeface="Palatino Linotype"/>
              <a:ea typeface="+mn-ea"/>
              <a:cs typeface="+mn-cs"/>
            </a:rPr>
            <a:t>breastfeeding</a:t>
          </a:r>
          <a:r>
            <a:rPr lang="en-US" smtClean="0">
              <a:solidFill>
                <a:sysClr val="window" lastClr="FFFFFF"/>
              </a:solidFill>
              <a:latin typeface="Palatino Linotype"/>
              <a:ea typeface="+mn-ea"/>
              <a:cs typeface="+mn-cs"/>
            </a:rPr>
            <a:t> and common disorders associated with it. </a:t>
          </a:r>
          <a:endParaRPr lang="en-US">
            <a:solidFill>
              <a:sysClr val="window" lastClr="FFFFFF"/>
            </a:solidFill>
            <a:latin typeface="Palatino Linotype"/>
            <a:ea typeface="+mn-ea"/>
            <a:cs typeface="+mn-cs"/>
          </a:endParaRPr>
        </a:p>
      </dgm:t>
    </dgm:pt>
    <dgm:pt modelId="{BA127B39-12E9-4C96-B95B-DEA6CAFACC69}" type="parTrans" cxnId="{BD36F4E5-3065-4AAA-8539-666405F7E2E5}">
      <dgm:prSet/>
      <dgm:spPr/>
      <dgm:t>
        <a:bodyPr/>
        <a:lstStyle/>
        <a:p>
          <a:endParaRPr lang="en-US"/>
        </a:p>
      </dgm:t>
    </dgm:pt>
    <dgm:pt modelId="{873B61B8-18B2-4586-B0FB-4BD887AFE029}" type="sibTrans" cxnId="{BD36F4E5-3065-4AAA-8539-666405F7E2E5}">
      <dgm:prSet/>
      <dgm:spPr/>
      <dgm:t>
        <a:bodyPr/>
        <a:lstStyle/>
        <a:p>
          <a:endParaRPr lang="en-US"/>
        </a:p>
      </dgm:t>
    </dgm:pt>
    <dgm:pt modelId="{D2C576DB-EACF-41FE-A93D-6033E7CAD816}" type="pres">
      <dgm:prSet presAssocID="{4F764434-8067-4D9E-B381-57E4188AC1CD}" presName="linear" presStyleCnt="0">
        <dgm:presLayoutVars>
          <dgm:animLvl val="lvl"/>
          <dgm:resizeHandles val="exact"/>
        </dgm:presLayoutVars>
      </dgm:prSet>
      <dgm:spPr/>
      <dgm:t>
        <a:bodyPr/>
        <a:lstStyle/>
        <a:p>
          <a:endParaRPr lang="en-US"/>
        </a:p>
      </dgm:t>
    </dgm:pt>
    <dgm:pt modelId="{B0676069-E092-41C5-9C60-6EFD3F89A472}" type="pres">
      <dgm:prSet presAssocID="{6F24152C-A3DB-42B9-8A24-9C9C51497571}" presName="parentText" presStyleLbl="node1" presStyleIdx="0" presStyleCnt="4">
        <dgm:presLayoutVars>
          <dgm:chMax val="0"/>
          <dgm:bulletEnabled val="1"/>
        </dgm:presLayoutVars>
      </dgm:prSet>
      <dgm:spPr/>
      <dgm:t>
        <a:bodyPr/>
        <a:lstStyle/>
        <a:p>
          <a:endParaRPr lang="en-US"/>
        </a:p>
      </dgm:t>
    </dgm:pt>
    <dgm:pt modelId="{0F42BF53-1D60-4A76-9581-C84AEF727558}" type="pres">
      <dgm:prSet presAssocID="{5F6AFCFB-5150-4AE5-BA9D-69DBAD13F4D9}" presName="spacer" presStyleCnt="0"/>
      <dgm:spPr/>
    </dgm:pt>
    <dgm:pt modelId="{AE8BE1B9-3FE6-462E-921A-00826480A591}" type="pres">
      <dgm:prSet presAssocID="{72A0EF68-999F-46EF-AB28-D621BECEEB1C}" presName="parentText" presStyleLbl="node1" presStyleIdx="1" presStyleCnt="4">
        <dgm:presLayoutVars>
          <dgm:chMax val="0"/>
          <dgm:bulletEnabled val="1"/>
        </dgm:presLayoutVars>
      </dgm:prSet>
      <dgm:spPr/>
      <dgm:t>
        <a:bodyPr/>
        <a:lstStyle/>
        <a:p>
          <a:endParaRPr lang="en-US"/>
        </a:p>
      </dgm:t>
    </dgm:pt>
    <dgm:pt modelId="{74B96DAD-87FE-4177-85EA-A3AA21D3C42A}" type="pres">
      <dgm:prSet presAssocID="{86156F5E-AE68-4A5D-B435-60311F1CD4D3}" presName="spacer" presStyleCnt="0"/>
      <dgm:spPr/>
    </dgm:pt>
    <dgm:pt modelId="{6758D28E-FDD4-44BB-8BEE-6EE22AD8A365}" type="pres">
      <dgm:prSet presAssocID="{6D55475B-9EC7-4443-A5C9-DADA04A5C1D0}" presName="parentText" presStyleLbl="node1" presStyleIdx="2" presStyleCnt="4">
        <dgm:presLayoutVars>
          <dgm:chMax val="0"/>
          <dgm:bulletEnabled val="1"/>
        </dgm:presLayoutVars>
      </dgm:prSet>
      <dgm:spPr/>
      <dgm:t>
        <a:bodyPr/>
        <a:lstStyle/>
        <a:p>
          <a:endParaRPr lang="en-US"/>
        </a:p>
      </dgm:t>
    </dgm:pt>
    <dgm:pt modelId="{2022E667-17A4-448A-9A22-A44957C6E9B7}" type="pres">
      <dgm:prSet presAssocID="{04779D3E-5FF5-4AFF-9EC8-17F06BF6EFCC}" presName="spacer" presStyleCnt="0"/>
      <dgm:spPr/>
    </dgm:pt>
    <dgm:pt modelId="{5E0E8FF7-FEA3-427A-8658-C5CAF66AFDDE}" type="pres">
      <dgm:prSet presAssocID="{71A5E7D0-F396-454C-BB48-894B5DC768A0}" presName="parentText" presStyleLbl="node1" presStyleIdx="3" presStyleCnt="4">
        <dgm:presLayoutVars>
          <dgm:chMax val="0"/>
          <dgm:bulletEnabled val="1"/>
        </dgm:presLayoutVars>
      </dgm:prSet>
      <dgm:spPr/>
      <dgm:t>
        <a:bodyPr/>
        <a:lstStyle/>
        <a:p>
          <a:endParaRPr lang="en-US"/>
        </a:p>
      </dgm:t>
    </dgm:pt>
  </dgm:ptLst>
  <dgm:cxnLst>
    <dgm:cxn modelId="{5FBE1BDA-441E-4535-AB58-E7CA79041E42}" srcId="{4F764434-8067-4D9E-B381-57E4188AC1CD}" destId="{72A0EF68-999F-46EF-AB28-D621BECEEB1C}" srcOrd="1" destOrd="0" parTransId="{153A8AAA-1FAB-486A-8A4C-B4173A133E99}" sibTransId="{86156F5E-AE68-4A5D-B435-60311F1CD4D3}"/>
    <dgm:cxn modelId="{C63F08FF-388B-453F-88DB-5D063014603A}" srcId="{4F764434-8067-4D9E-B381-57E4188AC1CD}" destId="{6F24152C-A3DB-42B9-8A24-9C9C51497571}" srcOrd="0" destOrd="0" parTransId="{D34E3E95-1A29-4EF1-9B05-CDF2F5FB80F8}" sibTransId="{5F6AFCFB-5150-4AE5-BA9D-69DBAD13F4D9}"/>
    <dgm:cxn modelId="{865F7E59-E90D-44F2-BA7B-AB3F8FCE2D7C}" type="presOf" srcId="{71A5E7D0-F396-454C-BB48-894B5DC768A0}" destId="{5E0E8FF7-FEA3-427A-8658-C5CAF66AFDDE}" srcOrd="0" destOrd="0" presId="urn:microsoft.com/office/officeart/2005/8/layout/vList2"/>
    <dgm:cxn modelId="{A37B3252-BD75-4A39-8353-807281FD5FAB}" type="presOf" srcId="{72A0EF68-999F-46EF-AB28-D621BECEEB1C}" destId="{AE8BE1B9-3FE6-462E-921A-00826480A591}" srcOrd="0" destOrd="0" presId="urn:microsoft.com/office/officeart/2005/8/layout/vList2"/>
    <dgm:cxn modelId="{BD36F4E5-3065-4AAA-8539-666405F7E2E5}" srcId="{4F764434-8067-4D9E-B381-57E4188AC1CD}" destId="{71A5E7D0-F396-454C-BB48-894B5DC768A0}" srcOrd="3" destOrd="0" parTransId="{BA127B39-12E9-4C96-B95B-DEA6CAFACC69}" sibTransId="{873B61B8-18B2-4586-B0FB-4BD887AFE029}"/>
    <dgm:cxn modelId="{B1ED2EB7-5B5E-4106-B098-190C6B967862}" srcId="{4F764434-8067-4D9E-B381-57E4188AC1CD}" destId="{6D55475B-9EC7-4443-A5C9-DADA04A5C1D0}" srcOrd="2" destOrd="0" parTransId="{5AF70EFD-C8B4-4542-922E-A65C50187667}" sibTransId="{04779D3E-5FF5-4AFF-9EC8-17F06BF6EFCC}"/>
    <dgm:cxn modelId="{D141E887-DAF1-4234-9782-60607A48C5F3}" type="presOf" srcId="{4F764434-8067-4D9E-B381-57E4188AC1CD}" destId="{D2C576DB-EACF-41FE-A93D-6033E7CAD816}" srcOrd="0" destOrd="0" presId="urn:microsoft.com/office/officeart/2005/8/layout/vList2"/>
    <dgm:cxn modelId="{3C9AA7A1-A3D1-44FF-BA27-B0C85F412C56}" type="presOf" srcId="{6F24152C-A3DB-42B9-8A24-9C9C51497571}" destId="{B0676069-E092-41C5-9C60-6EFD3F89A472}" srcOrd="0" destOrd="0" presId="urn:microsoft.com/office/officeart/2005/8/layout/vList2"/>
    <dgm:cxn modelId="{BD34BC7A-9756-4314-B910-8A3DC973F8BB}" type="presOf" srcId="{6D55475B-9EC7-4443-A5C9-DADA04A5C1D0}" destId="{6758D28E-FDD4-44BB-8BEE-6EE22AD8A365}" srcOrd="0" destOrd="0" presId="urn:microsoft.com/office/officeart/2005/8/layout/vList2"/>
    <dgm:cxn modelId="{D96F0030-C414-407D-9333-0346CBDDC229}" type="presParOf" srcId="{D2C576DB-EACF-41FE-A93D-6033E7CAD816}" destId="{B0676069-E092-41C5-9C60-6EFD3F89A472}" srcOrd="0" destOrd="0" presId="urn:microsoft.com/office/officeart/2005/8/layout/vList2"/>
    <dgm:cxn modelId="{EB0A65E7-3F68-4CC9-B9DD-096190B4673C}" type="presParOf" srcId="{D2C576DB-EACF-41FE-A93D-6033E7CAD816}" destId="{0F42BF53-1D60-4A76-9581-C84AEF727558}" srcOrd="1" destOrd="0" presId="urn:microsoft.com/office/officeart/2005/8/layout/vList2"/>
    <dgm:cxn modelId="{72B29A00-3AA8-4AE4-9DD9-3BFC1E753784}" type="presParOf" srcId="{D2C576DB-EACF-41FE-A93D-6033E7CAD816}" destId="{AE8BE1B9-3FE6-462E-921A-00826480A591}" srcOrd="2" destOrd="0" presId="urn:microsoft.com/office/officeart/2005/8/layout/vList2"/>
    <dgm:cxn modelId="{2DCEB24C-7F6B-4B56-9AA1-18942823B35B}" type="presParOf" srcId="{D2C576DB-EACF-41FE-A93D-6033E7CAD816}" destId="{74B96DAD-87FE-4177-85EA-A3AA21D3C42A}" srcOrd="3" destOrd="0" presId="urn:microsoft.com/office/officeart/2005/8/layout/vList2"/>
    <dgm:cxn modelId="{0F74F119-6958-4417-BDA9-1885B3B410EB}" type="presParOf" srcId="{D2C576DB-EACF-41FE-A93D-6033E7CAD816}" destId="{6758D28E-FDD4-44BB-8BEE-6EE22AD8A365}" srcOrd="4" destOrd="0" presId="urn:microsoft.com/office/officeart/2005/8/layout/vList2"/>
    <dgm:cxn modelId="{1CD697E2-70EF-44B2-BC90-A5B4374BAE6D}" type="presParOf" srcId="{D2C576DB-EACF-41FE-A93D-6033E7CAD816}" destId="{2022E667-17A4-448A-9A22-A44957C6E9B7}" srcOrd="5" destOrd="0" presId="urn:microsoft.com/office/officeart/2005/8/layout/vList2"/>
    <dgm:cxn modelId="{6BA2269D-D7F0-4600-84CB-58C67E4E53E3}" type="presParOf" srcId="{D2C576DB-EACF-41FE-A93D-6033E7CAD816}" destId="{5E0E8FF7-FEA3-427A-8658-C5CAF66AFDD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76069-E092-41C5-9C60-6EFD3F89A472}">
      <dsp:nvSpPr>
        <dsp:cNvPr id="0" name=""/>
        <dsp:cNvSpPr/>
      </dsp:nvSpPr>
      <dsp:spPr>
        <a:xfrm>
          <a:off x="0" y="143219"/>
          <a:ext cx="8229600" cy="1364220"/>
        </a:xfrm>
        <a:prstGeom prst="roundRect">
          <a:avLst/>
        </a:prstGeom>
        <a:solidFill>
          <a:srgbClr val="6076B4">
            <a:hueOff val="0"/>
            <a:satOff val="0"/>
            <a:lumOff val="0"/>
            <a:alphaOff val="0"/>
          </a:srgbClr>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smtClean="0">
              <a:solidFill>
                <a:sysClr val="window" lastClr="FFFFFF"/>
              </a:solidFill>
              <a:latin typeface="Palatino Linotype"/>
              <a:ea typeface="+mn-ea"/>
              <a:cs typeface="+mn-cs"/>
            </a:rPr>
            <a:t>Learning Objectives </a:t>
          </a:r>
          <a:endParaRPr lang="en-US" sz="3200" kern="1200">
            <a:solidFill>
              <a:sysClr val="window" lastClr="FFFFFF"/>
            </a:solidFill>
            <a:latin typeface="Palatino Linotype"/>
            <a:ea typeface="+mn-ea"/>
            <a:cs typeface="+mn-cs"/>
          </a:endParaRPr>
        </a:p>
      </dsp:txBody>
      <dsp:txXfrm>
        <a:off x="66596" y="209815"/>
        <a:ext cx="8096408" cy="1231028"/>
      </dsp:txXfrm>
    </dsp:sp>
    <dsp:sp modelId="{AE8BE1B9-3FE6-462E-921A-00826480A591}">
      <dsp:nvSpPr>
        <dsp:cNvPr id="0" name=""/>
        <dsp:cNvSpPr/>
      </dsp:nvSpPr>
      <dsp:spPr>
        <a:xfrm>
          <a:off x="0" y="1599599"/>
          <a:ext cx="8229600" cy="1364220"/>
        </a:xfrm>
        <a:prstGeom prst="roundRect">
          <a:avLst/>
        </a:prstGeom>
        <a:solidFill>
          <a:srgbClr val="6076B4">
            <a:hueOff val="0"/>
            <a:satOff val="0"/>
            <a:lumOff val="0"/>
            <a:alphaOff val="0"/>
          </a:srgbClr>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smtClean="0">
              <a:solidFill>
                <a:sysClr val="window" lastClr="FFFFFF"/>
              </a:solidFill>
              <a:latin typeface="Palatino Linotype"/>
              <a:ea typeface="+mn-ea"/>
              <a:cs typeface="+mn-cs"/>
            </a:rPr>
            <a:t>• Understand the </a:t>
          </a:r>
          <a:r>
            <a:rPr lang="en-US" sz="3200" b="1" kern="1200" smtClean="0">
              <a:solidFill>
                <a:sysClr val="window" lastClr="FFFFFF"/>
              </a:solidFill>
              <a:latin typeface="Palatino Linotype"/>
              <a:ea typeface="+mn-ea"/>
              <a:cs typeface="+mn-cs"/>
            </a:rPr>
            <a:t>physiological changes </a:t>
          </a:r>
          <a:r>
            <a:rPr lang="en-US" sz="3200" kern="1200" smtClean="0">
              <a:solidFill>
                <a:sysClr val="window" lastClr="FFFFFF"/>
              </a:solidFill>
              <a:latin typeface="Palatino Linotype"/>
              <a:ea typeface="+mn-ea"/>
              <a:cs typeface="+mn-cs"/>
            </a:rPr>
            <a:t>that occur in the normal puerperium. </a:t>
          </a:r>
          <a:endParaRPr lang="en-US" sz="3200" kern="1200">
            <a:solidFill>
              <a:sysClr val="window" lastClr="FFFFFF"/>
            </a:solidFill>
            <a:latin typeface="Palatino Linotype"/>
            <a:ea typeface="+mn-ea"/>
            <a:cs typeface="+mn-cs"/>
          </a:endParaRPr>
        </a:p>
      </dsp:txBody>
      <dsp:txXfrm>
        <a:off x="66596" y="1666195"/>
        <a:ext cx="8096408" cy="1231028"/>
      </dsp:txXfrm>
    </dsp:sp>
    <dsp:sp modelId="{6758D28E-FDD4-44BB-8BEE-6EE22AD8A365}">
      <dsp:nvSpPr>
        <dsp:cNvPr id="0" name=""/>
        <dsp:cNvSpPr/>
      </dsp:nvSpPr>
      <dsp:spPr>
        <a:xfrm>
          <a:off x="0" y="3055980"/>
          <a:ext cx="8229600" cy="1364220"/>
        </a:xfrm>
        <a:prstGeom prst="roundRect">
          <a:avLst/>
        </a:prstGeom>
        <a:solidFill>
          <a:srgbClr val="6076B4">
            <a:hueOff val="0"/>
            <a:satOff val="0"/>
            <a:lumOff val="0"/>
            <a:alphaOff val="0"/>
          </a:srgbClr>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smtClean="0">
              <a:solidFill>
                <a:sysClr val="window" lastClr="FFFFFF"/>
              </a:solidFill>
              <a:latin typeface="Palatino Linotype"/>
              <a:ea typeface="+mn-ea"/>
              <a:cs typeface="+mn-cs"/>
            </a:rPr>
            <a:t>• Understand the common </a:t>
          </a:r>
          <a:r>
            <a:rPr lang="en-US" sz="3200" b="1" kern="1200" smtClean="0">
              <a:solidFill>
                <a:sysClr val="window" lastClr="FFFFFF"/>
              </a:solidFill>
              <a:latin typeface="Palatino Linotype"/>
              <a:ea typeface="+mn-ea"/>
              <a:cs typeface="+mn-cs"/>
            </a:rPr>
            <a:t>disorders</a:t>
          </a:r>
          <a:r>
            <a:rPr lang="en-US" sz="3200" kern="1200" smtClean="0">
              <a:solidFill>
                <a:sysClr val="window" lastClr="FFFFFF"/>
              </a:solidFill>
              <a:latin typeface="Palatino Linotype"/>
              <a:ea typeface="+mn-ea"/>
              <a:cs typeface="+mn-cs"/>
            </a:rPr>
            <a:t> and how to manage them. </a:t>
          </a:r>
          <a:endParaRPr lang="en-US" sz="3200" kern="1200">
            <a:solidFill>
              <a:sysClr val="window" lastClr="FFFFFF"/>
            </a:solidFill>
            <a:latin typeface="Palatino Linotype"/>
            <a:ea typeface="+mn-ea"/>
            <a:cs typeface="+mn-cs"/>
          </a:endParaRPr>
        </a:p>
      </dsp:txBody>
      <dsp:txXfrm>
        <a:off x="66596" y="3122576"/>
        <a:ext cx="8096408" cy="1231028"/>
      </dsp:txXfrm>
    </dsp:sp>
    <dsp:sp modelId="{5E0E8FF7-FEA3-427A-8658-C5CAF66AFDDE}">
      <dsp:nvSpPr>
        <dsp:cNvPr id="0" name=""/>
        <dsp:cNvSpPr/>
      </dsp:nvSpPr>
      <dsp:spPr>
        <a:xfrm>
          <a:off x="0" y="4512360"/>
          <a:ext cx="8229600" cy="1364220"/>
        </a:xfrm>
        <a:prstGeom prst="roundRect">
          <a:avLst/>
        </a:prstGeom>
        <a:solidFill>
          <a:srgbClr val="6076B4">
            <a:hueOff val="0"/>
            <a:satOff val="0"/>
            <a:lumOff val="0"/>
            <a:alphaOff val="0"/>
          </a:srgbClr>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smtClean="0">
              <a:solidFill>
                <a:sysClr val="window" lastClr="FFFFFF"/>
              </a:solidFill>
              <a:latin typeface="Palatino Linotype"/>
              <a:ea typeface="+mn-ea"/>
              <a:cs typeface="+mn-cs"/>
            </a:rPr>
            <a:t>• Understand the process of </a:t>
          </a:r>
          <a:r>
            <a:rPr lang="en-US" sz="3200" b="1" kern="1200" smtClean="0">
              <a:solidFill>
                <a:sysClr val="window" lastClr="FFFFFF"/>
              </a:solidFill>
              <a:latin typeface="Palatino Linotype"/>
              <a:ea typeface="+mn-ea"/>
              <a:cs typeface="+mn-cs"/>
            </a:rPr>
            <a:t>breastfeeding</a:t>
          </a:r>
          <a:r>
            <a:rPr lang="en-US" sz="3200" kern="1200" smtClean="0">
              <a:solidFill>
                <a:sysClr val="window" lastClr="FFFFFF"/>
              </a:solidFill>
              <a:latin typeface="Palatino Linotype"/>
              <a:ea typeface="+mn-ea"/>
              <a:cs typeface="+mn-cs"/>
            </a:rPr>
            <a:t> and common disorders associated with it. </a:t>
          </a:r>
          <a:endParaRPr lang="en-US" sz="3200" kern="1200">
            <a:solidFill>
              <a:sysClr val="window" lastClr="FFFFFF"/>
            </a:solidFill>
            <a:latin typeface="Palatino Linotype"/>
            <a:ea typeface="+mn-ea"/>
            <a:cs typeface="+mn-cs"/>
          </a:endParaRPr>
        </a:p>
      </dsp:txBody>
      <dsp:txXfrm>
        <a:off x="66596" y="4578956"/>
        <a:ext cx="8096408" cy="12310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3/5/2026</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3/5/2026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3/5/2026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3/5/2026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3/5/2026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3/5/2026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3/5/2026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3/5/2026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3/5/2026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3/5/2026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3/5/2026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3/5/2026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3/5/2026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3/5/2026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3/5/2026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3/5/2026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3/5/2026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3/5/2026</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510748"/>
            <a:ext cx="8825658" cy="3266633"/>
          </a:xfrm>
        </p:spPr>
        <p:txBody>
          <a:bodyPr/>
          <a:lstStyle/>
          <a:p>
            <a:pPr algn="ctr"/>
            <a:r>
              <a:rPr lang="en-US" sz="8000" b="1" dirty="0" smtClean="0">
                <a:solidFill>
                  <a:schemeClr val="accent2"/>
                </a:solidFill>
                <a:latin typeface="Algerian" panose="04020705040A02060702" pitchFamily="82" charset="0"/>
                <a:ea typeface="+mn-ea"/>
                <a:cs typeface="+mn-cs"/>
              </a:rPr>
              <a:t>Puerperium</a:t>
            </a:r>
            <a:r>
              <a:rPr lang="en-US" sz="6600" b="1" dirty="0" smtClean="0">
                <a:solidFill>
                  <a:schemeClr val="accent3">
                    <a:lumMod val="60000"/>
                    <a:lumOff val="40000"/>
                  </a:schemeClr>
                </a:solidFill>
                <a:latin typeface="Algerian" panose="04020705040A02060702" pitchFamily="82" charset="0"/>
              </a:rPr>
              <a:t> </a:t>
            </a:r>
            <a:r>
              <a:rPr lang="en-US" dirty="0" smtClean="0"/>
              <a:t/>
            </a:r>
            <a:br>
              <a:rPr lang="en-US" dirty="0" smtClean="0"/>
            </a:br>
            <a:r>
              <a:rPr lang="en-US" dirty="0"/>
              <a:t/>
            </a:r>
            <a:br>
              <a:rPr lang="en-US" dirty="0"/>
            </a:br>
            <a:r>
              <a:rPr lang="en-US" b="1" dirty="0" smtClean="0">
                <a:solidFill>
                  <a:schemeClr val="accent2"/>
                </a:solidFill>
                <a:latin typeface="Agency FB" panose="020B0503020202020204" pitchFamily="34" charset="0"/>
              </a:rPr>
              <a:t>Dr. Alyaa Alrubaye </a:t>
            </a:r>
            <a:br>
              <a:rPr lang="en-US" b="1" dirty="0" smtClean="0">
                <a:solidFill>
                  <a:schemeClr val="accent2"/>
                </a:solidFill>
                <a:latin typeface="Agency FB" panose="020B0503020202020204" pitchFamily="34" charset="0"/>
              </a:rPr>
            </a:br>
            <a:r>
              <a:rPr lang="en-US" b="1" dirty="0" smtClean="0">
                <a:solidFill>
                  <a:schemeClr val="accent2"/>
                </a:solidFill>
                <a:latin typeface="Agency FB" panose="020B0503020202020204" pitchFamily="34" charset="0"/>
              </a:rPr>
              <a:t>8/3/2026</a:t>
            </a:r>
            <a:r>
              <a:rPr lang="en-US" b="1" dirty="0" smtClean="0">
                <a:solidFill>
                  <a:schemeClr val="accent2"/>
                </a:solidFill>
              </a:rPr>
              <a:t> </a:t>
            </a:r>
            <a:endParaRPr lang="ar-IQ" b="1" dirty="0">
              <a:solidFill>
                <a:schemeClr val="accent2"/>
              </a:solidFill>
            </a:endParaRPr>
          </a:p>
        </p:txBody>
      </p:sp>
    </p:spTree>
    <p:extLst>
      <p:ext uri="{BB962C8B-B14F-4D97-AF65-F5344CB8AC3E}">
        <p14:creationId xmlns:p14="http://schemas.microsoft.com/office/powerpoint/2010/main" val="167717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83875" y="3547431"/>
            <a:ext cx="7755874" cy="3169918"/>
          </a:xfrm>
          <a:prstGeom prst="rect">
            <a:avLst/>
          </a:prstGeom>
        </p:spPr>
      </p:pic>
      <p:sp>
        <p:nvSpPr>
          <p:cNvPr id="6" name="Rectangle 5"/>
          <p:cNvSpPr/>
          <p:nvPr/>
        </p:nvSpPr>
        <p:spPr>
          <a:xfrm>
            <a:off x="183958" y="0"/>
            <a:ext cx="11515953" cy="3693319"/>
          </a:xfrm>
          <a:prstGeom prst="rect">
            <a:avLst/>
          </a:prstGeom>
        </p:spPr>
        <p:txBody>
          <a:bodyPr wrap="square">
            <a:spAutoFit/>
          </a:bodyPr>
          <a:lstStyle/>
          <a:p>
            <a:endParaRPr lang="en-US" sz="1400" dirty="0" smtClean="0">
              <a:solidFill>
                <a:srgbClr val="000000"/>
              </a:solidFill>
              <a:latin typeface="PalatinoLTStd-Light"/>
            </a:endParaRPr>
          </a:p>
          <a:p>
            <a:r>
              <a:rPr lang="en-US" sz="2000" b="1" dirty="0" smtClean="0">
                <a:solidFill>
                  <a:srgbClr val="FF0000"/>
                </a:solidFill>
                <a:latin typeface="PalatinoLTStd-Light"/>
              </a:rPr>
              <a:t>Causes of increased </a:t>
            </a:r>
            <a:r>
              <a:rPr lang="en-US" sz="2000" b="1" dirty="0">
                <a:solidFill>
                  <a:srgbClr val="FF0000"/>
                </a:solidFill>
                <a:latin typeface="PalatinoLTStd-Light"/>
              </a:rPr>
              <a:t>urine production in</a:t>
            </a:r>
            <a:r>
              <a:rPr lang="en-US" sz="2000" b="1" dirty="0">
                <a:solidFill>
                  <a:srgbClr val="FF0000"/>
                </a:solidFill>
                <a:latin typeface="HelveticaNeueLTStd-Th"/>
              </a:rPr>
              <a:t> </a:t>
            </a:r>
            <a:r>
              <a:rPr lang="en-US" sz="2000" b="1" dirty="0" smtClean="0">
                <a:solidFill>
                  <a:srgbClr val="FF0000"/>
                </a:solidFill>
                <a:latin typeface="HelveticaNeueLTStd-Th"/>
              </a:rPr>
              <a:t>puerperium: </a:t>
            </a:r>
            <a:endParaRPr lang="en-US" sz="2000" b="1" dirty="0" smtClean="0">
              <a:solidFill>
                <a:srgbClr val="FF0000"/>
              </a:solidFill>
              <a:latin typeface="PalatinoLTStd-Light"/>
            </a:endParaRPr>
          </a:p>
          <a:p>
            <a:r>
              <a:rPr lang="en-US" b="1" dirty="0" smtClean="0">
                <a:solidFill>
                  <a:schemeClr val="accent4">
                    <a:lumMod val="75000"/>
                  </a:schemeClr>
                </a:solidFill>
                <a:latin typeface="PalatinoLTStd-Light"/>
              </a:rPr>
              <a:t>Fluid </a:t>
            </a:r>
            <a:r>
              <a:rPr lang="en-US" b="1" dirty="0">
                <a:solidFill>
                  <a:schemeClr val="accent4">
                    <a:lumMod val="75000"/>
                  </a:schemeClr>
                </a:solidFill>
                <a:latin typeface="PalatinoLTStd-Light"/>
              </a:rPr>
              <a:t>loading prior to epidural </a:t>
            </a:r>
            <a:r>
              <a:rPr lang="en-US" b="1" dirty="0" smtClean="0">
                <a:solidFill>
                  <a:schemeClr val="accent4">
                    <a:lumMod val="75000"/>
                  </a:schemeClr>
                </a:solidFill>
                <a:latin typeface="PalatinoLTStd-Light"/>
              </a:rPr>
              <a:t>analgesia</a:t>
            </a:r>
            <a:r>
              <a:rPr lang="en-US" b="1" dirty="0">
                <a:solidFill>
                  <a:schemeClr val="accent4">
                    <a:lumMod val="75000"/>
                  </a:schemeClr>
                </a:solidFill>
                <a:latin typeface="PalatinoLTStd-Light"/>
              </a:rPr>
              <a:t>.</a:t>
            </a:r>
            <a:endParaRPr lang="en-US" b="1" dirty="0" smtClean="0">
              <a:solidFill>
                <a:schemeClr val="accent4">
                  <a:lumMod val="75000"/>
                </a:schemeClr>
              </a:solidFill>
              <a:latin typeface="PalatinoLTStd-Light"/>
            </a:endParaRPr>
          </a:p>
          <a:p>
            <a:r>
              <a:rPr lang="en-US" b="1" dirty="0">
                <a:solidFill>
                  <a:schemeClr val="accent4">
                    <a:lumMod val="75000"/>
                  </a:schemeClr>
                </a:solidFill>
                <a:latin typeface="PalatinoLTStd-Light"/>
              </a:rPr>
              <a:t>T</a:t>
            </a:r>
            <a:r>
              <a:rPr lang="en-US" b="1" dirty="0" smtClean="0">
                <a:solidFill>
                  <a:schemeClr val="accent4">
                    <a:lumMod val="75000"/>
                  </a:schemeClr>
                </a:solidFill>
                <a:latin typeface="PalatinoLTStd-Light"/>
              </a:rPr>
              <a:t>he </a:t>
            </a:r>
            <a:r>
              <a:rPr lang="en-US" b="1" dirty="0">
                <a:solidFill>
                  <a:schemeClr val="accent4">
                    <a:lumMod val="75000"/>
                  </a:schemeClr>
                </a:solidFill>
                <a:latin typeface="PalatinoLTStd-Light"/>
              </a:rPr>
              <a:t>antidiuretic effect of high concentrations of </a:t>
            </a:r>
            <a:r>
              <a:rPr lang="en-US" b="1" dirty="0" smtClean="0">
                <a:solidFill>
                  <a:schemeClr val="accent4">
                    <a:lumMod val="75000"/>
                  </a:schemeClr>
                </a:solidFill>
                <a:latin typeface="PalatinoLTStd-Light"/>
              </a:rPr>
              <a:t>oxytocin during </a:t>
            </a:r>
            <a:r>
              <a:rPr lang="en-US" b="1" dirty="0">
                <a:solidFill>
                  <a:schemeClr val="accent4">
                    <a:lumMod val="75000"/>
                  </a:schemeClr>
                </a:solidFill>
                <a:latin typeface="PalatinoLTStd-Light"/>
              </a:rPr>
              <a:t>labour, </a:t>
            </a:r>
            <a:endParaRPr lang="en-US" b="1" dirty="0" smtClean="0">
              <a:solidFill>
                <a:schemeClr val="accent4">
                  <a:lumMod val="75000"/>
                </a:schemeClr>
              </a:solidFill>
              <a:latin typeface="PalatinoLTStd-Light"/>
            </a:endParaRPr>
          </a:p>
          <a:p>
            <a:r>
              <a:rPr lang="en-US" b="1" dirty="0">
                <a:solidFill>
                  <a:schemeClr val="accent4">
                    <a:lumMod val="75000"/>
                  </a:schemeClr>
                </a:solidFill>
                <a:latin typeface="PalatinoLTStd-Light"/>
              </a:rPr>
              <a:t>I</a:t>
            </a:r>
            <a:r>
              <a:rPr lang="en-US" b="1" dirty="0" smtClean="0">
                <a:solidFill>
                  <a:schemeClr val="accent4">
                    <a:lumMod val="75000"/>
                  </a:schemeClr>
                </a:solidFill>
                <a:latin typeface="PalatinoLTStd-Light"/>
              </a:rPr>
              <a:t>ncreased </a:t>
            </a:r>
            <a:r>
              <a:rPr lang="en-US" b="1" dirty="0">
                <a:solidFill>
                  <a:schemeClr val="accent4">
                    <a:lumMod val="75000"/>
                  </a:schemeClr>
                </a:solidFill>
                <a:latin typeface="PalatinoLTStd-Light"/>
              </a:rPr>
              <a:t>post-partum </a:t>
            </a:r>
            <a:r>
              <a:rPr lang="en-US" b="1" dirty="0" smtClean="0">
                <a:solidFill>
                  <a:schemeClr val="accent4">
                    <a:lumMod val="75000"/>
                  </a:schemeClr>
                </a:solidFill>
                <a:latin typeface="PalatinoLTStd-Light"/>
              </a:rPr>
              <a:t>diuresis (particularly </a:t>
            </a:r>
            <a:r>
              <a:rPr lang="en-US" b="1" dirty="0">
                <a:solidFill>
                  <a:schemeClr val="accent4">
                    <a:lumMod val="75000"/>
                  </a:schemeClr>
                </a:solidFill>
                <a:latin typeface="PalatinoLTStd-Light"/>
              </a:rPr>
              <a:t>in the presence of </a:t>
            </a:r>
            <a:r>
              <a:rPr lang="en-US" b="1" dirty="0" smtClean="0">
                <a:solidFill>
                  <a:schemeClr val="accent4">
                    <a:lumMod val="75000"/>
                  </a:schemeClr>
                </a:solidFill>
                <a:latin typeface="PalatinoLTStd-Light"/>
              </a:rPr>
              <a:t>peripheral oedema).</a:t>
            </a:r>
          </a:p>
          <a:p>
            <a:r>
              <a:rPr lang="en-US" b="1" dirty="0">
                <a:solidFill>
                  <a:schemeClr val="accent4">
                    <a:lumMod val="75000"/>
                  </a:schemeClr>
                </a:solidFill>
                <a:latin typeface="PalatinoLTStd-Light"/>
              </a:rPr>
              <a:t>I</a:t>
            </a:r>
            <a:r>
              <a:rPr lang="en-US" b="1" dirty="0" smtClean="0">
                <a:solidFill>
                  <a:schemeClr val="accent4">
                    <a:lumMod val="75000"/>
                  </a:schemeClr>
                </a:solidFill>
                <a:latin typeface="PalatinoLTStd-Light"/>
              </a:rPr>
              <a:t>ncreased fluid </a:t>
            </a:r>
            <a:r>
              <a:rPr lang="en-US" b="1" dirty="0">
                <a:solidFill>
                  <a:schemeClr val="accent4">
                    <a:lumMod val="75000"/>
                  </a:schemeClr>
                </a:solidFill>
                <a:latin typeface="PalatinoLTStd-Light"/>
              </a:rPr>
              <a:t>intake by breastfeeding </a:t>
            </a:r>
            <a:r>
              <a:rPr lang="en-US" b="1" dirty="0" smtClean="0">
                <a:solidFill>
                  <a:schemeClr val="accent4">
                    <a:lumMod val="75000"/>
                  </a:schemeClr>
                </a:solidFill>
                <a:latin typeface="PalatinoLTStd-Light"/>
              </a:rPr>
              <a:t>mothers.</a:t>
            </a:r>
          </a:p>
          <a:p>
            <a:endParaRPr lang="en-US" dirty="0" smtClean="0">
              <a:solidFill>
                <a:schemeClr val="accent4">
                  <a:lumMod val="75000"/>
                </a:schemeClr>
              </a:solidFill>
              <a:latin typeface="PalatinoLTStd-Light"/>
            </a:endParaRPr>
          </a:p>
          <a:p>
            <a:r>
              <a:rPr lang="en-US" sz="2000" b="1" dirty="0" smtClean="0">
                <a:solidFill>
                  <a:srgbClr val="FF0000"/>
                </a:solidFill>
                <a:latin typeface="PalatinoLTStd-Light"/>
              </a:rPr>
              <a:t>Causes of difficult </a:t>
            </a:r>
            <a:r>
              <a:rPr lang="en-US" sz="2000" b="1" dirty="0">
                <a:solidFill>
                  <a:srgbClr val="FF0000"/>
                </a:solidFill>
                <a:latin typeface="PalatinoLTStd-Light"/>
              </a:rPr>
              <a:t>to </a:t>
            </a:r>
            <a:r>
              <a:rPr lang="en-US" sz="2000" b="1" dirty="0" smtClean="0">
                <a:solidFill>
                  <a:srgbClr val="FF0000"/>
                </a:solidFill>
                <a:latin typeface="PalatinoLTStd-Light"/>
              </a:rPr>
              <a:t>void:</a:t>
            </a:r>
            <a:endParaRPr lang="en-US" sz="2000" b="1" dirty="0">
              <a:solidFill>
                <a:srgbClr val="FF0000"/>
              </a:solidFill>
              <a:latin typeface="HelveticaNeueLTStd-Th"/>
            </a:endParaRPr>
          </a:p>
          <a:p>
            <a:r>
              <a:rPr lang="en-US" b="1" dirty="0">
                <a:solidFill>
                  <a:srgbClr val="000000"/>
                </a:solidFill>
                <a:latin typeface="PalatinoLTStd-Light"/>
              </a:rPr>
              <a:t> </a:t>
            </a:r>
            <a:r>
              <a:rPr lang="en-US" b="1" dirty="0" smtClean="0">
                <a:solidFill>
                  <a:srgbClr val="000000"/>
                </a:solidFill>
                <a:latin typeface="PalatinoLTStd-Light"/>
              </a:rPr>
              <a:t>1. </a:t>
            </a:r>
            <a:r>
              <a:rPr lang="en-US" b="1" dirty="0">
                <a:solidFill>
                  <a:srgbClr val="000000"/>
                </a:solidFill>
                <a:latin typeface="PalatinoLTStd-Light"/>
              </a:rPr>
              <a:t>T</a:t>
            </a:r>
            <a:r>
              <a:rPr lang="en-US" b="1" dirty="0" smtClean="0">
                <a:solidFill>
                  <a:srgbClr val="000000"/>
                </a:solidFill>
                <a:latin typeface="PalatinoLTStd-Light"/>
              </a:rPr>
              <a:t>raumatic delivery, such </a:t>
            </a:r>
            <a:r>
              <a:rPr lang="en-US" b="1" dirty="0">
                <a:solidFill>
                  <a:srgbClr val="000000"/>
                </a:solidFill>
                <a:latin typeface="PalatinoLTStd-Light"/>
              </a:rPr>
              <a:t>as a </a:t>
            </a:r>
            <a:r>
              <a:rPr lang="en-US" b="1" dirty="0" smtClean="0">
                <a:solidFill>
                  <a:srgbClr val="000000"/>
                </a:solidFill>
                <a:latin typeface="PalatinoLTStd-Light"/>
              </a:rPr>
              <a:t>difficult </a:t>
            </a:r>
            <a:r>
              <a:rPr lang="en-US" b="1" dirty="0">
                <a:solidFill>
                  <a:srgbClr val="000000"/>
                </a:solidFill>
                <a:latin typeface="PalatinoLTStd-Light"/>
              </a:rPr>
              <a:t>instrumental </a:t>
            </a:r>
            <a:r>
              <a:rPr lang="en-US" b="1" dirty="0" smtClean="0">
                <a:solidFill>
                  <a:srgbClr val="000000"/>
                </a:solidFill>
                <a:latin typeface="PalatinoLTStd-Light"/>
              </a:rPr>
              <a:t>delivery</a:t>
            </a:r>
            <a:r>
              <a:rPr lang="en-US" b="1" dirty="0">
                <a:solidFill>
                  <a:srgbClr val="000000"/>
                </a:solidFill>
                <a:latin typeface="PalatinoLTStd-Light"/>
              </a:rPr>
              <a:t>.</a:t>
            </a:r>
            <a:endParaRPr lang="en-US" b="1" dirty="0" smtClean="0">
              <a:solidFill>
                <a:srgbClr val="000000"/>
              </a:solidFill>
              <a:latin typeface="PalatinoLTStd-Light"/>
            </a:endParaRPr>
          </a:p>
          <a:p>
            <a:r>
              <a:rPr lang="en-US" b="1" dirty="0">
                <a:solidFill>
                  <a:srgbClr val="000000"/>
                </a:solidFill>
                <a:latin typeface="PalatinoLTStd-Light"/>
              </a:rPr>
              <a:t> </a:t>
            </a:r>
            <a:r>
              <a:rPr lang="en-US" b="1" dirty="0" smtClean="0">
                <a:solidFill>
                  <a:srgbClr val="000000"/>
                </a:solidFill>
                <a:latin typeface="PalatinoLTStd-Light"/>
              </a:rPr>
              <a:t>2. </a:t>
            </a:r>
            <a:r>
              <a:rPr lang="en-US" b="1" dirty="0">
                <a:solidFill>
                  <a:srgbClr val="000000"/>
                </a:solidFill>
                <a:latin typeface="PalatinoLTStd-Light"/>
              </a:rPr>
              <a:t>M</a:t>
            </a:r>
            <a:r>
              <a:rPr lang="en-US" b="1" dirty="0" smtClean="0">
                <a:solidFill>
                  <a:srgbClr val="000000"/>
                </a:solidFill>
                <a:latin typeface="PalatinoLTStd-Light"/>
              </a:rPr>
              <a:t>ultiple/extended </a:t>
            </a:r>
            <a:r>
              <a:rPr lang="en-US" b="1" dirty="0">
                <a:solidFill>
                  <a:srgbClr val="000000"/>
                </a:solidFill>
                <a:latin typeface="PalatinoLTStd-Light"/>
              </a:rPr>
              <a:t>lacerations </a:t>
            </a:r>
            <a:r>
              <a:rPr lang="en-US" b="1" dirty="0" smtClean="0">
                <a:solidFill>
                  <a:srgbClr val="000000"/>
                </a:solidFill>
                <a:latin typeface="PalatinoLTStd-Light"/>
              </a:rPr>
              <a:t>or a </a:t>
            </a:r>
            <a:r>
              <a:rPr lang="en-US" b="1" dirty="0">
                <a:solidFill>
                  <a:srgbClr val="000000"/>
                </a:solidFill>
                <a:latin typeface="PalatinoLTStd-Light"/>
              </a:rPr>
              <a:t>vulvovaginal </a:t>
            </a:r>
            <a:r>
              <a:rPr lang="en-US" b="1" dirty="0" smtClean="0">
                <a:solidFill>
                  <a:srgbClr val="000000"/>
                </a:solidFill>
                <a:latin typeface="PalatinoLTStd-Light"/>
              </a:rPr>
              <a:t>haematoma because </a:t>
            </a:r>
            <a:r>
              <a:rPr lang="en-US" b="1" dirty="0">
                <a:solidFill>
                  <a:srgbClr val="000000"/>
                </a:solidFill>
                <a:latin typeface="PalatinoLTStd-Light"/>
              </a:rPr>
              <a:t>of pain or periurethral oedema. </a:t>
            </a:r>
            <a:endParaRPr lang="en-US" b="1" dirty="0" smtClean="0">
              <a:solidFill>
                <a:srgbClr val="000000"/>
              </a:solidFill>
              <a:latin typeface="PalatinoLTStd-Light"/>
            </a:endParaRPr>
          </a:p>
          <a:p>
            <a:r>
              <a:rPr lang="en-US" b="1" dirty="0">
                <a:solidFill>
                  <a:srgbClr val="000000"/>
                </a:solidFill>
                <a:latin typeface="PalatinoLTStd-Light"/>
              </a:rPr>
              <a:t> </a:t>
            </a:r>
            <a:r>
              <a:rPr lang="en-US" b="1" dirty="0" smtClean="0">
                <a:solidFill>
                  <a:srgbClr val="000000"/>
                </a:solidFill>
                <a:latin typeface="PalatinoLTStd-Light"/>
              </a:rPr>
              <a:t>3. Other causes </a:t>
            </a:r>
            <a:r>
              <a:rPr lang="en-US" b="1" dirty="0">
                <a:solidFill>
                  <a:srgbClr val="000000"/>
                </a:solidFill>
                <a:latin typeface="PalatinoLTStd-Light"/>
              </a:rPr>
              <a:t>of pain</a:t>
            </a:r>
            <a:r>
              <a:rPr lang="en-US" b="1" dirty="0" smtClean="0">
                <a:solidFill>
                  <a:srgbClr val="000000"/>
                </a:solidFill>
                <a:latin typeface="PalatinoLTStd-Light"/>
              </a:rPr>
              <a:t>, such </a:t>
            </a:r>
            <a:r>
              <a:rPr lang="en-US" b="1" dirty="0">
                <a:solidFill>
                  <a:srgbClr val="000000"/>
                </a:solidFill>
                <a:latin typeface="PalatinoLTStd-Light"/>
              </a:rPr>
              <a:t>as </a:t>
            </a:r>
            <a:r>
              <a:rPr lang="en-US" b="1" dirty="0" smtClean="0">
                <a:solidFill>
                  <a:srgbClr val="000000"/>
                </a:solidFill>
                <a:latin typeface="PalatinoLTStd-Light"/>
              </a:rPr>
              <a:t>prolapsed haemorrhoids</a:t>
            </a:r>
            <a:r>
              <a:rPr lang="en-US" b="1" dirty="0">
                <a:solidFill>
                  <a:srgbClr val="000000"/>
                </a:solidFill>
                <a:latin typeface="PalatinoLTStd-Light"/>
              </a:rPr>
              <a:t>, </a:t>
            </a:r>
            <a:r>
              <a:rPr lang="en-US" b="1" dirty="0" smtClean="0">
                <a:solidFill>
                  <a:srgbClr val="000000"/>
                </a:solidFill>
                <a:latin typeface="PalatinoLTStd-Light"/>
              </a:rPr>
              <a:t>anal fissures</a:t>
            </a:r>
            <a:r>
              <a:rPr lang="en-US" b="1" dirty="0">
                <a:solidFill>
                  <a:srgbClr val="000000"/>
                </a:solidFill>
                <a:latin typeface="PalatinoLTStd-Light"/>
              </a:rPr>
              <a:t>, abdominal wound haematoma or even </a:t>
            </a:r>
            <a:r>
              <a:rPr lang="en-US" b="1" dirty="0" smtClean="0">
                <a:solidFill>
                  <a:srgbClr val="000000"/>
                </a:solidFill>
                <a:latin typeface="PalatinoLTStd-Light"/>
              </a:rPr>
              <a:t>stool impaction </a:t>
            </a:r>
            <a:r>
              <a:rPr lang="en-US" b="1" dirty="0">
                <a:solidFill>
                  <a:srgbClr val="000000"/>
                </a:solidFill>
                <a:latin typeface="PalatinoLTStd-Light"/>
              </a:rPr>
              <a:t>of the rectum may interfere with </a:t>
            </a:r>
            <a:r>
              <a:rPr lang="en-US" b="1" dirty="0" smtClean="0">
                <a:solidFill>
                  <a:srgbClr val="000000"/>
                </a:solidFill>
                <a:latin typeface="PalatinoLTStd-Light"/>
              </a:rPr>
              <a:t>voiding. </a:t>
            </a:r>
          </a:p>
          <a:p>
            <a:r>
              <a:rPr lang="en-US" dirty="0" smtClean="0">
                <a:solidFill>
                  <a:srgbClr val="000000"/>
                </a:solidFill>
                <a:latin typeface="PalatinoLTStd-Light"/>
              </a:rPr>
              <a:t> </a:t>
            </a:r>
            <a:endParaRPr lang="ar-IQ" dirty="0"/>
          </a:p>
        </p:txBody>
      </p:sp>
    </p:spTree>
    <p:extLst>
      <p:ext uri="{BB962C8B-B14F-4D97-AF65-F5344CB8AC3E}">
        <p14:creationId xmlns:p14="http://schemas.microsoft.com/office/powerpoint/2010/main" val="1847004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490" y="1095705"/>
            <a:ext cx="6591631" cy="3693319"/>
          </a:xfrm>
          <a:prstGeom prst="rect">
            <a:avLst/>
          </a:prstGeom>
        </p:spPr>
        <p:txBody>
          <a:bodyPr wrap="square">
            <a:spAutoFit/>
          </a:bodyPr>
          <a:lstStyle/>
          <a:p>
            <a:r>
              <a:rPr lang="en-US" dirty="0">
                <a:solidFill>
                  <a:srgbClr val="000000"/>
                </a:solidFill>
                <a:latin typeface="PalatinoLTStd-Light"/>
              </a:rPr>
              <a:t>A distended bladder either would be palpable as a suprapubic cystic mass or may displace the uterus laterally or upwards, thereby increasing the height of the uterine fundus. </a:t>
            </a:r>
            <a:endParaRPr lang="en-US" dirty="0" smtClean="0">
              <a:solidFill>
                <a:srgbClr val="000000"/>
              </a:solidFill>
              <a:latin typeface="PalatinoLTStd-Light"/>
            </a:endParaRPr>
          </a:p>
          <a:p>
            <a:r>
              <a:rPr lang="en-US" dirty="0">
                <a:solidFill>
                  <a:srgbClr val="000000"/>
                </a:solidFill>
                <a:latin typeface="PalatinoLTStd-Light"/>
              </a:rPr>
              <a:t> </a:t>
            </a:r>
            <a:r>
              <a:rPr lang="en-US" dirty="0" smtClean="0">
                <a:solidFill>
                  <a:srgbClr val="000000"/>
                </a:solidFill>
                <a:latin typeface="PalatinoLTStd-Light"/>
              </a:rPr>
              <a:t>A </a:t>
            </a:r>
            <a:r>
              <a:rPr lang="en-US" dirty="0">
                <a:solidFill>
                  <a:srgbClr val="000000"/>
                </a:solidFill>
                <a:latin typeface="PalatinoLTStd-Light"/>
              </a:rPr>
              <a:t>formal assessment of bladder function is best made </a:t>
            </a:r>
            <a:r>
              <a:rPr lang="en-US" dirty="0">
                <a:solidFill>
                  <a:srgbClr val="FF0000"/>
                </a:solidFill>
                <a:latin typeface="PalatinoLTStd-Light"/>
              </a:rPr>
              <a:t>6 hours postnatally</a:t>
            </a:r>
            <a:r>
              <a:rPr lang="en-US" dirty="0">
                <a:solidFill>
                  <a:srgbClr val="000000"/>
                </a:solidFill>
                <a:latin typeface="PalatinoLTStd-Light"/>
              </a:rPr>
              <a:t>, at which time the woman should have passed </a:t>
            </a:r>
            <a:endParaRPr lang="en-US" dirty="0" smtClean="0">
              <a:solidFill>
                <a:srgbClr val="000000"/>
              </a:solidFill>
              <a:latin typeface="PalatinoLTStd-Light"/>
            </a:endParaRPr>
          </a:p>
          <a:p>
            <a:r>
              <a:rPr lang="en-US" dirty="0" smtClean="0">
                <a:solidFill>
                  <a:srgbClr val="FF0000"/>
                </a:solidFill>
                <a:latin typeface="PalatinoLTStd-Light"/>
              </a:rPr>
              <a:t>at </a:t>
            </a:r>
            <a:r>
              <a:rPr lang="en-US" dirty="0">
                <a:solidFill>
                  <a:srgbClr val="FF0000"/>
                </a:solidFill>
                <a:latin typeface="PalatinoLTStd-Light"/>
              </a:rPr>
              <a:t>least 300 mL of urine</a:t>
            </a:r>
            <a:r>
              <a:rPr lang="en-US" dirty="0">
                <a:solidFill>
                  <a:srgbClr val="000000"/>
                </a:solidFill>
                <a:latin typeface="PalatinoLTStd-Light"/>
              </a:rPr>
              <a:t>. If, after another attempt, they have passed less than that (or none at all), </a:t>
            </a:r>
            <a:endParaRPr lang="en-US" dirty="0" smtClean="0">
              <a:solidFill>
                <a:srgbClr val="000000"/>
              </a:solidFill>
              <a:latin typeface="PalatinoLTStd-Light"/>
            </a:endParaRPr>
          </a:p>
          <a:p>
            <a:r>
              <a:rPr lang="en-US" dirty="0" smtClean="0">
                <a:solidFill>
                  <a:srgbClr val="000000"/>
                </a:solidFill>
                <a:latin typeface="PalatinoLTStd-Light"/>
              </a:rPr>
              <a:t>then </a:t>
            </a:r>
            <a:r>
              <a:rPr lang="en-US" dirty="0">
                <a:solidFill>
                  <a:srgbClr val="000000"/>
                </a:solidFill>
                <a:latin typeface="PalatinoLTStd-Light"/>
              </a:rPr>
              <a:t>a small intermittent catheter can be inserted, which should drain less than 150 mL. </a:t>
            </a:r>
            <a:endParaRPr lang="en-US" dirty="0" smtClean="0">
              <a:solidFill>
                <a:srgbClr val="000000"/>
              </a:solidFill>
              <a:latin typeface="PalatinoLTStd-Light"/>
            </a:endParaRPr>
          </a:p>
          <a:p>
            <a:r>
              <a:rPr lang="en-US" dirty="0">
                <a:solidFill>
                  <a:srgbClr val="000000"/>
                </a:solidFill>
                <a:latin typeface="PalatinoLTStd-Light"/>
              </a:rPr>
              <a:t> </a:t>
            </a:r>
            <a:r>
              <a:rPr lang="en-US" dirty="0" smtClean="0">
                <a:solidFill>
                  <a:srgbClr val="000000"/>
                </a:solidFill>
                <a:latin typeface="PalatinoLTStd-Light"/>
              </a:rPr>
              <a:t>Those </a:t>
            </a:r>
            <a:r>
              <a:rPr lang="en-US" dirty="0">
                <a:solidFill>
                  <a:srgbClr val="000000"/>
                </a:solidFill>
                <a:latin typeface="PalatinoLTStd-Light"/>
              </a:rPr>
              <a:t>with more than this need close observation, but if there is over 1 </a:t>
            </a:r>
            <a:r>
              <a:rPr lang="en-US" dirty="0" smtClean="0">
                <a:solidFill>
                  <a:srgbClr val="000000"/>
                </a:solidFill>
                <a:latin typeface="PalatinoLTStd-Light"/>
              </a:rPr>
              <a:t>liter </a:t>
            </a:r>
            <a:r>
              <a:rPr lang="en-US" dirty="0">
                <a:solidFill>
                  <a:srgbClr val="000000"/>
                </a:solidFill>
                <a:latin typeface="PalatinoLTStd-Light"/>
              </a:rPr>
              <a:t>of urine in the bladder then an indwelling catheter is left in for 48 hours to allow periurethral swelling to settle</a:t>
            </a:r>
            <a:r>
              <a:rPr lang="en-US" dirty="0" smtClean="0">
                <a:solidFill>
                  <a:srgbClr val="000000"/>
                </a:solidFill>
                <a:latin typeface="PalatinoLTStd-Light"/>
              </a:rPr>
              <a:t>.</a:t>
            </a:r>
          </a:p>
          <a:p>
            <a:r>
              <a:rPr lang="en-US" dirty="0" smtClean="0">
                <a:solidFill>
                  <a:srgbClr val="000000"/>
                </a:solidFill>
                <a:latin typeface="PalatinoLTStd-Light"/>
              </a:rPr>
              <a:t> </a:t>
            </a:r>
            <a:endParaRPr lang="ar-IQ" sz="1600" dirty="0"/>
          </a:p>
        </p:txBody>
      </p:sp>
      <p:pic>
        <p:nvPicPr>
          <p:cNvPr id="3" name="Picture 2"/>
          <p:cNvPicPr>
            <a:picLocks noChangeAspect="1"/>
          </p:cNvPicPr>
          <p:nvPr/>
        </p:nvPicPr>
        <p:blipFill>
          <a:blip r:embed="rId2"/>
          <a:stretch>
            <a:fillRect/>
          </a:stretch>
        </p:blipFill>
        <p:spPr>
          <a:xfrm>
            <a:off x="7391399" y="585787"/>
            <a:ext cx="4562475" cy="5395913"/>
          </a:xfrm>
          <a:prstGeom prst="rect">
            <a:avLst/>
          </a:prstGeom>
        </p:spPr>
      </p:pic>
    </p:spTree>
    <p:extLst>
      <p:ext uri="{BB962C8B-B14F-4D97-AF65-F5344CB8AC3E}">
        <p14:creationId xmlns:p14="http://schemas.microsoft.com/office/powerpoint/2010/main" val="702888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055" y="967076"/>
            <a:ext cx="6223797" cy="3416320"/>
          </a:xfrm>
          <a:prstGeom prst="rect">
            <a:avLst/>
          </a:prstGeom>
        </p:spPr>
        <p:txBody>
          <a:bodyPr wrap="square">
            <a:spAutoFit/>
          </a:bodyPr>
          <a:lstStyle/>
          <a:p>
            <a:pPr lvl="0"/>
            <a:r>
              <a:rPr lang="en-US" dirty="0" smtClean="0">
                <a:solidFill>
                  <a:srgbClr val="000000"/>
                </a:solidFill>
                <a:latin typeface="PalatinoLTStd-Light"/>
              </a:rPr>
              <a:t>To minimize </a:t>
            </a:r>
            <a:r>
              <a:rPr lang="en-US" dirty="0">
                <a:solidFill>
                  <a:srgbClr val="000000"/>
                </a:solidFill>
                <a:latin typeface="PalatinoLTStd-Light"/>
              </a:rPr>
              <a:t>the risk of overdistension of the bladder </a:t>
            </a:r>
            <a:endParaRPr lang="en-US" dirty="0" smtClean="0">
              <a:solidFill>
                <a:srgbClr val="000000"/>
              </a:solidFill>
              <a:latin typeface="PalatinoLTStd-Light"/>
            </a:endParaRPr>
          </a:p>
          <a:p>
            <a:pPr lvl="0"/>
            <a:r>
              <a:rPr lang="en-US" dirty="0" smtClean="0">
                <a:solidFill>
                  <a:srgbClr val="000000"/>
                </a:solidFill>
                <a:latin typeface="PalatinoLTStd-Light"/>
              </a:rPr>
              <a:t>in </a:t>
            </a:r>
            <a:r>
              <a:rPr lang="en-US" dirty="0">
                <a:solidFill>
                  <a:srgbClr val="000000"/>
                </a:solidFill>
                <a:latin typeface="PalatinoLTStd-Light"/>
              </a:rPr>
              <a:t>women who have had a spinal </a:t>
            </a:r>
            <a:r>
              <a:rPr lang="en-US" dirty="0" smtClean="0">
                <a:solidFill>
                  <a:srgbClr val="000000"/>
                </a:solidFill>
                <a:latin typeface="PalatinoLTStd-Light"/>
              </a:rPr>
              <a:t>anesthetic, a </a:t>
            </a:r>
            <a:r>
              <a:rPr lang="en-US" dirty="0">
                <a:solidFill>
                  <a:srgbClr val="000000"/>
                </a:solidFill>
                <a:latin typeface="PalatinoLTStd-Light"/>
              </a:rPr>
              <a:t>urinary catheter is left in the bladder </a:t>
            </a:r>
            <a:r>
              <a:rPr lang="en-US" dirty="0">
                <a:solidFill>
                  <a:srgbClr val="FF0000"/>
                </a:solidFill>
                <a:latin typeface="PalatinoLTStd-Light"/>
              </a:rPr>
              <a:t>for at least 12 hours </a:t>
            </a:r>
            <a:r>
              <a:rPr lang="en-US" dirty="0">
                <a:solidFill>
                  <a:srgbClr val="000000"/>
                </a:solidFill>
                <a:latin typeface="PalatinoLTStd-Light"/>
              </a:rPr>
              <a:t>until the woman is </a:t>
            </a:r>
            <a:r>
              <a:rPr lang="en-US" dirty="0" smtClean="0">
                <a:solidFill>
                  <a:srgbClr val="000000"/>
                </a:solidFill>
                <a:latin typeface="PalatinoLTStd-Light"/>
              </a:rPr>
              <a:t>mobile.</a:t>
            </a:r>
          </a:p>
          <a:p>
            <a:pPr lvl="0"/>
            <a:r>
              <a:rPr lang="en-US" dirty="0" smtClean="0">
                <a:solidFill>
                  <a:srgbClr val="000000"/>
                </a:solidFill>
                <a:latin typeface="PalatinoLTStd-Light"/>
              </a:rPr>
              <a:t> </a:t>
            </a:r>
          </a:p>
          <a:p>
            <a:pPr lvl="0"/>
            <a:r>
              <a:rPr lang="en-US" dirty="0">
                <a:solidFill>
                  <a:srgbClr val="000000"/>
                </a:solidFill>
                <a:latin typeface="PalatinoLTStd-Light"/>
              </a:rPr>
              <a:t> </a:t>
            </a:r>
            <a:r>
              <a:rPr lang="en-US" dirty="0" smtClean="0">
                <a:solidFill>
                  <a:srgbClr val="000000"/>
                </a:solidFill>
                <a:latin typeface="PalatinoLTStd-Light"/>
              </a:rPr>
              <a:t>Prolonged </a:t>
            </a:r>
            <a:r>
              <a:rPr lang="en-US" dirty="0">
                <a:solidFill>
                  <a:srgbClr val="000000"/>
                </a:solidFill>
                <a:latin typeface="PalatinoLTStd-Light"/>
              </a:rPr>
              <a:t>pressure of the fetal head on the bladder or urethra causes pressure necrosis, and incontinence follows in the second week when the slough </a:t>
            </a:r>
            <a:r>
              <a:rPr lang="en-US" dirty="0" smtClean="0">
                <a:solidFill>
                  <a:srgbClr val="000000"/>
                </a:solidFill>
                <a:latin typeface="PalatinoLTStd-Light"/>
              </a:rPr>
              <a:t>separates.</a:t>
            </a:r>
          </a:p>
          <a:p>
            <a:pPr lvl="0"/>
            <a:r>
              <a:rPr lang="en-US" dirty="0" smtClean="0">
                <a:solidFill>
                  <a:srgbClr val="000000"/>
                </a:solidFill>
                <a:latin typeface="PalatinoLTStd-Light"/>
              </a:rPr>
              <a:t> </a:t>
            </a:r>
          </a:p>
          <a:p>
            <a:pPr lvl="0"/>
            <a:r>
              <a:rPr lang="en-US" dirty="0">
                <a:solidFill>
                  <a:srgbClr val="000000"/>
                </a:solidFill>
                <a:latin typeface="PalatinoLTStd-Light"/>
              </a:rPr>
              <a:t> </a:t>
            </a:r>
            <a:r>
              <a:rPr lang="en-US" dirty="0" smtClean="0">
                <a:solidFill>
                  <a:srgbClr val="000000"/>
                </a:solidFill>
                <a:latin typeface="PalatinoLTStd-Light"/>
              </a:rPr>
              <a:t>Small </a:t>
            </a:r>
            <a:r>
              <a:rPr lang="en-US" dirty="0">
                <a:solidFill>
                  <a:srgbClr val="000000"/>
                </a:solidFill>
                <a:latin typeface="PalatinoLTStd-Light"/>
              </a:rPr>
              <a:t>fistulae may close spontaneously after a few weeks of free bladder drainage; large fistulae will require surgical repair</a:t>
            </a:r>
            <a:r>
              <a:rPr lang="en-US" dirty="0" smtClean="0">
                <a:solidFill>
                  <a:srgbClr val="000000"/>
                </a:solidFill>
                <a:latin typeface="PalatinoLTStd-Light"/>
              </a:rPr>
              <a:t>.</a:t>
            </a:r>
            <a:endParaRPr lang="ar-IQ" sz="1600" dirty="0">
              <a:solidFill>
                <a:prstClr val="black"/>
              </a:solidFill>
            </a:endParaRPr>
          </a:p>
        </p:txBody>
      </p:sp>
      <p:pic>
        <p:nvPicPr>
          <p:cNvPr id="3" name="Picture 2"/>
          <p:cNvPicPr>
            <a:picLocks noChangeAspect="1"/>
          </p:cNvPicPr>
          <p:nvPr/>
        </p:nvPicPr>
        <p:blipFill>
          <a:blip r:embed="rId2"/>
          <a:stretch>
            <a:fillRect/>
          </a:stretch>
        </p:blipFill>
        <p:spPr>
          <a:xfrm>
            <a:off x="6843644" y="3309563"/>
            <a:ext cx="4707014" cy="3112266"/>
          </a:xfrm>
          <a:prstGeom prst="rect">
            <a:avLst/>
          </a:prstGeom>
        </p:spPr>
      </p:pic>
    </p:spTree>
    <p:extLst>
      <p:ext uri="{BB962C8B-B14F-4D97-AF65-F5344CB8AC3E}">
        <p14:creationId xmlns:p14="http://schemas.microsoft.com/office/powerpoint/2010/main" val="983679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14" y="183964"/>
            <a:ext cx="11772900" cy="3970318"/>
          </a:xfrm>
          <a:prstGeom prst="rect">
            <a:avLst/>
          </a:prstGeom>
        </p:spPr>
        <p:txBody>
          <a:bodyPr wrap="square">
            <a:spAutoFit/>
          </a:bodyPr>
          <a:lstStyle/>
          <a:p>
            <a:r>
              <a:rPr lang="en-US" sz="2000" b="1" dirty="0">
                <a:solidFill>
                  <a:srgbClr val="FF0000"/>
                </a:solidFill>
                <a:latin typeface="HelveticaNeueLTStd-Md"/>
              </a:rPr>
              <a:t>BOWEL FUNCTION</a:t>
            </a:r>
          </a:p>
          <a:p>
            <a:endParaRPr lang="en-US" sz="1600" dirty="0" smtClean="0">
              <a:solidFill>
                <a:srgbClr val="000000"/>
              </a:solidFill>
              <a:latin typeface="PalatinoLTStd-Light"/>
            </a:endParaRPr>
          </a:p>
          <a:p>
            <a:r>
              <a:rPr lang="en-US" dirty="0" smtClean="0">
                <a:solidFill>
                  <a:srgbClr val="000000"/>
                </a:solidFill>
                <a:latin typeface="PalatinoLTStd-Light"/>
              </a:rPr>
              <a:t>Constipation </a:t>
            </a:r>
            <a:r>
              <a:rPr lang="en-US" dirty="0">
                <a:solidFill>
                  <a:srgbClr val="000000"/>
                </a:solidFill>
                <a:latin typeface="PalatinoLTStd-Light"/>
              </a:rPr>
              <a:t>is a common problem in the </a:t>
            </a:r>
            <a:r>
              <a:rPr lang="en-US" dirty="0" smtClean="0">
                <a:solidFill>
                  <a:srgbClr val="000000"/>
                </a:solidFill>
                <a:latin typeface="PalatinoLTStd-Light"/>
              </a:rPr>
              <a:t>early puerperium </a:t>
            </a:r>
            <a:r>
              <a:rPr lang="en-US" dirty="0">
                <a:solidFill>
                  <a:srgbClr val="000000"/>
                </a:solidFill>
                <a:latin typeface="PalatinoLTStd-Light"/>
              </a:rPr>
              <a:t>as a result of an </a:t>
            </a:r>
            <a:r>
              <a:rPr lang="en-US" dirty="0">
                <a:solidFill>
                  <a:schemeClr val="accent4">
                    <a:lumMod val="75000"/>
                  </a:schemeClr>
                </a:solidFill>
                <a:latin typeface="PalatinoLTStd-Light"/>
              </a:rPr>
              <a:t>interruption in </a:t>
            </a:r>
            <a:r>
              <a:rPr lang="en-US" dirty="0" smtClean="0">
                <a:solidFill>
                  <a:schemeClr val="accent4">
                    <a:lumMod val="75000"/>
                  </a:schemeClr>
                </a:solidFill>
                <a:latin typeface="PalatinoLTStd-Light"/>
              </a:rPr>
              <a:t>the </a:t>
            </a:r>
          </a:p>
          <a:p>
            <a:r>
              <a:rPr lang="en-US" dirty="0" smtClean="0">
                <a:solidFill>
                  <a:schemeClr val="accent4">
                    <a:lumMod val="75000"/>
                  </a:schemeClr>
                </a:solidFill>
                <a:latin typeface="PalatinoLTStd-Light"/>
              </a:rPr>
              <a:t>normal </a:t>
            </a:r>
            <a:r>
              <a:rPr lang="en-US" dirty="0">
                <a:solidFill>
                  <a:schemeClr val="accent4">
                    <a:lumMod val="75000"/>
                  </a:schemeClr>
                </a:solidFill>
                <a:latin typeface="PalatinoLTStd-Light"/>
              </a:rPr>
              <a:t>diet, </a:t>
            </a:r>
            <a:r>
              <a:rPr lang="en-US" dirty="0" smtClean="0">
                <a:solidFill>
                  <a:schemeClr val="accent4">
                    <a:lumMod val="75000"/>
                  </a:schemeClr>
                </a:solidFill>
                <a:latin typeface="PalatinoLTStd-Light"/>
              </a:rPr>
              <a:t>intra-partum </a:t>
            </a:r>
            <a:r>
              <a:rPr lang="en-US" dirty="0">
                <a:solidFill>
                  <a:schemeClr val="accent4">
                    <a:lumMod val="75000"/>
                  </a:schemeClr>
                </a:solidFill>
                <a:latin typeface="PalatinoLTStd-Light"/>
              </a:rPr>
              <a:t>dehydration and </a:t>
            </a:r>
            <a:r>
              <a:rPr lang="en-US" dirty="0" smtClean="0">
                <a:solidFill>
                  <a:schemeClr val="accent4">
                    <a:lumMod val="75000"/>
                  </a:schemeClr>
                </a:solidFill>
                <a:latin typeface="PalatinoLTStd-Light"/>
              </a:rPr>
              <a:t>opiate use</a:t>
            </a:r>
            <a:r>
              <a:rPr lang="en-US" dirty="0">
                <a:solidFill>
                  <a:schemeClr val="accent4">
                    <a:lumMod val="75000"/>
                  </a:schemeClr>
                </a:solidFill>
                <a:latin typeface="PalatinoLTStd-Light"/>
              </a:rPr>
              <a:t>. </a:t>
            </a:r>
            <a:endParaRPr lang="en-US" dirty="0" smtClean="0">
              <a:solidFill>
                <a:schemeClr val="accent4">
                  <a:lumMod val="75000"/>
                </a:schemeClr>
              </a:solidFill>
              <a:latin typeface="PalatinoLTStd-Light"/>
            </a:endParaRPr>
          </a:p>
          <a:p>
            <a:r>
              <a:rPr lang="en-US" dirty="0">
                <a:solidFill>
                  <a:srgbClr val="000000"/>
                </a:solidFill>
                <a:latin typeface="PalatinoLTStd-Light"/>
              </a:rPr>
              <a:t> </a:t>
            </a:r>
            <a:r>
              <a:rPr lang="en-US" dirty="0" smtClean="0">
                <a:solidFill>
                  <a:srgbClr val="000000"/>
                </a:solidFill>
                <a:latin typeface="PalatinoLTStd-Light"/>
              </a:rPr>
              <a:t>Advice </a:t>
            </a:r>
            <a:r>
              <a:rPr lang="en-US" dirty="0">
                <a:solidFill>
                  <a:srgbClr val="000000"/>
                </a:solidFill>
                <a:latin typeface="PalatinoLTStd-Light"/>
              </a:rPr>
              <a:t>on adequate </a:t>
            </a:r>
            <a:r>
              <a:rPr lang="en-US" dirty="0" smtClean="0">
                <a:solidFill>
                  <a:srgbClr val="000000"/>
                </a:solidFill>
                <a:latin typeface="PalatinoLTStd-Light"/>
              </a:rPr>
              <a:t>fluid </a:t>
            </a:r>
            <a:r>
              <a:rPr lang="en-US" dirty="0">
                <a:solidFill>
                  <a:srgbClr val="000000"/>
                </a:solidFill>
                <a:latin typeface="PalatinoLTStd-Light"/>
              </a:rPr>
              <a:t>intake and increase </a:t>
            </a:r>
            <a:r>
              <a:rPr lang="en-US" dirty="0" smtClean="0">
                <a:solidFill>
                  <a:srgbClr val="000000"/>
                </a:solidFill>
                <a:latin typeface="PalatinoLTStd-Light"/>
              </a:rPr>
              <a:t>in fiber </a:t>
            </a:r>
            <a:r>
              <a:rPr lang="en-US" dirty="0">
                <a:solidFill>
                  <a:srgbClr val="000000"/>
                </a:solidFill>
                <a:latin typeface="PalatinoLTStd-Light"/>
              </a:rPr>
              <a:t>intake may be all that is necessary. </a:t>
            </a:r>
            <a:endParaRPr lang="en-US" dirty="0" smtClean="0">
              <a:solidFill>
                <a:srgbClr val="000000"/>
              </a:solidFill>
              <a:latin typeface="PalatinoLTStd-Light"/>
            </a:endParaRPr>
          </a:p>
          <a:p>
            <a:r>
              <a:rPr lang="en-US" dirty="0">
                <a:solidFill>
                  <a:srgbClr val="000000"/>
                </a:solidFill>
                <a:latin typeface="PalatinoLTStd-Light"/>
              </a:rPr>
              <a:t> </a:t>
            </a:r>
            <a:r>
              <a:rPr lang="en-US" dirty="0" smtClean="0">
                <a:solidFill>
                  <a:srgbClr val="000000"/>
                </a:solidFill>
                <a:latin typeface="PalatinoLTStd-Light"/>
              </a:rPr>
              <a:t>However, </a:t>
            </a:r>
            <a:r>
              <a:rPr lang="en-US" dirty="0" smtClean="0">
                <a:solidFill>
                  <a:schemeClr val="accent4">
                    <a:lumMod val="75000"/>
                  </a:schemeClr>
                </a:solidFill>
                <a:latin typeface="PalatinoLTStd-Light"/>
              </a:rPr>
              <a:t>constipation </a:t>
            </a:r>
            <a:r>
              <a:rPr lang="en-US" dirty="0">
                <a:solidFill>
                  <a:schemeClr val="accent4">
                    <a:lumMod val="75000"/>
                  </a:schemeClr>
                </a:solidFill>
                <a:latin typeface="PalatinoLTStd-Light"/>
              </a:rPr>
              <a:t>may also be the result of fear of </a:t>
            </a:r>
            <a:r>
              <a:rPr lang="en-US" dirty="0" smtClean="0">
                <a:solidFill>
                  <a:schemeClr val="accent4">
                    <a:lumMod val="75000"/>
                  </a:schemeClr>
                </a:solidFill>
                <a:latin typeface="PalatinoLTStd-Light"/>
              </a:rPr>
              <a:t>evacuation due </a:t>
            </a:r>
            <a:r>
              <a:rPr lang="en-US" dirty="0">
                <a:solidFill>
                  <a:schemeClr val="accent4">
                    <a:lumMod val="75000"/>
                  </a:schemeClr>
                </a:solidFill>
                <a:latin typeface="PalatinoLTStd-Light"/>
              </a:rPr>
              <a:t>to pain from a sutured perineum, </a:t>
            </a:r>
            <a:r>
              <a:rPr lang="en-US" dirty="0" smtClean="0">
                <a:solidFill>
                  <a:schemeClr val="accent4">
                    <a:lumMod val="75000"/>
                  </a:schemeClr>
                </a:solidFill>
                <a:latin typeface="PalatinoLTStd-Light"/>
              </a:rPr>
              <a:t>prolapsed hemorrhoids </a:t>
            </a:r>
            <a:r>
              <a:rPr lang="en-US" dirty="0">
                <a:solidFill>
                  <a:schemeClr val="accent4">
                    <a:lumMod val="75000"/>
                  </a:schemeClr>
                </a:solidFill>
                <a:latin typeface="PalatinoLTStd-Light"/>
              </a:rPr>
              <a:t>or anal </a:t>
            </a:r>
            <a:r>
              <a:rPr lang="en-US" dirty="0" smtClean="0">
                <a:solidFill>
                  <a:schemeClr val="accent4">
                    <a:lumMod val="75000"/>
                  </a:schemeClr>
                </a:solidFill>
                <a:latin typeface="PalatinoLTStd-Light"/>
              </a:rPr>
              <a:t>fissures</a:t>
            </a:r>
            <a:r>
              <a:rPr lang="en-US" dirty="0">
                <a:solidFill>
                  <a:srgbClr val="000000"/>
                </a:solidFill>
                <a:latin typeface="PalatinoLTStd-Light"/>
              </a:rPr>
              <a:t>. </a:t>
            </a:r>
            <a:endParaRPr lang="en-US" dirty="0" smtClean="0">
              <a:solidFill>
                <a:srgbClr val="000000"/>
              </a:solidFill>
              <a:latin typeface="PalatinoLTStd-Light"/>
            </a:endParaRPr>
          </a:p>
          <a:p>
            <a:r>
              <a:rPr lang="en-US" dirty="0">
                <a:solidFill>
                  <a:srgbClr val="000000"/>
                </a:solidFill>
                <a:latin typeface="PalatinoLTStd-Light"/>
              </a:rPr>
              <a:t> </a:t>
            </a:r>
            <a:r>
              <a:rPr lang="en-US" dirty="0" smtClean="0">
                <a:solidFill>
                  <a:srgbClr val="000000"/>
                </a:solidFill>
                <a:latin typeface="PalatinoLTStd-Light"/>
              </a:rPr>
              <a:t>Avoidance of constipation </a:t>
            </a:r>
            <a:r>
              <a:rPr lang="en-US" dirty="0">
                <a:solidFill>
                  <a:srgbClr val="000000"/>
                </a:solidFill>
                <a:latin typeface="PalatinoLTStd-Light"/>
              </a:rPr>
              <a:t>and straining is of utmost </a:t>
            </a:r>
            <a:r>
              <a:rPr lang="en-US" dirty="0" smtClean="0">
                <a:solidFill>
                  <a:srgbClr val="000000"/>
                </a:solidFill>
                <a:latin typeface="PalatinoLTStd-Light"/>
              </a:rPr>
              <a:t>importance in </a:t>
            </a:r>
            <a:r>
              <a:rPr lang="en-US" dirty="0">
                <a:solidFill>
                  <a:srgbClr val="000000"/>
                </a:solidFill>
                <a:latin typeface="PalatinoLTStd-Light"/>
              </a:rPr>
              <a:t>women who have sustained a third- or </a:t>
            </a:r>
            <a:r>
              <a:rPr lang="en-US" dirty="0" smtClean="0">
                <a:solidFill>
                  <a:srgbClr val="000000"/>
                </a:solidFill>
                <a:latin typeface="PalatinoLTStd-Light"/>
              </a:rPr>
              <a:t>fourth degree tear</a:t>
            </a:r>
            <a:r>
              <a:rPr lang="en-US" dirty="0">
                <a:solidFill>
                  <a:srgbClr val="000000"/>
                </a:solidFill>
                <a:latin typeface="PalatinoLTStd-Light"/>
              </a:rPr>
              <a:t>. </a:t>
            </a:r>
            <a:endParaRPr lang="en-US" dirty="0" smtClean="0">
              <a:solidFill>
                <a:srgbClr val="000000"/>
              </a:solidFill>
              <a:latin typeface="PalatinoLTStd-Light"/>
            </a:endParaRPr>
          </a:p>
          <a:p>
            <a:r>
              <a:rPr lang="en-US" dirty="0">
                <a:solidFill>
                  <a:srgbClr val="000000"/>
                </a:solidFill>
                <a:latin typeface="PalatinoLTStd-Light"/>
              </a:rPr>
              <a:t> </a:t>
            </a:r>
            <a:r>
              <a:rPr lang="en-US" dirty="0" smtClean="0">
                <a:solidFill>
                  <a:srgbClr val="000000"/>
                </a:solidFill>
                <a:latin typeface="PalatinoLTStd-Light"/>
              </a:rPr>
              <a:t>A </a:t>
            </a:r>
            <a:r>
              <a:rPr lang="en-US" dirty="0">
                <a:solidFill>
                  <a:srgbClr val="000000"/>
                </a:solidFill>
                <a:latin typeface="PalatinoLTStd-Light"/>
              </a:rPr>
              <a:t>large, hard stool in this situation </a:t>
            </a:r>
            <a:r>
              <a:rPr lang="en-US" dirty="0" smtClean="0">
                <a:solidFill>
                  <a:srgbClr val="000000"/>
                </a:solidFill>
                <a:latin typeface="PalatinoLTStd-Light"/>
              </a:rPr>
              <a:t>could disrupt </a:t>
            </a:r>
            <a:r>
              <a:rPr lang="en-US" dirty="0">
                <a:solidFill>
                  <a:srgbClr val="000000"/>
                </a:solidFill>
                <a:latin typeface="PalatinoLTStd-Light"/>
              </a:rPr>
              <a:t>the repaired anal sphincter and cause </a:t>
            </a:r>
            <a:r>
              <a:rPr lang="en-US" dirty="0" smtClean="0">
                <a:solidFill>
                  <a:srgbClr val="000000"/>
                </a:solidFill>
                <a:latin typeface="PalatinoLTStd-Light"/>
              </a:rPr>
              <a:t>anal incontinence.</a:t>
            </a:r>
          </a:p>
          <a:p>
            <a:endParaRPr lang="en-US" dirty="0" smtClean="0">
              <a:solidFill>
                <a:srgbClr val="000000"/>
              </a:solidFill>
              <a:latin typeface="PalatinoLTStd-Light"/>
            </a:endParaRPr>
          </a:p>
          <a:p>
            <a:r>
              <a:rPr lang="en-US" dirty="0" smtClean="0">
                <a:solidFill>
                  <a:srgbClr val="000000"/>
                </a:solidFill>
                <a:latin typeface="PalatinoLTStd-Light"/>
              </a:rPr>
              <a:t> </a:t>
            </a:r>
            <a:r>
              <a:rPr lang="en-US" dirty="0">
                <a:solidFill>
                  <a:srgbClr val="000000"/>
                </a:solidFill>
                <a:latin typeface="PalatinoLTStd-Light"/>
              </a:rPr>
              <a:t>It is therefore important to ensure </a:t>
            </a:r>
            <a:r>
              <a:rPr lang="en-US" dirty="0" smtClean="0">
                <a:solidFill>
                  <a:srgbClr val="000000"/>
                </a:solidFill>
                <a:latin typeface="PalatinoLTStd-Light"/>
              </a:rPr>
              <a:t>that these </a:t>
            </a:r>
            <a:r>
              <a:rPr lang="en-US" dirty="0">
                <a:solidFill>
                  <a:srgbClr val="000000"/>
                </a:solidFill>
                <a:latin typeface="PalatinoLTStd-Light"/>
              </a:rPr>
              <a:t>women are prescribed lactulose and </a:t>
            </a:r>
            <a:r>
              <a:rPr lang="en-US" dirty="0" smtClean="0">
                <a:solidFill>
                  <a:srgbClr val="000000"/>
                </a:solidFill>
                <a:latin typeface="PalatinoLTStd-Light"/>
              </a:rPr>
              <a:t>ispaghula husk </a:t>
            </a:r>
            <a:r>
              <a:rPr lang="en-US" dirty="0">
                <a:solidFill>
                  <a:srgbClr val="000000"/>
                </a:solidFill>
                <a:latin typeface="PalatinoLTStd-Light"/>
              </a:rPr>
              <a:t>or methylcellulose immediately after the </a:t>
            </a:r>
            <a:r>
              <a:rPr lang="en-US" dirty="0" smtClean="0">
                <a:solidFill>
                  <a:srgbClr val="000000"/>
                </a:solidFill>
                <a:latin typeface="PalatinoLTStd-Light"/>
              </a:rPr>
              <a:t>repair, for </a:t>
            </a:r>
            <a:r>
              <a:rPr lang="en-US" dirty="0">
                <a:solidFill>
                  <a:srgbClr val="000000"/>
                </a:solidFill>
                <a:latin typeface="PalatinoLTStd-Light"/>
              </a:rPr>
              <a:t>a period of 2 </a:t>
            </a:r>
            <a:r>
              <a:rPr lang="en-US" dirty="0" smtClean="0">
                <a:solidFill>
                  <a:srgbClr val="000000"/>
                </a:solidFill>
                <a:latin typeface="PalatinoLTStd-Light"/>
              </a:rPr>
              <a:t>weeks. </a:t>
            </a:r>
          </a:p>
          <a:p>
            <a:r>
              <a:rPr lang="en-US" dirty="0" smtClean="0">
                <a:solidFill>
                  <a:srgbClr val="000000"/>
                </a:solidFill>
                <a:latin typeface="PalatinoLTStd-Light"/>
              </a:rPr>
              <a:t> </a:t>
            </a:r>
            <a:endParaRPr lang="ar-IQ" dirty="0"/>
          </a:p>
        </p:txBody>
      </p:sp>
      <p:pic>
        <p:nvPicPr>
          <p:cNvPr id="3" name="Picture 2"/>
          <p:cNvPicPr>
            <a:picLocks noChangeAspect="1"/>
          </p:cNvPicPr>
          <p:nvPr/>
        </p:nvPicPr>
        <p:blipFill>
          <a:blip r:embed="rId2"/>
          <a:stretch>
            <a:fillRect/>
          </a:stretch>
        </p:blipFill>
        <p:spPr>
          <a:xfrm>
            <a:off x="3543119" y="4754628"/>
            <a:ext cx="7181064" cy="1811425"/>
          </a:xfrm>
          <a:prstGeom prst="rect">
            <a:avLst/>
          </a:prstGeom>
        </p:spPr>
      </p:pic>
    </p:spTree>
    <p:extLst>
      <p:ext uri="{BB962C8B-B14F-4D97-AF65-F5344CB8AC3E}">
        <p14:creationId xmlns:p14="http://schemas.microsoft.com/office/powerpoint/2010/main" val="3275294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8875" y="2133601"/>
            <a:ext cx="7143749" cy="4505324"/>
          </a:xfrm>
          <a:prstGeom prst="rect">
            <a:avLst/>
          </a:prstGeom>
        </p:spPr>
      </p:pic>
      <p:sp>
        <p:nvSpPr>
          <p:cNvPr id="3" name="Rectangle 2"/>
          <p:cNvSpPr/>
          <p:nvPr/>
        </p:nvSpPr>
        <p:spPr>
          <a:xfrm>
            <a:off x="119061" y="236488"/>
            <a:ext cx="10358439" cy="2031325"/>
          </a:xfrm>
          <a:prstGeom prst="rect">
            <a:avLst/>
          </a:prstGeom>
        </p:spPr>
        <p:txBody>
          <a:bodyPr wrap="square">
            <a:spAutoFit/>
          </a:bodyPr>
          <a:lstStyle/>
          <a:p>
            <a:pPr lvl="0"/>
            <a:r>
              <a:rPr lang="en-US" dirty="0">
                <a:solidFill>
                  <a:srgbClr val="000000"/>
                </a:solidFill>
                <a:latin typeface="PalatinoLTStd-Light"/>
              </a:rPr>
              <a:t>Long-term anal incontinence following primary repair of a third- or fourth-degree tear occurs in 5% of women, and anovaginal / rectovaginal fistulae occur in 2–4% of these women.</a:t>
            </a:r>
          </a:p>
          <a:p>
            <a:pPr lvl="0"/>
            <a:r>
              <a:rPr lang="en-US" dirty="0">
                <a:solidFill>
                  <a:srgbClr val="000000"/>
                </a:solidFill>
                <a:latin typeface="PalatinoLTStd-Light"/>
              </a:rPr>
              <a:t> </a:t>
            </a:r>
            <a:r>
              <a:rPr lang="en-US" dirty="0" smtClean="0">
                <a:solidFill>
                  <a:srgbClr val="000000"/>
                </a:solidFill>
                <a:latin typeface="PalatinoLTStd-Light"/>
              </a:rPr>
              <a:t> It </a:t>
            </a:r>
            <a:r>
              <a:rPr lang="en-US" dirty="0">
                <a:solidFill>
                  <a:srgbClr val="000000"/>
                </a:solidFill>
                <a:latin typeface="PalatinoLTStd-Light"/>
              </a:rPr>
              <a:t>is therefore important to consider a fistula as a cause of anal incontinence in the post-partum period, particularly if the woman complains of passing wind or stool per vagina</a:t>
            </a:r>
            <a:r>
              <a:rPr lang="en-US" dirty="0" smtClean="0">
                <a:solidFill>
                  <a:srgbClr val="000000"/>
                </a:solidFill>
                <a:latin typeface="PalatinoLTStd-Light"/>
              </a:rPr>
              <a:t>.</a:t>
            </a:r>
          </a:p>
          <a:p>
            <a:pPr lvl="0"/>
            <a:r>
              <a:rPr lang="en-US" dirty="0" smtClean="0">
                <a:solidFill>
                  <a:srgbClr val="000000"/>
                </a:solidFill>
                <a:latin typeface="PalatinoLTStd-Light"/>
              </a:rPr>
              <a:t> </a:t>
            </a:r>
          </a:p>
          <a:p>
            <a:pPr lvl="0"/>
            <a:r>
              <a:rPr lang="en-US" dirty="0" smtClean="0">
                <a:solidFill>
                  <a:srgbClr val="000000"/>
                </a:solidFill>
                <a:latin typeface="PalatinoLTStd-Light"/>
              </a:rPr>
              <a:t>Approximately </a:t>
            </a:r>
            <a:r>
              <a:rPr lang="en-US" dirty="0">
                <a:solidFill>
                  <a:srgbClr val="000000"/>
                </a:solidFill>
                <a:latin typeface="PalatinoLTStd-Light"/>
              </a:rPr>
              <a:t>50% of </a:t>
            </a:r>
            <a:r>
              <a:rPr lang="en-US" dirty="0">
                <a:solidFill>
                  <a:srgbClr val="FF0000"/>
                </a:solidFill>
                <a:latin typeface="PalatinoLTStd-Light"/>
              </a:rPr>
              <a:t>small</a:t>
            </a:r>
            <a:r>
              <a:rPr lang="en-US" dirty="0">
                <a:solidFill>
                  <a:srgbClr val="000000"/>
                </a:solidFill>
                <a:latin typeface="PalatinoLTStd-Light"/>
              </a:rPr>
              <a:t> anovaginal fistulae will </a:t>
            </a:r>
            <a:r>
              <a:rPr lang="en-US" dirty="0">
                <a:solidFill>
                  <a:srgbClr val="FF0000"/>
                </a:solidFill>
                <a:latin typeface="PalatinoLTStd-Light"/>
              </a:rPr>
              <a:t>close spontaneously </a:t>
            </a:r>
            <a:r>
              <a:rPr lang="en-US" dirty="0">
                <a:solidFill>
                  <a:srgbClr val="000000"/>
                </a:solidFill>
                <a:latin typeface="PalatinoLTStd-Light"/>
              </a:rPr>
              <a:t>over a period of </a:t>
            </a:r>
            <a:r>
              <a:rPr lang="en-US" dirty="0" smtClean="0">
                <a:solidFill>
                  <a:srgbClr val="000000"/>
                </a:solidFill>
                <a:latin typeface="PalatinoLTStd-Light"/>
              </a:rPr>
              <a:t>6 months</a:t>
            </a:r>
            <a:r>
              <a:rPr lang="en-US" dirty="0">
                <a:solidFill>
                  <a:srgbClr val="000000"/>
                </a:solidFill>
                <a:latin typeface="PalatinoLTStd-Light"/>
              </a:rPr>
              <a:t>, but </a:t>
            </a:r>
            <a:r>
              <a:rPr lang="en-US" dirty="0">
                <a:solidFill>
                  <a:srgbClr val="FF0000"/>
                </a:solidFill>
                <a:latin typeface="PalatinoLTStd-Light"/>
              </a:rPr>
              <a:t>larger fistulae </a:t>
            </a:r>
            <a:r>
              <a:rPr lang="en-US" dirty="0">
                <a:solidFill>
                  <a:srgbClr val="000000"/>
                </a:solidFill>
                <a:latin typeface="PalatinoLTStd-Light"/>
              </a:rPr>
              <a:t>will require formal</a:t>
            </a:r>
            <a:r>
              <a:rPr lang="en-US" dirty="0">
                <a:solidFill>
                  <a:srgbClr val="FF0000"/>
                </a:solidFill>
                <a:latin typeface="PalatinoLTStd-Light"/>
              </a:rPr>
              <a:t> repair</a:t>
            </a:r>
            <a:r>
              <a:rPr lang="en-US" dirty="0">
                <a:solidFill>
                  <a:srgbClr val="000000"/>
                </a:solidFill>
                <a:latin typeface="PalatinoLTStd-Light"/>
              </a:rPr>
              <a:t>.</a:t>
            </a:r>
            <a:endParaRPr lang="ar-IQ" dirty="0">
              <a:solidFill>
                <a:prstClr val="black"/>
              </a:solidFill>
            </a:endParaRPr>
          </a:p>
        </p:txBody>
      </p:sp>
    </p:spTree>
    <p:extLst>
      <p:ext uri="{BB962C8B-B14F-4D97-AF65-F5344CB8AC3E}">
        <p14:creationId xmlns:p14="http://schemas.microsoft.com/office/powerpoint/2010/main" val="1542237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663" y="709220"/>
            <a:ext cx="11633813" cy="2092881"/>
          </a:xfrm>
          <a:prstGeom prst="rect">
            <a:avLst/>
          </a:prstGeom>
        </p:spPr>
        <p:txBody>
          <a:bodyPr wrap="square">
            <a:spAutoFit/>
          </a:bodyPr>
          <a:lstStyle/>
          <a:p>
            <a:r>
              <a:rPr lang="en-US" sz="2000" b="1" dirty="0">
                <a:solidFill>
                  <a:srgbClr val="FF0000"/>
                </a:solidFill>
                <a:latin typeface="HelveticaNeueLTStd-Md"/>
              </a:rPr>
              <a:t>PELVIC FLOOR </a:t>
            </a:r>
            <a:r>
              <a:rPr lang="en-US" sz="2000" b="1" dirty="0" smtClean="0">
                <a:solidFill>
                  <a:srgbClr val="FF0000"/>
                </a:solidFill>
                <a:latin typeface="HelveticaNeueLTStd-Md"/>
              </a:rPr>
              <a:t>EXERCISES</a:t>
            </a:r>
          </a:p>
          <a:p>
            <a:endParaRPr lang="en-US" sz="2000" b="1" dirty="0">
              <a:solidFill>
                <a:srgbClr val="FF0000"/>
              </a:solidFill>
              <a:latin typeface="HelveticaNeueLTStd-Md"/>
            </a:endParaRPr>
          </a:p>
          <a:p>
            <a:r>
              <a:rPr lang="en-US" dirty="0">
                <a:solidFill>
                  <a:srgbClr val="000000"/>
                </a:solidFill>
                <a:latin typeface="PalatinoLTStd-Light"/>
              </a:rPr>
              <a:t>It is a widespread belief that pelvic </a:t>
            </a:r>
            <a:r>
              <a:rPr lang="en-US" dirty="0" smtClean="0">
                <a:solidFill>
                  <a:srgbClr val="000000"/>
                </a:solidFill>
                <a:latin typeface="PalatinoLTStd-Light"/>
              </a:rPr>
              <a:t>floor exercises tone up the muscles of the pelvic floor and should therefore </a:t>
            </a:r>
            <a:r>
              <a:rPr lang="en-US" dirty="0">
                <a:solidFill>
                  <a:srgbClr val="000000"/>
                </a:solidFill>
                <a:latin typeface="PalatinoLTStd-Light"/>
              </a:rPr>
              <a:t>be advocated in the post-partum period.</a:t>
            </a:r>
          </a:p>
          <a:p>
            <a:r>
              <a:rPr lang="en-US" dirty="0" smtClean="0">
                <a:solidFill>
                  <a:srgbClr val="000000"/>
                </a:solidFill>
                <a:latin typeface="PalatinoLTStd-Light"/>
              </a:rPr>
              <a:t>. </a:t>
            </a:r>
            <a:r>
              <a:rPr lang="en-US" dirty="0">
                <a:solidFill>
                  <a:srgbClr val="000000"/>
                </a:solidFill>
                <a:latin typeface="PalatinoLTStd-Light"/>
              </a:rPr>
              <a:t>However, as general </a:t>
            </a:r>
            <a:r>
              <a:rPr lang="en-US" dirty="0" smtClean="0">
                <a:solidFill>
                  <a:srgbClr val="000000"/>
                </a:solidFill>
                <a:latin typeface="PalatinoLTStd-Light"/>
              </a:rPr>
              <a:t>exercise is </a:t>
            </a:r>
            <a:r>
              <a:rPr lang="en-US" dirty="0">
                <a:solidFill>
                  <a:srgbClr val="000000"/>
                </a:solidFill>
                <a:latin typeface="PalatinoLTStd-Light"/>
              </a:rPr>
              <a:t>known to strengthen striated muscle and </a:t>
            </a:r>
            <a:r>
              <a:rPr lang="en-US" dirty="0" smtClean="0">
                <a:solidFill>
                  <a:srgbClr val="000000"/>
                </a:solidFill>
                <a:latin typeface="PalatinoLTStd-Light"/>
              </a:rPr>
              <a:t>as pelvic floor </a:t>
            </a:r>
            <a:r>
              <a:rPr lang="en-US" dirty="0">
                <a:solidFill>
                  <a:srgbClr val="000000"/>
                </a:solidFill>
                <a:latin typeface="PalatinoLTStd-Light"/>
              </a:rPr>
              <a:t>exercises are unlikely to be </a:t>
            </a:r>
            <a:r>
              <a:rPr lang="en-US" dirty="0" smtClean="0">
                <a:solidFill>
                  <a:srgbClr val="000000"/>
                </a:solidFill>
                <a:latin typeface="PalatinoLTStd-Light"/>
              </a:rPr>
              <a:t>harmful, women </a:t>
            </a:r>
            <a:r>
              <a:rPr lang="en-US" dirty="0">
                <a:solidFill>
                  <a:srgbClr val="000000"/>
                </a:solidFill>
                <a:latin typeface="PalatinoLTStd-Light"/>
              </a:rPr>
              <a:t>are still taught postnatal exercises. </a:t>
            </a:r>
            <a:r>
              <a:rPr lang="en-US" dirty="0" smtClean="0">
                <a:solidFill>
                  <a:srgbClr val="000000"/>
                </a:solidFill>
                <a:latin typeface="PalatinoLTStd-Light"/>
              </a:rPr>
              <a:t>This should </a:t>
            </a:r>
            <a:r>
              <a:rPr lang="en-US" dirty="0">
                <a:solidFill>
                  <a:srgbClr val="000000"/>
                </a:solidFill>
                <a:latin typeface="PalatinoLTStd-Light"/>
              </a:rPr>
              <a:t>also serve to cultivate a feeling of pelvic </a:t>
            </a:r>
            <a:r>
              <a:rPr lang="en-US" dirty="0" smtClean="0">
                <a:solidFill>
                  <a:srgbClr val="000000"/>
                </a:solidFill>
                <a:latin typeface="PalatinoLTStd-Light"/>
              </a:rPr>
              <a:t>floor awareness</a:t>
            </a:r>
            <a:r>
              <a:rPr lang="en-US" dirty="0">
                <a:solidFill>
                  <a:srgbClr val="000000"/>
                </a:solidFill>
                <a:latin typeface="PalatinoLTStd-Light"/>
              </a:rPr>
              <a:t>, so that women with pelvic </a:t>
            </a:r>
            <a:r>
              <a:rPr lang="en-US" dirty="0" smtClean="0">
                <a:solidFill>
                  <a:srgbClr val="000000"/>
                </a:solidFill>
                <a:latin typeface="PalatinoLTStd-Light"/>
              </a:rPr>
              <a:t>floor dysfunction seek </a:t>
            </a:r>
            <a:r>
              <a:rPr lang="en-US" dirty="0">
                <a:solidFill>
                  <a:srgbClr val="000000"/>
                </a:solidFill>
                <a:latin typeface="PalatinoLTStd-Light"/>
              </a:rPr>
              <a:t>medical help sooner.</a:t>
            </a:r>
            <a:endParaRPr lang="ar-IQ" dirty="0"/>
          </a:p>
        </p:txBody>
      </p:sp>
      <p:pic>
        <p:nvPicPr>
          <p:cNvPr id="5" name="Picture 4"/>
          <p:cNvPicPr>
            <a:picLocks noChangeAspect="1"/>
          </p:cNvPicPr>
          <p:nvPr/>
        </p:nvPicPr>
        <p:blipFill>
          <a:blip r:embed="rId2"/>
          <a:stretch>
            <a:fillRect/>
          </a:stretch>
        </p:blipFill>
        <p:spPr>
          <a:xfrm>
            <a:off x="1850834" y="3040655"/>
            <a:ext cx="8460953" cy="3558449"/>
          </a:xfrm>
          <a:prstGeom prst="rect">
            <a:avLst/>
          </a:prstGeom>
        </p:spPr>
      </p:pic>
    </p:spTree>
    <p:extLst>
      <p:ext uri="{BB962C8B-B14F-4D97-AF65-F5344CB8AC3E}">
        <p14:creationId xmlns:p14="http://schemas.microsoft.com/office/powerpoint/2010/main" val="1328195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4309" y="431261"/>
            <a:ext cx="9547602" cy="5139869"/>
          </a:xfrm>
          <a:prstGeom prst="rect">
            <a:avLst/>
          </a:prstGeom>
        </p:spPr>
        <p:txBody>
          <a:bodyPr wrap="square">
            <a:spAutoFit/>
          </a:bodyPr>
          <a:lstStyle/>
          <a:p>
            <a:r>
              <a:rPr lang="en-US" sz="2000" b="1" dirty="0">
                <a:solidFill>
                  <a:srgbClr val="FF0000"/>
                </a:solidFill>
                <a:latin typeface="HelveticaNeueLTStd-Roman"/>
              </a:rPr>
              <a:t>RECOVERY FROM </a:t>
            </a:r>
            <a:r>
              <a:rPr lang="en-US" sz="2000" b="1" dirty="0" smtClean="0">
                <a:solidFill>
                  <a:srgbClr val="FF0000"/>
                </a:solidFill>
                <a:latin typeface="HelveticaNeueLTStd-Roman"/>
              </a:rPr>
              <a:t>CAESAREAN SECTION</a:t>
            </a:r>
          </a:p>
          <a:p>
            <a:endParaRPr lang="en-US" sz="2000" b="1" dirty="0">
              <a:latin typeface="HelveticaNeueLTStd-Roman"/>
            </a:endParaRPr>
          </a:p>
          <a:p>
            <a:r>
              <a:rPr lang="en-US" dirty="0">
                <a:latin typeface="PalatinoLTStd-Light"/>
              </a:rPr>
              <a:t>Many women now deliver their baby by </a:t>
            </a:r>
            <a:r>
              <a:rPr lang="en-US" dirty="0" smtClean="0">
                <a:latin typeface="PalatinoLTStd-Light"/>
              </a:rPr>
              <a:t>caesarean section</a:t>
            </a:r>
            <a:r>
              <a:rPr lang="en-US" dirty="0">
                <a:latin typeface="PalatinoLTStd-Light"/>
              </a:rPr>
              <a:t>. </a:t>
            </a:r>
            <a:endParaRPr lang="en-US" dirty="0" smtClean="0">
              <a:latin typeface="PalatinoLTStd-Light"/>
            </a:endParaRPr>
          </a:p>
          <a:p>
            <a:r>
              <a:rPr lang="en-US" dirty="0" smtClean="0">
                <a:latin typeface="PalatinoLTStd-Light"/>
              </a:rPr>
              <a:t>Although </a:t>
            </a:r>
            <a:r>
              <a:rPr lang="en-US" dirty="0">
                <a:latin typeface="PalatinoLTStd-Light"/>
              </a:rPr>
              <a:t>this reduces the risk of pelvic </a:t>
            </a:r>
            <a:r>
              <a:rPr lang="en-US" dirty="0" smtClean="0">
                <a:latin typeface="PalatinoLTStd-Light"/>
              </a:rPr>
              <a:t>floor problems</a:t>
            </a:r>
            <a:r>
              <a:rPr lang="en-US" dirty="0">
                <a:latin typeface="PalatinoLTStd-Light"/>
              </a:rPr>
              <a:t>, it increases the risk of other </a:t>
            </a:r>
            <a:r>
              <a:rPr lang="en-US" dirty="0" smtClean="0">
                <a:latin typeface="PalatinoLTStd-Light"/>
              </a:rPr>
              <a:t>complications including:</a:t>
            </a:r>
          </a:p>
          <a:p>
            <a:r>
              <a:rPr lang="en-US" dirty="0">
                <a:solidFill>
                  <a:srgbClr val="FF0000"/>
                </a:solidFill>
                <a:latin typeface="PalatinoLTStd-Light"/>
              </a:rPr>
              <a:t>#</a:t>
            </a:r>
            <a:r>
              <a:rPr lang="en-US" dirty="0" smtClean="0">
                <a:solidFill>
                  <a:srgbClr val="FF0000"/>
                </a:solidFill>
                <a:latin typeface="PalatinoLTStd-Light"/>
              </a:rPr>
              <a:t> </a:t>
            </a:r>
            <a:r>
              <a:rPr lang="en-US" dirty="0">
                <a:latin typeface="PalatinoLTStd-Light"/>
              </a:rPr>
              <a:t>infection (wound, urine and chest</a:t>
            </a:r>
            <a:r>
              <a:rPr lang="en-US" dirty="0" smtClean="0">
                <a:latin typeface="PalatinoLTStd-Light"/>
              </a:rPr>
              <a:t>).</a:t>
            </a:r>
          </a:p>
          <a:p>
            <a:r>
              <a:rPr lang="en-US" dirty="0" smtClean="0">
                <a:solidFill>
                  <a:srgbClr val="FF0000"/>
                </a:solidFill>
                <a:latin typeface="PalatinoLTStd-Light"/>
              </a:rPr>
              <a:t> # </a:t>
            </a:r>
            <a:r>
              <a:rPr lang="en-US" dirty="0" smtClean="0">
                <a:latin typeface="PalatinoLTStd-Light"/>
              </a:rPr>
              <a:t>anaemia and thromboembolism</a:t>
            </a:r>
            <a:r>
              <a:rPr lang="en-US" dirty="0">
                <a:latin typeface="PalatinoLTStd-Light"/>
              </a:rPr>
              <a:t>. </a:t>
            </a:r>
            <a:endParaRPr lang="en-US" dirty="0" smtClean="0">
              <a:latin typeface="PalatinoLTStd-Light"/>
            </a:endParaRPr>
          </a:p>
          <a:p>
            <a:r>
              <a:rPr lang="en-US" dirty="0" smtClean="0">
                <a:latin typeface="PalatinoLTStd-Light"/>
              </a:rPr>
              <a:t>The </a:t>
            </a:r>
            <a:r>
              <a:rPr lang="en-US" dirty="0">
                <a:latin typeface="PalatinoLTStd-Light"/>
              </a:rPr>
              <a:t>infective </a:t>
            </a:r>
            <a:r>
              <a:rPr lang="en-US" dirty="0" smtClean="0">
                <a:latin typeface="PalatinoLTStd-Light"/>
              </a:rPr>
              <a:t>risks are reduced by </a:t>
            </a:r>
            <a:r>
              <a:rPr lang="en-US" dirty="0">
                <a:latin typeface="PalatinoLTStd-Light"/>
              </a:rPr>
              <a:t>routine antibiotics at the time of caesarean </a:t>
            </a:r>
            <a:r>
              <a:rPr lang="en-US" dirty="0" smtClean="0">
                <a:latin typeface="PalatinoLTStd-Light"/>
              </a:rPr>
              <a:t>section and </a:t>
            </a:r>
            <a:r>
              <a:rPr lang="en-US" dirty="0">
                <a:latin typeface="PalatinoLTStd-Light"/>
              </a:rPr>
              <a:t>careful wound care. </a:t>
            </a:r>
            <a:endParaRPr lang="en-US" dirty="0" smtClean="0">
              <a:latin typeface="PalatinoLTStd-Light"/>
            </a:endParaRPr>
          </a:p>
          <a:p>
            <a:r>
              <a:rPr lang="en-US" dirty="0" smtClean="0">
                <a:latin typeface="PalatinoLTStd-Light"/>
              </a:rPr>
              <a:t>The </a:t>
            </a:r>
            <a:r>
              <a:rPr lang="en-US" dirty="0">
                <a:latin typeface="PalatinoLTStd-Light"/>
              </a:rPr>
              <a:t>wound should </a:t>
            </a:r>
            <a:r>
              <a:rPr lang="en-US" dirty="0" smtClean="0">
                <a:latin typeface="PalatinoLTStd-Light"/>
              </a:rPr>
              <a:t>be covered </a:t>
            </a:r>
            <a:r>
              <a:rPr lang="en-US" dirty="0">
                <a:latin typeface="PalatinoLTStd-Light"/>
              </a:rPr>
              <a:t>by a sterile dressing in theatre, </a:t>
            </a:r>
            <a:endParaRPr lang="en-US" dirty="0" smtClean="0">
              <a:latin typeface="PalatinoLTStd-Light"/>
            </a:endParaRPr>
          </a:p>
          <a:p>
            <a:r>
              <a:rPr lang="en-US" dirty="0" smtClean="0">
                <a:latin typeface="PalatinoLTStd-Light"/>
              </a:rPr>
              <a:t>which is removed </a:t>
            </a:r>
            <a:r>
              <a:rPr lang="en-US" dirty="0">
                <a:latin typeface="PalatinoLTStd-Light"/>
              </a:rPr>
              <a:t>after 24 hours. </a:t>
            </a:r>
            <a:endParaRPr lang="en-US" dirty="0" smtClean="0">
              <a:latin typeface="PalatinoLTStd-Light"/>
            </a:endParaRPr>
          </a:p>
          <a:p>
            <a:r>
              <a:rPr lang="en-US" dirty="0">
                <a:latin typeface="PalatinoLTStd-Light"/>
              </a:rPr>
              <a:t> </a:t>
            </a:r>
            <a:r>
              <a:rPr lang="en-US" dirty="0" smtClean="0">
                <a:latin typeface="PalatinoLTStd-Light"/>
              </a:rPr>
              <a:t>Women </a:t>
            </a:r>
            <a:r>
              <a:rPr lang="en-US" dirty="0">
                <a:latin typeface="PalatinoLTStd-Light"/>
              </a:rPr>
              <a:t>are advised to </a:t>
            </a:r>
            <a:r>
              <a:rPr lang="en-US" dirty="0" smtClean="0">
                <a:latin typeface="PalatinoLTStd-Light"/>
              </a:rPr>
              <a:t>gently clean </a:t>
            </a:r>
            <a:r>
              <a:rPr lang="en-US" dirty="0">
                <a:latin typeface="PalatinoLTStd-Light"/>
              </a:rPr>
              <a:t>and dry the wound daily with tap water.</a:t>
            </a:r>
          </a:p>
          <a:p>
            <a:r>
              <a:rPr lang="en-US" dirty="0">
                <a:latin typeface="PalatinoLTStd-Light"/>
              </a:rPr>
              <a:t>Sutures or staples are removed on </a:t>
            </a:r>
            <a:r>
              <a:rPr lang="en-US" dirty="0">
                <a:solidFill>
                  <a:srgbClr val="FF0000"/>
                </a:solidFill>
                <a:latin typeface="PalatinoLTStd-Light"/>
              </a:rPr>
              <a:t>the </a:t>
            </a:r>
            <a:r>
              <a:rPr lang="en-US" dirty="0" smtClean="0">
                <a:solidFill>
                  <a:srgbClr val="FF0000"/>
                </a:solidFill>
                <a:latin typeface="PalatinoLTStd-Light"/>
              </a:rPr>
              <a:t>fifth day. </a:t>
            </a:r>
          </a:p>
          <a:p>
            <a:r>
              <a:rPr lang="en-US" dirty="0">
                <a:latin typeface="PalatinoLTStd-Light"/>
              </a:rPr>
              <a:t> </a:t>
            </a:r>
            <a:r>
              <a:rPr lang="en-US" dirty="0" smtClean="0">
                <a:latin typeface="PalatinoLTStd-Light"/>
              </a:rPr>
              <a:t>Anemia </a:t>
            </a:r>
            <a:r>
              <a:rPr lang="en-US" dirty="0">
                <a:latin typeface="PalatinoLTStd-Light"/>
              </a:rPr>
              <a:t>is common post-operatively and, </a:t>
            </a:r>
            <a:r>
              <a:rPr lang="en-US" dirty="0" smtClean="0">
                <a:latin typeface="PalatinoLTStd-Light"/>
              </a:rPr>
              <a:t>given the </a:t>
            </a:r>
            <a:r>
              <a:rPr lang="en-US" dirty="0">
                <a:latin typeface="PalatinoLTStd-Light"/>
              </a:rPr>
              <a:t>inaccuracy of blood loss estimation, </a:t>
            </a:r>
            <a:endParaRPr lang="en-US" dirty="0" smtClean="0">
              <a:latin typeface="PalatinoLTStd-Light"/>
            </a:endParaRPr>
          </a:p>
          <a:p>
            <a:r>
              <a:rPr lang="en-US" dirty="0" smtClean="0">
                <a:latin typeface="PalatinoLTStd-Light"/>
              </a:rPr>
              <a:t>all women should </a:t>
            </a:r>
            <a:r>
              <a:rPr lang="en-US" dirty="0">
                <a:latin typeface="PalatinoLTStd-Light"/>
              </a:rPr>
              <a:t>have their haemoglobin levels measured </a:t>
            </a:r>
            <a:r>
              <a:rPr lang="en-US" dirty="0" smtClean="0">
                <a:latin typeface="PalatinoLTStd-Light"/>
              </a:rPr>
              <a:t>postoperatively </a:t>
            </a:r>
          </a:p>
          <a:p>
            <a:r>
              <a:rPr lang="en-US" dirty="0" smtClean="0">
                <a:latin typeface="PalatinoLTStd-Light"/>
              </a:rPr>
              <a:t>(ideally </a:t>
            </a:r>
            <a:r>
              <a:rPr lang="en-US" dirty="0">
                <a:latin typeface="PalatinoLTStd-Light"/>
              </a:rPr>
              <a:t>on day 2 or 3). </a:t>
            </a:r>
            <a:r>
              <a:rPr lang="en-US" dirty="0" smtClean="0">
                <a:latin typeface="PalatinoLTStd-Light"/>
              </a:rPr>
              <a:t>Asymptomatic women </a:t>
            </a:r>
            <a:r>
              <a:rPr lang="en-US" dirty="0">
                <a:latin typeface="PalatinoLTStd-Light"/>
              </a:rPr>
              <a:t>with mild to moderate </a:t>
            </a:r>
            <a:r>
              <a:rPr lang="en-US" dirty="0" smtClean="0">
                <a:latin typeface="PalatinoLTStd-Light"/>
              </a:rPr>
              <a:t>anaemia</a:t>
            </a:r>
          </a:p>
          <a:p>
            <a:r>
              <a:rPr lang="en-US" dirty="0" smtClean="0">
                <a:latin typeface="PalatinoLTStd-Light"/>
              </a:rPr>
              <a:t>(haemoglobin &gt;7 </a:t>
            </a:r>
            <a:r>
              <a:rPr lang="en-US" dirty="0">
                <a:latin typeface="PalatinoLTStd-Light"/>
              </a:rPr>
              <a:t>g/</a:t>
            </a:r>
            <a:r>
              <a:rPr lang="en-US" dirty="0" err="1">
                <a:latin typeface="PalatinoLTStd-Light"/>
              </a:rPr>
              <a:t>dL</a:t>
            </a:r>
            <a:r>
              <a:rPr lang="en-US" dirty="0">
                <a:latin typeface="PalatinoLTStd-Light"/>
              </a:rPr>
              <a:t>) can be treated with iron tablets, </a:t>
            </a:r>
            <a:r>
              <a:rPr lang="en-US" dirty="0" smtClean="0">
                <a:latin typeface="PalatinoLTStd-Light"/>
              </a:rPr>
              <a:t>while the </a:t>
            </a:r>
            <a:r>
              <a:rPr lang="en-US" dirty="0">
                <a:latin typeface="PalatinoLTStd-Light"/>
              </a:rPr>
              <a:t>post-operative recovery of those with </a:t>
            </a:r>
            <a:r>
              <a:rPr lang="en-US" dirty="0" smtClean="0">
                <a:latin typeface="PalatinoLTStd-Light"/>
              </a:rPr>
              <a:t>severe anaemia </a:t>
            </a:r>
            <a:r>
              <a:rPr lang="en-US" dirty="0">
                <a:latin typeface="PalatinoLTStd-Light"/>
              </a:rPr>
              <a:t>will be helped greatly by an iron infusion </a:t>
            </a:r>
            <a:r>
              <a:rPr lang="en-US" dirty="0" smtClean="0">
                <a:latin typeface="PalatinoLTStd-Light"/>
              </a:rPr>
              <a:t>or blood transfusion. </a:t>
            </a:r>
          </a:p>
        </p:txBody>
      </p:sp>
    </p:spTree>
    <p:extLst>
      <p:ext uri="{BB962C8B-B14F-4D97-AF65-F5344CB8AC3E}">
        <p14:creationId xmlns:p14="http://schemas.microsoft.com/office/powerpoint/2010/main" val="362950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849" y="726193"/>
            <a:ext cx="8537050" cy="3416320"/>
          </a:xfrm>
          <a:prstGeom prst="rect">
            <a:avLst/>
          </a:prstGeom>
        </p:spPr>
        <p:txBody>
          <a:bodyPr wrap="square">
            <a:spAutoFit/>
          </a:bodyPr>
          <a:lstStyle/>
          <a:p>
            <a:r>
              <a:rPr lang="en-US" dirty="0">
                <a:latin typeface="PalatinoLTStd-Light"/>
              </a:rPr>
              <a:t>The combination of </a:t>
            </a:r>
            <a:r>
              <a:rPr lang="en-US" dirty="0">
                <a:solidFill>
                  <a:srgbClr val="FF0000"/>
                </a:solidFill>
                <a:latin typeface="PalatinoLTStd-Light"/>
              </a:rPr>
              <a:t>abdominal surgery, preoperative bed rest and physiological changes in clotting makes women who have had a caesarean section particularly prone to thromboembolism. </a:t>
            </a:r>
          </a:p>
          <a:p>
            <a:r>
              <a:rPr lang="en-US" dirty="0">
                <a:latin typeface="PalatinoLTStd-Light"/>
              </a:rPr>
              <a:t> Other risk factors include </a:t>
            </a:r>
            <a:r>
              <a:rPr lang="en-US" dirty="0">
                <a:solidFill>
                  <a:srgbClr val="FF0000"/>
                </a:solidFill>
                <a:latin typeface="PalatinoLTStd-Light"/>
              </a:rPr>
              <a:t>thrombophilias, immobility, previous thromboembolism, pre-eclampsia, post-partum haemorrhage (PPH), obesity, multiple pregnancy and smoking. </a:t>
            </a:r>
          </a:p>
          <a:p>
            <a:r>
              <a:rPr lang="en-US" dirty="0">
                <a:solidFill>
                  <a:srgbClr val="FF0000"/>
                </a:solidFill>
                <a:latin typeface="PalatinoLTStd-Light"/>
              </a:rPr>
              <a:t> </a:t>
            </a:r>
            <a:r>
              <a:rPr lang="en-US" b="1" dirty="0">
                <a:latin typeface="PalatinoLTStd-Light"/>
              </a:rPr>
              <a:t>Early mobilization</a:t>
            </a:r>
            <a:r>
              <a:rPr lang="en-US" dirty="0">
                <a:latin typeface="PalatinoLTStd-Light"/>
              </a:rPr>
              <a:t>, </a:t>
            </a:r>
            <a:r>
              <a:rPr lang="en-US" b="1" dirty="0">
                <a:latin typeface="PalatinoLTStd-Light"/>
              </a:rPr>
              <a:t>good hydration </a:t>
            </a:r>
            <a:r>
              <a:rPr lang="en-US" dirty="0">
                <a:latin typeface="PalatinoLTStd-Light"/>
              </a:rPr>
              <a:t>are important for all women, with </a:t>
            </a:r>
            <a:r>
              <a:rPr lang="en-US" b="1" dirty="0">
                <a:latin typeface="PalatinoLTStd-Light"/>
              </a:rPr>
              <a:t>1–6 weeks of low-molecular-weight heparin </a:t>
            </a:r>
            <a:r>
              <a:rPr lang="en-US" dirty="0">
                <a:latin typeface="PalatinoLTStd-Light"/>
              </a:rPr>
              <a:t>given to those with multiple risk factors.  with </a:t>
            </a:r>
            <a:r>
              <a:rPr lang="en-US" dirty="0">
                <a:solidFill>
                  <a:srgbClr val="FF0000"/>
                </a:solidFill>
                <a:latin typeface="PalatinoLTStd-Light"/>
              </a:rPr>
              <a:t>low risk women </a:t>
            </a:r>
            <a:r>
              <a:rPr lang="en-US" dirty="0">
                <a:latin typeface="PalatinoLTStd-Light"/>
              </a:rPr>
              <a:t>being discharged from hospital on day 1 or 2 following caesarean section. They can resume activities such as carrying heavy items, formal exercise, sexual intercourse and driving once they have returned to their pre-caesarean section strength with no physical restrictions or pain.</a:t>
            </a:r>
            <a:endParaRPr lang="ar-IQ" dirty="0"/>
          </a:p>
        </p:txBody>
      </p:sp>
    </p:spTree>
    <p:extLst>
      <p:ext uri="{BB962C8B-B14F-4D97-AF65-F5344CB8AC3E}">
        <p14:creationId xmlns:p14="http://schemas.microsoft.com/office/powerpoint/2010/main" val="1908865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09225349"/>
              </p:ext>
            </p:extLst>
          </p:nvPr>
        </p:nvGraphicFramePr>
        <p:xfrm>
          <a:off x="363558" y="2964639"/>
          <a:ext cx="11369406" cy="3575446"/>
        </p:xfrm>
        <a:graphic>
          <a:graphicData uri="http://schemas.openxmlformats.org/drawingml/2006/table">
            <a:tbl>
              <a:tblPr rtl="1" firstRow="1" bandRow="1">
                <a:tableStyleId>{5C22544A-7EE6-4342-B048-85BDC9FD1C3A}</a:tableStyleId>
              </a:tblPr>
              <a:tblGrid>
                <a:gridCol w="5639585">
                  <a:extLst>
                    <a:ext uri="{9D8B030D-6E8A-4147-A177-3AD203B41FA5}">
                      <a16:colId xmlns:a16="http://schemas.microsoft.com/office/drawing/2014/main" val="3407427455"/>
                    </a:ext>
                  </a:extLst>
                </a:gridCol>
                <a:gridCol w="5729821">
                  <a:extLst>
                    <a:ext uri="{9D8B030D-6E8A-4147-A177-3AD203B41FA5}">
                      <a16:colId xmlns:a16="http://schemas.microsoft.com/office/drawing/2014/main" val="1809517205"/>
                    </a:ext>
                  </a:extLst>
                </a:gridCol>
              </a:tblGrid>
              <a:tr h="312774">
                <a:tc>
                  <a:txBody>
                    <a:bodyPr/>
                    <a:lstStyle/>
                    <a:p>
                      <a:pPr algn="ctr" rtl="1"/>
                      <a:r>
                        <a:rPr lang="en-US" sz="1800" b="1" i="0" u="none" strike="noStrike" kern="1200" baseline="0" dirty="0" smtClean="0">
                          <a:solidFill>
                            <a:schemeClr val="tx1"/>
                          </a:solidFill>
                          <a:latin typeface="+mn-lt"/>
                          <a:ea typeface="+mn-ea"/>
                          <a:cs typeface="+mn-cs"/>
                        </a:rPr>
                        <a:t>WHO guidelines</a:t>
                      </a:r>
                      <a:endParaRPr lang="ar-IQ" b="1" dirty="0">
                        <a:solidFill>
                          <a:schemeClr val="tx1"/>
                        </a:solidFill>
                      </a:endParaRPr>
                    </a:p>
                  </a:txBody>
                  <a:tcPr/>
                </a:tc>
                <a:tc>
                  <a:txBody>
                    <a:bodyPr/>
                    <a:lstStyle/>
                    <a:p>
                      <a:pPr algn="ctr" rtl="1"/>
                      <a:r>
                        <a:rPr lang="en-US" sz="1800" b="1" i="0" u="none" strike="noStrike" baseline="0" dirty="0" smtClean="0">
                          <a:solidFill>
                            <a:schemeClr val="tx1"/>
                          </a:solidFill>
                          <a:latin typeface="AvenirLTStd-Heavy"/>
                        </a:rPr>
                        <a:t>NICE guidelines</a:t>
                      </a:r>
                      <a:endParaRPr lang="ar-IQ" b="1" dirty="0">
                        <a:solidFill>
                          <a:schemeClr val="tx1"/>
                        </a:solidFill>
                      </a:endParaRPr>
                    </a:p>
                  </a:txBody>
                  <a:tcPr/>
                </a:tc>
                <a:extLst>
                  <a:ext uri="{0D108BD9-81ED-4DB2-BD59-A6C34878D82A}">
                    <a16:rowId xmlns:a16="http://schemas.microsoft.com/office/drawing/2014/main" val="2721116680"/>
                  </a:ext>
                </a:extLst>
              </a:tr>
              <a:tr h="781935">
                <a:tc>
                  <a:txBody>
                    <a:bodyPr/>
                    <a:lstStyle/>
                    <a:p>
                      <a:pPr algn="l"/>
                      <a:r>
                        <a:rPr lang="en-US" sz="1800" b="0" i="0" u="none" strike="noStrike" kern="1200" baseline="0" dirty="0" smtClean="0">
                          <a:solidFill>
                            <a:schemeClr val="dk1"/>
                          </a:solidFill>
                          <a:latin typeface="+mn-lt"/>
                          <a:ea typeface="+mn-ea"/>
                          <a:cs typeface="+mn-cs"/>
                        </a:rPr>
                        <a:t>Minimum 24-hour stay after facility birth</a:t>
                      </a:r>
                      <a:endParaRPr lang="ar-IQ" b="0" dirty="0" smtClean="0"/>
                    </a:p>
                    <a:p>
                      <a:pPr rtl="1"/>
                      <a:endParaRPr lang="ar-IQ" b="0" dirty="0"/>
                    </a:p>
                  </a:txBody>
                  <a:tcPr/>
                </a:tc>
                <a:tc>
                  <a:txBody>
                    <a:bodyPr/>
                    <a:lstStyle/>
                    <a:p>
                      <a:pPr algn="l"/>
                      <a:r>
                        <a:rPr lang="en-US" sz="1800" b="0" i="0" u="none" strike="noStrike" kern="1200" baseline="0" dirty="0" smtClean="0">
                          <a:solidFill>
                            <a:schemeClr val="dk1"/>
                          </a:solidFill>
                          <a:latin typeface="+mn-lt"/>
                          <a:ea typeface="+mn-ea"/>
                          <a:cs typeface="+mn-cs"/>
                        </a:rPr>
                        <a:t>Discharged home at 6˜hours after facility birth</a:t>
                      </a:r>
                    </a:p>
                  </a:txBody>
                  <a:tcPr/>
                </a:tc>
                <a:extLst>
                  <a:ext uri="{0D108BD9-81ED-4DB2-BD59-A6C34878D82A}">
                    <a16:rowId xmlns:a16="http://schemas.microsoft.com/office/drawing/2014/main" val="944551905"/>
                  </a:ext>
                </a:extLst>
              </a:tr>
              <a:tr h="692961">
                <a:tc>
                  <a:txBody>
                    <a:bodyPr/>
                    <a:lstStyle/>
                    <a:p>
                      <a:pPr algn="l"/>
                      <a:r>
                        <a:rPr lang="en-US" sz="1800" b="0" i="0" u="none" strike="noStrike" baseline="0" dirty="0" smtClean="0">
                          <a:latin typeface="HelveticaNeueLTStd-Roman"/>
                        </a:rPr>
                        <a:t>Home visit by health worker within 24 hours after home birth</a:t>
                      </a:r>
                      <a:endParaRPr lang="ar-IQ" b="0" dirty="0"/>
                    </a:p>
                  </a:txBody>
                  <a:tcPr/>
                </a:tc>
                <a:tc>
                  <a:txBody>
                    <a:bodyPr/>
                    <a:lstStyle/>
                    <a:p>
                      <a:pPr algn="l"/>
                      <a:r>
                        <a:rPr lang="en-US" sz="1800" b="0" i="0" u="none" strike="noStrike" kern="1200" baseline="0" dirty="0" smtClean="0">
                          <a:solidFill>
                            <a:schemeClr val="dk1"/>
                          </a:solidFill>
                          <a:latin typeface="+mn-lt"/>
                          <a:ea typeface="+mn-ea"/>
                          <a:cs typeface="+mn-cs"/>
                        </a:rPr>
                        <a:t>First postnatal visit within 36 hours by midwife</a:t>
                      </a:r>
                      <a:endParaRPr lang="ar-IQ" b="0" dirty="0"/>
                    </a:p>
                  </a:txBody>
                  <a:tcPr/>
                </a:tc>
                <a:extLst>
                  <a:ext uri="{0D108BD9-81ED-4DB2-BD59-A6C34878D82A}">
                    <a16:rowId xmlns:a16="http://schemas.microsoft.com/office/drawing/2014/main" val="153075775"/>
                  </a:ext>
                </a:extLst>
              </a:tr>
              <a:tr h="547355">
                <a:tc>
                  <a:txBody>
                    <a:bodyPr/>
                    <a:lstStyle/>
                    <a:p>
                      <a:pPr algn="l"/>
                      <a:r>
                        <a:rPr lang="en-US" sz="1800" b="0" i="0" u="none" strike="noStrike" baseline="0" dirty="0" smtClean="0">
                          <a:latin typeface="HelveticaNeueLTStd-Roman"/>
                        </a:rPr>
                        <a:t>Home visit at day 2 or 3 by health worker</a:t>
                      </a:r>
                      <a:endParaRPr lang="ar-IQ" dirty="0"/>
                    </a:p>
                  </a:txBody>
                  <a:tcPr/>
                </a:tc>
                <a:tc>
                  <a:txBody>
                    <a:bodyPr/>
                    <a:lstStyle/>
                    <a:p>
                      <a:pPr algn="l"/>
                      <a:r>
                        <a:rPr lang="en-US" sz="1800" b="0" i="0" u="none" strike="noStrike" baseline="0" dirty="0" smtClean="0">
                          <a:latin typeface="HelveticaNeueLTStd-Roman"/>
                        </a:rPr>
                        <a:t>Visit by health visitor in first 7 days if not visited antenatally</a:t>
                      </a:r>
                      <a:endParaRPr lang="ar-IQ" dirty="0"/>
                    </a:p>
                  </a:txBody>
                  <a:tcPr/>
                </a:tc>
                <a:extLst>
                  <a:ext uri="{0D108BD9-81ED-4DB2-BD59-A6C34878D82A}">
                    <a16:rowId xmlns:a16="http://schemas.microsoft.com/office/drawing/2014/main" val="1361626381"/>
                  </a:ext>
                </a:extLst>
              </a:tr>
              <a:tr h="547355">
                <a:tc>
                  <a:txBody>
                    <a:bodyPr/>
                    <a:lstStyle/>
                    <a:p>
                      <a:pPr algn="l"/>
                      <a:r>
                        <a:rPr lang="en-US" sz="1800" b="0" i="0" u="none" strike="noStrike" baseline="0" dirty="0" smtClean="0">
                          <a:latin typeface="HelveticaNeueLTStd-Roman"/>
                        </a:rPr>
                        <a:t>Home visit at 7–14 days by health worker</a:t>
                      </a:r>
                      <a:endParaRPr lang="ar-IQ" dirty="0"/>
                    </a:p>
                  </a:txBody>
                  <a:tcPr/>
                </a:tc>
                <a:tc>
                  <a:txBody>
                    <a:bodyPr/>
                    <a:lstStyle/>
                    <a:p>
                      <a:pPr algn="l"/>
                      <a:r>
                        <a:rPr lang="en-US" sz="1800" b="0" i="0" u="none" strike="noStrike" baseline="0" dirty="0" smtClean="0">
                          <a:latin typeface="HelveticaNeueLTStd-Roman"/>
                        </a:rPr>
                        <a:t>Health visitor home visit at  7–14 days</a:t>
                      </a:r>
                      <a:endParaRPr lang="ar-IQ" dirty="0"/>
                    </a:p>
                  </a:txBody>
                  <a:tcPr/>
                </a:tc>
                <a:extLst>
                  <a:ext uri="{0D108BD9-81ED-4DB2-BD59-A6C34878D82A}">
                    <a16:rowId xmlns:a16="http://schemas.microsoft.com/office/drawing/2014/main" val="199249542"/>
                  </a:ext>
                </a:extLst>
              </a:tr>
              <a:tr h="547355">
                <a:tc>
                  <a:txBody>
                    <a:bodyPr/>
                    <a:lstStyle/>
                    <a:p>
                      <a:pPr algn="l"/>
                      <a:r>
                        <a:rPr lang="en-US" sz="1800" b="0" i="0" u="none" strike="noStrike" baseline="0" dirty="0" smtClean="0">
                          <a:latin typeface="HelveticaNeueLTStd-Roman"/>
                        </a:rPr>
                        <a:t>Postnatal review at 6˜weeks with health worker</a:t>
                      </a:r>
                      <a:endParaRPr lang="ar-IQ" dirty="0"/>
                    </a:p>
                  </a:txBody>
                  <a:tcPr/>
                </a:tc>
                <a:tc>
                  <a:txBody>
                    <a:bodyPr/>
                    <a:lstStyle/>
                    <a:p>
                      <a:pPr algn="l"/>
                      <a:r>
                        <a:rPr lang="en-US" sz="1800" b="0" i="0" u="none" strike="noStrike" baseline="0" dirty="0" smtClean="0">
                          <a:latin typeface="HelveticaNeueLTStd-Roman"/>
                        </a:rPr>
                        <a:t>General practitioner postnatal review at 6 8˜weeks</a:t>
                      </a:r>
                      <a:endParaRPr lang="ar-IQ" dirty="0"/>
                    </a:p>
                  </a:txBody>
                  <a:tcPr/>
                </a:tc>
                <a:extLst>
                  <a:ext uri="{0D108BD9-81ED-4DB2-BD59-A6C34878D82A}">
                    <a16:rowId xmlns:a16="http://schemas.microsoft.com/office/drawing/2014/main" val="3539514250"/>
                  </a:ext>
                </a:extLst>
              </a:tr>
            </a:tbl>
          </a:graphicData>
        </a:graphic>
      </p:graphicFrame>
      <p:sp>
        <p:nvSpPr>
          <p:cNvPr id="4" name="Rectangle 3"/>
          <p:cNvSpPr/>
          <p:nvPr/>
        </p:nvSpPr>
        <p:spPr>
          <a:xfrm>
            <a:off x="95477" y="0"/>
            <a:ext cx="11681553" cy="2911566"/>
          </a:xfrm>
          <a:prstGeom prst="rect">
            <a:avLst/>
          </a:prstGeom>
        </p:spPr>
        <p:txBody>
          <a:bodyPr wrap="square">
            <a:spAutoFit/>
          </a:bodyPr>
          <a:lstStyle/>
          <a:p>
            <a:pPr lvl="0" defTabSz="914400">
              <a:spcBef>
                <a:spcPct val="20000"/>
              </a:spcBef>
            </a:pPr>
            <a:r>
              <a:rPr lang="en-US" sz="2000" dirty="0" smtClean="0">
                <a:solidFill>
                  <a:srgbClr val="FF0000"/>
                </a:solidFill>
                <a:latin typeface="Segoe UI Variable Text Semibold" pitchFamily="2" charset="0"/>
                <a:cs typeface="Times New Roman" pitchFamily="18" charset="0"/>
              </a:rPr>
              <a:t>POSTNATAL </a:t>
            </a:r>
            <a:r>
              <a:rPr lang="en-US" sz="2000" dirty="0">
                <a:solidFill>
                  <a:srgbClr val="FF0000"/>
                </a:solidFill>
                <a:latin typeface="Segoe UI Variable Text Semibold" pitchFamily="2" charset="0"/>
                <a:cs typeface="Times New Roman" pitchFamily="18" charset="0"/>
              </a:rPr>
              <a:t>VISITS </a:t>
            </a:r>
          </a:p>
          <a:p>
            <a:pPr lvl="0" defTabSz="914400">
              <a:spcBef>
                <a:spcPct val="20000"/>
              </a:spcBef>
            </a:pPr>
            <a:r>
              <a:rPr lang="en-US" sz="1600" dirty="0">
                <a:latin typeface="Segoe UI Variable Text Semibold" pitchFamily="2" charset="0"/>
                <a:cs typeface="Times New Roman" pitchFamily="18" charset="0"/>
              </a:rPr>
              <a:t>A mother who has delivered in hospital may be discharged within 6 hours of an uncomplicated birth </a:t>
            </a:r>
            <a:endParaRPr lang="en-US" sz="1600" dirty="0" smtClean="0">
              <a:latin typeface="Segoe UI Variable Text Semibold" pitchFamily="2" charset="0"/>
              <a:cs typeface="Times New Roman" pitchFamily="18" charset="0"/>
            </a:endParaRPr>
          </a:p>
          <a:p>
            <a:pPr lvl="0" defTabSz="914400">
              <a:spcBef>
                <a:spcPct val="20000"/>
              </a:spcBef>
            </a:pPr>
            <a:r>
              <a:rPr lang="en-US" sz="1600" dirty="0" smtClean="0">
                <a:latin typeface="Segoe UI Variable Text Semibold" pitchFamily="2" charset="0"/>
                <a:cs typeface="Times New Roman" pitchFamily="18" charset="0"/>
              </a:rPr>
              <a:t>(</a:t>
            </a:r>
            <a:r>
              <a:rPr lang="en-US" sz="1600" dirty="0">
                <a:latin typeface="Segoe UI Variable Text Semibold" pitchFamily="2" charset="0"/>
                <a:cs typeface="Times New Roman" pitchFamily="18" charset="0"/>
              </a:rPr>
              <a:t>WHO recommends 24 hours ) . </a:t>
            </a:r>
            <a:r>
              <a:rPr lang="en-US" sz="1600" dirty="0" smtClean="0">
                <a:latin typeface="Segoe UI Variable Text Semibold" pitchFamily="2" charset="0"/>
                <a:cs typeface="Times New Roman" pitchFamily="18" charset="0"/>
              </a:rPr>
              <a:t> </a:t>
            </a:r>
            <a:endParaRPr lang="en-US" sz="1600" dirty="0">
              <a:latin typeface="Segoe UI Variable Text Semibold" pitchFamily="2" charset="0"/>
              <a:cs typeface="Times New Roman" pitchFamily="18" charset="0"/>
            </a:endParaRPr>
          </a:p>
          <a:p>
            <a:pPr lvl="0" defTabSz="914400">
              <a:spcBef>
                <a:spcPct val="20000"/>
              </a:spcBef>
            </a:pPr>
            <a:r>
              <a:rPr lang="en-US" sz="1600" dirty="0">
                <a:latin typeface="Segoe UI Variable Text Semibold" pitchFamily="2" charset="0"/>
                <a:cs typeface="Times New Roman" pitchFamily="18" charset="0"/>
              </a:rPr>
              <a:t>More frequent visits will be required for high-risk </a:t>
            </a:r>
            <a:r>
              <a:rPr lang="en-US" sz="1600" dirty="0" smtClean="0">
                <a:latin typeface="Segoe UI Variable Text Semibold" pitchFamily="2" charset="0"/>
                <a:cs typeface="Times New Roman" pitchFamily="18" charset="0"/>
              </a:rPr>
              <a:t>women. At </a:t>
            </a:r>
            <a:r>
              <a:rPr lang="en-US" sz="1600" dirty="0">
                <a:latin typeface="Segoe UI Variable Text Semibold" pitchFamily="2" charset="0"/>
                <a:cs typeface="Times New Roman" pitchFamily="18" charset="0"/>
              </a:rPr>
              <a:t>each visit, women should be specifically asked about  bowel and bladder function, fatigue, headache , perineum , breastfeeding and the newborn health. </a:t>
            </a:r>
            <a:r>
              <a:rPr lang="en-US" sz="1600" dirty="0" smtClean="0">
                <a:latin typeface="Segoe UI Variable Text Semibold" pitchFamily="2" charset="0"/>
                <a:cs typeface="Times New Roman" pitchFamily="18" charset="0"/>
              </a:rPr>
              <a:t> Mothers </a:t>
            </a:r>
            <a:r>
              <a:rPr lang="en-US" sz="1600" dirty="0">
                <a:latin typeface="Segoe UI Variable Text Semibold" pitchFamily="2" charset="0"/>
                <a:cs typeface="Times New Roman" pitchFamily="18" charset="0"/>
              </a:rPr>
              <a:t>who are not rubella immune should be immunized.</a:t>
            </a:r>
          </a:p>
          <a:p>
            <a:pPr lvl="0" defTabSz="914400">
              <a:spcBef>
                <a:spcPct val="20000"/>
              </a:spcBef>
            </a:pPr>
            <a:r>
              <a:rPr lang="en-US" dirty="0">
                <a:solidFill>
                  <a:srgbClr val="FF0000"/>
                </a:solidFill>
                <a:latin typeface="Segoe UI Variable Text Semibold" pitchFamily="2" charset="0"/>
                <a:cs typeface="Times New Roman" pitchFamily="18" charset="0"/>
              </a:rPr>
              <a:t>Routine tests </a:t>
            </a:r>
            <a:r>
              <a:rPr lang="en-US" sz="1600" dirty="0">
                <a:latin typeface="Segoe UI Variable Text Semibold" pitchFamily="2" charset="0"/>
                <a:cs typeface="Times New Roman" pitchFamily="18" charset="0"/>
              </a:rPr>
              <a:t>at every visit are the maternal BP, PR , temp. and urinalysis. </a:t>
            </a:r>
            <a:r>
              <a:rPr lang="en-US" sz="1600" dirty="0" smtClean="0">
                <a:latin typeface="Segoe UI Variable Text Semibold" pitchFamily="2" charset="0"/>
                <a:cs typeface="Times New Roman" pitchFamily="18" charset="0"/>
              </a:rPr>
              <a:t> Maternal </a:t>
            </a:r>
            <a:r>
              <a:rPr lang="en-US" sz="1600" dirty="0">
                <a:latin typeface="Segoe UI Variable Text Semibold" pitchFamily="2" charset="0"/>
                <a:cs typeface="Times New Roman" pitchFamily="18" charset="0"/>
              </a:rPr>
              <a:t>examinations should be determined by </a:t>
            </a:r>
            <a:r>
              <a:rPr lang="en-US" sz="1600" dirty="0" smtClean="0">
                <a:latin typeface="Segoe UI Variable Text Semibold" pitchFamily="2" charset="0"/>
                <a:cs typeface="Times New Roman" pitchFamily="18" charset="0"/>
              </a:rPr>
              <a:t>symptoms. </a:t>
            </a:r>
            <a:r>
              <a:rPr lang="en-US" sz="1600" dirty="0" smtClean="0">
                <a:solidFill>
                  <a:srgbClr val="FF0000"/>
                </a:solidFill>
                <a:latin typeface="Segoe UI Variable Text Semibold" pitchFamily="2" charset="0"/>
                <a:cs typeface="Times New Roman" pitchFamily="18" charset="0"/>
              </a:rPr>
              <a:t>At </a:t>
            </a:r>
            <a:r>
              <a:rPr lang="en-US" sz="1600" dirty="0">
                <a:solidFill>
                  <a:srgbClr val="FF0000"/>
                </a:solidFill>
                <a:latin typeface="Segoe UI Variable Text Semibold" pitchFamily="2" charset="0"/>
                <a:cs typeface="Times New Roman" pitchFamily="18" charset="0"/>
              </a:rPr>
              <a:t>2 weeks postnatally</a:t>
            </a:r>
            <a:r>
              <a:rPr lang="en-US" sz="1600" dirty="0">
                <a:latin typeface="Segoe UI Variable Text Semibold" pitchFamily="2" charset="0"/>
                <a:cs typeface="Times New Roman" pitchFamily="18" charset="0"/>
              </a:rPr>
              <a:t>, women should be specifically asked about the resolution of the ‘baby blues’. </a:t>
            </a:r>
          </a:p>
          <a:p>
            <a:pPr lvl="0" defTabSz="914400">
              <a:spcBef>
                <a:spcPct val="20000"/>
              </a:spcBef>
            </a:pPr>
            <a:r>
              <a:rPr lang="en-US" sz="1600" dirty="0">
                <a:latin typeface="Segoe UI Variable Text Semibold" pitchFamily="2" charset="0"/>
                <a:cs typeface="Times New Roman" pitchFamily="18" charset="0"/>
              </a:rPr>
              <a:t>A postnatal examination is generally carried out at about 6 weeks’ post-partum. </a:t>
            </a:r>
          </a:p>
          <a:p>
            <a:endParaRPr lang="ar-IQ" sz="1600" dirty="0">
              <a:latin typeface="Segoe UI Variable Text Semibold" pitchFamily="2" charset="0"/>
            </a:endParaRPr>
          </a:p>
        </p:txBody>
      </p:sp>
    </p:spTree>
    <p:extLst>
      <p:ext uri="{BB962C8B-B14F-4D97-AF65-F5344CB8AC3E}">
        <p14:creationId xmlns:p14="http://schemas.microsoft.com/office/powerpoint/2010/main" val="1295079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613" y="98206"/>
            <a:ext cx="11890874" cy="4524315"/>
          </a:xfrm>
          <a:prstGeom prst="rect">
            <a:avLst/>
          </a:prstGeom>
        </p:spPr>
        <p:txBody>
          <a:bodyPr wrap="square">
            <a:spAutoFit/>
          </a:bodyPr>
          <a:lstStyle/>
          <a:p>
            <a:pPr algn="ctr"/>
            <a:r>
              <a:rPr lang="en-US" b="1" dirty="0">
                <a:solidFill>
                  <a:srgbClr val="FF0000"/>
                </a:solidFill>
                <a:latin typeface="Times New Roman" pitchFamily="18" charset="0"/>
                <a:cs typeface="Times New Roman" pitchFamily="18" charset="0"/>
              </a:rPr>
              <a:t>PUERPERAL DISORDERS </a:t>
            </a:r>
            <a:endParaRPr lang="en-US" b="1" dirty="0" smtClean="0">
              <a:solidFill>
                <a:srgbClr val="FF0000"/>
              </a:solidFill>
              <a:latin typeface="Times New Roman" pitchFamily="18" charset="0"/>
              <a:cs typeface="Times New Roman" pitchFamily="18" charset="0"/>
            </a:endParaRPr>
          </a:p>
          <a:p>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HYPERTENSION</a:t>
            </a:r>
          </a:p>
          <a:p>
            <a:endParaRPr lang="en-US" dirty="0" smtClean="0">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During pregnancy, women with hypertension are carefully managed with monitoring .</a:t>
            </a:r>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After childbirth, hypertensive </a:t>
            </a:r>
            <a:r>
              <a:rPr lang="en-US" dirty="0" smtClean="0">
                <a:latin typeface="Times New Roman" pitchFamily="18" charset="0"/>
                <a:cs typeface="Times New Roman" pitchFamily="18" charset="0"/>
              </a:rPr>
              <a:t>woman </a:t>
            </a:r>
            <a:r>
              <a:rPr lang="en-US" dirty="0">
                <a:latin typeface="Times New Roman" pitchFamily="18" charset="0"/>
                <a:cs typeface="Times New Roman" pitchFamily="18" charset="0"/>
              </a:rPr>
              <a:t>often receive less attention, even though they remain at significant risk for the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week.</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About 50 </a:t>
            </a:r>
            <a:r>
              <a:rPr lang="en-US" dirty="0">
                <a:latin typeface="Times New Roman" pitchFamily="18" charset="0"/>
                <a:cs typeface="Times New Roman" pitchFamily="18" charset="0"/>
              </a:rPr>
              <a:t>% of all eclamptic fits occur postnatally.</a:t>
            </a:r>
          </a:p>
          <a:p>
            <a:r>
              <a:rPr lang="en-US" dirty="0">
                <a:latin typeface="Times New Roman" pitchFamily="18" charset="0"/>
                <a:cs typeface="Times New Roman" pitchFamily="18" charset="0"/>
              </a:rPr>
              <a:t>Those with </a:t>
            </a:r>
            <a:r>
              <a:rPr lang="en-US" b="1" dirty="0">
                <a:solidFill>
                  <a:srgbClr val="FF0000"/>
                </a:solidFill>
                <a:latin typeface="Times New Roman" pitchFamily="18" charset="0"/>
                <a:cs typeface="Times New Roman" pitchFamily="18" charset="0"/>
              </a:rPr>
              <a:t>severe </a:t>
            </a:r>
            <a:r>
              <a:rPr lang="en-US" dirty="0">
                <a:latin typeface="Times New Roman" pitchFamily="18" charset="0"/>
                <a:cs typeface="Times New Roman" pitchFamily="18" charset="0"/>
              </a:rPr>
              <a:t>PE should be managed for the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24 hours on a </a:t>
            </a:r>
            <a:r>
              <a:rPr lang="en-US" b="1" dirty="0">
                <a:solidFill>
                  <a:srgbClr val="FF0000"/>
                </a:solidFill>
                <a:latin typeface="Times New Roman" pitchFamily="18" charset="0"/>
                <a:cs typeface="Times New Roman" pitchFamily="18" charset="0"/>
              </a:rPr>
              <a:t>high-dependency uni</a:t>
            </a:r>
            <a:r>
              <a:rPr lang="en-US" dirty="0">
                <a:latin typeface="Times New Roman" pitchFamily="18" charset="0"/>
                <a:cs typeface="Times New Roman" pitchFamily="18" charset="0"/>
              </a:rPr>
              <a:t>t until their BP is controlled . </a:t>
            </a:r>
          </a:p>
          <a:p>
            <a:r>
              <a:rPr lang="en-US" dirty="0">
                <a:latin typeface="Times New Roman" pitchFamily="18" charset="0"/>
                <a:cs typeface="Times New Roman" pitchFamily="18" charset="0"/>
              </a:rPr>
              <a:t>Those with </a:t>
            </a:r>
            <a:r>
              <a:rPr lang="en-US" b="1" dirty="0">
                <a:solidFill>
                  <a:srgbClr val="FF0000"/>
                </a:solidFill>
                <a:latin typeface="Times New Roman" pitchFamily="18" charset="0"/>
                <a:cs typeface="Times New Roman" pitchFamily="18" charset="0"/>
              </a:rPr>
              <a:t>mild or moderate </a:t>
            </a:r>
            <a:r>
              <a:rPr lang="en-US" dirty="0">
                <a:latin typeface="Times New Roman" pitchFamily="18" charset="0"/>
                <a:cs typeface="Times New Roman" pitchFamily="18" charset="0"/>
              </a:rPr>
              <a:t>PE are managed on a postnatal </a:t>
            </a:r>
            <a:r>
              <a:rPr lang="en-US" b="1" dirty="0">
                <a:solidFill>
                  <a:srgbClr val="FF0000"/>
                </a:solidFill>
                <a:latin typeface="Times New Roman" pitchFamily="18" charset="0"/>
                <a:cs typeface="Times New Roman" pitchFamily="18" charset="0"/>
              </a:rPr>
              <a:t>ward</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They should continue any antenatally prescribed drugs ( keeping BP </a:t>
            </a:r>
            <a:r>
              <a:rPr lang="en-US" b="1" dirty="0">
                <a:solidFill>
                  <a:srgbClr val="FF0000"/>
                </a:solidFill>
                <a:latin typeface="Times New Roman" pitchFamily="18" charset="0"/>
                <a:cs typeface="Times New Roman" pitchFamily="18" charset="0"/>
              </a:rPr>
              <a:t>under 150/100  </a:t>
            </a:r>
            <a:r>
              <a:rPr lang="en-US" dirty="0">
                <a:latin typeface="Times New Roman" pitchFamily="18" charset="0"/>
                <a:cs typeface="Times New Roman" pitchFamily="18" charset="0"/>
              </a:rPr>
              <a:t>).</a:t>
            </a:r>
          </a:p>
          <a:p>
            <a:r>
              <a:rPr lang="en-US" b="1" dirty="0">
                <a:solidFill>
                  <a:srgbClr val="FF0000"/>
                </a:solidFill>
                <a:latin typeface="Times New Roman" pitchFamily="18" charset="0"/>
                <a:cs typeface="Times New Roman" pitchFamily="18" charset="0"/>
              </a:rPr>
              <a:t>Labetalol or nifedipine </a:t>
            </a:r>
            <a:r>
              <a:rPr lang="en-US" dirty="0">
                <a:latin typeface="Times New Roman" pitchFamily="18" charset="0"/>
                <a:cs typeface="Times New Roman" pitchFamily="18" charset="0"/>
              </a:rPr>
              <a:t>are commonly needed for 1–2 weeks postnatally. </a:t>
            </a:r>
          </a:p>
          <a:p>
            <a:r>
              <a:rPr lang="en-US" dirty="0">
                <a:latin typeface="Times New Roman" pitchFamily="18" charset="0"/>
                <a:cs typeface="Times New Roman" pitchFamily="18" charset="0"/>
              </a:rPr>
              <a:t>At home, the BP is measured </a:t>
            </a:r>
            <a:r>
              <a:rPr lang="en-US" b="1" dirty="0">
                <a:solidFill>
                  <a:srgbClr val="FF0000"/>
                </a:solidFill>
                <a:latin typeface="Times New Roman" pitchFamily="18" charset="0"/>
                <a:cs typeface="Times New Roman" pitchFamily="18" charset="0"/>
              </a:rPr>
              <a:t>every 2 days </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Those who are still on antihypertensive 6 weeks postnatally should referred for specialist assessment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Women should be informed about </a:t>
            </a:r>
            <a:r>
              <a:rPr lang="en-US" b="1" dirty="0">
                <a:latin typeface="Times New Roman" pitchFamily="18" charset="0"/>
                <a:cs typeface="Times New Roman" pitchFamily="18" charset="0"/>
              </a:rPr>
              <a:t>15 % </a:t>
            </a:r>
            <a:r>
              <a:rPr lang="en-US" b="1" dirty="0">
                <a:solidFill>
                  <a:srgbClr val="FF0000"/>
                </a:solidFill>
                <a:latin typeface="Times New Roman" pitchFamily="18" charset="0"/>
                <a:cs typeface="Times New Roman" pitchFamily="18" charset="0"/>
              </a:rPr>
              <a:t>recurrence risk </a:t>
            </a:r>
            <a:r>
              <a:rPr lang="en-US" dirty="0">
                <a:latin typeface="Times New Roman" pitchFamily="18" charset="0"/>
                <a:cs typeface="Times New Roman" pitchFamily="18" charset="0"/>
              </a:rPr>
              <a:t>of PE and their long-term risk of developing </a:t>
            </a:r>
            <a:r>
              <a:rPr lang="en-US" b="1" dirty="0">
                <a:solidFill>
                  <a:srgbClr val="FF0000"/>
                </a:solidFill>
                <a:latin typeface="Times New Roman" pitchFamily="18" charset="0"/>
                <a:cs typeface="Times New Roman" pitchFamily="18" charset="0"/>
              </a:rPr>
              <a:t>CVS disease </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79867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noGrp="1"/>
          </p:cNvGraphicFramePr>
          <p:nvPr/>
        </p:nvGraphicFramePr>
        <p:xfrm>
          <a:off x="1981200" y="419100"/>
          <a:ext cx="82296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7078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765" y="597650"/>
            <a:ext cx="10117541" cy="3447098"/>
          </a:xfrm>
          <a:prstGeom prst="rect">
            <a:avLst/>
          </a:prstGeom>
        </p:spPr>
        <p:txBody>
          <a:bodyPr wrap="square">
            <a:spAutoFit/>
          </a:bodyPr>
          <a:lstStyle/>
          <a:p>
            <a:r>
              <a:rPr lang="en-US" sz="2000" b="1" dirty="0" smtClean="0">
                <a:solidFill>
                  <a:srgbClr val="FF0000"/>
                </a:solidFill>
                <a:latin typeface="Times New Roman" pitchFamily="18" charset="0"/>
                <a:cs typeface="Times New Roman" pitchFamily="18" charset="0"/>
              </a:rPr>
              <a:t>Secondary post partum haemorrhage:</a:t>
            </a: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Is a fresh bleeding from the genital tract ( 24 hr. - 6 </a:t>
            </a:r>
            <a:r>
              <a:rPr lang="en-US" dirty="0" err="1" smtClean="0">
                <a:latin typeface="Times New Roman" pitchFamily="18" charset="0"/>
                <a:cs typeface="Times New Roman" pitchFamily="18" charset="0"/>
              </a:rPr>
              <a:t>wks</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most common time is (days 7 and 14 ) . </a:t>
            </a:r>
          </a:p>
          <a:p>
            <a:r>
              <a:rPr lang="en-US" dirty="0">
                <a:latin typeface="Times New Roman" pitchFamily="18" charset="0"/>
                <a:cs typeface="Times New Roman" pitchFamily="18" charset="0"/>
              </a:rPr>
              <a:t>The cause is usually either </a:t>
            </a:r>
            <a:r>
              <a:rPr lang="en-US" b="1" dirty="0">
                <a:solidFill>
                  <a:srgbClr val="FF0000"/>
                </a:solidFill>
                <a:latin typeface="Times New Roman" pitchFamily="18" charset="0"/>
                <a:cs typeface="Times New Roman" pitchFamily="18" charset="0"/>
              </a:rPr>
              <a:t>endometritis </a:t>
            </a:r>
            <a:r>
              <a:rPr lang="en-US" dirty="0">
                <a:latin typeface="Times New Roman" pitchFamily="18" charset="0"/>
                <a:cs typeface="Times New Roman" pitchFamily="18" charset="0"/>
              </a:rPr>
              <a:t>or </a:t>
            </a:r>
            <a:r>
              <a:rPr lang="en-US" b="1" dirty="0">
                <a:solidFill>
                  <a:srgbClr val="FF0000"/>
                </a:solidFill>
                <a:latin typeface="Times New Roman" pitchFamily="18" charset="0"/>
                <a:cs typeface="Times New Roman" pitchFamily="18" charset="0"/>
              </a:rPr>
              <a:t>retained placental tissue </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With </a:t>
            </a:r>
            <a:r>
              <a:rPr lang="en-US" b="1" dirty="0">
                <a:latin typeface="Times New Roman" pitchFamily="18" charset="0"/>
                <a:cs typeface="Times New Roman" pitchFamily="18" charset="0"/>
              </a:rPr>
              <a:t>endometritis</a:t>
            </a:r>
            <a:r>
              <a:rPr lang="en-US" dirty="0">
                <a:latin typeface="Times New Roman" pitchFamily="18" charset="0"/>
                <a:cs typeface="Times New Roman" pitchFamily="18" charset="0"/>
              </a:rPr>
              <a:t> , the woman has </a:t>
            </a:r>
            <a:r>
              <a:rPr lang="en-US" b="1" dirty="0">
                <a:latin typeface="Times New Roman" pitchFamily="18" charset="0"/>
                <a:cs typeface="Times New Roman" pitchFamily="18" charset="0"/>
              </a:rPr>
              <a:t>constant</a:t>
            </a:r>
            <a:r>
              <a:rPr lang="en-US" b="1"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low abdominal pain &amp; </a:t>
            </a:r>
            <a:r>
              <a:rPr lang="en-US" b="1" dirty="0">
                <a:latin typeface="Times New Roman" pitchFamily="18" charset="0"/>
                <a:cs typeface="Times New Roman" pitchFamily="18" charset="0"/>
              </a:rPr>
              <a:t>tender uterus </a:t>
            </a:r>
            <a:r>
              <a:rPr lang="en-US" dirty="0">
                <a:latin typeface="Times New Roman" pitchFamily="18" charset="0"/>
                <a:cs typeface="Times New Roman" pitchFamily="18" charset="0"/>
              </a:rPr>
              <a:t>with closed internal os. </a:t>
            </a:r>
          </a:p>
          <a:p>
            <a:r>
              <a:rPr lang="en-US" dirty="0">
                <a:latin typeface="Times New Roman" pitchFamily="18" charset="0"/>
                <a:cs typeface="Times New Roman" pitchFamily="18" charset="0"/>
              </a:rPr>
              <a:t>With </a:t>
            </a:r>
            <a:r>
              <a:rPr lang="en-US" b="1" dirty="0">
                <a:latin typeface="Times New Roman" pitchFamily="18" charset="0"/>
                <a:cs typeface="Times New Roman" pitchFamily="18" charset="0"/>
              </a:rPr>
              <a:t>retained products of conception</a:t>
            </a:r>
            <a:r>
              <a:rPr lang="en-US" dirty="0">
                <a:latin typeface="Times New Roman" pitchFamily="18" charset="0"/>
                <a:cs typeface="Times New Roman" pitchFamily="18" charset="0"/>
              </a:rPr>
              <a:t> , the woman has </a:t>
            </a:r>
            <a:r>
              <a:rPr lang="en-US" b="1" dirty="0">
                <a:latin typeface="Times New Roman" pitchFamily="18" charset="0"/>
                <a:cs typeface="Times New Roman" pitchFamily="18" charset="0"/>
              </a:rPr>
              <a:t>crampy</a:t>
            </a:r>
            <a:r>
              <a:rPr lang="en-US" dirty="0">
                <a:latin typeface="Times New Roman" pitchFamily="18" charset="0"/>
                <a:cs typeface="Times New Roman" pitchFamily="18" charset="0"/>
              </a:rPr>
              <a:t> low abdominal pain and a </a:t>
            </a:r>
            <a:r>
              <a:rPr lang="en-US" b="1" dirty="0">
                <a:latin typeface="Times New Roman" pitchFamily="18" charset="0"/>
                <a:cs typeface="Times New Roman" pitchFamily="18" charset="0"/>
              </a:rPr>
              <a:t>larger </a:t>
            </a:r>
            <a:r>
              <a:rPr lang="en-US" b="1" dirty="0" smtClean="0">
                <a:latin typeface="Times New Roman" pitchFamily="18" charset="0"/>
                <a:cs typeface="Times New Roman" pitchFamily="18" charset="0"/>
              </a:rPr>
              <a:t>uterus,  </a:t>
            </a:r>
            <a:r>
              <a:rPr lang="en-US" b="1" dirty="0">
                <a:latin typeface="Times New Roman" pitchFamily="18" charset="0"/>
                <a:cs typeface="Times New Roman" pitchFamily="18" charset="0"/>
              </a:rPr>
              <a:t>open internal os</a:t>
            </a:r>
            <a:r>
              <a:rPr lang="en-US" b="1" dirty="0">
                <a:solidFill>
                  <a:srgbClr val="00B0F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with a history of a </a:t>
            </a:r>
            <a:r>
              <a:rPr lang="en-US" b="1" dirty="0">
                <a:latin typeface="Times New Roman" pitchFamily="18" charset="0"/>
                <a:cs typeface="Times New Roman" pitchFamily="18" charset="0"/>
              </a:rPr>
              <a:t>prolonged 3</a:t>
            </a:r>
            <a:r>
              <a:rPr lang="en-US" b="1" baseline="30000" dirty="0">
                <a:latin typeface="Times New Roman" pitchFamily="18" charset="0"/>
                <a:cs typeface="Times New Roman" pitchFamily="18" charset="0"/>
              </a:rPr>
              <a:t>rd</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stage of labour or passage of placental tissue or membranes. </a:t>
            </a:r>
          </a:p>
          <a:p>
            <a:r>
              <a:rPr lang="en-US" b="1" dirty="0">
                <a:solidFill>
                  <a:srgbClr val="FF0000"/>
                </a:solidFill>
                <a:latin typeface="Times New Roman" pitchFamily="18" charset="0"/>
                <a:cs typeface="Times New Roman" pitchFamily="18" charset="0"/>
              </a:rPr>
              <a:t>Both</a:t>
            </a:r>
            <a:r>
              <a:rPr lang="en-US" dirty="0">
                <a:latin typeface="Times New Roman" pitchFamily="18" charset="0"/>
                <a:cs typeface="Times New Roman" pitchFamily="18" charset="0"/>
              </a:rPr>
              <a:t> endometritis and retained products may have symptoms and signs of infection with </a:t>
            </a:r>
            <a:r>
              <a:rPr lang="en-US" b="1" dirty="0">
                <a:solidFill>
                  <a:srgbClr val="FF0000"/>
                </a:solidFill>
                <a:latin typeface="Times New Roman" pitchFamily="18" charset="0"/>
                <a:cs typeface="Times New Roman" pitchFamily="18" charset="0"/>
              </a:rPr>
              <a:t>low-grade fever, </a:t>
            </a:r>
            <a:r>
              <a:rPr lang="en-US" b="1" dirty="0" smtClean="0">
                <a:solidFill>
                  <a:srgbClr val="FF0000"/>
                </a:solidFill>
                <a:latin typeface="Times New Roman" pitchFamily="18" charset="0"/>
                <a:cs typeface="Times New Roman" pitchFamily="18" charset="0"/>
              </a:rPr>
              <a:t>pungent </a:t>
            </a:r>
            <a:r>
              <a:rPr lang="en-US" b="1" dirty="0">
                <a:solidFill>
                  <a:srgbClr val="FF0000"/>
                </a:solidFill>
                <a:latin typeface="Times New Roman" pitchFamily="18" charset="0"/>
                <a:cs typeface="Times New Roman" pitchFamily="18" charset="0"/>
              </a:rPr>
              <a:t>lochia and uterine tenderness</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41895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 y="750641"/>
            <a:ext cx="9197009" cy="3416320"/>
          </a:xfrm>
          <a:prstGeom prst="rect">
            <a:avLst/>
          </a:prstGeom>
        </p:spPr>
        <p:txBody>
          <a:bodyPr wrap="square">
            <a:spAutoFit/>
          </a:bodyPr>
          <a:lstStyle/>
          <a:p>
            <a:r>
              <a:rPr lang="en-US" sz="2000" b="1" dirty="0">
                <a:solidFill>
                  <a:srgbClr val="FF0000"/>
                </a:solidFill>
                <a:latin typeface="Times New Roman" pitchFamily="18" charset="0"/>
                <a:cs typeface="Times New Roman" pitchFamily="18" charset="0"/>
              </a:rPr>
              <a:t>Those bleeding heavily </a:t>
            </a:r>
            <a:r>
              <a:rPr lang="en-US" dirty="0">
                <a:latin typeface="Times New Roman" pitchFamily="18" charset="0"/>
                <a:cs typeface="Times New Roman" pitchFamily="18" charset="0"/>
              </a:rPr>
              <a:t>will require circulatory support with fluids or blood with </a:t>
            </a:r>
            <a:r>
              <a:rPr lang="en-US" dirty="0" err="1">
                <a:latin typeface="Times New Roman" pitchFamily="18" charset="0"/>
                <a:cs typeface="Times New Roman" pitchFamily="18" charset="0"/>
              </a:rPr>
              <a:t>uterotonics</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e.g. ergometrine) and uterine evacuation , antibiotics should be given if placental tissue </a:t>
            </a:r>
            <a:r>
              <a:rPr lang="en-US" dirty="0" smtClean="0">
                <a:latin typeface="Times New Roman" pitchFamily="18" charset="0"/>
                <a:cs typeface="Times New Roman" pitchFamily="18" charset="0"/>
              </a:rPr>
              <a:t>is found </a:t>
            </a:r>
            <a:r>
              <a:rPr lang="en-US" dirty="0">
                <a:latin typeface="Times New Roman" pitchFamily="18" charset="0"/>
                <a:cs typeface="Times New Roman" pitchFamily="18" charset="0"/>
              </a:rPr>
              <a:t>.</a:t>
            </a:r>
          </a:p>
          <a:p>
            <a:r>
              <a:rPr lang="en-US" b="1" dirty="0">
                <a:solidFill>
                  <a:srgbClr val="FF0000"/>
                </a:solidFill>
                <a:latin typeface="Times New Roman" pitchFamily="18" charset="0"/>
                <a:cs typeface="Times New Roman" pitchFamily="18" charset="0"/>
              </a:rPr>
              <a:t>If blood loss is not excessive</a:t>
            </a:r>
            <a:r>
              <a:rPr lang="en-US" dirty="0">
                <a:latin typeface="Times New Roman" pitchFamily="18" charset="0"/>
                <a:cs typeface="Times New Roman" pitchFamily="18" charset="0"/>
              </a:rPr>
              <a:t>, pelvic USG should be used to exclude retained products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debris, clots and fluid are commonly found even within the normal post-partum uterus and their presence does not mean that there is retained placental tissue ).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In </a:t>
            </a:r>
            <a:r>
              <a:rPr lang="en-US" dirty="0">
                <a:latin typeface="Times New Roman" pitchFamily="18" charset="0"/>
                <a:cs typeface="Times New Roman" pitchFamily="18" charset="0"/>
              </a:rPr>
              <a:t>the absence of a clear diagnosis, </a:t>
            </a:r>
            <a:r>
              <a:rPr lang="en-US" b="1" dirty="0">
                <a:solidFill>
                  <a:srgbClr val="FF0000"/>
                </a:solidFill>
                <a:latin typeface="Times New Roman" pitchFamily="18" charset="0"/>
                <a:cs typeface="Times New Roman" pitchFamily="18" charset="0"/>
              </a:rPr>
              <a:t>expectant management </a:t>
            </a:r>
            <a:r>
              <a:rPr lang="en-US" dirty="0">
                <a:latin typeface="Times New Roman" pitchFamily="18" charset="0"/>
                <a:cs typeface="Times New Roman" pitchFamily="18" charset="0"/>
              </a:rPr>
              <a:t>with  antibiotics is often used. </a:t>
            </a:r>
          </a:p>
          <a:p>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Other </a:t>
            </a:r>
            <a:r>
              <a:rPr lang="en-US" b="1" dirty="0">
                <a:solidFill>
                  <a:srgbClr val="FF0000"/>
                </a:solidFill>
                <a:latin typeface="Times New Roman" pitchFamily="18" charset="0"/>
                <a:cs typeface="Times New Roman" pitchFamily="18" charset="0"/>
              </a:rPr>
              <a:t>causes </a:t>
            </a:r>
            <a:r>
              <a:rPr lang="en-US" dirty="0">
                <a:latin typeface="Times New Roman" pitchFamily="18" charset="0"/>
                <a:cs typeface="Times New Roman" pitchFamily="18" charset="0"/>
              </a:rPr>
              <a:t>of secondary PPH include : </a:t>
            </a:r>
          </a:p>
          <a:p>
            <a:pPr marL="457200" indent="-457200">
              <a:buFont typeface="+mj-lt"/>
              <a:buAutoNum type="arabicPeriod"/>
            </a:pPr>
            <a:r>
              <a:rPr lang="en-US" dirty="0">
                <a:latin typeface="Times New Roman" pitchFamily="18" charset="0"/>
                <a:cs typeface="Times New Roman" pitchFamily="18" charset="0"/>
              </a:rPr>
              <a:t>Hormonal </a:t>
            </a:r>
            <a:r>
              <a:rPr lang="en-US" dirty="0" smtClean="0">
                <a:latin typeface="Times New Roman" pitchFamily="18" charset="0"/>
                <a:cs typeface="Times New Roman" pitchFamily="18" charset="0"/>
              </a:rPr>
              <a:t>contraception</a:t>
            </a:r>
            <a:r>
              <a:rPr lang="en-US" dirty="0">
                <a:latin typeface="Times New Roman" pitchFamily="18" charset="0"/>
                <a:cs typeface="Times New Roman" pitchFamily="18" charset="0"/>
              </a:rPr>
              <a:t>.</a:t>
            </a:r>
          </a:p>
          <a:p>
            <a:pPr marL="457200" indent="-457200">
              <a:buFont typeface="+mj-lt"/>
              <a:buAutoNum type="arabicPeriod"/>
            </a:pPr>
            <a:r>
              <a:rPr lang="en-US" dirty="0">
                <a:latin typeface="Times New Roman" pitchFamily="18" charset="0"/>
                <a:cs typeface="Times New Roman" pitchFamily="18" charset="0"/>
              </a:rPr>
              <a:t>Bleeding disorders (e.g. von Willebrand disease) </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457200" indent="-457200">
              <a:buFont typeface="+mj-lt"/>
              <a:buAutoNum type="arabicPeriod"/>
            </a:pPr>
            <a:r>
              <a:rPr lang="en-US" dirty="0" smtClean="0">
                <a:latin typeface="Times New Roman" pitchFamily="18" charset="0"/>
                <a:cs typeface="Times New Roman" pitchFamily="18" charset="0"/>
              </a:rPr>
              <a:t>Choriocarcinoma.</a:t>
            </a:r>
            <a:endParaRPr lang="ar-IQ" dirty="0"/>
          </a:p>
        </p:txBody>
      </p:sp>
    </p:spTree>
    <p:extLst>
      <p:ext uri="{BB962C8B-B14F-4D97-AF65-F5344CB8AC3E}">
        <p14:creationId xmlns:p14="http://schemas.microsoft.com/office/powerpoint/2010/main" val="2609393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276" y="794281"/>
            <a:ext cx="10001910" cy="3693319"/>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OBSTETRIC PALSY  </a:t>
            </a:r>
            <a:r>
              <a:rPr lang="en-US" b="1" dirty="0" smtClean="0">
                <a:solidFill>
                  <a:srgbClr val="FF0000"/>
                </a:solidFill>
                <a:latin typeface="Times New Roman" pitchFamily="18" charset="0"/>
                <a:cs typeface="Times New Roman" pitchFamily="18" charset="0"/>
              </a:rPr>
              <a:t>(</a:t>
            </a:r>
            <a:r>
              <a:rPr lang="en-US" sz="2000" b="1" dirty="0">
                <a:solidFill>
                  <a:srgbClr val="FF0000"/>
                </a:solidFill>
                <a:latin typeface="Times New Roman" pitchFamily="18" charset="0"/>
                <a:cs typeface="Times New Roman" pitchFamily="18" charset="0"/>
              </a:rPr>
              <a:t>T</a:t>
            </a:r>
            <a:r>
              <a:rPr lang="en-US" sz="2000" b="1" dirty="0" smtClean="0">
                <a:solidFill>
                  <a:srgbClr val="FF0000"/>
                </a:solidFill>
                <a:latin typeface="Times New Roman" pitchFamily="18" charset="0"/>
                <a:cs typeface="Times New Roman" pitchFamily="18" charset="0"/>
              </a:rPr>
              <a:t>raumatic </a:t>
            </a:r>
            <a:r>
              <a:rPr lang="en-US" sz="2000" b="1" dirty="0">
                <a:solidFill>
                  <a:srgbClr val="FF0000"/>
                </a:solidFill>
                <a:latin typeface="Times New Roman" pitchFamily="18" charset="0"/>
                <a:cs typeface="Times New Roman" pitchFamily="18" charset="0"/>
              </a:rPr>
              <a:t>N</a:t>
            </a:r>
            <a:r>
              <a:rPr lang="en-US" sz="2000" b="1" dirty="0" smtClean="0">
                <a:solidFill>
                  <a:srgbClr val="FF0000"/>
                </a:solidFill>
                <a:latin typeface="Times New Roman" pitchFamily="18" charset="0"/>
                <a:cs typeface="Times New Roman" pitchFamily="18" charset="0"/>
              </a:rPr>
              <a:t>euritis </a:t>
            </a:r>
            <a:r>
              <a:rPr lang="en-US" b="1" dirty="0" smtClean="0">
                <a:solidFill>
                  <a:srgbClr val="FF0000"/>
                </a:solidFill>
                <a:latin typeface="Times New Roman" pitchFamily="18" charset="0"/>
                <a:cs typeface="Times New Roman" pitchFamily="18" charset="0"/>
              </a:rPr>
              <a:t>)</a:t>
            </a: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Is a condition in which one or both lower limbs develop signs of a motor and/or sensory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neuropathy </a:t>
            </a:r>
            <a:r>
              <a:rPr lang="en-US" dirty="0">
                <a:latin typeface="Times New Roman" pitchFamily="18" charset="0"/>
                <a:cs typeface="Times New Roman" pitchFamily="18" charset="0"/>
              </a:rPr>
              <a:t>following delivery. </a:t>
            </a:r>
          </a:p>
          <a:p>
            <a:r>
              <a:rPr lang="en-US" dirty="0">
                <a:latin typeface="Times New Roman" pitchFamily="18" charset="0"/>
                <a:cs typeface="Times New Roman" pitchFamily="18" charset="0"/>
              </a:rPr>
              <a:t>Presenting features include sciatic pain, foot-drop, paraesthesia, hypoaesthesia and muscle wasting. </a:t>
            </a:r>
          </a:p>
          <a:p>
            <a:r>
              <a:rPr lang="en-US" dirty="0">
                <a:latin typeface="Times New Roman" pitchFamily="18" charset="0"/>
                <a:cs typeface="Times New Roman" pitchFamily="18" charset="0"/>
              </a:rPr>
              <a:t>Proximal nerve damage occurs when the lumbosacral plexus &amp; nerve compressed by the fetal </a:t>
            </a:r>
            <a:r>
              <a:rPr lang="en-US" dirty="0" smtClean="0">
                <a:latin typeface="Times New Roman" pitchFamily="18" charset="0"/>
                <a:cs typeface="Times New Roman" pitchFamily="18" charset="0"/>
              </a:rPr>
              <a:t>head</a:t>
            </a:r>
          </a:p>
          <a:p>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 pelvic brim ). </a:t>
            </a:r>
          </a:p>
          <a:p>
            <a:r>
              <a:rPr lang="en-US" dirty="0">
                <a:latin typeface="Times New Roman" pitchFamily="18" charset="0"/>
                <a:cs typeface="Times New Roman" pitchFamily="18" charset="0"/>
              </a:rPr>
              <a:t>It is associated with </a:t>
            </a:r>
            <a:r>
              <a:rPr lang="en-US" b="1" dirty="0">
                <a:solidFill>
                  <a:srgbClr val="FF0000"/>
                </a:solidFill>
                <a:latin typeface="Times New Roman" pitchFamily="18" charset="0"/>
                <a:cs typeface="Times New Roman" pitchFamily="18" charset="0"/>
              </a:rPr>
              <a:t>prolonged or obstructed </a:t>
            </a:r>
            <a:r>
              <a:rPr lang="en-US" b="1" dirty="0" smtClean="0">
                <a:solidFill>
                  <a:srgbClr val="FF0000"/>
                </a:solidFill>
                <a:latin typeface="Times New Roman" pitchFamily="18" charset="0"/>
                <a:cs typeface="Times New Roman" pitchFamily="18" charset="0"/>
              </a:rPr>
              <a:t>labour, </a:t>
            </a:r>
            <a:r>
              <a:rPr lang="en-US" dirty="0" smtClean="0">
                <a:latin typeface="Times New Roman" pitchFamily="18" charset="0"/>
                <a:cs typeface="Times New Roman" pitchFamily="18" charset="0"/>
              </a:rPr>
              <a:t> it is rare </a:t>
            </a:r>
            <a:r>
              <a:rPr lang="en-US" dirty="0">
                <a:latin typeface="Times New Roman" pitchFamily="18" charset="0"/>
                <a:cs typeface="Times New Roman" pitchFamily="18" charset="0"/>
              </a:rPr>
              <a:t>following modern labour management. </a:t>
            </a:r>
          </a:p>
          <a:p>
            <a:r>
              <a:rPr lang="en-US" dirty="0">
                <a:latin typeface="Times New Roman" pitchFamily="18" charset="0"/>
                <a:cs typeface="Times New Roman" pitchFamily="18" charset="0"/>
              </a:rPr>
              <a:t>If obstetric paralysis develops following a </a:t>
            </a:r>
            <a:r>
              <a:rPr lang="en-US" b="1" dirty="0">
                <a:solidFill>
                  <a:srgbClr val="FF0000"/>
                </a:solidFill>
                <a:latin typeface="Times New Roman" pitchFamily="18" charset="0"/>
                <a:cs typeface="Times New Roman" pitchFamily="18" charset="0"/>
              </a:rPr>
              <a:t>normal labour</a:t>
            </a:r>
            <a:r>
              <a:rPr lang="en-US" dirty="0">
                <a:latin typeface="Times New Roman" pitchFamily="18" charset="0"/>
                <a:cs typeface="Times New Roman" pitchFamily="18" charset="0"/>
              </a:rPr>
              <a:t>, then epidural complications and/or herniation of lumbosacral discs should be excluded, particularly if the woman has been in an exaggerated lithotomy position for instrumental delivery. </a:t>
            </a:r>
          </a:p>
          <a:p>
            <a:r>
              <a:rPr lang="en-US" b="1" dirty="0">
                <a:solidFill>
                  <a:srgbClr val="FF0000"/>
                </a:solidFill>
                <a:latin typeface="Times New Roman" pitchFamily="18" charset="0"/>
                <a:cs typeface="Times New Roman" pitchFamily="18" charset="0"/>
              </a:rPr>
              <a:t>Peroneal nerve palsy </a:t>
            </a:r>
            <a:r>
              <a:rPr lang="en-US" dirty="0">
                <a:latin typeface="Times New Roman" pitchFamily="18" charset="0"/>
                <a:cs typeface="Times New Roman" pitchFamily="18" charset="0"/>
              </a:rPr>
              <a:t>can occur when the nerve is compressed between the head of the fibula and the lithotomy pole, resulting in unilateral </a:t>
            </a:r>
            <a:r>
              <a:rPr lang="en-US" dirty="0" smtClean="0">
                <a:latin typeface="Times New Roman" pitchFamily="18" charset="0"/>
                <a:cs typeface="Times New Roman" pitchFamily="18" charset="0"/>
              </a:rPr>
              <a:t>foot-drop.</a:t>
            </a:r>
            <a:endParaRPr lang="ar-IQ" dirty="0"/>
          </a:p>
        </p:txBody>
      </p:sp>
    </p:spTree>
    <p:extLst>
      <p:ext uri="{BB962C8B-B14F-4D97-AF65-F5344CB8AC3E}">
        <p14:creationId xmlns:p14="http://schemas.microsoft.com/office/powerpoint/2010/main" val="139999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161" y="298158"/>
            <a:ext cx="10186707" cy="4801314"/>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SYMPHYSIS PUBIS DIASTASIS </a:t>
            </a:r>
            <a:r>
              <a:rPr lang="en-US" b="1" dirty="0" smtClean="0">
                <a:solidFill>
                  <a:srgbClr val="FF0000"/>
                </a:solidFill>
                <a:latin typeface="Times New Roman" pitchFamily="18" charset="0"/>
                <a:cs typeface="Times New Roman" pitchFamily="18" charset="0"/>
              </a:rPr>
              <a:t>:</a:t>
            </a: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Spontaneous separation of the symphysis pubis occurs in at least </a:t>
            </a:r>
            <a:r>
              <a:rPr lang="en-US" b="1" dirty="0">
                <a:solidFill>
                  <a:srgbClr val="FF0000"/>
                </a:solidFill>
                <a:latin typeface="Times New Roman" pitchFamily="18" charset="0"/>
                <a:cs typeface="Times New Roman" pitchFamily="18" charset="0"/>
              </a:rPr>
              <a:t>1 in 800 </a:t>
            </a:r>
            <a:r>
              <a:rPr lang="en-US" dirty="0">
                <a:latin typeface="Times New Roman" pitchFamily="18" charset="0"/>
                <a:cs typeface="Times New Roman" pitchFamily="18" charset="0"/>
              </a:rPr>
              <a:t>vaginal deliveries.</a:t>
            </a:r>
          </a:p>
          <a:p>
            <a:r>
              <a:rPr lang="en-US" dirty="0">
                <a:latin typeface="Times New Roman" pitchFamily="18" charset="0"/>
                <a:cs typeface="Times New Roman" pitchFamily="18" charset="0"/>
              </a:rPr>
              <a:t>It is usually noticed after delivery ,  </a:t>
            </a:r>
            <a:r>
              <a:rPr lang="en-US" b="1" dirty="0">
                <a:solidFill>
                  <a:srgbClr val="FF0000"/>
                </a:solidFill>
                <a:latin typeface="Times New Roman" pitchFamily="18" charset="0"/>
                <a:cs typeface="Times New Roman" pitchFamily="18" charset="0"/>
              </a:rPr>
              <a:t>associated with </a:t>
            </a:r>
            <a:r>
              <a:rPr lang="en-US" dirty="0">
                <a:latin typeface="Times New Roman" pitchFamily="18" charset="0"/>
                <a:cs typeface="Times New Roman" pitchFamily="18" charset="0"/>
              </a:rPr>
              <a:t>:</a:t>
            </a:r>
          </a:p>
          <a:p>
            <a:pPr marL="457200" indent="-457200">
              <a:buFont typeface="+mj-lt"/>
              <a:buAutoNum type="arabicPeriod"/>
            </a:pPr>
            <a:r>
              <a:rPr lang="en-US" b="1" dirty="0">
                <a:solidFill>
                  <a:schemeClr val="accent4">
                    <a:lumMod val="75000"/>
                  </a:schemeClr>
                </a:solidFill>
                <a:latin typeface="Times New Roman" pitchFamily="18" charset="0"/>
                <a:cs typeface="Times New Roman" pitchFamily="18" charset="0"/>
              </a:rPr>
              <a:t>Forceps </a:t>
            </a:r>
            <a:r>
              <a:rPr lang="en-US" b="1" dirty="0" smtClean="0">
                <a:solidFill>
                  <a:schemeClr val="accent4">
                    <a:lumMod val="75000"/>
                  </a:schemeClr>
                </a:solidFill>
                <a:latin typeface="Times New Roman" pitchFamily="18" charset="0"/>
                <a:cs typeface="Times New Roman" pitchFamily="18" charset="0"/>
              </a:rPr>
              <a:t>delivery</a:t>
            </a:r>
            <a:endParaRPr lang="en-US" b="1" dirty="0">
              <a:solidFill>
                <a:schemeClr val="accent4">
                  <a:lumMod val="75000"/>
                </a:schemeClr>
              </a:solidFill>
              <a:latin typeface="Times New Roman" pitchFamily="18" charset="0"/>
              <a:cs typeface="Times New Roman" pitchFamily="18" charset="0"/>
            </a:endParaRPr>
          </a:p>
          <a:p>
            <a:pPr marL="457200" indent="-457200">
              <a:buFont typeface="+mj-lt"/>
              <a:buAutoNum type="arabicPeriod"/>
            </a:pPr>
            <a:r>
              <a:rPr lang="en-US" b="1" dirty="0">
                <a:solidFill>
                  <a:schemeClr val="accent4">
                    <a:lumMod val="75000"/>
                  </a:schemeClr>
                </a:solidFill>
                <a:latin typeface="Times New Roman" pitchFamily="18" charset="0"/>
                <a:cs typeface="Times New Roman" pitchFamily="18" charset="0"/>
              </a:rPr>
              <a:t>Rapid 2</a:t>
            </a:r>
            <a:r>
              <a:rPr lang="en-US" b="1" baseline="30000" dirty="0">
                <a:solidFill>
                  <a:schemeClr val="accent4">
                    <a:lumMod val="75000"/>
                  </a:schemeClr>
                </a:solidFill>
                <a:latin typeface="Times New Roman" pitchFamily="18" charset="0"/>
                <a:cs typeface="Times New Roman" pitchFamily="18" charset="0"/>
              </a:rPr>
              <a:t>nd</a:t>
            </a:r>
            <a:r>
              <a:rPr lang="en-US" b="1" dirty="0">
                <a:solidFill>
                  <a:schemeClr val="accent4">
                    <a:lumMod val="75000"/>
                  </a:schemeClr>
                </a:solidFill>
                <a:latin typeface="Times New Roman" pitchFamily="18" charset="0"/>
                <a:cs typeface="Times New Roman" pitchFamily="18" charset="0"/>
              </a:rPr>
              <a:t>  stage of labour </a:t>
            </a:r>
          </a:p>
          <a:p>
            <a:pPr marL="457200" indent="-457200">
              <a:buFont typeface="+mj-lt"/>
              <a:buAutoNum type="arabicPeriod"/>
            </a:pPr>
            <a:r>
              <a:rPr lang="en-US" b="1" dirty="0">
                <a:solidFill>
                  <a:schemeClr val="accent4">
                    <a:lumMod val="75000"/>
                  </a:schemeClr>
                </a:solidFill>
                <a:latin typeface="Times New Roman" pitchFamily="18" charset="0"/>
                <a:cs typeface="Times New Roman" pitchFamily="18" charset="0"/>
              </a:rPr>
              <a:t>Severe abduction of the thighs during delivery. </a:t>
            </a:r>
          </a:p>
          <a:p>
            <a:endParaRPr lang="en-US" b="1" dirty="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 Signs </a:t>
            </a:r>
            <a:r>
              <a:rPr lang="en-US" b="1" dirty="0">
                <a:solidFill>
                  <a:srgbClr val="FF0000"/>
                </a:solidFill>
                <a:latin typeface="Times New Roman" pitchFamily="18" charset="0"/>
                <a:cs typeface="Times New Roman" pitchFamily="18" charset="0"/>
              </a:rPr>
              <a:t>and </a:t>
            </a:r>
            <a:r>
              <a:rPr lang="en-US" b="1" dirty="0" smtClean="0">
                <a:solidFill>
                  <a:srgbClr val="FF0000"/>
                </a:solidFill>
                <a:latin typeface="Times New Roman" pitchFamily="18" charset="0"/>
                <a:cs typeface="Times New Roman" pitchFamily="18" charset="0"/>
              </a:rPr>
              <a:t>Symptoms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S</a:t>
            </a:r>
            <a:r>
              <a:rPr lang="en-US" dirty="0" err="1" smtClean="0">
                <a:latin typeface="Times New Roman" pitchFamily="18" charset="0"/>
                <a:cs typeface="Times New Roman" pitchFamily="18" charset="0"/>
              </a:rPr>
              <a:t>ymphyseal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pain aggravated by weight-bearing and </a:t>
            </a:r>
            <a:r>
              <a:rPr lang="en-US" dirty="0" smtClean="0">
                <a:latin typeface="Times New Roman" pitchFamily="18" charset="0"/>
                <a:cs typeface="Times New Roman" pitchFamily="18" charset="0"/>
              </a:rPr>
              <a:t>walking</a:t>
            </a:r>
            <a:r>
              <a:rPr lang="en-US" dirty="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Waddling gait. </a:t>
            </a:r>
            <a:r>
              <a:rPr lang="en-US" dirty="0">
                <a:latin typeface="Times New Roman" pitchFamily="18" charset="0"/>
                <a:cs typeface="Times New Roman" pitchFamily="18" charset="0"/>
              </a:rPr>
              <a:t>P</a:t>
            </a:r>
            <a:r>
              <a:rPr lang="en-US" dirty="0" smtClean="0">
                <a:latin typeface="Times New Roman" pitchFamily="18" charset="0"/>
                <a:cs typeface="Times New Roman" pitchFamily="18" charset="0"/>
              </a:rPr>
              <a:t>ubic tenderness. </a:t>
            </a:r>
            <a:r>
              <a:rPr lang="en-US" dirty="0">
                <a:latin typeface="Times New Roman" pitchFamily="18" charset="0"/>
                <a:cs typeface="Times New Roman" pitchFamily="18" charset="0"/>
              </a:rPr>
              <a:t>P</a:t>
            </a:r>
            <a:r>
              <a:rPr lang="en-US" dirty="0" smtClean="0">
                <a:latin typeface="Times New Roman" pitchFamily="18" charset="0"/>
                <a:cs typeface="Times New Roman" pitchFamily="18" charset="0"/>
              </a:rPr>
              <a:t>alpable </a:t>
            </a:r>
            <a:r>
              <a:rPr lang="en-US" dirty="0">
                <a:latin typeface="Times New Roman" pitchFamily="18" charset="0"/>
                <a:cs typeface="Times New Roman" pitchFamily="18" charset="0"/>
              </a:rPr>
              <a:t>interpubic gap. </a:t>
            </a:r>
          </a:p>
          <a:p>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Treatment: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a:t>
            </a:r>
            <a:r>
              <a:rPr lang="en-US" b="1" dirty="0">
                <a:solidFill>
                  <a:schemeClr val="accent4">
                    <a:lumMod val="75000"/>
                  </a:schemeClr>
                </a:solidFill>
                <a:latin typeface="Times New Roman" pitchFamily="18" charset="0"/>
                <a:cs typeface="Times New Roman" pitchFamily="18" charset="0"/>
              </a:rPr>
              <a:t>B</a:t>
            </a:r>
            <a:r>
              <a:rPr lang="en-US" b="1" dirty="0" smtClean="0">
                <a:solidFill>
                  <a:schemeClr val="accent4">
                    <a:lumMod val="75000"/>
                  </a:schemeClr>
                </a:solidFill>
                <a:latin typeface="Times New Roman" pitchFamily="18" charset="0"/>
                <a:cs typeface="Times New Roman" pitchFamily="18" charset="0"/>
              </a:rPr>
              <a:t>ed rest.   </a:t>
            </a:r>
          </a:p>
          <a:p>
            <a:r>
              <a:rPr lang="en-US" b="1" dirty="0" smtClean="0">
                <a:solidFill>
                  <a:schemeClr val="accent4">
                    <a:lumMod val="75000"/>
                  </a:schemeClr>
                </a:solidFill>
                <a:latin typeface="Times New Roman" pitchFamily="18" charset="0"/>
                <a:cs typeface="Times New Roman" pitchFamily="18" charset="0"/>
              </a:rPr>
              <a:t>Anti </a:t>
            </a:r>
            <a:r>
              <a:rPr lang="en-US" b="1" dirty="0">
                <a:solidFill>
                  <a:schemeClr val="accent4">
                    <a:lumMod val="75000"/>
                  </a:schemeClr>
                </a:solidFill>
                <a:latin typeface="Times New Roman" pitchFamily="18" charset="0"/>
                <a:cs typeface="Times New Roman" pitchFamily="18" charset="0"/>
              </a:rPr>
              <a:t>inflammatory </a:t>
            </a:r>
            <a:r>
              <a:rPr lang="en-US" b="1" dirty="0" smtClean="0">
                <a:solidFill>
                  <a:schemeClr val="accent4">
                    <a:lumMod val="75000"/>
                  </a:schemeClr>
                </a:solidFill>
                <a:latin typeface="Times New Roman" pitchFamily="18" charset="0"/>
                <a:cs typeface="Times New Roman" pitchFamily="18" charset="0"/>
              </a:rPr>
              <a:t>Agents.    </a:t>
            </a:r>
          </a:p>
          <a:p>
            <a:r>
              <a:rPr lang="en-US" b="1" dirty="0">
                <a:solidFill>
                  <a:schemeClr val="accent4">
                    <a:lumMod val="75000"/>
                  </a:schemeClr>
                </a:solidFill>
                <a:latin typeface="Times New Roman" pitchFamily="18" charset="0"/>
                <a:cs typeface="Times New Roman" pitchFamily="18" charset="0"/>
              </a:rPr>
              <a:t> </a:t>
            </a:r>
            <a:r>
              <a:rPr lang="en-US" b="1" dirty="0" smtClean="0">
                <a:solidFill>
                  <a:schemeClr val="accent4">
                    <a:lumMod val="75000"/>
                  </a:schemeClr>
                </a:solidFill>
                <a:latin typeface="Times New Roman" pitchFamily="18" charset="0"/>
                <a:cs typeface="Times New Roman" pitchFamily="18" charset="0"/>
              </a:rPr>
              <a:t>Physiotherapy.</a:t>
            </a:r>
          </a:p>
          <a:p>
            <a:r>
              <a:rPr lang="en-US" b="1" dirty="0" smtClean="0">
                <a:solidFill>
                  <a:schemeClr val="accent4">
                    <a:lumMod val="75000"/>
                  </a:schemeClr>
                </a:solidFill>
                <a:latin typeface="Times New Roman" pitchFamily="18" charset="0"/>
                <a:cs typeface="Times New Roman" pitchFamily="18" charset="0"/>
              </a:rPr>
              <a:t> Pelvic </a:t>
            </a:r>
            <a:r>
              <a:rPr lang="en-US" b="1" dirty="0">
                <a:solidFill>
                  <a:schemeClr val="accent4">
                    <a:lumMod val="75000"/>
                  </a:schemeClr>
                </a:solidFill>
                <a:latin typeface="Times New Roman" pitchFamily="18" charset="0"/>
                <a:cs typeface="Times New Roman" pitchFamily="18" charset="0"/>
              </a:rPr>
              <a:t>corset to provide support and stability</a:t>
            </a:r>
            <a:r>
              <a:rPr lang="en-US" dirty="0">
                <a:latin typeface="Times New Roman" pitchFamily="18" charset="0"/>
                <a:cs typeface="Times New Roman" pitchFamily="18" charset="0"/>
              </a:rPr>
              <a:t>.</a:t>
            </a:r>
          </a:p>
        </p:txBody>
      </p:sp>
      <p:pic>
        <p:nvPicPr>
          <p:cNvPr id="3" name="Picture 2"/>
          <p:cNvPicPr>
            <a:picLocks noChangeAspect="1"/>
          </p:cNvPicPr>
          <p:nvPr/>
        </p:nvPicPr>
        <p:blipFill>
          <a:blip r:embed="rId2"/>
          <a:stretch>
            <a:fillRect/>
          </a:stretch>
        </p:blipFill>
        <p:spPr>
          <a:xfrm>
            <a:off x="6038188" y="2056737"/>
            <a:ext cx="5939127" cy="3810000"/>
          </a:xfrm>
          <a:prstGeom prst="rect">
            <a:avLst/>
          </a:prstGeom>
        </p:spPr>
      </p:pic>
    </p:spTree>
    <p:extLst>
      <p:ext uri="{BB962C8B-B14F-4D97-AF65-F5344CB8AC3E}">
        <p14:creationId xmlns:p14="http://schemas.microsoft.com/office/powerpoint/2010/main" val="3056041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360" y="308766"/>
            <a:ext cx="11692569" cy="2585323"/>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THROMBOEMBOLISM</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risk of VTE rises </a:t>
            </a:r>
            <a:r>
              <a:rPr lang="en-US" b="1" dirty="0">
                <a:solidFill>
                  <a:srgbClr val="FF0000"/>
                </a:solidFill>
                <a:latin typeface="Times New Roman" pitchFamily="18" charset="0"/>
                <a:cs typeface="Times New Roman" pitchFamily="18" charset="0"/>
              </a:rPr>
              <a:t>5 fold </a:t>
            </a:r>
            <a:r>
              <a:rPr lang="en-US" dirty="0">
                <a:latin typeface="Times New Roman" pitchFamily="18" charset="0"/>
                <a:cs typeface="Times New Roman" pitchFamily="18" charset="0"/>
              </a:rPr>
              <a:t>during pregnancy and the puerperium. </a:t>
            </a:r>
          </a:p>
          <a:p>
            <a:r>
              <a:rPr lang="en-US" dirty="0">
                <a:latin typeface="Times New Roman" pitchFamily="18" charset="0"/>
                <a:cs typeface="Times New Roman" pitchFamily="18" charset="0"/>
              </a:rPr>
              <a:t>The majority of </a:t>
            </a:r>
            <a:r>
              <a:rPr lang="en-US" b="1" dirty="0">
                <a:solidFill>
                  <a:srgbClr val="FF0000"/>
                </a:solidFill>
                <a:latin typeface="Times New Roman" pitchFamily="18" charset="0"/>
                <a:cs typeface="Times New Roman" pitchFamily="18" charset="0"/>
              </a:rPr>
              <a:t>fatal</a:t>
            </a:r>
            <a:r>
              <a:rPr lang="en-US" dirty="0">
                <a:latin typeface="Times New Roman" pitchFamily="18" charset="0"/>
                <a:cs typeface="Times New Roman" pitchFamily="18" charset="0"/>
              </a:rPr>
              <a:t> VTE occur in the puerperium and are more common after CS . </a:t>
            </a:r>
          </a:p>
          <a:p>
            <a:r>
              <a:rPr lang="en-US" dirty="0">
                <a:latin typeface="Times New Roman" pitchFamily="18" charset="0"/>
                <a:cs typeface="Times New Roman" pitchFamily="18" charset="0"/>
              </a:rPr>
              <a:t>Those at </a:t>
            </a:r>
            <a:r>
              <a:rPr lang="en-US" b="1" dirty="0">
                <a:solidFill>
                  <a:srgbClr val="FF0000"/>
                </a:solidFill>
                <a:latin typeface="Times New Roman" pitchFamily="18" charset="0"/>
                <a:cs typeface="Times New Roman" pitchFamily="18" charset="0"/>
              </a:rPr>
              <a:t>high risk </a:t>
            </a:r>
            <a:r>
              <a:rPr lang="en-US" dirty="0">
                <a:latin typeface="Times New Roman" pitchFamily="18" charset="0"/>
                <a:cs typeface="Times New Roman" pitchFamily="18" charset="0"/>
              </a:rPr>
              <a:t>may be given prophylactic heparin injections. </a:t>
            </a:r>
          </a:p>
          <a:p>
            <a:r>
              <a:rPr lang="en-US" dirty="0">
                <a:latin typeface="Times New Roman" pitchFamily="18" charset="0"/>
                <a:cs typeface="Times New Roman" pitchFamily="18" charset="0"/>
              </a:rPr>
              <a:t>If DVT or pulmonary embolism is suspected, the following should be carried out within </a:t>
            </a:r>
            <a:r>
              <a:rPr lang="en-US" b="1" dirty="0">
                <a:solidFill>
                  <a:srgbClr val="FF0000"/>
                </a:solidFill>
                <a:latin typeface="Times New Roman" pitchFamily="18" charset="0"/>
                <a:cs typeface="Times New Roman" pitchFamily="18" charset="0"/>
              </a:rPr>
              <a:t>24–48 hours :</a:t>
            </a:r>
          </a:p>
          <a:p>
            <a:pPr marL="457200" indent="-457200">
              <a:buFont typeface="+mj-lt"/>
              <a:buAutoNum type="arabicPeriod"/>
            </a:pPr>
            <a:r>
              <a:rPr lang="en-US" b="1" dirty="0">
                <a:solidFill>
                  <a:schemeClr val="accent4">
                    <a:lumMod val="75000"/>
                  </a:schemeClr>
                </a:solidFill>
                <a:latin typeface="Times New Roman" pitchFamily="18" charset="0"/>
                <a:cs typeface="Times New Roman" pitchFamily="18" charset="0"/>
              </a:rPr>
              <a:t>Full anticoagulant therapy  </a:t>
            </a:r>
          </a:p>
          <a:p>
            <a:pPr marL="457200" indent="-457200">
              <a:buFont typeface="+mj-lt"/>
              <a:buAutoNum type="arabicPeriod"/>
            </a:pPr>
            <a:r>
              <a:rPr lang="en-US" b="1" dirty="0">
                <a:solidFill>
                  <a:schemeClr val="accent4">
                    <a:lumMod val="75000"/>
                  </a:schemeClr>
                </a:solidFill>
                <a:latin typeface="Times New Roman" pitchFamily="18" charset="0"/>
                <a:cs typeface="Times New Roman" pitchFamily="18" charset="0"/>
              </a:rPr>
              <a:t>Lower limb compression ultra sound </a:t>
            </a:r>
          </a:p>
          <a:p>
            <a:pPr marL="457200" indent="-457200">
              <a:buFont typeface="+mj-lt"/>
              <a:buAutoNum type="arabicPeriod"/>
            </a:pPr>
            <a:r>
              <a:rPr lang="en-US" b="1" dirty="0">
                <a:solidFill>
                  <a:schemeClr val="accent4">
                    <a:lumMod val="75000"/>
                  </a:schemeClr>
                </a:solidFill>
                <a:latin typeface="Times New Roman" pitchFamily="18" charset="0"/>
                <a:cs typeface="Times New Roman" pitchFamily="18" charset="0"/>
              </a:rPr>
              <a:t>Lung scan </a:t>
            </a:r>
          </a:p>
        </p:txBody>
      </p:sp>
      <p:pic>
        <p:nvPicPr>
          <p:cNvPr id="3" name="Picture 2"/>
          <p:cNvPicPr>
            <a:picLocks noChangeAspect="1"/>
          </p:cNvPicPr>
          <p:nvPr/>
        </p:nvPicPr>
        <p:blipFill>
          <a:blip r:embed="rId2"/>
          <a:stretch>
            <a:fillRect/>
          </a:stretch>
        </p:blipFill>
        <p:spPr>
          <a:xfrm>
            <a:off x="2481137" y="2988562"/>
            <a:ext cx="3429000" cy="3381375"/>
          </a:xfrm>
          <a:prstGeom prst="rect">
            <a:avLst/>
          </a:prstGeom>
        </p:spPr>
      </p:pic>
      <p:pic>
        <p:nvPicPr>
          <p:cNvPr id="4" name="Picture 3"/>
          <p:cNvPicPr>
            <a:picLocks noChangeAspect="1"/>
          </p:cNvPicPr>
          <p:nvPr/>
        </p:nvPicPr>
        <p:blipFill>
          <a:blip r:embed="rId3"/>
          <a:stretch>
            <a:fillRect/>
          </a:stretch>
        </p:blipFill>
        <p:spPr>
          <a:xfrm>
            <a:off x="7129422" y="2389399"/>
            <a:ext cx="3371850" cy="4162476"/>
          </a:xfrm>
          <a:prstGeom prst="rect">
            <a:avLst/>
          </a:prstGeom>
        </p:spPr>
      </p:pic>
    </p:spTree>
    <p:extLst>
      <p:ext uri="{BB962C8B-B14F-4D97-AF65-F5344CB8AC3E}">
        <p14:creationId xmlns:p14="http://schemas.microsoft.com/office/powerpoint/2010/main" val="3636886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3610" y="914718"/>
            <a:ext cx="9553573" cy="2862322"/>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PUERPERAL PYREXIA </a:t>
            </a:r>
            <a:endParaRPr lang="en-US" b="1" dirty="0" smtClean="0">
              <a:solidFill>
                <a:srgbClr val="FF0000"/>
              </a:solidFill>
              <a:latin typeface="Times New Roman" pitchFamily="18" charset="0"/>
              <a:cs typeface="Times New Roman" pitchFamily="18" charset="0"/>
            </a:endParaRPr>
          </a:p>
          <a:p>
            <a:endParaRPr lang="en-US" b="1" dirty="0">
              <a:solidFill>
                <a:srgbClr val="FF0000"/>
              </a:solidFill>
              <a:latin typeface="Times New Roman" pitchFamily="18" charset="0"/>
              <a:cs typeface="Times New Roman" pitchFamily="18" charset="0"/>
            </a:endParaRPr>
          </a:p>
          <a:p>
            <a:r>
              <a:rPr lang="en-US" dirty="0" smtClean="0">
                <a:latin typeface="Times New Roman" pitchFamily="18" charset="0"/>
                <a:cs typeface="Times New Roman" pitchFamily="18" charset="0"/>
              </a:rPr>
              <a:t> Is </a:t>
            </a:r>
            <a:r>
              <a:rPr lang="en-US" dirty="0">
                <a:latin typeface="Times New Roman" pitchFamily="18" charset="0"/>
                <a:cs typeface="Times New Roman" pitchFamily="18" charset="0"/>
              </a:rPr>
              <a:t>a temperature of </a:t>
            </a:r>
            <a:r>
              <a:rPr lang="en-US" b="1" dirty="0">
                <a:solidFill>
                  <a:srgbClr val="FF0000"/>
                </a:solidFill>
                <a:latin typeface="Times New Roman" pitchFamily="18" charset="0"/>
                <a:cs typeface="Times New Roman" pitchFamily="18" charset="0"/>
              </a:rPr>
              <a:t>38°C</a:t>
            </a:r>
            <a:r>
              <a:rPr lang="en-US" dirty="0">
                <a:latin typeface="Times New Roman" pitchFamily="18" charset="0"/>
                <a:cs typeface="Times New Roman" pitchFamily="18" charset="0"/>
              </a:rPr>
              <a:t> or higher on the </a:t>
            </a:r>
            <a:r>
              <a:rPr lang="en-US" b="1" dirty="0">
                <a:solidFill>
                  <a:srgbClr val="FF0000"/>
                </a:solidFill>
                <a:latin typeface="Times New Roman" pitchFamily="18" charset="0"/>
                <a:cs typeface="Times New Roman" pitchFamily="18" charset="0"/>
              </a:rPr>
              <a:t>1</a:t>
            </a:r>
            <a:r>
              <a:rPr lang="en-US" b="1" baseline="30000" dirty="0">
                <a:solidFill>
                  <a:srgbClr val="FF0000"/>
                </a:solidFill>
                <a:latin typeface="Times New Roman" pitchFamily="18" charset="0"/>
                <a:cs typeface="Times New Roman" pitchFamily="18" charset="0"/>
              </a:rPr>
              <a:t>st</a:t>
            </a:r>
            <a:r>
              <a:rPr lang="en-US" b="1" dirty="0">
                <a:solidFill>
                  <a:srgbClr val="FF0000"/>
                </a:solidFill>
                <a:latin typeface="Times New Roman" pitchFamily="18" charset="0"/>
                <a:cs typeface="Times New Roman" pitchFamily="18" charset="0"/>
              </a:rPr>
              <a:t>  10 days </a:t>
            </a:r>
            <a:r>
              <a:rPr lang="en-US" dirty="0">
                <a:latin typeface="Times New Roman" pitchFamily="18" charset="0"/>
                <a:cs typeface="Times New Roman" pitchFamily="18" charset="0"/>
              </a:rPr>
              <a:t>post-partum, excluding the </a:t>
            </a:r>
            <a:r>
              <a:rPr lang="en-US" b="1" dirty="0">
                <a:solidFill>
                  <a:srgbClr val="FF0000"/>
                </a:solidFill>
                <a:latin typeface="Times New Roman" pitchFamily="18" charset="0"/>
                <a:cs typeface="Times New Roman" pitchFamily="18" charset="0"/>
              </a:rPr>
              <a:t>1</a:t>
            </a:r>
            <a:r>
              <a:rPr lang="en-US" b="1" baseline="30000" dirty="0">
                <a:solidFill>
                  <a:srgbClr val="FF0000"/>
                </a:solidFill>
                <a:latin typeface="Times New Roman" pitchFamily="18" charset="0"/>
                <a:cs typeface="Times New Roman" pitchFamily="18" charset="0"/>
              </a:rPr>
              <a:t>st</a:t>
            </a:r>
            <a:r>
              <a:rPr lang="en-US" b="1" dirty="0">
                <a:solidFill>
                  <a:srgbClr val="FF0000"/>
                </a:solidFill>
                <a:latin typeface="Times New Roman" pitchFamily="18" charset="0"/>
                <a:cs typeface="Times New Roman" pitchFamily="18" charset="0"/>
              </a:rPr>
              <a:t>  24 hours</a:t>
            </a:r>
            <a:r>
              <a:rPr lang="en-US" dirty="0">
                <a:latin typeface="Times New Roman" pitchFamily="18" charset="0"/>
                <a:cs typeface="Times New Roman" pitchFamily="18" charset="0"/>
              </a:rPr>
              <a:t>. </a:t>
            </a:r>
          </a:p>
          <a:p>
            <a:r>
              <a:rPr lang="en-US" b="1" dirty="0">
                <a:solidFill>
                  <a:srgbClr val="FF0000"/>
                </a:solidFill>
                <a:latin typeface="Times New Roman" pitchFamily="18" charset="0"/>
                <a:cs typeface="Times New Roman" pitchFamily="18" charset="0"/>
              </a:rPr>
              <a:t>A mildly elevated temperature </a:t>
            </a:r>
            <a:r>
              <a:rPr lang="en-US" dirty="0">
                <a:latin typeface="Times New Roman" pitchFamily="18" charset="0"/>
                <a:cs typeface="Times New Roman" pitchFamily="18" charset="0"/>
              </a:rPr>
              <a:t>is not uncommon in the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24 hours, but any pyrexia associated with tachycardia require investigation. </a:t>
            </a:r>
          </a:p>
          <a:p>
            <a:r>
              <a:rPr lang="en-US" dirty="0" smtClean="0">
                <a:latin typeface="Times New Roman" pitchFamily="18" charset="0"/>
                <a:cs typeface="Times New Roman" pitchFamily="18" charset="0"/>
              </a:rPr>
              <a:t>  In </a:t>
            </a:r>
            <a:r>
              <a:rPr lang="en-US" dirty="0">
                <a:latin typeface="Times New Roman" pitchFamily="18" charset="0"/>
                <a:cs typeface="Times New Roman" pitchFamily="18" charset="0"/>
              </a:rPr>
              <a:t>about </a:t>
            </a:r>
            <a:r>
              <a:rPr lang="en-US" b="1" dirty="0">
                <a:latin typeface="Times New Roman" pitchFamily="18" charset="0"/>
                <a:cs typeface="Times New Roman" pitchFamily="18" charset="0"/>
              </a:rPr>
              <a:t>80% </a:t>
            </a:r>
            <a:r>
              <a:rPr lang="en-US" dirty="0">
                <a:latin typeface="Times New Roman" pitchFamily="18" charset="0"/>
                <a:cs typeface="Times New Roman" pitchFamily="18" charset="0"/>
              </a:rPr>
              <a:t>of women who develop a temperature in the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24 hours following a </a:t>
            </a:r>
            <a:r>
              <a:rPr lang="en-US" b="1" dirty="0">
                <a:solidFill>
                  <a:srgbClr val="FF0000"/>
                </a:solidFill>
                <a:latin typeface="Times New Roman" pitchFamily="18" charset="0"/>
                <a:cs typeface="Times New Roman" pitchFamily="18" charset="0"/>
              </a:rPr>
              <a:t>vaginal delivery</a:t>
            </a:r>
            <a:r>
              <a:rPr lang="en-US" dirty="0">
                <a:latin typeface="Times New Roman" pitchFamily="18" charset="0"/>
                <a:cs typeface="Times New Roman" pitchFamily="18" charset="0"/>
              </a:rPr>
              <a:t>, no obvious evidence of infection can be identified. </a:t>
            </a:r>
          </a:p>
          <a:p>
            <a:r>
              <a:rPr lang="en-US" b="1" dirty="0" smtClean="0">
                <a:solidFill>
                  <a:srgbClr val="FF0000"/>
                </a:solidFill>
                <a:latin typeface="Times New Roman" pitchFamily="18" charset="0"/>
                <a:cs typeface="Times New Roman" pitchFamily="18" charset="0"/>
              </a:rPr>
              <a:t> The </a:t>
            </a:r>
            <a:r>
              <a:rPr lang="en-US" b="1" dirty="0">
                <a:solidFill>
                  <a:srgbClr val="FF0000"/>
                </a:solidFill>
                <a:latin typeface="Times New Roman" pitchFamily="18" charset="0"/>
                <a:cs typeface="Times New Roman" pitchFamily="18" charset="0"/>
              </a:rPr>
              <a:t>reverse </a:t>
            </a:r>
            <a:r>
              <a:rPr lang="en-US" dirty="0">
                <a:latin typeface="Times New Roman" pitchFamily="18" charset="0"/>
                <a:cs typeface="Times New Roman" pitchFamily="18" charset="0"/>
              </a:rPr>
              <a:t>holds true for women delivering by </a:t>
            </a:r>
            <a:r>
              <a:rPr lang="en-US" b="1" dirty="0">
                <a:solidFill>
                  <a:srgbClr val="FF0000"/>
                </a:solidFill>
                <a:latin typeface="Times New Roman" pitchFamily="18" charset="0"/>
                <a:cs typeface="Times New Roman" pitchFamily="18" charset="0"/>
              </a:rPr>
              <a:t>CS</a:t>
            </a:r>
            <a:r>
              <a:rPr lang="en-US" dirty="0">
                <a:latin typeface="Times New Roman" pitchFamily="18" charset="0"/>
                <a:cs typeface="Times New Roman" pitchFamily="18" charset="0"/>
              </a:rPr>
              <a:t> , when a wound infection should be considered. </a:t>
            </a:r>
          </a:p>
          <a:p>
            <a:r>
              <a:rPr lang="en-US" dirty="0">
                <a:latin typeface="Times New Roman" pitchFamily="18" charset="0"/>
                <a:cs typeface="Times New Roman" pitchFamily="18" charset="0"/>
              </a:rPr>
              <a:t>Common sites of infection include chest, throat, breasts, urinary tract, pelvic organs, caesarean or perineal wounds</a:t>
            </a:r>
          </a:p>
        </p:txBody>
      </p:sp>
    </p:spTree>
    <p:extLst>
      <p:ext uri="{BB962C8B-B14F-4D97-AF65-F5344CB8AC3E}">
        <p14:creationId xmlns:p14="http://schemas.microsoft.com/office/powerpoint/2010/main" val="815372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423" y="1081862"/>
            <a:ext cx="9984954" cy="2862322"/>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CHEST COMPLICATIONS </a:t>
            </a:r>
            <a:endParaRPr lang="en-US" b="1" dirty="0" smtClean="0">
              <a:solidFill>
                <a:srgbClr val="FF0000"/>
              </a:solidFill>
              <a:latin typeface="Times New Roman" pitchFamily="18" charset="0"/>
              <a:cs typeface="Times New Roman" pitchFamily="18" charset="0"/>
            </a:endParaRP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Are most likely to appear in the </a:t>
            </a:r>
            <a:r>
              <a:rPr lang="en-US" b="1" dirty="0">
                <a:latin typeface="Times New Roman" pitchFamily="18" charset="0"/>
                <a:cs typeface="Times New Roman" pitchFamily="18" charset="0"/>
              </a:rPr>
              <a:t>1</a:t>
            </a:r>
            <a:r>
              <a:rPr lang="en-US" b="1" baseline="30000" dirty="0">
                <a:latin typeface="Times New Roman" pitchFamily="18" charset="0"/>
                <a:cs typeface="Times New Roman" pitchFamily="18" charset="0"/>
              </a:rPr>
              <a:t>st</a:t>
            </a:r>
            <a:r>
              <a:rPr lang="en-US" b="1" dirty="0">
                <a:latin typeface="Times New Roman" pitchFamily="18" charset="0"/>
                <a:cs typeface="Times New Roman" pitchFamily="18" charset="0"/>
              </a:rPr>
              <a:t>  24 hours </a:t>
            </a:r>
            <a:r>
              <a:rPr lang="en-US" dirty="0">
                <a:latin typeface="Times New Roman" pitchFamily="18" charset="0"/>
                <a:cs typeface="Times New Roman" pitchFamily="18" charset="0"/>
              </a:rPr>
              <a:t>after delivery, particularly after </a:t>
            </a:r>
            <a:r>
              <a:rPr lang="en-US" b="1" dirty="0">
                <a:latin typeface="Times New Roman" pitchFamily="18" charset="0"/>
                <a:cs typeface="Times New Roman" pitchFamily="18" charset="0"/>
              </a:rPr>
              <a:t>GA</a:t>
            </a:r>
            <a:r>
              <a:rPr lang="en-US" dirty="0">
                <a:latin typeface="Times New Roman" pitchFamily="18" charset="0"/>
                <a:cs typeface="Times New Roman" pitchFamily="18" charset="0"/>
              </a:rPr>
              <a:t>. </a:t>
            </a:r>
          </a:p>
          <a:p>
            <a:r>
              <a:rPr lang="en-US" b="1" dirty="0">
                <a:solidFill>
                  <a:srgbClr val="FF0000"/>
                </a:solidFill>
                <a:latin typeface="Times New Roman" pitchFamily="18" charset="0"/>
                <a:cs typeface="Times New Roman" pitchFamily="18" charset="0"/>
              </a:rPr>
              <a:t>Atelectasis </a:t>
            </a:r>
            <a:r>
              <a:rPr lang="en-US" dirty="0">
                <a:latin typeface="Times New Roman" pitchFamily="18" charset="0"/>
                <a:cs typeface="Times New Roman" pitchFamily="18" charset="0"/>
              </a:rPr>
              <a:t>associated with fever and prevented by early and regular chest </a:t>
            </a:r>
            <a:r>
              <a:rPr lang="en-US" b="1" dirty="0">
                <a:solidFill>
                  <a:srgbClr val="FF0000"/>
                </a:solidFill>
                <a:latin typeface="Times New Roman" pitchFamily="18" charset="0"/>
                <a:cs typeface="Times New Roman" pitchFamily="18" charset="0"/>
              </a:rPr>
              <a:t>physiotherapy</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Aspiration pneumonia (</a:t>
            </a:r>
            <a:r>
              <a:rPr lang="en-US" b="1" dirty="0">
                <a:solidFill>
                  <a:srgbClr val="FF0000"/>
                </a:solidFill>
                <a:latin typeface="Times New Roman" pitchFamily="18" charset="0"/>
                <a:cs typeface="Times New Roman" pitchFamily="18" charset="0"/>
              </a:rPr>
              <a:t>Mendelson syndrome</a:t>
            </a:r>
            <a:r>
              <a:rPr lang="en-US" dirty="0">
                <a:latin typeface="Times New Roman" pitchFamily="18" charset="0"/>
                <a:cs typeface="Times New Roman" pitchFamily="18" charset="0"/>
              </a:rPr>
              <a:t>) must be suspected if there is :</a:t>
            </a:r>
          </a:p>
          <a:p>
            <a:pPr marL="457200" indent="-457200">
              <a:buFont typeface="+mj-lt"/>
              <a:buAutoNum type="arabicPeriod"/>
            </a:pPr>
            <a:r>
              <a:rPr lang="en-US" dirty="0">
                <a:latin typeface="Times New Roman" pitchFamily="18" charset="0"/>
                <a:cs typeface="Times New Roman" pitchFamily="18" charset="0"/>
              </a:rPr>
              <a:t>Spiking temperature </a:t>
            </a:r>
          </a:p>
          <a:p>
            <a:pPr marL="457200" indent="-457200">
              <a:buFont typeface="+mj-lt"/>
              <a:buAutoNum type="arabicPeriod"/>
            </a:pPr>
            <a:r>
              <a:rPr lang="en-US" dirty="0">
                <a:latin typeface="Times New Roman" pitchFamily="18" charset="0"/>
                <a:cs typeface="Times New Roman" pitchFamily="18" charset="0"/>
              </a:rPr>
              <a:t>Wheezing, </a:t>
            </a:r>
          </a:p>
          <a:p>
            <a:pPr marL="457200" indent="-457200">
              <a:buFont typeface="+mj-lt"/>
              <a:buAutoNum type="arabicPeriod"/>
            </a:pPr>
            <a:r>
              <a:rPr lang="en-US" dirty="0">
                <a:latin typeface="Times New Roman" pitchFamily="18" charset="0"/>
                <a:cs typeface="Times New Roman" pitchFamily="18" charset="0"/>
              </a:rPr>
              <a:t>Dyspnoea  </a:t>
            </a:r>
          </a:p>
          <a:p>
            <a:pPr marL="457200" indent="-457200">
              <a:buFont typeface="+mj-lt"/>
              <a:buAutoNum type="arabicPeriod"/>
            </a:pPr>
            <a:r>
              <a:rPr lang="en-US" dirty="0">
                <a:latin typeface="Times New Roman" pitchFamily="18" charset="0"/>
                <a:cs typeface="Times New Roman" pitchFamily="18" charset="0"/>
              </a:rPr>
              <a:t>Hypoxia </a:t>
            </a:r>
          </a:p>
          <a:p>
            <a:pPr marL="457200" indent="-457200">
              <a:buFont typeface="+mj-lt"/>
              <a:buAutoNum type="arabicPeriod"/>
            </a:pPr>
            <a:r>
              <a:rPr lang="en-US" dirty="0" smtClean="0">
                <a:latin typeface="Times New Roman" pitchFamily="18" charset="0"/>
                <a:cs typeface="Times New Roman" pitchFamily="18" charset="0"/>
              </a:rPr>
              <a:t>Following </a:t>
            </a:r>
            <a:r>
              <a:rPr lang="en-US" dirty="0">
                <a:latin typeface="Times New Roman" pitchFamily="18" charset="0"/>
                <a:cs typeface="Times New Roman" pitchFamily="18" charset="0"/>
              </a:rPr>
              <a:t>GA</a:t>
            </a:r>
          </a:p>
        </p:txBody>
      </p:sp>
      <p:pic>
        <p:nvPicPr>
          <p:cNvPr id="3" name="Picture 2"/>
          <p:cNvPicPr>
            <a:picLocks noChangeAspect="1"/>
          </p:cNvPicPr>
          <p:nvPr/>
        </p:nvPicPr>
        <p:blipFill>
          <a:blip r:embed="rId2"/>
          <a:stretch>
            <a:fillRect/>
          </a:stretch>
        </p:blipFill>
        <p:spPr>
          <a:xfrm>
            <a:off x="5775215" y="2887690"/>
            <a:ext cx="6000750" cy="3401792"/>
          </a:xfrm>
          <a:prstGeom prst="rect">
            <a:avLst/>
          </a:prstGeom>
        </p:spPr>
      </p:pic>
    </p:spTree>
    <p:extLst>
      <p:ext uri="{BB962C8B-B14F-4D97-AF65-F5344CB8AC3E}">
        <p14:creationId xmlns:p14="http://schemas.microsoft.com/office/powerpoint/2010/main" val="3844513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7094"/>
            <a:ext cx="11975335" cy="4524315"/>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GENITAL TRACT INFECTION </a:t>
            </a:r>
            <a:endParaRPr lang="en-US" b="1" dirty="0" smtClean="0">
              <a:solidFill>
                <a:srgbClr val="FF0000"/>
              </a:solidFill>
              <a:latin typeface="Times New Roman" pitchFamily="18" charset="0"/>
              <a:cs typeface="Times New Roman" pitchFamily="18" charset="0"/>
            </a:endParaRP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Was the major cause of maternal mortality. </a:t>
            </a:r>
          </a:p>
          <a:p>
            <a:r>
              <a:rPr lang="en-US" dirty="0">
                <a:latin typeface="Times New Roman" pitchFamily="18" charset="0"/>
                <a:cs typeface="Times New Roman" pitchFamily="18" charset="0"/>
              </a:rPr>
              <a:t>The discovery antibiotics and improved hygiene at the time of birth resulted in a dramatic fall in maternal mortality.</a:t>
            </a:r>
          </a:p>
          <a:p>
            <a:r>
              <a:rPr lang="en-US" dirty="0">
                <a:latin typeface="Times New Roman" pitchFamily="18" charset="0"/>
                <a:cs typeface="Times New Roman" pitchFamily="18" charset="0"/>
              </a:rPr>
              <a:t> Now , it is accounting for around 10% of all maternal deaths</a:t>
            </a:r>
            <a:r>
              <a:rPr lang="en-US" dirty="0" smtClean="0">
                <a:latin typeface="Times New Roman" pitchFamily="18" charset="0"/>
                <a:cs typeface="Times New Roman" pitchFamily="18" charset="0"/>
              </a:rPr>
              <a:t>.</a:t>
            </a:r>
          </a:p>
          <a:p>
            <a:endParaRPr lang="en-US" dirty="0">
              <a:latin typeface="Times New Roman" pitchFamily="18" charset="0"/>
              <a:cs typeface="Times New Roman" pitchFamily="18" charset="0"/>
            </a:endParaRPr>
          </a:p>
          <a:p>
            <a:pPr lvl="0"/>
            <a:r>
              <a:rPr lang="en-US" b="1" dirty="0" smtClean="0">
                <a:solidFill>
                  <a:srgbClr val="FF0000"/>
                </a:solidFill>
                <a:latin typeface="Times New Roman" pitchFamily="18" charset="0"/>
                <a:cs typeface="Times New Roman" pitchFamily="18" charset="0"/>
              </a:rPr>
              <a:t>AETIOLOGY</a:t>
            </a:r>
          </a:p>
          <a:p>
            <a:pPr lvl="0"/>
            <a:r>
              <a:rPr lang="en-US" dirty="0" smtClean="0">
                <a:solidFill>
                  <a:prstClr val="black">
                    <a:lumMod val="50000"/>
                    <a:lumOff val="50000"/>
                  </a:prstClr>
                </a:solidFill>
                <a:latin typeface="Times New Roman" pitchFamily="18" charset="0"/>
                <a:cs typeface="Times New Roman" pitchFamily="18" charset="0"/>
              </a:rPr>
              <a:t> </a:t>
            </a:r>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A </a:t>
            </a:r>
            <a:r>
              <a:rPr lang="en-US" b="1" dirty="0">
                <a:latin typeface="Times New Roman" pitchFamily="18" charset="0"/>
                <a:cs typeface="Times New Roman" pitchFamily="18" charset="0"/>
              </a:rPr>
              <a:t>mixed flora </a:t>
            </a:r>
            <a:r>
              <a:rPr lang="en-US" dirty="0">
                <a:latin typeface="Times New Roman" pitchFamily="18" charset="0"/>
                <a:cs typeface="Times New Roman" pitchFamily="18" charset="0"/>
              </a:rPr>
              <a:t>with low virulence normally colonizes the vagina.</a:t>
            </a:r>
          </a:p>
          <a:p>
            <a:pPr lvl="0"/>
            <a:r>
              <a:rPr lang="en-US" dirty="0">
                <a:latin typeface="Times New Roman" pitchFamily="18" charset="0"/>
                <a:cs typeface="Times New Roman" pitchFamily="18" charset="0"/>
              </a:rPr>
              <a:t>Puerperal infection is usually </a:t>
            </a:r>
            <a:r>
              <a:rPr lang="en-US" b="1" dirty="0">
                <a:latin typeface="Times New Roman" pitchFamily="18" charset="0"/>
                <a:cs typeface="Times New Roman" pitchFamily="18" charset="0"/>
              </a:rPr>
              <a:t>polymicrobia</a:t>
            </a:r>
            <a:r>
              <a:rPr lang="en-US" dirty="0">
                <a:latin typeface="Times New Roman" pitchFamily="18" charset="0"/>
                <a:cs typeface="Times New Roman" pitchFamily="18" charset="0"/>
              </a:rPr>
              <a:t>l and involves contaminants from the </a:t>
            </a:r>
            <a:r>
              <a:rPr lang="en-US" b="1" dirty="0">
                <a:latin typeface="Times New Roman" pitchFamily="18" charset="0"/>
                <a:cs typeface="Times New Roman" pitchFamily="18" charset="0"/>
              </a:rPr>
              <a:t>bowel</a:t>
            </a:r>
            <a:r>
              <a:rPr lang="en-US" dirty="0">
                <a:latin typeface="Times New Roman" pitchFamily="18" charset="0"/>
                <a:cs typeface="Times New Roman" pitchFamily="18" charset="0"/>
              </a:rPr>
              <a:t> . </a:t>
            </a:r>
          </a:p>
          <a:p>
            <a:pPr lvl="0"/>
            <a:r>
              <a:rPr lang="en-US" dirty="0">
                <a:latin typeface="Times New Roman" pitchFamily="18" charset="0"/>
                <a:cs typeface="Times New Roman" pitchFamily="18" charset="0"/>
              </a:rPr>
              <a:t>Following delivery, </a:t>
            </a:r>
            <a:r>
              <a:rPr lang="en-US" b="1" dirty="0">
                <a:latin typeface="Times New Roman" pitchFamily="18" charset="0"/>
                <a:cs typeface="Times New Roman" pitchFamily="18" charset="0"/>
              </a:rPr>
              <a:t>natural barriers </a:t>
            </a:r>
            <a:r>
              <a:rPr lang="en-US" dirty="0">
                <a:latin typeface="Times New Roman" pitchFamily="18" charset="0"/>
                <a:cs typeface="Times New Roman" pitchFamily="18" charset="0"/>
              </a:rPr>
              <a:t>to infection are temporarily removed and therefore pathogenic organisms ascend from the lower genital tract into the uterine cavity. </a:t>
            </a:r>
          </a:p>
          <a:p>
            <a:pPr lvl="0"/>
            <a:r>
              <a:rPr lang="en-US" b="1" dirty="0">
                <a:latin typeface="Times New Roman" pitchFamily="18" charset="0"/>
                <a:cs typeface="Times New Roman" pitchFamily="18" charset="0"/>
              </a:rPr>
              <a:t>Placental separation </a:t>
            </a:r>
            <a:r>
              <a:rPr lang="en-US" dirty="0">
                <a:latin typeface="Times New Roman" pitchFamily="18" charset="0"/>
                <a:cs typeface="Times New Roman" pitchFamily="18" charset="0"/>
              </a:rPr>
              <a:t>exposes a large raw area , and </a:t>
            </a:r>
            <a:r>
              <a:rPr lang="en-US" b="1" u="sng" dirty="0">
                <a:latin typeface="Times New Roman" pitchFamily="18" charset="0"/>
                <a:cs typeface="Times New Roman" pitchFamily="18" charset="0"/>
              </a:rPr>
              <a:t>retained products of conception</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and </a:t>
            </a:r>
            <a:r>
              <a:rPr lang="en-US" b="1" u="sng" dirty="0">
                <a:latin typeface="Times New Roman" pitchFamily="18" charset="0"/>
                <a:cs typeface="Times New Roman" pitchFamily="18" charset="0"/>
              </a:rPr>
              <a:t>blood clots </a:t>
            </a:r>
            <a:r>
              <a:rPr lang="en-US" dirty="0">
                <a:latin typeface="Times New Roman" pitchFamily="18" charset="0"/>
                <a:cs typeface="Times New Roman" pitchFamily="18" charset="0"/>
              </a:rPr>
              <a:t>within the uterus can provide an </a:t>
            </a:r>
            <a:r>
              <a:rPr lang="en-US" dirty="0" smtClean="0">
                <a:latin typeface="Times New Roman" pitchFamily="18" charset="0"/>
                <a:cs typeface="Times New Roman" pitchFamily="18" charset="0"/>
              </a:rPr>
              <a:t>excellent </a:t>
            </a:r>
            <a:r>
              <a:rPr lang="en-US" b="1" dirty="0">
                <a:latin typeface="Times New Roman" pitchFamily="18" charset="0"/>
                <a:cs typeface="Times New Roman" pitchFamily="18" charset="0"/>
              </a:rPr>
              <a:t>culture medium </a:t>
            </a:r>
            <a:r>
              <a:rPr lang="en-US" dirty="0">
                <a:latin typeface="Times New Roman" pitchFamily="18" charset="0"/>
                <a:cs typeface="Times New Roman" pitchFamily="18" charset="0"/>
              </a:rPr>
              <a:t>for infection.</a:t>
            </a:r>
          </a:p>
          <a:p>
            <a:pPr lvl="0"/>
            <a:r>
              <a:rPr lang="en-US" dirty="0">
                <a:latin typeface="Times New Roman" pitchFamily="18" charset="0"/>
                <a:cs typeface="Times New Roman" pitchFamily="18" charset="0"/>
              </a:rPr>
              <a:t>Vaginal delivery lacerations may not need surgical repair, they can become a focus for infection .</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807696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50534" t="35913" r="30614" b="13294"/>
          <a:stretch/>
        </p:blipFill>
        <p:spPr bwMode="auto">
          <a:xfrm>
            <a:off x="1004831" y="573336"/>
            <a:ext cx="448157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34456" y="109248"/>
            <a:ext cx="8773099" cy="369332"/>
          </a:xfrm>
          <a:prstGeom prst="rect">
            <a:avLst/>
          </a:prstGeom>
        </p:spPr>
        <p:txBody>
          <a:bodyPr wrap="square">
            <a:spAutoFit/>
          </a:bodyPr>
          <a:lstStyle/>
          <a:p>
            <a:r>
              <a:rPr lang="en-US" b="1" dirty="0">
                <a:solidFill>
                  <a:srgbClr val="FF0000"/>
                </a:solidFill>
              </a:rPr>
              <a:t>Organisms commonly associated with puerperal genital infection</a:t>
            </a:r>
            <a:endParaRPr lang="ar-IQ" dirty="0"/>
          </a:p>
        </p:txBody>
      </p:sp>
      <p:sp>
        <p:nvSpPr>
          <p:cNvPr id="4" name="Rectangle 3"/>
          <p:cNvSpPr/>
          <p:nvPr/>
        </p:nvSpPr>
        <p:spPr>
          <a:xfrm>
            <a:off x="5846284" y="891421"/>
            <a:ext cx="6096000" cy="4862870"/>
          </a:xfrm>
          <a:prstGeom prst="rect">
            <a:avLst/>
          </a:prstGeom>
        </p:spPr>
        <p:txBody>
          <a:bodyPr>
            <a:spAutoFit/>
          </a:bodyPr>
          <a:lstStyle/>
          <a:p>
            <a:r>
              <a:rPr lang="en-US" sz="2000" b="1" dirty="0">
                <a:latin typeface="Times New Roman" pitchFamily="18" charset="0"/>
                <a:cs typeface="Times New Roman" pitchFamily="18" charset="0"/>
              </a:rPr>
              <a:t>Common risk factors for  puerperal infection </a:t>
            </a:r>
            <a:endParaRPr lang="en-US" sz="2000" b="1" dirty="0" smtClean="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r>
              <a:rPr lang="en-US" b="1" dirty="0">
                <a:solidFill>
                  <a:srgbClr val="FF0000"/>
                </a:solidFill>
                <a:latin typeface="Times New Roman" pitchFamily="18" charset="0"/>
                <a:cs typeface="Times New Roman" pitchFamily="18" charset="0"/>
              </a:rPr>
              <a:t>Underlying conditions:  </a:t>
            </a:r>
          </a:p>
          <a:p>
            <a:pPr marL="514350" indent="-514350">
              <a:buFont typeface="+mj-lt"/>
              <a:buAutoNum type="arabicPeriod"/>
            </a:pPr>
            <a:r>
              <a:rPr lang="en-US" dirty="0">
                <a:latin typeface="Times New Roman" pitchFamily="18" charset="0"/>
                <a:cs typeface="Times New Roman" pitchFamily="18" charset="0"/>
              </a:rPr>
              <a:t>obesity  </a:t>
            </a:r>
          </a:p>
          <a:p>
            <a:pPr marL="514350" indent="-514350">
              <a:buFont typeface="+mj-lt"/>
              <a:buAutoNum type="arabicPeriod"/>
            </a:pPr>
            <a:r>
              <a:rPr lang="en-US" dirty="0">
                <a:latin typeface="Times New Roman" pitchFamily="18" charset="0"/>
                <a:cs typeface="Times New Roman" pitchFamily="18" charset="0"/>
              </a:rPr>
              <a:t>diabetes </a:t>
            </a:r>
          </a:p>
          <a:p>
            <a:pPr marL="514350" indent="-514350">
              <a:buFont typeface="+mj-lt"/>
              <a:buAutoNum type="arabicPeriod"/>
            </a:pPr>
            <a:r>
              <a:rPr lang="en-US" dirty="0">
                <a:latin typeface="Times New Roman" pitchFamily="18" charset="0"/>
                <a:cs typeface="Times New Roman" pitchFamily="18" charset="0"/>
              </a:rPr>
              <a:t>human immunodeficiency virus (HIV) </a:t>
            </a:r>
          </a:p>
          <a:p>
            <a:r>
              <a:rPr lang="en-US" b="1" dirty="0">
                <a:solidFill>
                  <a:srgbClr val="FF0000"/>
                </a:solidFill>
                <a:latin typeface="Times New Roman" pitchFamily="18" charset="0"/>
                <a:cs typeface="Times New Roman" pitchFamily="18" charset="0"/>
              </a:rPr>
              <a:t>Antenatal: </a:t>
            </a:r>
          </a:p>
          <a:p>
            <a:pPr marL="514350" indent="-514350">
              <a:buFont typeface="+mj-lt"/>
              <a:buAutoNum type="arabicPeriod"/>
            </a:pPr>
            <a:r>
              <a:rPr lang="en-US" dirty="0">
                <a:latin typeface="Times New Roman" pitchFamily="18" charset="0"/>
                <a:cs typeface="Times New Roman" pitchFamily="18" charset="0"/>
              </a:rPr>
              <a:t>Chorioamnionitis  </a:t>
            </a:r>
          </a:p>
          <a:p>
            <a:pPr marL="514350" indent="-514350">
              <a:buFont typeface="+mj-lt"/>
              <a:buAutoNum type="arabicPeriod"/>
            </a:pPr>
            <a:r>
              <a:rPr lang="en-US" dirty="0">
                <a:latin typeface="Times New Roman" pitchFamily="18" charset="0"/>
                <a:cs typeface="Times New Roman" pitchFamily="18" charset="0"/>
              </a:rPr>
              <a:t>Prolonged rupture of membranes </a:t>
            </a:r>
          </a:p>
          <a:p>
            <a:pPr marL="514350" indent="-514350">
              <a:buFont typeface="+mj-lt"/>
              <a:buAutoNum type="arabicPeriod"/>
            </a:pPr>
            <a:r>
              <a:rPr lang="en-US" dirty="0">
                <a:latin typeface="Times New Roman" pitchFamily="18" charset="0"/>
                <a:cs typeface="Times New Roman" pitchFamily="18" charset="0"/>
              </a:rPr>
              <a:t>Cervical cerclage for cervical incompetence </a:t>
            </a:r>
          </a:p>
          <a:p>
            <a:r>
              <a:rPr lang="en-US" b="1" dirty="0">
                <a:solidFill>
                  <a:srgbClr val="FF0000"/>
                </a:solidFill>
                <a:latin typeface="Times New Roman" pitchFamily="18" charset="0"/>
                <a:cs typeface="Times New Roman" pitchFamily="18" charset="0"/>
              </a:rPr>
              <a:t>Intra-partum:  </a:t>
            </a:r>
          </a:p>
          <a:p>
            <a:pPr marL="514350" indent="-514350">
              <a:buFont typeface="+mj-lt"/>
              <a:buAutoNum type="arabicPeriod"/>
            </a:pPr>
            <a:r>
              <a:rPr lang="en-US" dirty="0">
                <a:latin typeface="Times New Roman" pitchFamily="18" charset="0"/>
                <a:cs typeface="Times New Roman" pitchFamily="18" charset="0"/>
              </a:rPr>
              <a:t>Prolonged labour  </a:t>
            </a:r>
          </a:p>
          <a:p>
            <a:pPr marL="514350" indent="-514350">
              <a:buFont typeface="+mj-lt"/>
              <a:buAutoNum type="arabicPeriod"/>
            </a:pPr>
            <a:r>
              <a:rPr lang="en-US" dirty="0">
                <a:latin typeface="Times New Roman" pitchFamily="18" charset="0"/>
                <a:cs typeface="Times New Roman" pitchFamily="18" charset="0"/>
              </a:rPr>
              <a:t>Multiple vaginal examinations </a:t>
            </a:r>
          </a:p>
          <a:p>
            <a:pPr marL="514350" indent="-514350">
              <a:buFont typeface="+mj-lt"/>
              <a:buAutoNum type="arabicPeriod"/>
            </a:pPr>
            <a:r>
              <a:rPr lang="en-US" dirty="0">
                <a:latin typeface="Times New Roman" pitchFamily="18" charset="0"/>
                <a:cs typeface="Times New Roman" pitchFamily="18" charset="0"/>
              </a:rPr>
              <a:t>Instrumental delivery </a:t>
            </a:r>
          </a:p>
          <a:p>
            <a:pPr marL="514350" indent="-514350">
              <a:buFont typeface="+mj-lt"/>
              <a:buAutoNum type="arabicPeriod"/>
            </a:pPr>
            <a:r>
              <a:rPr lang="en-US" dirty="0">
                <a:latin typeface="Times New Roman" pitchFamily="18" charset="0"/>
                <a:cs typeface="Times New Roman" pitchFamily="18" charset="0"/>
              </a:rPr>
              <a:t>CS </a:t>
            </a:r>
          </a:p>
          <a:p>
            <a:pPr marL="514350" indent="-514350">
              <a:buFont typeface="+mj-lt"/>
              <a:buAutoNum type="arabicPeriod"/>
            </a:pPr>
            <a:r>
              <a:rPr lang="en-US" dirty="0">
                <a:latin typeface="Times New Roman" pitchFamily="18" charset="0"/>
                <a:cs typeface="Times New Roman" pitchFamily="18" charset="0"/>
              </a:rPr>
              <a:t>Manual removal of the placenta </a:t>
            </a:r>
          </a:p>
          <a:p>
            <a:pPr marL="514350" indent="-514350">
              <a:buFont typeface="+mj-lt"/>
              <a:buAutoNum type="arabicPeriod"/>
            </a:pPr>
            <a:r>
              <a:rPr lang="en-US" dirty="0">
                <a:latin typeface="Times New Roman" pitchFamily="18" charset="0"/>
                <a:cs typeface="Times New Roman" pitchFamily="18" charset="0"/>
              </a:rPr>
              <a:t>Retained products of conception</a:t>
            </a:r>
          </a:p>
        </p:txBody>
      </p:sp>
    </p:spTree>
    <p:extLst>
      <p:ext uri="{BB962C8B-B14F-4D97-AF65-F5344CB8AC3E}">
        <p14:creationId xmlns:p14="http://schemas.microsoft.com/office/powerpoint/2010/main" val="2375661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918" y="213094"/>
            <a:ext cx="11810082" cy="3416320"/>
          </a:xfrm>
          <a:prstGeom prst="rect">
            <a:avLst/>
          </a:prstGeom>
        </p:spPr>
        <p:txBody>
          <a:bodyPr wrap="square">
            <a:spAutoFit/>
          </a:bodyPr>
          <a:lstStyle/>
          <a:p>
            <a:r>
              <a:rPr lang="en-US" b="1" dirty="0" smtClean="0">
                <a:solidFill>
                  <a:srgbClr val="FF0000"/>
                </a:solidFill>
                <a:latin typeface="Times New Roman" pitchFamily="18" charset="0"/>
                <a:cs typeface="Times New Roman" pitchFamily="18" charset="0"/>
              </a:rPr>
              <a:t>PREVENTION</a:t>
            </a:r>
          </a:p>
          <a:p>
            <a:r>
              <a:rPr lang="en-US" b="1" dirty="0" smtClean="0">
                <a:solidFill>
                  <a:srgbClr val="FF0000"/>
                </a:solidFill>
                <a:latin typeface="Times New Roman" pitchFamily="18" charset="0"/>
                <a:cs typeface="Times New Roman" pitchFamily="18" charset="0"/>
              </a:rPr>
              <a:t> </a:t>
            </a:r>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General hygiene, a good surgical approach and aseptic techniques have all contributed to the </a:t>
            </a:r>
            <a:r>
              <a:rPr lang="en-US" b="1" dirty="0">
                <a:solidFill>
                  <a:srgbClr val="FF0000"/>
                </a:solidFill>
                <a:latin typeface="Times New Roman" pitchFamily="18" charset="0"/>
                <a:cs typeface="Times New Roman" pitchFamily="18" charset="0"/>
              </a:rPr>
              <a:t>decline in severe puerperal sepsis</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The </a:t>
            </a:r>
            <a:r>
              <a:rPr lang="en-US" b="1" dirty="0">
                <a:solidFill>
                  <a:srgbClr val="FF0000"/>
                </a:solidFill>
                <a:latin typeface="Times New Roman" pitchFamily="18" charset="0"/>
                <a:cs typeface="Times New Roman" pitchFamily="18" charset="0"/>
              </a:rPr>
              <a:t>risk</a:t>
            </a:r>
            <a:r>
              <a:rPr lang="en-US" dirty="0">
                <a:latin typeface="Times New Roman" pitchFamily="18" charset="0"/>
                <a:cs typeface="Times New Roman" pitchFamily="18" charset="0"/>
              </a:rPr>
              <a:t> is higher following CS, PPROM , OVD , manual removal of placenta or 3</a:t>
            </a:r>
            <a:r>
              <a:rPr lang="en-US" baseline="30000" dirty="0">
                <a:latin typeface="Times New Roman" pitchFamily="18" charset="0"/>
                <a:cs typeface="Times New Roman" pitchFamily="18" charset="0"/>
              </a:rPr>
              <a:t>rd</a:t>
            </a:r>
            <a:r>
              <a:rPr lang="en-US" dirty="0">
                <a:latin typeface="Times New Roman" pitchFamily="18" charset="0"/>
                <a:cs typeface="Times New Roman" pitchFamily="18" charset="0"/>
              </a:rPr>
              <a:t> degree tears, but can be prevented by routine prophylactic antibiotics. </a:t>
            </a:r>
          </a:p>
          <a:p>
            <a:r>
              <a:rPr lang="en-US" dirty="0">
                <a:latin typeface="Times New Roman" pitchFamily="18" charset="0"/>
                <a:cs typeface="Times New Roman" pitchFamily="18" charset="0"/>
              </a:rPr>
              <a:t>For CS , a single intraoperative dose of </a:t>
            </a:r>
            <a:r>
              <a:rPr lang="en-US" b="1" dirty="0">
                <a:solidFill>
                  <a:srgbClr val="FF0000"/>
                </a:solidFill>
                <a:latin typeface="Times New Roman" pitchFamily="18" charset="0"/>
                <a:cs typeface="Times New Roman" pitchFamily="18" charset="0"/>
              </a:rPr>
              <a:t>antibiotics</a:t>
            </a:r>
            <a:r>
              <a:rPr lang="en-US" dirty="0">
                <a:latin typeface="Times New Roman" pitchFamily="18" charset="0"/>
                <a:cs typeface="Times New Roman" pitchFamily="18" charset="0"/>
              </a:rPr>
              <a:t> (penicillin or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-generation cephalosporin) is given before the skin incision. Antibiotic prophylaxis should also be used for those with group B Streptococcus colonization. </a:t>
            </a:r>
          </a:p>
          <a:p>
            <a:r>
              <a:rPr lang="en-US" dirty="0">
                <a:latin typeface="Times New Roman" pitchFamily="18" charset="0"/>
                <a:cs typeface="Times New Roman" pitchFamily="18" charset="0"/>
              </a:rPr>
              <a:t>The risk of postnatal infection can be further reduced by </a:t>
            </a:r>
            <a:r>
              <a:rPr lang="en-US" b="1" dirty="0">
                <a:solidFill>
                  <a:srgbClr val="FF0000"/>
                </a:solidFill>
                <a:latin typeface="Times New Roman" pitchFamily="18" charset="0"/>
                <a:cs typeface="Times New Roman" pitchFamily="18" charset="0"/>
              </a:rPr>
              <a:t>vaginal cleansing </a:t>
            </a:r>
            <a:r>
              <a:rPr lang="en-US" dirty="0">
                <a:latin typeface="Times New Roman" pitchFamily="18" charset="0"/>
                <a:cs typeface="Times New Roman" pitchFamily="18" charset="0"/>
              </a:rPr>
              <a:t>with chlorhexidine or povidone-iodine prior to </a:t>
            </a:r>
            <a:r>
              <a:rPr lang="en-US" b="1" dirty="0">
                <a:solidFill>
                  <a:srgbClr val="FF0000"/>
                </a:solidFill>
                <a:latin typeface="Times New Roman" pitchFamily="18" charset="0"/>
                <a:cs typeface="Times New Roman" pitchFamily="18" charset="0"/>
              </a:rPr>
              <a:t>emergency CS</a:t>
            </a:r>
          </a:p>
          <a:p>
            <a:r>
              <a:rPr lang="en-US" dirty="0">
                <a:latin typeface="Times New Roman" pitchFamily="18" charset="0"/>
                <a:cs typeface="Times New Roman" pitchFamily="18" charset="0"/>
              </a:rPr>
              <a:t>The </a:t>
            </a:r>
            <a:r>
              <a:rPr lang="en-US" b="1" dirty="0">
                <a:solidFill>
                  <a:srgbClr val="FF0000"/>
                </a:solidFill>
                <a:latin typeface="Times New Roman" pitchFamily="18" charset="0"/>
                <a:cs typeface="Times New Roman" pitchFamily="18" charset="0"/>
              </a:rPr>
              <a:t>resistant bacteria</a:t>
            </a:r>
            <a:r>
              <a:rPr lang="en-US" dirty="0">
                <a:latin typeface="Times New Roman" pitchFamily="18" charset="0"/>
                <a:cs typeface="Times New Roman" pitchFamily="18" charset="0"/>
              </a:rPr>
              <a:t> (e.g. methicillin-resistant S. aureus [MRSA]) has led some units to routinely screen all women admitted electively to the hospital.</a:t>
            </a:r>
          </a:p>
        </p:txBody>
      </p:sp>
      <p:sp>
        <p:nvSpPr>
          <p:cNvPr id="4" name="Rectangle 3"/>
          <p:cNvSpPr/>
          <p:nvPr/>
        </p:nvSpPr>
        <p:spPr>
          <a:xfrm>
            <a:off x="260733" y="3743226"/>
            <a:ext cx="11810082" cy="2585323"/>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CLINICAL PRESENTATION </a:t>
            </a:r>
            <a:endParaRPr lang="en-US" b="1" dirty="0" smtClean="0">
              <a:solidFill>
                <a:srgbClr val="FF0000"/>
              </a:solidFill>
              <a:latin typeface="Times New Roman" pitchFamily="18" charset="0"/>
              <a:cs typeface="Times New Roman" pitchFamily="18" charset="0"/>
            </a:endParaRP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The </a:t>
            </a:r>
            <a:r>
              <a:rPr lang="en-US" b="1" dirty="0">
                <a:solidFill>
                  <a:srgbClr val="FF0000"/>
                </a:solidFill>
                <a:latin typeface="Times New Roman" pitchFamily="18" charset="0"/>
                <a:cs typeface="Times New Roman" pitchFamily="18" charset="0"/>
              </a:rPr>
              <a:t>factors</a:t>
            </a:r>
            <a:r>
              <a:rPr lang="en-US" dirty="0">
                <a:latin typeface="Times New Roman" pitchFamily="18" charset="0"/>
                <a:cs typeface="Times New Roman" pitchFamily="18" charset="0"/>
              </a:rPr>
              <a:t> that determine the infection </a:t>
            </a:r>
            <a:r>
              <a:rPr lang="en-US" b="1" dirty="0">
                <a:solidFill>
                  <a:srgbClr val="FF0000"/>
                </a:solidFill>
                <a:latin typeface="Times New Roman" pitchFamily="18" charset="0"/>
                <a:cs typeface="Times New Roman" pitchFamily="18" charset="0"/>
              </a:rPr>
              <a:t>severity</a:t>
            </a:r>
            <a:r>
              <a:rPr lang="en-US" dirty="0">
                <a:latin typeface="Times New Roman" pitchFamily="18" charset="0"/>
                <a:cs typeface="Times New Roman" pitchFamily="18" charset="0"/>
              </a:rPr>
              <a:t>:</a:t>
            </a:r>
          </a:p>
          <a:p>
            <a:pPr marL="514350" indent="-514350">
              <a:buFont typeface="+mj-lt"/>
              <a:buAutoNum type="arabicPeriod"/>
            </a:pPr>
            <a:r>
              <a:rPr lang="en-US" dirty="0">
                <a:latin typeface="Times New Roman" pitchFamily="18" charset="0"/>
                <a:cs typeface="Times New Roman" pitchFamily="18" charset="0"/>
              </a:rPr>
              <a:t>The general health of the woman, </a:t>
            </a:r>
          </a:p>
          <a:p>
            <a:pPr marL="514350" indent="-514350">
              <a:buFont typeface="+mj-lt"/>
              <a:buAutoNum type="arabicPeriod"/>
            </a:pPr>
            <a:r>
              <a:rPr lang="en-US" dirty="0">
                <a:latin typeface="Times New Roman" pitchFamily="18" charset="0"/>
                <a:cs typeface="Times New Roman" pitchFamily="18" charset="0"/>
              </a:rPr>
              <a:t>The virulence of the organism, </a:t>
            </a:r>
          </a:p>
          <a:p>
            <a:pPr marL="514350" indent="-514350">
              <a:buFont typeface="+mj-lt"/>
              <a:buAutoNum type="arabicPeriod"/>
            </a:pPr>
            <a:r>
              <a:rPr lang="en-US" dirty="0">
                <a:latin typeface="Times New Roman" pitchFamily="18" charset="0"/>
                <a:cs typeface="Times New Roman" pitchFamily="18" charset="0"/>
              </a:rPr>
              <a:t>The presence of haematoma or retained products of conception, </a:t>
            </a:r>
          </a:p>
          <a:p>
            <a:pPr marL="514350" indent="-514350">
              <a:buFont typeface="+mj-lt"/>
              <a:buAutoNum type="arabicPeriod"/>
            </a:pPr>
            <a:r>
              <a:rPr lang="en-US" dirty="0">
                <a:latin typeface="Times New Roman" pitchFamily="18" charset="0"/>
                <a:cs typeface="Times New Roman" pitchFamily="18" charset="0"/>
              </a:rPr>
              <a:t>The timing of antibiotic therapy . </a:t>
            </a:r>
          </a:p>
          <a:p>
            <a:r>
              <a:rPr lang="en-US" dirty="0">
                <a:latin typeface="Times New Roman" pitchFamily="18" charset="0"/>
                <a:cs typeface="Times New Roman" pitchFamily="18" charset="0"/>
              </a:rPr>
              <a:t>Tubal involvement in the form of </a:t>
            </a:r>
            <a:r>
              <a:rPr lang="en-US" b="1" dirty="0">
                <a:solidFill>
                  <a:srgbClr val="FF0000"/>
                </a:solidFill>
                <a:latin typeface="Times New Roman" pitchFamily="18" charset="0"/>
                <a:cs typeface="Times New Roman" pitchFamily="18" charset="0"/>
              </a:rPr>
              <a:t>peri-salpingitis</a:t>
            </a:r>
            <a:r>
              <a:rPr lang="en-US" dirty="0">
                <a:solidFill>
                  <a:prstClr val="black">
                    <a:lumMod val="50000"/>
                    <a:lumOff val="50000"/>
                  </a:prstClr>
                </a:solidFill>
                <a:latin typeface="Times New Roman" pitchFamily="18" charset="0"/>
                <a:cs typeface="Times New Roman" pitchFamily="18" charset="0"/>
              </a:rPr>
              <a:t>  </a:t>
            </a:r>
            <a:r>
              <a:rPr lang="en-US" dirty="0">
                <a:latin typeface="Times New Roman" pitchFamily="18" charset="0"/>
                <a:cs typeface="Times New Roman" pitchFamily="18" charset="0"/>
              </a:rPr>
              <a:t>rarely causes tubal occlusion and consequent </a:t>
            </a:r>
            <a:r>
              <a:rPr lang="en-US" b="1" dirty="0">
                <a:solidFill>
                  <a:srgbClr val="FF0000"/>
                </a:solidFill>
                <a:latin typeface="Times New Roman" pitchFamily="18" charset="0"/>
                <a:cs typeface="Times New Roman" pitchFamily="18" charset="0"/>
              </a:rPr>
              <a:t>infertility. </a:t>
            </a:r>
          </a:p>
          <a:p>
            <a:r>
              <a:rPr lang="en-US" b="1" dirty="0" err="1">
                <a:solidFill>
                  <a:srgbClr val="FF0000"/>
                </a:solidFill>
                <a:latin typeface="Times New Roman" pitchFamily="18" charset="0"/>
                <a:cs typeface="Times New Roman" pitchFamily="18" charset="0"/>
              </a:rPr>
              <a:t>Tubo</a:t>
            </a:r>
            <a:r>
              <a:rPr lang="en-US" b="1" dirty="0">
                <a:solidFill>
                  <a:srgbClr val="FF0000"/>
                </a:solidFill>
                <a:latin typeface="Times New Roman" pitchFamily="18" charset="0"/>
                <a:cs typeface="Times New Roman" pitchFamily="18" charset="0"/>
              </a:rPr>
              <a:t>-ovarian abscesses </a:t>
            </a:r>
            <a:r>
              <a:rPr lang="en-US" dirty="0">
                <a:latin typeface="Times New Roman" pitchFamily="18" charset="0"/>
                <a:cs typeface="Times New Roman" pitchFamily="18" charset="0"/>
              </a:rPr>
              <a:t>are also a rare complication of puerperal sepsis. </a:t>
            </a:r>
          </a:p>
        </p:txBody>
      </p:sp>
    </p:spTree>
    <p:extLst>
      <p:ext uri="{BB962C8B-B14F-4D97-AF65-F5344CB8AC3E}">
        <p14:creationId xmlns:p14="http://schemas.microsoft.com/office/powerpoint/2010/main" val="163873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488" y="337935"/>
            <a:ext cx="10160001" cy="2529923"/>
          </a:xfrm>
          <a:prstGeom prst="rect">
            <a:avLst/>
          </a:prstGeom>
        </p:spPr>
        <p:txBody>
          <a:bodyPr wrap="square">
            <a:spAutoFit/>
          </a:bodyPr>
          <a:lstStyle/>
          <a:p>
            <a:pPr marL="342900" lvl="0" indent="-342900" defTabSz="914400">
              <a:spcBef>
                <a:spcPct val="20000"/>
              </a:spcBef>
              <a:buFont typeface="Arial" pitchFamily="34" charset="0"/>
              <a:buChar char="•"/>
            </a:pPr>
            <a:r>
              <a:rPr lang="en-US" sz="2400" dirty="0">
                <a:latin typeface="Times New Roman" pitchFamily="18" charset="0"/>
                <a:cs typeface="Times New Roman" pitchFamily="18" charset="0"/>
              </a:rPr>
              <a:t>The puerperium refers to the </a:t>
            </a:r>
            <a:r>
              <a:rPr lang="en-US" sz="2400" b="1" dirty="0">
                <a:latin typeface="Times New Roman" pitchFamily="18" charset="0"/>
                <a:cs typeface="Times New Roman" pitchFamily="18" charset="0"/>
              </a:rPr>
              <a:t>6-week</a:t>
            </a:r>
            <a:r>
              <a:rPr lang="en-US" sz="2400" dirty="0">
                <a:latin typeface="Times New Roman" pitchFamily="18" charset="0"/>
                <a:cs typeface="Times New Roman" pitchFamily="18" charset="0"/>
              </a:rPr>
              <a:t> period following completion of the 3</a:t>
            </a:r>
            <a:r>
              <a:rPr lang="en-US" sz="2400" baseline="30000" dirty="0">
                <a:latin typeface="Times New Roman" pitchFamily="18" charset="0"/>
                <a:cs typeface="Times New Roman" pitchFamily="18" charset="0"/>
              </a:rPr>
              <a:t>rd</a:t>
            </a:r>
            <a:r>
              <a:rPr lang="en-US" sz="2400" dirty="0">
                <a:latin typeface="Times New Roman" pitchFamily="18" charset="0"/>
                <a:cs typeface="Times New Roman" pitchFamily="18" charset="0"/>
              </a:rPr>
              <a:t> stage of labour until return to the pre-pregnant state. </a:t>
            </a:r>
          </a:p>
          <a:p>
            <a:pPr marL="342900" lvl="0" indent="-342900" defTabSz="914400">
              <a:spcBef>
                <a:spcPct val="20000"/>
              </a:spcBef>
              <a:buFont typeface="Arial" pitchFamily="34" charset="0"/>
              <a:buChar char="•"/>
            </a:pPr>
            <a:r>
              <a:rPr lang="en-US" sz="2400" dirty="0">
                <a:latin typeface="Times New Roman" pitchFamily="18" charset="0"/>
                <a:cs typeface="Times New Roman" pitchFamily="18" charset="0"/>
              </a:rPr>
              <a:t>Some times , this period consider </a:t>
            </a:r>
            <a:r>
              <a:rPr lang="en-US" sz="2400" b="1" dirty="0">
                <a:latin typeface="Times New Roman" pitchFamily="18" charset="0"/>
                <a:cs typeface="Times New Roman" pitchFamily="18" charset="0"/>
              </a:rPr>
              <a:t>dangerous</a:t>
            </a:r>
            <a:r>
              <a:rPr lang="en-US" sz="2400" dirty="0">
                <a:latin typeface="Times New Roman" pitchFamily="18" charset="0"/>
                <a:cs typeface="Times New Roman" pitchFamily="18" charset="0"/>
              </a:rPr>
              <a:t>, and maternal </a:t>
            </a:r>
            <a:r>
              <a:rPr lang="en-US" sz="2400" b="1" dirty="0">
                <a:latin typeface="Times New Roman" pitchFamily="18" charset="0"/>
                <a:cs typeface="Times New Roman" pitchFamily="18" charset="0"/>
              </a:rPr>
              <a:t>deaths</a:t>
            </a:r>
            <a:r>
              <a:rPr lang="en-US" sz="2400" dirty="0">
                <a:latin typeface="Times New Roman" pitchFamily="18" charset="0"/>
                <a:cs typeface="Times New Roman" pitchFamily="18" charset="0"/>
              </a:rPr>
              <a:t> may occur.</a:t>
            </a:r>
          </a:p>
          <a:p>
            <a:pPr marL="342900" lvl="0" indent="-342900" defTabSz="914400">
              <a:spcBef>
                <a:spcPct val="20000"/>
              </a:spcBef>
              <a:buFont typeface="Arial" pitchFamily="34" charset="0"/>
              <a:buChar char="•"/>
            </a:pPr>
            <a:r>
              <a:rPr lang="en-US" sz="2400" dirty="0">
                <a:latin typeface="Times New Roman" pitchFamily="18" charset="0"/>
                <a:cs typeface="Times New Roman" pitchFamily="18" charset="0"/>
              </a:rPr>
              <a:t>During this period , the mother is also susceptible to </a:t>
            </a:r>
            <a:r>
              <a:rPr lang="en-US" sz="2400" b="1" dirty="0">
                <a:latin typeface="Times New Roman" pitchFamily="18" charset="0"/>
                <a:cs typeface="Times New Roman" pitchFamily="18" charset="0"/>
              </a:rPr>
              <a:t>psychological disturbances</a:t>
            </a:r>
            <a:r>
              <a:rPr lang="en-US" sz="2400" dirty="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marL="342900" lvl="0" indent="-342900" defTabSz="914400">
              <a:spcBef>
                <a:spcPct val="20000"/>
              </a:spcBef>
              <a:buFont typeface="Arial" pitchFamily="34" charset="0"/>
              <a:buChar char="•"/>
            </a:pPr>
            <a:r>
              <a:rPr lang="en-US" sz="2400" dirty="0">
                <a:solidFill>
                  <a:prstClr val="black">
                    <a:lumMod val="50000"/>
                    <a:lumOff val="50000"/>
                  </a:prstClr>
                </a:solidFill>
                <a:latin typeface="Times New Roman" pitchFamily="18" charset="0"/>
                <a:cs typeface="Times New Roman" pitchFamily="18" charset="0"/>
              </a:rPr>
              <a:t> </a:t>
            </a:r>
            <a:r>
              <a:rPr lang="en-US" sz="2400" dirty="0" smtClean="0">
                <a:solidFill>
                  <a:prstClr val="black">
                    <a:lumMod val="50000"/>
                    <a:lumOff val="50000"/>
                  </a:prstClr>
                </a:solidFill>
                <a:latin typeface="Times New Roman" pitchFamily="18" charset="0"/>
                <a:cs typeface="Times New Roman" pitchFamily="18" charset="0"/>
              </a:rPr>
              <a:t>                                                        The time of maternal deaths in the UK </a:t>
            </a:r>
            <a:endParaRPr lang="en-US" sz="2400" dirty="0">
              <a:solidFill>
                <a:prstClr val="black">
                  <a:lumMod val="50000"/>
                  <a:lumOff val="50000"/>
                </a:prstClr>
              </a:solidFill>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2655464" y="2991555"/>
            <a:ext cx="8303472" cy="4035778"/>
          </a:xfrm>
          <a:prstGeom prst="rect">
            <a:avLst/>
          </a:prstGeom>
        </p:spPr>
      </p:pic>
    </p:spTree>
    <p:extLst>
      <p:ext uri="{BB962C8B-B14F-4D97-AF65-F5344CB8AC3E}">
        <p14:creationId xmlns:p14="http://schemas.microsoft.com/office/powerpoint/2010/main" val="1106781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597" y="176901"/>
            <a:ext cx="11879855" cy="2308324"/>
          </a:xfrm>
          <a:prstGeom prst="rect">
            <a:avLst/>
          </a:prstGeom>
        </p:spPr>
        <p:txBody>
          <a:bodyPr wrap="square">
            <a:spAutoFit/>
          </a:bodyPr>
          <a:lstStyle/>
          <a:p>
            <a:pPr lvl="0"/>
            <a:r>
              <a:rPr lang="en-US" b="1" dirty="0">
                <a:solidFill>
                  <a:srgbClr val="FF0000"/>
                </a:solidFill>
                <a:latin typeface="Times New Roman" pitchFamily="18" charset="0"/>
                <a:cs typeface="Times New Roman" pitchFamily="18" charset="0"/>
              </a:rPr>
              <a:t>The methods of spread of puerperal infection are  : </a:t>
            </a:r>
          </a:p>
          <a:p>
            <a:pPr marL="457200" lvl="0" indent="-457200">
              <a:buFont typeface="+mj-lt"/>
              <a:buAutoNum type="arabicPeriod"/>
            </a:pPr>
            <a:r>
              <a:rPr lang="en-US" dirty="0">
                <a:latin typeface="Times New Roman" pitchFamily="18" charset="0"/>
                <a:cs typeface="Times New Roman" pitchFamily="18" charset="0"/>
              </a:rPr>
              <a:t>An ascending infection from the lower genital tract or primary infection of the placental site may spread via the fallopian tubes to the ovaries, giving rise to a salpingo-oophoritis and pelvic peritonitis. This could progress to a generalized peritonitis and the development of </a:t>
            </a:r>
            <a:r>
              <a:rPr lang="en-US" b="1" dirty="0">
                <a:latin typeface="Times New Roman" pitchFamily="18" charset="0"/>
                <a:cs typeface="Times New Roman" pitchFamily="18" charset="0"/>
              </a:rPr>
              <a:t>pelvic abscesses</a:t>
            </a:r>
            <a:r>
              <a:rPr lang="en-US" dirty="0">
                <a:latin typeface="Times New Roman" pitchFamily="18" charset="0"/>
                <a:cs typeface="Times New Roman" pitchFamily="18" charset="0"/>
              </a:rPr>
              <a:t>. </a:t>
            </a:r>
          </a:p>
          <a:p>
            <a:pPr marL="457200" lvl="0" indent="-457200">
              <a:buFont typeface="+mj-lt"/>
              <a:buAutoNum type="arabicPeriod"/>
            </a:pPr>
            <a:r>
              <a:rPr lang="en-US" dirty="0">
                <a:latin typeface="Times New Roman" pitchFamily="18" charset="0"/>
                <a:cs typeface="Times New Roman" pitchFamily="18" charset="0"/>
              </a:rPr>
              <a:t>Infection may spread directly into the myometrium and the parametrium, giving rise to </a:t>
            </a:r>
            <a:r>
              <a:rPr lang="en-US" b="1" dirty="0">
                <a:latin typeface="Times New Roman" pitchFamily="18" charset="0"/>
                <a:cs typeface="Times New Roman" pitchFamily="18" charset="0"/>
              </a:rPr>
              <a:t>parametritis. </a:t>
            </a:r>
          </a:p>
          <a:p>
            <a:pPr marL="457200" lvl="0" indent="-457200">
              <a:buFont typeface="+mj-lt"/>
              <a:buAutoNum type="arabicPeriod"/>
            </a:pPr>
            <a:r>
              <a:rPr lang="en-US" dirty="0">
                <a:latin typeface="Times New Roman" pitchFamily="18" charset="0"/>
                <a:cs typeface="Times New Roman" pitchFamily="18" charset="0"/>
              </a:rPr>
              <a:t>Infection may spread to distant sites via </a:t>
            </a:r>
            <a:r>
              <a:rPr lang="en-US" b="1" dirty="0">
                <a:latin typeface="Times New Roman" pitchFamily="18" charset="0"/>
                <a:cs typeface="Times New Roman" pitchFamily="18" charset="0"/>
              </a:rPr>
              <a:t>lymphatics</a:t>
            </a:r>
            <a:r>
              <a:rPr lang="en-US" dirty="0">
                <a:latin typeface="Times New Roman" pitchFamily="18" charset="0"/>
                <a:cs typeface="Times New Roman" pitchFamily="18" charset="0"/>
              </a:rPr>
              <a:t> and </a:t>
            </a:r>
            <a:r>
              <a:rPr lang="en-US" b="1" dirty="0">
                <a:latin typeface="Times New Roman" pitchFamily="18" charset="0"/>
                <a:cs typeface="Times New Roman" pitchFamily="18" charset="0"/>
              </a:rPr>
              <a:t>blood vessels</a:t>
            </a:r>
            <a:r>
              <a:rPr lang="en-US" dirty="0">
                <a:latin typeface="Times New Roman" pitchFamily="18" charset="0"/>
                <a:cs typeface="Times New Roman" pitchFamily="18" charset="0"/>
              </a:rPr>
              <a:t>. This could give rise to a </a:t>
            </a:r>
            <a:r>
              <a:rPr lang="en-US" b="1" dirty="0">
                <a:latin typeface="Times New Roman" pitchFamily="18" charset="0"/>
                <a:cs typeface="Times New Roman" pitchFamily="18" charset="0"/>
              </a:rPr>
              <a:t>septic thrombophlebitis</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pulmonary infections </a:t>
            </a:r>
            <a:r>
              <a:rPr lang="en-US" dirty="0">
                <a:latin typeface="Times New Roman" pitchFamily="18" charset="0"/>
                <a:cs typeface="Times New Roman" pitchFamily="18" charset="0"/>
              </a:rPr>
              <a:t>or </a:t>
            </a:r>
            <a:r>
              <a:rPr lang="en-US" b="1" dirty="0">
                <a:latin typeface="Times New Roman" pitchFamily="18" charset="0"/>
                <a:cs typeface="Times New Roman" pitchFamily="18" charset="0"/>
              </a:rPr>
              <a:t>generalized </a:t>
            </a:r>
            <a:r>
              <a:rPr lang="en-US" b="1" dirty="0" smtClean="0">
                <a:latin typeface="Times New Roman" pitchFamily="18" charset="0"/>
                <a:cs typeface="Times New Roman" pitchFamily="18" charset="0"/>
              </a:rPr>
              <a:t>septicemia </a:t>
            </a:r>
            <a:r>
              <a:rPr lang="en-US" dirty="0">
                <a:latin typeface="Times New Roman" pitchFamily="18" charset="0"/>
                <a:cs typeface="Times New Roman" pitchFamily="18" charset="0"/>
              </a:rPr>
              <a:t>and</a:t>
            </a:r>
            <a:r>
              <a:rPr lang="en-US" b="1" dirty="0">
                <a:latin typeface="Times New Roman" pitchFamily="18" charset="0"/>
                <a:cs typeface="Times New Roman" pitchFamily="18" charset="0"/>
              </a:rPr>
              <a:t> endotoxic shock.</a:t>
            </a:r>
          </a:p>
          <a:p>
            <a:endParaRPr lang="en-US" b="1" dirty="0">
              <a:latin typeface="Times New Roman" pitchFamily="18" charset="0"/>
              <a:cs typeface="Times New Roman" pitchFamily="18" charset="0"/>
            </a:endParaRPr>
          </a:p>
        </p:txBody>
      </p:sp>
      <p:sp>
        <p:nvSpPr>
          <p:cNvPr id="4" name="Rectangle 3"/>
          <p:cNvSpPr/>
          <p:nvPr/>
        </p:nvSpPr>
        <p:spPr>
          <a:xfrm>
            <a:off x="547169" y="2485225"/>
            <a:ext cx="11505283" cy="4154984"/>
          </a:xfrm>
          <a:prstGeom prst="rect">
            <a:avLst/>
          </a:prstGeom>
        </p:spPr>
        <p:txBody>
          <a:bodyPr wrap="square">
            <a:spAutoFit/>
          </a:bodyPr>
          <a:lstStyle/>
          <a:p>
            <a:r>
              <a:rPr lang="en-US" sz="2000" dirty="0">
                <a:solidFill>
                  <a:srgbClr val="FF0000"/>
                </a:solidFill>
                <a:latin typeface="AvenirLTStd-Heavy"/>
              </a:rPr>
              <a:t>Investigations </a:t>
            </a:r>
            <a:r>
              <a:rPr lang="en-US" sz="2000" dirty="0" smtClean="0">
                <a:solidFill>
                  <a:srgbClr val="FF0000"/>
                </a:solidFill>
                <a:latin typeface="AvenirLTStd-Heavy"/>
              </a:rPr>
              <a:t>Abnormalities</a:t>
            </a:r>
          </a:p>
          <a:p>
            <a:endParaRPr lang="en-US" sz="2000" dirty="0">
              <a:solidFill>
                <a:srgbClr val="FF0000"/>
              </a:solidFill>
              <a:latin typeface="AvenirLTStd-Heavy"/>
            </a:endParaRPr>
          </a:p>
          <a:p>
            <a:r>
              <a:rPr lang="en-US" sz="1600" dirty="0">
                <a:latin typeface="HelveticaNeueLTStd-Roman"/>
              </a:rPr>
              <a:t>Full blood count </a:t>
            </a:r>
            <a:r>
              <a:rPr lang="en-US" sz="1600" dirty="0" smtClean="0">
                <a:latin typeface="HelveticaNeueLTStd-Roman"/>
              </a:rPr>
              <a:t>                                                               leukocytosis and thrombocytopenia</a:t>
            </a:r>
            <a:endParaRPr lang="en-US" sz="1600" dirty="0">
              <a:latin typeface="HelveticaNeueLTStd-Roman"/>
            </a:endParaRPr>
          </a:p>
          <a:p>
            <a:r>
              <a:rPr lang="en-US" sz="1600" dirty="0">
                <a:latin typeface="HelveticaNeueLTStd-Roman"/>
              </a:rPr>
              <a:t>Urea and electrolytes </a:t>
            </a:r>
            <a:r>
              <a:rPr lang="en-US" sz="1600" dirty="0" smtClean="0">
                <a:latin typeface="HelveticaNeueLTStd-Roman"/>
              </a:rPr>
              <a:t>                                                     Fluid </a:t>
            </a:r>
            <a:r>
              <a:rPr lang="en-US" sz="1600" dirty="0">
                <a:latin typeface="HelveticaNeueLTStd-Roman"/>
              </a:rPr>
              <a:t>and </a:t>
            </a:r>
            <a:r>
              <a:rPr lang="en-US" sz="1600" dirty="0" smtClean="0">
                <a:latin typeface="HelveticaNeueLTStd-Roman"/>
              </a:rPr>
              <a:t>electrolyte imbalance </a:t>
            </a:r>
          </a:p>
          <a:p>
            <a:r>
              <a:rPr lang="en-US" sz="1600" dirty="0" smtClean="0">
                <a:latin typeface="HelveticaNeueLTStd-Roman"/>
              </a:rPr>
              <a:t>Culture </a:t>
            </a:r>
            <a:r>
              <a:rPr lang="en-US" sz="1600" dirty="0">
                <a:latin typeface="HelveticaNeueLTStd-Roman"/>
              </a:rPr>
              <a:t>of blood, </a:t>
            </a:r>
            <a:r>
              <a:rPr lang="en-US" sz="1600" dirty="0" smtClean="0">
                <a:latin typeface="HelveticaNeueLTStd-Roman"/>
              </a:rPr>
              <a:t>sputum or </a:t>
            </a:r>
            <a:r>
              <a:rPr lang="en-US" sz="1600" dirty="0">
                <a:latin typeface="HelveticaNeueLTStd-Roman"/>
              </a:rPr>
              <a:t>breast milk </a:t>
            </a:r>
            <a:endParaRPr lang="en-US" sz="1600" dirty="0" smtClean="0">
              <a:latin typeface="HelveticaNeueLTStd-Roman"/>
            </a:endParaRPr>
          </a:p>
          <a:p>
            <a:r>
              <a:rPr lang="en-US" sz="1600" dirty="0" smtClean="0">
                <a:latin typeface="HelveticaNeueLTStd-Roman"/>
              </a:rPr>
              <a:t>or swabs from </a:t>
            </a:r>
            <a:r>
              <a:rPr lang="en-US" sz="1600" dirty="0">
                <a:latin typeface="HelveticaNeueLTStd-Roman"/>
              </a:rPr>
              <a:t>high vagina, </a:t>
            </a:r>
            <a:r>
              <a:rPr lang="en-US" sz="1600" dirty="0" smtClean="0">
                <a:latin typeface="HelveticaNeueLTStd-Roman"/>
              </a:rPr>
              <a:t>wound or throat                   Bacterial </a:t>
            </a:r>
            <a:r>
              <a:rPr lang="en-US" sz="1600" dirty="0">
                <a:latin typeface="HelveticaNeueLTStd-Roman"/>
              </a:rPr>
              <a:t>or viral </a:t>
            </a:r>
            <a:r>
              <a:rPr lang="en-US" sz="1600" dirty="0" smtClean="0">
                <a:latin typeface="HelveticaNeueLTStd-Roman"/>
              </a:rPr>
              <a:t>culture</a:t>
            </a:r>
          </a:p>
          <a:p>
            <a:endParaRPr lang="en-US" sz="1600" dirty="0">
              <a:latin typeface="HelveticaNeueLTStd-Roman"/>
            </a:endParaRPr>
          </a:p>
          <a:p>
            <a:r>
              <a:rPr lang="en-US" sz="1600" dirty="0">
                <a:latin typeface="HelveticaNeueLTStd-Roman"/>
              </a:rPr>
              <a:t>Chest X-ray </a:t>
            </a:r>
            <a:r>
              <a:rPr lang="en-US" sz="1600" dirty="0" smtClean="0">
                <a:latin typeface="HelveticaNeueLTStd-Roman"/>
              </a:rPr>
              <a:t>                                                                     Evidence </a:t>
            </a:r>
            <a:r>
              <a:rPr lang="en-US" sz="1600" dirty="0">
                <a:latin typeface="HelveticaNeueLTStd-Roman"/>
              </a:rPr>
              <a:t>of </a:t>
            </a:r>
            <a:r>
              <a:rPr lang="en-US" sz="1600" dirty="0" smtClean="0">
                <a:latin typeface="HelveticaNeueLTStd-Roman"/>
              </a:rPr>
              <a:t>infection</a:t>
            </a:r>
          </a:p>
          <a:p>
            <a:endParaRPr lang="en-US" sz="1600" dirty="0">
              <a:latin typeface="HelveticaNeueLTStd-Roman"/>
            </a:endParaRPr>
          </a:p>
          <a:p>
            <a:r>
              <a:rPr lang="en-US" sz="1600" dirty="0">
                <a:latin typeface="HelveticaNeueLTStd-Roman"/>
              </a:rPr>
              <a:t>Pelvic ultrasound </a:t>
            </a:r>
            <a:r>
              <a:rPr lang="en-US" sz="1600" dirty="0" smtClean="0">
                <a:latin typeface="HelveticaNeueLTStd-Roman"/>
              </a:rPr>
              <a:t>                                                            Retained </a:t>
            </a:r>
            <a:r>
              <a:rPr lang="en-US" sz="1600" dirty="0">
                <a:latin typeface="HelveticaNeueLTStd-Roman"/>
              </a:rPr>
              <a:t>products </a:t>
            </a:r>
            <a:r>
              <a:rPr lang="en-US" sz="1600" dirty="0" smtClean="0">
                <a:latin typeface="HelveticaNeueLTStd-Roman"/>
              </a:rPr>
              <a:t>and pelvic abscess</a:t>
            </a:r>
          </a:p>
          <a:p>
            <a:endParaRPr lang="en-US" sz="1600" dirty="0">
              <a:latin typeface="HelveticaNeueLTStd-Roman"/>
            </a:endParaRPr>
          </a:p>
          <a:p>
            <a:r>
              <a:rPr lang="en-US" sz="1600" dirty="0">
                <a:latin typeface="HelveticaNeueLTStd-Roman"/>
              </a:rPr>
              <a:t>Clotting </a:t>
            </a:r>
            <a:r>
              <a:rPr lang="en-US" sz="1600" dirty="0" smtClean="0">
                <a:latin typeface="HelveticaNeueLTStd-Roman"/>
              </a:rPr>
              <a:t>screen, (haemorrhage </a:t>
            </a:r>
            <a:r>
              <a:rPr lang="en-US" sz="1600" dirty="0">
                <a:latin typeface="HelveticaNeueLTStd-Roman"/>
              </a:rPr>
              <a:t>or </a:t>
            </a:r>
            <a:r>
              <a:rPr lang="en-US" sz="1600" dirty="0" smtClean="0">
                <a:latin typeface="HelveticaNeueLTStd-Roman"/>
              </a:rPr>
              <a:t>shock)                        Disseminated Intravascular coagulation</a:t>
            </a:r>
          </a:p>
          <a:p>
            <a:endParaRPr lang="en-US" sz="1600" dirty="0">
              <a:latin typeface="HelveticaNeueLTStd-Roman"/>
            </a:endParaRPr>
          </a:p>
          <a:p>
            <a:r>
              <a:rPr lang="en-US" sz="1600" dirty="0">
                <a:latin typeface="HelveticaNeueLTStd-Roman"/>
              </a:rPr>
              <a:t>Blood </a:t>
            </a:r>
            <a:r>
              <a:rPr lang="en-US" sz="1600" dirty="0" smtClean="0">
                <a:latin typeface="HelveticaNeueLTStd-Roman"/>
              </a:rPr>
              <a:t>lactate                                                                   </a:t>
            </a:r>
            <a:r>
              <a:rPr lang="en-US" sz="1400" dirty="0" smtClean="0"/>
              <a:t>Lactic </a:t>
            </a:r>
            <a:r>
              <a:rPr lang="en-US" sz="1400" dirty="0"/>
              <a:t>acid ˝2 </a:t>
            </a:r>
            <a:r>
              <a:rPr lang="en-US" sz="1400" dirty="0" smtClean="0"/>
              <a:t>mmol/L (can </a:t>
            </a:r>
            <a:r>
              <a:rPr lang="en-US" sz="1400" dirty="0"/>
              <a:t>be </a:t>
            </a:r>
            <a:r>
              <a:rPr lang="en-US" sz="1400" dirty="0" smtClean="0"/>
              <a:t>raised immediately </a:t>
            </a:r>
            <a:r>
              <a:rPr lang="en-US" sz="1400" dirty="0"/>
              <a:t>after </a:t>
            </a:r>
            <a:r>
              <a:rPr lang="en-US" sz="1400" dirty="0" smtClean="0"/>
              <a:t>birth</a:t>
            </a:r>
          </a:p>
          <a:p>
            <a:r>
              <a:rPr lang="en-US" sz="1400" dirty="0"/>
              <a:t> </a:t>
            </a:r>
            <a:r>
              <a:rPr lang="en-US" sz="1400" dirty="0" smtClean="0"/>
              <a:t>                                                                                                        so </a:t>
            </a:r>
            <a:r>
              <a:rPr lang="en-US" sz="1400" dirty="0"/>
              <a:t>serial samples </a:t>
            </a:r>
            <a:r>
              <a:rPr lang="en-US" sz="1400" dirty="0" smtClean="0"/>
              <a:t>are useful</a:t>
            </a:r>
            <a:r>
              <a:rPr lang="en-US" sz="1400" dirty="0"/>
              <a:t>)</a:t>
            </a:r>
            <a:r>
              <a:rPr lang="en-US" sz="1400" dirty="0" smtClean="0">
                <a:latin typeface="HelveticaNeueLTStd-Roman"/>
              </a:rPr>
              <a:t>              </a:t>
            </a:r>
            <a:r>
              <a:rPr lang="en-US" sz="1600" dirty="0" smtClean="0">
                <a:latin typeface="HelveticaNeueLTStd-Roman"/>
              </a:rPr>
              <a:t>      </a:t>
            </a:r>
          </a:p>
          <a:p>
            <a:r>
              <a:rPr lang="en-US" sz="1600" dirty="0" smtClean="0">
                <a:latin typeface="HelveticaNeueLTStd-Roman"/>
              </a:rPr>
              <a:t>Blood </a:t>
            </a:r>
            <a:r>
              <a:rPr lang="en-US" sz="1600" dirty="0">
                <a:latin typeface="HelveticaNeueLTStd-Roman"/>
              </a:rPr>
              <a:t>gas (arterial </a:t>
            </a:r>
            <a:r>
              <a:rPr lang="en-US" sz="1600" dirty="0" smtClean="0">
                <a:latin typeface="HelveticaNeueLTStd-Roman"/>
              </a:rPr>
              <a:t>if respiratory effects)                            Acidosis </a:t>
            </a:r>
            <a:r>
              <a:rPr lang="en-US" sz="1600" dirty="0">
                <a:latin typeface="HelveticaNeueLTStd-Roman"/>
              </a:rPr>
              <a:t>and </a:t>
            </a:r>
            <a:r>
              <a:rPr lang="en-US" sz="1600" dirty="0" smtClean="0">
                <a:latin typeface="HelveticaNeueLTStd-Roman"/>
              </a:rPr>
              <a:t>hypoxia  (shock</a:t>
            </a:r>
            <a:r>
              <a:rPr lang="en-US" sz="1600" dirty="0">
                <a:latin typeface="HelveticaNeueLTStd-Roman"/>
              </a:rPr>
              <a:t>), </a:t>
            </a:r>
            <a:r>
              <a:rPr lang="en-US" sz="1600" dirty="0" smtClean="0">
                <a:latin typeface="HelveticaNeueLTStd-Roman"/>
              </a:rPr>
              <a:t>hypoglycemia  and </a:t>
            </a:r>
            <a:r>
              <a:rPr lang="en-US" sz="1600" dirty="0">
                <a:latin typeface="HelveticaNeueLTStd-Roman"/>
              </a:rPr>
              <a:t>lactic acidosis</a:t>
            </a:r>
            <a:endParaRPr lang="ar-IQ" sz="1600" dirty="0"/>
          </a:p>
        </p:txBody>
      </p:sp>
    </p:spTree>
    <p:extLst>
      <p:ext uri="{BB962C8B-B14F-4D97-AF65-F5344CB8AC3E}">
        <p14:creationId xmlns:p14="http://schemas.microsoft.com/office/powerpoint/2010/main" val="148890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651" y="635753"/>
            <a:ext cx="8530728" cy="3693319"/>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Symptoms of puerperal pelvic infection </a:t>
            </a:r>
          </a:p>
          <a:p>
            <a:pPr marL="514350" indent="-514350">
              <a:buFont typeface="+mj-lt"/>
              <a:buAutoNum type="arabicPeriod"/>
            </a:pPr>
            <a:r>
              <a:rPr lang="en-US" dirty="0">
                <a:latin typeface="Times New Roman" pitchFamily="18" charset="0"/>
                <a:cs typeface="Times New Roman" pitchFamily="18" charset="0"/>
              </a:rPr>
              <a:t>Malaise, headache, fever and rigors </a:t>
            </a:r>
          </a:p>
          <a:p>
            <a:pPr marL="514350" indent="-514350">
              <a:buFont typeface="+mj-lt"/>
              <a:buAutoNum type="arabicPeriod"/>
            </a:pPr>
            <a:r>
              <a:rPr lang="en-US" dirty="0">
                <a:latin typeface="Times New Roman" pitchFamily="18" charset="0"/>
                <a:cs typeface="Times New Roman" pitchFamily="18" charset="0"/>
              </a:rPr>
              <a:t>Abdominal discomfort, vomiting and </a:t>
            </a:r>
            <a:r>
              <a:rPr lang="en-US" dirty="0" smtClean="0">
                <a:latin typeface="Times New Roman" pitchFamily="18" charset="0"/>
                <a:cs typeface="Times New Roman" pitchFamily="18" charset="0"/>
              </a:rPr>
              <a:t>diarrhea </a:t>
            </a:r>
            <a:endParaRPr lang="en-US" dirty="0">
              <a:latin typeface="Times New Roman" pitchFamily="18" charset="0"/>
              <a:cs typeface="Times New Roman" pitchFamily="18" charset="0"/>
            </a:endParaRPr>
          </a:p>
          <a:p>
            <a:pPr marL="514350" indent="-514350">
              <a:buFont typeface="+mj-lt"/>
              <a:buAutoNum type="arabicPeriod"/>
            </a:pPr>
            <a:r>
              <a:rPr lang="en-US" dirty="0">
                <a:latin typeface="Times New Roman" pitchFamily="18" charset="0"/>
                <a:cs typeface="Times New Roman" pitchFamily="18" charset="0"/>
              </a:rPr>
              <a:t>Offensive lochia </a:t>
            </a:r>
          </a:p>
          <a:p>
            <a:pPr marL="514350" indent="-514350">
              <a:buFont typeface="+mj-lt"/>
              <a:buAutoNum type="arabicPeriod"/>
            </a:pPr>
            <a:r>
              <a:rPr lang="en-US" dirty="0">
                <a:latin typeface="Times New Roman" pitchFamily="18" charset="0"/>
                <a:cs typeface="Times New Roman" pitchFamily="18" charset="0"/>
              </a:rPr>
              <a:t>Secondary PPH </a:t>
            </a:r>
          </a:p>
          <a:p>
            <a:r>
              <a:rPr lang="en-US" b="1" dirty="0">
                <a:solidFill>
                  <a:srgbClr val="FF0000"/>
                </a:solidFill>
                <a:latin typeface="Times New Roman" pitchFamily="18" charset="0"/>
                <a:cs typeface="Times New Roman" pitchFamily="18" charset="0"/>
              </a:rPr>
              <a:t>Signs of puerperal pelvic infection </a:t>
            </a:r>
          </a:p>
          <a:p>
            <a:pPr marL="514350" indent="-514350">
              <a:buFont typeface="+mj-lt"/>
              <a:buAutoNum type="arabicPeriod"/>
            </a:pPr>
            <a:r>
              <a:rPr lang="en-US" dirty="0">
                <a:latin typeface="Times New Roman" pitchFamily="18" charset="0"/>
                <a:cs typeface="Times New Roman" pitchFamily="18" charset="0"/>
              </a:rPr>
              <a:t>Pyrexia and tachycardia </a:t>
            </a:r>
          </a:p>
          <a:p>
            <a:pPr marL="514350" indent="-514350">
              <a:buFont typeface="+mj-lt"/>
              <a:buAutoNum type="arabicPeriod"/>
            </a:pPr>
            <a:r>
              <a:rPr lang="en-US" dirty="0">
                <a:latin typeface="Times New Roman" pitchFamily="18" charset="0"/>
                <a:cs typeface="Times New Roman" pitchFamily="18" charset="0"/>
              </a:rPr>
              <a:t>Uterus – boggy, tender and larger </a:t>
            </a:r>
          </a:p>
          <a:p>
            <a:pPr marL="514350" indent="-514350">
              <a:buFont typeface="+mj-lt"/>
              <a:buAutoNum type="arabicPeriod"/>
            </a:pPr>
            <a:r>
              <a:rPr lang="en-US" dirty="0">
                <a:latin typeface="Times New Roman" pitchFamily="18" charset="0"/>
                <a:cs typeface="Times New Roman" pitchFamily="18" charset="0"/>
              </a:rPr>
              <a:t>Infected wounds – caesarean/perineal </a:t>
            </a:r>
          </a:p>
          <a:p>
            <a:pPr marL="514350" indent="-514350">
              <a:buFont typeface="+mj-lt"/>
              <a:buAutoNum type="arabicPeriod"/>
            </a:pPr>
            <a:r>
              <a:rPr lang="en-US" dirty="0">
                <a:latin typeface="Times New Roman" pitchFamily="18" charset="0"/>
                <a:cs typeface="Times New Roman" pitchFamily="18" charset="0"/>
              </a:rPr>
              <a:t>Peritonism </a:t>
            </a:r>
          </a:p>
          <a:p>
            <a:pPr marL="514350" indent="-514350">
              <a:buFont typeface="+mj-lt"/>
              <a:buAutoNum type="arabicPeriod"/>
            </a:pPr>
            <a:r>
              <a:rPr lang="en-US" dirty="0">
                <a:latin typeface="Times New Roman" pitchFamily="18" charset="0"/>
                <a:cs typeface="Times New Roman" pitchFamily="18" charset="0"/>
              </a:rPr>
              <a:t>Paralytic ileus </a:t>
            </a:r>
          </a:p>
          <a:p>
            <a:pPr marL="514350" indent="-514350">
              <a:buFont typeface="+mj-lt"/>
              <a:buAutoNum type="arabicPeriod"/>
            </a:pPr>
            <a:r>
              <a:rPr lang="en-US" dirty="0">
                <a:latin typeface="Times New Roman" pitchFamily="18" charset="0"/>
                <a:cs typeface="Times New Roman" pitchFamily="18" charset="0"/>
              </a:rPr>
              <a:t>Indurated adnexae (parametritis) </a:t>
            </a:r>
          </a:p>
          <a:p>
            <a:pPr marL="514350" indent="-514350">
              <a:buFont typeface="+mj-lt"/>
              <a:buAutoNum type="arabicPeriod"/>
            </a:pPr>
            <a:r>
              <a:rPr lang="en-US" dirty="0">
                <a:latin typeface="Times New Roman" pitchFamily="18" charset="0"/>
                <a:cs typeface="Times New Roman" pitchFamily="18" charset="0"/>
              </a:rPr>
              <a:t>Bogginess in pelvis (</a:t>
            </a:r>
            <a:r>
              <a:rPr lang="en-US" dirty="0" smtClean="0">
                <a:latin typeface="Times New Roman" pitchFamily="18" charset="0"/>
                <a:cs typeface="Times New Roman" pitchFamily="18" charset="0"/>
              </a:rPr>
              <a:t>abscess)</a:t>
            </a:r>
            <a:endParaRPr lang="ar-IQ" dirty="0"/>
          </a:p>
        </p:txBody>
      </p:sp>
      <p:pic>
        <p:nvPicPr>
          <p:cNvPr id="3" name="Picture 2"/>
          <p:cNvPicPr>
            <a:picLocks noChangeAspect="1"/>
          </p:cNvPicPr>
          <p:nvPr/>
        </p:nvPicPr>
        <p:blipFill>
          <a:blip r:embed="rId2"/>
          <a:stretch>
            <a:fillRect/>
          </a:stretch>
        </p:blipFill>
        <p:spPr>
          <a:xfrm>
            <a:off x="5627102" y="95064"/>
            <a:ext cx="5639289" cy="5944115"/>
          </a:xfrm>
          <a:prstGeom prst="rect">
            <a:avLst/>
          </a:prstGeom>
        </p:spPr>
      </p:pic>
    </p:spTree>
    <p:extLst>
      <p:ext uri="{BB962C8B-B14F-4D97-AF65-F5344CB8AC3E}">
        <p14:creationId xmlns:p14="http://schemas.microsoft.com/office/powerpoint/2010/main" val="3604194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664" y="0"/>
            <a:ext cx="11975335" cy="2308324"/>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MANAGEMENT </a:t>
            </a:r>
            <a:endParaRPr lang="en-US" b="1" dirty="0" smtClean="0">
              <a:solidFill>
                <a:srgbClr val="FF0000"/>
              </a:solidFill>
              <a:latin typeface="Times New Roman" pitchFamily="18" charset="0"/>
              <a:cs typeface="Times New Roman" pitchFamily="18" charset="0"/>
            </a:endParaRPr>
          </a:p>
          <a:p>
            <a:endParaRPr lang="en-US" b="1" dirty="0">
              <a:solidFill>
                <a:srgbClr val="FF0000"/>
              </a:solidFill>
              <a:latin typeface="Times New Roman" pitchFamily="18" charset="0"/>
              <a:cs typeface="Times New Roman" pitchFamily="18" charset="0"/>
            </a:endParaRPr>
          </a:p>
          <a:p>
            <a:r>
              <a:rPr lang="en-US" b="1" dirty="0">
                <a:solidFill>
                  <a:srgbClr val="FF0000"/>
                </a:solidFill>
                <a:latin typeface="Times New Roman" pitchFamily="18" charset="0"/>
                <a:cs typeface="Times New Roman" pitchFamily="18" charset="0"/>
              </a:rPr>
              <a:t>Mild to moderate infections </a:t>
            </a:r>
            <a:r>
              <a:rPr lang="en-US" dirty="0">
                <a:latin typeface="Times New Roman" pitchFamily="18" charset="0"/>
                <a:cs typeface="Times New Roman" pitchFamily="18" charset="0"/>
              </a:rPr>
              <a:t>can be treated with a broad-spectrum antibiotic (co-</a:t>
            </a:r>
            <a:r>
              <a:rPr lang="en-US" dirty="0" err="1">
                <a:latin typeface="Times New Roman" pitchFamily="18" charset="0"/>
                <a:cs typeface="Times New Roman" pitchFamily="18" charset="0"/>
              </a:rPr>
              <a:t>amoxiclav</a:t>
            </a:r>
            <a:r>
              <a:rPr lang="en-US" dirty="0">
                <a:latin typeface="Times New Roman" pitchFamily="18" charset="0"/>
                <a:cs typeface="Times New Roman" pitchFamily="18" charset="0"/>
              </a:rPr>
              <a:t> or a cephalosporin, plus metronidazole) , depending on the severity, the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few doses should be given intravenously. </a:t>
            </a:r>
          </a:p>
          <a:p>
            <a:r>
              <a:rPr lang="en-US" dirty="0">
                <a:latin typeface="Times New Roman" pitchFamily="18" charset="0"/>
                <a:cs typeface="Times New Roman" pitchFamily="18" charset="0"/>
              </a:rPr>
              <a:t>With </a:t>
            </a:r>
            <a:r>
              <a:rPr lang="en-US" b="1" dirty="0">
                <a:solidFill>
                  <a:srgbClr val="FF0000"/>
                </a:solidFill>
                <a:latin typeface="Times New Roman" pitchFamily="18" charset="0"/>
                <a:cs typeface="Times New Roman" pitchFamily="18" charset="0"/>
              </a:rPr>
              <a:t>severe infections</a:t>
            </a:r>
            <a:r>
              <a:rPr lang="en-US" dirty="0">
                <a:latin typeface="Times New Roman" pitchFamily="18" charset="0"/>
                <a:cs typeface="Times New Roman" pitchFamily="18" charset="0"/>
              </a:rPr>
              <a:t>, there is a release of inflammatory and vasoactive mediators in response to the endotoxins produced during bacteriolysis , local vasodilatation and poor tissue perfusion ( </a:t>
            </a:r>
            <a:r>
              <a:rPr lang="en-US" dirty="0" smtClean="0">
                <a:latin typeface="Times New Roman" pitchFamily="18" charset="0"/>
                <a:cs typeface="Times New Roman" pitchFamily="18" charset="0"/>
              </a:rPr>
              <a:t>septicemic, </a:t>
            </a:r>
            <a:r>
              <a:rPr lang="en-US" dirty="0">
                <a:latin typeface="Times New Roman" pitchFamily="18" charset="0"/>
                <a:cs typeface="Times New Roman" pitchFamily="18" charset="0"/>
              </a:rPr>
              <a:t>septic or endotoxic shock ) . </a:t>
            </a:r>
          </a:p>
          <a:p>
            <a:r>
              <a:rPr lang="en-US" b="1" dirty="0">
                <a:solidFill>
                  <a:srgbClr val="FF0000"/>
                </a:solidFill>
                <a:latin typeface="Times New Roman" pitchFamily="18" charset="0"/>
                <a:cs typeface="Times New Roman" pitchFamily="18" charset="0"/>
              </a:rPr>
              <a:t>Delay in management </a:t>
            </a:r>
            <a:r>
              <a:rPr lang="en-US" dirty="0">
                <a:latin typeface="Times New Roman" pitchFamily="18" charset="0"/>
                <a:cs typeface="Times New Roman" pitchFamily="18" charset="0"/>
              </a:rPr>
              <a:t>could be </a:t>
            </a:r>
            <a:r>
              <a:rPr lang="en-US" b="1" dirty="0">
                <a:solidFill>
                  <a:srgbClr val="FF0000"/>
                </a:solidFill>
                <a:latin typeface="Times New Roman" pitchFamily="18" charset="0"/>
                <a:cs typeface="Times New Roman" pitchFamily="18" charset="0"/>
              </a:rPr>
              <a:t>fatal</a:t>
            </a:r>
            <a:r>
              <a:rPr lang="en-US" dirty="0">
                <a:latin typeface="Times New Roman" pitchFamily="18" charset="0"/>
                <a:cs typeface="Times New Roman" pitchFamily="18" charset="0"/>
              </a:rPr>
              <a:t> and immediate high-dose, broad-spectrum antibiotics and resuscitation with </a:t>
            </a:r>
            <a:r>
              <a:rPr lang="en-US" dirty="0" smtClean="0">
                <a:latin typeface="Times New Roman" pitchFamily="18" charset="0"/>
                <a:cs typeface="Times New Roman" pitchFamily="18" charset="0"/>
              </a:rPr>
              <a:t>IV Fluid </a:t>
            </a:r>
            <a:r>
              <a:rPr lang="en-US" dirty="0">
                <a:latin typeface="Times New Roman" pitchFamily="18" charset="0"/>
                <a:cs typeface="Times New Roman" pitchFamily="18" charset="0"/>
              </a:rPr>
              <a:t>must be provided on a high-dependency unit.</a:t>
            </a:r>
          </a:p>
        </p:txBody>
      </p:sp>
      <p:sp>
        <p:nvSpPr>
          <p:cNvPr id="4" name="Rectangle 3"/>
          <p:cNvSpPr/>
          <p:nvPr/>
        </p:nvSpPr>
        <p:spPr>
          <a:xfrm>
            <a:off x="216664" y="2254370"/>
            <a:ext cx="11846806" cy="2585323"/>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Necrotizing fasciitis </a:t>
            </a:r>
          </a:p>
          <a:p>
            <a:r>
              <a:rPr lang="en-US" dirty="0">
                <a:latin typeface="Times New Roman" pitchFamily="18" charset="0"/>
                <a:cs typeface="Times New Roman" pitchFamily="18" charset="0"/>
              </a:rPr>
              <a:t>Is a rare but frequently fatal infection of the skin, fascia and muscle. It can originate in perineal tears, episiotomies and CS wounds. </a:t>
            </a:r>
          </a:p>
          <a:p>
            <a:r>
              <a:rPr lang="en-US" dirty="0">
                <a:latin typeface="Times New Roman" pitchFamily="18" charset="0"/>
                <a:cs typeface="Times New Roman" pitchFamily="18" charset="0"/>
              </a:rPr>
              <a:t>Perineal infections </a:t>
            </a:r>
            <a:r>
              <a:rPr lang="en-US" b="1" dirty="0">
                <a:solidFill>
                  <a:srgbClr val="FF0000"/>
                </a:solidFill>
                <a:latin typeface="Times New Roman" pitchFamily="18" charset="0"/>
                <a:cs typeface="Times New Roman" pitchFamily="18" charset="0"/>
              </a:rPr>
              <a:t>extend rapidly </a:t>
            </a:r>
            <a:r>
              <a:rPr lang="en-US" dirty="0">
                <a:latin typeface="Times New Roman" pitchFamily="18" charset="0"/>
                <a:cs typeface="Times New Roman" pitchFamily="18" charset="0"/>
              </a:rPr>
              <a:t>to involve the buttocks, thighs and lower abdominal wall. </a:t>
            </a:r>
          </a:p>
          <a:p>
            <a:r>
              <a:rPr lang="en-US" dirty="0">
                <a:latin typeface="Times New Roman" pitchFamily="18" charset="0"/>
                <a:cs typeface="Times New Roman" pitchFamily="18" charset="0"/>
              </a:rPr>
              <a:t>Anaerobes predominate </a:t>
            </a:r>
            <a:r>
              <a:rPr lang="en-US" dirty="0" smtClean="0">
                <a:latin typeface="Times New Roman" pitchFamily="18" charset="0"/>
                <a:cs typeface="Times New Roman" pitchFamily="18" charset="0"/>
              </a:rPr>
              <a:t>and Clostridium </a:t>
            </a:r>
            <a:r>
              <a:rPr lang="en-US" dirty="0">
                <a:latin typeface="Times New Roman" pitchFamily="18" charset="0"/>
                <a:cs typeface="Times New Roman" pitchFamily="18" charset="0"/>
              </a:rPr>
              <a:t>perfringens is usually identified. </a:t>
            </a:r>
          </a:p>
          <a:p>
            <a:r>
              <a:rPr lang="en-US" dirty="0">
                <a:latin typeface="Times New Roman" pitchFamily="18" charset="0"/>
                <a:cs typeface="Times New Roman" pitchFamily="18" charset="0"/>
              </a:rPr>
              <a:t>There is extensive </a:t>
            </a:r>
            <a:r>
              <a:rPr lang="en-US" b="1" dirty="0">
                <a:solidFill>
                  <a:srgbClr val="FF0000"/>
                </a:solidFill>
                <a:latin typeface="Times New Roman" pitchFamily="18" charset="0"/>
                <a:cs typeface="Times New Roman" pitchFamily="18" charset="0"/>
              </a:rPr>
              <a:t>necrosis, crepitus and inflammation</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As well as the measures usually taken to manage septic shock, wide debridement of necrotic tissue under </a:t>
            </a:r>
            <a:r>
              <a:rPr lang="en-US" dirty="0" smtClean="0">
                <a:latin typeface="Times New Roman" pitchFamily="18" charset="0"/>
                <a:cs typeface="Times New Roman" pitchFamily="18" charset="0"/>
              </a:rPr>
              <a:t>GA is </a:t>
            </a:r>
            <a:r>
              <a:rPr lang="en-US" dirty="0">
                <a:latin typeface="Times New Roman" pitchFamily="18" charset="0"/>
                <a:cs typeface="Times New Roman" pitchFamily="18" charset="0"/>
              </a:rPr>
              <a:t>absolutely essential to avoid mortality. </a:t>
            </a:r>
          </a:p>
          <a:p>
            <a:r>
              <a:rPr lang="en-US" b="1" dirty="0">
                <a:solidFill>
                  <a:srgbClr val="FF0000"/>
                </a:solidFill>
                <a:latin typeface="Times New Roman" pitchFamily="18" charset="0"/>
                <a:cs typeface="Times New Roman" pitchFamily="18" charset="0"/>
              </a:rPr>
              <a:t>Skin grafts</a:t>
            </a:r>
            <a:r>
              <a:rPr lang="en-US" dirty="0">
                <a:latin typeface="Times New Roman" pitchFamily="18" charset="0"/>
                <a:cs typeface="Times New Roman" pitchFamily="18" charset="0"/>
              </a:rPr>
              <a:t> may be necessary later </a:t>
            </a:r>
            <a:endParaRPr lang="ar-IQ" dirty="0"/>
          </a:p>
        </p:txBody>
      </p:sp>
    </p:spTree>
    <p:extLst>
      <p:ext uri="{BB962C8B-B14F-4D97-AF65-F5344CB8AC3E}">
        <p14:creationId xmlns:p14="http://schemas.microsoft.com/office/powerpoint/2010/main" val="3765207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496" y="1000025"/>
            <a:ext cx="6823114" cy="2308324"/>
          </a:xfrm>
          <a:prstGeom prst="rect">
            <a:avLst/>
          </a:prstGeom>
        </p:spPr>
        <p:txBody>
          <a:bodyPr wrap="square">
            <a:spAutoFit/>
          </a:bodyPr>
          <a:lstStyle/>
          <a:p>
            <a:pPr marL="514350" indent="-514350">
              <a:buFont typeface="+mj-lt"/>
              <a:buAutoNum type="arabicPeriod"/>
            </a:pPr>
            <a:r>
              <a:rPr lang="en-US" dirty="0">
                <a:latin typeface="Times New Roman" pitchFamily="18" charset="0"/>
                <a:cs typeface="Times New Roman" pitchFamily="18" charset="0"/>
              </a:rPr>
              <a:t>Administer O2 (aim for oxygen saturation of 94–98%) </a:t>
            </a:r>
          </a:p>
          <a:p>
            <a:pPr marL="514350" indent="-514350">
              <a:buFont typeface="+mj-lt"/>
              <a:buAutoNum type="arabicPeriod"/>
            </a:pPr>
            <a:r>
              <a:rPr lang="en-US" dirty="0">
                <a:latin typeface="Times New Roman" pitchFamily="18" charset="0"/>
                <a:cs typeface="Times New Roman" pitchFamily="18" charset="0"/>
              </a:rPr>
              <a:t>Take blood for culture (also for full blood count, C-reactive protein, urea and electrolytes, LFT and coagulation) </a:t>
            </a:r>
          </a:p>
          <a:p>
            <a:pPr marL="514350" indent="-514350">
              <a:buFont typeface="+mj-lt"/>
              <a:buAutoNum type="arabicPeriod"/>
            </a:pPr>
            <a:r>
              <a:rPr lang="en-US" dirty="0">
                <a:latin typeface="Times New Roman" pitchFamily="18" charset="0"/>
                <a:cs typeface="Times New Roman" pitchFamily="18" charset="0"/>
              </a:rPr>
              <a:t>Check lactate (if &gt; 2 mmol/L ), (lactic acidosis)</a:t>
            </a:r>
          </a:p>
          <a:p>
            <a:pPr marL="514350" indent="-514350">
              <a:buFont typeface="+mj-lt"/>
              <a:buAutoNum type="arabicPeriod"/>
            </a:pPr>
            <a:r>
              <a:rPr lang="en-US" dirty="0">
                <a:latin typeface="Times New Roman" pitchFamily="18" charset="0"/>
                <a:cs typeface="Times New Roman" pitchFamily="18" charset="0"/>
              </a:rPr>
              <a:t>Give IVF if hypotensive .</a:t>
            </a:r>
          </a:p>
          <a:p>
            <a:pPr marL="514350" indent="-514350">
              <a:buFont typeface="+mj-lt"/>
              <a:buAutoNum type="arabicPeriod"/>
            </a:pPr>
            <a:r>
              <a:rPr lang="en-US" dirty="0">
                <a:latin typeface="Times New Roman" pitchFamily="18" charset="0"/>
                <a:cs typeface="Times New Roman" pitchFamily="18" charset="0"/>
              </a:rPr>
              <a:t>Give intravenous antibiotics within 1 hour </a:t>
            </a:r>
          </a:p>
          <a:p>
            <a:pPr marL="514350" indent="-514350">
              <a:buFont typeface="+mj-lt"/>
              <a:buAutoNum type="arabicPeriod"/>
            </a:pPr>
            <a:r>
              <a:rPr lang="en-US" dirty="0">
                <a:latin typeface="Times New Roman" pitchFamily="18" charset="0"/>
                <a:cs typeface="Times New Roman" pitchFamily="18" charset="0"/>
              </a:rPr>
              <a:t>Measure UOP accurately (insert catheter, use fluid balance chart) </a:t>
            </a:r>
          </a:p>
          <a:p>
            <a:pPr marL="514350" indent="-514350">
              <a:buFont typeface="+mj-lt"/>
              <a:buAutoNum type="arabicPeriod"/>
            </a:pPr>
            <a:r>
              <a:rPr lang="en-US" dirty="0">
                <a:latin typeface="Times New Roman" pitchFamily="18" charset="0"/>
                <a:cs typeface="Times New Roman" pitchFamily="18" charset="0"/>
              </a:rPr>
              <a:t>Identify source (cultures, chest X-ray and ECG as indicated</a:t>
            </a:r>
            <a:endParaRPr lang="ar-IQ" dirty="0"/>
          </a:p>
        </p:txBody>
      </p:sp>
      <p:sp>
        <p:nvSpPr>
          <p:cNvPr id="3" name="Rectangle 2"/>
          <p:cNvSpPr/>
          <p:nvPr/>
        </p:nvSpPr>
        <p:spPr>
          <a:xfrm>
            <a:off x="278882" y="313848"/>
            <a:ext cx="7895634" cy="400110"/>
          </a:xfrm>
          <a:prstGeom prst="rect">
            <a:avLst/>
          </a:prstGeom>
        </p:spPr>
        <p:txBody>
          <a:bodyPr wrap="square">
            <a:spAutoFit/>
          </a:bodyPr>
          <a:lstStyle/>
          <a:p>
            <a:r>
              <a:rPr lang="en-US" sz="2000" b="1" dirty="0">
                <a:solidFill>
                  <a:srgbClr val="FF0000"/>
                </a:solidFill>
                <a:latin typeface="Times New Roman" pitchFamily="18" charset="0"/>
                <a:ea typeface="Calibri"/>
                <a:cs typeface="Times New Roman" pitchFamily="18" charset="0"/>
              </a:rPr>
              <a:t>Sepsis management (actions to be completed within an hour)</a:t>
            </a:r>
            <a:endParaRPr lang="ar-IQ" sz="2000" dirty="0"/>
          </a:p>
        </p:txBody>
      </p:sp>
      <p:sp>
        <p:nvSpPr>
          <p:cNvPr id="4" name="Rectangle 3"/>
          <p:cNvSpPr/>
          <p:nvPr/>
        </p:nvSpPr>
        <p:spPr>
          <a:xfrm>
            <a:off x="278882" y="3467802"/>
            <a:ext cx="10826120" cy="2308324"/>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NON-BREASTFEEDING MOTHERS </a:t>
            </a:r>
            <a:endParaRPr lang="en-US" b="1" dirty="0" smtClean="0">
              <a:solidFill>
                <a:srgbClr val="FF0000"/>
              </a:solidFill>
              <a:latin typeface="Times New Roman" pitchFamily="18" charset="0"/>
              <a:cs typeface="Times New Roman" pitchFamily="18" charset="0"/>
            </a:endParaRP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The cause may be personal preference , stillbirth or women infected with HIV </a:t>
            </a:r>
          </a:p>
          <a:p>
            <a:r>
              <a:rPr lang="en-US" dirty="0">
                <a:latin typeface="Times New Roman" pitchFamily="18" charset="0"/>
                <a:cs typeface="Times New Roman" pitchFamily="18" charset="0"/>
              </a:rPr>
              <a:t>These mothers may suffer breast engorgement &amp; pain. </a:t>
            </a:r>
          </a:p>
          <a:p>
            <a:r>
              <a:rPr lang="en-US" dirty="0">
                <a:latin typeface="Times New Roman" pitchFamily="18" charset="0"/>
                <a:cs typeface="Times New Roman" pitchFamily="18" charset="0"/>
              </a:rPr>
              <a:t>Dopamine receptor stimulants, such as </a:t>
            </a:r>
            <a:r>
              <a:rPr lang="en-US" b="1" dirty="0">
                <a:solidFill>
                  <a:srgbClr val="FF0000"/>
                </a:solidFill>
                <a:latin typeface="Times New Roman" pitchFamily="18" charset="0"/>
                <a:cs typeface="Times New Roman" pitchFamily="18" charset="0"/>
              </a:rPr>
              <a:t>bromocriptine</a:t>
            </a:r>
            <a:r>
              <a:rPr lang="en-US" dirty="0">
                <a:latin typeface="Times New Roman" pitchFamily="18" charset="0"/>
                <a:cs typeface="Times New Roman" pitchFamily="18" charset="0"/>
              </a:rPr>
              <a:t> &amp; </a:t>
            </a:r>
            <a:r>
              <a:rPr lang="en-US" b="1" dirty="0">
                <a:solidFill>
                  <a:srgbClr val="FF0000"/>
                </a:solidFill>
                <a:latin typeface="Times New Roman" pitchFamily="18" charset="0"/>
                <a:cs typeface="Times New Roman" pitchFamily="18" charset="0"/>
              </a:rPr>
              <a:t>cabergoline</a:t>
            </a:r>
            <a:r>
              <a:rPr lang="en-US" dirty="0">
                <a:latin typeface="Times New Roman" pitchFamily="18" charset="0"/>
                <a:cs typeface="Times New Roman" pitchFamily="18" charset="0"/>
              </a:rPr>
              <a:t>, inhibit prolactin and thus suppress lactation. </a:t>
            </a:r>
          </a:p>
          <a:p>
            <a:r>
              <a:rPr lang="en-US" dirty="0">
                <a:latin typeface="Times New Roman" pitchFamily="18" charset="0"/>
                <a:cs typeface="Times New Roman" pitchFamily="18" charset="0"/>
              </a:rPr>
              <a:t>Both commonly cause drowsiness, hypotension, headache and GIT side effects. </a:t>
            </a:r>
          </a:p>
          <a:p>
            <a:r>
              <a:rPr lang="en-US" b="1" dirty="0">
                <a:solidFill>
                  <a:srgbClr val="FF0000"/>
                </a:solidFill>
                <a:latin typeface="Times New Roman" pitchFamily="18" charset="0"/>
                <a:cs typeface="Times New Roman" pitchFamily="18" charset="0"/>
              </a:rPr>
              <a:t>Fluid restriction </a:t>
            </a:r>
            <a:r>
              <a:rPr lang="en-US" dirty="0">
                <a:latin typeface="Times New Roman" pitchFamily="18" charset="0"/>
                <a:cs typeface="Times New Roman" pitchFamily="18" charset="0"/>
              </a:rPr>
              <a:t>and a </a:t>
            </a:r>
            <a:r>
              <a:rPr lang="en-US" b="1" dirty="0">
                <a:solidFill>
                  <a:srgbClr val="FF0000"/>
                </a:solidFill>
                <a:latin typeface="Times New Roman" pitchFamily="18" charset="0"/>
                <a:cs typeface="Times New Roman" pitchFamily="18" charset="0"/>
              </a:rPr>
              <a:t>tight brassiere </a:t>
            </a:r>
            <a:r>
              <a:rPr lang="en-US" dirty="0">
                <a:latin typeface="Times New Roman" pitchFamily="18" charset="0"/>
                <a:cs typeface="Times New Roman" pitchFamily="18" charset="0"/>
              </a:rPr>
              <a:t>are effective as bromocriptine usage (the method of choice for the suppression of lactation ).</a:t>
            </a:r>
          </a:p>
        </p:txBody>
      </p:sp>
    </p:spTree>
    <p:extLst>
      <p:ext uri="{BB962C8B-B14F-4D97-AF65-F5344CB8AC3E}">
        <p14:creationId xmlns:p14="http://schemas.microsoft.com/office/powerpoint/2010/main" val="4200020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899" y="109222"/>
            <a:ext cx="11714602" cy="2862322"/>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Blood-stained nipple discharge of </a:t>
            </a:r>
            <a:r>
              <a:rPr lang="en-US" b="1" dirty="0" smtClean="0">
                <a:solidFill>
                  <a:srgbClr val="FF0000"/>
                </a:solidFill>
                <a:latin typeface="Times New Roman" pitchFamily="18" charset="0"/>
                <a:cs typeface="Times New Roman" pitchFamily="18" charset="0"/>
              </a:rPr>
              <a:t>pregnancy</a:t>
            </a:r>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(‘rusty pipe syndrome’) is typically bilateral and is due to epithelial proliferation. </a:t>
            </a:r>
          </a:p>
          <a:p>
            <a:r>
              <a:rPr lang="en-US" dirty="0">
                <a:latin typeface="Times New Roman" pitchFamily="18" charset="0"/>
                <a:cs typeface="Times New Roman" pitchFamily="18" charset="0"/>
              </a:rPr>
              <a:t>It usually occurs in late pregnancy or early breastfeeding and lasts for up to 1 week. </a:t>
            </a:r>
          </a:p>
          <a:p>
            <a:r>
              <a:rPr lang="en-US" dirty="0">
                <a:latin typeface="Times New Roman" pitchFamily="18" charset="0"/>
                <a:cs typeface="Times New Roman" pitchFamily="18" charset="0"/>
              </a:rPr>
              <a:t>Is self-limiting, no investigation or treatment is necessary. </a:t>
            </a:r>
          </a:p>
          <a:p>
            <a:r>
              <a:rPr lang="en-US" b="1" dirty="0">
                <a:solidFill>
                  <a:srgbClr val="FF0000"/>
                </a:solidFill>
                <a:latin typeface="Times New Roman" pitchFamily="18" charset="0"/>
                <a:cs typeface="Times New Roman" pitchFamily="18" charset="0"/>
              </a:rPr>
              <a:t>Painful nipples ‘Sensitive nipples’ </a:t>
            </a:r>
          </a:p>
          <a:p>
            <a:r>
              <a:rPr lang="en-US" dirty="0">
                <a:latin typeface="Times New Roman" pitchFamily="18" charset="0"/>
                <a:cs typeface="Times New Roman" pitchFamily="18" charset="0"/>
              </a:rPr>
              <a:t>It become very sensitive during late pregnancy and in the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week of breastfeeding. </a:t>
            </a:r>
          </a:p>
          <a:p>
            <a:r>
              <a:rPr lang="en-US" dirty="0">
                <a:latin typeface="Times New Roman" pitchFamily="18" charset="0"/>
                <a:cs typeface="Times New Roman" pitchFamily="18" charset="0"/>
              </a:rPr>
              <a:t>A common cause of this is </a:t>
            </a:r>
            <a:r>
              <a:rPr lang="en-US" b="1" dirty="0">
                <a:solidFill>
                  <a:srgbClr val="FF0000"/>
                </a:solidFill>
                <a:latin typeface="Times New Roman" pitchFamily="18" charset="0"/>
                <a:cs typeface="Times New Roman" pitchFamily="18" charset="0"/>
              </a:rPr>
              <a:t>cracked </a:t>
            </a:r>
            <a:r>
              <a:rPr lang="en-US" dirty="0">
                <a:latin typeface="Times New Roman" pitchFamily="18" charset="0"/>
                <a:cs typeface="Times New Roman" pitchFamily="18" charset="0"/>
              </a:rPr>
              <a:t>nipples and this is associated with an increased risk of breast abscess. </a:t>
            </a:r>
          </a:p>
          <a:p>
            <a:r>
              <a:rPr lang="en-US" dirty="0">
                <a:latin typeface="Times New Roman" pitchFamily="18" charset="0"/>
                <a:cs typeface="Times New Roman" pitchFamily="18" charset="0"/>
              </a:rPr>
              <a:t>The cause is usually </a:t>
            </a:r>
            <a:r>
              <a:rPr lang="en-US" b="1" dirty="0">
                <a:solidFill>
                  <a:srgbClr val="FF0000"/>
                </a:solidFill>
                <a:latin typeface="Times New Roman" pitchFamily="18" charset="0"/>
                <a:cs typeface="Times New Roman" pitchFamily="18" charset="0"/>
              </a:rPr>
              <a:t>poor positioning</a:t>
            </a:r>
            <a:r>
              <a:rPr lang="en-US" dirty="0">
                <a:latin typeface="Times New Roman" pitchFamily="18" charset="0"/>
                <a:cs typeface="Times New Roman" pitchFamily="18" charset="0"/>
              </a:rPr>
              <a:t> during lactation and thrush (</a:t>
            </a:r>
            <a:r>
              <a:rPr lang="en-US" b="1" dirty="0">
                <a:solidFill>
                  <a:srgbClr val="FF0000"/>
                </a:solidFill>
                <a:latin typeface="Times New Roman" pitchFamily="18" charset="0"/>
                <a:cs typeface="Times New Roman" pitchFamily="18" charset="0"/>
              </a:rPr>
              <a:t>candidiasis</a:t>
            </a:r>
            <a:r>
              <a:rPr lang="en-US" dirty="0">
                <a:latin typeface="Times New Roman" pitchFamily="18" charset="0"/>
                <a:cs typeface="Times New Roman" pitchFamily="18" charset="0"/>
              </a:rPr>
              <a:t>) . </a:t>
            </a:r>
          </a:p>
          <a:p>
            <a:r>
              <a:rPr lang="en-US" dirty="0">
                <a:latin typeface="Times New Roman" pitchFamily="18" charset="0"/>
                <a:cs typeface="Times New Roman" pitchFamily="18" charset="0"/>
              </a:rPr>
              <a:t>It may also require </a:t>
            </a:r>
            <a:r>
              <a:rPr lang="en-US" b="1" dirty="0">
                <a:solidFill>
                  <a:srgbClr val="FF0000"/>
                </a:solidFill>
                <a:latin typeface="Times New Roman" pitchFamily="18" charset="0"/>
                <a:cs typeface="Times New Roman" pitchFamily="18" charset="0"/>
              </a:rPr>
              <a:t>local antibiotic ointment</a:t>
            </a:r>
            <a:r>
              <a:rPr lang="en-US" dirty="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analgesics</a:t>
            </a:r>
            <a:r>
              <a:rPr lang="en-US" dirty="0">
                <a:latin typeface="Times New Roman" pitchFamily="18" charset="0"/>
                <a:cs typeface="Times New Roman" pitchFamily="18" charset="0"/>
              </a:rPr>
              <a:t> . </a:t>
            </a:r>
          </a:p>
          <a:p>
            <a:r>
              <a:rPr lang="en-US" dirty="0">
                <a:latin typeface="Times New Roman" pitchFamily="18" charset="0"/>
                <a:cs typeface="Times New Roman" pitchFamily="18" charset="0"/>
              </a:rPr>
              <a:t>The milk can be </a:t>
            </a:r>
            <a:r>
              <a:rPr lang="en-US" b="1" dirty="0">
                <a:solidFill>
                  <a:srgbClr val="FF0000"/>
                </a:solidFill>
                <a:latin typeface="Times New Roman" pitchFamily="18" charset="0"/>
                <a:cs typeface="Times New Roman" pitchFamily="18" charset="0"/>
              </a:rPr>
              <a:t>expressed</a:t>
            </a:r>
            <a:r>
              <a:rPr lang="en-US" dirty="0">
                <a:latin typeface="Times New Roman" pitchFamily="18" charset="0"/>
                <a:cs typeface="Times New Roman" pitchFamily="18" charset="0"/>
              </a:rPr>
              <a:t> and the breastfeeding </a:t>
            </a:r>
            <a:r>
              <a:rPr lang="en-US" b="1" dirty="0">
                <a:solidFill>
                  <a:srgbClr val="FF0000"/>
                </a:solidFill>
                <a:latin typeface="Times New Roman" pitchFamily="18" charset="0"/>
                <a:cs typeface="Times New Roman" pitchFamily="18" charset="0"/>
              </a:rPr>
              <a:t>restarted </a:t>
            </a:r>
            <a:r>
              <a:rPr lang="en-US" dirty="0">
                <a:latin typeface="Times New Roman" pitchFamily="18" charset="0"/>
                <a:cs typeface="Times New Roman" pitchFamily="18" charset="0"/>
              </a:rPr>
              <a:t>once the nipples have </a:t>
            </a:r>
            <a:r>
              <a:rPr lang="en-US" dirty="0" smtClean="0">
                <a:latin typeface="Times New Roman" pitchFamily="18" charset="0"/>
                <a:cs typeface="Times New Roman" pitchFamily="18" charset="0"/>
              </a:rPr>
              <a:t>healed</a:t>
            </a:r>
            <a:endParaRPr lang="ar-IQ" dirty="0"/>
          </a:p>
        </p:txBody>
      </p:sp>
      <p:sp>
        <p:nvSpPr>
          <p:cNvPr id="3" name="Rectangle 2"/>
          <p:cNvSpPr/>
          <p:nvPr/>
        </p:nvSpPr>
        <p:spPr>
          <a:xfrm>
            <a:off x="370899" y="2880754"/>
            <a:ext cx="11714603" cy="3693319"/>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GALACTOCELE ( lactocele) </a:t>
            </a:r>
            <a:endParaRPr lang="en-US" b="1" dirty="0" smtClean="0">
              <a:solidFill>
                <a:srgbClr val="FF0000"/>
              </a:solidFill>
              <a:latin typeface="Times New Roman" pitchFamily="18" charset="0"/>
              <a:cs typeface="Times New Roman" pitchFamily="18" charset="0"/>
            </a:endParaRP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Is a sterile, milk-filled retention cyst of the mammary ducts following blockage by thickened secretions. </a:t>
            </a:r>
          </a:p>
          <a:p>
            <a:r>
              <a:rPr lang="en-US" dirty="0">
                <a:latin typeface="Times New Roman" pitchFamily="18" charset="0"/>
                <a:cs typeface="Times New Roman" pitchFamily="18" charset="0"/>
              </a:rPr>
              <a:t>It is a fluctuant swelling with minimal pain and inflammation. </a:t>
            </a:r>
          </a:p>
          <a:p>
            <a:r>
              <a:rPr lang="en-US" dirty="0">
                <a:latin typeface="Times New Roman" pitchFamily="18" charset="0"/>
                <a:cs typeface="Times New Roman" pitchFamily="18" charset="0"/>
              </a:rPr>
              <a:t>It usually resolves spontaneously by </a:t>
            </a:r>
            <a:r>
              <a:rPr lang="en-US" b="1" dirty="0">
                <a:solidFill>
                  <a:srgbClr val="FF0000"/>
                </a:solidFill>
                <a:latin typeface="Times New Roman" pitchFamily="18" charset="0"/>
                <a:cs typeface="Times New Roman" pitchFamily="18" charset="0"/>
              </a:rPr>
              <a:t>breast massage </a:t>
            </a:r>
            <a:r>
              <a:rPr lang="en-US" dirty="0">
                <a:latin typeface="Times New Roman" pitchFamily="18" charset="0"/>
                <a:cs typeface="Times New Roman" pitchFamily="18" charset="0"/>
              </a:rPr>
              <a:t>towards the nipple, but may also be </a:t>
            </a:r>
            <a:r>
              <a:rPr lang="en-US" b="1" dirty="0">
                <a:solidFill>
                  <a:srgbClr val="FF0000"/>
                </a:solidFill>
                <a:latin typeface="Times New Roman" pitchFamily="18" charset="0"/>
                <a:cs typeface="Times New Roman" pitchFamily="18" charset="0"/>
              </a:rPr>
              <a:t>aspirated</a:t>
            </a:r>
            <a:r>
              <a:rPr lang="en-US" dirty="0">
                <a:latin typeface="Times New Roman" pitchFamily="18" charset="0"/>
                <a:cs typeface="Times New Roman" pitchFamily="18" charset="0"/>
              </a:rPr>
              <a:t>; with increasing discomfort, surgical </a:t>
            </a:r>
            <a:r>
              <a:rPr lang="en-US" b="1" dirty="0">
                <a:solidFill>
                  <a:srgbClr val="FF0000"/>
                </a:solidFill>
                <a:latin typeface="Times New Roman" pitchFamily="18" charset="0"/>
                <a:cs typeface="Times New Roman" pitchFamily="18" charset="0"/>
              </a:rPr>
              <a:t>excision</a:t>
            </a:r>
            <a:r>
              <a:rPr lang="en-US" dirty="0">
                <a:latin typeface="Times New Roman" pitchFamily="18" charset="0"/>
                <a:cs typeface="Times New Roman" pitchFamily="18" charset="0"/>
              </a:rPr>
              <a:t> may become necessary</a:t>
            </a:r>
            <a:r>
              <a:rPr lang="en-US" dirty="0" smtClean="0">
                <a:latin typeface="Times New Roman" pitchFamily="18" charset="0"/>
                <a:cs typeface="Times New Roman" pitchFamily="18" charset="0"/>
              </a:rPr>
              <a:t>.</a:t>
            </a:r>
          </a:p>
          <a:p>
            <a:endParaRPr lang="en-US" dirty="0">
              <a:latin typeface="Times New Roman" pitchFamily="18" charset="0"/>
              <a:cs typeface="Times New Roman" pitchFamily="18" charset="0"/>
            </a:endParaRPr>
          </a:p>
          <a:p>
            <a:r>
              <a:rPr lang="en-US" b="1" dirty="0">
                <a:solidFill>
                  <a:srgbClr val="FF0000"/>
                </a:solidFill>
                <a:latin typeface="Times New Roman" pitchFamily="18" charset="0"/>
                <a:cs typeface="Times New Roman" pitchFamily="18" charset="0"/>
              </a:rPr>
              <a:t>BRAST ENGORGEMENT </a:t>
            </a:r>
            <a:endParaRPr lang="en-US" b="1" dirty="0" smtClean="0">
              <a:solidFill>
                <a:srgbClr val="FF0000"/>
              </a:solidFill>
              <a:latin typeface="Times New Roman" pitchFamily="18" charset="0"/>
              <a:cs typeface="Times New Roman" pitchFamily="18" charset="0"/>
            </a:endParaRP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Usually begins by the 2</a:t>
            </a:r>
            <a:r>
              <a:rPr lang="en-US" baseline="30000" dirty="0">
                <a:latin typeface="Times New Roman" pitchFamily="18" charset="0"/>
                <a:cs typeface="Times New Roman" pitchFamily="18" charset="0"/>
              </a:rPr>
              <a:t>nd</a:t>
            </a:r>
            <a:r>
              <a:rPr lang="en-US" dirty="0">
                <a:latin typeface="Times New Roman" pitchFamily="18" charset="0"/>
                <a:cs typeface="Times New Roman" pitchFamily="18" charset="0"/>
              </a:rPr>
              <a:t> or 3</a:t>
            </a:r>
            <a:r>
              <a:rPr lang="en-US" baseline="30000" dirty="0">
                <a:latin typeface="Times New Roman" pitchFamily="18" charset="0"/>
                <a:cs typeface="Times New Roman" pitchFamily="18" charset="0"/>
              </a:rPr>
              <a:t>rd</a:t>
            </a:r>
            <a:r>
              <a:rPr lang="en-US" dirty="0">
                <a:latin typeface="Times New Roman" pitchFamily="18" charset="0"/>
                <a:cs typeface="Times New Roman" pitchFamily="18" charset="0"/>
              </a:rPr>
              <a:t>  post-partum day and if breastfeeding has not been established, the over-distended breasts can be very </a:t>
            </a:r>
            <a:r>
              <a:rPr lang="en-US" dirty="0" smtClean="0">
                <a:latin typeface="Times New Roman" pitchFamily="18" charset="0"/>
                <a:cs typeface="Times New Roman" pitchFamily="18" charset="0"/>
              </a:rPr>
              <a:t>uncomfortable, resulting </a:t>
            </a:r>
            <a:r>
              <a:rPr lang="en-US" dirty="0">
                <a:latin typeface="Times New Roman" pitchFamily="18" charset="0"/>
                <a:cs typeface="Times New Roman" pitchFamily="18" charset="0"/>
              </a:rPr>
              <a:t>in a puerperal fever of up to 39°C . </a:t>
            </a:r>
          </a:p>
          <a:p>
            <a:r>
              <a:rPr lang="en-US" dirty="0">
                <a:latin typeface="Times New Roman" pitchFamily="18" charset="0"/>
                <a:cs typeface="Times New Roman" pitchFamily="18" charset="0"/>
              </a:rPr>
              <a:t>Managed by </a:t>
            </a:r>
            <a:r>
              <a:rPr lang="en-US" b="1" dirty="0">
                <a:latin typeface="Times New Roman" pitchFamily="18" charset="0"/>
                <a:cs typeface="Times New Roman" pitchFamily="18" charset="0"/>
              </a:rPr>
              <a:t>manual expression</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firm support</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cabbage leaves</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ice bags</a:t>
            </a:r>
            <a:r>
              <a:rPr lang="en-US" dirty="0">
                <a:latin typeface="Times New Roman" pitchFamily="18" charset="0"/>
                <a:cs typeface="Times New Roman" pitchFamily="18" charset="0"/>
              </a:rPr>
              <a:t>, and allowing the </a:t>
            </a:r>
            <a:r>
              <a:rPr lang="en-US" b="1" dirty="0" smtClean="0">
                <a:latin typeface="Times New Roman" pitchFamily="18" charset="0"/>
                <a:cs typeface="Times New Roman" pitchFamily="18" charset="0"/>
              </a:rPr>
              <a:t>baby easy access to the breast </a:t>
            </a:r>
            <a:r>
              <a:rPr lang="en-US" dirty="0" smtClean="0">
                <a:latin typeface="Times New Roman" pitchFamily="18" charset="0"/>
                <a:cs typeface="Times New Roman" pitchFamily="18" charset="0"/>
              </a:rPr>
              <a:t>is </a:t>
            </a:r>
            <a:r>
              <a:rPr lang="en-US" dirty="0">
                <a:latin typeface="Times New Roman" pitchFamily="18" charset="0"/>
                <a:cs typeface="Times New Roman" pitchFamily="18" charset="0"/>
              </a:rPr>
              <a:t>the most effective method of treatment and prevention.</a:t>
            </a:r>
          </a:p>
        </p:txBody>
      </p:sp>
    </p:spTree>
    <p:extLst>
      <p:ext uri="{BB962C8B-B14F-4D97-AF65-F5344CB8AC3E}">
        <p14:creationId xmlns:p14="http://schemas.microsoft.com/office/powerpoint/2010/main" val="101654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0911" y="631211"/>
            <a:ext cx="4041998" cy="4877223"/>
          </a:xfrm>
          <a:prstGeom prst="rect">
            <a:avLst/>
          </a:prstGeom>
        </p:spPr>
      </p:pic>
      <p:pic>
        <p:nvPicPr>
          <p:cNvPr id="3" name="Picture 2"/>
          <p:cNvPicPr>
            <a:picLocks noChangeAspect="1"/>
          </p:cNvPicPr>
          <p:nvPr/>
        </p:nvPicPr>
        <p:blipFill>
          <a:blip r:embed="rId3"/>
          <a:stretch>
            <a:fillRect/>
          </a:stretch>
        </p:blipFill>
        <p:spPr>
          <a:xfrm>
            <a:off x="1189821" y="238427"/>
            <a:ext cx="5297633" cy="5270007"/>
          </a:xfrm>
          <a:prstGeom prst="rect">
            <a:avLst/>
          </a:prstGeom>
        </p:spPr>
      </p:pic>
    </p:spTree>
    <p:extLst>
      <p:ext uri="{BB962C8B-B14F-4D97-AF65-F5344CB8AC3E}">
        <p14:creationId xmlns:p14="http://schemas.microsoft.com/office/powerpoint/2010/main" val="2829983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0731" y="96629"/>
            <a:ext cx="11714603" cy="3693319"/>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MASTITIS (</a:t>
            </a:r>
            <a:r>
              <a:rPr lang="en-US" b="1" dirty="0" smtClean="0">
                <a:solidFill>
                  <a:srgbClr val="FF0000"/>
                </a:solidFill>
                <a:latin typeface="Times New Roman" pitchFamily="18" charset="0"/>
                <a:cs typeface="Times New Roman" pitchFamily="18" charset="0"/>
              </a:rPr>
              <a:t>Inflammation of the breast)</a:t>
            </a: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Is related to breastfeeding and occurs when a blocked duct obstructs the flow of milk and distends the alveoli. </a:t>
            </a:r>
          </a:p>
          <a:p>
            <a:r>
              <a:rPr lang="en-US" dirty="0">
                <a:latin typeface="Times New Roman" pitchFamily="18" charset="0"/>
                <a:cs typeface="Times New Roman" pitchFamily="18" charset="0"/>
              </a:rPr>
              <a:t>The breast is painful and appears red and oedematous with flu-like symptoms , tachycardia and pyrexia. </a:t>
            </a:r>
          </a:p>
          <a:p>
            <a:r>
              <a:rPr lang="en-US" b="1" dirty="0">
                <a:latin typeface="Times New Roman" pitchFamily="18" charset="0"/>
                <a:cs typeface="Times New Roman" pitchFamily="18" charset="0"/>
              </a:rPr>
              <a:t>In contrast </a:t>
            </a:r>
            <a:r>
              <a:rPr lang="en-US" dirty="0">
                <a:latin typeface="Times New Roman" pitchFamily="18" charset="0"/>
                <a:cs typeface="Times New Roman" pitchFamily="18" charset="0"/>
              </a:rPr>
              <a:t>with </a:t>
            </a:r>
            <a:r>
              <a:rPr lang="en-US" b="1" dirty="0">
                <a:latin typeface="Times New Roman" pitchFamily="18" charset="0"/>
                <a:cs typeface="Times New Roman" pitchFamily="18" charset="0"/>
              </a:rPr>
              <a:t>breast engorgement</a:t>
            </a:r>
            <a:r>
              <a:rPr lang="en-US" dirty="0">
                <a:latin typeface="Times New Roman" pitchFamily="18" charset="0"/>
                <a:cs typeface="Times New Roman" pitchFamily="18" charset="0"/>
              </a:rPr>
              <a:t>, the </a:t>
            </a:r>
            <a:r>
              <a:rPr lang="en-US" b="1" dirty="0">
                <a:solidFill>
                  <a:srgbClr val="FF0000"/>
                </a:solidFill>
                <a:latin typeface="Times New Roman" pitchFamily="18" charset="0"/>
                <a:cs typeface="Times New Roman" pitchFamily="18" charset="0"/>
              </a:rPr>
              <a:t>pyrexia</a:t>
            </a:r>
            <a:r>
              <a:rPr lang="en-US" dirty="0">
                <a:latin typeface="Times New Roman" pitchFamily="18" charset="0"/>
                <a:cs typeface="Times New Roman" pitchFamily="18" charset="0"/>
              </a:rPr>
              <a:t> develops </a:t>
            </a:r>
            <a:r>
              <a:rPr lang="en-US" b="1" dirty="0">
                <a:solidFill>
                  <a:srgbClr val="FF0000"/>
                </a:solidFill>
                <a:latin typeface="Times New Roman" pitchFamily="18" charset="0"/>
                <a:cs typeface="Times New Roman" pitchFamily="18" charset="0"/>
              </a:rPr>
              <a:t>later </a:t>
            </a:r>
            <a:r>
              <a:rPr lang="en-US" dirty="0">
                <a:latin typeface="Times New Roman" pitchFamily="18" charset="0"/>
                <a:cs typeface="Times New Roman" pitchFamily="18" charset="0"/>
              </a:rPr>
              <a:t>(3</a:t>
            </a:r>
            <a:r>
              <a:rPr lang="en-US" baseline="30000" dirty="0">
                <a:latin typeface="Times New Roman" pitchFamily="18" charset="0"/>
                <a:cs typeface="Times New Roman" pitchFamily="18" charset="0"/>
              </a:rPr>
              <a:t>rd</a:t>
            </a:r>
            <a:r>
              <a:rPr lang="en-US" dirty="0">
                <a:latin typeface="Times New Roman" pitchFamily="18" charset="0"/>
                <a:cs typeface="Times New Roman" pitchFamily="18" charset="0"/>
              </a:rPr>
              <a:t> - 4</a:t>
            </a:r>
            <a:r>
              <a:rPr lang="en-US" baseline="30000" dirty="0">
                <a:latin typeface="Times New Roman" pitchFamily="18" charset="0"/>
                <a:cs typeface="Times New Roman" pitchFamily="18" charset="0"/>
              </a:rPr>
              <a:t>th</a:t>
            </a:r>
            <a:r>
              <a:rPr lang="en-US" dirty="0">
                <a:latin typeface="Times New Roman" pitchFamily="18" charset="0"/>
                <a:cs typeface="Times New Roman" pitchFamily="18" charset="0"/>
              </a:rPr>
              <a:t>  post-partum week) and persists for longer. </a:t>
            </a:r>
          </a:p>
          <a:p>
            <a:r>
              <a:rPr lang="en-US" b="1" dirty="0">
                <a:latin typeface="Times New Roman" pitchFamily="18" charset="0"/>
                <a:cs typeface="Times New Roman" pitchFamily="18" charset="0"/>
              </a:rPr>
              <a:t>S. aureus </a:t>
            </a:r>
            <a:r>
              <a:rPr lang="en-US" dirty="0">
                <a:latin typeface="Times New Roman" pitchFamily="18" charset="0"/>
                <a:cs typeface="Times New Roman" pitchFamily="18" charset="0"/>
              </a:rPr>
              <a:t>is found in 40% of women with mastitis </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other </a:t>
            </a:r>
            <a:r>
              <a:rPr lang="en-US" b="1" dirty="0">
                <a:latin typeface="Times New Roman" pitchFamily="18" charset="0"/>
                <a:cs typeface="Times New Roman" pitchFamily="18" charset="0"/>
              </a:rPr>
              <a:t>bacteria include staphylococci and Streptococcus viridans. </a:t>
            </a:r>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pPr lvl="0"/>
            <a:r>
              <a:rPr lang="en-US" b="1" dirty="0">
                <a:latin typeface="Times New Roman" pitchFamily="18" charset="0"/>
                <a:cs typeface="Times New Roman" pitchFamily="18" charset="0"/>
              </a:rPr>
              <a:t>Early mastitis can be managed with massage (towards the nipple) and analgesia.</a:t>
            </a:r>
          </a:p>
          <a:p>
            <a:pPr lvl="0"/>
            <a:r>
              <a:rPr lang="en-US" dirty="0">
                <a:latin typeface="Times New Roman" pitchFamily="18" charset="0"/>
                <a:cs typeface="Times New Roman" pitchFamily="18" charset="0"/>
              </a:rPr>
              <a:t>If </a:t>
            </a:r>
            <a:r>
              <a:rPr lang="en-US" dirty="0" smtClean="0">
                <a:latin typeface="Times New Roman" pitchFamily="18" charset="0"/>
                <a:cs typeface="Times New Roman" pitchFamily="18" charset="0"/>
              </a:rPr>
              <a:t>worsen </a:t>
            </a:r>
            <a:r>
              <a:rPr lang="en-US" dirty="0">
                <a:solidFill>
                  <a:prstClr val="black">
                    <a:lumMod val="50000"/>
                    <a:lumOff val="50000"/>
                  </a:prstClr>
                </a:solidFill>
                <a:latin typeface="Times New Roman" pitchFamily="18" charset="0"/>
                <a:cs typeface="Times New Roman" pitchFamily="18" charset="0"/>
              </a:rPr>
              <a:t>, </a:t>
            </a:r>
            <a:r>
              <a:rPr lang="en-US" dirty="0">
                <a:latin typeface="Times New Roman" pitchFamily="18" charset="0"/>
                <a:cs typeface="Times New Roman" pitchFamily="18" charset="0"/>
              </a:rPr>
              <a:t>a sample of the milk should be taken for microbiological </a:t>
            </a:r>
            <a:r>
              <a:rPr lang="en-US" b="1" dirty="0">
                <a:latin typeface="Times New Roman" pitchFamily="18" charset="0"/>
                <a:cs typeface="Times New Roman" pitchFamily="18" charset="0"/>
              </a:rPr>
              <a:t>culture</a:t>
            </a:r>
            <a:r>
              <a:rPr lang="en-US" dirty="0">
                <a:latin typeface="Times New Roman" pitchFamily="18" charset="0"/>
                <a:cs typeface="Times New Roman" pitchFamily="18" charset="0"/>
              </a:rPr>
              <a:t> and </a:t>
            </a:r>
            <a:r>
              <a:rPr lang="en-US" dirty="0" err="1">
                <a:latin typeface="Times New Roman" pitchFamily="18" charset="0"/>
                <a:cs typeface="Times New Roman" pitchFamily="18" charset="0"/>
              </a:rPr>
              <a:t>flucloxacillin</a:t>
            </a:r>
            <a:r>
              <a:rPr lang="en-US" dirty="0">
                <a:latin typeface="Times New Roman" pitchFamily="18" charset="0"/>
                <a:cs typeface="Times New Roman" pitchFamily="18" charset="0"/>
              </a:rPr>
              <a:t> commenced while awaiting sensitivity </a:t>
            </a:r>
            <a:r>
              <a:rPr lang="en-US" dirty="0" smtClean="0">
                <a:latin typeface="Times New Roman" pitchFamily="18" charset="0"/>
                <a:cs typeface="Times New Roman" pitchFamily="18" charset="0"/>
              </a:rPr>
              <a:t>results and Flucloxacillin commenced while waiting culture result </a:t>
            </a:r>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Breastfeeding </a:t>
            </a:r>
            <a:r>
              <a:rPr lang="en-US" b="1" dirty="0">
                <a:latin typeface="Times New Roman" pitchFamily="18" charset="0"/>
                <a:cs typeface="Times New Roman" pitchFamily="18" charset="0"/>
              </a:rPr>
              <a:t>should be continued </a:t>
            </a:r>
            <a:r>
              <a:rPr lang="en-US" dirty="0">
                <a:latin typeface="Times New Roman" pitchFamily="18" charset="0"/>
                <a:cs typeface="Times New Roman" pitchFamily="18" charset="0"/>
              </a:rPr>
              <a:t>during this process</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10% of women with mastitis develop a </a:t>
            </a:r>
            <a:r>
              <a:rPr lang="en-US" b="1" dirty="0">
                <a:solidFill>
                  <a:srgbClr val="FF0000"/>
                </a:solidFill>
                <a:latin typeface="Times New Roman" pitchFamily="18" charset="0"/>
                <a:cs typeface="Times New Roman" pitchFamily="18" charset="0"/>
              </a:rPr>
              <a:t>breast abscess </a:t>
            </a:r>
            <a:r>
              <a:rPr lang="en-US" dirty="0">
                <a:solidFill>
                  <a:prstClr val="black">
                    <a:lumMod val="50000"/>
                    <a:lumOff val="50000"/>
                  </a:prstClr>
                </a:solidFill>
                <a:latin typeface="Times New Roman" pitchFamily="18" charset="0"/>
                <a:cs typeface="Times New Roman" pitchFamily="18" charset="0"/>
              </a:rPr>
              <a:t>. </a:t>
            </a:r>
          </a:p>
          <a:p>
            <a:pPr lvl="0"/>
            <a:r>
              <a:rPr lang="en-US" dirty="0">
                <a:latin typeface="Times New Roman" pitchFamily="18" charset="0"/>
                <a:cs typeface="Times New Roman" pitchFamily="18" charset="0"/>
              </a:rPr>
              <a:t>Treatment is by a radial surgical incision and drainage under GA.</a:t>
            </a:r>
          </a:p>
        </p:txBody>
      </p:sp>
      <p:pic>
        <p:nvPicPr>
          <p:cNvPr id="4" name="Picture 3"/>
          <p:cNvPicPr>
            <a:picLocks noChangeAspect="1"/>
          </p:cNvPicPr>
          <p:nvPr/>
        </p:nvPicPr>
        <p:blipFill>
          <a:blip r:embed="rId2"/>
          <a:stretch>
            <a:fillRect/>
          </a:stretch>
        </p:blipFill>
        <p:spPr>
          <a:xfrm>
            <a:off x="6863508" y="2409685"/>
            <a:ext cx="4873562" cy="3907795"/>
          </a:xfrm>
          <a:prstGeom prst="rect">
            <a:avLst/>
          </a:prstGeom>
        </p:spPr>
      </p:pic>
    </p:spTree>
    <p:extLst>
      <p:ext uri="{BB962C8B-B14F-4D97-AF65-F5344CB8AC3E}">
        <p14:creationId xmlns:p14="http://schemas.microsoft.com/office/powerpoint/2010/main" val="3721527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496" y="278295"/>
            <a:ext cx="12085504" cy="6740307"/>
          </a:xfrm>
          <a:prstGeom prst="rect">
            <a:avLst/>
          </a:prstGeom>
        </p:spPr>
        <p:txBody>
          <a:bodyPr wrap="square">
            <a:spAutoFit/>
          </a:bodyPr>
          <a:lstStyle/>
          <a:p>
            <a:r>
              <a:rPr lang="en-US" b="1" dirty="0" smtClean="0">
                <a:solidFill>
                  <a:srgbClr val="FF0000"/>
                </a:solidFill>
                <a:latin typeface="Times New Roman" pitchFamily="18" charset="0"/>
                <a:cs typeface="Times New Roman" pitchFamily="18" charset="0"/>
              </a:rPr>
              <a:t>CONTRACEPTION</a:t>
            </a: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During lactation there is inhibition of the normal pulsatile release of LH from the anterior pituitary. </a:t>
            </a:r>
          </a:p>
          <a:p>
            <a:r>
              <a:rPr lang="en-US" b="1" dirty="0">
                <a:solidFill>
                  <a:srgbClr val="FF0000"/>
                </a:solidFill>
                <a:latin typeface="Times New Roman" pitchFamily="18" charset="0"/>
                <a:cs typeface="Times New Roman" pitchFamily="18" charset="0"/>
              </a:rPr>
              <a:t>Breastfeeding</a:t>
            </a:r>
            <a:r>
              <a:rPr lang="en-US" dirty="0">
                <a:latin typeface="Times New Roman" pitchFamily="18" charset="0"/>
                <a:cs typeface="Times New Roman" pitchFamily="18" charset="0"/>
              </a:rPr>
              <a:t> therefore provides a contraceptive effect, but it is not totally reliable, as up to 10% of women conceive while breastfeeding. </a:t>
            </a:r>
          </a:p>
          <a:p>
            <a:r>
              <a:rPr lang="en-US" dirty="0">
                <a:latin typeface="Times New Roman" pitchFamily="18" charset="0"/>
                <a:cs typeface="Times New Roman" pitchFamily="18" charset="0"/>
              </a:rPr>
              <a:t>However, it has recently been shown that a mother who is still in the phase of </a:t>
            </a:r>
            <a:r>
              <a:rPr lang="en-US" dirty="0" smtClean="0">
                <a:latin typeface="Times New Roman" pitchFamily="18" charset="0"/>
                <a:cs typeface="Times New Roman" pitchFamily="18" charset="0"/>
              </a:rPr>
              <a:t>post-partum amenorrhea </a:t>
            </a:r>
            <a:r>
              <a:rPr lang="en-US" dirty="0">
                <a:latin typeface="Times New Roman" pitchFamily="18" charset="0"/>
                <a:cs typeface="Times New Roman" pitchFamily="18" charset="0"/>
              </a:rPr>
              <a:t>while fully breastfeeding their baby has a less than </a:t>
            </a:r>
            <a:r>
              <a:rPr lang="en-US" b="1" dirty="0">
                <a:latin typeface="Times New Roman" pitchFamily="18" charset="0"/>
                <a:cs typeface="Times New Roman" pitchFamily="18" charset="0"/>
              </a:rPr>
              <a:t>2%</a:t>
            </a:r>
            <a:r>
              <a:rPr lang="en-US" dirty="0">
                <a:latin typeface="Times New Roman" pitchFamily="18" charset="0"/>
                <a:cs typeface="Times New Roman" pitchFamily="18" charset="0"/>
              </a:rPr>
              <a:t> chance of conceiving in the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6 months , so it is better to use additional contraception, such as barrier methods.</a:t>
            </a:r>
          </a:p>
          <a:p>
            <a:pPr lvl="0"/>
            <a:r>
              <a:rPr lang="en-US" dirty="0">
                <a:latin typeface="Times New Roman" pitchFamily="18" charset="0"/>
                <a:cs typeface="Times New Roman" pitchFamily="18" charset="0"/>
              </a:rPr>
              <a:t>Women who are not breastfeeding should commence the pill </a:t>
            </a:r>
            <a:r>
              <a:rPr lang="en-US" b="1" dirty="0">
                <a:latin typeface="Times New Roman" pitchFamily="18" charset="0"/>
                <a:cs typeface="Times New Roman" pitchFamily="18" charset="0"/>
              </a:rPr>
              <a:t>3 weeks</a:t>
            </a:r>
            <a:r>
              <a:rPr lang="en-US" dirty="0">
                <a:latin typeface="Times New Roman" pitchFamily="18" charset="0"/>
                <a:cs typeface="Times New Roman" pitchFamily="18" charset="0"/>
              </a:rPr>
              <a:t> after delivery, as ovulation can occur by 4–6 weeks post-partum. </a:t>
            </a:r>
          </a:p>
          <a:p>
            <a:pPr lvl="0"/>
            <a:r>
              <a:rPr lang="en-US" dirty="0" smtClean="0">
                <a:latin typeface="Times New Roman" pitchFamily="18" charset="0"/>
                <a:cs typeface="Times New Roman" pitchFamily="18" charset="0"/>
              </a:rPr>
              <a:t>*An </a:t>
            </a:r>
            <a:r>
              <a:rPr lang="en-US" b="1" dirty="0">
                <a:latin typeface="Times New Roman" pitchFamily="18" charset="0"/>
                <a:cs typeface="Times New Roman" pitchFamily="18" charset="0"/>
              </a:rPr>
              <a:t>IUCD</a:t>
            </a:r>
            <a:r>
              <a:rPr lang="en-US" dirty="0">
                <a:latin typeface="Times New Roman" pitchFamily="18" charset="0"/>
                <a:cs typeface="Times New Roman" pitchFamily="18" charset="0"/>
              </a:rPr>
              <a:t> may be inserted </a:t>
            </a:r>
            <a:r>
              <a:rPr lang="en-US" b="1" dirty="0">
                <a:latin typeface="Times New Roman" pitchFamily="18" charset="0"/>
                <a:cs typeface="Times New Roman" pitchFamily="18" charset="0"/>
              </a:rPr>
              <a:t>immediately postnatally </a:t>
            </a:r>
            <a:r>
              <a:rPr lang="en-US" dirty="0">
                <a:latin typeface="Times New Roman" pitchFamily="18" charset="0"/>
                <a:cs typeface="Times New Roman" pitchFamily="18" charset="0"/>
              </a:rPr>
              <a:t>or </a:t>
            </a:r>
            <a:r>
              <a:rPr lang="en-US" b="1" dirty="0">
                <a:latin typeface="Times New Roman" pitchFamily="18" charset="0"/>
                <a:cs typeface="Times New Roman" pitchFamily="18" charset="0"/>
              </a:rPr>
              <a:t>at the time of a CS </a:t>
            </a:r>
            <a:r>
              <a:rPr lang="en-US" dirty="0">
                <a:latin typeface="Times New Roman" pitchFamily="18" charset="0"/>
                <a:cs typeface="Times New Roman" pitchFamily="18" charset="0"/>
              </a:rPr>
              <a:t>, but the expulsion rate is doubled and there is a high rate of perforation on insertion , it is ideal therefore to wait for </a:t>
            </a:r>
            <a:r>
              <a:rPr lang="en-US" b="1" dirty="0">
                <a:solidFill>
                  <a:srgbClr val="FF0000"/>
                </a:solidFill>
                <a:latin typeface="Times New Roman" pitchFamily="18" charset="0"/>
                <a:cs typeface="Times New Roman" pitchFamily="18" charset="0"/>
              </a:rPr>
              <a:t>4–8 weeks </a:t>
            </a:r>
            <a:r>
              <a:rPr lang="en-US" dirty="0">
                <a:latin typeface="Times New Roman" pitchFamily="18" charset="0"/>
                <a:cs typeface="Times New Roman" pitchFamily="18" charset="0"/>
              </a:rPr>
              <a:t>to allow for involution. </a:t>
            </a:r>
            <a:endParaRPr lang="en-US" dirty="0" smtClean="0">
              <a:latin typeface="Times New Roman" pitchFamily="18" charset="0"/>
              <a:cs typeface="Times New Roman" pitchFamily="18" charset="0"/>
            </a:endParaRPr>
          </a:p>
          <a:p>
            <a:pPr lvl="0"/>
            <a:endParaRPr lang="en-US" dirty="0">
              <a:solidFill>
                <a:prstClr val="black">
                  <a:lumMod val="50000"/>
                  <a:lumOff val="50000"/>
                </a:prstClr>
              </a:solidFill>
              <a:latin typeface="Times New Roman" pitchFamily="18" charset="0"/>
              <a:cs typeface="Times New Roman" pitchFamily="18" charset="0"/>
            </a:endParaRPr>
          </a:p>
          <a:p>
            <a:r>
              <a:rPr lang="en-US" dirty="0" smtClean="0">
                <a:latin typeface="Times New Roman" pitchFamily="18" charset="0"/>
                <a:cs typeface="Times New Roman" pitchFamily="18" charset="0"/>
              </a:rPr>
              <a:t>*The </a:t>
            </a:r>
            <a:r>
              <a:rPr lang="en-US" b="1" dirty="0">
                <a:solidFill>
                  <a:srgbClr val="FF0000"/>
                </a:solidFill>
                <a:latin typeface="Times New Roman" pitchFamily="18" charset="0"/>
                <a:cs typeface="Times New Roman" pitchFamily="18" charset="0"/>
              </a:rPr>
              <a:t>COCP </a:t>
            </a:r>
            <a:r>
              <a:rPr lang="en-US" dirty="0">
                <a:latin typeface="Times New Roman" pitchFamily="18" charset="0"/>
                <a:cs typeface="Times New Roman" pitchFamily="18" charset="0"/>
              </a:rPr>
              <a:t>enhances the risk of thrombosis in the early puerperium and can have an adverse effect on the quality and constituents of breast milk , its use is therefore restricted to non-breastfeeding women at low risk of thrombosis. </a:t>
            </a:r>
          </a:p>
          <a:p>
            <a:r>
              <a:rPr lang="en-US" b="1" dirty="0" smtClean="0">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POP</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(the minipill) is preferable. </a:t>
            </a:r>
            <a:r>
              <a:rPr lang="en-US" dirty="0" smtClean="0">
                <a:latin typeface="Times New Roman" pitchFamily="18" charset="0"/>
                <a:cs typeface="Times New Roman" pitchFamily="18" charset="0"/>
              </a:rPr>
              <a:t>Both </a:t>
            </a:r>
            <a:r>
              <a:rPr lang="en-US" dirty="0">
                <a:latin typeface="Times New Roman" pitchFamily="18" charset="0"/>
                <a:cs typeface="Times New Roman" pitchFamily="18" charset="0"/>
              </a:rPr>
              <a:t>should be commenced about </a:t>
            </a:r>
            <a:r>
              <a:rPr lang="en-US" b="1" dirty="0">
                <a:solidFill>
                  <a:srgbClr val="FF0000"/>
                </a:solidFill>
                <a:latin typeface="Times New Roman" pitchFamily="18" charset="0"/>
                <a:cs typeface="Times New Roman" pitchFamily="18" charset="0"/>
              </a:rPr>
              <a:t>day 21</a:t>
            </a:r>
            <a:r>
              <a:rPr lang="en-US" dirty="0">
                <a:latin typeface="Times New Roman" pitchFamily="18" charset="0"/>
                <a:cs typeface="Times New Roman" pitchFamily="18" charset="0"/>
              </a:rPr>
              <a:t> following delivery , . </a:t>
            </a:r>
          </a:p>
          <a:p>
            <a:r>
              <a:rPr lang="en-US" b="1" dirty="0" smtClean="0">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Injectable </a:t>
            </a:r>
            <a:r>
              <a:rPr lang="en-US" b="1" dirty="0">
                <a:solidFill>
                  <a:srgbClr val="FF0000"/>
                </a:solidFill>
                <a:latin typeface="Times New Roman" pitchFamily="18" charset="0"/>
                <a:cs typeface="Times New Roman" pitchFamily="18" charset="0"/>
              </a:rPr>
              <a:t>contraception</a:t>
            </a:r>
            <a:r>
              <a:rPr lang="en-US" dirty="0">
                <a:latin typeface="Times New Roman" pitchFamily="18" charset="0"/>
                <a:cs typeface="Times New Roman" pitchFamily="18" charset="0"/>
              </a:rPr>
              <a:t>, depot medroxyprogesterone acetate (Depo-Provera™) given 3-monthly is also very effective , it can be given within </a:t>
            </a:r>
            <a:r>
              <a:rPr lang="en-US" b="1" dirty="0">
                <a:solidFill>
                  <a:srgbClr val="FF0000"/>
                </a:solidFill>
                <a:latin typeface="Times New Roman" pitchFamily="18" charset="0"/>
                <a:cs typeface="Times New Roman" pitchFamily="18" charset="0"/>
              </a:rPr>
              <a:t>48 hours </a:t>
            </a:r>
            <a:r>
              <a:rPr lang="en-US" dirty="0">
                <a:latin typeface="Times New Roman" pitchFamily="18" charset="0"/>
                <a:cs typeface="Times New Roman" pitchFamily="18" charset="0"/>
              </a:rPr>
              <a:t>of delivery , but it can cause breakthrough bleeding and therefore should preferably be given </a:t>
            </a:r>
            <a:r>
              <a:rPr lang="en-US" b="1" dirty="0">
                <a:solidFill>
                  <a:srgbClr val="FF0000"/>
                </a:solidFill>
                <a:latin typeface="Times New Roman" pitchFamily="18" charset="0"/>
                <a:cs typeface="Times New Roman" pitchFamily="18" charset="0"/>
              </a:rPr>
              <a:t>5–6 weeks </a:t>
            </a:r>
            <a:r>
              <a:rPr lang="en-US" dirty="0">
                <a:latin typeface="Times New Roman" pitchFamily="18" charset="0"/>
                <a:cs typeface="Times New Roman" pitchFamily="18" charset="0"/>
              </a:rPr>
              <a:t>post-partum.</a:t>
            </a:r>
          </a:p>
          <a:p>
            <a:pPr lvl="0"/>
            <a:r>
              <a:rPr lang="en-US" b="1" dirty="0" smtClean="0">
                <a:latin typeface="Times New Roman" pitchFamily="18" charset="0"/>
                <a:cs typeface="Times New Roman" pitchFamily="18" charset="0"/>
              </a:rPr>
              <a:t>*</a:t>
            </a:r>
            <a:r>
              <a:rPr lang="en-US" b="1" dirty="0" smtClean="0">
                <a:solidFill>
                  <a:srgbClr val="FF0000"/>
                </a:solidFill>
                <a:latin typeface="Times New Roman" pitchFamily="18" charset="0"/>
                <a:cs typeface="Times New Roman" pitchFamily="18" charset="0"/>
              </a:rPr>
              <a:t>Sterilization</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can be offered to mothers who are certain that they have completed their family. </a:t>
            </a:r>
          </a:p>
          <a:p>
            <a:pPr lvl="0"/>
            <a:r>
              <a:rPr lang="en-US" dirty="0">
                <a:latin typeface="Times New Roman" pitchFamily="18" charset="0"/>
                <a:cs typeface="Times New Roman" pitchFamily="18" charset="0"/>
              </a:rPr>
              <a:t>Tubal ligation can be performed during </a:t>
            </a:r>
            <a:r>
              <a:rPr lang="en-US" b="1" dirty="0">
                <a:latin typeface="Times New Roman" pitchFamily="18" charset="0"/>
                <a:cs typeface="Times New Roman" pitchFamily="18" charset="0"/>
              </a:rPr>
              <a:t>CS</a:t>
            </a:r>
            <a:r>
              <a:rPr lang="en-US" dirty="0">
                <a:latin typeface="Times New Roman" pitchFamily="18" charset="0"/>
                <a:cs typeface="Times New Roman" pitchFamily="18" charset="0"/>
              </a:rPr>
              <a:t> or by the open method </a:t>
            </a:r>
            <a:r>
              <a:rPr lang="en-US" b="1" dirty="0">
                <a:latin typeface="Times New Roman" pitchFamily="18" charset="0"/>
                <a:cs typeface="Times New Roman" pitchFamily="18" charset="0"/>
              </a:rPr>
              <a:t>(mini-laparotomy)</a:t>
            </a:r>
            <a:r>
              <a:rPr lang="en-US" dirty="0">
                <a:latin typeface="Times New Roman" pitchFamily="18" charset="0"/>
                <a:cs typeface="Times New Roman" pitchFamily="18" charset="0"/>
              </a:rPr>
              <a:t> in the 1</a:t>
            </a:r>
            <a:r>
              <a:rPr lang="en-US" baseline="30000" dirty="0">
                <a:latin typeface="Times New Roman" pitchFamily="18" charset="0"/>
                <a:cs typeface="Times New Roman" pitchFamily="18" charset="0"/>
              </a:rPr>
              <a:t>st</a:t>
            </a:r>
            <a:r>
              <a:rPr lang="en-US" dirty="0">
                <a:latin typeface="Times New Roman" pitchFamily="18" charset="0"/>
                <a:cs typeface="Times New Roman" pitchFamily="18" charset="0"/>
              </a:rPr>
              <a:t>  few post-partum days.</a:t>
            </a:r>
          </a:p>
          <a:p>
            <a:pPr lvl="0"/>
            <a:r>
              <a:rPr lang="en-US" dirty="0">
                <a:latin typeface="Times New Roman" pitchFamily="18" charset="0"/>
                <a:cs typeface="Times New Roman" pitchFamily="18" charset="0"/>
              </a:rPr>
              <a:t>However, it is better delayed until after </a:t>
            </a:r>
            <a:r>
              <a:rPr lang="en-US" b="1" dirty="0">
                <a:latin typeface="Times New Roman" pitchFamily="18" charset="0"/>
                <a:cs typeface="Times New Roman" pitchFamily="18" charset="0"/>
              </a:rPr>
              <a:t>6 weeks post-partum</a:t>
            </a:r>
            <a:r>
              <a:rPr lang="en-US" dirty="0">
                <a:latin typeface="Times New Roman" pitchFamily="18" charset="0"/>
                <a:cs typeface="Times New Roman" pitchFamily="18" charset="0"/>
              </a:rPr>
              <a:t>, when it can be done by </a:t>
            </a:r>
            <a:r>
              <a:rPr lang="en-US" b="1" dirty="0">
                <a:latin typeface="Times New Roman" pitchFamily="18" charset="0"/>
                <a:cs typeface="Times New Roman" pitchFamily="18" charset="0"/>
              </a:rPr>
              <a:t>laparoscopy </a:t>
            </a:r>
            <a:r>
              <a:rPr lang="en-US" dirty="0">
                <a:latin typeface="Times New Roman" pitchFamily="18" charset="0"/>
                <a:cs typeface="Times New Roman" pitchFamily="18" charset="0"/>
              </a:rPr>
              <a:t>, laparoscopic clip sterilization is less traumatic and associated with a lower failure rate</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144509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698" y="112366"/>
            <a:ext cx="11747654" cy="5078313"/>
          </a:xfrm>
          <a:prstGeom prst="rect">
            <a:avLst/>
          </a:prstGeom>
        </p:spPr>
        <p:txBody>
          <a:bodyPr wrap="square">
            <a:spAutoFit/>
          </a:bodyPr>
          <a:lstStyle/>
          <a:p>
            <a:r>
              <a:rPr lang="en-US" b="1" dirty="0">
                <a:solidFill>
                  <a:srgbClr val="FF0000"/>
                </a:solidFill>
                <a:latin typeface="Times New Roman" pitchFamily="18" charset="0"/>
                <a:cs typeface="Times New Roman" pitchFamily="18" charset="0"/>
              </a:rPr>
              <a:t>PERINATAL </a:t>
            </a:r>
            <a:r>
              <a:rPr lang="en-US" b="1" dirty="0" smtClean="0">
                <a:solidFill>
                  <a:srgbClr val="FF0000"/>
                </a:solidFill>
                <a:latin typeface="Times New Roman" pitchFamily="18" charset="0"/>
                <a:cs typeface="Times New Roman" pitchFamily="18" charset="0"/>
              </a:rPr>
              <a:t>DEATH</a:t>
            </a:r>
          </a:p>
          <a:p>
            <a:endParaRPr lang="en-US" b="1" dirty="0" smtClean="0">
              <a:solidFill>
                <a:srgbClr val="FF0000"/>
              </a:solidFill>
              <a:latin typeface="Times New Roman" pitchFamily="18" charset="0"/>
              <a:cs typeface="Times New Roman" pitchFamily="18" charset="0"/>
            </a:endParaRPr>
          </a:p>
          <a:p>
            <a:r>
              <a:rPr lang="en-US" b="1" dirty="0" smtClean="0">
                <a:latin typeface="Times New Roman" pitchFamily="18" charset="0"/>
                <a:cs typeface="Times New Roman" pitchFamily="18" charset="0"/>
              </a:rPr>
              <a:t>Stillbirth&gt;24 weeks gestation or death within 7 days of birth </a:t>
            </a:r>
          </a:p>
          <a:p>
            <a:endParaRPr lang="en-US" b="1" dirty="0">
              <a:solidFill>
                <a:srgbClr val="FF0000"/>
              </a:solidFill>
              <a:latin typeface="Times New Roman" pitchFamily="18" charset="0"/>
              <a:cs typeface="Times New Roman" pitchFamily="18" charset="0"/>
            </a:endParaRPr>
          </a:p>
          <a:p>
            <a:r>
              <a:rPr lang="en-US" dirty="0">
                <a:latin typeface="Times New Roman" pitchFamily="18" charset="0"/>
                <a:cs typeface="Times New Roman" pitchFamily="18" charset="0"/>
              </a:rPr>
              <a:t>This requires </a:t>
            </a:r>
            <a:r>
              <a:rPr lang="en-US" b="1" dirty="0">
                <a:solidFill>
                  <a:srgbClr val="FF0000"/>
                </a:solidFill>
                <a:latin typeface="Times New Roman" pitchFamily="18" charset="0"/>
                <a:cs typeface="Times New Roman" pitchFamily="18" charset="0"/>
              </a:rPr>
              <a:t>expertise</a:t>
            </a:r>
            <a:r>
              <a:rPr lang="en-US" dirty="0">
                <a:latin typeface="Times New Roman" pitchFamily="18" charset="0"/>
                <a:cs typeface="Times New Roman" pitchFamily="18" charset="0"/>
              </a:rPr>
              <a:t> (  senior clinician ) </a:t>
            </a:r>
            <a:r>
              <a:rPr lang="en-US" dirty="0" smtClean="0">
                <a:latin typeface="Times New Roman" pitchFamily="18" charset="0"/>
                <a:cs typeface="Times New Roman" pitchFamily="18" charset="0"/>
              </a:rPr>
              <a:t>and a trained bereavement counsellor </a:t>
            </a:r>
            <a:endParaRPr lang="en-US" dirty="0">
              <a:latin typeface="Times New Roman" pitchFamily="18" charset="0"/>
              <a:cs typeface="Times New Roman" pitchFamily="18" charset="0"/>
            </a:endParaRPr>
          </a:p>
          <a:p>
            <a:r>
              <a:rPr lang="en-US" b="1" dirty="0">
                <a:solidFill>
                  <a:srgbClr val="FF0000"/>
                </a:solidFill>
                <a:latin typeface="Times New Roman" pitchFamily="18" charset="0"/>
                <a:cs typeface="Times New Roman" pitchFamily="18" charset="0"/>
              </a:rPr>
              <a:t>Inappropriate management </a:t>
            </a:r>
            <a:r>
              <a:rPr lang="en-US" dirty="0">
                <a:latin typeface="Times New Roman" pitchFamily="18" charset="0"/>
                <a:cs typeface="Times New Roman" pitchFamily="18" charset="0"/>
              </a:rPr>
              <a:t>of this traumatic period can have a bad effect on the woman’s emotional and marital life.</a:t>
            </a:r>
          </a:p>
          <a:p>
            <a:r>
              <a:rPr lang="en-US" dirty="0">
                <a:latin typeface="Times New Roman" pitchFamily="18" charset="0"/>
                <a:cs typeface="Times New Roman" pitchFamily="18" charset="0"/>
              </a:rPr>
              <a:t>The process can be </a:t>
            </a:r>
            <a:r>
              <a:rPr lang="en-US" b="1" dirty="0">
                <a:solidFill>
                  <a:srgbClr val="FF0000"/>
                </a:solidFill>
                <a:latin typeface="Times New Roman" pitchFamily="18" charset="0"/>
                <a:cs typeface="Times New Roman" pitchFamily="18" charset="0"/>
              </a:rPr>
              <a:t>facilitated</a:t>
            </a:r>
            <a:r>
              <a:rPr lang="en-US" dirty="0">
                <a:latin typeface="Times New Roman" pitchFamily="18" charset="0"/>
                <a:cs typeface="Times New Roman" pitchFamily="18" charset="0"/>
              </a:rPr>
              <a:t> by seeing and holding the dead baby, naming the baby and taking hand-footprints and photo graphs. </a:t>
            </a:r>
          </a:p>
          <a:p>
            <a:pPr lvl="0"/>
            <a:r>
              <a:rPr lang="en-US" dirty="0">
                <a:latin typeface="Times New Roman" pitchFamily="18" charset="0"/>
                <a:cs typeface="Times New Roman" pitchFamily="18" charset="0"/>
              </a:rPr>
              <a:t>A </a:t>
            </a:r>
            <a:r>
              <a:rPr lang="en-US" b="1" dirty="0">
                <a:latin typeface="Times New Roman" pitchFamily="18" charset="0"/>
                <a:cs typeface="Times New Roman" pitchFamily="18" charset="0"/>
              </a:rPr>
              <a:t>post-mortem</a:t>
            </a:r>
            <a:r>
              <a:rPr lang="en-US" dirty="0">
                <a:latin typeface="Times New Roman" pitchFamily="18" charset="0"/>
                <a:cs typeface="Times New Roman" pitchFamily="18" charset="0"/>
              </a:rPr>
              <a:t> is the most important diagnostic test , a couples may decline because of religious reasons , a partial post-mortem should be discussed, ( a </a:t>
            </a:r>
            <a:r>
              <a:rPr lang="en-US" b="1" dirty="0">
                <a:latin typeface="Times New Roman" pitchFamily="18" charset="0"/>
                <a:cs typeface="Times New Roman" pitchFamily="18" charset="0"/>
              </a:rPr>
              <a:t>single organ</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autopsy </a:t>
            </a:r>
            <a:r>
              <a:rPr lang="en-US" dirty="0">
                <a:latin typeface="Times New Roman" pitchFamily="18" charset="0"/>
                <a:cs typeface="Times New Roman" pitchFamily="18" charset="0"/>
              </a:rPr>
              <a:t>or a </a:t>
            </a:r>
            <a:r>
              <a:rPr lang="en-US" b="1" dirty="0">
                <a:latin typeface="Times New Roman" pitchFamily="18" charset="0"/>
                <a:cs typeface="Times New Roman" pitchFamily="18" charset="0"/>
              </a:rPr>
              <a:t>tissue biopsy </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lvl="0"/>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A full-body </a:t>
            </a:r>
            <a:r>
              <a:rPr lang="en-US" b="1" dirty="0">
                <a:latin typeface="Times New Roman" pitchFamily="18" charset="0"/>
                <a:cs typeface="Times New Roman" pitchFamily="18" charset="0"/>
              </a:rPr>
              <a:t>X-ray</a:t>
            </a:r>
            <a:r>
              <a:rPr lang="en-US" dirty="0">
                <a:latin typeface="Times New Roman" pitchFamily="18" charset="0"/>
                <a:cs typeface="Times New Roman" pitchFamily="18" charset="0"/>
              </a:rPr>
              <a:t> or, preferably, </a:t>
            </a:r>
            <a:r>
              <a:rPr lang="en-US" b="1" dirty="0">
                <a:latin typeface="Times New Roman" pitchFamily="18" charset="0"/>
                <a:cs typeface="Times New Roman" pitchFamily="18" charset="0"/>
              </a:rPr>
              <a:t>MRI</a:t>
            </a:r>
            <a:r>
              <a:rPr lang="en-US" dirty="0">
                <a:latin typeface="Times New Roman" pitchFamily="18" charset="0"/>
                <a:cs typeface="Times New Roman" pitchFamily="18" charset="0"/>
              </a:rPr>
              <a:t> may be useful in some </a:t>
            </a:r>
            <a:r>
              <a:rPr lang="en-US" dirty="0" smtClean="0">
                <a:latin typeface="Times New Roman" pitchFamily="18" charset="0"/>
                <a:cs typeface="Times New Roman" pitchFamily="18" charset="0"/>
              </a:rPr>
              <a:t>cases</a:t>
            </a:r>
          </a:p>
          <a:p>
            <a:pPr lvl="0"/>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A stillbirth </a:t>
            </a:r>
            <a:r>
              <a:rPr lang="en-US" b="1" dirty="0">
                <a:latin typeface="Times New Roman" pitchFamily="18" charset="0"/>
                <a:cs typeface="Times New Roman" pitchFamily="18" charset="0"/>
              </a:rPr>
              <a:t>certificate</a:t>
            </a:r>
            <a:r>
              <a:rPr lang="en-US" dirty="0">
                <a:latin typeface="Times New Roman" pitchFamily="18" charset="0"/>
                <a:cs typeface="Times New Roman" pitchFamily="18" charset="0"/>
              </a:rPr>
              <a:t> should be completed by the attending doctor or by the </a:t>
            </a:r>
            <a:r>
              <a:rPr lang="en-US" dirty="0" smtClean="0">
                <a:latin typeface="Times New Roman" pitchFamily="18" charset="0"/>
                <a:cs typeface="Times New Roman" pitchFamily="18" charset="0"/>
              </a:rPr>
              <a:t>pediatrician .</a:t>
            </a:r>
          </a:p>
          <a:p>
            <a:pPr lvl="0"/>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Every mother who has lost a baby should have the </a:t>
            </a:r>
            <a:r>
              <a:rPr lang="en-US" b="1" dirty="0">
                <a:latin typeface="Times New Roman" pitchFamily="18" charset="0"/>
                <a:cs typeface="Times New Roman" pitchFamily="18" charset="0"/>
              </a:rPr>
              <a:t>6-week postnatal visit</a:t>
            </a:r>
            <a:r>
              <a:rPr lang="en-US" dirty="0">
                <a:latin typeface="Times New Roman" pitchFamily="18" charset="0"/>
                <a:cs typeface="Times New Roman" pitchFamily="18" charset="0"/>
              </a:rPr>
              <a:t> at hospital to discuss the underlying cause and to plan for the future. </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39701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5644" y="572776"/>
            <a:ext cx="8760711" cy="5712447"/>
          </a:xfrm>
          <a:prstGeom prst="rect">
            <a:avLst/>
          </a:prstGeom>
        </p:spPr>
      </p:pic>
    </p:spTree>
    <p:extLst>
      <p:ext uri="{BB962C8B-B14F-4D97-AF65-F5344CB8AC3E}">
        <p14:creationId xmlns:p14="http://schemas.microsoft.com/office/powerpoint/2010/main" val="2230155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044" y="174886"/>
            <a:ext cx="8923024" cy="1846659"/>
          </a:xfrm>
          <a:prstGeom prst="rect">
            <a:avLst/>
          </a:prstGeom>
        </p:spPr>
        <p:txBody>
          <a:bodyPr wrap="square">
            <a:spAutoFit/>
          </a:bodyPr>
          <a:lstStyle/>
          <a:p>
            <a:r>
              <a:rPr lang="en-US" sz="2400" b="1" dirty="0" smtClean="0">
                <a:solidFill>
                  <a:srgbClr val="FFFFFF"/>
                </a:solidFill>
                <a:latin typeface="HelveticaNeueLTStd-Roman"/>
              </a:rPr>
              <a:t>I</a:t>
            </a:r>
            <a:r>
              <a:rPr lang="en-US" sz="2400" b="1" dirty="0" smtClean="0">
                <a:solidFill>
                  <a:srgbClr val="FF0000"/>
                </a:solidFill>
                <a:latin typeface="HelveticaNeueLTStd-Roman"/>
              </a:rPr>
              <a:t>NTRODUCTION</a:t>
            </a:r>
          </a:p>
          <a:p>
            <a:r>
              <a:rPr lang="en-US" b="1" dirty="0" smtClean="0">
                <a:solidFill>
                  <a:srgbClr val="FF0000"/>
                </a:solidFill>
                <a:latin typeface="HelveticaNeueLTStd-Roman"/>
              </a:rPr>
              <a:t> </a:t>
            </a:r>
            <a:endParaRPr lang="en-US" b="1" dirty="0">
              <a:solidFill>
                <a:srgbClr val="FF0000"/>
              </a:solidFill>
              <a:latin typeface="HelveticaNeueLTStd-Roman"/>
            </a:endParaRPr>
          </a:p>
          <a:p>
            <a:r>
              <a:rPr lang="en-US" b="1" dirty="0">
                <a:solidFill>
                  <a:srgbClr val="000000"/>
                </a:solidFill>
                <a:latin typeface="PalatinoLTStd-Light"/>
              </a:rPr>
              <a:t>The puerperium refers to the 6-week period </a:t>
            </a:r>
            <a:r>
              <a:rPr lang="en-US" b="1" dirty="0" smtClean="0">
                <a:solidFill>
                  <a:srgbClr val="000000"/>
                </a:solidFill>
                <a:latin typeface="PalatinoLTStd-Light"/>
              </a:rPr>
              <a:t>following completion </a:t>
            </a:r>
            <a:r>
              <a:rPr lang="en-US" b="1" dirty="0">
                <a:solidFill>
                  <a:srgbClr val="000000"/>
                </a:solidFill>
                <a:latin typeface="PalatinoLTStd-Light"/>
              </a:rPr>
              <a:t>of the third stage of labour, </a:t>
            </a:r>
            <a:r>
              <a:rPr lang="en-US" b="1" dirty="0" smtClean="0">
                <a:solidFill>
                  <a:srgbClr val="000000"/>
                </a:solidFill>
                <a:latin typeface="PalatinoLTStd-Light"/>
              </a:rPr>
              <a:t>when considerable </a:t>
            </a:r>
            <a:r>
              <a:rPr lang="en-US" b="1" dirty="0">
                <a:solidFill>
                  <a:srgbClr val="000000"/>
                </a:solidFill>
                <a:latin typeface="PalatinoLTStd-Light"/>
              </a:rPr>
              <a:t>adjustments occur before return to </a:t>
            </a:r>
            <a:r>
              <a:rPr lang="en-US" b="1" dirty="0" smtClean="0">
                <a:solidFill>
                  <a:srgbClr val="000000"/>
                </a:solidFill>
                <a:latin typeface="PalatinoLTStd-Light"/>
              </a:rPr>
              <a:t>the</a:t>
            </a:r>
          </a:p>
          <a:p>
            <a:r>
              <a:rPr lang="en-US" b="1" dirty="0" smtClean="0">
                <a:solidFill>
                  <a:srgbClr val="000000"/>
                </a:solidFill>
                <a:latin typeface="PalatinoLTStd-Light"/>
              </a:rPr>
              <a:t> pre-pregnant </a:t>
            </a:r>
            <a:r>
              <a:rPr lang="en-US" b="1" dirty="0">
                <a:solidFill>
                  <a:srgbClr val="000000"/>
                </a:solidFill>
                <a:latin typeface="PalatinoLTStd-Light"/>
              </a:rPr>
              <a:t>state</a:t>
            </a:r>
            <a:r>
              <a:rPr lang="en-US" b="1" dirty="0" smtClean="0">
                <a:solidFill>
                  <a:srgbClr val="000000"/>
                </a:solidFill>
                <a:latin typeface="PalatinoLTStd-Light"/>
              </a:rPr>
              <a:t>.</a:t>
            </a:r>
          </a:p>
          <a:p>
            <a:endParaRPr lang="ar-IQ" b="1" dirty="0"/>
          </a:p>
        </p:txBody>
      </p:sp>
      <p:pic>
        <p:nvPicPr>
          <p:cNvPr id="5" name="Picture 4"/>
          <p:cNvPicPr>
            <a:picLocks noChangeAspect="1"/>
          </p:cNvPicPr>
          <p:nvPr/>
        </p:nvPicPr>
        <p:blipFill>
          <a:blip r:embed="rId2"/>
          <a:stretch>
            <a:fillRect/>
          </a:stretch>
        </p:blipFill>
        <p:spPr>
          <a:xfrm>
            <a:off x="3656860" y="1518126"/>
            <a:ext cx="8535140" cy="2344659"/>
          </a:xfrm>
          <a:prstGeom prst="rect">
            <a:avLst/>
          </a:prstGeom>
        </p:spPr>
      </p:pic>
      <p:pic>
        <p:nvPicPr>
          <p:cNvPr id="9" name="Picture 8"/>
          <p:cNvPicPr>
            <a:picLocks noChangeAspect="1"/>
          </p:cNvPicPr>
          <p:nvPr/>
        </p:nvPicPr>
        <p:blipFill>
          <a:blip r:embed="rId3"/>
          <a:stretch>
            <a:fillRect/>
          </a:stretch>
        </p:blipFill>
        <p:spPr>
          <a:xfrm>
            <a:off x="66740" y="3692277"/>
            <a:ext cx="12071126" cy="2938527"/>
          </a:xfrm>
          <a:prstGeom prst="rect">
            <a:avLst/>
          </a:prstGeom>
        </p:spPr>
      </p:pic>
      <p:sp>
        <p:nvSpPr>
          <p:cNvPr id="13" name="Rectangle 12"/>
          <p:cNvSpPr/>
          <p:nvPr/>
        </p:nvSpPr>
        <p:spPr>
          <a:xfrm>
            <a:off x="785329" y="2118247"/>
            <a:ext cx="3603478" cy="1477328"/>
          </a:xfrm>
          <a:prstGeom prst="rect">
            <a:avLst/>
          </a:prstGeom>
        </p:spPr>
        <p:txBody>
          <a:bodyPr wrap="square">
            <a:spAutoFit/>
          </a:bodyPr>
          <a:lstStyle/>
          <a:p>
            <a:r>
              <a:rPr lang="en-US" dirty="0">
                <a:solidFill>
                  <a:srgbClr val="2F5897"/>
                </a:solidFill>
                <a:latin typeface="Times New Roman"/>
                <a:ea typeface="Calibri"/>
                <a:cs typeface="Arial"/>
              </a:rPr>
              <a:t>Involution of the uterus. </a:t>
            </a:r>
            <a:endParaRPr lang="en-US" dirty="0" smtClean="0">
              <a:solidFill>
                <a:srgbClr val="2F5897"/>
              </a:solidFill>
              <a:latin typeface="Times New Roman"/>
              <a:ea typeface="Calibri"/>
              <a:cs typeface="Arial"/>
            </a:endParaRPr>
          </a:p>
          <a:p>
            <a:pPr marL="342900" indent="-342900">
              <a:buAutoNum type="alphaUcParenBoth"/>
            </a:pPr>
            <a:r>
              <a:rPr lang="en-US" dirty="0" smtClean="0">
                <a:solidFill>
                  <a:srgbClr val="2F5897"/>
                </a:solidFill>
                <a:latin typeface="Times New Roman"/>
                <a:ea typeface="Calibri"/>
                <a:cs typeface="Arial"/>
              </a:rPr>
              <a:t>Day </a:t>
            </a:r>
            <a:r>
              <a:rPr lang="en-US" dirty="0">
                <a:solidFill>
                  <a:srgbClr val="2F5897"/>
                </a:solidFill>
                <a:latin typeface="Times New Roman"/>
                <a:ea typeface="Calibri"/>
                <a:cs typeface="Arial"/>
              </a:rPr>
              <a:t>1: 18-week sized uterus (just below the umbilicus). </a:t>
            </a:r>
            <a:endParaRPr lang="en-US" dirty="0" smtClean="0">
              <a:solidFill>
                <a:srgbClr val="2F5897"/>
              </a:solidFill>
              <a:latin typeface="Times New Roman"/>
              <a:ea typeface="Calibri"/>
              <a:cs typeface="Arial"/>
            </a:endParaRPr>
          </a:p>
          <a:p>
            <a:r>
              <a:rPr lang="en-US" dirty="0" smtClean="0">
                <a:solidFill>
                  <a:srgbClr val="2F5897"/>
                </a:solidFill>
                <a:latin typeface="Times New Roman"/>
                <a:ea typeface="Calibri"/>
                <a:cs typeface="Arial"/>
              </a:rPr>
              <a:t>(</a:t>
            </a:r>
            <a:r>
              <a:rPr lang="en-US" dirty="0">
                <a:solidFill>
                  <a:srgbClr val="2F5897"/>
                </a:solidFill>
                <a:latin typeface="Times New Roman"/>
                <a:ea typeface="Calibri"/>
                <a:cs typeface="Arial"/>
              </a:rPr>
              <a:t>B) Day 7: 14-week sized uterus</a:t>
            </a:r>
            <a:r>
              <a:rPr lang="en-US" dirty="0" smtClean="0">
                <a:solidFill>
                  <a:srgbClr val="2F5897"/>
                </a:solidFill>
                <a:latin typeface="Times New Roman"/>
                <a:ea typeface="Calibri"/>
                <a:cs typeface="Arial"/>
              </a:rPr>
              <a:t>.</a:t>
            </a:r>
          </a:p>
          <a:p>
            <a:r>
              <a:rPr lang="en-US" dirty="0" smtClean="0">
                <a:solidFill>
                  <a:srgbClr val="2F5897"/>
                </a:solidFill>
                <a:latin typeface="Times New Roman"/>
                <a:ea typeface="Calibri"/>
                <a:cs typeface="Arial"/>
              </a:rPr>
              <a:t>(</a:t>
            </a:r>
            <a:r>
              <a:rPr lang="en-US" dirty="0">
                <a:solidFill>
                  <a:srgbClr val="2F5897"/>
                </a:solidFill>
                <a:latin typeface="Times New Roman"/>
                <a:ea typeface="Calibri"/>
                <a:cs typeface="Arial"/>
              </a:rPr>
              <a:t>C) Day 14: 12-week-sized uterus. </a:t>
            </a:r>
            <a:endParaRPr lang="ar-IQ" dirty="0"/>
          </a:p>
        </p:txBody>
      </p:sp>
    </p:spTree>
    <p:extLst>
      <p:ext uri="{BB962C8B-B14F-4D97-AF65-F5344CB8AC3E}">
        <p14:creationId xmlns:p14="http://schemas.microsoft.com/office/powerpoint/2010/main" val="4174283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588" y="292029"/>
            <a:ext cx="10161767" cy="5940088"/>
          </a:xfrm>
          <a:prstGeom prst="rect">
            <a:avLst/>
          </a:prstGeom>
        </p:spPr>
        <p:txBody>
          <a:bodyPr wrap="square">
            <a:spAutoFit/>
          </a:bodyPr>
          <a:lstStyle/>
          <a:p>
            <a:r>
              <a:rPr lang="en-US" sz="2000" b="1" dirty="0">
                <a:solidFill>
                  <a:srgbClr val="FF0000"/>
                </a:solidFill>
              </a:rPr>
              <a:t>NORMAL EMOTIONAL </a:t>
            </a:r>
            <a:r>
              <a:rPr lang="en-US" sz="2000" b="1" dirty="0" smtClean="0">
                <a:solidFill>
                  <a:srgbClr val="FF0000"/>
                </a:solidFill>
              </a:rPr>
              <a:t>AND PSYCHOLOGICAL CHANGES DURING </a:t>
            </a:r>
            <a:r>
              <a:rPr lang="en-US" sz="2000" b="1" dirty="0">
                <a:solidFill>
                  <a:srgbClr val="FF0000"/>
                </a:solidFill>
              </a:rPr>
              <a:t>PREGNANCY</a:t>
            </a:r>
            <a:endParaRPr lang="en-US" sz="2000" b="1" dirty="0" smtClean="0">
              <a:solidFill>
                <a:srgbClr val="FF0000"/>
              </a:solidFill>
              <a:latin typeface="PalatinoLTStd-Light"/>
            </a:endParaRPr>
          </a:p>
          <a:p>
            <a:endParaRPr lang="en-US" dirty="0" smtClean="0">
              <a:solidFill>
                <a:srgbClr val="000000"/>
              </a:solidFill>
              <a:latin typeface="PalatinoLTStd-Light"/>
            </a:endParaRPr>
          </a:p>
          <a:p>
            <a:endParaRPr lang="en-US" dirty="0">
              <a:solidFill>
                <a:srgbClr val="000000"/>
              </a:solidFill>
              <a:latin typeface="PalatinoLTStd-Light"/>
            </a:endParaRPr>
          </a:p>
          <a:p>
            <a:r>
              <a:rPr lang="en-US" dirty="0" smtClean="0">
                <a:solidFill>
                  <a:srgbClr val="000000"/>
                </a:solidFill>
                <a:latin typeface="PalatinoLTStd-Light"/>
              </a:rPr>
              <a:t>The </a:t>
            </a:r>
            <a:r>
              <a:rPr lang="en-US" dirty="0">
                <a:solidFill>
                  <a:srgbClr val="000000"/>
                </a:solidFill>
                <a:latin typeface="PalatinoLTStd-Light"/>
              </a:rPr>
              <a:t>‘</a:t>
            </a:r>
            <a:r>
              <a:rPr lang="en-US" dirty="0">
                <a:solidFill>
                  <a:srgbClr val="FF0000"/>
                </a:solidFill>
                <a:latin typeface="PalatinoLTStd-Light"/>
              </a:rPr>
              <a:t>pinks</a:t>
            </a:r>
            <a:r>
              <a:rPr lang="en-US" dirty="0">
                <a:solidFill>
                  <a:srgbClr val="000000"/>
                </a:solidFill>
                <a:latin typeface="PalatinoLTStd-Light"/>
              </a:rPr>
              <a:t>’: for the </a:t>
            </a:r>
            <a:r>
              <a:rPr lang="en-US" dirty="0" smtClean="0">
                <a:solidFill>
                  <a:srgbClr val="000000"/>
                </a:solidFill>
                <a:latin typeface="PalatinoLTStd-Light"/>
              </a:rPr>
              <a:t>first </a:t>
            </a:r>
            <a:r>
              <a:rPr lang="en-US" dirty="0">
                <a:solidFill>
                  <a:srgbClr val="000000"/>
                </a:solidFill>
                <a:latin typeface="PalatinoLTStd-Light"/>
              </a:rPr>
              <a:t>24–48 hours </a:t>
            </a:r>
            <a:r>
              <a:rPr lang="en-US" dirty="0" smtClean="0">
                <a:solidFill>
                  <a:srgbClr val="000000"/>
                </a:solidFill>
                <a:latin typeface="PalatinoLTStd-Light"/>
              </a:rPr>
              <a:t>following delivery</a:t>
            </a:r>
            <a:r>
              <a:rPr lang="en-US" dirty="0">
                <a:solidFill>
                  <a:srgbClr val="000000"/>
                </a:solidFill>
                <a:latin typeface="PalatinoLTStd-Light"/>
              </a:rPr>
              <a:t>, it is very common for women </a:t>
            </a:r>
            <a:r>
              <a:rPr lang="en-US" dirty="0" smtClean="0">
                <a:solidFill>
                  <a:srgbClr val="000000"/>
                </a:solidFill>
                <a:latin typeface="PalatinoLTStd-Light"/>
              </a:rPr>
              <a:t>to experience </a:t>
            </a:r>
            <a:r>
              <a:rPr lang="en-US" dirty="0">
                <a:solidFill>
                  <a:srgbClr val="000000"/>
                </a:solidFill>
                <a:latin typeface="PalatinoLTStd-Light"/>
              </a:rPr>
              <a:t>an elevation of mood, a feeling </a:t>
            </a:r>
            <a:r>
              <a:rPr lang="en-US" dirty="0" smtClean="0">
                <a:solidFill>
                  <a:srgbClr val="000000"/>
                </a:solidFill>
                <a:latin typeface="PalatinoLTStd-Light"/>
              </a:rPr>
              <a:t>of excitement</a:t>
            </a:r>
            <a:r>
              <a:rPr lang="en-US" dirty="0">
                <a:solidFill>
                  <a:srgbClr val="000000"/>
                </a:solidFill>
                <a:latin typeface="PalatinoLTStd-Light"/>
              </a:rPr>
              <a:t>, some </a:t>
            </a:r>
            <a:r>
              <a:rPr lang="en-US" dirty="0" smtClean="0">
                <a:solidFill>
                  <a:srgbClr val="000000"/>
                </a:solidFill>
                <a:latin typeface="PalatinoLTStd-Light"/>
              </a:rPr>
              <a:t>over activity </a:t>
            </a:r>
            <a:r>
              <a:rPr lang="en-US" dirty="0">
                <a:solidFill>
                  <a:srgbClr val="000000"/>
                </a:solidFill>
                <a:latin typeface="PalatinoLTStd-Light"/>
              </a:rPr>
              <a:t>and </a:t>
            </a:r>
            <a:r>
              <a:rPr lang="en-US" dirty="0" smtClean="0">
                <a:solidFill>
                  <a:srgbClr val="000000"/>
                </a:solidFill>
                <a:latin typeface="PalatinoLTStd-Light"/>
              </a:rPr>
              <a:t>difficulty sleeping</a:t>
            </a:r>
            <a:r>
              <a:rPr lang="en-US" dirty="0">
                <a:solidFill>
                  <a:srgbClr val="000000"/>
                </a:solidFill>
                <a:latin typeface="PalatinoLTStd-Light"/>
              </a:rPr>
              <a:t>.</a:t>
            </a:r>
          </a:p>
          <a:p>
            <a:r>
              <a:rPr lang="en-US" dirty="0">
                <a:solidFill>
                  <a:srgbClr val="000040"/>
                </a:solidFill>
                <a:latin typeface="PalatinoLTStd-Light"/>
              </a:rPr>
              <a:t>• </a:t>
            </a:r>
            <a:r>
              <a:rPr lang="en-US" dirty="0">
                <a:solidFill>
                  <a:srgbClr val="000000"/>
                </a:solidFill>
                <a:latin typeface="PalatinoLTStd-Light"/>
              </a:rPr>
              <a:t>The ‘</a:t>
            </a:r>
            <a:r>
              <a:rPr lang="en-US" dirty="0">
                <a:solidFill>
                  <a:srgbClr val="FF0000"/>
                </a:solidFill>
                <a:latin typeface="PalatinoLTStd-Light"/>
              </a:rPr>
              <a:t>blues</a:t>
            </a:r>
            <a:r>
              <a:rPr lang="en-US" dirty="0">
                <a:solidFill>
                  <a:srgbClr val="000000"/>
                </a:solidFill>
                <a:latin typeface="PalatinoLTStd-Light"/>
              </a:rPr>
              <a:t>’: as many as 80% of women </a:t>
            </a:r>
            <a:r>
              <a:rPr lang="en-US" dirty="0" smtClean="0">
                <a:solidFill>
                  <a:srgbClr val="000000"/>
                </a:solidFill>
                <a:latin typeface="PalatinoLTStd-Light"/>
              </a:rPr>
              <a:t>may experience </a:t>
            </a:r>
            <a:r>
              <a:rPr lang="en-US" dirty="0">
                <a:solidFill>
                  <a:srgbClr val="000000"/>
                </a:solidFill>
                <a:latin typeface="PalatinoLTStd-Light"/>
              </a:rPr>
              <a:t>the ‘postnatal blues’ in the </a:t>
            </a:r>
            <a:r>
              <a:rPr lang="en-US" dirty="0" smtClean="0">
                <a:solidFill>
                  <a:srgbClr val="000000"/>
                </a:solidFill>
                <a:latin typeface="PalatinoLTStd-Light"/>
              </a:rPr>
              <a:t>first 2 weeks </a:t>
            </a:r>
            <a:r>
              <a:rPr lang="en-US" dirty="0">
                <a:solidFill>
                  <a:srgbClr val="000000"/>
                </a:solidFill>
                <a:latin typeface="PalatinoLTStd-Light"/>
              </a:rPr>
              <a:t>after delivery</a:t>
            </a:r>
            <a:r>
              <a:rPr lang="en-US" dirty="0" smtClean="0">
                <a:solidFill>
                  <a:srgbClr val="000000"/>
                </a:solidFill>
                <a:latin typeface="PalatinoLTStd-Light"/>
              </a:rPr>
              <a:t>.</a:t>
            </a:r>
          </a:p>
          <a:p>
            <a:r>
              <a:rPr lang="en-US" dirty="0" smtClean="0">
                <a:solidFill>
                  <a:srgbClr val="000000"/>
                </a:solidFill>
                <a:latin typeface="PalatinoLTStd-Light"/>
              </a:rPr>
              <a:t> </a:t>
            </a:r>
            <a:r>
              <a:rPr lang="en-US" dirty="0">
                <a:solidFill>
                  <a:srgbClr val="000000"/>
                </a:solidFill>
                <a:latin typeface="PalatinoLTStd-Light"/>
              </a:rPr>
              <a:t>Fatigue, short </a:t>
            </a:r>
            <a:r>
              <a:rPr lang="en-US" dirty="0" smtClean="0">
                <a:solidFill>
                  <a:srgbClr val="000000"/>
                </a:solidFill>
                <a:latin typeface="PalatinoLTStd-Light"/>
              </a:rPr>
              <a:t>temper, difficulty </a:t>
            </a:r>
            <a:r>
              <a:rPr lang="en-US" dirty="0">
                <a:solidFill>
                  <a:srgbClr val="000000"/>
                </a:solidFill>
                <a:latin typeface="PalatinoLTStd-Light"/>
              </a:rPr>
              <a:t>sleeping, depressed mood </a:t>
            </a:r>
            <a:r>
              <a:rPr lang="en-US" dirty="0" smtClean="0">
                <a:solidFill>
                  <a:srgbClr val="000000"/>
                </a:solidFill>
                <a:latin typeface="PalatinoLTStd-Light"/>
              </a:rPr>
              <a:t>and tearfulness </a:t>
            </a:r>
            <a:r>
              <a:rPr lang="en-US" dirty="0">
                <a:solidFill>
                  <a:srgbClr val="000000"/>
                </a:solidFill>
                <a:latin typeface="PalatinoLTStd-Light"/>
              </a:rPr>
              <a:t>are common but usually mild, </a:t>
            </a:r>
            <a:r>
              <a:rPr lang="en-US" dirty="0" smtClean="0">
                <a:solidFill>
                  <a:srgbClr val="000000"/>
                </a:solidFill>
                <a:latin typeface="PalatinoLTStd-Light"/>
              </a:rPr>
              <a:t>and resolve </a:t>
            </a:r>
            <a:r>
              <a:rPr lang="en-US" dirty="0">
                <a:solidFill>
                  <a:srgbClr val="000000"/>
                </a:solidFill>
                <a:latin typeface="PalatinoLTStd-Light"/>
              </a:rPr>
              <a:t>spontaneously in the majority of cases.</a:t>
            </a:r>
          </a:p>
          <a:p>
            <a:r>
              <a:rPr lang="en-US" dirty="0">
                <a:solidFill>
                  <a:srgbClr val="000000"/>
                </a:solidFill>
                <a:latin typeface="PalatinoLTStd-Light"/>
              </a:rPr>
              <a:t>The following psychological disruptions </a:t>
            </a:r>
            <a:r>
              <a:rPr lang="en-US" dirty="0" smtClean="0">
                <a:solidFill>
                  <a:srgbClr val="000000"/>
                </a:solidFill>
                <a:latin typeface="PalatinoLTStd-Light"/>
              </a:rPr>
              <a:t>should not </a:t>
            </a:r>
            <a:r>
              <a:rPr lang="en-US" dirty="0">
                <a:solidFill>
                  <a:srgbClr val="000000"/>
                </a:solidFill>
                <a:latin typeface="PalatinoLTStd-Light"/>
              </a:rPr>
              <a:t>be considered normal and require </a:t>
            </a:r>
            <a:r>
              <a:rPr lang="en-US" dirty="0" smtClean="0">
                <a:solidFill>
                  <a:srgbClr val="000000"/>
                </a:solidFill>
                <a:latin typeface="PalatinoLTStd-Light"/>
              </a:rPr>
              <a:t>further assessment</a:t>
            </a:r>
            <a:r>
              <a:rPr lang="en-US" dirty="0">
                <a:solidFill>
                  <a:srgbClr val="000000"/>
                </a:solidFill>
                <a:latin typeface="PalatinoLTStd-Light"/>
              </a:rPr>
              <a:t>:</a:t>
            </a:r>
          </a:p>
          <a:p>
            <a:r>
              <a:rPr lang="en-US" dirty="0">
                <a:solidFill>
                  <a:schemeClr val="accent4">
                    <a:lumMod val="75000"/>
                  </a:schemeClr>
                </a:solidFill>
                <a:latin typeface="PalatinoLTStd-Light"/>
              </a:rPr>
              <a:t>• panic attacks</a:t>
            </a:r>
          </a:p>
          <a:p>
            <a:r>
              <a:rPr lang="en-US" dirty="0">
                <a:solidFill>
                  <a:schemeClr val="accent4">
                    <a:lumMod val="75000"/>
                  </a:schemeClr>
                </a:solidFill>
                <a:latin typeface="PalatinoLTStd-Light"/>
              </a:rPr>
              <a:t>• episodes of low mood of prolonged </a:t>
            </a:r>
            <a:r>
              <a:rPr lang="en-US" dirty="0" smtClean="0">
                <a:solidFill>
                  <a:schemeClr val="accent4">
                    <a:lumMod val="75000"/>
                  </a:schemeClr>
                </a:solidFill>
                <a:latin typeface="PalatinoLTStd-Light"/>
              </a:rPr>
              <a:t>duration (&gt;</a:t>
            </a:r>
            <a:r>
              <a:rPr lang="en-US" dirty="0">
                <a:solidFill>
                  <a:schemeClr val="accent4">
                    <a:lumMod val="75000"/>
                  </a:schemeClr>
                </a:solidFill>
                <a:latin typeface="PalatinoLTStd-Light"/>
              </a:rPr>
              <a:t>2 weeks)</a:t>
            </a:r>
          </a:p>
          <a:p>
            <a:r>
              <a:rPr lang="en-US" dirty="0">
                <a:solidFill>
                  <a:schemeClr val="accent4">
                    <a:lumMod val="75000"/>
                  </a:schemeClr>
                </a:solidFill>
                <a:latin typeface="PalatinoLTStd-Light"/>
              </a:rPr>
              <a:t>• low self-esteem</a:t>
            </a:r>
          </a:p>
          <a:p>
            <a:r>
              <a:rPr lang="en-US" dirty="0">
                <a:solidFill>
                  <a:schemeClr val="accent4">
                    <a:lumMod val="75000"/>
                  </a:schemeClr>
                </a:solidFill>
                <a:latin typeface="PalatinoLTStd-Light"/>
              </a:rPr>
              <a:t>• guilt or hopelessness</a:t>
            </a:r>
          </a:p>
          <a:p>
            <a:r>
              <a:rPr lang="en-US" dirty="0">
                <a:solidFill>
                  <a:schemeClr val="accent4">
                    <a:lumMod val="75000"/>
                  </a:schemeClr>
                </a:solidFill>
                <a:latin typeface="PalatinoLTStd-Light"/>
              </a:rPr>
              <a:t>• suicidal thoughts</a:t>
            </a:r>
          </a:p>
          <a:p>
            <a:r>
              <a:rPr lang="en-US" dirty="0">
                <a:solidFill>
                  <a:schemeClr val="accent4">
                    <a:lumMod val="75000"/>
                  </a:schemeClr>
                </a:solidFill>
                <a:latin typeface="PalatinoLTStd-Light"/>
              </a:rPr>
              <a:t>• thoughts of (or actual) self-harm </a:t>
            </a:r>
            <a:r>
              <a:rPr lang="en-US" dirty="0">
                <a:solidFill>
                  <a:srgbClr val="000000"/>
                </a:solidFill>
                <a:latin typeface="PalatinoLTStd-Light"/>
              </a:rPr>
              <a:t>– these </a:t>
            </a:r>
            <a:r>
              <a:rPr lang="en-US" dirty="0" smtClean="0">
                <a:solidFill>
                  <a:srgbClr val="000000"/>
                </a:solidFill>
                <a:latin typeface="PalatinoLTStd-Light"/>
              </a:rPr>
              <a:t>are very </a:t>
            </a:r>
            <a:r>
              <a:rPr lang="en-US" dirty="0">
                <a:solidFill>
                  <a:srgbClr val="000000"/>
                </a:solidFill>
                <a:latin typeface="PalatinoLTStd-Light"/>
              </a:rPr>
              <a:t>unusual in pregnancy or early </a:t>
            </a:r>
            <a:r>
              <a:rPr lang="en-US" dirty="0" smtClean="0">
                <a:solidFill>
                  <a:srgbClr val="000000"/>
                </a:solidFill>
                <a:latin typeface="PalatinoLTStd-Light"/>
              </a:rPr>
              <a:t>postpartum and </a:t>
            </a:r>
            <a:r>
              <a:rPr lang="en-US" dirty="0">
                <a:solidFill>
                  <a:srgbClr val="000000"/>
                </a:solidFill>
                <a:latin typeface="PalatinoLTStd-Light"/>
              </a:rPr>
              <a:t>should always prompt referral</a:t>
            </a:r>
          </a:p>
          <a:p>
            <a:r>
              <a:rPr lang="en-US" dirty="0">
                <a:solidFill>
                  <a:srgbClr val="000040"/>
                </a:solidFill>
                <a:latin typeface="PalatinoLTStd-Light"/>
              </a:rPr>
              <a:t>• </a:t>
            </a:r>
            <a:r>
              <a:rPr lang="en-US" dirty="0">
                <a:solidFill>
                  <a:schemeClr val="accent4">
                    <a:lumMod val="75000"/>
                  </a:schemeClr>
                </a:solidFill>
                <a:latin typeface="PalatinoLTStd-Light"/>
              </a:rPr>
              <a:t>any mood changes that disrupt </a:t>
            </a:r>
            <a:r>
              <a:rPr lang="en-US" dirty="0" smtClean="0">
                <a:solidFill>
                  <a:schemeClr val="accent4">
                    <a:lumMod val="75000"/>
                  </a:schemeClr>
                </a:solidFill>
                <a:latin typeface="PalatinoLTStd-Light"/>
              </a:rPr>
              <a:t>normal social </a:t>
            </a:r>
            <a:r>
              <a:rPr lang="en-US" dirty="0">
                <a:solidFill>
                  <a:schemeClr val="accent4">
                    <a:lumMod val="75000"/>
                  </a:schemeClr>
                </a:solidFill>
                <a:latin typeface="PalatinoLTStd-Light"/>
              </a:rPr>
              <a:t>functioning</a:t>
            </a:r>
          </a:p>
          <a:p>
            <a:r>
              <a:rPr lang="en-US" dirty="0">
                <a:solidFill>
                  <a:schemeClr val="accent4">
                    <a:lumMod val="75000"/>
                  </a:schemeClr>
                </a:solidFill>
                <a:latin typeface="PalatinoLTStd-Light"/>
              </a:rPr>
              <a:t>• ‘biological’ symptoms (e.g. poor </a:t>
            </a:r>
            <a:r>
              <a:rPr lang="en-US" dirty="0" smtClean="0">
                <a:solidFill>
                  <a:schemeClr val="accent4">
                    <a:lumMod val="75000"/>
                  </a:schemeClr>
                </a:solidFill>
                <a:latin typeface="PalatinoLTStd-Light"/>
              </a:rPr>
              <a:t>appetite, early </a:t>
            </a:r>
            <a:r>
              <a:rPr lang="en-US" dirty="0">
                <a:solidFill>
                  <a:schemeClr val="accent4">
                    <a:lumMod val="75000"/>
                  </a:schemeClr>
                </a:solidFill>
                <a:latin typeface="PalatinoLTStd-Light"/>
              </a:rPr>
              <a:t>wakening)</a:t>
            </a:r>
          </a:p>
          <a:p>
            <a:r>
              <a:rPr lang="en-US" dirty="0">
                <a:solidFill>
                  <a:schemeClr val="accent4">
                    <a:lumMod val="75000"/>
                  </a:schemeClr>
                </a:solidFill>
                <a:latin typeface="PalatinoLTStd-Light"/>
              </a:rPr>
              <a:t>• change in ‘affect’</a:t>
            </a:r>
            <a:endParaRPr lang="ar-IQ" dirty="0">
              <a:solidFill>
                <a:schemeClr val="accent4">
                  <a:lumMod val="75000"/>
                </a:schemeClr>
              </a:solidFill>
            </a:endParaRPr>
          </a:p>
        </p:txBody>
      </p:sp>
    </p:spTree>
    <p:extLst>
      <p:ext uri="{BB962C8B-B14F-4D97-AF65-F5344CB8AC3E}">
        <p14:creationId xmlns:p14="http://schemas.microsoft.com/office/powerpoint/2010/main" val="3233791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022" y="568757"/>
            <a:ext cx="10058400" cy="5530468"/>
          </a:xfrm>
          <a:prstGeom prst="rect">
            <a:avLst/>
          </a:prstGeom>
        </p:spPr>
      </p:pic>
    </p:spTree>
    <p:extLst>
      <p:ext uri="{BB962C8B-B14F-4D97-AF65-F5344CB8AC3E}">
        <p14:creationId xmlns:p14="http://schemas.microsoft.com/office/powerpoint/2010/main" val="406676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50328" y="440501"/>
            <a:ext cx="8297375" cy="3005588"/>
          </a:xfrm>
          <a:prstGeom prst="rect">
            <a:avLst/>
          </a:prstGeom>
        </p:spPr>
      </p:pic>
      <p:pic>
        <p:nvPicPr>
          <p:cNvPr id="9" name="Picture 8"/>
          <p:cNvPicPr>
            <a:picLocks noChangeAspect="1"/>
          </p:cNvPicPr>
          <p:nvPr/>
        </p:nvPicPr>
        <p:blipFill>
          <a:blip r:embed="rId3"/>
          <a:stretch>
            <a:fillRect/>
          </a:stretch>
        </p:blipFill>
        <p:spPr>
          <a:xfrm>
            <a:off x="5596569" y="3335920"/>
            <a:ext cx="4714695" cy="2811492"/>
          </a:xfrm>
          <a:prstGeom prst="rect">
            <a:avLst/>
          </a:prstGeom>
        </p:spPr>
      </p:pic>
    </p:spTree>
    <p:extLst>
      <p:ext uri="{BB962C8B-B14F-4D97-AF65-F5344CB8AC3E}">
        <p14:creationId xmlns:p14="http://schemas.microsoft.com/office/powerpoint/2010/main" val="218781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122" y="2745594"/>
            <a:ext cx="11130844" cy="3539430"/>
          </a:xfrm>
          <a:prstGeom prst="rect">
            <a:avLst/>
          </a:prstGeom>
        </p:spPr>
        <p:txBody>
          <a:bodyPr wrap="square">
            <a:spAutoFit/>
          </a:bodyPr>
          <a:lstStyle/>
          <a:p>
            <a:pPr lvl="0"/>
            <a:r>
              <a:rPr lang="en-US" sz="2400" b="1" dirty="0" smtClean="0">
                <a:solidFill>
                  <a:srgbClr val="FF0000"/>
                </a:solidFill>
                <a:latin typeface="HelveticaNeueLTStd-Roman"/>
              </a:rPr>
              <a:t>LOCHIA</a:t>
            </a:r>
          </a:p>
          <a:p>
            <a:pPr lvl="0"/>
            <a:endParaRPr lang="en-US" sz="2000" b="1" dirty="0" smtClean="0">
              <a:solidFill>
                <a:srgbClr val="FF0000"/>
              </a:solidFill>
              <a:latin typeface="HelveticaNeueLTStd-Roman"/>
            </a:endParaRPr>
          </a:p>
          <a:p>
            <a:pPr lvl="0"/>
            <a:r>
              <a:rPr lang="en-US" sz="2000" b="1" dirty="0" smtClean="0">
                <a:solidFill>
                  <a:prstClr val="black"/>
                </a:solidFill>
                <a:latin typeface="PalatinoLTStd-Light"/>
              </a:rPr>
              <a:t>Lochia is postnatal blood-stained uterine discharge comprising blood and necrotic decidua. Only the superficial layer of decidua becomes necrotic and is sloughed off. The basal layer adjacent to the myometrium is involved in the regeneration of new endometrium and this regeneration is complete by the third week. During the first few days after delivery, the lochia is red (lochia rubra) and this gradually changes to pink as the endometrium is formed. By the </a:t>
            </a:r>
            <a:r>
              <a:rPr lang="en-US" sz="2000" b="1" dirty="0" smtClean="0">
                <a:solidFill>
                  <a:srgbClr val="FF0000"/>
                </a:solidFill>
                <a:latin typeface="PalatinoLTStd-Light"/>
              </a:rPr>
              <a:t>second week</a:t>
            </a:r>
            <a:r>
              <a:rPr lang="en-US" sz="2000" b="1" dirty="0" smtClean="0">
                <a:solidFill>
                  <a:prstClr val="black"/>
                </a:solidFill>
                <a:latin typeface="PalatinoLTStd-Light"/>
              </a:rPr>
              <a:t>, the discharge becomes serous (lochia serosa) and then finally turns to a scanty yellow-white discharge (lochia alba) that lasts for about </a:t>
            </a:r>
            <a:r>
              <a:rPr lang="en-US" sz="2000" b="1" dirty="0" smtClean="0">
                <a:solidFill>
                  <a:srgbClr val="FF0000"/>
                </a:solidFill>
                <a:latin typeface="PalatinoLTStd-Light"/>
              </a:rPr>
              <a:t>1 month</a:t>
            </a:r>
            <a:r>
              <a:rPr lang="en-US" sz="2000" b="1" dirty="0" smtClean="0">
                <a:solidFill>
                  <a:prstClr val="black"/>
                </a:solidFill>
                <a:latin typeface="PalatinoLTStd-Light"/>
              </a:rPr>
              <a:t>. Persistent red lochia suggests delayed involution that is usually associated with infection or a retained piece of placenta.</a:t>
            </a:r>
            <a:endParaRPr lang="ar-IQ" sz="2000" b="1" dirty="0">
              <a:solidFill>
                <a:prstClr val="black"/>
              </a:solidFill>
            </a:endParaRPr>
          </a:p>
        </p:txBody>
      </p:sp>
      <p:sp>
        <p:nvSpPr>
          <p:cNvPr id="4" name="Rectangle 3"/>
          <p:cNvSpPr/>
          <p:nvPr/>
        </p:nvSpPr>
        <p:spPr>
          <a:xfrm>
            <a:off x="371122" y="366623"/>
            <a:ext cx="11820878" cy="2246769"/>
          </a:xfrm>
          <a:prstGeom prst="rect">
            <a:avLst/>
          </a:prstGeom>
        </p:spPr>
        <p:txBody>
          <a:bodyPr wrap="square">
            <a:spAutoFit/>
          </a:bodyPr>
          <a:lstStyle/>
          <a:p>
            <a:pPr lvl="0" defTabSz="914400">
              <a:spcBef>
                <a:spcPct val="20000"/>
              </a:spcBef>
            </a:pPr>
            <a:r>
              <a:rPr lang="en-US" sz="2000" b="1" dirty="0">
                <a:solidFill>
                  <a:srgbClr val="FF0000"/>
                </a:solidFill>
                <a:latin typeface="Times New Roman" pitchFamily="18" charset="0"/>
                <a:cs typeface="Times New Roman" pitchFamily="18" charset="0"/>
              </a:rPr>
              <a:t>GENTAL TRACT CHANGES </a:t>
            </a:r>
          </a:p>
          <a:p>
            <a:pPr marL="342900" lvl="0" indent="-342900" defTabSz="914400">
              <a:spcBef>
                <a:spcPct val="20000"/>
              </a:spcBef>
              <a:buFont typeface="Arial" pitchFamily="34" charset="0"/>
              <a:buChar char="•"/>
            </a:pPr>
            <a:r>
              <a:rPr lang="en-US" sz="2000" b="1" dirty="0">
                <a:solidFill>
                  <a:prstClr val="black"/>
                </a:solidFill>
                <a:latin typeface="Times New Roman" pitchFamily="18" charset="0"/>
                <a:cs typeface="Times New Roman" pitchFamily="18" charset="0"/>
              </a:rPr>
              <a:t>In the </a:t>
            </a:r>
            <a:r>
              <a:rPr lang="en-US" sz="2000" b="1" dirty="0">
                <a:solidFill>
                  <a:srgbClr val="FF0000"/>
                </a:solidFill>
                <a:latin typeface="Times New Roman" pitchFamily="18" charset="0"/>
                <a:cs typeface="Times New Roman" pitchFamily="18" charset="0"/>
              </a:rPr>
              <a:t>1</a:t>
            </a:r>
            <a:r>
              <a:rPr lang="en-US" sz="2000" b="1" baseline="30000" dirty="0">
                <a:solidFill>
                  <a:srgbClr val="FF0000"/>
                </a:solidFill>
                <a:latin typeface="Times New Roman" pitchFamily="18" charset="0"/>
                <a:cs typeface="Times New Roman" pitchFamily="18" charset="0"/>
              </a:rPr>
              <a:t>st</a:t>
            </a:r>
            <a:r>
              <a:rPr lang="en-US" sz="2000" b="1" dirty="0">
                <a:solidFill>
                  <a:srgbClr val="FF0000"/>
                </a:solidFill>
                <a:latin typeface="Times New Roman" pitchFamily="18" charset="0"/>
                <a:cs typeface="Times New Roman" pitchFamily="18" charset="0"/>
              </a:rPr>
              <a:t>  few days</a:t>
            </a:r>
            <a:r>
              <a:rPr lang="en-US" sz="2000" b="1" dirty="0">
                <a:solidFill>
                  <a:prstClr val="black"/>
                </a:solidFill>
                <a:latin typeface="Times New Roman" pitchFamily="18" charset="0"/>
                <a:cs typeface="Times New Roman" pitchFamily="18" charset="0"/>
              </a:rPr>
              <a:t>, the cervix can readily admit 2 fingers;</a:t>
            </a:r>
          </a:p>
          <a:p>
            <a:pPr marL="342900" lvl="0" indent="-342900" defTabSz="914400">
              <a:spcBef>
                <a:spcPct val="20000"/>
              </a:spcBef>
              <a:buFont typeface="Arial" pitchFamily="34" charset="0"/>
              <a:buChar char="•"/>
            </a:pPr>
            <a:r>
              <a:rPr lang="en-US" sz="2000" b="1" dirty="0">
                <a:solidFill>
                  <a:prstClr val="black"/>
                </a:solidFill>
                <a:latin typeface="Times New Roman" pitchFamily="18" charset="0"/>
                <a:cs typeface="Times New Roman" pitchFamily="18" charset="0"/>
              </a:rPr>
              <a:t>By the end of the </a:t>
            </a:r>
            <a:r>
              <a:rPr lang="en-US" sz="2000" b="1" dirty="0">
                <a:solidFill>
                  <a:srgbClr val="FF0000"/>
                </a:solidFill>
                <a:latin typeface="Times New Roman" pitchFamily="18" charset="0"/>
                <a:cs typeface="Times New Roman" pitchFamily="18" charset="0"/>
              </a:rPr>
              <a:t>1</a:t>
            </a:r>
            <a:r>
              <a:rPr lang="en-US" sz="2000" b="1" baseline="30000" dirty="0">
                <a:solidFill>
                  <a:srgbClr val="FF0000"/>
                </a:solidFill>
                <a:latin typeface="Times New Roman" pitchFamily="18" charset="0"/>
                <a:cs typeface="Times New Roman" pitchFamily="18" charset="0"/>
              </a:rPr>
              <a:t>st</a:t>
            </a:r>
            <a:r>
              <a:rPr lang="en-US" sz="2000" b="1" dirty="0">
                <a:solidFill>
                  <a:srgbClr val="FF0000"/>
                </a:solidFill>
                <a:latin typeface="Times New Roman" pitchFamily="18" charset="0"/>
                <a:cs typeface="Times New Roman" pitchFamily="18" charset="0"/>
              </a:rPr>
              <a:t> week </a:t>
            </a:r>
            <a:r>
              <a:rPr lang="en-US" sz="2000" b="1" dirty="0">
                <a:solidFill>
                  <a:prstClr val="black"/>
                </a:solidFill>
                <a:latin typeface="Times New Roman" pitchFamily="18" charset="0"/>
                <a:cs typeface="Times New Roman" pitchFamily="18" charset="0"/>
              </a:rPr>
              <a:t>it is difficult to pass more than 1 finger,</a:t>
            </a:r>
          </a:p>
          <a:p>
            <a:pPr marL="342900" lvl="0" indent="-342900" defTabSz="914400">
              <a:spcBef>
                <a:spcPct val="20000"/>
              </a:spcBef>
              <a:buFont typeface="Arial" pitchFamily="34" charset="0"/>
              <a:buChar char="•"/>
            </a:pPr>
            <a:r>
              <a:rPr lang="en-US" sz="2000" b="1" dirty="0">
                <a:solidFill>
                  <a:prstClr val="black"/>
                </a:solidFill>
                <a:latin typeface="Times New Roman" pitchFamily="18" charset="0"/>
                <a:cs typeface="Times New Roman" pitchFamily="18" charset="0"/>
              </a:rPr>
              <a:t>By the end of the </a:t>
            </a:r>
            <a:r>
              <a:rPr lang="en-US" sz="2000" b="1" dirty="0">
                <a:solidFill>
                  <a:srgbClr val="FF0000"/>
                </a:solidFill>
                <a:latin typeface="Times New Roman" pitchFamily="18" charset="0"/>
                <a:cs typeface="Times New Roman" pitchFamily="18" charset="0"/>
              </a:rPr>
              <a:t>2</a:t>
            </a:r>
            <a:r>
              <a:rPr lang="en-US" sz="2000" b="1" baseline="30000" dirty="0">
                <a:solidFill>
                  <a:srgbClr val="FF0000"/>
                </a:solidFill>
                <a:latin typeface="Times New Roman" pitchFamily="18" charset="0"/>
                <a:cs typeface="Times New Roman" pitchFamily="18" charset="0"/>
              </a:rPr>
              <a:t>nd</a:t>
            </a:r>
            <a:r>
              <a:rPr lang="en-US" sz="2000" b="1" dirty="0">
                <a:solidFill>
                  <a:srgbClr val="FF0000"/>
                </a:solidFill>
                <a:latin typeface="Times New Roman" pitchFamily="18" charset="0"/>
                <a:cs typeface="Times New Roman" pitchFamily="18" charset="0"/>
              </a:rPr>
              <a:t>  week </a:t>
            </a:r>
            <a:r>
              <a:rPr lang="en-US" sz="2000" b="1" dirty="0">
                <a:solidFill>
                  <a:prstClr val="black"/>
                </a:solidFill>
                <a:latin typeface="Times New Roman" pitchFamily="18" charset="0"/>
                <a:cs typeface="Times New Roman" pitchFamily="18" charset="0"/>
              </a:rPr>
              <a:t>the </a:t>
            </a:r>
            <a:r>
              <a:rPr lang="en-US" sz="2000" b="1" u="sng" dirty="0">
                <a:solidFill>
                  <a:prstClr val="black"/>
                </a:solidFill>
                <a:latin typeface="Times New Roman" pitchFamily="18" charset="0"/>
                <a:cs typeface="Times New Roman" pitchFamily="18" charset="0"/>
              </a:rPr>
              <a:t>internal os </a:t>
            </a:r>
            <a:r>
              <a:rPr lang="en-US" sz="2000" b="1" dirty="0">
                <a:solidFill>
                  <a:prstClr val="black"/>
                </a:solidFill>
                <a:latin typeface="Times New Roman" pitchFamily="18" charset="0"/>
                <a:cs typeface="Times New Roman" pitchFamily="18" charset="0"/>
              </a:rPr>
              <a:t>should be closed. </a:t>
            </a:r>
          </a:p>
          <a:p>
            <a:pPr marL="342900" lvl="0" indent="-342900" defTabSz="914400">
              <a:spcBef>
                <a:spcPct val="20000"/>
              </a:spcBef>
              <a:buFont typeface="Arial" pitchFamily="34" charset="0"/>
              <a:buChar char="•"/>
            </a:pPr>
            <a:r>
              <a:rPr lang="en-US" sz="2000" b="1" dirty="0">
                <a:solidFill>
                  <a:prstClr val="black"/>
                </a:solidFill>
                <a:latin typeface="Times New Roman" pitchFamily="18" charset="0"/>
                <a:cs typeface="Times New Roman" pitchFamily="18" charset="0"/>
              </a:rPr>
              <a:t>The </a:t>
            </a:r>
            <a:r>
              <a:rPr lang="en-US" sz="2000" b="1" u="sng" dirty="0">
                <a:solidFill>
                  <a:prstClr val="black"/>
                </a:solidFill>
                <a:latin typeface="Times New Roman" pitchFamily="18" charset="0"/>
                <a:cs typeface="Times New Roman" pitchFamily="18" charset="0"/>
              </a:rPr>
              <a:t>external os </a:t>
            </a:r>
            <a:r>
              <a:rPr lang="en-US" sz="2000" b="1" dirty="0">
                <a:solidFill>
                  <a:prstClr val="black"/>
                </a:solidFill>
                <a:latin typeface="Times New Roman" pitchFamily="18" charset="0"/>
                <a:cs typeface="Times New Roman" pitchFamily="18" charset="0"/>
              </a:rPr>
              <a:t>can remain open permanently, giving a characteristic funnel shape to the </a:t>
            </a:r>
            <a:r>
              <a:rPr lang="en-US" sz="2000" b="1" dirty="0">
                <a:solidFill>
                  <a:srgbClr val="FF0000"/>
                </a:solidFill>
                <a:latin typeface="Times New Roman" pitchFamily="18" charset="0"/>
                <a:cs typeface="Times New Roman" pitchFamily="18" charset="0"/>
              </a:rPr>
              <a:t>parous cervix</a:t>
            </a:r>
            <a:r>
              <a:rPr lang="en-US" sz="2000" b="1" dirty="0">
                <a:solidFill>
                  <a:prstClr val="black"/>
                </a:solidFill>
                <a:latin typeface="Times New Roman" pitchFamily="18" charset="0"/>
                <a:cs typeface="Times New Roman" pitchFamily="18" charset="0"/>
              </a:rPr>
              <a:t>.</a:t>
            </a:r>
          </a:p>
          <a:p>
            <a:pPr marL="342900" lvl="0" indent="-342900" defTabSz="914400">
              <a:spcBef>
                <a:spcPct val="20000"/>
              </a:spcBef>
              <a:buFont typeface="Arial" pitchFamily="34" charset="0"/>
              <a:buChar char="•"/>
            </a:pPr>
            <a:r>
              <a:rPr lang="en-US" sz="2000" b="1" dirty="0">
                <a:solidFill>
                  <a:prstClr val="black"/>
                </a:solidFill>
                <a:latin typeface="Times New Roman" pitchFamily="18" charset="0"/>
                <a:cs typeface="Times New Roman" pitchFamily="18" charset="0"/>
              </a:rPr>
              <a:t> Assessment of the postnatal cervix is important in diagnosing </a:t>
            </a:r>
            <a:r>
              <a:rPr lang="en-US" sz="2000" b="1" dirty="0">
                <a:solidFill>
                  <a:srgbClr val="FF0000"/>
                </a:solidFill>
                <a:latin typeface="Times New Roman" pitchFamily="18" charset="0"/>
                <a:cs typeface="Times New Roman" pitchFamily="18" charset="0"/>
              </a:rPr>
              <a:t>retained products of conception</a:t>
            </a:r>
            <a:endParaRPr lang="en-US" sz="2000" b="1" dirty="0">
              <a:solidFill>
                <a:srgbClr val="FF0000"/>
              </a:solidFill>
            </a:endParaRPr>
          </a:p>
        </p:txBody>
      </p:sp>
    </p:spTree>
    <p:extLst>
      <p:ext uri="{BB962C8B-B14F-4D97-AF65-F5344CB8AC3E}">
        <p14:creationId xmlns:p14="http://schemas.microsoft.com/office/powerpoint/2010/main" val="290710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019" y="1433078"/>
            <a:ext cx="11024270" cy="5262979"/>
          </a:xfrm>
          <a:prstGeom prst="rect">
            <a:avLst/>
          </a:prstGeom>
        </p:spPr>
        <p:txBody>
          <a:bodyPr wrap="square">
            <a:spAutoFit/>
          </a:bodyPr>
          <a:lstStyle/>
          <a:p>
            <a:r>
              <a:rPr lang="en-US" sz="1200" dirty="0">
                <a:solidFill>
                  <a:srgbClr val="FFFFFF"/>
                </a:solidFill>
                <a:latin typeface="HelveticaNeueLTStd-Roman"/>
              </a:rPr>
              <a:t>RECOVERY AFTER CHILDBIRTH</a:t>
            </a:r>
          </a:p>
          <a:p>
            <a:r>
              <a:rPr lang="en-US" sz="2000" b="1" dirty="0">
                <a:solidFill>
                  <a:srgbClr val="FF0000"/>
                </a:solidFill>
                <a:latin typeface="HelveticaNeueLTStd-Roman"/>
              </a:rPr>
              <a:t>RECOVERY AFTER NORMAL BIRTH</a:t>
            </a:r>
          </a:p>
          <a:p>
            <a:endParaRPr lang="en-US" dirty="0" smtClean="0">
              <a:solidFill>
                <a:srgbClr val="000000"/>
              </a:solidFill>
              <a:latin typeface="PalatinoLTStd-Light"/>
            </a:endParaRPr>
          </a:p>
          <a:p>
            <a:r>
              <a:rPr lang="en-US" dirty="0">
                <a:solidFill>
                  <a:srgbClr val="000000"/>
                </a:solidFill>
                <a:latin typeface="PalatinoLTStd-Light"/>
              </a:rPr>
              <a:t>T</a:t>
            </a:r>
            <a:r>
              <a:rPr lang="en-US" dirty="0" smtClean="0">
                <a:solidFill>
                  <a:srgbClr val="000000"/>
                </a:solidFill>
                <a:latin typeface="PalatinoLTStd-Light"/>
              </a:rPr>
              <a:t>he main </a:t>
            </a:r>
            <a:r>
              <a:rPr lang="en-US" dirty="0">
                <a:solidFill>
                  <a:srgbClr val="000000"/>
                </a:solidFill>
                <a:latin typeface="PalatinoLTStd-Light"/>
              </a:rPr>
              <a:t>physical effects are on the perineum, </a:t>
            </a:r>
            <a:r>
              <a:rPr lang="en-US" dirty="0" smtClean="0">
                <a:solidFill>
                  <a:srgbClr val="000000"/>
                </a:solidFill>
                <a:latin typeface="PalatinoLTStd-Light"/>
              </a:rPr>
              <a:t>bladder and </a:t>
            </a:r>
            <a:r>
              <a:rPr lang="en-US" dirty="0">
                <a:solidFill>
                  <a:srgbClr val="000000"/>
                </a:solidFill>
                <a:latin typeface="PalatinoLTStd-Light"/>
              </a:rPr>
              <a:t>bowel</a:t>
            </a:r>
            <a:r>
              <a:rPr lang="en-US" dirty="0" smtClean="0">
                <a:solidFill>
                  <a:srgbClr val="000000"/>
                </a:solidFill>
                <a:latin typeface="PalatinoLTStd-Light"/>
              </a:rPr>
              <a:t>.</a:t>
            </a:r>
          </a:p>
          <a:p>
            <a:endParaRPr lang="en-US" b="1" dirty="0" smtClean="0">
              <a:solidFill>
                <a:srgbClr val="FF0000"/>
              </a:solidFill>
              <a:latin typeface="HelveticaNeueLTStd-Md"/>
            </a:endParaRPr>
          </a:p>
          <a:p>
            <a:r>
              <a:rPr lang="en-US" b="1" dirty="0" smtClean="0">
                <a:solidFill>
                  <a:srgbClr val="FF0000"/>
                </a:solidFill>
                <a:latin typeface="HelveticaNeueLTStd-Md"/>
              </a:rPr>
              <a:t>PERINEAL PAIN</a:t>
            </a:r>
          </a:p>
          <a:p>
            <a:endParaRPr lang="en-US" sz="1600" dirty="0" smtClean="0">
              <a:solidFill>
                <a:srgbClr val="000000"/>
              </a:solidFill>
              <a:latin typeface="PalatinoLTStd-Light"/>
            </a:endParaRPr>
          </a:p>
          <a:p>
            <a:r>
              <a:rPr lang="en-US" dirty="0" smtClean="0">
                <a:latin typeface="PalatinoLTStd-Light"/>
              </a:rPr>
              <a:t>Perineal discomfort </a:t>
            </a:r>
            <a:r>
              <a:rPr lang="en-US" dirty="0">
                <a:latin typeface="PalatinoLTStd-Light"/>
              </a:rPr>
              <a:t>is a common problem for </a:t>
            </a:r>
            <a:r>
              <a:rPr lang="en-US" dirty="0" smtClean="0">
                <a:latin typeface="PalatinoLTStd-Light"/>
              </a:rPr>
              <a:t>mothers. About </a:t>
            </a:r>
            <a:r>
              <a:rPr lang="en-US" dirty="0">
                <a:latin typeface="PalatinoLTStd-Light"/>
              </a:rPr>
              <a:t>80% complain of pain in the </a:t>
            </a:r>
            <a:r>
              <a:rPr lang="en-US" dirty="0" smtClean="0">
                <a:solidFill>
                  <a:srgbClr val="FF0000"/>
                </a:solidFill>
                <a:latin typeface="PalatinoLTStd-Light"/>
              </a:rPr>
              <a:t>first </a:t>
            </a:r>
            <a:r>
              <a:rPr lang="en-US" dirty="0">
                <a:solidFill>
                  <a:srgbClr val="FF0000"/>
                </a:solidFill>
                <a:latin typeface="PalatinoLTStd-Light"/>
              </a:rPr>
              <a:t>3 </a:t>
            </a:r>
            <a:r>
              <a:rPr lang="en-US" dirty="0" smtClean="0">
                <a:solidFill>
                  <a:srgbClr val="FF0000"/>
                </a:solidFill>
                <a:latin typeface="PalatinoLTStd-Light"/>
              </a:rPr>
              <a:t>days </a:t>
            </a:r>
          </a:p>
          <a:p>
            <a:r>
              <a:rPr lang="en-US" dirty="0" smtClean="0">
                <a:solidFill>
                  <a:srgbClr val="FF0000"/>
                </a:solidFill>
                <a:latin typeface="PalatinoLTStd-Light"/>
              </a:rPr>
              <a:t>after delivery.</a:t>
            </a:r>
          </a:p>
          <a:p>
            <a:endParaRPr lang="en-US" dirty="0" smtClean="0">
              <a:solidFill>
                <a:srgbClr val="FF0000"/>
              </a:solidFill>
              <a:latin typeface="PalatinoLTStd-Light"/>
            </a:endParaRPr>
          </a:p>
          <a:p>
            <a:r>
              <a:rPr lang="en-US" dirty="0" smtClean="0">
                <a:latin typeface="PalatinoLTStd-Light"/>
              </a:rPr>
              <a:t>A number </a:t>
            </a:r>
            <a:r>
              <a:rPr lang="en-US" dirty="0">
                <a:latin typeface="PalatinoLTStd-Light"/>
              </a:rPr>
              <a:t>of non-pharmacological and </a:t>
            </a:r>
            <a:r>
              <a:rPr lang="en-US" dirty="0" smtClean="0">
                <a:latin typeface="PalatinoLTStd-Light"/>
              </a:rPr>
              <a:t>pharmacological therapies </a:t>
            </a:r>
            <a:r>
              <a:rPr lang="en-US" dirty="0">
                <a:latin typeface="PalatinoLTStd-Light"/>
              </a:rPr>
              <a:t>have been used with varying </a:t>
            </a:r>
            <a:r>
              <a:rPr lang="en-US" dirty="0" smtClean="0">
                <a:latin typeface="PalatinoLTStd-Light"/>
              </a:rPr>
              <a:t>degrees of </a:t>
            </a:r>
            <a:r>
              <a:rPr lang="en-US" dirty="0">
                <a:latin typeface="PalatinoLTStd-Light"/>
              </a:rPr>
              <a:t>success</a:t>
            </a:r>
            <a:r>
              <a:rPr lang="en-US" dirty="0" smtClean="0">
                <a:latin typeface="PalatinoLTStd-Light"/>
              </a:rPr>
              <a:t>.</a:t>
            </a:r>
          </a:p>
          <a:p>
            <a:r>
              <a:rPr lang="en-US" dirty="0" smtClean="0">
                <a:latin typeface="PalatinoLTStd-Light"/>
              </a:rPr>
              <a:t> 1. local </a:t>
            </a:r>
            <a:r>
              <a:rPr lang="en-US" dirty="0">
                <a:latin typeface="PalatinoLTStd-Light"/>
              </a:rPr>
              <a:t>cooling (with crushed </a:t>
            </a:r>
            <a:r>
              <a:rPr lang="en-US" dirty="0" smtClean="0">
                <a:latin typeface="PalatinoLTStd-Light"/>
              </a:rPr>
              <a:t>ice, witch </a:t>
            </a:r>
            <a:r>
              <a:rPr lang="en-US" dirty="0">
                <a:latin typeface="PalatinoLTStd-Light"/>
              </a:rPr>
              <a:t>hazel or tap water) </a:t>
            </a:r>
            <a:endParaRPr lang="en-US" dirty="0" smtClean="0">
              <a:latin typeface="PalatinoLTStd-Light"/>
            </a:endParaRPr>
          </a:p>
          <a:p>
            <a:r>
              <a:rPr lang="en-US" dirty="0" smtClean="0">
                <a:latin typeface="PalatinoLTStd-Light"/>
              </a:rPr>
              <a:t> 2. topical anesthetics, such </a:t>
            </a:r>
            <a:r>
              <a:rPr lang="en-US" dirty="0">
                <a:latin typeface="PalatinoLTStd-Light"/>
              </a:rPr>
              <a:t>as 5% lignocaine </a:t>
            </a:r>
            <a:r>
              <a:rPr lang="en-US" dirty="0" smtClean="0">
                <a:latin typeface="PalatinoLTStd-Light"/>
              </a:rPr>
              <a:t>gel. </a:t>
            </a:r>
          </a:p>
          <a:p>
            <a:r>
              <a:rPr lang="en-US" dirty="0" smtClean="0">
                <a:latin typeface="PalatinoLTStd-Light"/>
              </a:rPr>
              <a:t> 3. </a:t>
            </a:r>
            <a:r>
              <a:rPr lang="en-US" dirty="0">
                <a:latin typeface="PalatinoLTStd-Light"/>
              </a:rPr>
              <a:t>A</a:t>
            </a:r>
            <a:r>
              <a:rPr lang="en-US" dirty="0" smtClean="0">
                <a:latin typeface="PalatinoLTStd-Light"/>
              </a:rPr>
              <a:t>nalgesia like paracetamol. If </a:t>
            </a:r>
            <a:r>
              <a:rPr lang="en-US" dirty="0">
                <a:latin typeface="PalatinoLTStd-Light"/>
              </a:rPr>
              <a:t>necessary, diclofenac given rectally or </a:t>
            </a:r>
            <a:r>
              <a:rPr lang="en-US" dirty="0" smtClean="0">
                <a:latin typeface="PalatinoLTStd-Light"/>
              </a:rPr>
              <a:t>orally. </a:t>
            </a:r>
            <a:r>
              <a:rPr lang="en-US" dirty="0">
                <a:latin typeface="PalatinoLTStd-Light"/>
              </a:rPr>
              <a:t> </a:t>
            </a:r>
            <a:endParaRPr lang="en-US" dirty="0" smtClean="0">
              <a:latin typeface="PalatinoLTStd-Light"/>
            </a:endParaRPr>
          </a:p>
          <a:p>
            <a:endParaRPr lang="en-US" dirty="0" smtClean="0">
              <a:latin typeface="PalatinoLTStd-Light"/>
            </a:endParaRPr>
          </a:p>
          <a:p>
            <a:r>
              <a:rPr lang="en-US" dirty="0">
                <a:latin typeface="PalatinoLTStd-Light"/>
              </a:rPr>
              <a:t> </a:t>
            </a:r>
            <a:r>
              <a:rPr lang="en-US" dirty="0" smtClean="0">
                <a:latin typeface="PalatinoLTStd-Light"/>
              </a:rPr>
              <a:t> Codeine </a:t>
            </a:r>
            <a:r>
              <a:rPr lang="en-US" dirty="0">
                <a:latin typeface="PalatinoLTStd-Light"/>
              </a:rPr>
              <a:t>derivatives are best </a:t>
            </a:r>
            <a:r>
              <a:rPr lang="en-US" dirty="0" smtClean="0">
                <a:latin typeface="PalatinoLTStd-Light"/>
              </a:rPr>
              <a:t>avoided, as </a:t>
            </a:r>
            <a:r>
              <a:rPr lang="en-US" dirty="0">
                <a:latin typeface="PalatinoLTStd-Light"/>
              </a:rPr>
              <a:t>they cause constipation in the mother and </a:t>
            </a:r>
            <a:r>
              <a:rPr lang="en-US" dirty="0" smtClean="0">
                <a:latin typeface="PalatinoLTStd-Light"/>
              </a:rPr>
              <a:t>drowsiness in </a:t>
            </a:r>
            <a:r>
              <a:rPr lang="en-US" dirty="0">
                <a:latin typeface="PalatinoLTStd-Light"/>
              </a:rPr>
              <a:t>some breastfed babies.</a:t>
            </a:r>
          </a:p>
          <a:p>
            <a:r>
              <a:rPr lang="en-US" dirty="0" smtClean="0">
                <a:latin typeface="PalatinoLTStd-Light"/>
              </a:rPr>
              <a:t> </a:t>
            </a:r>
            <a:endParaRPr lang="en-US" dirty="0">
              <a:solidFill>
                <a:srgbClr val="000000"/>
              </a:solidFill>
              <a:latin typeface="PalatinoLTStd-Light"/>
            </a:endParaRPr>
          </a:p>
        </p:txBody>
      </p:sp>
    </p:spTree>
    <p:extLst>
      <p:ext uri="{BB962C8B-B14F-4D97-AF65-F5344CB8AC3E}">
        <p14:creationId xmlns:p14="http://schemas.microsoft.com/office/powerpoint/2010/main" val="359227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9205" y="2639948"/>
            <a:ext cx="11053591" cy="3693319"/>
          </a:xfrm>
          <a:prstGeom prst="rect">
            <a:avLst/>
          </a:prstGeom>
        </p:spPr>
        <p:txBody>
          <a:bodyPr wrap="square">
            <a:spAutoFit/>
          </a:bodyPr>
          <a:lstStyle/>
          <a:p>
            <a:pPr lvl="0"/>
            <a:endParaRPr lang="en-US" dirty="0" smtClean="0">
              <a:solidFill>
                <a:prstClr val="black"/>
              </a:solidFill>
              <a:latin typeface="PalatinoLTStd-Light"/>
            </a:endParaRPr>
          </a:p>
          <a:p>
            <a:pPr lvl="0"/>
            <a:r>
              <a:rPr lang="en-US" dirty="0" smtClean="0">
                <a:solidFill>
                  <a:prstClr val="black"/>
                </a:solidFill>
                <a:latin typeface="PalatinoLTStd-Light"/>
              </a:rPr>
              <a:t>The </a:t>
            </a:r>
            <a:r>
              <a:rPr lang="en-US" dirty="0">
                <a:solidFill>
                  <a:prstClr val="black"/>
                </a:solidFill>
                <a:latin typeface="PalatinoLTStd-Light"/>
              </a:rPr>
              <a:t>perineum should be kept clean. </a:t>
            </a:r>
          </a:p>
          <a:p>
            <a:pPr lvl="0"/>
            <a:r>
              <a:rPr lang="en-US" dirty="0">
                <a:solidFill>
                  <a:prstClr val="black"/>
                </a:solidFill>
                <a:latin typeface="PalatinoLTStd-Light"/>
              </a:rPr>
              <a:t> Infections are uncommon. However, all women should be asked </a:t>
            </a:r>
            <a:r>
              <a:rPr lang="en-US" dirty="0">
                <a:solidFill>
                  <a:srgbClr val="FF0000"/>
                </a:solidFill>
                <a:latin typeface="PalatinoLTStd-Light"/>
              </a:rPr>
              <a:t>about perineal pain, discharge, swelling and signs of infection (redness, pain, swelling and heat), </a:t>
            </a:r>
            <a:r>
              <a:rPr lang="en-US" dirty="0">
                <a:solidFill>
                  <a:prstClr val="black"/>
                </a:solidFill>
                <a:latin typeface="PalatinoLTStd-Light"/>
              </a:rPr>
              <a:t>especially with a raised temperature. </a:t>
            </a:r>
          </a:p>
          <a:p>
            <a:pPr lvl="0"/>
            <a:r>
              <a:rPr lang="en-US" dirty="0">
                <a:solidFill>
                  <a:prstClr val="black"/>
                </a:solidFill>
                <a:latin typeface="PalatinoLTStd-Light"/>
              </a:rPr>
              <a:t> </a:t>
            </a:r>
            <a:r>
              <a:rPr lang="en-US" dirty="0" smtClean="0">
                <a:solidFill>
                  <a:prstClr val="black"/>
                </a:solidFill>
                <a:latin typeface="PalatinoLTStd-Light"/>
              </a:rPr>
              <a:t> </a:t>
            </a:r>
            <a:r>
              <a:rPr lang="en-US" dirty="0" smtClean="0">
                <a:solidFill>
                  <a:srgbClr val="FF0000"/>
                </a:solidFill>
                <a:latin typeface="PalatinoLTStd-Light"/>
              </a:rPr>
              <a:t>#</a:t>
            </a:r>
            <a:r>
              <a:rPr lang="en-US" dirty="0" smtClean="0">
                <a:solidFill>
                  <a:prstClr val="black"/>
                </a:solidFill>
                <a:latin typeface="PalatinoLTStd-Light"/>
              </a:rPr>
              <a:t> Swabs </a:t>
            </a:r>
            <a:r>
              <a:rPr lang="en-US" dirty="0">
                <a:solidFill>
                  <a:prstClr val="black"/>
                </a:solidFill>
                <a:latin typeface="PalatinoLTStd-Light"/>
              </a:rPr>
              <a:t>for microbiological culture should be taken from the infected perineum, and broad-spectrum antibiotics should be given.</a:t>
            </a:r>
          </a:p>
          <a:p>
            <a:pPr lvl="0"/>
            <a:r>
              <a:rPr lang="en-US" dirty="0">
                <a:solidFill>
                  <a:prstClr val="black"/>
                </a:solidFill>
                <a:latin typeface="PalatinoLTStd-Light"/>
              </a:rPr>
              <a:t>  </a:t>
            </a:r>
            <a:r>
              <a:rPr lang="en-US" dirty="0">
                <a:solidFill>
                  <a:srgbClr val="FF0000"/>
                </a:solidFill>
                <a:latin typeface="PalatinoLTStd-Light"/>
              </a:rPr>
              <a:t>#</a:t>
            </a:r>
            <a:r>
              <a:rPr lang="en-US" dirty="0">
                <a:solidFill>
                  <a:prstClr val="black"/>
                </a:solidFill>
                <a:latin typeface="PalatinoLTStd-Light"/>
              </a:rPr>
              <a:t> If there is a collection of pus, drainage should be encouraged. </a:t>
            </a:r>
          </a:p>
          <a:p>
            <a:pPr lvl="0"/>
            <a:r>
              <a:rPr lang="en-US" dirty="0">
                <a:solidFill>
                  <a:prstClr val="black"/>
                </a:solidFill>
                <a:latin typeface="PalatinoLTStd-Light"/>
              </a:rPr>
              <a:t> </a:t>
            </a:r>
            <a:r>
              <a:rPr lang="en-US" dirty="0">
                <a:solidFill>
                  <a:srgbClr val="FF0000"/>
                </a:solidFill>
                <a:latin typeface="PalatinoLTStd-Light"/>
              </a:rPr>
              <a:t> # </a:t>
            </a:r>
            <a:r>
              <a:rPr lang="en-US" dirty="0">
                <a:solidFill>
                  <a:prstClr val="black"/>
                </a:solidFill>
                <a:latin typeface="PalatinoLTStd-Light"/>
              </a:rPr>
              <a:t>Spontaneous opening of repaired perineal tears and episiotomies is usually the result of secondary infection. </a:t>
            </a:r>
          </a:p>
          <a:p>
            <a:pPr lvl="0"/>
            <a:r>
              <a:rPr lang="en-US" dirty="0">
                <a:solidFill>
                  <a:prstClr val="black"/>
                </a:solidFill>
                <a:latin typeface="PalatinoLTStd-Light"/>
              </a:rPr>
              <a:t> </a:t>
            </a:r>
            <a:r>
              <a:rPr lang="en-US" dirty="0">
                <a:solidFill>
                  <a:srgbClr val="FF0000"/>
                </a:solidFill>
                <a:latin typeface="PalatinoLTStd-Light"/>
              </a:rPr>
              <a:t> # </a:t>
            </a:r>
            <a:r>
              <a:rPr lang="en-US" dirty="0">
                <a:solidFill>
                  <a:prstClr val="black"/>
                </a:solidFill>
                <a:latin typeface="PalatinoLTStd-Light"/>
              </a:rPr>
              <a:t>Surgical repair should never be attempted in the presence of infection. </a:t>
            </a:r>
          </a:p>
          <a:p>
            <a:pPr lvl="0"/>
            <a:r>
              <a:rPr lang="en-US" dirty="0">
                <a:solidFill>
                  <a:prstClr val="black"/>
                </a:solidFill>
                <a:latin typeface="PalatinoLTStd-Light"/>
              </a:rPr>
              <a:t> </a:t>
            </a:r>
            <a:r>
              <a:rPr lang="en-US" dirty="0">
                <a:solidFill>
                  <a:srgbClr val="FF0000"/>
                </a:solidFill>
                <a:latin typeface="PalatinoLTStd-Light"/>
              </a:rPr>
              <a:t> # </a:t>
            </a:r>
            <a:r>
              <a:rPr lang="en-US" dirty="0">
                <a:solidFill>
                  <a:prstClr val="black"/>
                </a:solidFill>
                <a:latin typeface="PalatinoLTStd-Light"/>
              </a:rPr>
              <a:t>The wound should be irrigated twice daily and healing allowed to occur by secondary intention. </a:t>
            </a:r>
          </a:p>
          <a:p>
            <a:pPr lvl="0"/>
            <a:r>
              <a:rPr lang="en-US" dirty="0">
                <a:solidFill>
                  <a:srgbClr val="FF0000"/>
                </a:solidFill>
                <a:latin typeface="PalatinoLTStd-Light"/>
              </a:rPr>
              <a:t>  # </a:t>
            </a:r>
            <a:r>
              <a:rPr lang="en-US" dirty="0">
                <a:solidFill>
                  <a:prstClr val="black"/>
                </a:solidFill>
                <a:latin typeface="PalatinoLTStd-Light"/>
              </a:rPr>
              <a:t>If there is a large, gaping wound, secondary repair should be performed only when the infection has cleared, there is no cellulitis or exudate present, and healthy granulation tissue can be seen.</a:t>
            </a:r>
            <a:endParaRPr lang="en-US" dirty="0">
              <a:solidFill>
                <a:srgbClr val="000000"/>
              </a:solidFill>
              <a:latin typeface="PalatinoLTStd-Light"/>
            </a:endParaRPr>
          </a:p>
        </p:txBody>
      </p:sp>
      <p:pic>
        <p:nvPicPr>
          <p:cNvPr id="3" name="Picture 2"/>
          <p:cNvPicPr>
            <a:picLocks noChangeAspect="1"/>
          </p:cNvPicPr>
          <p:nvPr/>
        </p:nvPicPr>
        <p:blipFill>
          <a:blip r:embed="rId2"/>
          <a:stretch>
            <a:fillRect/>
          </a:stretch>
        </p:blipFill>
        <p:spPr>
          <a:xfrm>
            <a:off x="3172858" y="0"/>
            <a:ext cx="6672549" cy="2920237"/>
          </a:xfrm>
          <a:prstGeom prst="rect">
            <a:avLst/>
          </a:prstGeom>
        </p:spPr>
      </p:pic>
    </p:spTree>
    <p:extLst>
      <p:ext uri="{BB962C8B-B14F-4D97-AF65-F5344CB8AC3E}">
        <p14:creationId xmlns:p14="http://schemas.microsoft.com/office/powerpoint/2010/main" val="793170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2628" y="3462486"/>
            <a:ext cx="6923918" cy="3246120"/>
          </a:xfrm>
          <a:prstGeom prst="rect">
            <a:avLst/>
          </a:prstGeom>
        </p:spPr>
      </p:pic>
      <p:sp>
        <p:nvSpPr>
          <p:cNvPr id="3" name="Rectangle 2"/>
          <p:cNvSpPr/>
          <p:nvPr/>
        </p:nvSpPr>
        <p:spPr>
          <a:xfrm>
            <a:off x="106495" y="0"/>
            <a:ext cx="11876184" cy="3462486"/>
          </a:xfrm>
          <a:prstGeom prst="rect">
            <a:avLst/>
          </a:prstGeom>
        </p:spPr>
        <p:txBody>
          <a:bodyPr wrap="square">
            <a:spAutoFit/>
          </a:bodyPr>
          <a:lstStyle/>
          <a:p>
            <a:pPr lvl="0">
              <a:lnSpc>
                <a:spcPct val="150000"/>
              </a:lnSpc>
            </a:pPr>
            <a:r>
              <a:rPr lang="en-US" sz="2000" b="1" dirty="0">
                <a:solidFill>
                  <a:srgbClr val="FF0000"/>
                </a:solidFill>
                <a:latin typeface="HelveticaNeueLTStd-Md"/>
              </a:rPr>
              <a:t>BLADDER </a:t>
            </a:r>
            <a:r>
              <a:rPr lang="en-US" sz="2000" b="1" dirty="0" smtClean="0">
                <a:solidFill>
                  <a:srgbClr val="FF0000"/>
                </a:solidFill>
                <a:latin typeface="HelveticaNeueLTStd-Md"/>
              </a:rPr>
              <a:t>FUNCTION</a:t>
            </a:r>
            <a:endParaRPr lang="en-US" dirty="0">
              <a:solidFill>
                <a:srgbClr val="000000"/>
              </a:solidFill>
              <a:latin typeface="PalatinoLTStd-Light"/>
            </a:endParaRPr>
          </a:p>
          <a:p>
            <a:pPr lvl="0">
              <a:lnSpc>
                <a:spcPct val="150000"/>
              </a:lnSpc>
            </a:pPr>
            <a:r>
              <a:rPr lang="en-US" b="1" dirty="0">
                <a:solidFill>
                  <a:srgbClr val="000000"/>
                </a:solidFill>
                <a:latin typeface="PalatinoLTStd-Light"/>
              </a:rPr>
              <a:t>Voiding difficulties and over distension of the bladder are not uncommon after </a:t>
            </a:r>
            <a:r>
              <a:rPr lang="en-US" b="1" dirty="0" smtClean="0">
                <a:solidFill>
                  <a:srgbClr val="000000"/>
                </a:solidFill>
                <a:latin typeface="PalatinoLTStd-Light"/>
              </a:rPr>
              <a:t>childbirth, </a:t>
            </a:r>
          </a:p>
          <a:p>
            <a:pPr lvl="0">
              <a:lnSpc>
                <a:spcPct val="150000"/>
              </a:lnSpc>
            </a:pPr>
            <a:r>
              <a:rPr lang="en-US" b="1" dirty="0" smtClean="0">
                <a:solidFill>
                  <a:srgbClr val="000000"/>
                </a:solidFill>
                <a:latin typeface="PalatinoLTStd-Light"/>
              </a:rPr>
              <a:t>especially if </a:t>
            </a:r>
            <a:r>
              <a:rPr lang="en-US" b="1" dirty="0">
                <a:solidFill>
                  <a:srgbClr val="000000"/>
                </a:solidFill>
                <a:latin typeface="PalatinoLTStd-Light"/>
              </a:rPr>
              <a:t>regional anaesthesia used. </a:t>
            </a:r>
          </a:p>
          <a:p>
            <a:pPr lvl="0">
              <a:lnSpc>
                <a:spcPct val="150000"/>
              </a:lnSpc>
            </a:pPr>
            <a:r>
              <a:rPr lang="en-US" b="1" dirty="0">
                <a:solidFill>
                  <a:srgbClr val="000000"/>
                </a:solidFill>
                <a:latin typeface="PalatinoLTStd-Light"/>
              </a:rPr>
              <a:t>After epidural anaesthesia the bladder may take up to 8 hours to regain normal sensation.</a:t>
            </a:r>
          </a:p>
          <a:p>
            <a:pPr lvl="0">
              <a:lnSpc>
                <a:spcPct val="150000"/>
              </a:lnSpc>
            </a:pPr>
            <a:r>
              <a:rPr lang="en-US" b="1" dirty="0">
                <a:solidFill>
                  <a:srgbClr val="000000"/>
                </a:solidFill>
                <a:latin typeface="PalatinoLTStd-Light"/>
              </a:rPr>
              <a:t>During this time, about 1 liter of urine may be produced. </a:t>
            </a:r>
          </a:p>
          <a:p>
            <a:pPr lvl="0">
              <a:lnSpc>
                <a:spcPct val="150000"/>
              </a:lnSpc>
            </a:pPr>
            <a:r>
              <a:rPr lang="en-US" b="1" dirty="0">
                <a:solidFill>
                  <a:srgbClr val="000000"/>
                </a:solidFill>
                <a:latin typeface="PalatinoLTStd-Light"/>
              </a:rPr>
              <a:t>Urinary retention may damage the detrusor muscle. </a:t>
            </a:r>
          </a:p>
          <a:p>
            <a:pPr lvl="0">
              <a:lnSpc>
                <a:spcPct val="150000"/>
              </a:lnSpc>
            </a:pPr>
            <a:r>
              <a:rPr lang="en-US" b="1" dirty="0">
                <a:solidFill>
                  <a:srgbClr val="000000"/>
                </a:solidFill>
                <a:latin typeface="PalatinoLTStd-Light"/>
              </a:rPr>
              <a:t>Overstretching of </a:t>
            </a:r>
            <a:r>
              <a:rPr lang="en-US" b="1" dirty="0" smtClean="0">
                <a:solidFill>
                  <a:srgbClr val="000000"/>
                </a:solidFill>
                <a:latin typeface="PalatinoLTStd-Light"/>
              </a:rPr>
              <a:t>detrusor </a:t>
            </a:r>
            <a:r>
              <a:rPr lang="en-US" b="1" dirty="0">
                <a:solidFill>
                  <a:srgbClr val="000000"/>
                </a:solidFill>
                <a:latin typeface="PalatinoLTStd-Light"/>
              </a:rPr>
              <a:t>muscle can dampen bladder sensation and make the bladder hypocontractile.</a:t>
            </a:r>
          </a:p>
          <a:p>
            <a:pPr lvl="0">
              <a:lnSpc>
                <a:spcPct val="150000"/>
              </a:lnSpc>
            </a:pPr>
            <a:r>
              <a:rPr lang="en-US" b="1" dirty="0">
                <a:solidFill>
                  <a:srgbClr val="000000"/>
                </a:solidFill>
                <a:latin typeface="PalatinoLTStd-Light"/>
              </a:rPr>
              <a:t>Overflow incontinence of small amounts of urine may erroneously be assumed to be normal voiding.</a:t>
            </a:r>
          </a:p>
        </p:txBody>
      </p:sp>
    </p:spTree>
    <p:extLst>
      <p:ext uri="{BB962C8B-B14F-4D97-AF65-F5344CB8AC3E}">
        <p14:creationId xmlns:p14="http://schemas.microsoft.com/office/powerpoint/2010/main" val="6334470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2318</TotalTime>
  <Words>4934</Words>
  <Application>Microsoft Office PowerPoint</Application>
  <PresentationFormat>Widescreen</PresentationFormat>
  <Paragraphs>411</Paragraphs>
  <Slides>41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Agency FB</vt:lpstr>
      <vt:lpstr>Algerian</vt:lpstr>
      <vt:lpstr>Arial</vt:lpstr>
      <vt:lpstr>AvenirLTStd-Heavy</vt:lpstr>
      <vt:lpstr>Calibri</vt:lpstr>
      <vt:lpstr>Century Gothic</vt:lpstr>
      <vt:lpstr>HelveticaNeueLTStd-Md</vt:lpstr>
      <vt:lpstr>HelveticaNeueLTStd-Roman</vt:lpstr>
      <vt:lpstr>HelveticaNeueLTStd-Th</vt:lpstr>
      <vt:lpstr>Palatino Linotype</vt:lpstr>
      <vt:lpstr>PalatinoLTStd-Light</vt:lpstr>
      <vt:lpstr>Segoe UI Variable Text Semibold</vt:lpstr>
      <vt:lpstr>Times New Roman</vt:lpstr>
      <vt:lpstr>Wingdings 3</vt:lpstr>
      <vt:lpstr>Ion Boardroom</vt:lpstr>
      <vt:lpstr>Puerperium   Dr. Alyaa Alrubaye  8/3/2026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Perpurium   Dr. Alyaa Alrubaye  25/2/2026</dc:title>
  <dc:creator>Maher</dc:creator>
  <cp:lastModifiedBy>Maher</cp:lastModifiedBy>
  <cp:revision>90</cp:revision>
  <dcterms:created xsi:type="dcterms:W3CDTF">2026-02-16T17:43:46Z</dcterms:created>
  <dcterms:modified xsi:type="dcterms:W3CDTF">2026-03-05T09:44:25Z</dcterms:modified>
</cp:coreProperties>
</file>