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9" r:id="rId4"/>
    <p:sldId id="280" r:id="rId5"/>
    <p:sldId id="257" r:id="rId6"/>
    <p:sldId id="258" r:id="rId7"/>
    <p:sldId id="259" r:id="rId8"/>
    <p:sldId id="260" r:id="rId9"/>
    <p:sldId id="278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1203" y="1399430"/>
            <a:ext cx="8915399" cy="35369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Preterm Labor </a:t>
            </a:r>
            <a:r>
              <a:rPr lang="en-US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Bahnschrift" panose="020B0502040204020203" pitchFamily="34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&amp; PPROM</a:t>
            </a:r>
            <a:r>
              <a:rPr lang="en-US" dirty="0" smtClean="0">
                <a:latin typeface="Bahnschrift" panose="020B0502040204020203" pitchFamily="34" charset="0"/>
              </a:rPr>
              <a:t/>
            </a:r>
            <a:br>
              <a:rPr lang="en-US" dirty="0" smtClean="0">
                <a:latin typeface="Bahnschrift" panose="020B0502040204020203" pitchFamily="34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>
                <a:solidFill>
                  <a:srgbClr val="FF0000"/>
                </a:solidFill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</a:rPr>
              <a:t>r. Alyaa Alrubaye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1/2/2026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ar-IQ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4222" y="702601"/>
            <a:ext cx="8560106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8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Progesterone maintains uterine quiescence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Play a major role in the maintenance of pregnancy.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onset of parturition is associated with a decrease in circulating progesterone.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levels of circulating progesterone remain elevated throughout pregnancy.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</a:rPr>
              <a:t>Administration of the 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progesterone receptor antagonist RU486 can induce labour.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88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1002" y="419158"/>
            <a:ext cx="10003315" cy="6301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32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Cervical weakness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6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Is classically associated with painless premature cervical dilatation and is suggested by a history of painless second trimester pregnancy loss. </a:t>
            </a:r>
            <a:endParaRPr lang="en-US" sz="19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6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cervix :</a:t>
            </a:r>
            <a:endParaRPr lang="en-US" sz="19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4114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6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Acts as a physical obstacle. </a:t>
            </a:r>
            <a:endParaRPr lang="en-US" sz="19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4114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6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 barrier to ascending infection through a thick mucus plug in the cervical canal.(bactericidal). </a:t>
            </a:r>
            <a:endParaRPr lang="en-US" sz="19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6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There is a strong relationship between cervical length and the risk for </a:t>
            </a:r>
            <a:r>
              <a:rPr lang="en-US" sz="26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PTL, </a:t>
            </a:r>
            <a:r>
              <a:rPr lang="en-US" sz="26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and a previous history of cervical surgery can cause cervical weakness</a:t>
            </a: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.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52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1979" y="406520"/>
            <a:ext cx="11093985" cy="576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4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Infection</a:t>
            </a:r>
            <a:r>
              <a:rPr lang="en-US" sz="22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(</a:t>
            </a:r>
            <a:r>
              <a:rPr lang="en-US" sz="22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Chorioamnionitis</a:t>
            </a:r>
            <a:r>
              <a:rPr lang="en-US" sz="22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)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Is a major cause of </a:t>
            </a:r>
            <a:r>
              <a:rPr lang="en-US" sz="2000" b="1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  ( </a:t>
            </a: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in deliveries before &lt;32 weeks) . 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It is associated with a 3 fold increased risk of PTD with intact membranes, and a 4 fold increased risk with ruptured membranes. 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Infection , either: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000" b="1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           1.  Ascends </a:t>
            </a: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from the vagina, </a:t>
            </a:r>
            <a:endParaRPr lang="en-US" sz="2000" b="1" dirty="0" smtClean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000" b="1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           2. Transplacental </a:t>
            </a:r>
            <a:endParaRPr lang="en-US" sz="2000" b="1" dirty="0" smtClean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000" b="1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           3. Invasive </a:t>
            </a: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procedures. 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Cervical weakness, shortening,  can predispose to ascending bacterial infection. 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Vaginal pathogens may ascend through a normal cervix. 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33% of all pregnancies delivered after PPROM are complicated by infection. </a:t>
            </a:r>
            <a:endParaRPr lang="en-US" sz="2000" b="1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49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8689" y="835042"/>
            <a:ext cx="10653311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Abnormal vaginal flora, bacterial vaginosis (BV), is associated with PPROM and PTL.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AB treatment of BV does not reduce the risk of PTD.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Screening high-risk women for BV and treat those found to be positive.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Chorioamnionitis is associated with fetal brain damage.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release of inflammatory cytokines cause </a:t>
            </a:r>
            <a:r>
              <a:rPr lang="en-US" sz="2800" dirty="0" err="1">
                <a:solidFill>
                  <a:srgbClr val="3E3D2D"/>
                </a:solidFill>
                <a:latin typeface="Arial"/>
                <a:ea typeface="Calibri"/>
                <a:cs typeface="Arial"/>
              </a:rPr>
              <a:t>peri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ventricular white matter damage (periventricular </a:t>
            </a:r>
            <a:r>
              <a:rPr lang="en-US" sz="2800" dirty="0" err="1">
                <a:solidFill>
                  <a:srgbClr val="3E3D2D"/>
                </a:solidFill>
                <a:latin typeface="Arial"/>
                <a:ea typeface="Calibri"/>
                <a:cs typeface="Arial"/>
              </a:rPr>
              <a:t>leukomalacia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) (PVL).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6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5581" y="5787652"/>
            <a:ext cx="10410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4C600"/>
                </a:solidFill>
                <a:latin typeface="Arial"/>
                <a:ea typeface="Calibri"/>
                <a:cs typeface="Arial"/>
              </a:rPr>
              <a:t>(MRI) in a preterm infant with a GA at birth of 32 weeks. US performed at 2 </a:t>
            </a:r>
            <a:r>
              <a:rPr lang="en-US" b="1" dirty="0" smtClean="0">
                <a:solidFill>
                  <a:srgbClr val="94C600"/>
                </a:solidFill>
                <a:latin typeface="Arial"/>
                <a:ea typeface="Calibri"/>
                <a:cs typeface="Arial"/>
              </a:rPr>
              <a:t>wks. </a:t>
            </a:r>
            <a:r>
              <a:rPr lang="en-US" b="1" dirty="0">
                <a:solidFill>
                  <a:srgbClr val="94C600"/>
                </a:solidFill>
                <a:latin typeface="Arial"/>
                <a:ea typeface="Calibri"/>
                <a:cs typeface="Arial"/>
              </a:rPr>
              <a:t>of age shows cystic changes in the distribution of the right MCA.</a:t>
            </a:r>
            <a:endParaRPr lang="ar-IQ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84" y="559554"/>
            <a:ext cx="9441456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1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6429" y="323826"/>
            <a:ext cx="10495402" cy="444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400" b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Multiple pregnancy and uterine distension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55% of multiple births deliver before 37 weeks and 15% before 32 weeks.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risk of </a:t>
            </a:r>
            <a:r>
              <a:rPr lang="en-US" sz="24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 </a:t>
            </a: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rises with fetal number, with triplets (32) weeks and quadruplets (28) weeks.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Multiple pregnancies have an increased risk of PE, FGR and other medical complications of pregnancy.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25% were for medical reasons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spcBef>
                <a:spcPct val="20000"/>
              </a:spcBef>
              <a:buClr>
                <a:srgbClr val="94C600"/>
              </a:buClr>
              <a:buSzPct val="76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</a:rPr>
              <a:t>75% were after PTL or PPROM.</a:t>
            </a:r>
            <a:endParaRPr lang="ar-IQ" sz="2400" dirty="0">
              <a:solidFill>
                <a:srgbClr val="3E3D2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62" y="3856878"/>
            <a:ext cx="3877938" cy="36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9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3100" y="1176035"/>
            <a:ext cx="11038900" cy="448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Twins have a 6 - 7 fold increased risk of CP and this rises to 100-fold if one twin dies </a:t>
            </a: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antenatal 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Polyhydramnios, increases the risk of PTL and PPROM. Severe polyhydramnios can be managed with </a:t>
            </a: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amino-drainage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, but this may itself precipitate PTL and/or PPROM.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Indomethacin, a (NSAID), may be used in polyhydramnios as it reduces fetal urine production, flow through the DA has to be closely monitored (premature closure).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07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1513" y="664162"/>
            <a:ext cx="10421957" cy="540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8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Uterine müllerian anomalies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Congenital müllerian anomalies are often </a:t>
            </a: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unrecognized.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Occur in up to 4% of women of reproductive age.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As a consequence of abnormal embryologic fusion and canalization of the müllerian ducts and result in an abnormally formed uterine cavity,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Range from an arcuate uterus, which results in minimal fundal cavity , to complete failure of fusion resulting in uterine didelphys 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527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5966" y="408975"/>
            <a:ext cx="7715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Uterine müllerian anomalies are associated with an increased risk of PTD.</a:t>
            </a:r>
            <a:endParaRPr lang="ar-IQ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31" y="1517541"/>
            <a:ext cx="8174514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654" y="0"/>
            <a:ext cx="7484125" cy="612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32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Uterine müllerian anomalies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Associated with adverse pregnancy outcome in up to 25% of women, including :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First and second trimester miscarriage,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PPROM,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PTL,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FGR,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Breech presentation,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CS.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4" y="2677098"/>
            <a:ext cx="4340647" cy="4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64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2309" y="846759"/>
            <a:ext cx="706871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Google Sans"/>
              </a:rPr>
              <a:t>Objective Learning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solidFill>
                <a:srgbClr val="0A0A0A"/>
              </a:solidFill>
              <a:latin typeface="Google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A0A0A"/>
                </a:solidFill>
                <a:latin typeface="Google Sans"/>
              </a:rPr>
              <a:t>Define </a:t>
            </a:r>
            <a:r>
              <a:rPr lang="en-US" b="1" dirty="0">
                <a:solidFill>
                  <a:srgbClr val="0A0A0A"/>
                </a:solidFill>
                <a:latin typeface="Google Sans"/>
              </a:rPr>
              <a:t>&amp; Classify: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 Understand what constitutes preterm birth (before 37 weeks) and categories like very preterm (&lt;32 weeks) </a:t>
            </a:r>
            <a:endParaRPr lang="en-US" dirty="0" smtClean="0">
              <a:solidFill>
                <a:srgbClr val="0A0A0A"/>
              </a:solidFill>
              <a:latin typeface="Google Sans"/>
            </a:endParaRPr>
          </a:p>
          <a:p>
            <a:r>
              <a:rPr lang="en-US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en-US" dirty="0" smtClean="0">
                <a:solidFill>
                  <a:srgbClr val="0A0A0A"/>
                </a:solidFill>
                <a:latin typeface="Google Sans"/>
              </a:rPr>
              <a:t> or 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extremely preterm (&lt;28 weeks).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A0A0A"/>
                </a:solidFill>
                <a:latin typeface="Google Sans"/>
              </a:rPr>
              <a:t>Identify Causes (Etiology</a:t>
            </a:r>
            <a:r>
              <a:rPr lang="en-US" b="1" dirty="0" smtClean="0">
                <a:solidFill>
                  <a:srgbClr val="0A0A0A"/>
                </a:solidFill>
                <a:latin typeface="Google Sans"/>
              </a:rPr>
              <a:t>):</a:t>
            </a:r>
          </a:p>
          <a:p>
            <a:r>
              <a:rPr lang="en-US" b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 Recognize risk factors (e.g., infection, cervical length) and underlying mechanisms (hormonal, inflammatory).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A0A0A"/>
                </a:solidFill>
                <a:latin typeface="Google Sans"/>
              </a:rPr>
              <a:t>Recognize Clinical Manifestations: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 Learn signs of preterm labor and the physical characteristics of preterm infants.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A0A0A"/>
                </a:solidFill>
                <a:latin typeface="Google Sans"/>
              </a:rPr>
              <a:t>Understand Complications: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 Know the risks for preterm infants (respiratory distress, infections, neurological issues).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A0A0A"/>
                </a:solidFill>
                <a:latin typeface="Google Sans"/>
              </a:rPr>
              <a:t>Apply Management Strategies: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 Learn about diagnostics (fetal fibronectin, cervical length), treatments (corticosteroids, tocolytics, antibiotics), and collaborative care.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A0A0A"/>
                </a:solidFill>
                <a:latin typeface="Google Sans"/>
              </a:rPr>
              <a:t>Improve Outcomes: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 Focus on prolonging pregnancy to reduce mortality and morbidity, enhancing neonatal care, and fostering teamwork</a:t>
            </a:r>
            <a:endParaRPr lang="en-US" b="0" i="0" dirty="0">
              <a:solidFill>
                <a:srgbClr val="0A0A0A"/>
              </a:solidFill>
              <a:effectLst/>
              <a:latin typeface="Google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555" y="1195230"/>
            <a:ext cx="3700007" cy="447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7595" y="231836"/>
            <a:ext cx="8372819" cy="611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800" b="1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Hemorrhage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APH and placental abruption may lead to spontaneous PTL.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presence of a </a:t>
            </a: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sub chorionic hematoma 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in early pregnancy increases the risk of later PPROM, through: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An effect of thrombin on membrane strength.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occurrence of infection in the </a:t>
            </a: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hematoma.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release thrombin stimulates myometrial contractions.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36"/>
            <a:ext cx="4164376" cy="61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436" y="0"/>
            <a:ext cx="6679894" cy="611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40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Stress</a:t>
            </a:r>
            <a:endParaRPr lang="en-US" sz="4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Maternal or fetal stress may be associated with </a:t>
            </a: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 </a:t>
            </a:r>
          </a:p>
          <a:p>
            <a:pPr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8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( </a:t>
            </a: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major life events &amp; FGR).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 is increased among unmarried and poor mothers.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286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8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biochemical pathway is uncertain, but may involve a premature increase in circulating corticotrophin-releasing hormone (CRH).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533" y="14227"/>
            <a:ext cx="3999467" cy="77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1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330" y="0"/>
            <a:ext cx="11321669" cy="354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32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Management of preterm labour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     70% 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of women will not deliver during the current admission.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50% will not deliver until term.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Deciding who is and who is not in PTL is by testing the cervicovaginal fluid levels of fetal fibronectin (fFN), a glycoprotein found in: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 1. Cervicovaginal 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fluid. </a:t>
            </a:r>
            <a:r>
              <a:rPr lang="en-US" sz="2000" dirty="0" smtClean="0">
                <a:solidFill>
                  <a:srgbClr val="3E3D2D"/>
                </a:solidFill>
                <a:latin typeface="Calibri"/>
                <a:ea typeface="Calibri"/>
                <a:cs typeface="Arial"/>
              </a:rPr>
              <a:t>2. </a:t>
            </a: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Amniotic 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fluid. </a:t>
            </a:r>
            <a:r>
              <a:rPr lang="en-US" sz="2000" dirty="0" smtClean="0">
                <a:solidFill>
                  <a:srgbClr val="3E3D2D"/>
                </a:solidFill>
                <a:latin typeface="Calibri"/>
                <a:ea typeface="Calibri"/>
                <a:cs typeface="Arial"/>
              </a:rPr>
              <a:t>3. </a:t>
            </a: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Placental 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tissue . </a:t>
            </a:r>
            <a:r>
              <a:rPr lang="en-US" sz="2000" dirty="0" smtClean="0">
                <a:solidFill>
                  <a:srgbClr val="3E3D2D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4. In 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interface between the chorion and decidua.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8014" y="3541482"/>
            <a:ext cx="10983817" cy="304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Fetal fibronectin</a:t>
            </a: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It acts like ‘</a:t>
            </a: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glue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’ at the maternal–fetal interface.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Its presence in cervicovaginal fluid between 22 and 36 weeks’ is a predictor of </a:t>
            </a: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PTL.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Negative fFN testing enabling most women to be sent home.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Those with a positive fFN test can be admitted for tocolysis and steroids for fetal lung maturation.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351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9" y="-114300"/>
            <a:ext cx="12048781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38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007" y="431354"/>
            <a:ext cx="1079285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 smtClean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long 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enough for corticoTocolytics are used to delay delivery steroid administration to improve neonatal lung function and, if necessary, for </a:t>
            </a:r>
            <a:r>
              <a:rPr lang="en-US" sz="2000" i="1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in utero</a:t>
            </a: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 transfer 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The first choice of tocolytics should be a calcium channel blocker (nifedipine) or an OTR antagonist (atosiban). 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0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 recently, PG inhibitors and calcium channel blockers are most likely the best therapy on the basis of :</a:t>
            </a:r>
            <a:endParaRPr lang="en-US" sz="20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Delaying delivery by 48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hours 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Neonatal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mortality 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Neonatal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RDS 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  <a:p>
            <a:pPr marL="525780" lvl="0" indent="-45720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Maternal side-effects. </a:t>
            </a:r>
            <a:endParaRPr lang="en-US" sz="2000" dirty="0">
              <a:solidFill>
                <a:srgbClr val="FF0000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68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7129" y="390574"/>
            <a:ext cx="1119680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Beta-</a:t>
            </a:r>
            <a:r>
              <a:rPr lang="en-US" sz="2000" b="1" dirty="0" err="1" smtClean="0">
                <a:solidFill>
                  <a:srgbClr val="FF0000"/>
                </a:solidFill>
              </a:rPr>
              <a:t>sympathomimetics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/>
              <a:t>(</a:t>
            </a:r>
            <a:r>
              <a:rPr lang="en-US" sz="2000" b="1" dirty="0">
                <a:solidFill>
                  <a:srgbClr val="C00000"/>
                </a:solidFill>
              </a:rPr>
              <a:t>Ritodrine, salbutamol and terbutaline</a:t>
            </a:r>
            <a:r>
              <a:rPr lang="en-US" sz="2000" b="1" dirty="0"/>
              <a:t>) are β2 adreno-receptor agonists), </a:t>
            </a:r>
            <a:endParaRPr lang="en-US" sz="2000" b="1" dirty="0" smtClean="0"/>
          </a:p>
          <a:p>
            <a:r>
              <a:rPr lang="en-US" sz="2000" b="1" dirty="0" smtClean="0"/>
              <a:t> </a:t>
            </a:r>
            <a:r>
              <a:rPr lang="en-US" sz="2000" b="1" dirty="0"/>
              <a:t>mediate </a:t>
            </a:r>
            <a:r>
              <a:rPr lang="en-US" sz="2000" b="1" dirty="0" smtClean="0"/>
              <a:t>myometrium </a:t>
            </a:r>
            <a:r>
              <a:rPr lang="en-US" sz="2000" b="1" dirty="0"/>
              <a:t>relaxation. </a:t>
            </a:r>
          </a:p>
          <a:p>
            <a:r>
              <a:rPr lang="en-US" sz="2000" b="1" dirty="0"/>
              <a:t>They are effective in delaying delivery, but do not improve neonatal outcome or </a:t>
            </a:r>
            <a:r>
              <a:rPr lang="en-US" sz="2000" b="1" dirty="0" smtClean="0"/>
              <a:t>PTL </a:t>
            </a:r>
            <a:r>
              <a:rPr lang="en-US" sz="2000" b="1" dirty="0"/>
              <a:t>rates. </a:t>
            </a:r>
          </a:p>
          <a:p>
            <a:r>
              <a:rPr lang="en-US" sz="2000" b="1" dirty="0"/>
              <a:t>They have significant maternal side-effects.</a:t>
            </a:r>
          </a:p>
          <a:p>
            <a:r>
              <a:rPr lang="en-US" sz="2000" b="1" dirty="0"/>
              <a:t>The most serious side-effect is pulmonary </a:t>
            </a:r>
            <a:r>
              <a:rPr lang="en-US" sz="2000" b="1" dirty="0" smtClean="0"/>
              <a:t>edema, </a:t>
            </a:r>
            <a:r>
              <a:rPr lang="en-US" sz="2000" b="1" dirty="0"/>
              <a:t>1:400 .</a:t>
            </a:r>
          </a:p>
          <a:p>
            <a:r>
              <a:rPr lang="en-US" sz="2000" b="1" dirty="0"/>
              <a:t>Acute cardiopulmonary </a:t>
            </a:r>
            <a:r>
              <a:rPr lang="en-US" sz="2000" b="1" dirty="0" smtClean="0"/>
              <a:t>compromise, with </a:t>
            </a:r>
            <a:r>
              <a:rPr lang="en-US" sz="2000" b="1" dirty="0"/>
              <a:t>greater </a:t>
            </a:r>
            <a:r>
              <a:rPr lang="en-US" sz="2000" b="1" dirty="0" smtClean="0"/>
              <a:t>risks if </a:t>
            </a:r>
            <a:r>
              <a:rPr lang="en-US" sz="2000" b="1" dirty="0"/>
              <a:t>given in large fluid volumes, </a:t>
            </a:r>
          </a:p>
          <a:p>
            <a:r>
              <a:rPr lang="en-US" sz="2000" b="1" dirty="0"/>
              <a:t>In multiple </a:t>
            </a:r>
            <a:r>
              <a:rPr lang="en-US" sz="2000" b="1" dirty="0" smtClean="0"/>
              <a:t>pregnancies, in </a:t>
            </a:r>
            <a:r>
              <a:rPr lang="en-US" sz="2000" b="1" dirty="0"/>
              <a:t>women with cardiac disease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C00000"/>
                </a:solidFill>
              </a:rPr>
              <a:t>Magnesium </a:t>
            </a:r>
            <a:r>
              <a:rPr lang="en-US" sz="2000" b="1" dirty="0" smtClean="0">
                <a:solidFill>
                  <a:srgbClr val="C00000"/>
                </a:solidFill>
              </a:rPr>
              <a:t>sulphate: 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/>
              <a:t>Modulating calcium uptake results in inhibition of uterine contractions. </a:t>
            </a:r>
          </a:p>
          <a:p>
            <a:r>
              <a:rPr lang="en-US" sz="2000" b="1" dirty="0"/>
              <a:t>Reduces the risk of CP in surviving infants , due to its neuroprotective effect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C00000"/>
                </a:solidFill>
              </a:rPr>
              <a:t>Non-steroidal anti-inflammatory drugs</a:t>
            </a:r>
          </a:p>
          <a:p>
            <a:r>
              <a:rPr lang="en-US" sz="2000" b="1" dirty="0"/>
              <a:t>The first used was indomethacin. </a:t>
            </a:r>
            <a:r>
              <a:rPr lang="en-US" sz="2000" b="1" dirty="0" smtClean="0"/>
              <a:t> It </a:t>
            </a:r>
            <a:r>
              <a:rPr lang="en-US" sz="2000" b="1" dirty="0"/>
              <a:t>is a reversible, (COX) inhibitor. </a:t>
            </a:r>
            <a:r>
              <a:rPr lang="en-US" sz="2000" b="1" dirty="0" smtClean="0"/>
              <a:t>Effectively </a:t>
            </a:r>
            <a:r>
              <a:rPr lang="en-US" sz="2000" b="1" dirty="0"/>
              <a:t>delay delivery for 48 </a:t>
            </a:r>
            <a:r>
              <a:rPr lang="en-US" sz="2000" b="1" dirty="0" smtClean="0"/>
              <a:t>hours. They </a:t>
            </a:r>
            <a:r>
              <a:rPr lang="en-US" sz="2000" b="1" dirty="0"/>
              <a:t>do have several adverse fetal effects. </a:t>
            </a:r>
          </a:p>
          <a:p>
            <a:r>
              <a:rPr lang="en-US" sz="2000" b="1" dirty="0"/>
              <a:t>PG synthesis is responsible for the maintenance of a patent ductus arteriosus and inhibition can lead to its premature closure.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093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4790" y="179249"/>
            <a:ext cx="1048071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effect is completely reversible with early identification and discontinuation of treatment. </a:t>
            </a:r>
          </a:p>
          <a:p>
            <a:r>
              <a:rPr lang="en-US" sz="2000" b="1" dirty="0"/>
              <a:t>Associated with an increased risk of necrotizing enterocolitis and neonatal renal dysfunction, reduces renal perfusion and fetal urine output, resulting in reversible oligohydramnios</a:t>
            </a:r>
            <a:r>
              <a:rPr lang="en-US" sz="2000" b="1" dirty="0" smtClean="0"/>
              <a:t>.</a:t>
            </a:r>
          </a:p>
          <a:p>
            <a:r>
              <a:rPr lang="en-US" sz="2000" b="1" dirty="0"/>
              <a:t>Comparing nifedipine with other tocolytics, no significant changes in perinatal mortality.</a:t>
            </a:r>
          </a:p>
          <a:p>
            <a:r>
              <a:rPr lang="en-US" sz="2000" b="1" dirty="0"/>
              <a:t>Discontinuation due to side-effects. </a:t>
            </a:r>
          </a:p>
          <a:p>
            <a:r>
              <a:rPr lang="en-US" sz="2000" b="1" dirty="0"/>
              <a:t>Neonatal RDS, necrotizing enterocolitis, IVH and neonatal jaundice were least for OTR-A, intermediate for nifedipine and greatest for beta-</a:t>
            </a:r>
            <a:r>
              <a:rPr lang="en-US" sz="2000" b="1" dirty="0" err="1"/>
              <a:t>sympathomimetics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It has a similar efficacy as betasympathomimetics, but is much better tolerated. </a:t>
            </a:r>
          </a:p>
          <a:p>
            <a:r>
              <a:rPr lang="en-US" sz="2000" b="1" dirty="0"/>
              <a:t>Atosiban-treated patients remained undelivered at 24 hours, 48 hours and 7 days. 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Corticosteroid therapy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000" b="1" dirty="0"/>
              <a:t>Has the greatest influence on preterm outcome. </a:t>
            </a:r>
          </a:p>
          <a:p>
            <a:r>
              <a:rPr lang="en-US" sz="2000" b="1" dirty="0"/>
              <a:t>Associated with significant reduction in neonatal mortality through reduction of RDS &amp; IVH. </a:t>
            </a:r>
            <a:r>
              <a:rPr lang="en-US" sz="2000" b="1" dirty="0" smtClean="0"/>
              <a:t> Associated </a:t>
            </a:r>
            <a:r>
              <a:rPr lang="en-US" sz="2000" b="1" dirty="0"/>
              <a:t>with less developmental delay in childhood and a fewer children having CP when compared with no corticosteroid treatment.</a:t>
            </a:r>
          </a:p>
          <a:p>
            <a:r>
              <a:rPr lang="en-US" sz="2000" b="1" dirty="0"/>
              <a:t>Recombinant surfactant in neonates has a major effect on RDS.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53242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6992" y="351606"/>
            <a:ext cx="978665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Corticosteroid </a:t>
            </a:r>
            <a:r>
              <a:rPr lang="en-US" sz="2400" b="1" dirty="0" smtClean="0">
                <a:solidFill>
                  <a:srgbClr val="C00000"/>
                </a:solidFill>
              </a:rPr>
              <a:t>therapy </a:t>
            </a:r>
            <a:r>
              <a:rPr lang="en-US" sz="2000" b="1" dirty="0" smtClean="0"/>
              <a:t>They </a:t>
            </a:r>
            <a:r>
              <a:rPr lang="en-US" sz="2000" b="1" dirty="0"/>
              <a:t>affect :</a:t>
            </a:r>
          </a:p>
          <a:p>
            <a:r>
              <a:rPr lang="en-US" sz="2000" b="1" dirty="0"/>
              <a:t>Fetal lung maturation.</a:t>
            </a:r>
          </a:p>
          <a:p>
            <a:r>
              <a:rPr lang="en-US" sz="2000" b="1" dirty="0"/>
              <a:t>Fetal growth.</a:t>
            </a:r>
          </a:p>
          <a:p>
            <a:r>
              <a:rPr lang="en-US" sz="2000" b="1" dirty="0"/>
              <a:t>Organ system maturation.</a:t>
            </a:r>
          </a:p>
          <a:p>
            <a:r>
              <a:rPr lang="en-US" sz="2000" b="1" dirty="0"/>
              <a:t>Fetal brain development.</a:t>
            </a:r>
          </a:p>
          <a:p>
            <a:r>
              <a:rPr lang="en-US" sz="2000" b="1" dirty="0"/>
              <a:t>Immune function .</a:t>
            </a:r>
          </a:p>
          <a:p>
            <a:r>
              <a:rPr lang="en-US" sz="2000" b="1" dirty="0"/>
              <a:t>Fetal hypothalamic–pituitary–adrenocortical axis.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400" b="1" dirty="0">
                <a:solidFill>
                  <a:srgbClr val="C00000"/>
                </a:solidFill>
              </a:rPr>
              <a:t>Betamethasone or dexamethasone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Both </a:t>
            </a:r>
            <a:r>
              <a:rPr lang="en-US" sz="2000" b="1" dirty="0"/>
              <a:t>recommended.</a:t>
            </a:r>
          </a:p>
          <a:p>
            <a:r>
              <a:rPr lang="en-US" sz="2000" b="1" dirty="0"/>
              <a:t>Both cross the placenta in their active form. </a:t>
            </a:r>
          </a:p>
          <a:p>
            <a:r>
              <a:rPr lang="en-US" sz="2000" b="1" dirty="0"/>
              <a:t>Some dexamethasone preparations contain a </a:t>
            </a:r>
            <a:r>
              <a:rPr lang="en-US" sz="2000" b="1" dirty="0" smtClean="0"/>
              <a:t>sulphate </a:t>
            </a:r>
            <a:r>
              <a:rPr lang="en-US" sz="2000" b="1" dirty="0"/>
              <a:t>preservative that can cause neurotoxicity and should be avoided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 </a:t>
            </a:r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Repeated antenatal doses could lead to</a:t>
            </a:r>
            <a:r>
              <a:rPr lang="en-US" sz="2000" b="1" dirty="0" smtClean="0"/>
              <a:t>:</a:t>
            </a:r>
          </a:p>
          <a:p>
            <a:r>
              <a:rPr lang="en-US" sz="2000" b="1" dirty="0" smtClean="0"/>
              <a:t> </a:t>
            </a:r>
            <a:endParaRPr lang="en-US" sz="2000" b="1" dirty="0"/>
          </a:p>
          <a:p>
            <a:r>
              <a:rPr lang="en-US" sz="2000" b="1" dirty="0"/>
              <a:t>A decrease in </a:t>
            </a:r>
            <a:r>
              <a:rPr lang="en-US" sz="2000" b="1" dirty="0" smtClean="0"/>
              <a:t>birth weight</a:t>
            </a:r>
            <a:r>
              <a:rPr lang="en-US" sz="2000" b="1" dirty="0"/>
              <a:t>, brain </a:t>
            </a:r>
            <a:r>
              <a:rPr lang="en-US" sz="2000" b="1" dirty="0" smtClean="0"/>
              <a:t>size and abnormal </a:t>
            </a:r>
            <a:r>
              <a:rPr lang="en-US" sz="2000" b="1" dirty="0"/>
              <a:t>neuronal development.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6460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159" y="263472"/>
            <a:ext cx="1090669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Antibiotics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000" b="1" dirty="0"/>
              <a:t>Despite a clear link between bacterial infection and </a:t>
            </a:r>
            <a:r>
              <a:rPr lang="en-US" sz="2000" b="1" dirty="0" smtClean="0"/>
              <a:t>PTL, </a:t>
            </a:r>
            <a:r>
              <a:rPr lang="en-US" sz="2000" b="1" dirty="0"/>
              <a:t>the results of antibiotic treatment to prevent PTL have been disappointing. </a:t>
            </a:r>
          </a:p>
          <a:p>
            <a:r>
              <a:rPr lang="en-US" sz="2000" b="1" dirty="0"/>
              <a:t>In PPROM, erythromycin improved neonatal outcomes, but had no benefit in women with intact membranes. </a:t>
            </a:r>
          </a:p>
          <a:p>
            <a:r>
              <a:rPr lang="en-US" sz="2000" b="1" dirty="0"/>
              <a:t>10 days of erythromycin is the treatment of choice for PPROM in many obstetric units 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400" b="1" dirty="0">
                <a:solidFill>
                  <a:srgbClr val="C00000"/>
                </a:solidFill>
              </a:rPr>
              <a:t>Management of PPROM </a:t>
            </a:r>
            <a:r>
              <a:rPr lang="en-US" sz="2400" b="1" dirty="0" smtClean="0">
                <a:solidFill>
                  <a:srgbClr val="C00000"/>
                </a:solidFill>
              </a:rPr>
              <a:t>1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000" b="1" dirty="0"/>
              <a:t>PPROM occurs in approximately 2% of all </a:t>
            </a:r>
            <a:r>
              <a:rPr lang="en-US" sz="2000" b="1" dirty="0" smtClean="0"/>
              <a:t>pregnancies, accounts </a:t>
            </a:r>
            <a:r>
              <a:rPr lang="en-US" sz="2000" b="1" dirty="0"/>
              <a:t>for up to one-third of preterm deliveries. </a:t>
            </a:r>
          </a:p>
          <a:p>
            <a:r>
              <a:rPr lang="en-US" sz="2000" b="1" dirty="0"/>
              <a:t>50% of women deliver within 1 week and 75% within 2 weeks of PPROM. </a:t>
            </a:r>
          </a:p>
          <a:p>
            <a:r>
              <a:rPr lang="en-US" sz="2000" b="1" dirty="0"/>
              <a:t>The earlier in pregnancy that PPROM occurs the shorter the interval to delivery. </a:t>
            </a:r>
          </a:p>
          <a:p>
            <a:r>
              <a:rPr lang="en-US" sz="2000" b="1" dirty="0"/>
              <a:t>Postnatal survival following PPROM is directly related to birthweight and GA at delivery.</a:t>
            </a:r>
          </a:p>
          <a:p>
            <a:r>
              <a:rPr lang="en-US" sz="2000" b="1" dirty="0"/>
              <a:t>In pregnancies complicated by PPROM prior to 23 weeks, pulmonary hypoplasia may develop leading to an increased risk of neonatal death, even if delivery occurs at later GA.</a:t>
            </a:r>
          </a:p>
        </p:txBody>
      </p:sp>
    </p:spTree>
    <p:extLst>
      <p:ext uri="{BB962C8B-B14F-4D97-AF65-F5344CB8AC3E}">
        <p14:creationId xmlns:p14="http://schemas.microsoft.com/office/powerpoint/2010/main" val="4098482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6093" y="373628"/>
            <a:ext cx="1082590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Management of PPROM </a:t>
            </a:r>
            <a:r>
              <a:rPr lang="en-US" sz="2400" b="1" dirty="0" smtClean="0">
                <a:solidFill>
                  <a:srgbClr val="C00000"/>
                </a:solidFill>
              </a:rPr>
              <a:t>2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b="1" dirty="0"/>
              <a:t>The presence of amniotic fluid &gt; 2 cm is associated with a lower incidence of pulmonary hypoplasia. </a:t>
            </a:r>
          </a:p>
          <a:p>
            <a:r>
              <a:rPr lang="en-US" b="1" dirty="0"/>
              <a:t>Diagnosed through </a:t>
            </a:r>
            <a:r>
              <a:rPr lang="en-US" b="1" dirty="0" smtClean="0"/>
              <a:t>history </a:t>
            </a:r>
            <a:r>
              <a:rPr lang="en-US" b="1" dirty="0"/>
              <a:t>and a pool of liquor in the vagina on speculum examination. </a:t>
            </a:r>
          </a:p>
          <a:p>
            <a:r>
              <a:rPr lang="en-US" b="1" dirty="0" smtClean="0"/>
              <a:t>* Management </a:t>
            </a:r>
            <a:r>
              <a:rPr lang="en-US" b="1" dirty="0"/>
              <a:t>balances the risk of prematurity (if delivery is encouraged) versus the risk of maternal and fetal infection (if delivery is delayed). </a:t>
            </a:r>
          </a:p>
          <a:p>
            <a:r>
              <a:rPr lang="en-US" b="1" dirty="0" smtClean="0"/>
              <a:t>* Conservative </a:t>
            </a:r>
            <a:r>
              <a:rPr lang="en-US" b="1" dirty="0"/>
              <a:t>management  before 34 weeks’ unless there is  </a:t>
            </a:r>
            <a:r>
              <a:rPr lang="en-US" b="1" dirty="0" smtClean="0"/>
              <a:t>Chorioamnionitis </a:t>
            </a:r>
            <a:r>
              <a:rPr lang="en-US" b="1" dirty="0"/>
              <a:t>and immediate induction of labour is advised in women after 37 weeks’ gestation.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Conservative </a:t>
            </a:r>
            <a:r>
              <a:rPr lang="en-US" b="1" dirty="0"/>
              <a:t>management includes clinical surveillance for signs of </a:t>
            </a:r>
            <a:r>
              <a:rPr lang="en-US" b="1" dirty="0" smtClean="0"/>
              <a:t>Chorioamnionitis </a:t>
            </a:r>
            <a:r>
              <a:rPr lang="en-US" b="1" dirty="0"/>
              <a:t>: </a:t>
            </a:r>
            <a:r>
              <a:rPr lang="en-US" b="1" dirty="0">
                <a:solidFill>
                  <a:srgbClr val="0070C0"/>
                </a:solidFill>
              </a:rPr>
              <a:t>Recording of maternal temperature, heart rate, CTG and maternal biochemistry. 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Management of PPROM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Rising WBC or a rising C-reactive protein indicating development of  </a:t>
            </a:r>
            <a:r>
              <a:rPr lang="en-US" b="1" dirty="0" smtClean="0"/>
              <a:t>Chorioamnionitis.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Lower genital tract swabs are routinely taken, but cultures do not correlate well with the risk of </a:t>
            </a:r>
            <a:r>
              <a:rPr lang="en-US" b="1" dirty="0" smtClean="0"/>
              <a:t>Chorioamnionitis.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There is time for administration of corticosteroids and in utero transfer before the onset of PTL.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Tocolysis is contraindicated due to the increased risk of maternal and fetal infection in patients with PPROM.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7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4717" y="455286"/>
            <a:ext cx="1020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DEFINITION</a:t>
            </a:r>
            <a:r>
              <a:rPr lang="en-US" sz="2400" b="1" i="1" dirty="0" smtClean="0"/>
              <a:t> </a:t>
            </a:r>
          </a:p>
          <a:p>
            <a:r>
              <a:rPr lang="en-US" b="1" dirty="0" smtClean="0"/>
              <a:t>Preterm </a:t>
            </a:r>
            <a:r>
              <a:rPr lang="en-US" b="1" dirty="0"/>
              <a:t>Labor</a:t>
            </a:r>
            <a:r>
              <a:rPr lang="en-US" dirty="0"/>
              <a:t> is labor that starts before 37 weeks of pregnancy, involving regular uterine contractions and cervical changes, leading to delivery before the due </a:t>
            </a:r>
            <a:r>
              <a:rPr lang="en-US" dirty="0" smtClean="0"/>
              <a:t>date.</a:t>
            </a:r>
          </a:p>
          <a:p>
            <a:endParaRPr lang="en-US" dirty="0" smtClean="0"/>
          </a:p>
          <a:p>
            <a:r>
              <a:rPr lang="en-US" b="1" dirty="0" smtClean="0"/>
              <a:t>PPROM </a:t>
            </a:r>
            <a:r>
              <a:rPr lang="en-US" b="1" dirty="0"/>
              <a:t>(Preterm Premature Rupture of Membranes)</a:t>
            </a:r>
            <a:r>
              <a:rPr lang="en-US" dirty="0"/>
              <a:t> specifically refers to the breaking of the amniotic sac (membranes) before labor begins, also occurring before 37 weeks gestation, and often leads to preterm labor or birth</a:t>
            </a:r>
            <a:r>
              <a:rPr lang="en-US" dirty="0" smtClean="0">
                <a:solidFill>
                  <a:srgbClr val="0A0A0A"/>
                </a:solidFill>
                <a:latin typeface="Google Sans"/>
              </a:rPr>
              <a:t>.</a:t>
            </a:r>
          </a:p>
          <a:p>
            <a:r>
              <a:rPr lang="en-US" dirty="0" smtClean="0">
                <a:solidFill>
                  <a:srgbClr val="0A0A0A"/>
                </a:solidFill>
                <a:latin typeface="Google Sans"/>
              </a:rPr>
              <a:t> </a:t>
            </a:r>
            <a:r>
              <a:rPr lang="en-US" b="1" dirty="0">
                <a:solidFill>
                  <a:srgbClr val="0A0A0A"/>
                </a:solidFill>
                <a:latin typeface="Google Sans"/>
              </a:rPr>
              <a:t>PPROM</a:t>
            </a:r>
            <a:r>
              <a:rPr lang="en-US" dirty="0">
                <a:solidFill>
                  <a:srgbClr val="0A0A0A"/>
                </a:solidFill>
                <a:latin typeface="Google Sans"/>
              </a:rPr>
              <a:t> accounts for a significant portion of preterm births and increases risks for infection and other complications for both mother and </a:t>
            </a:r>
            <a:r>
              <a:rPr lang="en-US" dirty="0" smtClean="0">
                <a:solidFill>
                  <a:srgbClr val="0A0A0A"/>
                </a:solidFill>
                <a:latin typeface="Google Sans"/>
              </a:rPr>
              <a:t>baby. </a:t>
            </a:r>
            <a:endParaRPr lang="ar-IQ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717" y="3228229"/>
            <a:ext cx="9904674" cy="33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9026" y="283940"/>
            <a:ext cx="9918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Past obstetric history</a:t>
            </a:r>
          </a:p>
          <a:p>
            <a:r>
              <a:rPr lang="en-US" b="1" dirty="0"/>
              <a:t>Having had a previous PTD increases the risk of PTL in a subsequent pregnancy 4 times in comparison to term delivery.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267" y="2119990"/>
            <a:ext cx="9817612" cy="4192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70451" y="1473659"/>
            <a:ext cx="7214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Cervical length and the risk of preterm (&lt;34 weeks) delivery.</a:t>
            </a:r>
            <a:endParaRPr lang="ar-IQ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11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5" y="246498"/>
            <a:ext cx="5263255" cy="4521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04" y="187420"/>
            <a:ext cx="5259444" cy="4395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72254" y="4964583"/>
            <a:ext cx="5110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Cervical length and funneling on ultrasound</a:t>
            </a:r>
            <a:endParaRPr lang="ar-IQ" b="1" dirty="0"/>
          </a:p>
        </p:txBody>
      </p:sp>
      <p:sp>
        <p:nvSpPr>
          <p:cNvPr id="5" name="Rectangle 4"/>
          <p:cNvSpPr/>
          <p:nvPr/>
        </p:nvSpPr>
        <p:spPr>
          <a:xfrm>
            <a:off x="1967024" y="5067759"/>
            <a:ext cx="1920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Normal cervix</a:t>
            </a:r>
            <a:endParaRPr lang="ar-IQ" sz="2000" b="1" dirty="0"/>
          </a:p>
        </p:txBody>
      </p:sp>
    </p:spTree>
    <p:extLst>
      <p:ext uri="{BB962C8B-B14F-4D97-AF65-F5344CB8AC3E}">
        <p14:creationId xmlns:p14="http://schemas.microsoft.com/office/powerpoint/2010/main" val="1766809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1908" y="400393"/>
            <a:ext cx="1041461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Ultrasound measurement of cervical </a:t>
            </a:r>
            <a:r>
              <a:rPr lang="en-US" sz="2400" b="1" dirty="0" smtClean="0">
                <a:solidFill>
                  <a:srgbClr val="FF0000"/>
                </a:solidFill>
              </a:rPr>
              <a:t>length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b="1" dirty="0"/>
              <a:t>CL measured by TVS is more accurate than TAS or digital examination. </a:t>
            </a:r>
          </a:p>
          <a:p>
            <a:r>
              <a:rPr lang="en-US" b="1" dirty="0"/>
              <a:t>Direct relationship between CL and the risk of </a:t>
            </a:r>
            <a:r>
              <a:rPr lang="en-US" b="1" dirty="0" smtClean="0"/>
              <a:t>PTL  </a:t>
            </a:r>
            <a:endParaRPr lang="en-US" b="1" dirty="0"/>
          </a:p>
          <a:p>
            <a:r>
              <a:rPr lang="en-US" b="1" dirty="0"/>
              <a:t>CL surveillance with serial measurement  throughout the second and early third trimester is used to monitor women at high risk of </a:t>
            </a:r>
            <a:r>
              <a:rPr lang="en-US" b="1" dirty="0" smtClean="0"/>
              <a:t>PTL.</a:t>
            </a:r>
            <a:endParaRPr lang="en-US" b="1" dirty="0"/>
          </a:p>
          <a:p>
            <a:r>
              <a:rPr lang="en-US" b="1" dirty="0"/>
              <a:t>The combination of CL and obstetric history can predict 80.6% of extremely early spontaneous </a:t>
            </a:r>
            <a:r>
              <a:rPr lang="en-US" b="1" dirty="0" smtClean="0"/>
              <a:t>PTL </a:t>
            </a:r>
            <a:endParaRPr lang="en-US" b="1" dirty="0"/>
          </a:p>
          <a:p>
            <a:r>
              <a:rPr lang="en-US" b="1" dirty="0"/>
              <a:t>CL screening is not cost effective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2400" b="1" dirty="0">
                <a:solidFill>
                  <a:srgbClr val="FF0000"/>
                </a:solidFill>
              </a:rPr>
              <a:t>Prevention of preterm </a:t>
            </a:r>
            <a:r>
              <a:rPr lang="en-US" sz="2400" b="1" dirty="0" smtClean="0">
                <a:solidFill>
                  <a:srgbClr val="FF0000"/>
                </a:solidFill>
              </a:rPr>
              <a:t>delivery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b="1" dirty="0"/>
              <a:t>In those found to be at high risk of PTD, two interventions are currently available, </a:t>
            </a:r>
            <a:r>
              <a:rPr lang="en-US" b="1" dirty="0">
                <a:solidFill>
                  <a:srgbClr val="0070C0"/>
                </a:solidFill>
              </a:rPr>
              <a:t>progesterone</a:t>
            </a:r>
            <a:r>
              <a:rPr lang="en-US" b="1" dirty="0"/>
              <a:t> and </a:t>
            </a:r>
            <a:r>
              <a:rPr lang="en-US" b="1" dirty="0">
                <a:solidFill>
                  <a:srgbClr val="0070C0"/>
                </a:solidFill>
              </a:rPr>
              <a:t>cervical cerclage.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5899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4279" y="194216"/>
            <a:ext cx="991885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Progesterone</a:t>
            </a:r>
          </a:p>
          <a:p>
            <a:r>
              <a:rPr lang="en-US" b="1" dirty="0"/>
              <a:t>Promote uterine quiescence and inhibit the production of proinflammatory cytokines and PGs within the uterus.</a:t>
            </a:r>
          </a:p>
          <a:p>
            <a:endParaRPr lang="en-US" b="1" dirty="0"/>
          </a:p>
          <a:p>
            <a:r>
              <a:rPr lang="en-US" b="1" dirty="0"/>
              <a:t>In women with a short cervix,  vaginal progesterone may prevent PTD. </a:t>
            </a:r>
          </a:p>
          <a:p>
            <a:r>
              <a:rPr lang="en-US" b="1" dirty="0"/>
              <a:t>There is no evidence from any study that progesterone can reduce the longer-term adverse effects of preterm birth, that of neurodevelopmental disability and respiratory morbidity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sz="2000" b="1" dirty="0">
                <a:solidFill>
                  <a:srgbClr val="FF0000"/>
                </a:solidFill>
              </a:rPr>
              <a:t>TVC may be placed in 3 different circumstances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b="1" dirty="0"/>
              <a:t>Following multiple midtrimester losses or PTD (history indicated cerclage); </a:t>
            </a:r>
          </a:p>
          <a:p>
            <a:r>
              <a:rPr lang="en-US" b="1" dirty="0"/>
              <a:t>When the cervix shortens (usually &lt;25 mm) , a history of cervical surgery or previous PTD (ultrasound indicated cerclage); </a:t>
            </a:r>
          </a:p>
          <a:p>
            <a:r>
              <a:rPr lang="en-US" b="1" dirty="0"/>
              <a:t>When the cervix is dilating in the absence of contractions (rescue cerclage). </a:t>
            </a:r>
          </a:p>
          <a:p>
            <a:r>
              <a:rPr lang="en-US" b="1" dirty="0"/>
              <a:t>The exact mechanism by which CC prevent PTL is not  understood. </a:t>
            </a:r>
          </a:p>
          <a:p>
            <a:r>
              <a:rPr lang="en-US" b="1" dirty="0"/>
              <a:t>CC provides structural support , and enhances the cervical immunological barrier by retention of the mucous plug and preventing ascending infection by maintaining cervical length. </a:t>
            </a:r>
          </a:p>
          <a:p>
            <a:r>
              <a:rPr lang="en-US" b="1" dirty="0"/>
              <a:t>CC does not appear to reduce the risk of PTD in multiple pregnancies.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82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262" y="173760"/>
            <a:ext cx="1010613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 </a:t>
            </a:r>
            <a:r>
              <a:rPr lang="en-US" sz="2000" b="1" dirty="0" smtClean="0">
                <a:solidFill>
                  <a:srgbClr val="FF0000"/>
                </a:solidFill>
              </a:rPr>
              <a:t>cerclage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b="1" dirty="0"/>
              <a:t>Inserted following a failed vaginal cerclage or extensive cervical surgery. </a:t>
            </a:r>
          </a:p>
          <a:p>
            <a:r>
              <a:rPr lang="en-US" b="1" dirty="0"/>
              <a:t>Any potential benefits of TA cerclage must be weighed against its increased operative risks. </a:t>
            </a:r>
          </a:p>
          <a:p>
            <a:r>
              <a:rPr lang="en-US" b="1" dirty="0"/>
              <a:t>Patients must undergo two laparotomies during pregnancy, one for suture insertion and the other for CS.</a:t>
            </a:r>
          </a:p>
          <a:p>
            <a:r>
              <a:rPr lang="en-US" b="1" dirty="0"/>
              <a:t>TA cerclage should be performed only by experienced operators and only for defined indications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Conclusion: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b="1" dirty="0"/>
              <a:t>The management of PTL is inadequate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r>
              <a:rPr lang="en-US" b="1" dirty="0"/>
              <a:t>Interventions in women who present in PTL do not improve neonatal outcomes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/>
              <a:t>We are able to reduce the risk in high risk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/>
              <a:t>But 85% of PTD (due to PTL and PPROM) occurs in low-risk women </a:t>
            </a:r>
          </a:p>
          <a:p>
            <a:r>
              <a:rPr lang="en-US" b="1" dirty="0"/>
              <a:t>We could effectively screen the low-risk using TVS and give progesterone to reduce their risk, but this is cost effective.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847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6600" y="2474913"/>
            <a:ext cx="8915400" cy="3778250"/>
          </a:xfrm>
        </p:spPr>
        <p:txBody>
          <a:bodyPr/>
          <a:lstStyle/>
          <a:p>
            <a:pPr lvl="8"/>
            <a:endParaRPr lang="ar-IQ" dirty="0"/>
          </a:p>
          <a:p>
            <a:pPr lvl="8" algn="ctr"/>
            <a:r>
              <a:rPr lang="en-US" sz="66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THANK YOU</a:t>
            </a:r>
            <a:endParaRPr lang="ar-IQ" sz="66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8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10" y="1691489"/>
            <a:ext cx="9169179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1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86" y="966002"/>
            <a:ext cx="8907028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788" y="512356"/>
            <a:ext cx="8827773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4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15" y="1340939"/>
            <a:ext cx="7779170" cy="4176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090" y="182836"/>
            <a:ext cx="773649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9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4973" y="271218"/>
            <a:ext cx="3889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The risk of PTD </a:t>
            </a:r>
            <a:endParaRPr lang="ar-IQ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5249" y="1469758"/>
            <a:ext cx="3765395" cy="3551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Teenagers and women with advanced maternal age, </a:t>
            </a:r>
            <a:endParaRPr lang="en-US" sz="24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First pregnancies. </a:t>
            </a:r>
            <a:endParaRPr lang="en-US" sz="24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Socioeconomic factors, </a:t>
            </a:r>
            <a:endParaRPr lang="en-US" sz="24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Marital status, </a:t>
            </a:r>
            <a:endParaRPr lang="en-US" sz="24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Environmental stress, </a:t>
            </a:r>
            <a:endParaRPr lang="en-US" sz="2400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1469758"/>
            <a:ext cx="6096000" cy="3873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Cigarette smoking,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Illegal substance (i.e. cocaine) abuse,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Alcohol 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Poor nutrition.</a:t>
            </a:r>
            <a:endParaRPr lang="en-US" dirty="0">
              <a:solidFill>
                <a:srgbClr val="3E3D2D"/>
              </a:solidFill>
              <a:latin typeface="Calibri"/>
              <a:ea typeface="Calibri"/>
              <a:cs typeface="Arial"/>
            </a:endParaRPr>
          </a:p>
          <a:p>
            <a:pPr marL="342900" lvl="0" indent="-274320" defTabSz="9144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en-US" sz="2400" dirty="0">
                <a:solidFill>
                  <a:srgbClr val="3E3D2D"/>
                </a:solidFill>
                <a:latin typeface="Arial"/>
                <a:ea typeface="Calibri"/>
                <a:cs typeface="Arial"/>
              </a:rPr>
              <a:t>African or Afro-Caribbean women, genetic as well as environmental factors can explain increased rates</a:t>
            </a:r>
            <a:endParaRPr lang="ar-IQ" sz="2400" dirty="0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1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2" y="0"/>
            <a:ext cx="11386268" cy="67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470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538</TotalTime>
  <Words>2165</Words>
  <Application>Microsoft Office PowerPoint</Application>
  <PresentationFormat>Widescreen</PresentationFormat>
  <Paragraphs>230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Algerian</vt:lpstr>
      <vt:lpstr>Arial</vt:lpstr>
      <vt:lpstr>Bahnschrift</vt:lpstr>
      <vt:lpstr>Calibri</vt:lpstr>
      <vt:lpstr>Century Gothic</vt:lpstr>
      <vt:lpstr>Google Sans</vt:lpstr>
      <vt:lpstr>Tahoma</vt:lpstr>
      <vt:lpstr>Wingdings</vt:lpstr>
      <vt:lpstr>Wingdings 2</vt:lpstr>
      <vt:lpstr>Wingdings 3</vt:lpstr>
      <vt:lpstr>Wisp</vt:lpstr>
      <vt:lpstr>Preterm Labor  &amp; PPROM  Dr. Alyaa Alrubaye  1/2/2026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Preterm Labour &amp; PPROM  Rr. Alyaa Alrubaye</dc:title>
  <dc:creator>Maher</dc:creator>
  <cp:lastModifiedBy>Maher</cp:lastModifiedBy>
  <cp:revision>33</cp:revision>
  <dcterms:created xsi:type="dcterms:W3CDTF">2026-01-16T17:54:37Z</dcterms:created>
  <dcterms:modified xsi:type="dcterms:W3CDTF">2026-01-29T04:47:23Z</dcterms:modified>
</cp:coreProperties>
</file>