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0" r:id="rId3"/>
    <p:sldId id="271" r:id="rId4"/>
    <p:sldId id="257" r:id="rId5"/>
    <p:sldId id="288" r:id="rId6"/>
    <p:sldId id="278" r:id="rId7"/>
    <p:sldId id="279" r:id="rId8"/>
    <p:sldId id="272" r:id="rId9"/>
    <p:sldId id="260" r:id="rId10"/>
    <p:sldId id="258" r:id="rId11"/>
    <p:sldId id="261" r:id="rId12"/>
    <p:sldId id="262" r:id="rId13"/>
    <p:sldId id="264" r:id="rId14"/>
    <p:sldId id="265" r:id="rId15"/>
    <p:sldId id="266" r:id="rId16"/>
    <p:sldId id="267" r:id="rId17"/>
    <p:sldId id="268" r:id="rId18"/>
    <p:sldId id="269" r:id="rId19"/>
    <p:sldId id="277" r:id="rId20"/>
    <p:sldId id="275" r:id="rId21"/>
    <p:sldId id="274" r:id="rId22"/>
    <p:sldId id="273" r:id="rId23"/>
    <p:sldId id="285" r:id="rId24"/>
    <p:sldId id="283" r:id="rId25"/>
    <p:sldId id="304" r:id="rId26"/>
    <p:sldId id="286" r:id="rId27"/>
    <p:sldId id="276" r:id="rId28"/>
    <p:sldId id="287" r:id="rId29"/>
    <p:sldId id="303" r:id="rId30"/>
    <p:sldId id="280" r:id="rId31"/>
    <p:sldId id="281" r:id="rId32"/>
    <p:sldId id="282"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2" autoAdjust="0"/>
    <p:restoredTop sz="94660"/>
  </p:normalViewPr>
  <p:slideViewPr>
    <p:cSldViewPr snapToGrid="0">
      <p:cViewPr varScale="1">
        <p:scale>
          <a:sx n="122" d="100"/>
          <a:sy n="122" d="100"/>
        </p:scale>
        <p:origin x="96"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4/4/2026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4/4/2026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4/4/2026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4/4/2026</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1" eaLnBrk="1" latinLnBrk="0" hangingPunct="1">
        <a:spcBef>
          <a:spcPct val="0"/>
        </a:spcBef>
        <a:buNone/>
        <a:defRPr sz="3600" kern="1200">
          <a:solidFill>
            <a:schemeClr val="accent2">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ctr"/>
            <a:r>
              <a:rPr lang="en-US" sz="6700" b="1" dirty="0" smtClean="0">
                <a:solidFill>
                  <a:schemeClr val="tx1"/>
                </a:solidFill>
              </a:rPr>
              <a:t>Urinary Incontinence</a:t>
            </a:r>
            <a:r>
              <a:rPr lang="en-US" b="1" dirty="0" smtClean="0"/>
              <a:t/>
            </a:r>
            <a:br>
              <a:rPr lang="en-US" b="1" dirty="0" smtClean="0"/>
            </a:br>
            <a:r>
              <a:rPr lang="en-US" b="1" dirty="0" smtClean="0"/>
              <a:t/>
            </a:r>
            <a:br>
              <a:rPr lang="en-US" b="1" dirty="0" smtClean="0"/>
            </a:br>
            <a:r>
              <a:rPr lang="en-US" sz="6000" b="1" dirty="0" smtClean="0">
                <a:solidFill>
                  <a:srgbClr val="FF0000"/>
                </a:solidFill>
                <a:latin typeface="Arial Black" panose="020B0A04020102020204" pitchFamily="34" charset="0"/>
              </a:rPr>
              <a:t>Dr. Alyaa Alrubaye</a:t>
            </a:r>
            <a:r>
              <a:rPr lang="en-US" b="1" dirty="0" smtClean="0"/>
              <a:t/>
            </a:r>
            <a:br>
              <a:rPr lang="en-US" b="1" dirty="0" smtClean="0"/>
            </a:br>
            <a:r>
              <a:rPr lang="en-US" b="1" dirty="0" smtClean="0">
                <a:solidFill>
                  <a:srgbClr val="FF0000"/>
                </a:solidFill>
              </a:rPr>
              <a:t>5/4/2026</a:t>
            </a:r>
            <a:r>
              <a:rPr lang="en-US" b="1" dirty="0" smtClean="0"/>
              <a:t>  </a:t>
            </a:r>
            <a:endParaRPr lang="ar-IQ" b="1" dirty="0"/>
          </a:p>
        </p:txBody>
      </p:sp>
    </p:spTree>
    <p:extLst>
      <p:ext uri="{BB962C8B-B14F-4D97-AF65-F5344CB8AC3E}">
        <p14:creationId xmlns:p14="http://schemas.microsoft.com/office/powerpoint/2010/main" val="36974532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28967" y="1122496"/>
            <a:ext cx="8880139" cy="4556119"/>
          </a:xfrm>
          <a:prstGeom prst="rect">
            <a:avLst/>
          </a:prstGeom>
        </p:spPr>
        <p:txBody>
          <a:bodyPr wrap="square">
            <a:spAutoFit/>
          </a:bodyPr>
          <a:lstStyle/>
          <a:p>
            <a:pPr marL="342900" lvl="0" indent="-342900">
              <a:lnSpc>
                <a:spcPct val="115000"/>
              </a:lnSpc>
              <a:spcAft>
                <a:spcPts val="1000"/>
              </a:spcAft>
              <a:buFont typeface="Symbol"/>
              <a:buChar char=""/>
            </a:pPr>
            <a:r>
              <a:rPr lang="en-US" dirty="0" smtClean="0">
                <a:latin typeface="Arial"/>
                <a:ea typeface="Calibri"/>
                <a:cs typeface="Arial"/>
              </a:rPr>
              <a:t>The </a:t>
            </a:r>
            <a:r>
              <a:rPr lang="en-US" b="1" dirty="0">
                <a:latin typeface="Arial"/>
                <a:ea typeface="Calibri"/>
                <a:cs typeface="Arial"/>
              </a:rPr>
              <a:t>detrusor muscle </a:t>
            </a:r>
            <a:r>
              <a:rPr lang="en-US" dirty="0">
                <a:latin typeface="Arial"/>
                <a:ea typeface="Calibri"/>
                <a:cs typeface="Arial"/>
              </a:rPr>
              <a:t>is innervated by muscarinic cholinergic nerves of the </a:t>
            </a:r>
            <a:r>
              <a:rPr lang="en-US" dirty="0">
                <a:solidFill>
                  <a:srgbClr val="FF0000"/>
                </a:solidFill>
                <a:latin typeface="Arial"/>
                <a:ea typeface="Calibri"/>
                <a:cs typeface="Arial"/>
              </a:rPr>
              <a:t>parasympathetic</a:t>
            </a:r>
            <a:r>
              <a:rPr lang="en-US" dirty="0">
                <a:latin typeface="Arial"/>
                <a:ea typeface="Calibri"/>
                <a:cs typeface="Arial"/>
              </a:rPr>
              <a:t> nervous system (contraction). </a:t>
            </a:r>
            <a:endParaRPr lang="en-US" sz="1400" dirty="0">
              <a:latin typeface="Calibri"/>
              <a:ea typeface="Calibri"/>
              <a:cs typeface="Arial"/>
            </a:endParaRPr>
          </a:p>
          <a:p>
            <a:pPr marL="342900" lvl="0" indent="-342900">
              <a:lnSpc>
                <a:spcPct val="115000"/>
              </a:lnSpc>
              <a:spcAft>
                <a:spcPts val="1000"/>
              </a:spcAft>
              <a:buFont typeface="Symbol"/>
              <a:buChar char=""/>
            </a:pPr>
            <a:r>
              <a:rPr lang="en-US" dirty="0">
                <a:latin typeface="Arial"/>
                <a:ea typeface="Calibri"/>
                <a:cs typeface="Arial"/>
              </a:rPr>
              <a:t>The </a:t>
            </a:r>
            <a:r>
              <a:rPr lang="en-US" b="1" dirty="0">
                <a:latin typeface="Arial"/>
                <a:ea typeface="Calibri"/>
                <a:cs typeface="Arial"/>
              </a:rPr>
              <a:t>urethral sphincter </a:t>
            </a:r>
            <a:r>
              <a:rPr lang="en-US" dirty="0">
                <a:latin typeface="Arial"/>
                <a:ea typeface="Calibri"/>
                <a:cs typeface="Arial"/>
              </a:rPr>
              <a:t>is innervated by noradrenergic neurons of the </a:t>
            </a:r>
            <a:r>
              <a:rPr lang="en-US" dirty="0">
                <a:solidFill>
                  <a:srgbClr val="FF0000"/>
                </a:solidFill>
                <a:latin typeface="Arial"/>
                <a:ea typeface="Calibri"/>
                <a:cs typeface="Arial"/>
              </a:rPr>
              <a:t>sympathetic</a:t>
            </a:r>
            <a:r>
              <a:rPr lang="en-US" dirty="0">
                <a:latin typeface="Arial"/>
                <a:ea typeface="Calibri"/>
                <a:cs typeface="Arial"/>
              </a:rPr>
              <a:t> nervous system (sphincter contraction) and somatic fibers (voluntary contraction and relaxation) by </a:t>
            </a:r>
            <a:r>
              <a:rPr lang="en-US" dirty="0">
                <a:solidFill>
                  <a:srgbClr val="FF0000"/>
                </a:solidFill>
                <a:latin typeface="Arial"/>
                <a:ea typeface="Calibri"/>
                <a:cs typeface="Arial"/>
              </a:rPr>
              <a:t>pudendal </a:t>
            </a:r>
            <a:r>
              <a:rPr lang="en-US" dirty="0">
                <a:latin typeface="Arial"/>
                <a:ea typeface="Calibri"/>
                <a:cs typeface="Arial"/>
              </a:rPr>
              <a:t>nerves. </a:t>
            </a:r>
            <a:endParaRPr lang="en-US" sz="1400" dirty="0">
              <a:latin typeface="Calibri"/>
              <a:ea typeface="Calibri"/>
              <a:cs typeface="Arial"/>
            </a:endParaRPr>
          </a:p>
          <a:p>
            <a:pPr marL="342900" lvl="0" indent="-342900">
              <a:lnSpc>
                <a:spcPct val="115000"/>
              </a:lnSpc>
              <a:spcAft>
                <a:spcPts val="1000"/>
              </a:spcAft>
              <a:buFont typeface="Symbol"/>
              <a:buChar char=""/>
            </a:pPr>
            <a:r>
              <a:rPr lang="en-US" dirty="0">
                <a:latin typeface="Arial"/>
                <a:ea typeface="Calibri"/>
                <a:cs typeface="Arial"/>
              </a:rPr>
              <a:t>In women the </a:t>
            </a:r>
            <a:r>
              <a:rPr lang="en-US" dirty="0">
                <a:solidFill>
                  <a:srgbClr val="FF0000"/>
                </a:solidFill>
                <a:latin typeface="Arial"/>
                <a:ea typeface="Calibri"/>
                <a:cs typeface="Arial"/>
              </a:rPr>
              <a:t>sphincter mechanism </a:t>
            </a:r>
            <a:r>
              <a:rPr lang="en-US" dirty="0">
                <a:latin typeface="Arial"/>
                <a:ea typeface="Calibri"/>
                <a:cs typeface="Arial"/>
              </a:rPr>
              <a:t>includes the internal (smooth muscle) and external (striated muscle). </a:t>
            </a:r>
            <a:endParaRPr lang="en-US" sz="1400" dirty="0">
              <a:latin typeface="Calibri"/>
              <a:ea typeface="Calibri"/>
              <a:cs typeface="Arial"/>
            </a:endParaRPr>
          </a:p>
          <a:p>
            <a:pPr marL="342900" lvl="0" indent="-342900">
              <a:lnSpc>
                <a:spcPct val="115000"/>
              </a:lnSpc>
              <a:spcAft>
                <a:spcPts val="1000"/>
              </a:spcAft>
              <a:buFont typeface="Symbol"/>
              <a:buChar char=""/>
            </a:pPr>
            <a:r>
              <a:rPr lang="en-US" dirty="0">
                <a:latin typeface="Arial"/>
                <a:ea typeface="Calibri"/>
                <a:cs typeface="Arial"/>
              </a:rPr>
              <a:t>Increases in </a:t>
            </a:r>
            <a:r>
              <a:rPr lang="en-US" dirty="0">
                <a:solidFill>
                  <a:srgbClr val="FF0000"/>
                </a:solidFill>
                <a:latin typeface="Arial"/>
                <a:ea typeface="Calibri"/>
                <a:cs typeface="Arial"/>
              </a:rPr>
              <a:t>abdominal pressure </a:t>
            </a:r>
            <a:r>
              <a:rPr lang="en-US" dirty="0">
                <a:latin typeface="Arial"/>
                <a:ea typeface="Calibri"/>
                <a:cs typeface="Arial"/>
              </a:rPr>
              <a:t>are transmitted equally to the bladder and bladder neck .</a:t>
            </a:r>
            <a:endParaRPr lang="en-US" sz="1400" dirty="0">
              <a:latin typeface="Calibri"/>
              <a:ea typeface="Calibri"/>
              <a:cs typeface="Arial"/>
            </a:endParaRPr>
          </a:p>
          <a:p>
            <a:pPr marL="342900" lvl="0" indent="-342900">
              <a:lnSpc>
                <a:spcPct val="115000"/>
              </a:lnSpc>
              <a:spcAft>
                <a:spcPts val="1000"/>
              </a:spcAft>
              <a:buFont typeface="Symbol"/>
              <a:buChar char=""/>
            </a:pPr>
            <a:r>
              <a:rPr lang="en-US" dirty="0">
                <a:latin typeface="Arial"/>
                <a:ea typeface="Calibri"/>
                <a:cs typeface="Arial"/>
              </a:rPr>
              <a:t>In the premenopausal woman the </a:t>
            </a:r>
            <a:r>
              <a:rPr lang="en-US" dirty="0">
                <a:solidFill>
                  <a:srgbClr val="FF0000"/>
                </a:solidFill>
                <a:latin typeface="Arial"/>
                <a:ea typeface="Calibri"/>
                <a:cs typeface="Arial"/>
              </a:rPr>
              <a:t>urethra</a:t>
            </a:r>
            <a:r>
              <a:rPr lang="en-US" dirty="0">
                <a:latin typeface="Arial"/>
                <a:ea typeface="Calibri"/>
                <a:cs typeface="Arial"/>
              </a:rPr>
              <a:t> has a rich blood supply helping in continence</a:t>
            </a:r>
            <a:r>
              <a:rPr lang="en-US" dirty="0" smtClean="0">
                <a:latin typeface="Arial"/>
                <a:ea typeface="Calibri"/>
                <a:cs typeface="Arial"/>
              </a:rPr>
              <a:t>.</a:t>
            </a:r>
          </a:p>
          <a:p>
            <a:pPr marL="342900" lvl="0" indent="-342900">
              <a:lnSpc>
                <a:spcPct val="115000"/>
              </a:lnSpc>
              <a:spcAft>
                <a:spcPts val="1000"/>
              </a:spcAft>
              <a:buFont typeface="Symbol"/>
              <a:buChar char=""/>
            </a:pPr>
            <a:endParaRPr lang="ar-IQ" dirty="0"/>
          </a:p>
        </p:txBody>
      </p:sp>
    </p:spTree>
    <p:extLst>
      <p:ext uri="{BB962C8B-B14F-4D97-AF65-F5344CB8AC3E}">
        <p14:creationId xmlns:p14="http://schemas.microsoft.com/office/powerpoint/2010/main" val="10434202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20685" y="401982"/>
            <a:ext cx="8653331" cy="5057795"/>
          </a:xfrm>
          <a:prstGeom prst="rect">
            <a:avLst/>
          </a:prstGeom>
        </p:spPr>
        <p:txBody>
          <a:bodyPr wrap="none">
            <a:spAutoFit/>
          </a:bodyPr>
          <a:lstStyle/>
          <a:p>
            <a:r>
              <a:rPr lang="en-US" sz="3200" b="1" dirty="0">
                <a:latin typeface="Arial" panose="020B0604020202020204" pitchFamily="34" charset="0"/>
                <a:cs typeface="Arial" panose="020B0604020202020204" pitchFamily="34" charset="0"/>
              </a:rPr>
              <a:t>Risk factors for stress urinary </a:t>
            </a:r>
            <a:r>
              <a:rPr lang="en-US" sz="3200" b="1" dirty="0" smtClean="0">
                <a:latin typeface="Arial" panose="020B0604020202020204" pitchFamily="34" charset="0"/>
                <a:cs typeface="Arial" panose="020B0604020202020204" pitchFamily="34" charset="0"/>
              </a:rPr>
              <a:t>incontinence</a:t>
            </a:r>
          </a:p>
          <a:p>
            <a:pPr>
              <a:lnSpc>
                <a:spcPct val="115000"/>
              </a:lnSpc>
              <a:spcAft>
                <a:spcPts val="1000"/>
              </a:spcAft>
            </a:pPr>
            <a:endParaRPr lang="en-US" sz="2000" dirty="0" smtClean="0">
              <a:latin typeface="Arial"/>
              <a:ea typeface="Calibri"/>
              <a:cs typeface="Arial"/>
            </a:endParaRPr>
          </a:p>
          <a:p>
            <a:pPr marL="342900" indent="-342900">
              <a:lnSpc>
                <a:spcPct val="115000"/>
              </a:lnSpc>
              <a:spcAft>
                <a:spcPts val="1000"/>
              </a:spcAft>
              <a:buFont typeface="Arial" panose="020B0604020202020204" pitchFamily="34" charset="0"/>
              <a:buChar char="•"/>
            </a:pPr>
            <a:r>
              <a:rPr lang="en-US" sz="2000" dirty="0" smtClean="0">
                <a:latin typeface="Arial Rounded MT Bold" panose="020F0704030504030204" pitchFamily="34" charset="0"/>
                <a:ea typeface="Calibri"/>
                <a:cs typeface="Arial"/>
              </a:rPr>
              <a:t>Multiparity </a:t>
            </a:r>
            <a:r>
              <a:rPr lang="en-US" sz="2000" dirty="0">
                <a:latin typeface="Arial Rounded MT Bold" panose="020F0704030504030204" pitchFamily="34" charset="0"/>
                <a:ea typeface="Calibri"/>
                <a:cs typeface="Arial"/>
              </a:rPr>
              <a:t>(vaginal births).</a:t>
            </a:r>
            <a:endParaRPr lang="en-US" sz="1600" dirty="0">
              <a:latin typeface="Arial Rounded MT Bold" panose="020F0704030504030204" pitchFamily="34" charset="0"/>
              <a:ea typeface="Calibri"/>
              <a:cs typeface="Arial"/>
            </a:endParaRPr>
          </a:p>
          <a:p>
            <a:pPr marL="342900" indent="-342900">
              <a:lnSpc>
                <a:spcPct val="115000"/>
              </a:lnSpc>
              <a:spcAft>
                <a:spcPts val="1000"/>
              </a:spcAft>
              <a:buFont typeface="Arial" panose="020B0604020202020204" pitchFamily="34" charset="0"/>
              <a:buChar char="•"/>
            </a:pPr>
            <a:r>
              <a:rPr lang="en-US" sz="2000" dirty="0">
                <a:latin typeface="Arial Rounded MT Bold" panose="020F0704030504030204" pitchFamily="34" charset="0"/>
                <a:ea typeface="Calibri"/>
                <a:cs typeface="Arial"/>
              </a:rPr>
              <a:t>Forceps delivery.</a:t>
            </a:r>
            <a:endParaRPr lang="en-US" sz="1600" dirty="0">
              <a:latin typeface="Arial Rounded MT Bold" panose="020F0704030504030204" pitchFamily="34" charset="0"/>
              <a:ea typeface="Calibri"/>
              <a:cs typeface="Arial"/>
            </a:endParaRPr>
          </a:p>
          <a:p>
            <a:pPr marL="342900" indent="-342900">
              <a:lnSpc>
                <a:spcPct val="115000"/>
              </a:lnSpc>
              <a:spcAft>
                <a:spcPts val="1000"/>
              </a:spcAft>
              <a:buFont typeface="Arial" panose="020B0604020202020204" pitchFamily="34" charset="0"/>
              <a:buChar char="•"/>
            </a:pPr>
            <a:r>
              <a:rPr lang="en-US" sz="2000" dirty="0" smtClean="0">
                <a:latin typeface="Arial Rounded MT Bold" panose="020F0704030504030204" pitchFamily="34" charset="0"/>
                <a:ea typeface="Calibri"/>
                <a:cs typeface="Arial"/>
              </a:rPr>
              <a:t>Perineal trauma.</a:t>
            </a:r>
            <a:endParaRPr lang="en-US" sz="1600" dirty="0" smtClean="0">
              <a:latin typeface="Arial Rounded MT Bold" panose="020F0704030504030204" pitchFamily="34" charset="0"/>
              <a:ea typeface="Calibri"/>
              <a:cs typeface="Arial"/>
            </a:endParaRPr>
          </a:p>
          <a:p>
            <a:pPr marL="342900" indent="-342900">
              <a:lnSpc>
                <a:spcPct val="115000"/>
              </a:lnSpc>
              <a:spcAft>
                <a:spcPts val="1000"/>
              </a:spcAft>
              <a:buFont typeface="Arial" panose="020B0604020202020204" pitchFamily="34" charset="0"/>
              <a:buChar char="•"/>
            </a:pPr>
            <a:r>
              <a:rPr lang="en-US" sz="2000" dirty="0" smtClean="0">
                <a:latin typeface="Arial Rounded MT Bold" panose="020F0704030504030204" pitchFamily="34" charset="0"/>
                <a:ea typeface="Calibri"/>
                <a:cs typeface="Arial"/>
              </a:rPr>
              <a:t>Long </a:t>
            </a:r>
            <a:r>
              <a:rPr lang="en-US" sz="2000" dirty="0">
                <a:latin typeface="Arial Rounded MT Bold" panose="020F0704030504030204" pitchFamily="34" charset="0"/>
                <a:ea typeface="Calibri"/>
                <a:cs typeface="Arial"/>
              </a:rPr>
              <a:t>labour.</a:t>
            </a:r>
            <a:endParaRPr lang="en-US" sz="1600" dirty="0">
              <a:latin typeface="Arial Rounded MT Bold" panose="020F0704030504030204" pitchFamily="34" charset="0"/>
              <a:ea typeface="Calibri"/>
              <a:cs typeface="Arial"/>
            </a:endParaRPr>
          </a:p>
          <a:p>
            <a:pPr marL="342900" indent="-342900">
              <a:lnSpc>
                <a:spcPct val="115000"/>
              </a:lnSpc>
              <a:spcAft>
                <a:spcPts val="1000"/>
              </a:spcAft>
              <a:buFont typeface="Arial" panose="020B0604020202020204" pitchFamily="34" charset="0"/>
              <a:buChar char="•"/>
            </a:pPr>
            <a:r>
              <a:rPr lang="en-US" sz="2000" dirty="0">
                <a:latin typeface="Arial Rounded MT Bold" panose="020F0704030504030204" pitchFamily="34" charset="0"/>
                <a:ea typeface="Calibri"/>
                <a:cs typeface="Arial"/>
              </a:rPr>
              <a:t>Epidural analgesia.</a:t>
            </a:r>
            <a:endParaRPr lang="en-US" sz="1600" dirty="0">
              <a:latin typeface="Arial Rounded MT Bold" panose="020F0704030504030204" pitchFamily="34" charset="0"/>
              <a:ea typeface="Calibri"/>
              <a:cs typeface="Arial"/>
            </a:endParaRPr>
          </a:p>
          <a:p>
            <a:pPr marL="342900" indent="-342900">
              <a:lnSpc>
                <a:spcPct val="115000"/>
              </a:lnSpc>
              <a:spcAft>
                <a:spcPts val="1000"/>
              </a:spcAft>
              <a:buFont typeface="Arial" panose="020B0604020202020204" pitchFamily="34" charset="0"/>
              <a:buChar char="•"/>
            </a:pPr>
            <a:r>
              <a:rPr lang="en-US" sz="2000" dirty="0">
                <a:latin typeface="Arial Rounded MT Bold" panose="020F0704030504030204" pitchFamily="34" charset="0"/>
                <a:ea typeface="Calibri"/>
                <a:cs typeface="Arial"/>
              </a:rPr>
              <a:t>Birthweight &gt;4 kg.</a:t>
            </a:r>
            <a:endParaRPr lang="en-US" sz="1600" dirty="0">
              <a:latin typeface="Arial Rounded MT Bold" panose="020F0704030504030204" pitchFamily="34" charset="0"/>
              <a:ea typeface="Calibri"/>
              <a:cs typeface="Arial"/>
            </a:endParaRPr>
          </a:p>
          <a:p>
            <a:pPr marL="342900" indent="-342900">
              <a:lnSpc>
                <a:spcPct val="115000"/>
              </a:lnSpc>
              <a:spcAft>
                <a:spcPts val="1000"/>
              </a:spcAft>
              <a:buFont typeface="Arial" panose="020B0604020202020204" pitchFamily="34" charset="0"/>
              <a:buChar char="•"/>
            </a:pPr>
            <a:r>
              <a:rPr lang="en-US" sz="2000" dirty="0">
                <a:latin typeface="Arial Rounded MT Bold" panose="020F0704030504030204" pitchFamily="34" charset="0"/>
                <a:ea typeface="Calibri"/>
                <a:cs typeface="Arial"/>
              </a:rPr>
              <a:t>Increasing age.</a:t>
            </a:r>
            <a:endParaRPr lang="en-US" sz="1600" dirty="0">
              <a:latin typeface="Arial Rounded MT Bold" panose="020F0704030504030204" pitchFamily="34" charset="0"/>
              <a:ea typeface="Calibri"/>
              <a:cs typeface="Arial"/>
            </a:endParaRPr>
          </a:p>
          <a:p>
            <a:pPr marL="342900" indent="-342900">
              <a:buFont typeface="Arial" panose="020B0604020202020204" pitchFamily="34" charset="0"/>
              <a:buChar char="•"/>
            </a:pPr>
            <a:r>
              <a:rPr lang="en-US" sz="2000" dirty="0" smtClean="0">
                <a:latin typeface="Arial Rounded MT Bold" panose="020F0704030504030204" pitchFamily="34" charset="0"/>
                <a:ea typeface="Calibri"/>
              </a:rPr>
              <a:t>Postmenopausal.</a:t>
            </a:r>
            <a:endParaRPr lang="ar-IQ" sz="2000" dirty="0">
              <a:latin typeface="Arial Rounded MT Bold" panose="020F0704030504030204" pitchFamily="34" charset="0"/>
            </a:endParaRPr>
          </a:p>
          <a:p>
            <a:endParaRPr lang="ar-IQ" sz="2000" b="1" dirty="0"/>
          </a:p>
        </p:txBody>
      </p:sp>
      <p:sp>
        <p:nvSpPr>
          <p:cNvPr id="3" name="Rectangle 2"/>
          <p:cNvSpPr/>
          <p:nvPr/>
        </p:nvSpPr>
        <p:spPr>
          <a:xfrm>
            <a:off x="7410136" y="1330404"/>
            <a:ext cx="3969064" cy="4016484"/>
          </a:xfrm>
          <a:prstGeom prst="rect">
            <a:avLst/>
          </a:prstGeom>
        </p:spPr>
        <p:txBody>
          <a:bodyPr wrap="square">
            <a:spAutoFit/>
          </a:bodyPr>
          <a:lstStyle/>
          <a:p>
            <a:pPr marL="285750" indent="-285750">
              <a:lnSpc>
                <a:spcPct val="115000"/>
              </a:lnSpc>
              <a:spcAft>
                <a:spcPts val="1000"/>
              </a:spcAft>
              <a:buFont typeface="Arial" panose="020B0604020202020204" pitchFamily="34" charset="0"/>
              <a:buChar char="•"/>
            </a:pPr>
            <a:r>
              <a:rPr lang="en-US" sz="2000" dirty="0">
                <a:latin typeface="Arial Rounded MT Bold" panose="020F0704030504030204" pitchFamily="34" charset="0"/>
                <a:ea typeface="Calibri"/>
                <a:cs typeface="Arial"/>
              </a:rPr>
              <a:t>Obesity. </a:t>
            </a:r>
          </a:p>
          <a:p>
            <a:pPr marL="285750" indent="-285750">
              <a:lnSpc>
                <a:spcPct val="115000"/>
              </a:lnSpc>
              <a:spcAft>
                <a:spcPts val="1000"/>
              </a:spcAft>
              <a:buFont typeface="Arial" panose="020B0604020202020204" pitchFamily="34" charset="0"/>
              <a:buChar char="•"/>
            </a:pPr>
            <a:r>
              <a:rPr lang="en-US" sz="2000" dirty="0">
                <a:latin typeface="Arial Rounded MT Bold" panose="020F0704030504030204" pitchFamily="34" charset="0"/>
                <a:ea typeface="Calibri"/>
                <a:cs typeface="Arial"/>
              </a:rPr>
              <a:t>Connective tissue disease.</a:t>
            </a:r>
          </a:p>
          <a:p>
            <a:pPr marL="285750" indent="-285750">
              <a:lnSpc>
                <a:spcPct val="115000"/>
              </a:lnSpc>
              <a:spcAft>
                <a:spcPts val="1000"/>
              </a:spcAft>
              <a:buFont typeface="Arial" panose="020B0604020202020204" pitchFamily="34" charset="0"/>
              <a:buChar char="•"/>
            </a:pPr>
            <a:r>
              <a:rPr lang="en-US" sz="2000" dirty="0">
                <a:latin typeface="Arial Rounded MT Bold" panose="020F0704030504030204" pitchFamily="34" charset="0"/>
                <a:ea typeface="Calibri"/>
                <a:cs typeface="Arial"/>
              </a:rPr>
              <a:t>Chronic cough (e.g. bronchiectasis or chronic obstructive pulmonary disease).</a:t>
            </a:r>
          </a:p>
          <a:p>
            <a:pPr marL="285750" indent="-285750">
              <a:lnSpc>
                <a:spcPct val="115000"/>
              </a:lnSpc>
              <a:spcAft>
                <a:spcPts val="1000"/>
              </a:spcAft>
              <a:buFont typeface="Arial" panose="020B0604020202020204" pitchFamily="34" charset="0"/>
              <a:buChar char="•"/>
            </a:pPr>
            <a:r>
              <a:rPr lang="en-US" sz="2000" dirty="0">
                <a:latin typeface="Arial Rounded MT Bold" panose="020F0704030504030204" pitchFamily="34" charset="0"/>
                <a:ea typeface="Calibri"/>
                <a:cs typeface="Arial"/>
              </a:rPr>
              <a:t>Doxazocin(alpha-adrenergic antagonist) for hypertension causes relaxation of the urethral sphincter.</a:t>
            </a:r>
          </a:p>
        </p:txBody>
      </p:sp>
    </p:spTree>
    <p:extLst>
      <p:ext uri="{BB962C8B-B14F-4D97-AF65-F5344CB8AC3E}">
        <p14:creationId xmlns:p14="http://schemas.microsoft.com/office/powerpoint/2010/main" val="34881413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0675" y="0"/>
            <a:ext cx="10260376" cy="3123612"/>
          </a:xfrm>
          <a:prstGeom prst="rect">
            <a:avLst/>
          </a:prstGeom>
        </p:spPr>
        <p:txBody>
          <a:bodyPr wrap="square">
            <a:spAutoFit/>
          </a:bodyPr>
          <a:lstStyle/>
          <a:p>
            <a:pPr>
              <a:lnSpc>
                <a:spcPct val="115000"/>
              </a:lnSpc>
              <a:spcAft>
                <a:spcPts val="1000"/>
              </a:spcAft>
            </a:pPr>
            <a:r>
              <a:rPr lang="en-US" sz="2400" b="1" dirty="0">
                <a:solidFill>
                  <a:srgbClr val="FF0000"/>
                </a:solidFill>
                <a:latin typeface="Arial"/>
                <a:ea typeface="Calibri"/>
                <a:cs typeface="Arial"/>
              </a:rPr>
              <a:t>Detrusor </a:t>
            </a:r>
            <a:r>
              <a:rPr lang="en-US" sz="2400" b="1" dirty="0" smtClean="0">
                <a:solidFill>
                  <a:srgbClr val="FF0000"/>
                </a:solidFill>
                <a:latin typeface="Arial"/>
                <a:ea typeface="Calibri"/>
                <a:cs typeface="Arial"/>
              </a:rPr>
              <a:t>Overactivity:</a:t>
            </a:r>
            <a:endParaRPr lang="en-US" sz="2400" dirty="0">
              <a:solidFill>
                <a:srgbClr val="FF0000"/>
              </a:solidFill>
              <a:latin typeface="Calibri"/>
              <a:ea typeface="Calibri"/>
              <a:cs typeface="Arial"/>
            </a:endParaRPr>
          </a:p>
          <a:p>
            <a:pPr marL="342900" lvl="0" indent="-342900">
              <a:lnSpc>
                <a:spcPct val="115000"/>
              </a:lnSpc>
              <a:spcAft>
                <a:spcPts val="1000"/>
              </a:spcAft>
              <a:buFont typeface="Symbol"/>
              <a:buChar char=""/>
            </a:pPr>
            <a:r>
              <a:rPr lang="en-US" sz="2000" dirty="0">
                <a:latin typeface="Arial"/>
                <a:ea typeface="Calibri"/>
                <a:cs typeface="Arial"/>
              </a:rPr>
              <a:t>Involuntary detrusor contractions during the filling phase of micturition.</a:t>
            </a:r>
            <a:endParaRPr lang="en-US" sz="2000" dirty="0">
              <a:latin typeface="Calibri"/>
              <a:ea typeface="Calibri"/>
              <a:cs typeface="Arial"/>
            </a:endParaRPr>
          </a:p>
          <a:p>
            <a:pPr marL="342900" lvl="0" indent="-342900">
              <a:lnSpc>
                <a:spcPct val="115000"/>
              </a:lnSpc>
              <a:spcAft>
                <a:spcPts val="1000"/>
              </a:spcAft>
              <a:buFont typeface="Symbol"/>
              <a:buChar char=""/>
            </a:pPr>
            <a:r>
              <a:rPr lang="en-US" sz="2000" dirty="0">
                <a:latin typeface="Arial"/>
                <a:ea typeface="Calibri"/>
                <a:cs typeface="Arial"/>
              </a:rPr>
              <a:t>Women will often complain of symptoms of OAB, but may </a:t>
            </a:r>
            <a:r>
              <a:rPr lang="en-US" sz="2000" dirty="0">
                <a:solidFill>
                  <a:srgbClr val="FF0000"/>
                </a:solidFill>
                <a:latin typeface="Arial"/>
                <a:ea typeface="Calibri"/>
                <a:cs typeface="Arial"/>
              </a:rPr>
              <a:t>not be incontinent</a:t>
            </a:r>
            <a:r>
              <a:rPr lang="en-US" sz="2000" dirty="0">
                <a:latin typeface="Arial"/>
                <a:ea typeface="Calibri"/>
                <a:cs typeface="Arial"/>
              </a:rPr>
              <a:t> unless the urethral sphincter function is compromised or the detrusor contractions are of very high pressure and overcome urethral resistance . </a:t>
            </a:r>
            <a:endParaRPr lang="en-US" sz="2000" dirty="0">
              <a:latin typeface="Calibri"/>
              <a:ea typeface="Calibri"/>
              <a:cs typeface="Arial"/>
            </a:endParaRPr>
          </a:p>
          <a:p>
            <a:pPr marL="342900" lvl="0" indent="-342900">
              <a:lnSpc>
                <a:spcPct val="115000"/>
              </a:lnSpc>
              <a:spcAft>
                <a:spcPts val="1000"/>
              </a:spcAft>
              <a:buFont typeface="Symbol"/>
              <a:buChar char=""/>
            </a:pPr>
            <a:r>
              <a:rPr lang="en-US" sz="2000" dirty="0">
                <a:latin typeface="Arial"/>
                <a:ea typeface="Calibri"/>
                <a:cs typeface="Arial"/>
              </a:rPr>
              <a:t>Alterations in the expression of </a:t>
            </a:r>
            <a:r>
              <a:rPr lang="en-US" sz="2000" dirty="0">
                <a:solidFill>
                  <a:srgbClr val="FF0000"/>
                </a:solidFill>
                <a:latin typeface="Arial"/>
                <a:ea typeface="Calibri"/>
                <a:cs typeface="Arial"/>
              </a:rPr>
              <a:t>neurotransmitters</a:t>
            </a:r>
            <a:r>
              <a:rPr lang="en-US" sz="2000" dirty="0">
                <a:latin typeface="Arial"/>
                <a:ea typeface="Calibri"/>
                <a:cs typeface="Arial"/>
              </a:rPr>
              <a:t> and their </a:t>
            </a:r>
            <a:r>
              <a:rPr lang="en-US" sz="2000" dirty="0">
                <a:solidFill>
                  <a:srgbClr val="FF0000"/>
                </a:solidFill>
                <a:latin typeface="Arial"/>
                <a:ea typeface="Calibri"/>
                <a:cs typeface="Arial"/>
              </a:rPr>
              <a:t>receptors</a:t>
            </a:r>
            <a:r>
              <a:rPr lang="en-US" sz="2000" dirty="0">
                <a:latin typeface="Arial"/>
                <a:ea typeface="Calibri"/>
                <a:cs typeface="Arial"/>
              </a:rPr>
              <a:t>. </a:t>
            </a:r>
            <a:endParaRPr lang="en-US" sz="2000" dirty="0">
              <a:latin typeface="Calibri"/>
              <a:ea typeface="Calibri"/>
              <a:cs typeface="Arial"/>
            </a:endParaRPr>
          </a:p>
          <a:p>
            <a:pPr marL="342900" lvl="0" indent="-342900">
              <a:lnSpc>
                <a:spcPct val="115000"/>
              </a:lnSpc>
              <a:spcAft>
                <a:spcPts val="1000"/>
              </a:spcAft>
              <a:buFont typeface="Symbol"/>
              <a:buChar char=""/>
            </a:pPr>
            <a:r>
              <a:rPr lang="en-US" sz="2000" dirty="0">
                <a:latin typeface="Arial"/>
                <a:ea typeface="Calibri"/>
                <a:cs typeface="Arial"/>
              </a:rPr>
              <a:t>Continence surgery carries a risk of </a:t>
            </a:r>
            <a:r>
              <a:rPr lang="en-US" sz="2000" dirty="0">
                <a:solidFill>
                  <a:srgbClr val="FF0000"/>
                </a:solidFill>
                <a:latin typeface="Arial"/>
                <a:ea typeface="Calibri"/>
                <a:cs typeface="Arial"/>
              </a:rPr>
              <a:t>5–10%</a:t>
            </a:r>
            <a:r>
              <a:rPr lang="en-US" sz="2000" dirty="0">
                <a:latin typeface="Arial"/>
                <a:ea typeface="Calibri"/>
                <a:cs typeface="Arial"/>
              </a:rPr>
              <a:t> of new DO</a:t>
            </a:r>
            <a:r>
              <a:rPr lang="en-US" sz="2000" dirty="0" smtClean="0">
                <a:latin typeface="Arial"/>
                <a:ea typeface="Calibri"/>
                <a:cs typeface="Arial"/>
              </a:rPr>
              <a:t>.</a:t>
            </a:r>
          </a:p>
        </p:txBody>
      </p:sp>
      <p:pic>
        <p:nvPicPr>
          <p:cNvPr id="5" name="Picture 4"/>
          <p:cNvPicPr>
            <a:picLocks noChangeAspect="1"/>
          </p:cNvPicPr>
          <p:nvPr/>
        </p:nvPicPr>
        <p:blipFill>
          <a:blip r:embed="rId2"/>
          <a:stretch>
            <a:fillRect/>
          </a:stretch>
        </p:blipFill>
        <p:spPr>
          <a:xfrm>
            <a:off x="1420200" y="3212301"/>
            <a:ext cx="10601325" cy="3392311"/>
          </a:xfrm>
          <a:prstGeom prst="rect">
            <a:avLst/>
          </a:prstGeom>
        </p:spPr>
      </p:pic>
    </p:spTree>
    <p:extLst>
      <p:ext uri="{BB962C8B-B14F-4D97-AF65-F5344CB8AC3E}">
        <p14:creationId xmlns:p14="http://schemas.microsoft.com/office/powerpoint/2010/main" val="21072241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3093" y="224135"/>
            <a:ext cx="10304443" cy="1200329"/>
          </a:xfrm>
          <a:prstGeom prst="rect">
            <a:avLst/>
          </a:prstGeom>
        </p:spPr>
        <p:txBody>
          <a:bodyPr wrap="square">
            <a:spAutoFit/>
          </a:bodyPr>
          <a:lstStyle/>
          <a:p>
            <a:pPr algn="ctr"/>
            <a:r>
              <a:rPr lang="en-US" sz="2400" b="1" dirty="0">
                <a:latin typeface="Arial" panose="020B0604020202020204" pitchFamily="34" charset="0"/>
                <a:cs typeface="Arial" panose="020B0604020202020204" pitchFamily="34" charset="0"/>
              </a:rPr>
              <a:t>In normal women, the bladder neck is supported above the pelvic floor and so abdominal pressure increases are transmitted to the bladder neck</a:t>
            </a:r>
            <a:endParaRPr lang="ar-IQ" sz="2400" dirty="0"/>
          </a:p>
        </p:txBody>
      </p:sp>
      <p:pic>
        <p:nvPicPr>
          <p:cNvPr id="3" name="Picture 2"/>
          <p:cNvPicPr>
            <a:picLocks noChangeAspect="1"/>
          </p:cNvPicPr>
          <p:nvPr/>
        </p:nvPicPr>
        <p:blipFill>
          <a:blip r:embed="rId2"/>
          <a:stretch>
            <a:fillRect/>
          </a:stretch>
        </p:blipFill>
        <p:spPr>
          <a:xfrm>
            <a:off x="2580987" y="1664289"/>
            <a:ext cx="8733335" cy="5100067"/>
          </a:xfrm>
          <a:prstGeom prst="rect">
            <a:avLst/>
          </a:prstGeom>
        </p:spPr>
      </p:pic>
    </p:spTree>
    <p:extLst>
      <p:ext uri="{BB962C8B-B14F-4D97-AF65-F5344CB8AC3E}">
        <p14:creationId xmlns:p14="http://schemas.microsoft.com/office/powerpoint/2010/main" val="4889455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81908" y="80916"/>
            <a:ext cx="10337494" cy="1200329"/>
          </a:xfrm>
          <a:prstGeom prst="rect">
            <a:avLst/>
          </a:prstGeom>
        </p:spPr>
        <p:txBody>
          <a:bodyPr wrap="square">
            <a:spAutoFit/>
          </a:bodyPr>
          <a:lstStyle/>
          <a:p>
            <a:pPr algn="ctr"/>
            <a:r>
              <a:rPr lang="en-US" sz="2400" b="1" dirty="0">
                <a:solidFill>
                  <a:srgbClr val="FF0000"/>
                </a:solidFill>
                <a:latin typeface="Arial" panose="020B0604020202020204" pitchFamily="34" charset="0"/>
                <a:cs typeface="Arial" panose="020B0604020202020204" pitchFamily="34" charset="0"/>
              </a:rPr>
              <a:t>Detrusor overactivity </a:t>
            </a:r>
            <a:r>
              <a:rPr lang="en-US" sz="2400" b="1" dirty="0">
                <a:latin typeface="Arial" panose="020B0604020202020204" pitchFamily="34" charset="0"/>
                <a:cs typeface="Arial" panose="020B0604020202020204" pitchFamily="34" charset="0"/>
              </a:rPr>
              <a:t>causes increased sensation; leakage only occurs if the contraction pressure exceeds the pelvic floor and sphincter pressure</a:t>
            </a:r>
            <a:endParaRPr lang="ar-IQ" sz="2400" dirty="0"/>
          </a:p>
        </p:txBody>
      </p:sp>
      <p:pic>
        <p:nvPicPr>
          <p:cNvPr id="3" name="Picture 2"/>
          <p:cNvPicPr>
            <a:picLocks noChangeAspect="1"/>
          </p:cNvPicPr>
          <p:nvPr/>
        </p:nvPicPr>
        <p:blipFill>
          <a:blip r:embed="rId2"/>
          <a:stretch>
            <a:fillRect/>
          </a:stretch>
        </p:blipFill>
        <p:spPr>
          <a:xfrm>
            <a:off x="2463331" y="1587701"/>
            <a:ext cx="8873026" cy="4824116"/>
          </a:xfrm>
          <a:prstGeom prst="rect">
            <a:avLst/>
          </a:prstGeom>
        </p:spPr>
      </p:pic>
    </p:spTree>
    <p:extLst>
      <p:ext uri="{BB962C8B-B14F-4D97-AF65-F5344CB8AC3E}">
        <p14:creationId xmlns:p14="http://schemas.microsoft.com/office/powerpoint/2010/main" val="868306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3598" y="209320"/>
            <a:ext cx="8916320" cy="1481431"/>
          </a:xfrm>
          <a:prstGeom prst="rect">
            <a:avLst/>
          </a:prstGeom>
        </p:spPr>
        <p:txBody>
          <a:bodyPr wrap="square">
            <a:spAutoFit/>
          </a:bodyPr>
          <a:lstStyle/>
          <a:p>
            <a:pPr>
              <a:lnSpc>
                <a:spcPct val="115000"/>
              </a:lnSpc>
              <a:spcAft>
                <a:spcPts val="1000"/>
              </a:spcAft>
            </a:pPr>
            <a:r>
              <a:rPr lang="en-US" sz="2400" b="1" dirty="0">
                <a:latin typeface="Arial"/>
                <a:ea typeface="Calibri"/>
                <a:cs typeface="Arial"/>
              </a:rPr>
              <a:t>Risk factors for detrusor overactivity</a:t>
            </a:r>
            <a:endParaRPr lang="en-US" sz="2400" b="1" dirty="0">
              <a:latin typeface="Calibri"/>
              <a:ea typeface="Calibri"/>
              <a:cs typeface="Arial"/>
            </a:endParaRPr>
          </a:p>
          <a:p>
            <a:pPr>
              <a:lnSpc>
                <a:spcPct val="115000"/>
              </a:lnSpc>
              <a:spcAft>
                <a:spcPts val="1000"/>
              </a:spcAft>
            </a:pPr>
            <a:r>
              <a:rPr lang="en-US" sz="2000" b="1" dirty="0">
                <a:solidFill>
                  <a:srgbClr val="C00000"/>
                </a:solidFill>
                <a:latin typeface="Arial"/>
                <a:ea typeface="Calibri"/>
                <a:cs typeface="Arial"/>
              </a:rPr>
              <a:t>Childhood </a:t>
            </a:r>
            <a:r>
              <a:rPr lang="en-US" sz="2000" b="1" dirty="0" smtClean="0">
                <a:solidFill>
                  <a:srgbClr val="C00000"/>
                </a:solidFill>
                <a:latin typeface="Arial"/>
                <a:ea typeface="Calibri"/>
                <a:cs typeface="Arial"/>
              </a:rPr>
              <a:t>bedwetting.</a:t>
            </a:r>
            <a:r>
              <a:rPr lang="en-US" sz="2000" b="1" dirty="0" smtClean="0">
                <a:solidFill>
                  <a:srgbClr val="C00000"/>
                </a:solidFill>
                <a:latin typeface="Calibri"/>
                <a:ea typeface="Calibri"/>
                <a:cs typeface="Arial"/>
              </a:rPr>
              <a:t> /  </a:t>
            </a:r>
            <a:r>
              <a:rPr lang="en-US" sz="2000" b="1" dirty="0" smtClean="0">
                <a:solidFill>
                  <a:srgbClr val="C00000"/>
                </a:solidFill>
                <a:latin typeface="Arial"/>
                <a:ea typeface="Calibri"/>
                <a:cs typeface="Arial"/>
              </a:rPr>
              <a:t>Obesity.</a:t>
            </a:r>
            <a:r>
              <a:rPr lang="en-US" sz="2000" b="1" dirty="0" smtClean="0">
                <a:solidFill>
                  <a:srgbClr val="C00000"/>
                </a:solidFill>
                <a:latin typeface="Calibri"/>
                <a:ea typeface="Calibri"/>
                <a:cs typeface="Arial"/>
              </a:rPr>
              <a:t>  / </a:t>
            </a:r>
            <a:r>
              <a:rPr lang="en-US" sz="2000" b="1" dirty="0" smtClean="0">
                <a:solidFill>
                  <a:srgbClr val="C00000"/>
                </a:solidFill>
                <a:latin typeface="Arial"/>
                <a:ea typeface="Calibri"/>
                <a:cs typeface="Arial"/>
              </a:rPr>
              <a:t>Smoking</a:t>
            </a:r>
            <a:r>
              <a:rPr lang="en-US" sz="2000" b="1" dirty="0">
                <a:solidFill>
                  <a:srgbClr val="C00000"/>
                </a:solidFill>
                <a:latin typeface="Arial"/>
                <a:ea typeface="Calibri"/>
                <a:cs typeface="Arial"/>
              </a:rPr>
              <a:t>.</a:t>
            </a:r>
            <a:endParaRPr lang="en-US" sz="2000" b="1" dirty="0">
              <a:solidFill>
                <a:srgbClr val="C00000"/>
              </a:solidFill>
              <a:latin typeface="Calibri"/>
              <a:ea typeface="Calibri"/>
              <a:cs typeface="Arial"/>
            </a:endParaRPr>
          </a:p>
          <a:p>
            <a:pPr>
              <a:lnSpc>
                <a:spcPct val="115000"/>
              </a:lnSpc>
              <a:spcAft>
                <a:spcPts val="1000"/>
              </a:spcAft>
            </a:pPr>
            <a:r>
              <a:rPr lang="en-US" sz="2000" b="1" dirty="0">
                <a:solidFill>
                  <a:srgbClr val="C00000"/>
                </a:solidFill>
                <a:latin typeface="Arial"/>
                <a:ea typeface="Calibri"/>
                <a:cs typeface="Arial"/>
              </a:rPr>
              <a:t>Previous </a:t>
            </a:r>
            <a:r>
              <a:rPr lang="en-US" sz="2000" b="1" dirty="0" smtClean="0">
                <a:solidFill>
                  <a:srgbClr val="C00000"/>
                </a:solidFill>
                <a:latin typeface="Arial"/>
                <a:ea typeface="Calibri"/>
                <a:cs typeface="Arial"/>
              </a:rPr>
              <a:t>hysterectomy.</a:t>
            </a:r>
            <a:r>
              <a:rPr lang="en-US" sz="2000" b="1" dirty="0" smtClean="0">
                <a:solidFill>
                  <a:srgbClr val="C00000"/>
                </a:solidFill>
                <a:latin typeface="Calibri"/>
                <a:ea typeface="Calibri"/>
                <a:cs typeface="Arial"/>
              </a:rPr>
              <a:t> /  </a:t>
            </a:r>
            <a:r>
              <a:rPr lang="en-US" sz="2000" b="1" dirty="0" smtClean="0">
                <a:solidFill>
                  <a:srgbClr val="C00000"/>
                </a:solidFill>
                <a:latin typeface="Arial"/>
                <a:ea typeface="Calibri"/>
                <a:cs typeface="Arial"/>
              </a:rPr>
              <a:t>Previous incontinence </a:t>
            </a:r>
            <a:r>
              <a:rPr lang="en-US" sz="2000" b="1" dirty="0">
                <a:solidFill>
                  <a:srgbClr val="C00000"/>
                </a:solidFill>
                <a:latin typeface="Arial"/>
                <a:ea typeface="Calibri"/>
                <a:cs typeface="Arial"/>
              </a:rPr>
              <a:t>surgery.</a:t>
            </a:r>
            <a:endParaRPr lang="en-US" sz="2000" b="1" dirty="0">
              <a:solidFill>
                <a:srgbClr val="C00000"/>
              </a:solidFill>
              <a:latin typeface="Calibri"/>
              <a:ea typeface="Calibri"/>
              <a:cs typeface="Arial"/>
            </a:endParaRPr>
          </a:p>
        </p:txBody>
      </p:sp>
      <p:sp>
        <p:nvSpPr>
          <p:cNvPr id="3" name="Rectangle 2"/>
          <p:cNvSpPr/>
          <p:nvPr/>
        </p:nvSpPr>
        <p:spPr>
          <a:xfrm>
            <a:off x="1424847" y="2124432"/>
            <a:ext cx="10767153" cy="3644587"/>
          </a:xfrm>
          <a:prstGeom prst="rect">
            <a:avLst/>
          </a:prstGeom>
        </p:spPr>
        <p:txBody>
          <a:bodyPr wrap="square">
            <a:spAutoFit/>
          </a:bodyPr>
          <a:lstStyle/>
          <a:p>
            <a:pPr>
              <a:lnSpc>
                <a:spcPct val="115000"/>
              </a:lnSpc>
              <a:spcAft>
                <a:spcPts val="1000"/>
              </a:spcAft>
            </a:pPr>
            <a:r>
              <a:rPr lang="en-US" sz="2400" b="1" dirty="0">
                <a:latin typeface="Arial"/>
                <a:ea typeface="Calibri"/>
                <a:cs typeface="Arial"/>
              </a:rPr>
              <a:t>Clinical assessment of </a:t>
            </a:r>
            <a:r>
              <a:rPr lang="en-US" sz="2400" b="1" dirty="0" smtClean="0">
                <a:latin typeface="Arial"/>
                <a:ea typeface="Calibri"/>
                <a:cs typeface="Arial"/>
              </a:rPr>
              <a:t>incontinence</a:t>
            </a:r>
            <a:endParaRPr lang="en-US" dirty="0" smtClean="0">
              <a:latin typeface="Arial"/>
              <a:ea typeface="Calibri"/>
              <a:cs typeface="Arial"/>
            </a:endParaRPr>
          </a:p>
          <a:p>
            <a:pPr>
              <a:lnSpc>
                <a:spcPct val="115000"/>
              </a:lnSpc>
              <a:spcAft>
                <a:spcPts val="1000"/>
              </a:spcAft>
            </a:pPr>
            <a:r>
              <a:rPr lang="en-US" b="1" dirty="0" smtClean="0">
                <a:latin typeface="Arial"/>
                <a:ea typeface="Calibri"/>
                <a:cs typeface="Arial"/>
              </a:rPr>
              <a:t>A </a:t>
            </a:r>
            <a:r>
              <a:rPr lang="en-US" b="1" dirty="0">
                <a:latin typeface="Arial"/>
                <a:ea typeface="Calibri"/>
                <a:cs typeface="Arial"/>
              </a:rPr>
              <a:t>detailed history to identify whether the patient has only stress incontinence </a:t>
            </a:r>
            <a:r>
              <a:rPr lang="en-US" b="1" dirty="0" smtClean="0">
                <a:latin typeface="Arial"/>
                <a:ea typeface="Calibri"/>
                <a:cs typeface="Arial"/>
              </a:rPr>
              <a:t>,</a:t>
            </a:r>
          </a:p>
          <a:p>
            <a:pPr>
              <a:lnSpc>
                <a:spcPct val="115000"/>
              </a:lnSpc>
              <a:spcAft>
                <a:spcPts val="1000"/>
              </a:spcAft>
            </a:pPr>
            <a:r>
              <a:rPr lang="en-US" b="1" dirty="0" smtClean="0">
                <a:latin typeface="Arial"/>
                <a:ea typeface="Calibri"/>
                <a:cs typeface="Arial"/>
              </a:rPr>
              <a:t> </a:t>
            </a:r>
            <a:r>
              <a:rPr lang="en-US" b="1" dirty="0">
                <a:latin typeface="Arial"/>
                <a:ea typeface="Calibri"/>
                <a:cs typeface="Arial"/>
              </a:rPr>
              <a:t>only OAB or mixed symptoms. </a:t>
            </a:r>
            <a:endParaRPr lang="en-US" sz="1400" b="1" dirty="0">
              <a:latin typeface="Calibri"/>
              <a:ea typeface="Calibri"/>
              <a:cs typeface="Arial"/>
            </a:endParaRPr>
          </a:p>
          <a:p>
            <a:pPr>
              <a:lnSpc>
                <a:spcPct val="115000"/>
              </a:lnSpc>
              <a:spcAft>
                <a:spcPts val="1000"/>
              </a:spcAft>
            </a:pPr>
            <a:r>
              <a:rPr lang="en-US" b="1" dirty="0">
                <a:latin typeface="Arial"/>
                <a:ea typeface="Calibri"/>
                <a:cs typeface="Arial"/>
              </a:rPr>
              <a:t>Record the </a:t>
            </a:r>
            <a:r>
              <a:rPr lang="en-US" b="1" dirty="0" smtClean="0">
                <a:solidFill>
                  <a:srgbClr val="FF0000"/>
                </a:solidFill>
                <a:latin typeface="Arial"/>
                <a:ea typeface="Calibri"/>
                <a:cs typeface="Arial"/>
              </a:rPr>
              <a:t>severity</a:t>
            </a:r>
            <a:r>
              <a:rPr lang="en-US" b="1" dirty="0" smtClean="0">
                <a:latin typeface="Arial"/>
                <a:ea typeface="Calibri"/>
                <a:cs typeface="Arial"/>
              </a:rPr>
              <a:t>, </a:t>
            </a:r>
            <a:r>
              <a:rPr lang="en-US" b="1" dirty="0">
                <a:latin typeface="Arial"/>
                <a:ea typeface="Calibri"/>
                <a:cs typeface="Arial"/>
              </a:rPr>
              <a:t>including:</a:t>
            </a:r>
            <a:endParaRPr lang="en-US" sz="1400" b="1" dirty="0">
              <a:latin typeface="Calibri"/>
              <a:ea typeface="Calibri"/>
              <a:cs typeface="Arial"/>
            </a:endParaRPr>
          </a:p>
          <a:p>
            <a:pPr marL="342900" lvl="0" indent="-342900">
              <a:lnSpc>
                <a:spcPct val="115000"/>
              </a:lnSpc>
              <a:spcAft>
                <a:spcPts val="1000"/>
              </a:spcAft>
              <a:buFont typeface="+mj-lt"/>
              <a:buAutoNum type="arabicPeriod"/>
            </a:pPr>
            <a:r>
              <a:rPr lang="en-US" b="1" dirty="0">
                <a:latin typeface="Arial"/>
                <a:ea typeface="Calibri"/>
                <a:cs typeface="Arial"/>
              </a:rPr>
              <a:t>The number of </a:t>
            </a:r>
            <a:r>
              <a:rPr lang="en-US" b="1" dirty="0">
                <a:solidFill>
                  <a:srgbClr val="FF0000"/>
                </a:solidFill>
                <a:latin typeface="Arial"/>
                <a:ea typeface="Calibri"/>
                <a:cs typeface="Arial"/>
              </a:rPr>
              <a:t>episodes</a:t>
            </a:r>
            <a:r>
              <a:rPr lang="en-US" b="1" dirty="0">
                <a:latin typeface="Arial"/>
                <a:ea typeface="Calibri"/>
                <a:cs typeface="Arial"/>
              </a:rPr>
              <a:t> / day. </a:t>
            </a:r>
            <a:endParaRPr lang="en-US" sz="1400" b="1" dirty="0">
              <a:latin typeface="Calibri"/>
              <a:ea typeface="Calibri"/>
              <a:cs typeface="Arial"/>
            </a:endParaRPr>
          </a:p>
          <a:p>
            <a:pPr marL="342900" lvl="0" indent="-342900">
              <a:lnSpc>
                <a:spcPct val="115000"/>
              </a:lnSpc>
              <a:spcAft>
                <a:spcPts val="1000"/>
              </a:spcAft>
              <a:buFont typeface="+mj-lt"/>
              <a:buAutoNum type="arabicPeriod"/>
            </a:pPr>
            <a:r>
              <a:rPr lang="en-US" b="1" dirty="0">
                <a:latin typeface="Arial"/>
                <a:ea typeface="Calibri"/>
                <a:cs typeface="Arial"/>
              </a:rPr>
              <a:t>Whether continence </a:t>
            </a:r>
            <a:r>
              <a:rPr lang="en-US" b="1" dirty="0">
                <a:solidFill>
                  <a:srgbClr val="FF0000"/>
                </a:solidFill>
                <a:latin typeface="Arial"/>
                <a:ea typeface="Calibri"/>
                <a:cs typeface="Arial"/>
              </a:rPr>
              <a:t>pads</a:t>
            </a:r>
            <a:r>
              <a:rPr lang="en-US" b="1" dirty="0">
                <a:latin typeface="Arial"/>
                <a:ea typeface="Calibri"/>
                <a:cs typeface="Arial"/>
              </a:rPr>
              <a:t> are needed, and its size. </a:t>
            </a:r>
            <a:endParaRPr lang="en-US" sz="1400" b="1" dirty="0">
              <a:latin typeface="Calibri"/>
              <a:ea typeface="Calibri"/>
              <a:cs typeface="Arial"/>
            </a:endParaRPr>
          </a:p>
          <a:p>
            <a:pPr marL="342900" lvl="0" indent="-342900">
              <a:lnSpc>
                <a:spcPct val="115000"/>
              </a:lnSpc>
              <a:spcAft>
                <a:spcPts val="1000"/>
              </a:spcAft>
              <a:buFont typeface="+mj-lt"/>
              <a:buAutoNum type="arabicPeriod"/>
            </a:pPr>
            <a:r>
              <a:rPr lang="en-US" b="1" dirty="0">
                <a:latin typeface="Arial"/>
                <a:ea typeface="Calibri"/>
                <a:cs typeface="Arial"/>
              </a:rPr>
              <a:t>Whether the patient needs to change her underclothes or outer clothes because of leakage. </a:t>
            </a:r>
            <a:endParaRPr lang="en-US" sz="1400" b="1" dirty="0">
              <a:latin typeface="Calibri"/>
              <a:ea typeface="Calibri"/>
              <a:cs typeface="Arial"/>
            </a:endParaRPr>
          </a:p>
          <a:p>
            <a:pPr marL="342900" lvl="0" indent="-342900">
              <a:lnSpc>
                <a:spcPct val="115000"/>
              </a:lnSpc>
              <a:spcAft>
                <a:spcPts val="1000"/>
              </a:spcAft>
              <a:buFont typeface="+mj-lt"/>
              <a:buAutoNum type="arabicPeriod"/>
            </a:pPr>
            <a:r>
              <a:rPr lang="en-US" b="1" dirty="0">
                <a:latin typeface="Arial"/>
                <a:ea typeface="Calibri"/>
                <a:cs typeface="Arial"/>
              </a:rPr>
              <a:t>What </a:t>
            </a:r>
            <a:r>
              <a:rPr lang="en-US" b="1" dirty="0" smtClean="0">
                <a:solidFill>
                  <a:srgbClr val="FF0000"/>
                </a:solidFill>
                <a:latin typeface="Arial"/>
                <a:ea typeface="Calibri"/>
                <a:cs typeface="Arial"/>
              </a:rPr>
              <a:t>behavior </a:t>
            </a:r>
            <a:r>
              <a:rPr lang="en-US" b="1" dirty="0">
                <a:solidFill>
                  <a:srgbClr val="FF0000"/>
                </a:solidFill>
                <a:latin typeface="Arial"/>
                <a:ea typeface="Calibri"/>
                <a:cs typeface="Arial"/>
              </a:rPr>
              <a:t>changes</a:t>
            </a:r>
            <a:r>
              <a:rPr lang="en-US" b="1" dirty="0">
                <a:latin typeface="Arial"/>
                <a:ea typeface="Calibri"/>
                <a:cs typeface="Arial"/>
              </a:rPr>
              <a:t> ( reduced their fluid intake and may limit their social activities). </a:t>
            </a:r>
            <a:endParaRPr lang="en-US" sz="1400" b="1" dirty="0">
              <a:latin typeface="Calibri"/>
              <a:ea typeface="Calibri"/>
              <a:cs typeface="Arial"/>
            </a:endParaRPr>
          </a:p>
        </p:txBody>
      </p:sp>
    </p:spTree>
    <p:extLst>
      <p:ext uri="{BB962C8B-B14F-4D97-AF65-F5344CB8AC3E}">
        <p14:creationId xmlns:p14="http://schemas.microsoft.com/office/powerpoint/2010/main" val="39015150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5464" y="242483"/>
            <a:ext cx="10146535" cy="4728474"/>
          </a:xfrm>
          <a:prstGeom prst="rect">
            <a:avLst/>
          </a:prstGeom>
        </p:spPr>
        <p:txBody>
          <a:bodyPr wrap="square">
            <a:spAutoFit/>
          </a:bodyPr>
          <a:lstStyle/>
          <a:p>
            <a:pPr>
              <a:lnSpc>
                <a:spcPct val="115000"/>
              </a:lnSpc>
              <a:spcAft>
                <a:spcPts val="1000"/>
              </a:spcAft>
            </a:pPr>
            <a:r>
              <a:rPr lang="en-US" sz="2400" b="1" dirty="0">
                <a:solidFill>
                  <a:srgbClr val="FF0000"/>
                </a:solidFill>
                <a:latin typeface="Arial"/>
                <a:ea typeface="Calibri"/>
                <a:cs typeface="Arial"/>
              </a:rPr>
              <a:t>Associated </a:t>
            </a:r>
            <a:r>
              <a:rPr lang="en-US" sz="2400" b="1" dirty="0" smtClean="0">
                <a:latin typeface="Arial"/>
                <a:ea typeface="Calibri"/>
                <a:cs typeface="Arial"/>
              </a:rPr>
              <a:t>symptoms </a:t>
            </a:r>
            <a:r>
              <a:rPr lang="en-US" sz="2400" b="1" dirty="0">
                <a:latin typeface="Arial"/>
                <a:ea typeface="Calibri"/>
                <a:cs typeface="Arial"/>
              </a:rPr>
              <a:t>:</a:t>
            </a:r>
            <a:endParaRPr lang="en-US" sz="2400" b="1" dirty="0">
              <a:latin typeface="Calibri"/>
              <a:ea typeface="Calibri"/>
              <a:cs typeface="Arial"/>
            </a:endParaRPr>
          </a:p>
          <a:p>
            <a:pPr marL="342900" lvl="0" indent="-342900">
              <a:lnSpc>
                <a:spcPct val="115000"/>
              </a:lnSpc>
              <a:spcAft>
                <a:spcPts val="1000"/>
              </a:spcAft>
              <a:buFont typeface="+mj-lt"/>
              <a:buAutoNum type="arabicPeriod"/>
            </a:pPr>
            <a:r>
              <a:rPr lang="en-US" b="1" dirty="0">
                <a:latin typeface="Arial"/>
                <a:ea typeface="Calibri"/>
                <a:cs typeface="Arial"/>
              </a:rPr>
              <a:t>Prolapse. </a:t>
            </a:r>
            <a:endParaRPr lang="en-US" b="1" dirty="0">
              <a:latin typeface="Calibri"/>
              <a:ea typeface="Calibri"/>
              <a:cs typeface="Arial"/>
            </a:endParaRPr>
          </a:p>
          <a:p>
            <a:pPr marL="342900" lvl="0" indent="-342900">
              <a:lnSpc>
                <a:spcPct val="115000"/>
              </a:lnSpc>
              <a:spcAft>
                <a:spcPts val="1000"/>
              </a:spcAft>
              <a:buFont typeface="+mj-lt"/>
              <a:buAutoNum type="arabicPeriod"/>
            </a:pPr>
            <a:r>
              <a:rPr lang="en-US" b="1" dirty="0" smtClean="0">
                <a:latin typeface="Arial"/>
                <a:ea typeface="Calibri"/>
                <a:cs typeface="Arial"/>
              </a:rPr>
              <a:t>Faecal </a:t>
            </a:r>
            <a:r>
              <a:rPr lang="en-US" b="1" dirty="0">
                <a:latin typeface="Arial"/>
                <a:ea typeface="Calibri"/>
                <a:cs typeface="Arial"/>
              </a:rPr>
              <a:t>incontinence. </a:t>
            </a:r>
            <a:endParaRPr lang="en-US" b="1" dirty="0">
              <a:latin typeface="Calibri"/>
              <a:ea typeface="Calibri"/>
              <a:cs typeface="Arial"/>
            </a:endParaRPr>
          </a:p>
          <a:p>
            <a:pPr marL="342900" lvl="0" indent="-342900">
              <a:lnSpc>
                <a:spcPct val="115000"/>
              </a:lnSpc>
              <a:spcAft>
                <a:spcPts val="1000"/>
              </a:spcAft>
              <a:buFont typeface="+mj-lt"/>
              <a:buAutoNum type="arabicPeriod"/>
            </a:pPr>
            <a:r>
              <a:rPr lang="en-US" b="1" dirty="0">
                <a:latin typeface="Arial"/>
                <a:ea typeface="Calibri"/>
                <a:cs typeface="Arial"/>
              </a:rPr>
              <a:t>Sexual difficulties. </a:t>
            </a:r>
            <a:endParaRPr lang="en-US" b="1" dirty="0">
              <a:latin typeface="Calibri"/>
              <a:ea typeface="Calibri"/>
              <a:cs typeface="Arial"/>
            </a:endParaRPr>
          </a:p>
          <a:p>
            <a:pPr>
              <a:lnSpc>
                <a:spcPct val="115000"/>
              </a:lnSpc>
              <a:spcAft>
                <a:spcPts val="1000"/>
              </a:spcAft>
            </a:pPr>
            <a:r>
              <a:rPr lang="en-US" b="1" dirty="0">
                <a:latin typeface="Arial"/>
                <a:ea typeface="Calibri"/>
                <a:cs typeface="Arial"/>
              </a:rPr>
              <a:t>Detailed </a:t>
            </a:r>
            <a:r>
              <a:rPr lang="en-US" b="1" dirty="0">
                <a:solidFill>
                  <a:srgbClr val="FF0000"/>
                </a:solidFill>
                <a:latin typeface="Arial"/>
                <a:ea typeface="Calibri"/>
                <a:cs typeface="Arial"/>
              </a:rPr>
              <a:t>medical</a:t>
            </a:r>
            <a:r>
              <a:rPr lang="en-US" b="1" dirty="0">
                <a:latin typeface="Arial"/>
                <a:ea typeface="Calibri"/>
                <a:cs typeface="Arial"/>
              </a:rPr>
              <a:t> history to:</a:t>
            </a:r>
            <a:endParaRPr lang="en-US" b="1" dirty="0">
              <a:latin typeface="Calibri"/>
              <a:ea typeface="Calibri"/>
              <a:cs typeface="Arial"/>
            </a:endParaRPr>
          </a:p>
          <a:p>
            <a:pPr marL="342900" lvl="0" indent="-342900">
              <a:lnSpc>
                <a:spcPct val="115000"/>
              </a:lnSpc>
              <a:spcAft>
                <a:spcPts val="1000"/>
              </a:spcAft>
              <a:buFont typeface="+mj-lt"/>
              <a:buAutoNum type="arabicPeriod"/>
            </a:pPr>
            <a:r>
              <a:rPr lang="en-US" b="1" dirty="0">
                <a:latin typeface="Arial"/>
                <a:ea typeface="Calibri"/>
                <a:cs typeface="Arial"/>
              </a:rPr>
              <a:t>Identify </a:t>
            </a:r>
            <a:r>
              <a:rPr lang="en-US" b="1" u="sng" dirty="0">
                <a:latin typeface="Arial"/>
                <a:ea typeface="Calibri"/>
                <a:cs typeface="Arial"/>
              </a:rPr>
              <a:t>predisposing</a:t>
            </a:r>
            <a:r>
              <a:rPr lang="en-US" b="1" dirty="0">
                <a:latin typeface="Arial"/>
                <a:ea typeface="Calibri"/>
                <a:cs typeface="Arial"/>
              </a:rPr>
              <a:t> factors.</a:t>
            </a:r>
            <a:endParaRPr lang="en-US" b="1" dirty="0">
              <a:latin typeface="Calibri"/>
              <a:ea typeface="Calibri"/>
              <a:cs typeface="Arial"/>
            </a:endParaRPr>
          </a:p>
          <a:p>
            <a:pPr marL="342900" lvl="0" indent="-342900">
              <a:lnSpc>
                <a:spcPct val="115000"/>
              </a:lnSpc>
              <a:spcAft>
                <a:spcPts val="1000"/>
              </a:spcAft>
              <a:buFont typeface="+mj-lt"/>
              <a:buAutoNum type="arabicPeriod"/>
            </a:pPr>
            <a:r>
              <a:rPr lang="en-US" b="1" dirty="0">
                <a:latin typeface="Arial"/>
                <a:ea typeface="Calibri"/>
                <a:cs typeface="Arial"/>
              </a:rPr>
              <a:t>Identify medical or surgical conditions that may impact on treatment (including </a:t>
            </a:r>
            <a:r>
              <a:rPr lang="en-US" b="1" u="sng" dirty="0">
                <a:latin typeface="Arial"/>
                <a:ea typeface="Calibri"/>
                <a:cs typeface="Arial"/>
              </a:rPr>
              <a:t>comorbidities</a:t>
            </a:r>
            <a:r>
              <a:rPr lang="en-US" b="1" dirty="0">
                <a:latin typeface="Arial"/>
                <a:ea typeface="Calibri"/>
                <a:cs typeface="Arial"/>
              </a:rPr>
              <a:t> that may increase the risk of anaesthesia ). </a:t>
            </a:r>
            <a:endParaRPr lang="en-US" b="1" dirty="0">
              <a:latin typeface="Calibri"/>
              <a:ea typeface="Calibri"/>
              <a:cs typeface="Arial"/>
            </a:endParaRPr>
          </a:p>
          <a:p>
            <a:pPr marL="342900" lvl="0" indent="-342900">
              <a:lnSpc>
                <a:spcPct val="115000"/>
              </a:lnSpc>
              <a:spcAft>
                <a:spcPts val="1000"/>
              </a:spcAft>
              <a:buFont typeface="+mj-lt"/>
              <a:buAutoNum type="arabicPeriod"/>
            </a:pPr>
            <a:r>
              <a:rPr lang="en-US" b="1" dirty="0">
                <a:latin typeface="Arial"/>
                <a:ea typeface="Calibri"/>
                <a:cs typeface="Arial"/>
              </a:rPr>
              <a:t>Identify contraindications to </a:t>
            </a:r>
            <a:r>
              <a:rPr lang="en-US" b="1" u="sng" dirty="0">
                <a:latin typeface="Arial"/>
                <a:ea typeface="Calibri"/>
                <a:cs typeface="Arial"/>
              </a:rPr>
              <a:t>drug</a:t>
            </a:r>
            <a:r>
              <a:rPr lang="en-US" b="1" dirty="0">
                <a:latin typeface="Arial"/>
                <a:ea typeface="Calibri"/>
                <a:cs typeface="Arial"/>
              </a:rPr>
              <a:t> therapy.</a:t>
            </a:r>
            <a:endParaRPr lang="en-US" b="1" dirty="0">
              <a:latin typeface="Calibri"/>
              <a:ea typeface="Calibri"/>
              <a:cs typeface="Arial"/>
            </a:endParaRPr>
          </a:p>
          <a:p>
            <a:pPr>
              <a:lnSpc>
                <a:spcPct val="115000"/>
              </a:lnSpc>
              <a:spcAft>
                <a:spcPts val="1000"/>
              </a:spcAft>
            </a:pPr>
            <a:r>
              <a:rPr lang="en-US" b="1" dirty="0">
                <a:latin typeface="Arial"/>
                <a:ea typeface="Calibri"/>
                <a:cs typeface="Arial"/>
              </a:rPr>
              <a:t>Be alert for </a:t>
            </a:r>
            <a:r>
              <a:rPr lang="en-US" b="1" dirty="0">
                <a:solidFill>
                  <a:srgbClr val="FF0000"/>
                </a:solidFill>
                <a:latin typeface="Arial"/>
                <a:ea typeface="Calibri"/>
                <a:cs typeface="Arial"/>
              </a:rPr>
              <a:t>‘red flag’ </a:t>
            </a:r>
            <a:r>
              <a:rPr lang="en-US" b="1" dirty="0">
                <a:latin typeface="Arial"/>
                <a:ea typeface="Calibri"/>
                <a:cs typeface="Arial"/>
              </a:rPr>
              <a:t>signs suggesting malignancy such as </a:t>
            </a:r>
            <a:r>
              <a:rPr lang="en-US" b="1" dirty="0" smtClean="0">
                <a:latin typeface="Arial"/>
                <a:ea typeface="Calibri"/>
                <a:cs typeface="Arial"/>
              </a:rPr>
              <a:t>hematuria, </a:t>
            </a:r>
            <a:r>
              <a:rPr lang="en-US" b="1" dirty="0">
                <a:latin typeface="Arial"/>
                <a:ea typeface="Calibri"/>
                <a:cs typeface="Arial"/>
              </a:rPr>
              <a:t>rectal bleeding or significant pain. </a:t>
            </a:r>
            <a:endParaRPr lang="en-US" b="1" dirty="0">
              <a:latin typeface="Calibri"/>
              <a:ea typeface="Calibri"/>
              <a:cs typeface="Arial"/>
            </a:endParaRPr>
          </a:p>
        </p:txBody>
      </p:sp>
    </p:spTree>
    <p:extLst>
      <p:ext uri="{BB962C8B-B14F-4D97-AF65-F5344CB8AC3E}">
        <p14:creationId xmlns:p14="http://schemas.microsoft.com/office/powerpoint/2010/main" val="35399594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1060" y="86131"/>
            <a:ext cx="10315460" cy="4856714"/>
          </a:xfrm>
          <a:prstGeom prst="rect">
            <a:avLst/>
          </a:prstGeom>
        </p:spPr>
        <p:txBody>
          <a:bodyPr wrap="square">
            <a:spAutoFit/>
          </a:bodyPr>
          <a:lstStyle/>
          <a:p>
            <a:pPr>
              <a:lnSpc>
                <a:spcPct val="115000"/>
              </a:lnSpc>
              <a:spcAft>
                <a:spcPts val="1000"/>
              </a:spcAft>
            </a:pPr>
            <a:r>
              <a:rPr lang="en-US" sz="2400" b="1" dirty="0">
                <a:latin typeface="Arial"/>
                <a:ea typeface="Calibri"/>
                <a:cs typeface="Arial"/>
              </a:rPr>
              <a:t>Physical examination</a:t>
            </a:r>
            <a:endParaRPr lang="en-US" sz="2400" b="1" dirty="0">
              <a:latin typeface="Calibri"/>
              <a:ea typeface="Calibri"/>
              <a:cs typeface="Arial"/>
            </a:endParaRPr>
          </a:p>
          <a:p>
            <a:pPr>
              <a:lnSpc>
                <a:spcPct val="115000"/>
              </a:lnSpc>
              <a:spcAft>
                <a:spcPts val="1000"/>
              </a:spcAft>
            </a:pPr>
            <a:r>
              <a:rPr lang="en-US" dirty="0">
                <a:latin typeface="Arial"/>
                <a:ea typeface="Calibri"/>
                <a:cs typeface="Arial"/>
              </a:rPr>
              <a:t>Should include </a:t>
            </a:r>
            <a:r>
              <a:rPr lang="en-US" u="sng" dirty="0">
                <a:latin typeface="Arial"/>
                <a:ea typeface="Calibri"/>
                <a:cs typeface="Arial"/>
              </a:rPr>
              <a:t>general </a:t>
            </a:r>
            <a:r>
              <a:rPr lang="en-US" dirty="0">
                <a:latin typeface="Arial"/>
                <a:ea typeface="Calibri"/>
                <a:cs typeface="Arial"/>
              </a:rPr>
              <a:t>examination and an </a:t>
            </a:r>
            <a:r>
              <a:rPr lang="en-US" u="sng" dirty="0">
                <a:latin typeface="Arial"/>
                <a:ea typeface="Calibri"/>
                <a:cs typeface="Arial"/>
              </a:rPr>
              <a:t>abdominal</a:t>
            </a:r>
            <a:r>
              <a:rPr lang="en-US" dirty="0">
                <a:latin typeface="Arial"/>
                <a:ea typeface="Calibri"/>
                <a:cs typeface="Arial"/>
              </a:rPr>
              <a:t> and </a:t>
            </a:r>
            <a:r>
              <a:rPr lang="en-US" u="sng" dirty="0">
                <a:latin typeface="Arial"/>
                <a:ea typeface="Calibri"/>
                <a:cs typeface="Arial"/>
              </a:rPr>
              <a:t>pelvic </a:t>
            </a:r>
            <a:r>
              <a:rPr lang="en-US" dirty="0">
                <a:latin typeface="Arial"/>
                <a:ea typeface="Calibri"/>
                <a:cs typeface="Arial"/>
              </a:rPr>
              <a:t>examination. </a:t>
            </a:r>
            <a:endParaRPr lang="en-US" dirty="0">
              <a:latin typeface="Calibri"/>
              <a:ea typeface="Calibri"/>
              <a:cs typeface="Arial"/>
            </a:endParaRPr>
          </a:p>
          <a:p>
            <a:pPr>
              <a:lnSpc>
                <a:spcPct val="115000"/>
              </a:lnSpc>
              <a:spcAft>
                <a:spcPts val="1000"/>
              </a:spcAft>
            </a:pPr>
            <a:r>
              <a:rPr lang="en-US" b="1" dirty="0">
                <a:latin typeface="Arial"/>
                <a:ea typeface="Calibri"/>
                <a:cs typeface="Arial"/>
              </a:rPr>
              <a:t>Abdominal examination </a:t>
            </a:r>
            <a:r>
              <a:rPr lang="en-US" dirty="0">
                <a:latin typeface="Arial"/>
                <a:ea typeface="Calibri"/>
                <a:cs typeface="Arial"/>
              </a:rPr>
              <a:t>will identify any: </a:t>
            </a:r>
            <a:endParaRPr lang="en-US" dirty="0">
              <a:latin typeface="Calibri"/>
              <a:ea typeface="Calibri"/>
              <a:cs typeface="Arial"/>
            </a:endParaRPr>
          </a:p>
          <a:p>
            <a:pPr marL="342900" lvl="0" indent="-342900">
              <a:lnSpc>
                <a:spcPct val="115000"/>
              </a:lnSpc>
              <a:spcAft>
                <a:spcPts val="1000"/>
              </a:spcAft>
              <a:buFont typeface="+mj-lt"/>
              <a:buAutoNum type="arabicPeriod"/>
            </a:pPr>
            <a:r>
              <a:rPr lang="en-US" dirty="0">
                <a:latin typeface="Arial"/>
                <a:ea typeface="Calibri"/>
                <a:cs typeface="Arial"/>
              </a:rPr>
              <a:t>Surgical </a:t>
            </a:r>
            <a:r>
              <a:rPr lang="en-US" dirty="0">
                <a:solidFill>
                  <a:srgbClr val="FF0000"/>
                </a:solidFill>
                <a:latin typeface="Arial"/>
                <a:ea typeface="Calibri"/>
                <a:cs typeface="Arial"/>
              </a:rPr>
              <a:t>scars</a:t>
            </a:r>
            <a:r>
              <a:rPr lang="en-US" dirty="0">
                <a:latin typeface="Arial"/>
                <a:ea typeface="Calibri"/>
                <a:cs typeface="Arial"/>
              </a:rPr>
              <a:t>. </a:t>
            </a:r>
            <a:endParaRPr lang="en-US" dirty="0">
              <a:latin typeface="Calibri"/>
              <a:ea typeface="Calibri"/>
              <a:cs typeface="Arial"/>
            </a:endParaRPr>
          </a:p>
          <a:p>
            <a:pPr marL="342900" lvl="0" indent="-342900">
              <a:lnSpc>
                <a:spcPct val="115000"/>
              </a:lnSpc>
              <a:spcAft>
                <a:spcPts val="1000"/>
              </a:spcAft>
              <a:buFont typeface="+mj-lt"/>
              <a:buAutoNum type="arabicPeriod"/>
            </a:pPr>
            <a:r>
              <a:rPr lang="en-US" dirty="0">
                <a:latin typeface="Arial"/>
                <a:ea typeface="Calibri"/>
                <a:cs typeface="Arial"/>
              </a:rPr>
              <a:t>Evidence of </a:t>
            </a:r>
            <a:r>
              <a:rPr lang="en-US" dirty="0">
                <a:solidFill>
                  <a:srgbClr val="FF0000"/>
                </a:solidFill>
                <a:latin typeface="Arial"/>
                <a:ea typeface="Calibri"/>
                <a:cs typeface="Arial"/>
              </a:rPr>
              <a:t>obesity</a:t>
            </a:r>
            <a:r>
              <a:rPr lang="en-US" dirty="0">
                <a:latin typeface="Arial"/>
                <a:ea typeface="Calibri"/>
                <a:cs typeface="Arial"/>
              </a:rPr>
              <a:t>. </a:t>
            </a:r>
            <a:endParaRPr lang="en-US" dirty="0">
              <a:latin typeface="Calibri"/>
              <a:ea typeface="Calibri"/>
              <a:cs typeface="Arial"/>
            </a:endParaRPr>
          </a:p>
          <a:p>
            <a:pPr marL="342900" lvl="0" indent="-342900">
              <a:lnSpc>
                <a:spcPct val="115000"/>
              </a:lnSpc>
              <a:spcAft>
                <a:spcPts val="1000"/>
              </a:spcAft>
              <a:buFont typeface="+mj-lt"/>
              <a:buAutoNum type="arabicPeriod"/>
            </a:pPr>
            <a:r>
              <a:rPr lang="en-US" dirty="0">
                <a:latin typeface="Arial"/>
                <a:ea typeface="Calibri"/>
                <a:cs typeface="Arial"/>
              </a:rPr>
              <a:t>Presence or absence of any pelvic </a:t>
            </a:r>
            <a:r>
              <a:rPr lang="en-US" dirty="0">
                <a:solidFill>
                  <a:srgbClr val="FF0000"/>
                </a:solidFill>
                <a:latin typeface="Arial"/>
                <a:ea typeface="Calibri"/>
                <a:cs typeface="Arial"/>
              </a:rPr>
              <a:t>mass, </a:t>
            </a:r>
            <a:r>
              <a:rPr lang="en-US" dirty="0">
                <a:latin typeface="Arial"/>
                <a:ea typeface="Calibri"/>
                <a:cs typeface="Arial"/>
              </a:rPr>
              <a:t>Presence of a </a:t>
            </a:r>
            <a:r>
              <a:rPr lang="en-US" dirty="0" smtClean="0">
                <a:latin typeface="Arial"/>
                <a:ea typeface="Calibri"/>
                <a:cs typeface="Arial"/>
              </a:rPr>
              <a:t>large</a:t>
            </a:r>
            <a:r>
              <a:rPr lang="en-US" dirty="0">
                <a:latin typeface="Arial"/>
                <a:ea typeface="Calibri"/>
                <a:cs typeface="Arial"/>
              </a:rPr>
              <a:t> </a:t>
            </a:r>
            <a:r>
              <a:rPr lang="en-US" dirty="0" smtClean="0">
                <a:latin typeface="Arial"/>
                <a:ea typeface="Calibri"/>
                <a:cs typeface="Arial"/>
              </a:rPr>
              <a:t>uterine </a:t>
            </a:r>
            <a:r>
              <a:rPr lang="en-US" dirty="0">
                <a:solidFill>
                  <a:srgbClr val="FF0000"/>
                </a:solidFill>
                <a:latin typeface="Arial"/>
                <a:ea typeface="Calibri"/>
                <a:cs typeface="Arial"/>
              </a:rPr>
              <a:t>fibroid</a:t>
            </a:r>
            <a:r>
              <a:rPr lang="en-US" dirty="0">
                <a:latin typeface="Arial"/>
                <a:ea typeface="Calibri"/>
                <a:cs typeface="Arial"/>
              </a:rPr>
              <a:t> </a:t>
            </a:r>
            <a:r>
              <a:rPr lang="en-US" dirty="0" smtClean="0">
                <a:latin typeface="Arial"/>
                <a:ea typeface="Calibri"/>
                <a:cs typeface="Arial"/>
              </a:rPr>
              <a:t>or </a:t>
            </a:r>
            <a:r>
              <a:rPr lang="en-US" dirty="0">
                <a:latin typeface="Arial"/>
                <a:ea typeface="Calibri"/>
                <a:cs typeface="Arial"/>
              </a:rPr>
              <a:t>ovarian </a:t>
            </a:r>
            <a:r>
              <a:rPr lang="en-US" dirty="0">
                <a:solidFill>
                  <a:srgbClr val="FF0000"/>
                </a:solidFill>
                <a:latin typeface="Arial"/>
                <a:ea typeface="Calibri"/>
                <a:cs typeface="Arial"/>
              </a:rPr>
              <a:t>cyst</a:t>
            </a:r>
            <a:r>
              <a:rPr lang="en-US" dirty="0">
                <a:latin typeface="Arial"/>
                <a:ea typeface="Calibri"/>
                <a:cs typeface="Arial"/>
              </a:rPr>
              <a:t> filling the pelvis in which surgical removal will improve the symptoms.</a:t>
            </a:r>
            <a:endParaRPr lang="en-US" dirty="0">
              <a:latin typeface="Calibri"/>
              <a:ea typeface="Calibri"/>
              <a:cs typeface="Arial"/>
            </a:endParaRPr>
          </a:p>
          <a:p>
            <a:pPr lvl="0">
              <a:lnSpc>
                <a:spcPct val="115000"/>
              </a:lnSpc>
              <a:spcAft>
                <a:spcPts val="1000"/>
              </a:spcAft>
            </a:pPr>
            <a:r>
              <a:rPr lang="en-US" b="1" dirty="0">
                <a:latin typeface="Arial"/>
                <a:ea typeface="Calibri"/>
                <a:cs typeface="Arial"/>
              </a:rPr>
              <a:t>Pelvic examination </a:t>
            </a:r>
            <a:r>
              <a:rPr lang="en-US" dirty="0">
                <a:latin typeface="Arial"/>
                <a:ea typeface="Calibri"/>
                <a:cs typeface="Arial"/>
              </a:rPr>
              <a:t>should be done in the lithotomy position using a Sims speculum to assess: </a:t>
            </a:r>
            <a:endParaRPr lang="en-US" dirty="0">
              <a:latin typeface="Calibri"/>
              <a:ea typeface="Calibri"/>
              <a:cs typeface="Arial"/>
            </a:endParaRPr>
          </a:p>
          <a:p>
            <a:pPr marL="342900" lvl="0" indent="-342900">
              <a:lnSpc>
                <a:spcPct val="115000"/>
              </a:lnSpc>
              <a:spcAft>
                <a:spcPts val="1000"/>
              </a:spcAft>
              <a:buFont typeface="+mj-lt"/>
              <a:buAutoNum type="arabicPeriod"/>
            </a:pPr>
            <a:r>
              <a:rPr lang="en-US" dirty="0">
                <a:solidFill>
                  <a:srgbClr val="FF0000"/>
                </a:solidFill>
                <a:latin typeface="Arial"/>
                <a:ea typeface="Calibri"/>
                <a:cs typeface="Arial"/>
              </a:rPr>
              <a:t>Prolapse</a:t>
            </a:r>
            <a:r>
              <a:rPr lang="en-US" dirty="0">
                <a:latin typeface="Arial"/>
                <a:ea typeface="Calibri"/>
                <a:cs typeface="Arial"/>
              </a:rPr>
              <a:t> . </a:t>
            </a:r>
            <a:endParaRPr lang="en-US" dirty="0">
              <a:latin typeface="Calibri"/>
              <a:ea typeface="Calibri"/>
              <a:cs typeface="Arial"/>
            </a:endParaRPr>
          </a:p>
          <a:p>
            <a:pPr marL="342900" lvl="0" indent="-342900">
              <a:lnSpc>
                <a:spcPct val="115000"/>
              </a:lnSpc>
              <a:spcAft>
                <a:spcPts val="1000"/>
              </a:spcAft>
              <a:buFont typeface="+mj-lt"/>
              <a:buAutoNum type="arabicPeriod"/>
            </a:pPr>
            <a:r>
              <a:rPr lang="en-US" dirty="0">
                <a:latin typeface="Arial"/>
                <a:ea typeface="Calibri"/>
                <a:cs typeface="Arial"/>
              </a:rPr>
              <a:t>Visible </a:t>
            </a:r>
            <a:r>
              <a:rPr lang="en-US" dirty="0">
                <a:solidFill>
                  <a:srgbClr val="FF0000"/>
                </a:solidFill>
                <a:latin typeface="Arial"/>
                <a:ea typeface="Calibri"/>
                <a:cs typeface="Arial"/>
              </a:rPr>
              <a:t>leakage</a:t>
            </a:r>
            <a:r>
              <a:rPr lang="en-US" dirty="0">
                <a:latin typeface="Arial"/>
                <a:ea typeface="Calibri"/>
                <a:cs typeface="Arial"/>
              </a:rPr>
              <a:t> during coughing or Valsalva </a:t>
            </a:r>
            <a:r>
              <a:rPr lang="en-US" dirty="0" smtClean="0">
                <a:latin typeface="Arial"/>
                <a:ea typeface="Calibri"/>
                <a:cs typeface="Arial"/>
              </a:rPr>
              <a:t>maneuver.</a:t>
            </a:r>
            <a:endParaRPr lang="en-US" dirty="0">
              <a:latin typeface="Calibri"/>
              <a:ea typeface="Calibri"/>
              <a:cs typeface="Arial"/>
            </a:endParaRPr>
          </a:p>
          <a:p>
            <a:pPr marL="342900" lvl="0" indent="-342900">
              <a:lnSpc>
                <a:spcPct val="115000"/>
              </a:lnSpc>
              <a:spcAft>
                <a:spcPts val="1000"/>
              </a:spcAft>
              <a:buFont typeface="+mj-lt"/>
              <a:buAutoNum type="arabicPeriod"/>
            </a:pPr>
            <a:r>
              <a:rPr lang="en-US" dirty="0">
                <a:latin typeface="Arial"/>
                <a:ea typeface="Calibri"/>
                <a:cs typeface="Arial"/>
              </a:rPr>
              <a:t>Patient’s ability to </a:t>
            </a:r>
            <a:r>
              <a:rPr lang="en-US" dirty="0">
                <a:solidFill>
                  <a:srgbClr val="FF0000"/>
                </a:solidFill>
                <a:latin typeface="Arial"/>
                <a:ea typeface="Calibri"/>
                <a:cs typeface="Arial"/>
              </a:rPr>
              <a:t>contract</a:t>
            </a:r>
            <a:r>
              <a:rPr lang="en-US" dirty="0">
                <a:latin typeface="Arial"/>
                <a:ea typeface="Calibri"/>
                <a:cs typeface="Arial"/>
              </a:rPr>
              <a:t>  her pelvic floor muscles </a:t>
            </a:r>
            <a:r>
              <a:rPr lang="en-US" sz="1600" dirty="0">
                <a:latin typeface="Arial"/>
                <a:ea typeface="Calibri"/>
                <a:cs typeface="Arial"/>
              </a:rPr>
              <a:t>. </a:t>
            </a:r>
            <a:endParaRPr lang="en-US" sz="1600" dirty="0">
              <a:latin typeface="Calibri"/>
              <a:ea typeface="Calibri"/>
              <a:cs typeface="Arial"/>
            </a:endParaRPr>
          </a:p>
        </p:txBody>
      </p:sp>
      <p:pic>
        <p:nvPicPr>
          <p:cNvPr id="3" name="Picture 2"/>
          <p:cNvPicPr>
            <a:picLocks noChangeAspect="1"/>
          </p:cNvPicPr>
          <p:nvPr/>
        </p:nvPicPr>
        <p:blipFill>
          <a:blip r:embed="rId2"/>
          <a:stretch>
            <a:fillRect/>
          </a:stretch>
        </p:blipFill>
        <p:spPr>
          <a:xfrm>
            <a:off x="8096020" y="3802483"/>
            <a:ext cx="4000500" cy="2939839"/>
          </a:xfrm>
          <a:prstGeom prst="rect">
            <a:avLst/>
          </a:prstGeom>
        </p:spPr>
      </p:pic>
    </p:spTree>
    <p:extLst>
      <p:ext uri="{BB962C8B-B14F-4D97-AF65-F5344CB8AC3E}">
        <p14:creationId xmlns:p14="http://schemas.microsoft.com/office/powerpoint/2010/main" val="33134770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8668" y="122894"/>
            <a:ext cx="9973937" cy="4524315"/>
          </a:xfrm>
          <a:prstGeom prst="rect">
            <a:avLst/>
          </a:prstGeom>
        </p:spPr>
        <p:txBody>
          <a:bodyPr wrap="square">
            <a:spAutoFit/>
          </a:bodyPr>
          <a:lstStyle/>
          <a:p>
            <a:r>
              <a:rPr lang="en-US" sz="2400" b="1" dirty="0">
                <a:latin typeface="Arial" panose="020B0604020202020204" pitchFamily="34" charset="0"/>
                <a:cs typeface="Arial" panose="020B0604020202020204" pitchFamily="34" charset="0"/>
              </a:rPr>
              <a:t>Investigation of urinary </a:t>
            </a:r>
            <a:r>
              <a:rPr lang="en-US" sz="2400" b="1" dirty="0" smtClean="0">
                <a:latin typeface="Arial" panose="020B0604020202020204" pitchFamily="34" charset="0"/>
                <a:cs typeface="Arial" panose="020B0604020202020204" pitchFamily="34" charset="0"/>
              </a:rPr>
              <a:t>incontinence:</a:t>
            </a:r>
          </a:p>
          <a:p>
            <a:endParaRPr lang="en-US" sz="2400" b="1"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Diagnosis may be based on </a:t>
            </a:r>
            <a:r>
              <a:rPr lang="en-US" sz="2000" dirty="0">
                <a:solidFill>
                  <a:srgbClr val="FF0000"/>
                </a:solidFill>
                <a:latin typeface="Arial" panose="020B0604020202020204" pitchFamily="34" charset="0"/>
                <a:cs typeface="Arial" panose="020B0604020202020204" pitchFamily="34" charset="0"/>
              </a:rPr>
              <a:t>symptoms</a:t>
            </a:r>
            <a:r>
              <a:rPr lang="en-US" sz="2000" dirty="0">
                <a:latin typeface="Arial" panose="020B0604020202020204" pitchFamily="34" charset="0"/>
                <a:cs typeface="Arial" panose="020B0604020202020204" pitchFamily="34" charset="0"/>
              </a:rPr>
              <a:t> or </a:t>
            </a:r>
            <a:r>
              <a:rPr lang="en-US" sz="2000" dirty="0">
                <a:solidFill>
                  <a:srgbClr val="FF0000"/>
                </a:solidFill>
                <a:latin typeface="Arial" panose="020B0604020202020204" pitchFamily="34" charset="0"/>
                <a:cs typeface="Arial" panose="020B0604020202020204" pitchFamily="34" charset="0"/>
              </a:rPr>
              <a:t>urodynamic</a:t>
            </a:r>
            <a:r>
              <a:rPr lang="en-US" sz="2000" dirty="0">
                <a:latin typeface="Arial" panose="020B0604020202020204" pitchFamily="34" charset="0"/>
                <a:cs typeface="Arial" panose="020B0604020202020204" pitchFamily="34" charset="0"/>
              </a:rPr>
              <a:t> studies.</a:t>
            </a:r>
          </a:p>
          <a:p>
            <a:r>
              <a:rPr lang="en-US" sz="2000" dirty="0">
                <a:latin typeface="Arial" panose="020B0604020202020204" pitchFamily="34" charset="0"/>
                <a:cs typeface="Arial" panose="020B0604020202020204" pitchFamily="34" charset="0"/>
              </a:rPr>
              <a:t>All women should have a full </a:t>
            </a:r>
            <a:r>
              <a:rPr lang="en-US" sz="2000" dirty="0">
                <a:solidFill>
                  <a:srgbClr val="FF0000"/>
                </a:solidFill>
                <a:latin typeface="Arial" panose="020B0604020202020204" pitchFamily="34" charset="0"/>
                <a:cs typeface="Arial" panose="020B0604020202020204" pitchFamily="34" charset="0"/>
              </a:rPr>
              <a:t>history</a:t>
            </a:r>
            <a:r>
              <a:rPr lang="en-US" sz="2000" dirty="0">
                <a:latin typeface="Arial" panose="020B0604020202020204" pitchFamily="34" charset="0"/>
                <a:cs typeface="Arial" panose="020B0604020202020204" pitchFamily="34" charset="0"/>
              </a:rPr>
              <a:t> &amp; clinical </a:t>
            </a:r>
            <a:r>
              <a:rPr lang="en-US" sz="2000" dirty="0">
                <a:solidFill>
                  <a:srgbClr val="FF0000"/>
                </a:solidFill>
                <a:latin typeface="Arial" panose="020B0604020202020204" pitchFamily="34" charset="0"/>
                <a:cs typeface="Arial" panose="020B0604020202020204" pitchFamily="34" charset="0"/>
              </a:rPr>
              <a:t>examination</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Frequency–volume </a:t>
            </a:r>
            <a:r>
              <a:rPr lang="en-US" sz="2000" dirty="0">
                <a:solidFill>
                  <a:srgbClr val="FF0000"/>
                </a:solidFill>
                <a:latin typeface="Arial" panose="020B0604020202020204" pitchFamily="34" charset="0"/>
                <a:cs typeface="Arial" panose="020B0604020202020204" pitchFamily="34" charset="0"/>
              </a:rPr>
              <a:t>charts </a:t>
            </a:r>
            <a:r>
              <a:rPr lang="en-US" sz="2000" dirty="0">
                <a:latin typeface="Arial" panose="020B0604020202020204" pitchFamily="34" charset="0"/>
                <a:cs typeface="Arial" panose="020B0604020202020204" pitchFamily="34" charset="0"/>
              </a:rPr>
              <a:t>are useful in making a diagnosis.</a:t>
            </a:r>
          </a:p>
          <a:p>
            <a:r>
              <a:rPr lang="en-US" sz="2000" dirty="0">
                <a:latin typeface="Arial" panose="020B0604020202020204" pitchFamily="34" charset="0"/>
                <a:cs typeface="Arial" panose="020B0604020202020204" pitchFamily="34" charset="0"/>
              </a:rPr>
              <a:t>Infection and voiding difficulties should be </a:t>
            </a:r>
            <a:r>
              <a:rPr lang="en-US" sz="2000" dirty="0">
                <a:solidFill>
                  <a:srgbClr val="FF0000"/>
                </a:solidFill>
                <a:latin typeface="Arial" panose="020B0604020202020204" pitchFamily="34" charset="0"/>
                <a:cs typeface="Arial" panose="020B0604020202020204" pitchFamily="34" charset="0"/>
              </a:rPr>
              <a:t>excluded</a:t>
            </a:r>
            <a:r>
              <a:rPr lang="en-US" sz="2000" dirty="0">
                <a:latin typeface="Arial" panose="020B0604020202020204" pitchFamily="34" charset="0"/>
                <a:cs typeface="Arial" panose="020B0604020202020204" pitchFamily="34" charset="0"/>
              </a:rPr>
              <a:t>.</a:t>
            </a:r>
          </a:p>
          <a:p>
            <a:r>
              <a:rPr lang="en-US" sz="2000" dirty="0">
                <a:solidFill>
                  <a:srgbClr val="FF0000"/>
                </a:solidFill>
                <a:latin typeface="Arial" panose="020B0604020202020204" pitchFamily="34" charset="0"/>
                <a:cs typeface="Arial" panose="020B0604020202020204" pitchFamily="34" charset="0"/>
              </a:rPr>
              <a:t>Subtracted </a:t>
            </a:r>
            <a:r>
              <a:rPr lang="en-US" sz="2000" dirty="0" smtClean="0">
                <a:solidFill>
                  <a:srgbClr val="FF0000"/>
                </a:solidFill>
                <a:latin typeface="Arial" panose="020B0604020202020204" pitchFamily="34" charset="0"/>
                <a:cs typeface="Arial" panose="020B0604020202020204" pitchFamily="34" charset="0"/>
              </a:rPr>
              <a:t>cystometry </a:t>
            </a:r>
            <a:r>
              <a:rPr lang="en-US" sz="2000" dirty="0">
                <a:latin typeface="Arial" panose="020B0604020202020204" pitchFamily="34" charset="0"/>
                <a:cs typeface="Arial" panose="020B0604020202020204" pitchFamily="34" charset="0"/>
              </a:rPr>
              <a:t>should be considered in those patients who fail conservative therapy.</a:t>
            </a:r>
          </a:p>
          <a:p>
            <a:r>
              <a:rPr lang="en-US" sz="2000" dirty="0">
                <a:latin typeface="Arial" panose="020B0604020202020204" pitchFamily="34" charset="0"/>
                <a:cs typeface="Arial" panose="020B0604020202020204" pitchFamily="34" charset="0"/>
              </a:rPr>
              <a:t>Women with recurrent incontinence or who may have neurological problems should be investigated with </a:t>
            </a:r>
            <a:r>
              <a:rPr lang="en-US" sz="2000" dirty="0">
                <a:solidFill>
                  <a:srgbClr val="FF0000"/>
                </a:solidFill>
                <a:latin typeface="Arial" panose="020B0604020202020204" pitchFamily="34" charset="0"/>
                <a:cs typeface="Arial" panose="020B0604020202020204" pitchFamily="34" charset="0"/>
              </a:rPr>
              <a:t>videocystourethrography.</a:t>
            </a:r>
          </a:p>
          <a:p>
            <a:r>
              <a:rPr lang="en-US" sz="2000" dirty="0">
                <a:solidFill>
                  <a:srgbClr val="FF0000"/>
                </a:solidFill>
                <a:latin typeface="Arial" panose="020B0604020202020204" pitchFamily="34" charset="0"/>
                <a:cs typeface="Arial" panose="020B0604020202020204" pitchFamily="34" charset="0"/>
              </a:rPr>
              <a:t>Ambulatory urodynamics </a:t>
            </a:r>
            <a:r>
              <a:rPr lang="en-US" sz="2000" dirty="0">
                <a:latin typeface="Arial" panose="020B0604020202020204" pitchFamily="34" charset="0"/>
                <a:cs typeface="Arial" panose="020B0604020202020204" pitchFamily="34" charset="0"/>
              </a:rPr>
              <a:t>may be useful in women with symptoms not explained by conventional cystometry.</a:t>
            </a:r>
          </a:p>
          <a:p>
            <a:r>
              <a:rPr lang="en-US" sz="2000" dirty="0">
                <a:latin typeface="Arial" panose="020B0604020202020204" pitchFamily="34" charset="0"/>
                <a:cs typeface="Arial" panose="020B0604020202020204" pitchFamily="34" charset="0"/>
              </a:rPr>
              <a:t>All women with </a:t>
            </a:r>
            <a:r>
              <a:rPr lang="en-US" sz="2000" dirty="0" smtClean="0">
                <a:latin typeface="Arial" panose="020B0604020202020204" pitchFamily="34" charset="0"/>
                <a:cs typeface="Arial" panose="020B0604020202020204" pitchFamily="34" charset="0"/>
              </a:rPr>
              <a:t>hematuria </a:t>
            </a:r>
            <a:r>
              <a:rPr lang="en-US" sz="2000" dirty="0">
                <a:latin typeface="Arial" panose="020B0604020202020204" pitchFamily="34" charset="0"/>
                <a:cs typeface="Arial" panose="020B0604020202020204" pitchFamily="34" charset="0"/>
              </a:rPr>
              <a:t>and bladder </a:t>
            </a:r>
            <a:r>
              <a:rPr lang="en-US" sz="2000" dirty="0" smtClean="0">
                <a:latin typeface="Arial" panose="020B0604020202020204" pitchFamily="34" charset="0"/>
                <a:cs typeface="Arial" panose="020B0604020202020204" pitchFamily="34" charset="0"/>
              </a:rPr>
              <a:t>pain</a:t>
            </a:r>
          </a:p>
          <a:p>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require </a:t>
            </a:r>
            <a:r>
              <a:rPr lang="en-US" sz="2000" dirty="0">
                <a:solidFill>
                  <a:srgbClr val="FF0000"/>
                </a:solidFill>
                <a:latin typeface="Arial" panose="020B0604020202020204" pitchFamily="34" charset="0"/>
                <a:cs typeface="Arial" panose="020B0604020202020204" pitchFamily="34" charset="0"/>
              </a:rPr>
              <a:t>cystoscopy.</a:t>
            </a:r>
            <a:endParaRPr lang="ar-IQ" sz="2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7767855" y="3764280"/>
            <a:ext cx="4240530" cy="3093720"/>
          </a:xfrm>
          <a:prstGeom prst="rect">
            <a:avLst/>
          </a:prstGeom>
        </p:spPr>
      </p:pic>
    </p:spTree>
    <p:extLst>
      <p:ext uri="{BB962C8B-B14F-4D97-AF65-F5344CB8AC3E}">
        <p14:creationId xmlns:p14="http://schemas.microsoft.com/office/powerpoint/2010/main" val="12091788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5020" y="313110"/>
            <a:ext cx="9742170" cy="3157596"/>
          </a:xfrm>
          <a:prstGeom prst="rect">
            <a:avLst/>
          </a:prstGeom>
        </p:spPr>
        <p:txBody>
          <a:bodyPr wrap="square">
            <a:spAutoFit/>
          </a:bodyPr>
          <a:lstStyle/>
          <a:p>
            <a:pPr>
              <a:lnSpc>
                <a:spcPct val="115000"/>
              </a:lnSpc>
              <a:spcAft>
                <a:spcPts val="1000"/>
              </a:spcAft>
            </a:pPr>
            <a:r>
              <a:rPr lang="en-US" sz="2000" dirty="0">
                <a:solidFill>
                  <a:srgbClr val="FF0000"/>
                </a:solidFill>
                <a:latin typeface="Arial"/>
                <a:ea typeface="Calibri"/>
                <a:cs typeface="Arial"/>
              </a:rPr>
              <a:t>A midstream specimen of urine</a:t>
            </a:r>
            <a:r>
              <a:rPr lang="en-US" sz="2000" dirty="0">
                <a:latin typeface="Arial"/>
                <a:ea typeface="Calibri"/>
                <a:cs typeface="Arial"/>
              </a:rPr>
              <a:t>: to exclude overt infection or asymptomatic bacteriuria. </a:t>
            </a:r>
            <a:endParaRPr lang="en-US" sz="2000" dirty="0">
              <a:latin typeface="Calibri"/>
              <a:ea typeface="Calibri"/>
              <a:cs typeface="Arial"/>
            </a:endParaRPr>
          </a:p>
          <a:p>
            <a:pPr>
              <a:lnSpc>
                <a:spcPct val="115000"/>
              </a:lnSpc>
              <a:spcAft>
                <a:spcPts val="1000"/>
              </a:spcAft>
            </a:pPr>
            <a:r>
              <a:rPr lang="en-US" sz="2000" dirty="0">
                <a:solidFill>
                  <a:srgbClr val="FF0000"/>
                </a:solidFill>
                <a:latin typeface="Arial"/>
                <a:ea typeface="Calibri"/>
                <a:cs typeface="Arial"/>
              </a:rPr>
              <a:t>Patient bladder diary</a:t>
            </a:r>
            <a:r>
              <a:rPr lang="en-US" sz="2000" dirty="0">
                <a:latin typeface="Arial"/>
                <a:ea typeface="Calibri"/>
                <a:cs typeface="Arial"/>
              </a:rPr>
              <a:t> (for 3 days is usually adequate) to record the amount, type and frequency of </a:t>
            </a:r>
            <a:r>
              <a:rPr lang="en-US" sz="2000" b="1" dirty="0">
                <a:latin typeface="Arial"/>
                <a:ea typeface="Calibri"/>
                <a:cs typeface="Arial"/>
              </a:rPr>
              <a:t>drinks</a:t>
            </a:r>
            <a:r>
              <a:rPr lang="en-US" sz="2000" dirty="0">
                <a:latin typeface="Arial"/>
                <a:ea typeface="Calibri"/>
                <a:cs typeface="Arial"/>
              </a:rPr>
              <a:t> taken and to record the timing, frequency , volume of </a:t>
            </a:r>
            <a:r>
              <a:rPr lang="en-US" sz="2000" b="1" dirty="0">
                <a:latin typeface="Arial"/>
                <a:ea typeface="Calibri"/>
                <a:cs typeface="Arial"/>
              </a:rPr>
              <a:t>voids</a:t>
            </a:r>
            <a:r>
              <a:rPr lang="en-US" sz="2000" dirty="0">
                <a:latin typeface="Arial"/>
                <a:ea typeface="Calibri"/>
                <a:cs typeface="Arial"/>
              </a:rPr>
              <a:t>, </a:t>
            </a:r>
            <a:r>
              <a:rPr lang="en-US" sz="2000" b="1" dirty="0">
                <a:latin typeface="Arial"/>
                <a:ea typeface="Calibri"/>
                <a:cs typeface="Arial"/>
              </a:rPr>
              <a:t>leakage</a:t>
            </a:r>
            <a:r>
              <a:rPr lang="en-US" sz="2000" dirty="0">
                <a:latin typeface="Arial"/>
                <a:ea typeface="Calibri"/>
                <a:cs typeface="Arial"/>
              </a:rPr>
              <a:t> episodes and </a:t>
            </a:r>
            <a:r>
              <a:rPr lang="en-US" sz="2000" b="1" dirty="0">
                <a:latin typeface="Arial"/>
                <a:ea typeface="Calibri"/>
                <a:cs typeface="Arial"/>
              </a:rPr>
              <a:t>urgency.</a:t>
            </a:r>
            <a:endParaRPr lang="en-US" sz="2000" b="1" dirty="0">
              <a:latin typeface="Calibri"/>
              <a:ea typeface="Calibri"/>
              <a:cs typeface="Arial"/>
            </a:endParaRPr>
          </a:p>
          <a:p>
            <a:pPr>
              <a:lnSpc>
                <a:spcPct val="115000"/>
              </a:lnSpc>
              <a:spcAft>
                <a:spcPts val="1000"/>
              </a:spcAft>
            </a:pPr>
            <a:r>
              <a:rPr lang="en-US" sz="2000" dirty="0">
                <a:latin typeface="Arial"/>
                <a:ea typeface="Calibri"/>
                <a:cs typeface="Arial"/>
              </a:rPr>
              <a:t>A </a:t>
            </a:r>
            <a:r>
              <a:rPr lang="en-US" sz="2000" dirty="0">
                <a:solidFill>
                  <a:srgbClr val="FF0000"/>
                </a:solidFill>
                <a:latin typeface="Arial"/>
                <a:ea typeface="Calibri"/>
                <a:cs typeface="Arial"/>
              </a:rPr>
              <a:t>pad</a:t>
            </a:r>
            <a:r>
              <a:rPr lang="en-US" sz="2000" dirty="0">
                <a:latin typeface="Arial"/>
                <a:ea typeface="Calibri"/>
                <a:cs typeface="Arial"/>
              </a:rPr>
              <a:t> </a:t>
            </a:r>
            <a:r>
              <a:rPr lang="en-US" sz="2000" dirty="0">
                <a:solidFill>
                  <a:srgbClr val="FF0000"/>
                </a:solidFill>
                <a:latin typeface="Arial"/>
                <a:ea typeface="Calibri"/>
                <a:cs typeface="Arial"/>
              </a:rPr>
              <a:t>test </a:t>
            </a:r>
            <a:r>
              <a:rPr lang="en-US" sz="2000" dirty="0">
                <a:latin typeface="Arial"/>
                <a:ea typeface="Calibri"/>
                <a:cs typeface="Arial"/>
              </a:rPr>
              <a:t>is an objective measure of urine leak ,the patient wears one or more pre weighed sanitary pads for (1 hour in clinic and 24 hours at home). The change in weight (g) is a measure of the amount of urine lost (ml). </a:t>
            </a:r>
            <a:endParaRPr lang="en-US" sz="2000" dirty="0">
              <a:latin typeface="Calibri"/>
              <a:ea typeface="Calibri"/>
              <a:cs typeface="Arial"/>
            </a:endParaRPr>
          </a:p>
        </p:txBody>
      </p:sp>
      <p:pic>
        <p:nvPicPr>
          <p:cNvPr id="3" name="Picture 2"/>
          <p:cNvPicPr>
            <a:picLocks noChangeAspect="1"/>
          </p:cNvPicPr>
          <p:nvPr/>
        </p:nvPicPr>
        <p:blipFill>
          <a:blip r:embed="rId2"/>
          <a:stretch>
            <a:fillRect/>
          </a:stretch>
        </p:blipFill>
        <p:spPr>
          <a:xfrm>
            <a:off x="2643503" y="3833870"/>
            <a:ext cx="8326680" cy="2803793"/>
          </a:xfrm>
          <a:prstGeom prst="rect">
            <a:avLst/>
          </a:prstGeom>
        </p:spPr>
      </p:pic>
    </p:spTree>
    <p:extLst>
      <p:ext uri="{BB962C8B-B14F-4D97-AF65-F5344CB8AC3E}">
        <p14:creationId xmlns:p14="http://schemas.microsoft.com/office/powerpoint/2010/main" val="2128041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7038" y="131007"/>
            <a:ext cx="5763318" cy="5447645"/>
          </a:xfrm>
          <a:prstGeom prst="rect">
            <a:avLst/>
          </a:prstGeom>
        </p:spPr>
        <p:txBody>
          <a:bodyPr wrap="square">
            <a:spAutoFit/>
          </a:bodyPr>
          <a:lstStyle/>
          <a:p>
            <a:r>
              <a:rPr lang="en-US" sz="3200" b="1" dirty="0">
                <a:solidFill>
                  <a:srgbClr val="FF0000"/>
                </a:solidFill>
                <a:latin typeface="Times-Roman"/>
              </a:rPr>
              <a:t>Learning </a:t>
            </a:r>
            <a:r>
              <a:rPr lang="en-US" sz="3200" b="1" dirty="0" smtClean="0">
                <a:solidFill>
                  <a:srgbClr val="FF0000"/>
                </a:solidFill>
                <a:latin typeface="Times-Roman"/>
              </a:rPr>
              <a:t>Objectives</a:t>
            </a:r>
          </a:p>
          <a:p>
            <a:endParaRPr lang="en-US" sz="2800" dirty="0">
              <a:solidFill>
                <a:srgbClr val="037E86"/>
              </a:solidFill>
              <a:latin typeface="Times-Roman"/>
            </a:endParaRPr>
          </a:p>
          <a:p>
            <a:r>
              <a:rPr lang="en-US" sz="2400" dirty="0">
                <a:solidFill>
                  <a:srgbClr val="604C76"/>
                </a:solidFill>
                <a:latin typeface="Times-Roman"/>
              </a:rPr>
              <a:t>• </a:t>
            </a:r>
            <a:r>
              <a:rPr lang="en-US" sz="2400" dirty="0">
                <a:solidFill>
                  <a:srgbClr val="000000"/>
                </a:solidFill>
                <a:latin typeface="Times-Roman"/>
              </a:rPr>
              <a:t>Understand the applied anatomy of the pelvic floor and </a:t>
            </a:r>
            <a:r>
              <a:rPr lang="en-US" sz="2400" dirty="0" smtClean="0">
                <a:solidFill>
                  <a:srgbClr val="000000"/>
                </a:solidFill>
                <a:latin typeface="Times-Roman"/>
              </a:rPr>
              <a:t>related organs.</a:t>
            </a:r>
          </a:p>
          <a:p>
            <a:endParaRPr lang="en-US" sz="2400" dirty="0">
              <a:solidFill>
                <a:srgbClr val="000000"/>
              </a:solidFill>
              <a:latin typeface="Times-Roman"/>
            </a:endParaRPr>
          </a:p>
          <a:p>
            <a:r>
              <a:rPr lang="en-US" sz="2400" dirty="0">
                <a:solidFill>
                  <a:srgbClr val="604C76"/>
                </a:solidFill>
                <a:latin typeface="Times-Roman"/>
              </a:rPr>
              <a:t>• </a:t>
            </a:r>
            <a:r>
              <a:rPr lang="en-US" sz="2400" dirty="0">
                <a:solidFill>
                  <a:srgbClr val="000000"/>
                </a:solidFill>
                <a:latin typeface="Times-Roman"/>
              </a:rPr>
              <a:t>Understand the mechanism of continence in women and </a:t>
            </a:r>
            <a:r>
              <a:rPr lang="en-US" sz="2400" dirty="0" smtClean="0">
                <a:solidFill>
                  <a:srgbClr val="000000"/>
                </a:solidFill>
                <a:latin typeface="Times-Roman"/>
              </a:rPr>
              <a:t>how disorders of </a:t>
            </a:r>
            <a:r>
              <a:rPr lang="en-US" sz="2400" dirty="0">
                <a:solidFill>
                  <a:srgbClr val="000000"/>
                </a:solidFill>
                <a:latin typeface="Times-Roman"/>
              </a:rPr>
              <a:t>this can lead </a:t>
            </a:r>
            <a:r>
              <a:rPr lang="en-US" sz="2400" dirty="0" smtClean="0">
                <a:solidFill>
                  <a:srgbClr val="000000"/>
                </a:solidFill>
                <a:latin typeface="Times-Roman"/>
              </a:rPr>
              <a:t>to symptoms.</a:t>
            </a:r>
          </a:p>
          <a:p>
            <a:endParaRPr lang="en-US" sz="2400" dirty="0">
              <a:solidFill>
                <a:srgbClr val="000000"/>
              </a:solidFill>
              <a:latin typeface="Times-Roman"/>
            </a:endParaRPr>
          </a:p>
          <a:p>
            <a:r>
              <a:rPr lang="en-US" sz="2400" dirty="0">
                <a:solidFill>
                  <a:srgbClr val="604C76"/>
                </a:solidFill>
                <a:latin typeface="Times-Roman"/>
              </a:rPr>
              <a:t>• </a:t>
            </a:r>
            <a:r>
              <a:rPr lang="en-US" sz="2400" dirty="0">
                <a:solidFill>
                  <a:srgbClr val="000000"/>
                </a:solidFill>
                <a:latin typeface="Times-Roman"/>
              </a:rPr>
              <a:t>Learn how to clinically assess the patient with </a:t>
            </a:r>
            <a:r>
              <a:rPr lang="en-US" sz="2400" dirty="0" smtClean="0">
                <a:solidFill>
                  <a:srgbClr val="000000"/>
                </a:solidFill>
                <a:latin typeface="Times-Roman"/>
              </a:rPr>
              <a:t>incontinence.</a:t>
            </a:r>
          </a:p>
          <a:p>
            <a:endParaRPr lang="en-US" sz="2400" dirty="0">
              <a:solidFill>
                <a:srgbClr val="000000"/>
              </a:solidFill>
              <a:latin typeface="Times-Roman"/>
            </a:endParaRPr>
          </a:p>
          <a:p>
            <a:r>
              <a:rPr lang="en-US" sz="2400" dirty="0">
                <a:solidFill>
                  <a:srgbClr val="604C76"/>
                </a:solidFill>
                <a:latin typeface="Times-Roman"/>
              </a:rPr>
              <a:t>• </a:t>
            </a:r>
            <a:r>
              <a:rPr lang="en-US" sz="2400" dirty="0">
                <a:solidFill>
                  <a:srgbClr val="000000"/>
                </a:solidFill>
                <a:latin typeface="Times-Roman"/>
              </a:rPr>
              <a:t>Understand </a:t>
            </a:r>
            <a:r>
              <a:rPr lang="en-US" sz="2400" dirty="0" smtClean="0">
                <a:solidFill>
                  <a:srgbClr val="000000"/>
                </a:solidFill>
                <a:latin typeface="Times-Roman"/>
              </a:rPr>
              <a:t>principles </a:t>
            </a:r>
            <a:r>
              <a:rPr lang="en-US" sz="2400" dirty="0">
                <a:solidFill>
                  <a:srgbClr val="000000"/>
                </a:solidFill>
                <a:latin typeface="Times-Roman"/>
              </a:rPr>
              <a:t>of treatment of </a:t>
            </a:r>
            <a:r>
              <a:rPr lang="en-US" sz="2400" dirty="0" smtClean="0">
                <a:solidFill>
                  <a:srgbClr val="000000"/>
                </a:solidFill>
                <a:latin typeface="Times-Roman"/>
              </a:rPr>
              <a:t>incontinence.</a:t>
            </a:r>
            <a:endParaRPr lang="ar-IQ" sz="2400" dirty="0"/>
          </a:p>
        </p:txBody>
      </p:sp>
      <p:pic>
        <p:nvPicPr>
          <p:cNvPr id="3" name="Picture 2"/>
          <p:cNvPicPr>
            <a:picLocks noChangeAspect="1"/>
          </p:cNvPicPr>
          <p:nvPr/>
        </p:nvPicPr>
        <p:blipFill>
          <a:blip r:embed="rId2"/>
          <a:stretch>
            <a:fillRect/>
          </a:stretch>
        </p:blipFill>
        <p:spPr>
          <a:xfrm>
            <a:off x="7518401" y="451556"/>
            <a:ext cx="4673599" cy="5463822"/>
          </a:xfrm>
          <a:prstGeom prst="rect">
            <a:avLst/>
          </a:prstGeom>
        </p:spPr>
      </p:pic>
    </p:spTree>
    <p:extLst>
      <p:ext uri="{BB962C8B-B14F-4D97-AF65-F5344CB8AC3E}">
        <p14:creationId xmlns:p14="http://schemas.microsoft.com/office/powerpoint/2010/main" val="22088594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9025" y="0"/>
            <a:ext cx="10150207" cy="6903941"/>
          </a:xfrm>
          <a:prstGeom prst="rect">
            <a:avLst/>
          </a:prstGeom>
        </p:spPr>
        <p:txBody>
          <a:bodyPr wrap="square">
            <a:spAutoFit/>
          </a:bodyPr>
          <a:lstStyle/>
          <a:p>
            <a:r>
              <a:rPr lang="en-US" sz="2000" dirty="0">
                <a:solidFill>
                  <a:srgbClr val="FF0000"/>
                </a:solidFill>
                <a:latin typeface="Arial" panose="020B0604020202020204" pitchFamily="34" charset="0"/>
                <a:cs typeface="Arial" panose="020B0604020202020204" pitchFamily="34" charset="0"/>
              </a:rPr>
              <a:t>Bonney's test</a:t>
            </a:r>
          </a:p>
          <a:p>
            <a:r>
              <a:rPr lang="en-US" dirty="0">
                <a:latin typeface="Arial" panose="020B0604020202020204" pitchFamily="34" charset="0"/>
                <a:cs typeface="Arial" panose="020B0604020202020204" pitchFamily="34" charset="0"/>
              </a:rPr>
              <a:t>The patient is asked to insert 2 fingers in periurethral region causing lifting of the bladder neck and then the patient is asked to cough.</a:t>
            </a:r>
          </a:p>
          <a:p>
            <a:r>
              <a:rPr lang="en-US" dirty="0">
                <a:latin typeface="Arial" panose="020B0604020202020204" pitchFamily="34" charset="0"/>
                <a:cs typeface="Arial" panose="020B0604020202020204" pitchFamily="34" charset="0"/>
              </a:rPr>
              <a:t>If SUI gets corrected , then it is due to bladder neck decent.</a:t>
            </a:r>
          </a:p>
          <a:p>
            <a:r>
              <a:rPr lang="en-US" dirty="0">
                <a:latin typeface="Arial" panose="020B0604020202020204" pitchFamily="34" charset="0"/>
                <a:cs typeface="Arial" panose="020B0604020202020204" pitchFamily="34" charset="0"/>
              </a:rPr>
              <a:t>If SUI persist , it is due to sphincter defect </a:t>
            </a:r>
          </a:p>
          <a:p>
            <a:r>
              <a:rPr lang="en-US" sz="2000" dirty="0">
                <a:solidFill>
                  <a:srgbClr val="FF0000"/>
                </a:solidFill>
                <a:latin typeface="Arial" panose="020B0604020202020204" pitchFamily="34" charset="0"/>
                <a:cs typeface="Arial" panose="020B0604020202020204" pitchFamily="34" charset="0"/>
              </a:rPr>
              <a:t>Q tip test</a:t>
            </a:r>
          </a:p>
          <a:p>
            <a:r>
              <a:rPr lang="en-US" dirty="0">
                <a:latin typeface="Arial" panose="020B0604020202020204" pitchFamily="34" charset="0"/>
                <a:cs typeface="Arial" panose="020B0604020202020204" pitchFamily="34" charset="0"/>
              </a:rPr>
              <a:t>A sterile cotton swab is introduced into the level of bladder neck.</a:t>
            </a:r>
          </a:p>
          <a:p>
            <a:r>
              <a:rPr lang="en-US" dirty="0">
                <a:latin typeface="Arial" panose="020B0604020202020204" pitchFamily="34" charset="0"/>
                <a:cs typeface="Arial" panose="020B0604020202020204" pitchFamily="34" charset="0"/>
              </a:rPr>
              <a:t>The patient is asked to strain </a:t>
            </a:r>
          </a:p>
          <a:p>
            <a:r>
              <a:rPr lang="en-US" dirty="0">
                <a:latin typeface="Arial" panose="020B0604020202020204" pitchFamily="34" charset="0"/>
                <a:cs typeface="Arial" panose="020B0604020202020204" pitchFamily="34" charset="0"/>
              </a:rPr>
              <a:t>Marked upward elevation of cotton tip &gt; </a:t>
            </a:r>
            <a:r>
              <a:rPr lang="en-US" dirty="0">
                <a:latin typeface="Arial"/>
                <a:ea typeface="Calibri"/>
                <a:cs typeface="Arial"/>
              </a:rPr>
              <a:t>30 </a:t>
            </a:r>
            <a:r>
              <a:rPr lang="en-US" baseline="30000" dirty="0">
                <a:latin typeface="Arial"/>
                <a:ea typeface="Calibri"/>
                <a:cs typeface="Arial"/>
              </a:rPr>
              <a:t>0 </a:t>
            </a:r>
            <a:r>
              <a:rPr lang="en-US" dirty="0">
                <a:latin typeface="Arial"/>
                <a:ea typeface="Calibri"/>
                <a:cs typeface="Arial"/>
              </a:rPr>
              <a:t>Indicate urethra hyper </a:t>
            </a:r>
            <a:r>
              <a:rPr lang="en-US" dirty="0" smtClean="0">
                <a:latin typeface="Arial"/>
                <a:ea typeface="Calibri"/>
                <a:cs typeface="Arial"/>
              </a:rPr>
              <a:t>mobility.</a:t>
            </a:r>
          </a:p>
          <a:p>
            <a:endParaRPr lang="en-US" dirty="0" smtClean="0">
              <a:latin typeface="Arial"/>
              <a:ea typeface="Calibri"/>
              <a:cs typeface="Arial"/>
            </a:endParaRPr>
          </a:p>
          <a:p>
            <a:pPr>
              <a:lnSpc>
                <a:spcPct val="115000"/>
              </a:lnSpc>
              <a:spcAft>
                <a:spcPts val="1000"/>
              </a:spcAft>
            </a:pPr>
            <a:r>
              <a:rPr lang="en-US" dirty="0">
                <a:latin typeface="Arial"/>
                <a:ea typeface="Calibri"/>
                <a:cs typeface="Arial"/>
              </a:rPr>
              <a:t>A pelvic and/or renal tract </a:t>
            </a:r>
            <a:r>
              <a:rPr lang="en-US" sz="2000" b="1" dirty="0">
                <a:latin typeface="Arial"/>
                <a:ea typeface="Calibri"/>
                <a:cs typeface="Arial"/>
              </a:rPr>
              <a:t>ultrasound</a:t>
            </a:r>
            <a:r>
              <a:rPr lang="en-US" dirty="0">
                <a:latin typeface="Arial"/>
                <a:ea typeface="Calibri"/>
                <a:cs typeface="Arial"/>
              </a:rPr>
              <a:t> may be indicated if:</a:t>
            </a:r>
            <a:endParaRPr lang="en-US" dirty="0">
              <a:latin typeface="Calibri"/>
              <a:ea typeface="Calibri"/>
              <a:cs typeface="Arial"/>
            </a:endParaRPr>
          </a:p>
          <a:p>
            <a:pPr marL="342900" lvl="0" indent="-342900">
              <a:lnSpc>
                <a:spcPct val="115000"/>
              </a:lnSpc>
              <a:spcAft>
                <a:spcPts val="1000"/>
              </a:spcAft>
              <a:buFont typeface="+mj-lt"/>
              <a:buAutoNum type="arabicPeriod"/>
            </a:pPr>
            <a:r>
              <a:rPr lang="en-US" dirty="0">
                <a:solidFill>
                  <a:srgbClr val="FF0000"/>
                </a:solidFill>
                <a:latin typeface="Arial"/>
                <a:ea typeface="Calibri"/>
                <a:cs typeface="Arial"/>
              </a:rPr>
              <a:t>There are symptoms of pelvic</a:t>
            </a:r>
            <a:r>
              <a:rPr lang="en-US" dirty="0">
                <a:latin typeface="Arial"/>
                <a:ea typeface="Calibri"/>
                <a:cs typeface="Arial"/>
              </a:rPr>
              <a:t> </a:t>
            </a:r>
            <a:r>
              <a:rPr lang="en-US" dirty="0">
                <a:solidFill>
                  <a:srgbClr val="FF0000"/>
                </a:solidFill>
                <a:latin typeface="Arial"/>
                <a:ea typeface="Calibri"/>
                <a:cs typeface="Arial"/>
              </a:rPr>
              <a:t>pain</a:t>
            </a:r>
            <a:r>
              <a:rPr lang="en-US" dirty="0">
                <a:latin typeface="Arial"/>
                <a:ea typeface="Calibri"/>
                <a:cs typeface="Arial"/>
              </a:rPr>
              <a:t>. </a:t>
            </a:r>
            <a:endParaRPr lang="en-US" dirty="0">
              <a:latin typeface="Calibri"/>
              <a:ea typeface="Calibri"/>
              <a:cs typeface="Arial"/>
            </a:endParaRPr>
          </a:p>
          <a:p>
            <a:pPr marL="342900" lvl="0" indent="-342900">
              <a:lnSpc>
                <a:spcPct val="115000"/>
              </a:lnSpc>
              <a:spcAft>
                <a:spcPts val="1000"/>
              </a:spcAft>
              <a:buFont typeface="+mj-lt"/>
              <a:buAutoNum type="arabicPeriod"/>
            </a:pPr>
            <a:r>
              <a:rPr lang="en-US" dirty="0">
                <a:solidFill>
                  <a:srgbClr val="FF0000"/>
                </a:solidFill>
                <a:latin typeface="Arial"/>
                <a:ea typeface="Calibri"/>
                <a:cs typeface="Arial"/>
              </a:rPr>
              <a:t>Clinical suspicion of a pelvic</a:t>
            </a:r>
            <a:r>
              <a:rPr lang="en-US" dirty="0">
                <a:latin typeface="Arial"/>
                <a:ea typeface="Calibri"/>
                <a:cs typeface="Arial"/>
              </a:rPr>
              <a:t> </a:t>
            </a:r>
            <a:r>
              <a:rPr lang="en-US" dirty="0">
                <a:solidFill>
                  <a:srgbClr val="FF0000"/>
                </a:solidFill>
                <a:latin typeface="Arial"/>
                <a:ea typeface="Calibri"/>
                <a:cs typeface="Arial"/>
              </a:rPr>
              <a:t>mass</a:t>
            </a:r>
            <a:r>
              <a:rPr lang="en-US" dirty="0">
                <a:latin typeface="Arial"/>
                <a:ea typeface="Calibri"/>
                <a:cs typeface="Arial"/>
              </a:rPr>
              <a:t>.</a:t>
            </a:r>
            <a:endParaRPr lang="en-US" dirty="0">
              <a:latin typeface="Calibri"/>
              <a:ea typeface="Calibri"/>
              <a:cs typeface="Arial"/>
            </a:endParaRPr>
          </a:p>
          <a:p>
            <a:pPr marL="342900" lvl="0" indent="-342900">
              <a:lnSpc>
                <a:spcPct val="115000"/>
              </a:lnSpc>
              <a:spcAft>
                <a:spcPts val="1000"/>
              </a:spcAft>
              <a:buFont typeface="+mj-lt"/>
              <a:buAutoNum type="arabicPeriod"/>
            </a:pPr>
            <a:r>
              <a:rPr lang="en-US" dirty="0" smtClean="0">
                <a:solidFill>
                  <a:srgbClr val="FF0000"/>
                </a:solidFill>
                <a:latin typeface="Arial"/>
                <a:ea typeface="Calibri"/>
                <a:cs typeface="Arial"/>
              </a:rPr>
              <a:t>Hematuria</a:t>
            </a:r>
            <a:r>
              <a:rPr lang="en-US" dirty="0" smtClean="0">
                <a:latin typeface="Arial"/>
                <a:ea typeface="Calibri"/>
                <a:cs typeface="Arial"/>
              </a:rPr>
              <a:t>. </a:t>
            </a:r>
            <a:endParaRPr lang="en-US" dirty="0">
              <a:latin typeface="Calibri"/>
              <a:ea typeface="Calibri"/>
              <a:cs typeface="Arial"/>
            </a:endParaRPr>
          </a:p>
          <a:p>
            <a:pPr marL="342900" lvl="0" indent="-342900">
              <a:lnSpc>
                <a:spcPct val="115000"/>
              </a:lnSpc>
              <a:spcAft>
                <a:spcPts val="1000"/>
              </a:spcAft>
              <a:buFont typeface="+mj-lt"/>
              <a:buAutoNum type="arabicPeriod"/>
            </a:pPr>
            <a:r>
              <a:rPr lang="en-US" dirty="0">
                <a:solidFill>
                  <a:srgbClr val="FF0000"/>
                </a:solidFill>
                <a:latin typeface="Arial"/>
                <a:ea typeface="Calibri"/>
                <a:cs typeface="Arial"/>
              </a:rPr>
              <a:t>Bladder pain.</a:t>
            </a:r>
            <a:endParaRPr lang="en-US" dirty="0">
              <a:solidFill>
                <a:srgbClr val="FF0000"/>
              </a:solidFill>
              <a:latin typeface="Calibri"/>
              <a:ea typeface="Calibri"/>
              <a:cs typeface="Arial"/>
            </a:endParaRPr>
          </a:p>
          <a:p>
            <a:pPr marL="342900" lvl="0" indent="-342900">
              <a:lnSpc>
                <a:spcPct val="115000"/>
              </a:lnSpc>
              <a:spcAft>
                <a:spcPts val="1000"/>
              </a:spcAft>
              <a:buFont typeface="+mj-lt"/>
              <a:buAutoNum type="arabicPeriod"/>
            </a:pPr>
            <a:r>
              <a:rPr lang="en-US" dirty="0">
                <a:solidFill>
                  <a:srgbClr val="FF0000"/>
                </a:solidFill>
                <a:latin typeface="Arial"/>
                <a:ea typeface="Calibri"/>
                <a:cs typeface="Arial"/>
              </a:rPr>
              <a:t>Recurrent UTI</a:t>
            </a:r>
            <a:r>
              <a:rPr lang="en-US" dirty="0">
                <a:latin typeface="Arial"/>
                <a:ea typeface="Calibri"/>
                <a:cs typeface="Arial"/>
              </a:rPr>
              <a:t>. </a:t>
            </a:r>
            <a:endParaRPr lang="en-US" dirty="0">
              <a:latin typeface="Calibri"/>
              <a:ea typeface="Calibri"/>
              <a:cs typeface="Arial"/>
            </a:endParaRPr>
          </a:p>
          <a:p>
            <a:pPr>
              <a:lnSpc>
                <a:spcPct val="115000"/>
              </a:lnSpc>
              <a:spcAft>
                <a:spcPts val="1000"/>
              </a:spcAft>
            </a:pPr>
            <a:r>
              <a:rPr lang="en-US" b="1" dirty="0">
                <a:latin typeface="Arial"/>
                <a:ea typeface="Calibri"/>
                <a:cs typeface="Arial"/>
              </a:rPr>
              <a:t>(MDT) </a:t>
            </a:r>
            <a:r>
              <a:rPr lang="en-US" dirty="0">
                <a:latin typeface="Arial"/>
                <a:ea typeface="Calibri"/>
                <a:cs typeface="Arial"/>
              </a:rPr>
              <a:t>meeting, including a </a:t>
            </a:r>
            <a:r>
              <a:rPr lang="en-US" dirty="0" smtClean="0">
                <a:latin typeface="Arial"/>
                <a:ea typeface="Calibri"/>
                <a:cs typeface="Arial"/>
              </a:rPr>
              <a:t>gynecologist, </a:t>
            </a:r>
            <a:r>
              <a:rPr lang="en-US" dirty="0">
                <a:latin typeface="Arial"/>
                <a:ea typeface="Calibri"/>
                <a:cs typeface="Arial"/>
              </a:rPr>
              <a:t>urologist, continence nurse, physiotherapist </a:t>
            </a:r>
            <a:r>
              <a:rPr lang="en-US" dirty="0" smtClean="0">
                <a:latin typeface="Arial"/>
                <a:ea typeface="Calibri"/>
                <a:cs typeface="Arial"/>
              </a:rPr>
              <a:t>and  </a:t>
            </a:r>
            <a:r>
              <a:rPr lang="en-US" dirty="0">
                <a:latin typeface="Arial"/>
                <a:ea typeface="Calibri"/>
                <a:cs typeface="Arial"/>
              </a:rPr>
              <a:t>elderly </a:t>
            </a:r>
            <a:r>
              <a:rPr lang="en-US" dirty="0" smtClean="0">
                <a:latin typeface="Arial"/>
                <a:ea typeface="Calibri"/>
                <a:cs typeface="Arial"/>
              </a:rPr>
              <a:t>care consultant </a:t>
            </a:r>
            <a:r>
              <a:rPr lang="en-US" dirty="0">
                <a:latin typeface="Arial"/>
                <a:ea typeface="Calibri"/>
                <a:cs typeface="Arial"/>
              </a:rPr>
              <a:t>to discuss management plans for patients with </a:t>
            </a:r>
            <a:r>
              <a:rPr lang="en-US" dirty="0">
                <a:solidFill>
                  <a:srgbClr val="FF0000"/>
                </a:solidFill>
                <a:latin typeface="Arial"/>
                <a:ea typeface="Calibri"/>
                <a:cs typeface="Arial"/>
              </a:rPr>
              <a:t>mixed symptoms</a:t>
            </a:r>
            <a:r>
              <a:rPr lang="en-US" dirty="0">
                <a:latin typeface="Arial"/>
                <a:ea typeface="Calibri"/>
                <a:cs typeface="Arial"/>
              </a:rPr>
              <a:t>, or those with </a:t>
            </a:r>
            <a:r>
              <a:rPr lang="en-US" dirty="0">
                <a:solidFill>
                  <a:srgbClr val="FF0000"/>
                </a:solidFill>
                <a:latin typeface="Arial"/>
                <a:ea typeface="Calibri"/>
                <a:cs typeface="Arial"/>
              </a:rPr>
              <a:t>recurrent problems after previous treatment</a:t>
            </a:r>
            <a:r>
              <a:rPr lang="en-US" dirty="0">
                <a:latin typeface="Arial"/>
                <a:ea typeface="Calibri"/>
                <a:cs typeface="Arial"/>
              </a:rPr>
              <a:t>. </a:t>
            </a:r>
            <a:endParaRPr lang="en-US" dirty="0">
              <a:latin typeface="Calibri"/>
              <a:ea typeface="Calibri"/>
              <a:cs typeface="Arial"/>
            </a:endParaRPr>
          </a:p>
          <a:p>
            <a:endParaRPr lang="en-US" sz="1400" dirty="0">
              <a:latin typeface="Calibri"/>
              <a:ea typeface="Calibri"/>
              <a:cs typeface="Arial"/>
            </a:endParaRPr>
          </a:p>
        </p:txBody>
      </p:sp>
    </p:spTree>
    <p:extLst>
      <p:ext uri="{BB962C8B-B14F-4D97-AF65-F5344CB8AC3E}">
        <p14:creationId xmlns:p14="http://schemas.microsoft.com/office/powerpoint/2010/main" val="28934239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50944" y="748665"/>
            <a:ext cx="5655945" cy="6000750"/>
          </a:xfrm>
          <a:prstGeom prst="rect">
            <a:avLst/>
          </a:prstGeom>
        </p:spPr>
      </p:pic>
      <p:sp>
        <p:nvSpPr>
          <p:cNvPr id="3" name="Rectangle 2"/>
          <p:cNvSpPr/>
          <p:nvPr/>
        </p:nvSpPr>
        <p:spPr>
          <a:xfrm>
            <a:off x="3285953" y="146804"/>
            <a:ext cx="6280957" cy="461665"/>
          </a:xfrm>
          <a:prstGeom prst="rect">
            <a:avLst/>
          </a:prstGeom>
        </p:spPr>
        <p:txBody>
          <a:bodyPr wrap="square">
            <a:spAutoFit/>
          </a:bodyPr>
          <a:lstStyle/>
          <a:p>
            <a:pPr algn="ctr"/>
            <a:r>
              <a:rPr lang="en-US" sz="2400" b="1" dirty="0" smtClean="0">
                <a:latin typeface="Arial" panose="020B0604020202020204" pitchFamily="34" charset="0"/>
                <a:cs typeface="Arial" panose="020B0604020202020204" pitchFamily="34" charset="0"/>
              </a:rPr>
              <a:t>Voiding- Cysto- Urethro- Graph  VCUG</a:t>
            </a:r>
            <a:endParaRPr lang="ar-IQ" sz="2400" dirty="0"/>
          </a:p>
        </p:txBody>
      </p:sp>
    </p:spTree>
    <p:extLst>
      <p:ext uri="{BB962C8B-B14F-4D97-AF65-F5344CB8AC3E}">
        <p14:creationId xmlns:p14="http://schemas.microsoft.com/office/powerpoint/2010/main" val="1724368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462" y="845820"/>
            <a:ext cx="10396538" cy="5859780"/>
          </a:xfrm>
          <a:prstGeom prst="rect">
            <a:avLst/>
          </a:prstGeom>
        </p:spPr>
      </p:pic>
      <p:sp>
        <p:nvSpPr>
          <p:cNvPr id="3" name="Rectangle 2"/>
          <p:cNvSpPr/>
          <p:nvPr/>
        </p:nvSpPr>
        <p:spPr>
          <a:xfrm>
            <a:off x="3640339" y="169664"/>
            <a:ext cx="6706783" cy="584775"/>
          </a:xfrm>
          <a:prstGeom prst="rect">
            <a:avLst/>
          </a:prstGeom>
        </p:spPr>
        <p:txBody>
          <a:bodyPr wrap="square">
            <a:spAutoFit/>
          </a:bodyPr>
          <a:lstStyle/>
          <a:p>
            <a:pPr algn="ctr"/>
            <a:r>
              <a:rPr lang="en-US" sz="3200" b="1" dirty="0">
                <a:latin typeface="Arial" panose="020B0604020202020204" pitchFamily="34" charset="0"/>
                <a:cs typeface="Arial" panose="020B0604020202020204" pitchFamily="34" charset="0"/>
              </a:rPr>
              <a:t>Ambulatory urodynamic</a:t>
            </a:r>
            <a:endParaRPr lang="ar-IQ" sz="3200" b="1" dirty="0"/>
          </a:p>
        </p:txBody>
      </p:sp>
    </p:spTree>
    <p:extLst>
      <p:ext uri="{BB962C8B-B14F-4D97-AF65-F5344CB8AC3E}">
        <p14:creationId xmlns:p14="http://schemas.microsoft.com/office/powerpoint/2010/main" val="6615468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12132" y="143220"/>
            <a:ext cx="6096000" cy="3049040"/>
          </a:xfrm>
          <a:prstGeom prst="rect">
            <a:avLst/>
          </a:prstGeom>
        </p:spPr>
        <p:txBody>
          <a:bodyPr>
            <a:spAutoFit/>
          </a:bodyPr>
          <a:lstStyle/>
          <a:p>
            <a:pPr lvl="0">
              <a:lnSpc>
                <a:spcPct val="115000"/>
              </a:lnSpc>
              <a:spcAft>
                <a:spcPts val="1000"/>
              </a:spcAft>
              <a:buClr>
                <a:srgbClr val="FE8637"/>
              </a:buClr>
            </a:pPr>
            <a:r>
              <a:rPr lang="en-US" sz="2400" b="1" dirty="0">
                <a:solidFill>
                  <a:srgbClr val="FF0000"/>
                </a:solidFill>
                <a:latin typeface="Arial"/>
                <a:ea typeface="Calibri"/>
                <a:cs typeface="Arial"/>
              </a:rPr>
              <a:t>Indications of urodynamic testing </a:t>
            </a:r>
            <a:r>
              <a:rPr lang="en-US" sz="2400" b="1" dirty="0" smtClean="0">
                <a:solidFill>
                  <a:srgbClr val="FF0000"/>
                </a:solidFill>
                <a:latin typeface="Arial"/>
                <a:ea typeface="Calibri"/>
                <a:cs typeface="Arial"/>
              </a:rPr>
              <a:t> </a:t>
            </a:r>
            <a:endParaRPr lang="en-US" sz="2400" b="1" dirty="0">
              <a:solidFill>
                <a:srgbClr val="FF0000"/>
              </a:solidFill>
              <a:latin typeface="Calibri"/>
              <a:ea typeface="Calibri"/>
              <a:cs typeface="Arial"/>
            </a:endParaRPr>
          </a:p>
          <a:p>
            <a:pPr marL="342900" lvl="0" indent="-342900">
              <a:lnSpc>
                <a:spcPct val="115000"/>
              </a:lnSpc>
              <a:spcAft>
                <a:spcPts val="1000"/>
              </a:spcAft>
              <a:buClr>
                <a:srgbClr val="FE8637"/>
              </a:buClr>
              <a:buFont typeface="+mj-lt"/>
              <a:buAutoNum type="arabicPeriod"/>
            </a:pPr>
            <a:r>
              <a:rPr lang="en-US" dirty="0">
                <a:solidFill>
                  <a:prstClr val="black"/>
                </a:solidFill>
                <a:latin typeface="Arial"/>
                <a:ea typeface="Calibri"/>
                <a:cs typeface="Arial"/>
              </a:rPr>
              <a:t>Failure of conservative measures.</a:t>
            </a:r>
          </a:p>
          <a:p>
            <a:pPr marL="342900" lvl="0" indent="-342900">
              <a:lnSpc>
                <a:spcPct val="115000"/>
              </a:lnSpc>
              <a:spcAft>
                <a:spcPts val="1000"/>
              </a:spcAft>
              <a:buClr>
                <a:srgbClr val="FE8637"/>
              </a:buClr>
              <a:buFont typeface="+mj-lt"/>
              <a:buAutoNum type="arabicPeriod"/>
            </a:pPr>
            <a:r>
              <a:rPr lang="en-US" dirty="0">
                <a:solidFill>
                  <a:prstClr val="black"/>
                </a:solidFill>
                <a:latin typeface="Arial"/>
                <a:ea typeface="Calibri"/>
                <a:cs typeface="Arial"/>
              </a:rPr>
              <a:t>Failure of </a:t>
            </a:r>
            <a:r>
              <a:rPr lang="en-US" dirty="0" smtClean="0">
                <a:solidFill>
                  <a:prstClr val="black"/>
                </a:solidFill>
                <a:latin typeface="Arial"/>
                <a:ea typeface="Calibri"/>
                <a:cs typeface="Arial"/>
              </a:rPr>
              <a:t>medications.</a:t>
            </a:r>
            <a:endParaRPr lang="en-US" dirty="0">
              <a:solidFill>
                <a:prstClr val="black"/>
              </a:solidFill>
              <a:latin typeface="Calibri"/>
              <a:ea typeface="Calibri"/>
              <a:cs typeface="Arial"/>
            </a:endParaRPr>
          </a:p>
          <a:p>
            <a:pPr marL="342900" lvl="0" indent="-342900">
              <a:lnSpc>
                <a:spcPct val="115000"/>
              </a:lnSpc>
              <a:spcAft>
                <a:spcPts val="1000"/>
              </a:spcAft>
              <a:buClr>
                <a:srgbClr val="FE8637"/>
              </a:buClr>
              <a:buFont typeface="+mj-lt"/>
              <a:buAutoNum type="arabicPeriod"/>
            </a:pPr>
            <a:r>
              <a:rPr lang="en-US" dirty="0">
                <a:solidFill>
                  <a:prstClr val="black"/>
                </a:solidFill>
                <a:latin typeface="Arial"/>
                <a:ea typeface="Calibri"/>
                <a:cs typeface="Arial"/>
              </a:rPr>
              <a:t>Patients with recurrent symptoms. </a:t>
            </a:r>
            <a:endParaRPr lang="en-US" dirty="0">
              <a:solidFill>
                <a:prstClr val="black"/>
              </a:solidFill>
              <a:latin typeface="Calibri"/>
              <a:ea typeface="Calibri"/>
              <a:cs typeface="Arial"/>
            </a:endParaRPr>
          </a:p>
          <a:p>
            <a:pPr marL="342900" lvl="0" indent="-342900">
              <a:lnSpc>
                <a:spcPct val="115000"/>
              </a:lnSpc>
              <a:spcAft>
                <a:spcPts val="1000"/>
              </a:spcAft>
              <a:buClr>
                <a:srgbClr val="FE8637"/>
              </a:buClr>
              <a:buFont typeface="+mj-lt"/>
              <a:buAutoNum type="arabicPeriod"/>
            </a:pPr>
            <a:r>
              <a:rPr lang="en-US" dirty="0">
                <a:solidFill>
                  <a:prstClr val="black"/>
                </a:solidFill>
                <a:latin typeface="Arial"/>
                <a:ea typeface="Calibri"/>
                <a:cs typeface="Arial"/>
              </a:rPr>
              <a:t>Those with complex histories. </a:t>
            </a:r>
            <a:endParaRPr lang="en-US" dirty="0">
              <a:solidFill>
                <a:prstClr val="black"/>
              </a:solidFill>
              <a:latin typeface="Calibri"/>
              <a:ea typeface="Calibri"/>
              <a:cs typeface="Arial"/>
            </a:endParaRPr>
          </a:p>
          <a:p>
            <a:pPr marL="342900" lvl="0" indent="-342900">
              <a:lnSpc>
                <a:spcPct val="115000"/>
              </a:lnSpc>
              <a:spcAft>
                <a:spcPts val="1000"/>
              </a:spcAft>
              <a:buClr>
                <a:srgbClr val="FE8637"/>
              </a:buClr>
              <a:buFont typeface="+mj-lt"/>
              <a:buAutoNum type="arabicPeriod"/>
            </a:pPr>
            <a:r>
              <a:rPr lang="en-US" dirty="0">
                <a:solidFill>
                  <a:prstClr val="black"/>
                </a:solidFill>
                <a:latin typeface="Arial"/>
                <a:ea typeface="Calibri"/>
                <a:cs typeface="Arial"/>
              </a:rPr>
              <a:t>Those who have undergone </a:t>
            </a:r>
            <a:r>
              <a:rPr lang="en-US" dirty="0" smtClean="0">
                <a:solidFill>
                  <a:prstClr val="black"/>
                </a:solidFill>
                <a:latin typeface="Arial"/>
                <a:ea typeface="Calibri"/>
                <a:cs typeface="Arial"/>
              </a:rPr>
              <a:t>previous surgery for incontinence or prolapse. </a:t>
            </a:r>
            <a:endParaRPr lang="en-US" dirty="0">
              <a:solidFill>
                <a:prstClr val="black"/>
              </a:solidFill>
              <a:latin typeface="Calibri"/>
              <a:ea typeface="Calibri"/>
              <a:cs typeface="Arial"/>
            </a:endParaRPr>
          </a:p>
        </p:txBody>
      </p:sp>
      <p:pic>
        <p:nvPicPr>
          <p:cNvPr id="6" name="Picture 5"/>
          <p:cNvPicPr>
            <a:picLocks noChangeAspect="1"/>
          </p:cNvPicPr>
          <p:nvPr/>
        </p:nvPicPr>
        <p:blipFill>
          <a:blip r:embed="rId2"/>
          <a:stretch>
            <a:fillRect/>
          </a:stretch>
        </p:blipFill>
        <p:spPr>
          <a:xfrm>
            <a:off x="7182997" y="1292931"/>
            <a:ext cx="4732343" cy="5285690"/>
          </a:xfrm>
          <a:prstGeom prst="rect">
            <a:avLst/>
          </a:prstGeom>
        </p:spPr>
      </p:pic>
    </p:spTree>
    <p:extLst>
      <p:ext uri="{BB962C8B-B14F-4D97-AF65-F5344CB8AC3E}">
        <p14:creationId xmlns:p14="http://schemas.microsoft.com/office/powerpoint/2010/main" val="8796371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91228" y="180416"/>
            <a:ext cx="10128173" cy="6259149"/>
          </a:xfrm>
          <a:prstGeom prst="rect">
            <a:avLst/>
          </a:prstGeom>
        </p:spPr>
        <p:txBody>
          <a:bodyPr wrap="square">
            <a:spAutoFit/>
          </a:bodyPr>
          <a:lstStyle/>
          <a:p>
            <a:pPr>
              <a:lnSpc>
                <a:spcPct val="115000"/>
              </a:lnSpc>
              <a:spcAft>
                <a:spcPts val="1000"/>
              </a:spcAft>
            </a:pPr>
            <a:r>
              <a:rPr lang="en-US" sz="2400" b="1" dirty="0">
                <a:solidFill>
                  <a:srgbClr val="FF0000"/>
                </a:solidFill>
                <a:latin typeface="Arial"/>
                <a:ea typeface="Calibri"/>
                <a:cs typeface="Arial"/>
              </a:rPr>
              <a:t>Urodynamic testing</a:t>
            </a:r>
            <a:endParaRPr lang="en-US" sz="2400" dirty="0">
              <a:solidFill>
                <a:srgbClr val="FF0000"/>
              </a:solidFill>
              <a:latin typeface="Calibri"/>
              <a:ea typeface="Calibri"/>
              <a:cs typeface="Arial"/>
            </a:endParaRPr>
          </a:p>
          <a:p>
            <a:pPr marL="342900" lvl="0" indent="-342900">
              <a:lnSpc>
                <a:spcPct val="115000"/>
              </a:lnSpc>
              <a:spcAft>
                <a:spcPts val="1000"/>
              </a:spcAft>
              <a:buFont typeface="Symbol"/>
              <a:buChar char=""/>
            </a:pPr>
            <a:r>
              <a:rPr lang="en-US" dirty="0">
                <a:latin typeface="Arial"/>
                <a:ea typeface="Calibri"/>
                <a:cs typeface="Arial"/>
              </a:rPr>
              <a:t>To determine the micturition cycle (bladder filling and voiding) while recording abdominal and bladder pressure, to provide a diagnosis. </a:t>
            </a:r>
            <a:endParaRPr lang="en-US" sz="1400" dirty="0">
              <a:latin typeface="Calibri"/>
              <a:ea typeface="Calibri"/>
              <a:cs typeface="Arial"/>
            </a:endParaRPr>
          </a:p>
          <a:p>
            <a:pPr marL="342900" lvl="0" indent="-342900">
              <a:lnSpc>
                <a:spcPct val="115000"/>
              </a:lnSpc>
              <a:spcAft>
                <a:spcPts val="1000"/>
              </a:spcAft>
              <a:buFont typeface="Symbol"/>
              <a:buChar char=""/>
            </a:pPr>
            <a:r>
              <a:rPr lang="en-US" dirty="0">
                <a:latin typeface="Arial"/>
                <a:ea typeface="Calibri"/>
                <a:cs typeface="Arial"/>
              </a:rPr>
              <a:t>A fine pressure catheter is placed in the bladder and a second catheter in the rectum, the bladder is filled with warm saline , the patient sitting on a container that records leakage.</a:t>
            </a:r>
            <a:endParaRPr lang="en-US" sz="1400" dirty="0">
              <a:latin typeface="Calibri"/>
              <a:ea typeface="Calibri"/>
              <a:cs typeface="Arial"/>
            </a:endParaRPr>
          </a:p>
          <a:p>
            <a:pPr marL="342900" lvl="0" indent="-342900">
              <a:lnSpc>
                <a:spcPct val="115000"/>
              </a:lnSpc>
              <a:spcAft>
                <a:spcPts val="1000"/>
              </a:spcAft>
              <a:buFont typeface="Symbol"/>
              <a:buChar char=""/>
            </a:pPr>
            <a:r>
              <a:rPr lang="en-US" dirty="0">
                <a:latin typeface="Arial"/>
                <a:ea typeface="Calibri"/>
                <a:cs typeface="Arial"/>
              </a:rPr>
              <a:t>Bladder pres.− abdominal pres.= detrusor pres.(D=B-A). </a:t>
            </a:r>
            <a:endParaRPr lang="en-US" sz="1400" dirty="0">
              <a:latin typeface="Calibri"/>
              <a:ea typeface="Calibri"/>
              <a:cs typeface="Arial"/>
            </a:endParaRPr>
          </a:p>
          <a:p>
            <a:pPr marL="342900" lvl="0" indent="-342900">
              <a:lnSpc>
                <a:spcPct val="115000"/>
              </a:lnSpc>
              <a:spcAft>
                <a:spcPts val="1000"/>
              </a:spcAft>
              <a:buFont typeface="Symbol"/>
              <a:buChar char=""/>
            </a:pPr>
            <a:r>
              <a:rPr lang="en-US" dirty="0">
                <a:latin typeface="Arial"/>
                <a:ea typeface="Calibri"/>
                <a:cs typeface="Arial"/>
              </a:rPr>
              <a:t>During filling the patient is asked to declare the onset of bladder </a:t>
            </a:r>
            <a:r>
              <a:rPr lang="en-US" dirty="0">
                <a:solidFill>
                  <a:srgbClr val="FF0000"/>
                </a:solidFill>
                <a:latin typeface="Arial"/>
                <a:ea typeface="Calibri"/>
                <a:cs typeface="Arial"/>
              </a:rPr>
              <a:t>filling</a:t>
            </a:r>
            <a:r>
              <a:rPr lang="en-US" dirty="0">
                <a:latin typeface="Arial"/>
                <a:ea typeface="Calibri"/>
                <a:cs typeface="Arial"/>
              </a:rPr>
              <a:t> sensation ( </a:t>
            </a:r>
            <a:r>
              <a:rPr lang="en-US" dirty="0">
                <a:solidFill>
                  <a:srgbClr val="FF0000"/>
                </a:solidFill>
                <a:latin typeface="Arial"/>
                <a:ea typeface="Calibri"/>
                <a:cs typeface="Arial"/>
              </a:rPr>
              <a:t>150</a:t>
            </a:r>
            <a:r>
              <a:rPr lang="en-US" dirty="0">
                <a:latin typeface="Arial"/>
                <a:ea typeface="Calibri"/>
                <a:cs typeface="Arial"/>
              </a:rPr>
              <a:t> ml volume), a </a:t>
            </a:r>
            <a:r>
              <a:rPr lang="en-US" dirty="0">
                <a:solidFill>
                  <a:srgbClr val="FF0000"/>
                </a:solidFill>
                <a:latin typeface="Arial"/>
                <a:ea typeface="Calibri"/>
                <a:cs typeface="Arial"/>
              </a:rPr>
              <a:t>strong</a:t>
            </a:r>
            <a:r>
              <a:rPr lang="en-US" dirty="0">
                <a:latin typeface="Arial"/>
                <a:ea typeface="Calibri"/>
                <a:cs typeface="Arial"/>
              </a:rPr>
              <a:t> desire to void ( </a:t>
            </a:r>
            <a:r>
              <a:rPr lang="en-US" dirty="0">
                <a:solidFill>
                  <a:srgbClr val="FF0000"/>
                </a:solidFill>
                <a:latin typeface="Arial"/>
                <a:ea typeface="Calibri"/>
                <a:cs typeface="Arial"/>
              </a:rPr>
              <a:t>350</a:t>
            </a:r>
            <a:r>
              <a:rPr lang="en-US" dirty="0">
                <a:latin typeface="Arial"/>
                <a:ea typeface="Calibri"/>
                <a:cs typeface="Arial"/>
              </a:rPr>
              <a:t> ml ) and the onset of </a:t>
            </a:r>
            <a:r>
              <a:rPr lang="en-US" dirty="0">
                <a:solidFill>
                  <a:srgbClr val="FF0000"/>
                </a:solidFill>
                <a:latin typeface="Arial"/>
                <a:ea typeface="Calibri"/>
                <a:cs typeface="Arial"/>
              </a:rPr>
              <a:t>urgency</a:t>
            </a:r>
            <a:r>
              <a:rPr lang="en-US" dirty="0">
                <a:latin typeface="Arial"/>
                <a:ea typeface="Calibri"/>
                <a:cs typeface="Arial"/>
              </a:rPr>
              <a:t> ( </a:t>
            </a:r>
            <a:r>
              <a:rPr lang="en-US" dirty="0">
                <a:solidFill>
                  <a:srgbClr val="FF0000"/>
                </a:solidFill>
                <a:latin typeface="Arial"/>
                <a:ea typeface="Calibri"/>
                <a:cs typeface="Arial"/>
              </a:rPr>
              <a:t>500 </a:t>
            </a:r>
            <a:r>
              <a:rPr lang="en-US" dirty="0">
                <a:latin typeface="Arial"/>
                <a:ea typeface="Calibri"/>
                <a:cs typeface="Arial"/>
              </a:rPr>
              <a:t>ml</a:t>
            </a:r>
            <a:r>
              <a:rPr lang="en-US" dirty="0" smtClean="0">
                <a:latin typeface="Arial"/>
                <a:ea typeface="Calibri"/>
                <a:cs typeface="Arial"/>
              </a:rPr>
              <a:t>).</a:t>
            </a:r>
          </a:p>
          <a:p>
            <a:pPr lvl="0">
              <a:lnSpc>
                <a:spcPct val="115000"/>
              </a:lnSpc>
              <a:spcAft>
                <a:spcPts val="1000"/>
              </a:spcAft>
            </a:pPr>
            <a:r>
              <a:rPr lang="en-US" dirty="0">
                <a:latin typeface="Arial"/>
                <a:ea typeface="Calibri"/>
                <a:cs typeface="Arial"/>
              </a:rPr>
              <a:t>A urodynamic test will: </a:t>
            </a:r>
          </a:p>
          <a:p>
            <a:pPr marL="457200" lvl="0" indent="-457200">
              <a:lnSpc>
                <a:spcPct val="115000"/>
              </a:lnSpc>
              <a:spcAft>
                <a:spcPts val="1000"/>
              </a:spcAft>
              <a:buFont typeface="+mj-lt"/>
              <a:buAutoNum type="arabicPeriod"/>
            </a:pPr>
            <a:r>
              <a:rPr lang="en-US" dirty="0">
                <a:latin typeface="Arial"/>
                <a:ea typeface="Calibri"/>
                <a:cs typeface="Arial"/>
              </a:rPr>
              <a:t>Provide evidence of </a:t>
            </a:r>
            <a:r>
              <a:rPr lang="en-US" dirty="0">
                <a:solidFill>
                  <a:srgbClr val="FF0000"/>
                </a:solidFill>
                <a:latin typeface="Arial"/>
                <a:ea typeface="Calibri"/>
                <a:cs typeface="Arial"/>
              </a:rPr>
              <a:t>urethral sphincter weakness</a:t>
            </a:r>
            <a:r>
              <a:rPr lang="en-US" dirty="0">
                <a:latin typeface="Arial"/>
                <a:ea typeface="Calibri"/>
                <a:cs typeface="Arial"/>
              </a:rPr>
              <a:t>. </a:t>
            </a:r>
          </a:p>
          <a:p>
            <a:pPr marL="457200" lvl="0" indent="-457200">
              <a:lnSpc>
                <a:spcPct val="115000"/>
              </a:lnSpc>
              <a:spcAft>
                <a:spcPts val="1000"/>
              </a:spcAft>
              <a:buFont typeface="+mj-lt"/>
              <a:buAutoNum type="arabicPeriod"/>
            </a:pPr>
            <a:r>
              <a:rPr lang="en-US" dirty="0">
                <a:solidFill>
                  <a:prstClr val="black"/>
                </a:solidFill>
                <a:latin typeface="Arial"/>
                <a:ea typeface="Calibri"/>
                <a:cs typeface="Arial"/>
              </a:rPr>
              <a:t>Provide evidence of </a:t>
            </a:r>
            <a:r>
              <a:rPr lang="en-US" dirty="0">
                <a:solidFill>
                  <a:srgbClr val="FF0000"/>
                </a:solidFill>
                <a:latin typeface="Arial"/>
                <a:ea typeface="Calibri"/>
                <a:cs typeface="Arial"/>
              </a:rPr>
              <a:t>DOA.</a:t>
            </a:r>
            <a:r>
              <a:rPr lang="en-US" dirty="0">
                <a:latin typeface="Arial"/>
                <a:ea typeface="Calibri"/>
                <a:cs typeface="Arial"/>
              </a:rPr>
              <a:t> </a:t>
            </a:r>
          </a:p>
          <a:p>
            <a:pPr marL="457200" lvl="0" indent="-457200">
              <a:lnSpc>
                <a:spcPct val="115000"/>
              </a:lnSpc>
              <a:spcAft>
                <a:spcPts val="1000"/>
              </a:spcAft>
              <a:buFont typeface="+mj-lt"/>
              <a:buAutoNum type="arabicPeriod"/>
            </a:pPr>
            <a:r>
              <a:rPr lang="en-US" dirty="0">
                <a:latin typeface="Arial"/>
                <a:ea typeface="Calibri"/>
                <a:cs typeface="Arial"/>
              </a:rPr>
              <a:t>Identify normal or abnormal </a:t>
            </a:r>
            <a:r>
              <a:rPr lang="en-US" dirty="0">
                <a:solidFill>
                  <a:srgbClr val="FF0000"/>
                </a:solidFill>
                <a:latin typeface="Arial"/>
                <a:ea typeface="Calibri"/>
                <a:cs typeface="Arial"/>
              </a:rPr>
              <a:t>voiding function</a:t>
            </a:r>
            <a:r>
              <a:rPr lang="en-US" dirty="0">
                <a:latin typeface="Arial"/>
                <a:ea typeface="Calibri"/>
                <a:cs typeface="Arial"/>
              </a:rPr>
              <a:t>.</a:t>
            </a:r>
            <a:endParaRPr lang="en-US" sz="1400" dirty="0">
              <a:latin typeface="Calibri"/>
              <a:ea typeface="Calibri"/>
              <a:cs typeface="Arial"/>
            </a:endParaRPr>
          </a:p>
          <a:p>
            <a:pPr marL="342900" lvl="0" indent="-342900">
              <a:lnSpc>
                <a:spcPct val="115000"/>
              </a:lnSpc>
              <a:spcAft>
                <a:spcPts val="1000"/>
              </a:spcAft>
              <a:buFont typeface="Symbol"/>
              <a:buChar char=""/>
            </a:pPr>
            <a:r>
              <a:rPr lang="en-US" dirty="0">
                <a:latin typeface="Arial"/>
                <a:ea typeface="Calibri"/>
                <a:cs typeface="Arial"/>
              </a:rPr>
              <a:t>For women with </a:t>
            </a:r>
            <a:r>
              <a:rPr lang="en-US" dirty="0">
                <a:solidFill>
                  <a:srgbClr val="FF0000"/>
                </a:solidFill>
                <a:latin typeface="Arial"/>
                <a:ea typeface="Calibri"/>
                <a:cs typeface="Arial"/>
              </a:rPr>
              <a:t>OAB</a:t>
            </a:r>
            <a:r>
              <a:rPr lang="en-US" dirty="0">
                <a:latin typeface="Arial"/>
                <a:ea typeface="Calibri"/>
                <a:cs typeface="Arial"/>
              </a:rPr>
              <a:t>, many clinicians will initiate </a:t>
            </a:r>
            <a:r>
              <a:rPr lang="en-US" dirty="0">
                <a:solidFill>
                  <a:srgbClr val="FF0000"/>
                </a:solidFill>
                <a:latin typeface="Arial"/>
                <a:ea typeface="Calibri"/>
                <a:cs typeface="Arial"/>
              </a:rPr>
              <a:t>drug</a:t>
            </a:r>
            <a:r>
              <a:rPr lang="en-US" dirty="0">
                <a:latin typeface="Arial"/>
                <a:ea typeface="Calibri"/>
                <a:cs typeface="Arial"/>
              </a:rPr>
              <a:t> treatment before urodynamic testing. </a:t>
            </a:r>
            <a:endParaRPr lang="en-US" sz="1400" dirty="0">
              <a:latin typeface="Calibri"/>
              <a:ea typeface="Calibri"/>
              <a:cs typeface="Arial"/>
            </a:endParaRPr>
          </a:p>
          <a:p>
            <a:pPr marL="342900" lvl="0" indent="-342900">
              <a:lnSpc>
                <a:spcPct val="115000"/>
              </a:lnSpc>
              <a:spcAft>
                <a:spcPts val="1000"/>
              </a:spcAft>
              <a:buFont typeface="Symbol"/>
              <a:buChar char=""/>
            </a:pPr>
            <a:r>
              <a:rPr lang="en-US" dirty="0">
                <a:solidFill>
                  <a:srgbClr val="FF0000"/>
                </a:solidFill>
                <a:latin typeface="Arial"/>
                <a:ea typeface="Calibri"/>
                <a:cs typeface="Arial"/>
              </a:rPr>
              <a:t>Stress incontinence symptom</a:t>
            </a:r>
            <a:r>
              <a:rPr lang="en-US" dirty="0">
                <a:solidFill>
                  <a:prstClr val="black"/>
                </a:solidFill>
                <a:latin typeface="Arial"/>
                <a:ea typeface="Calibri"/>
                <a:cs typeface="Arial"/>
              </a:rPr>
              <a:t> </a:t>
            </a:r>
            <a:r>
              <a:rPr lang="en-US" dirty="0">
                <a:latin typeface="Arial"/>
                <a:ea typeface="Calibri"/>
                <a:cs typeface="Arial"/>
              </a:rPr>
              <a:t>is a </a:t>
            </a:r>
            <a:r>
              <a:rPr lang="en-US" u="sng" dirty="0">
                <a:latin typeface="Arial"/>
                <a:ea typeface="Calibri"/>
                <a:cs typeface="Arial"/>
              </a:rPr>
              <a:t>good predictor </a:t>
            </a:r>
            <a:r>
              <a:rPr lang="en-US" dirty="0">
                <a:latin typeface="Arial"/>
                <a:ea typeface="Calibri"/>
                <a:cs typeface="Arial"/>
              </a:rPr>
              <a:t>of identifying </a:t>
            </a:r>
            <a:r>
              <a:rPr lang="en-US" dirty="0">
                <a:solidFill>
                  <a:srgbClr val="FF0000"/>
                </a:solidFill>
                <a:latin typeface="Arial"/>
                <a:ea typeface="Calibri"/>
                <a:cs typeface="Arial"/>
              </a:rPr>
              <a:t>urethral sphincter weakness </a:t>
            </a:r>
            <a:r>
              <a:rPr lang="en-US" dirty="0">
                <a:latin typeface="Arial"/>
                <a:ea typeface="Calibri"/>
                <a:cs typeface="Arial"/>
              </a:rPr>
              <a:t>on urodynamic testing</a:t>
            </a:r>
            <a:r>
              <a:rPr lang="en-US" dirty="0" smtClean="0">
                <a:latin typeface="Arial"/>
                <a:ea typeface="Calibri"/>
                <a:cs typeface="Arial"/>
              </a:rPr>
              <a:t>.</a:t>
            </a:r>
            <a:endParaRPr lang="en-US" sz="1400" dirty="0">
              <a:latin typeface="Calibri"/>
              <a:ea typeface="Calibri"/>
              <a:cs typeface="Arial"/>
            </a:endParaRPr>
          </a:p>
        </p:txBody>
      </p:sp>
    </p:spTree>
    <p:extLst>
      <p:ext uri="{BB962C8B-B14F-4D97-AF65-F5344CB8AC3E}">
        <p14:creationId xmlns:p14="http://schemas.microsoft.com/office/powerpoint/2010/main" val="29899489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6955" y="2076308"/>
            <a:ext cx="7582865" cy="1990585"/>
          </a:xfrm>
          <a:prstGeom prst="rect">
            <a:avLst/>
          </a:prstGeom>
        </p:spPr>
      </p:pic>
      <p:sp>
        <p:nvSpPr>
          <p:cNvPr id="5" name="Rectangle 4"/>
          <p:cNvSpPr/>
          <p:nvPr/>
        </p:nvSpPr>
        <p:spPr>
          <a:xfrm>
            <a:off x="2938584" y="320431"/>
            <a:ext cx="4071815" cy="517065"/>
          </a:xfrm>
          <a:prstGeom prst="rect">
            <a:avLst/>
          </a:prstGeom>
        </p:spPr>
        <p:txBody>
          <a:bodyPr wrap="square">
            <a:spAutoFit/>
          </a:bodyPr>
          <a:lstStyle/>
          <a:p>
            <a:pPr lvl="0">
              <a:lnSpc>
                <a:spcPct val="115000"/>
              </a:lnSpc>
              <a:spcAft>
                <a:spcPts val="1000"/>
              </a:spcAft>
            </a:pPr>
            <a:r>
              <a:rPr lang="en-US" sz="2400" b="1" dirty="0" smtClean="0">
                <a:solidFill>
                  <a:srgbClr val="FF0000"/>
                </a:solidFill>
                <a:latin typeface="Arial"/>
                <a:ea typeface="Calibri"/>
                <a:cs typeface="Arial"/>
              </a:rPr>
              <a:t>Urodynamic testing</a:t>
            </a:r>
            <a:endParaRPr lang="en-US" sz="1400" dirty="0">
              <a:solidFill>
                <a:prstClr val="black"/>
              </a:solidFill>
              <a:latin typeface="Calibri"/>
              <a:ea typeface="Calibri"/>
              <a:cs typeface="Arial"/>
            </a:endParaRPr>
          </a:p>
        </p:txBody>
      </p:sp>
    </p:spTree>
    <p:extLst>
      <p:ext uri="{BB962C8B-B14F-4D97-AF65-F5344CB8AC3E}">
        <p14:creationId xmlns:p14="http://schemas.microsoft.com/office/powerpoint/2010/main" val="31189375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25977" y="5252547"/>
            <a:ext cx="10388905" cy="923330"/>
          </a:xfrm>
          <a:prstGeom prst="rect">
            <a:avLst/>
          </a:prstGeom>
        </p:spPr>
        <p:txBody>
          <a:bodyPr wrap="square">
            <a:spAutoFit/>
          </a:bodyPr>
          <a:lstStyle/>
          <a:p>
            <a:pPr algn="ctr"/>
            <a:r>
              <a:rPr lang="en-US" b="1" dirty="0">
                <a:latin typeface="Arial"/>
                <a:ea typeface="Calibri"/>
                <a:cs typeface="Arial"/>
              </a:rPr>
              <a:t>Cystometry records bladder pressure and abdominal pressure via a rectal pressure catheter, and calculates detrusor pressure by subtraction</a:t>
            </a:r>
            <a:r>
              <a:rPr lang="en-US" sz="1600" b="1" dirty="0">
                <a:latin typeface="Calibri"/>
                <a:ea typeface="Calibri"/>
                <a:cs typeface="Arial"/>
              </a:rPr>
              <a:t/>
            </a:r>
            <a:br>
              <a:rPr lang="en-US" sz="1600" b="1" dirty="0">
                <a:latin typeface="Calibri"/>
                <a:ea typeface="Calibri"/>
                <a:cs typeface="Arial"/>
              </a:rPr>
            </a:br>
            <a:endParaRPr lang="ar-IQ" dirty="0"/>
          </a:p>
        </p:txBody>
      </p:sp>
      <p:pic>
        <p:nvPicPr>
          <p:cNvPr id="4" name="Picture 3"/>
          <p:cNvPicPr>
            <a:picLocks noChangeAspect="1"/>
          </p:cNvPicPr>
          <p:nvPr/>
        </p:nvPicPr>
        <p:blipFill>
          <a:blip r:embed="rId2"/>
          <a:stretch>
            <a:fillRect/>
          </a:stretch>
        </p:blipFill>
        <p:spPr>
          <a:xfrm>
            <a:off x="3624549" y="881349"/>
            <a:ext cx="6577070" cy="3899971"/>
          </a:xfrm>
          <a:prstGeom prst="rect">
            <a:avLst/>
          </a:prstGeom>
        </p:spPr>
      </p:pic>
    </p:spTree>
    <p:extLst>
      <p:ext uri="{BB962C8B-B14F-4D97-AF65-F5344CB8AC3E}">
        <p14:creationId xmlns:p14="http://schemas.microsoft.com/office/powerpoint/2010/main" val="39583529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39248" y="973283"/>
            <a:ext cx="9037504" cy="646331"/>
          </a:xfrm>
          <a:prstGeom prst="rect">
            <a:avLst/>
          </a:prstGeom>
        </p:spPr>
        <p:txBody>
          <a:bodyPr wrap="square">
            <a:spAutoFit/>
          </a:bodyPr>
          <a:lstStyle/>
          <a:p>
            <a:r>
              <a:rPr lang="en-US" b="1" dirty="0">
                <a:latin typeface="Arial"/>
                <a:ea typeface="Calibri"/>
                <a:cs typeface="Arial"/>
              </a:rPr>
              <a:t>During filling, the patient is asked to report the occurrence of first desire to </a:t>
            </a:r>
            <a:r>
              <a:rPr lang="en-US" b="1" dirty="0" smtClean="0">
                <a:latin typeface="Arial"/>
                <a:ea typeface="Calibri"/>
                <a:cs typeface="Arial"/>
              </a:rPr>
              <a:t>void, </a:t>
            </a:r>
            <a:r>
              <a:rPr lang="en-US" b="1" dirty="0">
                <a:latin typeface="Arial"/>
                <a:ea typeface="Calibri"/>
                <a:cs typeface="Arial"/>
              </a:rPr>
              <a:t>strong desire and urgency ( functional bladder capacity)</a:t>
            </a:r>
            <a:endParaRPr lang="ar-IQ" dirty="0"/>
          </a:p>
        </p:txBody>
      </p:sp>
      <p:pic>
        <p:nvPicPr>
          <p:cNvPr id="7" name="Picture 6"/>
          <p:cNvPicPr>
            <a:picLocks noChangeAspect="1"/>
          </p:cNvPicPr>
          <p:nvPr/>
        </p:nvPicPr>
        <p:blipFill>
          <a:blip r:embed="rId2"/>
          <a:stretch>
            <a:fillRect/>
          </a:stretch>
        </p:blipFill>
        <p:spPr>
          <a:xfrm>
            <a:off x="6984694" y="2225409"/>
            <a:ext cx="4924540" cy="3051671"/>
          </a:xfrm>
          <a:prstGeom prst="rect">
            <a:avLst/>
          </a:prstGeom>
        </p:spPr>
      </p:pic>
      <p:pic>
        <p:nvPicPr>
          <p:cNvPr id="8" name="Picture 7"/>
          <p:cNvPicPr>
            <a:picLocks noChangeAspect="1"/>
          </p:cNvPicPr>
          <p:nvPr/>
        </p:nvPicPr>
        <p:blipFill>
          <a:blip r:embed="rId3"/>
          <a:stretch>
            <a:fillRect/>
          </a:stretch>
        </p:blipFill>
        <p:spPr>
          <a:xfrm>
            <a:off x="2640799" y="2126255"/>
            <a:ext cx="4079490" cy="3272010"/>
          </a:xfrm>
          <a:prstGeom prst="rect">
            <a:avLst/>
          </a:prstGeom>
        </p:spPr>
      </p:pic>
      <p:sp>
        <p:nvSpPr>
          <p:cNvPr id="9" name="Rectangle 8"/>
          <p:cNvSpPr/>
          <p:nvPr/>
        </p:nvSpPr>
        <p:spPr>
          <a:xfrm>
            <a:off x="2420038" y="5421210"/>
            <a:ext cx="4564656" cy="923330"/>
          </a:xfrm>
          <a:prstGeom prst="rect">
            <a:avLst/>
          </a:prstGeom>
        </p:spPr>
        <p:txBody>
          <a:bodyPr wrap="square">
            <a:spAutoFit/>
          </a:bodyPr>
          <a:lstStyle/>
          <a:p>
            <a:pPr algn="ctr"/>
            <a:r>
              <a:rPr lang="en-US" dirty="0">
                <a:latin typeface="Times-Roman"/>
              </a:rPr>
              <a:t>With detrusor overactivity, detrusor contractions are seen </a:t>
            </a:r>
            <a:r>
              <a:rPr lang="en-US" dirty="0" smtClean="0">
                <a:latin typeface="Times-Roman"/>
              </a:rPr>
              <a:t>during the </a:t>
            </a:r>
            <a:r>
              <a:rPr lang="en-US" dirty="0">
                <a:latin typeface="Times-Roman"/>
              </a:rPr>
              <a:t>filling phase.</a:t>
            </a:r>
            <a:endParaRPr lang="ar-IQ" dirty="0"/>
          </a:p>
        </p:txBody>
      </p:sp>
      <p:sp>
        <p:nvSpPr>
          <p:cNvPr id="10" name="Rectangle 9"/>
          <p:cNvSpPr/>
          <p:nvPr/>
        </p:nvSpPr>
        <p:spPr>
          <a:xfrm>
            <a:off x="7240836" y="5277080"/>
            <a:ext cx="4412255" cy="923330"/>
          </a:xfrm>
          <a:prstGeom prst="rect">
            <a:avLst/>
          </a:prstGeom>
        </p:spPr>
        <p:txBody>
          <a:bodyPr wrap="square">
            <a:spAutoFit/>
          </a:bodyPr>
          <a:lstStyle/>
          <a:p>
            <a:r>
              <a:rPr lang="en-US" dirty="0">
                <a:latin typeface="Arial Narrow" panose="020B0606020202030204" pitchFamily="34" charset="0"/>
              </a:rPr>
              <a:t>With </a:t>
            </a:r>
            <a:r>
              <a:rPr lang="en-US" dirty="0" smtClean="0">
                <a:latin typeface="Arial Narrow" panose="020B0606020202030204" pitchFamily="34" charset="0"/>
              </a:rPr>
              <a:t>urodynamic stress </a:t>
            </a:r>
            <a:r>
              <a:rPr lang="en-US" dirty="0">
                <a:latin typeface="Arial Narrow" panose="020B0606020202030204" pitchFamily="34" charset="0"/>
              </a:rPr>
              <a:t>incontinence, leakage is seen with increases in </a:t>
            </a:r>
            <a:r>
              <a:rPr lang="en-US" dirty="0" err="1" smtClean="0">
                <a:latin typeface="Arial Narrow" panose="020B0606020202030204" pitchFamily="34" charset="0"/>
              </a:rPr>
              <a:t>abdominal</a:t>
            </a:r>
            <a:r>
              <a:rPr lang="en-US" dirty="0" err="1">
                <a:latin typeface="Arial Narrow" panose="020B0606020202030204" pitchFamily="34" charset="0"/>
              </a:rPr>
              <a:t>pressure</a:t>
            </a:r>
            <a:r>
              <a:rPr lang="en-US" dirty="0">
                <a:latin typeface="Arial Narrow" panose="020B0606020202030204" pitchFamily="34" charset="0"/>
              </a:rPr>
              <a:t> (e.g. coughing) with no change in detrusor pressure</a:t>
            </a:r>
            <a:endParaRPr lang="ar-IQ" dirty="0">
              <a:latin typeface="Arial Narrow" panose="020B0606020202030204" pitchFamily="34" charset="0"/>
            </a:endParaRPr>
          </a:p>
        </p:txBody>
      </p:sp>
    </p:spTree>
    <p:extLst>
      <p:ext uri="{BB962C8B-B14F-4D97-AF65-F5344CB8AC3E}">
        <p14:creationId xmlns:p14="http://schemas.microsoft.com/office/powerpoint/2010/main" val="15544997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37621" y="1123719"/>
            <a:ext cx="8638781" cy="5530941"/>
          </a:xfrm>
          <a:prstGeom prst="rect">
            <a:avLst/>
          </a:prstGeom>
        </p:spPr>
      </p:pic>
      <p:sp>
        <p:nvSpPr>
          <p:cNvPr id="3" name="Rectangle 2"/>
          <p:cNvSpPr/>
          <p:nvPr/>
        </p:nvSpPr>
        <p:spPr>
          <a:xfrm>
            <a:off x="4064607" y="253387"/>
            <a:ext cx="5384807" cy="584775"/>
          </a:xfrm>
          <a:prstGeom prst="rect">
            <a:avLst/>
          </a:prstGeom>
        </p:spPr>
        <p:txBody>
          <a:bodyPr wrap="none">
            <a:spAutoFit/>
          </a:bodyPr>
          <a:lstStyle/>
          <a:p>
            <a:r>
              <a:rPr lang="en-US" sz="3200" b="1" dirty="0"/>
              <a:t>Multichannel </a:t>
            </a:r>
            <a:r>
              <a:rPr lang="en-US" sz="3200" b="1" dirty="0" err="1"/>
              <a:t>cystometrics</a:t>
            </a:r>
            <a:endParaRPr lang="ar-IQ" sz="3200" dirty="0"/>
          </a:p>
        </p:txBody>
      </p:sp>
    </p:spTree>
    <p:extLst>
      <p:ext uri="{BB962C8B-B14F-4D97-AF65-F5344CB8AC3E}">
        <p14:creationId xmlns:p14="http://schemas.microsoft.com/office/powerpoint/2010/main" val="4252487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8554" y="181063"/>
            <a:ext cx="7901354" cy="5641609"/>
          </a:xfrm>
          <a:prstGeom prst="rect">
            <a:avLst/>
          </a:prstGeom>
        </p:spPr>
        <p:txBody>
          <a:bodyPr wrap="square">
            <a:spAutoFit/>
          </a:bodyPr>
          <a:lstStyle/>
          <a:p>
            <a:r>
              <a:rPr lang="en-US" sz="2000" b="1" i="1" dirty="0" smtClean="0">
                <a:solidFill>
                  <a:srgbClr val="FF0000"/>
                </a:solidFill>
                <a:latin typeface="Times-BoldItalic"/>
              </a:rPr>
              <a:t>CYSTOURETHROSCOPY</a:t>
            </a:r>
          </a:p>
          <a:p>
            <a:endParaRPr lang="en-US" sz="2000" b="1" i="1" dirty="0">
              <a:solidFill>
                <a:srgbClr val="FF0000"/>
              </a:solidFill>
              <a:latin typeface="Times-BoldItalic"/>
            </a:endParaRPr>
          </a:p>
          <a:p>
            <a:pPr>
              <a:lnSpc>
                <a:spcPct val="150000"/>
              </a:lnSpc>
            </a:pPr>
            <a:r>
              <a:rPr lang="en-US" dirty="0" smtClean="0">
                <a:solidFill>
                  <a:srgbClr val="000000"/>
                </a:solidFill>
                <a:latin typeface="Times-Roman"/>
              </a:rPr>
              <a:t>Indication of Cystourethroscopy: </a:t>
            </a:r>
          </a:p>
          <a:p>
            <a:pPr>
              <a:lnSpc>
                <a:spcPct val="150000"/>
              </a:lnSpc>
            </a:pPr>
            <a:r>
              <a:rPr lang="en-US" dirty="0">
                <a:solidFill>
                  <a:srgbClr val="000000"/>
                </a:solidFill>
                <a:latin typeface="Times-Roman"/>
              </a:rPr>
              <a:t> </a:t>
            </a:r>
            <a:r>
              <a:rPr lang="en-US" dirty="0" smtClean="0">
                <a:solidFill>
                  <a:srgbClr val="000000"/>
                </a:solidFill>
                <a:latin typeface="Times-Roman"/>
              </a:rPr>
              <a:t>1.Diagnosis </a:t>
            </a:r>
            <a:r>
              <a:rPr lang="en-US" dirty="0">
                <a:solidFill>
                  <a:srgbClr val="000000"/>
                </a:solidFill>
                <a:latin typeface="Times-Roman"/>
              </a:rPr>
              <a:t>of patients with </a:t>
            </a:r>
            <a:r>
              <a:rPr lang="en-US" dirty="0" smtClean="0">
                <a:solidFill>
                  <a:srgbClr val="000000"/>
                </a:solidFill>
                <a:latin typeface="Times-Roman"/>
              </a:rPr>
              <a:t>hematuria. </a:t>
            </a:r>
          </a:p>
          <a:p>
            <a:pPr>
              <a:lnSpc>
                <a:spcPct val="150000"/>
              </a:lnSpc>
            </a:pPr>
            <a:r>
              <a:rPr lang="en-US" dirty="0" smtClean="0">
                <a:solidFill>
                  <a:srgbClr val="000000"/>
                </a:solidFill>
                <a:latin typeface="Times-Roman"/>
              </a:rPr>
              <a:t> 2.History </a:t>
            </a:r>
            <a:r>
              <a:rPr lang="en-US" dirty="0">
                <a:solidFill>
                  <a:srgbClr val="000000"/>
                </a:solidFill>
                <a:latin typeface="Times-Roman"/>
              </a:rPr>
              <a:t>of pelvic </a:t>
            </a:r>
            <a:r>
              <a:rPr lang="en-US" dirty="0" smtClean="0">
                <a:solidFill>
                  <a:srgbClr val="000000"/>
                </a:solidFill>
                <a:latin typeface="Times-Roman"/>
              </a:rPr>
              <a:t>surgery.</a:t>
            </a:r>
          </a:p>
          <a:p>
            <a:pPr>
              <a:lnSpc>
                <a:spcPct val="150000"/>
              </a:lnSpc>
            </a:pPr>
            <a:r>
              <a:rPr lang="en-US" dirty="0">
                <a:solidFill>
                  <a:srgbClr val="000000"/>
                </a:solidFill>
                <a:latin typeface="Times-Roman"/>
              </a:rPr>
              <a:t> </a:t>
            </a:r>
            <a:r>
              <a:rPr lang="en-US" dirty="0" smtClean="0">
                <a:solidFill>
                  <a:srgbClr val="000000"/>
                </a:solidFill>
                <a:latin typeface="Times-Roman"/>
              </a:rPr>
              <a:t>3.Failed traditional treatments.</a:t>
            </a:r>
          </a:p>
          <a:p>
            <a:pPr>
              <a:lnSpc>
                <a:spcPct val="150000"/>
              </a:lnSpc>
            </a:pPr>
            <a:r>
              <a:rPr lang="en-US" dirty="0">
                <a:solidFill>
                  <a:srgbClr val="000000"/>
                </a:solidFill>
                <a:latin typeface="Times-Roman"/>
              </a:rPr>
              <a:t> </a:t>
            </a:r>
            <a:r>
              <a:rPr lang="en-US" dirty="0" smtClean="0">
                <a:solidFill>
                  <a:srgbClr val="000000"/>
                </a:solidFill>
                <a:latin typeface="Times-Roman"/>
              </a:rPr>
              <a:t>4.To </a:t>
            </a:r>
            <a:r>
              <a:rPr lang="en-US" dirty="0">
                <a:solidFill>
                  <a:srgbClr val="000000"/>
                </a:solidFill>
                <a:latin typeface="Times-Roman"/>
              </a:rPr>
              <a:t>determine normal </a:t>
            </a:r>
            <a:r>
              <a:rPr lang="en-US" dirty="0" smtClean="0">
                <a:solidFill>
                  <a:srgbClr val="000000"/>
                </a:solidFill>
                <a:latin typeface="Times-Roman"/>
              </a:rPr>
              <a:t>anatomy.</a:t>
            </a:r>
          </a:p>
          <a:p>
            <a:pPr>
              <a:lnSpc>
                <a:spcPct val="150000"/>
              </a:lnSpc>
            </a:pPr>
            <a:r>
              <a:rPr lang="en-US" dirty="0">
                <a:solidFill>
                  <a:srgbClr val="000000"/>
                </a:solidFill>
                <a:latin typeface="Times-Roman"/>
              </a:rPr>
              <a:t> </a:t>
            </a:r>
            <a:r>
              <a:rPr lang="en-US" dirty="0" smtClean="0">
                <a:solidFill>
                  <a:srgbClr val="000000"/>
                </a:solidFill>
                <a:latin typeface="Times-Roman"/>
              </a:rPr>
              <a:t>5.The </a:t>
            </a:r>
            <a:r>
              <a:rPr lang="en-US" dirty="0">
                <a:solidFill>
                  <a:srgbClr val="000000"/>
                </a:solidFill>
                <a:latin typeface="Times-Roman"/>
              </a:rPr>
              <a:t>presence </a:t>
            </a:r>
            <a:r>
              <a:rPr lang="en-US" dirty="0" smtClean="0">
                <a:solidFill>
                  <a:srgbClr val="000000"/>
                </a:solidFill>
                <a:latin typeface="Times-Roman"/>
              </a:rPr>
              <a:t>of pathology </a:t>
            </a:r>
            <a:r>
              <a:rPr lang="en-US" dirty="0">
                <a:solidFill>
                  <a:srgbClr val="000000"/>
                </a:solidFill>
                <a:latin typeface="Times-Roman"/>
              </a:rPr>
              <a:t>including a vesicovaginal or urethrovaginal </a:t>
            </a:r>
            <a:r>
              <a:rPr lang="en-US" dirty="0" smtClean="0">
                <a:solidFill>
                  <a:srgbClr val="000000"/>
                </a:solidFill>
                <a:latin typeface="Times-Roman"/>
              </a:rPr>
              <a:t>   fistula</a:t>
            </a:r>
            <a:r>
              <a:rPr lang="en-US" dirty="0">
                <a:solidFill>
                  <a:srgbClr val="000000"/>
                </a:solidFill>
                <a:latin typeface="Times-Roman"/>
              </a:rPr>
              <a:t>, a </a:t>
            </a:r>
            <a:r>
              <a:rPr lang="en-US" dirty="0" smtClean="0">
                <a:solidFill>
                  <a:srgbClr val="000000"/>
                </a:solidFill>
                <a:latin typeface="Times-Roman"/>
              </a:rPr>
              <a:t>foreign body </a:t>
            </a:r>
            <a:r>
              <a:rPr lang="en-US" dirty="0">
                <a:solidFill>
                  <a:srgbClr val="000000"/>
                </a:solidFill>
                <a:latin typeface="Times-Roman"/>
              </a:rPr>
              <a:t>or a </a:t>
            </a:r>
            <a:r>
              <a:rPr lang="en-US" dirty="0" smtClean="0">
                <a:solidFill>
                  <a:srgbClr val="000000"/>
                </a:solidFill>
                <a:latin typeface="Times-Roman"/>
              </a:rPr>
              <a:t>tumour /</a:t>
            </a:r>
            <a:r>
              <a:rPr lang="en-US" dirty="0">
                <a:solidFill>
                  <a:srgbClr val="000000"/>
                </a:solidFill>
                <a:latin typeface="Times-Roman"/>
              </a:rPr>
              <a:t>mass.</a:t>
            </a:r>
          </a:p>
          <a:p>
            <a:pPr>
              <a:lnSpc>
                <a:spcPct val="150000"/>
              </a:lnSpc>
            </a:pPr>
            <a:r>
              <a:rPr lang="en-US" dirty="0">
                <a:solidFill>
                  <a:srgbClr val="000000"/>
                </a:solidFill>
                <a:latin typeface="Times-Roman"/>
              </a:rPr>
              <a:t> </a:t>
            </a:r>
            <a:r>
              <a:rPr lang="en-US" dirty="0" smtClean="0">
                <a:solidFill>
                  <a:srgbClr val="000000"/>
                </a:solidFill>
                <a:latin typeface="Times-Roman"/>
              </a:rPr>
              <a:t>6. Patients </a:t>
            </a:r>
            <a:r>
              <a:rPr lang="en-US" dirty="0">
                <a:solidFill>
                  <a:srgbClr val="000000"/>
                </a:solidFill>
                <a:latin typeface="Times-Roman"/>
              </a:rPr>
              <a:t>with mixed symptoms, or those with recurrent problems</a:t>
            </a:r>
          </a:p>
          <a:p>
            <a:pPr>
              <a:lnSpc>
                <a:spcPct val="150000"/>
              </a:lnSpc>
            </a:pPr>
            <a:r>
              <a:rPr lang="en-US" dirty="0">
                <a:solidFill>
                  <a:srgbClr val="000000"/>
                </a:solidFill>
                <a:latin typeface="Times-Roman"/>
              </a:rPr>
              <a:t>after previous </a:t>
            </a:r>
            <a:r>
              <a:rPr lang="en-US" dirty="0" smtClean="0">
                <a:solidFill>
                  <a:srgbClr val="000000"/>
                </a:solidFill>
                <a:latin typeface="Times-Roman"/>
              </a:rPr>
              <a:t>treatment.</a:t>
            </a:r>
          </a:p>
          <a:p>
            <a:pPr>
              <a:lnSpc>
                <a:spcPct val="150000"/>
              </a:lnSpc>
            </a:pPr>
            <a:r>
              <a:rPr lang="en-US" dirty="0">
                <a:solidFill>
                  <a:srgbClr val="000000"/>
                </a:solidFill>
                <a:latin typeface="Times-Roman"/>
              </a:rPr>
              <a:t> </a:t>
            </a:r>
            <a:r>
              <a:rPr lang="en-US" dirty="0" smtClean="0">
                <a:solidFill>
                  <a:srgbClr val="000000"/>
                </a:solidFill>
                <a:latin typeface="Times-Roman"/>
              </a:rPr>
              <a:t>  </a:t>
            </a:r>
            <a:r>
              <a:rPr lang="en-US" dirty="0" smtClean="0">
                <a:solidFill>
                  <a:srgbClr val="FF0000"/>
                </a:solidFill>
                <a:latin typeface="Times-Roman"/>
              </a:rPr>
              <a:t>**</a:t>
            </a:r>
            <a:r>
              <a:rPr lang="en-US" dirty="0" smtClean="0">
                <a:solidFill>
                  <a:srgbClr val="000000"/>
                </a:solidFill>
                <a:latin typeface="Times-Roman"/>
              </a:rPr>
              <a:t>It </a:t>
            </a:r>
            <a:r>
              <a:rPr lang="en-US" dirty="0">
                <a:solidFill>
                  <a:srgbClr val="000000"/>
                </a:solidFill>
                <a:latin typeface="Times-Roman"/>
              </a:rPr>
              <a:t>is </a:t>
            </a:r>
            <a:r>
              <a:rPr lang="en-US" dirty="0" smtClean="0">
                <a:solidFill>
                  <a:srgbClr val="000000"/>
                </a:solidFill>
                <a:latin typeface="Times-Roman"/>
              </a:rPr>
              <a:t>a good </a:t>
            </a:r>
            <a:r>
              <a:rPr lang="en-US" dirty="0">
                <a:solidFill>
                  <a:srgbClr val="000000"/>
                </a:solidFill>
                <a:latin typeface="Times-Roman"/>
              </a:rPr>
              <a:t>practice to discuss management </a:t>
            </a:r>
            <a:r>
              <a:rPr lang="en-US" dirty="0" smtClean="0">
                <a:solidFill>
                  <a:srgbClr val="000000"/>
                </a:solidFill>
                <a:latin typeface="Times-Roman"/>
              </a:rPr>
              <a:t>plans within </a:t>
            </a:r>
            <a:r>
              <a:rPr lang="en-US" dirty="0">
                <a:solidFill>
                  <a:srgbClr val="000000"/>
                </a:solidFill>
                <a:latin typeface="Times-Roman"/>
              </a:rPr>
              <a:t>a multidisciplinary team meeting, including a </a:t>
            </a:r>
            <a:r>
              <a:rPr lang="en-US" dirty="0" smtClean="0">
                <a:solidFill>
                  <a:srgbClr val="000000"/>
                </a:solidFill>
                <a:latin typeface="Times-Roman"/>
              </a:rPr>
              <a:t>gynecologist, a urologist</a:t>
            </a:r>
            <a:r>
              <a:rPr lang="en-US" dirty="0">
                <a:solidFill>
                  <a:srgbClr val="000000"/>
                </a:solidFill>
                <a:latin typeface="Times-Roman"/>
              </a:rPr>
              <a:t>, a continence nurse, a physiotherapist and possibly an </a:t>
            </a:r>
            <a:r>
              <a:rPr lang="en-US" dirty="0" smtClean="0">
                <a:solidFill>
                  <a:srgbClr val="000000"/>
                </a:solidFill>
                <a:latin typeface="Times-Roman"/>
              </a:rPr>
              <a:t>elderly care </a:t>
            </a:r>
            <a:r>
              <a:rPr lang="en-US" dirty="0">
                <a:solidFill>
                  <a:srgbClr val="000000"/>
                </a:solidFill>
                <a:latin typeface="Times-Roman"/>
              </a:rPr>
              <a:t>consultant.</a:t>
            </a:r>
            <a:endParaRPr lang="ar-IQ" dirty="0"/>
          </a:p>
        </p:txBody>
      </p:sp>
    </p:spTree>
    <p:extLst>
      <p:ext uri="{BB962C8B-B14F-4D97-AF65-F5344CB8AC3E}">
        <p14:creationId xmlns:p14="http://schemas.microsoft.com/office/powerpoint/2010/main" val="42093433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62312" y="594911"/>
            <a:ext cx="7757099" cy="4559486"/>
          </a:xfrm>
          <a:prstGeom prst="rect">
            <a:avLst/>
          </a:prstGeom>
        </p:spPr>
      </p:pic>
      <p:sp>
        <p:nvSpPr>
          <p:cNvPr id="3" name="Rectangle 2"/>
          <p:cNvSpPr/>
          <p:nvPr/>
        </p:nvSpPr>
        <p:spPr>
          <a:xfrm>
            <a:off x="4191676" y="5425674"/>
            <a:ext cx="4544700" cy="461665"/>
          </a:xfrm>
          <a:prstGeom prst="rect">
            <a:avLst/>
          </a:prstGeom>
        </p:spPr>
        <p:txBody>
          <a:bodyPr wrap="square">
            <a:spAutoFit/>
          </a:bodyPr>
          <a:lstStyle/>
          <a:p>
            <a:pPr algn="ctr"/>
            <a:r>
              <a:rPr lang="en-US" sz="2400" b="1" dirty="0">
                <a:solidFill>
                  <a:srgbClr val="000000"/>
                </a:solidFill>
                <a:latin typeface="Times-Roman"/>
              </a:rPr>
              <a:t>T</a:t>
            </a:r>
            <a:r>
              <a:rPr lang="en-US" sz="2400" b="1" dirty="0" smtClean="0">
                <a:solidFill>
                  <a:srgbClr val="000000"/>
                </a:solidFill>
                <a:latin typeface="Times-Roman"/>
              </a:rPr>
              <a:t>he femal</a:t>
            </a:r>
            <a:r>
              <a:rPr lang="en-US" sz="2400" b="1" dirty="0">
                <a:solidFill>
                  <a:srgbClr val="000000"/>
                </a:solidFill>
                <a:latin typeface="Times-Roman"/>
              </a:rPr>
              <a:t>e</a:t>
            </a:r>
            <a:r>
              <a:rPr lang="en-US" sz="2400" b="1" dirty="0" smtClean="0">
                <a:solidFill>
                  <a:srgbClr val="000000"/>
                </a:solidFill>
                <a:latin typeface="Times-Roman"/>
              </a:rPr>
              <a:t> pelvic </a:t>
            </a:r>
            <a:r>
              <a:rPr lang="en-US" sz="2400" b="1" dirty="0">
                <a:solidFill>
                  <a:srgbClr val="000000"/>
                </a:solidFill>
                <a:latin typeface="Times-Roman"/>
              </a:rPr>
              <a:t> anatomy</a:t>
            </a:r>
            <a:r>
              <a:rPr lang="en-US" b="1" dirty="0">
                <a:solidFill>
                  <a:srgbClr val="000000"/>
                </a:solidFill>
                <a:latin typeface="Times-Roman"/>
              </a:rPr>
              <a:t> </a:t>
            </a:r>
            <a:r>
              <a:rPr lang="en-US" b="1" dirty="0" smtClean="0">
                <a:solidFill>
                  <a:srgbClr val="000000"/>
                </a:solidFill>
                <a:latin typeface="Times-Roman"/>
              </a:rPr>
              <a:t>            </a:t>
            </a:r>
            <a:endParaRPr lang="en-US" b="1" dirty="0">
              <a:solidFill>
                <a:srgbClr val="000000"/>
              </a:solidFill>
              <a:latin typeface="Times-Roman"/>
            </a:endParaRPr>
          </a:p>
        </p:txBody>
      </p:sp>
    </p:spTree>
    <p:extLst>
      <p:ext uri="{BB962C8B-B14F-4D97-AF65-F5344CB8AC3E}">
        <p14:creationId xmlns:p14="http://schemas.microsoft.com/office/powerpoint/2010/main" val="33123562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76970" y="1398953"/>
            <a:ext cx="10146106" cy="2494529"/>
          </a:xfrm>
          <a:prstGeom prst="rect">
            <a:avLst/>
          </a:prstGeom>
        </p:spPr>
        <p:txBody>
          <a:bodyPr wrap="square">
            <a:spAutoFit/>
          </a:bodyPr>
          <a:lstStyle/>
          <a:p>
            <a:pPr>
              <a:lnSpc>
                <a:spcPct val="115000"/>
              </a:lnSpc>
              <a:spcAft>
                <a:spcPts val="1000"/>
              </a:spcAft>
            </a:pPr>
            <a:r>
              <a:rPr lang="en-US" sz="2400" b="1" dirty="0" smtClean="0">
                <a:solidFill>
                  <a:srgbClr val="FF0000"/>
                </a:solidFill>
                <a:latin typeface="Arial"/>
                <a:ea typeface="Calibri"/>
                <a:cs typeface="Arial"/>
              </a:rPr>
              <a:t>Treatment </a:t>
            </a:r>
            <a:r>
              <a:rPr lang="en-US" sz="2400" b="1" dirty="0">
                <a:solidFill>
                  <a:srgbClr val="FF0000"/>
                </a:solidFill>
                <a:latin typeface="Arial"/>
                <a:ea typeface="Calibri"/>
                <a:cs typeface="Arial"/>
              </a:rPr>
              <a:t>for </a:t>
            </a:r>
            <a:r>
              <a:rPr lang="en-US" sz="2400" b="1" dirty="0" smtClean="0">
                <a:solidFill>
                  <a:srgbClr val="FF0000"/>
                </a:solidFill>
                <a:latin typeface="Arial"/>
                <a:ea typeface="Calibri"/>
                <a:cs typeface="Arial"/>
              </a:rPr>
              <a:t>incontinence:</a:t>
            </a:r>
            <a:endParaRPr lang="en-US" sz="2400" b="1" dirty="0">
              <a:solidFill>
                <a:srgbClr val="FF0000"/>
              </a:solidFill>
              <a:latin typeface="Calibri"/>
              <a:ea typeface="Calibri"/>
              <a:cs typeface="Arial"/>
            </a:endParaRPr>
          </a:p>
          <a:p>
            <a:pPr>
              <a:lnSpc>
                <a:spcPct val="115000"/>
              </a:lnSpc>
              <a:spcAft>
                <a:spcPts val="1000"/>
              </a:spcAft>
            </a:pPr>
            <a:r>
              <a:rPr lang="en-US" b="1" dirty="0">
                <a:latin typeface="Arial"/>
                <a:ea typeface="Calibri"/>
                <a:cs typeface="Arial"/>
              </a:rPr>
              <a:t>Conservative treatment and the role of urodynamic test </a:t>
            </a:r>
            <a:endParaRPr lang="en-US" sz="1400" dirty="0">
              <a:latin typeface="Calibri"/>
              <a:ea typeface="Calibri"/>
              <a:cs typeface="Arial"/>
            </a:endParaRPr>
          </a:p>
          <a:p>
            <a:pPr>
              <a:lnSpc>
                <a:spcPct val="115000"/>
              </a:lnSpc>
              <a:spcAft>
                <a:spcPts val="1000"/>
              </a:spcAft>
            </a:pPr>
            <a:r>
              <a:rPr lang="en-US" dirty="0">
                <a:latin typeface="Arial"/>
                <a:ea typeface="Calibri"/>
                <a:cs typeface="Arial"/>
              </a:rPr>
              <a:t>Most </a:t>
            </a:r>
            <a:r>
              <a:rPr lang="en-US" dirty="0" smtClean="0">
                <a:latin typeface="Arial"/>
                <a:ea typeface="Calibri"/>
                <a:cs typeface="Arial"/>
              </a:rPr>
              <a:t>gynecologists </a:t>
            </a:r>
            <a:r>
              <a:rPr lang="en-US" dirty="0">
                <a:latin typeface="Arial"/>
                <a:ea typeface="Calibri"/>
                <a:cs typeface="Arial"/>
              </a:rPr>
              <a:t>and urologists would perform urodynamic investigation on all women before initiating treatment.</a:t>
            </a:r>
          </a:p>
          <a:p>
            <a:pPr lvl="0">
              <a:lnSpc>
                <a:spcPct val="115000"/>
              </a:lnSpc>
              <a:spcAft>
                <a:spcPts val="1000"/>
              </a:spcAft>
              <a:buClr>
                <a:srgbClr val="FE8637"/>
              </a:buClr>
            </a:pPr>
            <a:r>
              <a:rPr lang="en-US" dirty="0">
                <a:solidFill>
                  <a:srgbClr val="FF0000"/>
                </a:solidFill>
                <a:latin typeface="Arial"/>
                <a:ea typeface="Calibri"/>
                <a:cs typeface="Arial"/>
              </a:rPr>
              <a:t>Conservative treatment </a:t>
            </a:r>
            <a:r>
              <a:rPr lang="en-US" dirty="0">
                <a:solidFill>
                  <a:prstClr val="black"/>
                </a:solidFill>
                <a:latin typeface="Arial"/>
                <a:ea typeface="Calibri"/>
                <a:cs typeface="Arial"/>
              </a:rPr>
              <a:t>will give significant symptom benefit for women with stress incontinence, OAB and mixed incontinence, irrespective of the underlying urodynamic findings </a:t>
            </a:r>
            <a:r>
              <a:rPr lang="en-US" dirty="0" smtClean="0">
                <a:solidFill>
                  <a:prstClr val="black"/>
                </a:solidFill>
                <a:latin typeface="Arial"/>
                <a:ea typeface="Calibri"/>
                <a:cs typeface="Arial"/>
              </a:rPr>
              <a:t>.</a:t>
            </a:r>
            <a:endParaRPr lang="en-US" sz="1400" dirty="0">
              <a:solidFill>
                <a:prstClr val="black"/>
              </a:solidFill>
              <a:latin typeface="Calibri"/>
              <a:ea typeface="Calibri"/>
              <a:cs typeface="Arial"/>
            </a:endParaRPr>
          </a:p>
        </p:txBody>
      </p:sp>
    </p:spTree>
    <p:extLst>
      <p:ext uri="{BB962C8B-B14F-4D97-AF65-F5344CB8AC3E}">
        <p14:creationId xmlns:p14="http://schemas.microsoft.com/office/powerpoint/2010/main" val="34694286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91186" y="361448"/>
            <a:ext cx="9922934" cy="3905685"/>
          </a:xfrm>
          <a:prstGeom prst="rect">
            <a:avLst/>
          </a:prstGeom>
        </p:spPr>
        <p:txBody>
          <a:bodyPr wrap="square">
            <a:spAutoFit/>
          </a:bodyPr>
          <a:lstStyle/>
          <a:p>
            <a:pPr>
              <a:lnSpc>
                <a:spcPct val="115000"/>
              </a:lnSpc>
              <a:spcAft>
                <a:spcPts val="1000"/>
              </a:spcAft>
            </a:pPr>
            <a:r>
              <a:rPr lang="en-US" sz="3200" b="1" dirty="0" smtClean="0">
                <a:solidFill>
                  <a:srgbClr val="FF0000"/>
                </a:solidFill>
                <a:latin typeface="Arial"/>
                <a:ea typeface="Calibri"/>
                <a:cs typeface="Arial"/>
              </a:rPr>
              <a:t>Treatment</a:t>
            </a:r>
            <a:r>
              <a:rPr lang="en-US" sz="3200" dirty="0" smtClean="0">
                <a:latin typeface="Arial"/>
                <a:ea typeface="Calibri"/>
                <a:cs typeface="Arial"/>
              </a:rPr>
              <a:t>:</a:t>
            </a:r>
          </a:p>
          <a:p>
            <a:pPr>
              <a:lnSpc>
                <a:spcPct val="115000"/>
              </a:lnSpc>
              <a:spcAft>
                <a:spcPts val="1000"/>
              </a:spcAft>
            </a:pPr>
            <a:r>
              <a:rPr lang="en-US" dirty="0" smtClean="0">
                <a:latin typeface="Arial"/>
                <a:ea typeface="Calibri"/>
                <a:cs typeface="Arial"/>
              </a:rPr>
              <a:t> </a:t>
            </a:r>
            <a:r>
              <a:rPr lang="en-US" sz="2000" dirty="0" smtClean="0">
                <a:latin typeface="Arial"/>
                <a:ea typeface="Calibri"/>
                <a:cs typeface="Arial"/>
              </a:rPr>
              <a:t>once the investigations have ruled out serious pathology, </a:t>
            </a:r>
            <a:r>
              <a:rPr lang="en-US" sz="2000" dirty="0" smtClean="0">
                <a:solidFill>
                  <a:srgbClr val="FF0000"/>
                </a:solidFill>
                <a:latin typeface="Arial"/>
                <a:ea typeface="Calibri"/>
                <a:cs typeface="Arial"/>
              </a:rPr>
              <a:t>conservative treatment is first choice:</a:t>
            </a:r>
          </a:p>
          <a:p>
            <a:pPr>
              <a:lnSpc>
                <a:spcPct val="115000"/>
              </a:lnSpc>
              <a:spcAft>
                <a:spcPts val="1000"/>
              </a:spcAft>
            </a:pPr>
            <a:r>
              <a:rPr lang="en-US" sz="2000" b="1" dirty="0" smtClean="0">
                <a:solidFill>
                  <a:srgbClr val="FF0000"/>
                </a:solidFill>
                <a:latin typeface="Arial"/>
                <a:ea typeface="Calibri"/>
                <a:cs typeface="Arial"/>
              </a:rPr>
              <a:t> Conservative </a:t>
            </a:r>
            <a:r>
              <a:rPr lang="en-US" sz="2000" b="1" dirty="0">
                <a:solidFill>
                  <a:srgbClr val="FF0000"/>
                </a:solidFill>
                <a:latin typeface="Arial"/>
                <a:ea typeface="Calibri"/>
                <a:cs typeface="Arial"/>
              </a:rPr>
              <a:t>treatment for urinary </a:t>
            </a:r>
            <a:r>
              <a:rPr lang="en-US" sz="2000" b="1" dirty="0" smtClean="0">
                <a:solidFill>
                  <a:srgbClr val="FF0000"/>
                </a:solidFill>
                <a:latin typeface="Arial"/>
                <a:ea typeface="Calibri"/>
                <a:cs typeface="Arial"/>
              </a:rPr>
              <a:t>incontinence:</a:t>
            </a:r>
            <a:endParaRPr lang="en-US" sz="2000" dirty="0">
              <a:solidFill>
                <a:srgbClr val="FF0000"/>
              </a:solidFill>
              <a:latin typeface="Calibri"/>
              <a:ea typeface="Calibri"/>
              <a:cs typeface="Arial"/>
            </a:endParaRPr>
          </a:p>
          <a:p>
            <a:pPr marL="514350" lvl="0" indent="-514350">
              <a:lnSpc>
                <a:spcPct val="115000"/>
              </a:lnSpc>
              <a:spcAft>
                <a:spcPts val="1000"/>
              </a:spcAft>
              <a:buFont typeface="+mj-lt"/>
              <a:buAutoNum type="arabicPeriod"/>
            </a:pPr>
            <a:r>
              <a:rPr lang="en-US" sz="2000" dirty="0">
                <a:latin typeface="Arial"/>
                <a:ea typeface="Calibri"/>
                <a:cs typeface="Arial"/>
              </a:rPr>
              <a:t>Advice about fluid balance.</a:t>
            </a:r>
            <a:endParaRPr lang="en-US" sz="2000" dirty="0">
              <a:latin typeface="Calibri"/>
              <a:ea typeface="Calibri"/>
              <a:cs typeface="Arial"/>
            </a:endParaRPr>
          </a:p>
          <a:p>
            <a:pPr marL="514350" lvl="0" indent="-514350">
              <a:lnSpc>
                <a:spcPct val="115000"/>
              </a:lnSpc>
              <a:spcAft>
                <a:spcPts val="1000"/>
              </a:spcAft>
              <a:buFont typeface="+mj-lt"/>
              <a:buAutoNum type="arabicPeriod"/>
            </a:pPr>
            <a:r>
              <a:rPr lang="en-US" sz="2000" dirty="0">
                <a:latin typeface="Arial"/>
                <a:ea typeface="Calibri"/>
                <a:cs typeface="Arial"/>
              </a:rPr>
              <a:t>Reduction of caffeine intake.</a:t>
            </a:r>
            <a:endParaRPr lang="en-US" sz="2000" dirty="0">
              <a:latin typeface="Calibri"/>
              <a:ea typeface="Calibri"/>
              <a:cs typeface="Arial"/>
            </a:endParaRPr>
          </a:p>
          <a:p>
            <a:pPr marL="514350" lvl="0" indent="-514350">
              <a:lnSpc>
                <a:spcPct val="115000"/>
              </a:lnSpc>
              <a:spcAft>
                <a:spcPts val="1000"/>
              </a:spcAft>
              <a:buFont typeface="+mj-lt"/>
              <a:buAutoNum type="arabicPeriod"/>
            </a:pPr>
            <a:r>
              <a:rPr lang="en-US" sz="2000" dirty="0">
                <a:latin typeface="Arial"/>
                <a:ea typeface="Calibri"/>
                <a:cs typeface="Arial"/>
              </a:rPr>
              <a:t>Bladder retraining.</a:t>
            </a:r>
            <a:endParaRPr lang="en-US" sz="2000" dirty="0">
              <a:latin typeface="Calibri"/>
              <a:ea typeface="Calibri"/>
              <a:cs typeface="Arial"/>
            </a:endParaRPr>
          </a:p>
          <a:p>
            <a:pPr marL="514350" lvl="0" indent="-514350">
              <a:lnSpc>
                <a:spcPct val="115000"/>
              </a:lnSpc>
              <a:spcAft>
                <a:spcPts val="1000"/>
              </a:spcAft>
              <a:buFont typeface="+mj-lt"/>
              <a:buAutoNum type="arabicPeriod"/>
            </a:pPr>
            <a:r>
              <a:rPr lang="en-US" sz="2000" dirty="0">
                <a:latin typeface="Arial"/>
                <a:ea typeface="Calibri"/>
                <a:cs typeface="Arial"/>
              </a:rPr>
              <a:t>Pelvic floor muscle exercise</a:t>
            </a:r>
            <a:r>
              <a:rPr lang="en-US" sz="2000" dirty="0" smtClean="0">
                <a:latin typeface="Arial"/>
                <a:ea typeface="Calibri"/>
                <a:cs typeface="Arial"/>
              </a:rPr>
              <a:t>.</a:t>
            </a:r>
            <a:endParaRPr lang="en-US" sz="2000" dirty="0">
              <a:latin typeface="Calibri"/>
              <a:ea typeface="Calibri"/>
              <a:cs typeface="Arial"/>
            </a:endParaRPr>
          </a:p>
        </p:txBody>
      </p:sp>
    </p:spTree>
    <p:extLst>
      <p:ext uri="{BB962C8B-B14F-4D97-AF65-F5344CB8AC3E}">
        <p14:creationId xmlns:p14="http://schemas.microsoft.com/office/powerpoint/2010/main" val="16007048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15911" y="0"/>
            <a:ext cx="10391625" cy="7727757"/>
          </a:xfrm>
          <a:prstGeom prst="rect">
            <a:avLst/>
          </a:prstGeom>
        </p:spPr>
        <p:txBody>
          <a:bodyPr wrap="square">
            <a:spAutoFit/>
          </a:bodyPr>
          <a:lstStyle/>
          <a:p>
            <a:pPr>
              <a:lnSpc>
                <a:spcPct val="115000"/>
              </a:lnSpc>
              <a:spcAft>
                <a:spcPts val="1000"/>
              </a:spcAft>
            </a:pPr>
            <a:r>
              <a:rPr lang="en-US" sz="2400" b="1" dirty="0">
                <a:solidFill>
                  <a:srgbClr val="FF0000"/>
                </a:solidFill>
                <a:latin typeface="Arial"/>
                <a:ea typeface="Calibri"/>
                <a:cs typeface="Arial"/>
              </a:rPr>
              <a:t>Pelvic floor muscle exercise</a:t>
            </a:r>
            <a:endParaRPr lang="en-US" sz="2400" dirty="0">
              <a:solidFill>
                <a:srgbClr val="FF0000"/>
              </a:solidFill>
              <a:latin typeface="Calibri"/>
              <a:ea typeface="Calibri"/>
              <a:cs typeface="Arial"/>
            </a:endParaRPr>
          </a:p>
          <a:p>
            <a:pPr lvl="0">
              <a:lnSpc>
                <a:spcPct val="115000"/>
              </a:lnSpc>
              <a:spcAft>
                <a:spcPts val="1000"/>
              </a:spcAft>
              <a:buClr>
                <a:srgbClr val="FE8637"/>
              </a:buClr>
            </a:pPr>
            <a:r>
              <a:rPr lang="en-US" dirty="0">
                <a:solidFill>
                  <a:prstClr val="black"/>
                </a:solidFill>
                <a:latin typeface="Arial"/>
                <a:ea typeface="Calibri"/>
                <a:cs typeface="Arial"/>
              </a:rPr>
              <a:t>By </a:t>
            </a:r>
            <a:r>
              <a:rPr lang="en-US" dirty="0">
                <a:solidFill>
                  <a:srgbClr val="FF0000"/>
                </a:solidFill>
                <a:latin typeface="Arial"/>
                <a:ea typeface="Calibri"/>
                <a:cs typeface="Arial"/>
              </a:rPr>
              <a:t>contracting</a:t>
            </a:r>
            <a:r>
              <a:rPr lang="en-US" dirty="0">
                <a:latin typeface="Arial"/>
                <a:ea typeface="Calibri"/>
                <a:cs typeface="Arial"/>
              </a:rPr>
              <a:t> </a:t>
            </a:r>
            <a:r>
              <a:rPr lang="en-US" dirty="0" smtClean="0">
                <a:latin typeface="Arial"/>
                <a:ea typeface="Calibri"/>
                <a:cs typeface="Arial"/>
              </a:rPr>
              <a:t>the pelvic </a:t>
            </a:r>
            <a:r>
              <a:rPr lang="en-US" dirty="0">
                <a:latin typeface="Arial"/>
                <a:ea typeface="Calibri"/>
                <a:cs typeface="Arial"/>
              </a:rPr>
              <a:t>floor muscle and increase the number and duration of each contraction. </a:t>
            </a:r>
          </a:p>
          <a:p>
            <a:pPr lvl="0">
              <a:lnSpc>
                <a:spcPct val="115000"/>
              </a:lnSpc>
              <a:spcAft>
                <a:spcPts val="1000"/>
              </a:spcAft>
              <a:buClr>
                <a:srgbClr val="FE8637"/>
              </a:buClr>
            </a:pPr>
            <a:r>
              <a:rPr lang="en-US" dirty="0">
                <a:solidFill>
                  <a:srgbClr val="FF0000"/>
                </a:solidFill>
                <a:latin typeface="Arial"/>
                <a:ea typeface="Calibri"/>
                <a:cs typeface="Arial"/>
              </a:rPr>
              <a:t>40%</a:t>
            </a:r>
            <a:r>
              <a:rPr lang="en-US" dirty="0">
                <a:latin typeface="Arial"/>
                <a:ea typeface="Calibri"/>
                <a:cs typeface="Arial"/>
              </a:rPr>
              <a:t> of women will be able initially to contract their pelvic floor. </a:t>
            </a:r>
            <a:r>
              <a:rPr lang="en-US" dirty="0" smtClean="0">
                <a:latin typeface="Calibri"/>
                <a:ea typeface="Calibri"/>
                <a:cs typeface="Arial"/>
              </a:rPr>
              <a:t> </a:t>
            </a:r>
            <a:r>
              <a:rPr lang="en-US" dirty="0" smtClean="0">
                <a:latin typeface="Arial"/>
                <a:ea typeface="Calibri"/>
                <a:cs typeface="Arial"/>
              </a:rPr>
              <a:t>Lead </a:t>
            </a:r>
            <a:r>
              <a:rPr lang="en-US" dirty="0">
                <a:latin typeface="Arial"/>
                <a:ea typeface="Calibri"/>
                <a:cs typeface="Arial"/>
              </a:rPr>
              <a:t>to </a:t>
            </a:r>
            <a:r>
              <a:rPr lang="en-US" dirty="0">
                <a:solidFill>
                  <a:srgbClr val="FF0000"/>
                </a:solidFill>
                <a:latin typeface="Arial"/>
                <a:ea typeface="Calibri"/>
                <a:cs typeface="Arial"/>
              </a:rPr>
              <a:t>cure</a:t>
            </a:r>
            <a:r>
              <a:rPr lang="en-US" dirty="0">
                <a:latin typeface="Arial"/>
                <a:ea typeface="Calibri"/>
                <a:cs typeface="Arial"/>
              </a:rPr>
              <a:t> in 50% of women and </a:t>
            </a:r>
            <a:r>
              <a:rPr lang="en-US" dirty="0">
                <a:solidFill>
                  <a:srgbClr val="FF0000"/>
                </a:solidFill>
                <a:latin typeface="Arial"/>
                <a:ea typeface="Calibri"/>
                <a:cs typeface="Arial"/>
              </a:rPr>
              <a:t>improvement</a:t>
            </a:r>
            <a:r>
              <a:rPr lang="en-US" dirty="0">
                <a:latin typeface="Arial"/>
                <a:ea typeface="Calibri"/>
                <a:cs typeface="Arial"/>
              </a:rPr>
              <a:t> in 75% . </a:t>
            </a:r>
            <a:r>
              <a:rPr lang="en-US" dirty="0" smtClean="0">
                <a:latin typeface="Calibri"/>
                <a:ea typeface="Calibri"/>
                <a:cs typeface="Arial"/>
              </a:rPr>
              <a:t> </a:t>
            </a:r>
            <a:r>
              <a:rPr lang="en-US" dirty="0" smtClean="0">
                <a:latin typeface="Arial"/>
                <a:ea typeface="Calibri"/>
                <a:cs typeface="Arial"/>
              </a:rPr>
              <a:t>The </a:t>
            </a:r>
            <a:r>
              <a:rPr lang="en-US" dirty="0">
                <a:latin typeface="Arial"/>
                <a:ea typeface="Calibri"/>
                <a:cs typeface="Arial"/>
              </a:rPr>
              <a:t>exercises over </a:t>
            </a:r>
            <a:r>
              <a:rPr lang="en-US" dirty="0">
                <a:solidFill>
                  <a:srgbClr val="FF0000"/>
                </a:solidFill>
                <a:latin typeface="Arial"/>
                <a:ea typeface="Calibri"/>
                <a:cs typeface="Arial"/>
              </a:rPr>
              <a:t>several weeks </a:t>
            </a:r>
            <a:r>
              <a:rPr lang="en-US" dirty="0">
                <a:latin typeface="Arial"/>
                <a:ea typeface="Calibri"/>
                <a:cs typeface="Arial"/>
              </a:rPr>
              <a:t>achieve maximum benefit.</a:t>
            </a:r>
            <a:endParaRPr lang="en-US" dirty="0">
              <a:latin typeface="Calibri"/>
              <a:ea typeface="Calibri"/>
              <a:cs typeface="Arial"/>
            </a:endParaRPr>
          </a:p>
          <a:p>
            <a:pPr>
              <a:lnSpc>
                <a:spcPct val="115000"/>
              </a:lnSpc>
              <a:spcAft>
                <a:spcPts val="1000"/>
              </a:spcAft>
            </a:pPr>
            <a:r>
              <a:rPr lang="en-US" dirty="0">
                <a:latin typeface="Arial"/>
                <a:ea typeface="Calibri"/>
                <a:cs typeface="Arial"/>
              </a:rPr>
              <a:t>Work for</a:t>
            </a:r>
            <a:r>
              <a:rPr lang="en-US" dirty="0">
                <a:solidFill>
                  <a:srgbClr val="FF0000"/>
                </a:solidFill>
                <a:latin typeface="Arial"/>
                <a:ea typeface="Calibri"/>
                <a:cs typeface="Arial"/>
              </a:rPr>
              <a:t> both </a:t>
            </a:r>
            <a:r>
              <a:rPr lang="en-US" dirty="0">
                <a:latin typeface="Arial"/>
                <a:ea typeface="Calibri"/>
                <a:cs typeface="Arial"/>
              </a:rPr>
              <a:t>stress incontinence and OAB. </a:t>
            </a:r>
            <a:endParaRPr lang="en-US" dirty="0">
              <a:latin typeface="Calibri"/>
              <a:ea typeface="Calibri"/>
              <a:cs typeface="Arial"/>
            </a:endParaRPr>
          </a:p>
          <a:p>
            <a:pPr>
              <a:lnSpc>
                <a:spcPct val="115000"/>
              </a:lnSpc>
              <a:spcAft>
                <a:spcPts val="1000"/>
              </a:spcAft>
            </a:pPr>
            <a:r>
              <a:rPr lang="en-US" dirty="0">
                <a:latin typeface="Arial"/>
                <a:ea typeface="Calibri"/>
                <a:cs typeface="Arial"/>
              </a:rPr>
              <a:t>In OAB  exercise improves muscle strength to resist the urge without leakage</a:t>
            </a:r>
            <a:r>
              <a:rPr lang="en-US" dirty="0" smtClean="0">
                <a:latin typeface="Arial"/>
                <a:ea typeface="Calibri"/>
                <a:cs typeface="Arial"/>
              </a:rPr>
              <a:t>.</a:t>
            </a:r>
          </a:p>
          <a:p>
            <a:pPr>
              <a:lnSpc>
                <a:spcPct val="115000"/>
              </a:lnSpc>
              <a:spcAft>
                <a:spcPts val="1000"/>
              </a:spcAft>
            </a:pPr>
            <a:endParaRPr lang="en-US" dirty="0" smtClean="0">
              <a:latin typeface="Arial"/>
              <a:ea typeface="Calibri"/>
              <a:cs typeface="Arial"/>
            </a:endParaRPr>
          </a:p>
          <a:p>
            <a:pPr>
              <a:lnSpc>
                <a:spcPct val="115000"/>
              </a:lnSpc>
              <a:spcAft>
                <a:spcPts val="1000"/>
              </a:spcAft>
            </a:pPr>
            <a:r>
              <a:rPr lang="en-US" sz="2000" b="1" dirty="0">
                <a:solidFill>
                  <a:srgbClr val="FF0000"/>
                </a:solidFill>
                <a:latin typeface="Arial"/>
                <a:ea typeface="Calibri"/>
                <a:cs typeface="Arial"/>
              </a:rPr>
              <a:t>Bladder retraining</a:t>
            </a:r>
            <a:endParaRPr lang="en-US" sz="2000" dirty="0">
              <a:solidFill>
                <a:srgbClr val="FF0000"/>
              </a:solidFill>
              <a:latin typeface="Calibri"/>
              <a:ea typeface="Calibri"/>
              <a:cs typeface="Arial"/>
            </a:endParaRPr>
          </a:p>
          <a:p>
            <a:pPr lvl="0">
              <a:lnSpc>
                <a:spcPct val="115000"/>
              </a:lnSpc>
              <a:spcAft>
                <a:spcPts val="1000"/>
              </a:spcAft>
              <a:buClr>
                <a:srgbClr val="FE8637"/>
              </a:buClr>
            </a:pPr>
            <a:r>
              <a:rPr lang="en-US" dirty="0">
                <a:solidFill>
                  <a:srgbClr val="FF0000"/>
                </a:solidFill>
                <a:latin typeface="Arial"/>
                <a:ea typeface="Calibri"/>
                <a:cs typeface="Arial"/>
              </a:rPr>
              <a:t>Re-educating</a:t>
            </a:r>
            <a:r>
              <a:rPr lang="en-US" dirty="0">
                <a:latin typeface="Arial"/>
                <a:ea typeface="Calibri"/>
                <a:cs typeface="Arial"/>
              </a:rPr>
              <a:t> the patient (and her bladder) to increase the interval between voids, by d</a:t>
            </a:r>
            <a:r>
              <a:rPr lang="en-US" dirty="0">
                <a:solidFill>
                  <a:prstClr val="black"/>
                </a:solidFill>
                <a:latin typeface="Arial"/>
                <a:ea typeface="Calibri"/>
                <a:cs typeface="Arial"/>
              </a:rPr>
              <a:t>elaying voiding for several minutes beyond  normal void desire in a stepwise fashion.</a:t>
            </a:r>
            <a:endParaRPr lang="en-US" dirty="0">
              <a:solidFill>
                <a:prstClr val="black"/>
              </a:solidFill>
              <a:latin typeface="Calibri"/>
              <a:ea typeface="Calibri"/>
              <a:cs typeface="Arial"/>
            </a:endParaRPr>
          </a:p>
          <a:p>
            <a:pPr>
              <a:lnSpc>
                <a:spcPct val="115000"/>
              </a:lnSpc>
              <a:spcAft>
                <a:spcPts val="1000"/>
              </a:spcAft>
            </a:pPr>
            <a:r>
              <a:rPr lang="en-US" dirty="0">
                <a:latin typeface="Arial"/>
                <a:ea typeface="Calibri"/>
                <a:cs typeface="Arial"/>
              </a:rPr>
              <a:t>The rate of urine production (usually 1–2 ml/min) and normal bladder </a:t>
            </a:r>
            <a:r>
              <a:rPr lang="en-US" dirty="0">
                <a:solidFill>
                  <a:srgbClr val="FF0000"/>
                </a:solidFill>
                <a:latin typeface="Arial"/>
                <a:ea typeface="Calibri"/>
                <a:cs typeface="Arial"/>
              </a:rPr>
              <a:t>capacity</a:t>
            </a:r>
            <a:r>
              <a:rPr lang="en-US" dirty="0">
                <a:latin typeface="Arial"/>
                <a:ea typeface="Calibri"/>
                <a:cs typeface="Arial"/>
              </a:rPr>
              <a:t> (350–500 ml).</a:t>
            </a:r>
            <a:endParaRPr lang="en-US" dirty="0">
              <a:latin typeface="Calibri"/>
              <a:ea typeface="Calibri"/>
              <a:cs typeface="Arial"/>
            </a:endParaRPr>
          </a:p>
          <a:p>
            <a:pPr>
              <a:lnSpc>
                <a:spcPct val="115000"/>
              </a:lnSpc>
              <a:spcAft>
                <a:spcPts val="1000"/>
              </a:spcAft>
            </a:pPr>
            <a:r>
              <a:rPr lang="en-US" dirty="0">
                <a:solidFill>
                  <a:srgbClr val="FF0000"/>
                </a:solidFill>
                <a:latin typeface="Arial"/>
                <a:ea typeface="Calibri"/>
                <a:cs typeface="Arial"/>
              </a:rPr>
              <a:t>Successful</a:t>
            </a:r>
            <a:r>
              <a:rPr lang="en-US" dirty="0">
                <a:latin typeface="Arial"/>
                <a:ea typeface="Calibri"/>
                <a:cs typeface="Arial"/>
              </a:rPr>
              <a:t> in reducing frequency and urgency</a:t>
            </a:r>
            <a:r>
              <a:rPr lang="en-US" dirty="0" smtClean="0">
                <a:latin typeface="Arial"/>
                <a:ea typeface="Calibri"/>
                <a:cs typeface="Arial"/>
              </a:rPr>
              <a:t>.</a:t>
            </a:r>
          </a:p>
          <a:p>
            <a:pPr>
              <a:lnSpc>
                <a:spcPct val="115000"/>
              </a:lnSpc>
              <a:spcAft>
                <a:spcPts val="1000"/>
              </a:spcAft>
            </a:pPr>
            <a:r>
              <a:rPr lang="en-US" sz="2000" b="1" dirty="0">
                <a:solidFill>
                  <a:srgbClr val="FF0000"/>
                </a:solidFill>
                <a:latin typeface="Arial"/>
                <a:ea typeface="Calibri"/>
                <a:cs typeface="Arial"/>
              </a:rPr>
              <a:t>Weight loss for overweight women</a:t>
            </a:r>
            <a:endParaRPr lang="en-US" sz="2000" dirty="0">
              <a:solidFill>
                <a:srgbClr val="FF0000"/>
              </a:solidFill>
              <a:latin typeface="Calibri"/>
              <a:ea typeface="Calibri"/>
              <a:cs typeface="Arial"/>
            </a:endParaRPr>
          </a:p>
          <a:p>
            <a:pPr>
              <a:lnSpc>
                <a:spcPct val="115000"/>
              </a:lnSpc>
              <a:spcAft>
                <a:spcPts val="1000"/>
              </a:spcAft>
            </a:pPr>
            <a:r>
              <a:rPr lang="en-US" dirty="0">
                <a:latin typeface="Arial"/>
                <a:ea typeface="Calibri"/>
                <a:cs typeface="Arial"/>
              </a:rPr>
              <a:t>Obesity is associated with increased </a:t>
            </a:r>
            <a:r>
              <a:rPr lang="en-US" dirty="0">
                <a:solidFill>
                  <a:srgbClr val="FF0000"/>
                </a:solidFill>
                <a:latin typeface="Arial"/>
                <a:ea typeface="Calibri"/>
                <a:cs typeface="Arial"/>
              </a:rPr>
              <a:t>risk </a:t>
            </a:r>
            <a:r>
              <a:rPr lang="en-US" dirty="0">
                <a:latin typeface="Arial"/>
                <a:ea typeface="Calibri"/>
                <a:cs typeface="Arial"/>
              </a:rPr>
              <a:t>and </a:t>
            </a:r>
            <a:r>
              <a:rPr lang="en-US" dirty="0">
                <a:solidFill>
                  <a:srgbClr val="FF0000"/>
                </a:solidFill>
                <a:latin typeface="Arial"/>
                <a:ea typeface="Calibri"/>
                <a:cs typeface="Arial"/>
              </a:rPr>
              <a:t>severity</a:t>
            </a:r>
            <a:r>
              <a:rPr lang="en-US" dirty="0">
                <a:latin typeface="Arial"/>
                <a:ea typeface="Calibri"/>
                <a:cs typeface="Arial"/>
              </a:rPr>
              <a:t> of stress incontinence, due to the increase in abdominal </a:t>
            </a:r>
            <a:r>
              <a:rPr lang="en-US" dirty="0" smtClean="0">
                <a:latin typeface="Arial"/>
                <a:ea typeface="Calibri"/>
                <a:cs typeface="Arial"/>
              </a:rPr>
              <a:t>pressure.</a:t>
            </a:r>
            <a:r>
              <a:rPr lang="en-US" dirty="0" smtClean="0">
                <a:latin typeface="Calibri"/>
                <a:ea typeface="Calibri"/>
                <a:cs typeface="Arial"/>
              </a:rPr>
              <a:t> </a:t>
            </a:r>
            <a:r>
              <a:rPr lang="en-US" dirty="0" smtClean="0">
                <a:latin typeface="Arial"/>
                <a:ea typeface="Calibri"/>
                <a:cs typeface="Arial"/>
              </a:rPr>
              <a:t>Obesity </a:t>
            </a:r>
            <a:r>
              <a:rPr lang="en-US" dirty="0">
                <a:latin typeface="Arial"/>
                <a:ea typeface="Calibri"/>
                <a:cs typeface="Arial"/>
              </a:rPr>
              <a:t>is also associated with increased </a:t>
            </a:r>
            <a:r>
              <a:rPr lang="en-US" dirty="0">
                <a:solidFill>
                  <a:srgbClr val="FF0000"/>
                </a:solidFill>
                <a:latin typeface="Arial"/>
                <a:ea typeface="Calibri"/>
                <a:cs typeface="Arial"/>
              </a:rPr>
              <a:t>severity</a:t>
            </a:r>
            <a:r>
              <a:rPr lang="en-US" dirty="0">
                <a:latin typeface="Arial"/>
                <a:ea typeface="Calibri"/>
                <a:cs typeface="Arial"/>
              </a:rPr>
              <a:t> of OAB.</a:t>
            </a:r>
            <a:endParaRPr lang="en-US" dirty="0">
              <a:latin typeface="Calibri"/>
              <a:ea typeface="Calibri"/>
              <a:cs typeface="Arial"/>
            </a:endParaRPr>
          </a:p>
          <a:p>
            <a:pPr>
              <a:lnSpc>
                <a:spcPct val="115000"/>
              </a:lnSpc>
              <a:spcAft>
                <a:spcPts val="1000"/>
              </a:spcAft>
            </a:pPr>
            <a:r>
              <a:rPr lang="en-US" dirty="0">
                <a:latin typeface="Arial"/>
                <a:ea typeface="Calibri"/>
                <a:cs typeface="Arial"/>
              </a:rPr>
              <a:t>Weight loss leads to improvement in both stress incontinence and OAB, and can result in cure.</a:t>
            </a:r>
            <a:endParaRPr lang="en-US" dirty="0">
              <a:latin typeface="Calibri"/>
              <a:ea typeface="Calibri"/>
              <a:cs typeface="Arial"/>
            </a:endParaRPr>
          </a:p>
          <a:p>
            <a:pPr>
              <a:lnSpc>
                <a:spcPct val="115000"/>
              </a:lnSpc>
              <a:spcAft>
                <a:spcPts val="1000"/>
              </a:spcAft>
            </a:pPr>
            <a:endParaRPr lang="en-US" sz="1400" dirty="0">
              <a:latin typeface="Calibri"/>
              <a:ea typeface="Calibri"/>
              <a:cs typeface="Arial"/>
            </a:endParaRPr>
          </a:p>
          <a:p>
            <a:pPr>
              <a:lnSpc>
                <a:spcPct val="115000"/>
              </a:lnSpc>
              <a:spcAft>
                <a:spcPts val="1000"/>
              </a:spcAft>
            </a:pPr>
            <a:endParaRPr lang="ar-IQ" dirty="0"/>
          </a:p>
        </p:txBody>
      </p:sp>
    </p:spTree>
    <p:extLst>
      <p:ext uri="{BB962C8B-B14F-4D97-AF65-F5344CB8AC3E}">
        <p14:creationId xmlns:p14="http://schemas.microsoft.com/office/powerpoint/2010/main" val="29034285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5128" y="0"/>
            <a:ext cx="10238342" cy="5919826"/>
          </a:xfrm>
          <a:prstGeom prst="rect">
            <a:avLst/>
          </a:prstGeom>
        </p:spPr>
        <p:txBody>
          <a:bodyPr wrap="square">
            <a:spAutoFit/>
          </a:bodyPr>
          <a:lstStyle/>
          <a:p>
            <a:pPr>
              <a:lnSpc>
                <a:spcPct val="115000"/>
              </a:lnSpc>
              <a:spcAft>
                <a:spcPts val="1000"/>
              </a:spcAft>
            </a:pPr>
            <a:r>
              <a:rPr lang="en-US" sz="2000" b="1" dirty="0" smtClean="0">
                <a:latin typeface="Arial"/>
                <a:ea typeface="Calibri"/>
                <a:cs typeface="Arial"/>
              </a:rPr>
              <a:t>Medical treatment</a:t>
            </a:r>
            <a:endParaRPr lang="en-US" sz="2000" dirty="0" smtClean="0">
              <a:latin typeface="Calibri"/>
              <a:ea typeface="Calibri"/>
              <a:cs typeface="Arial"/>
            </a:endParaRPr>
          </a:p>
          <a:p>
            <a:pPr>
              <a:lnSpc>
                <a:spcPct val="115000"/>
              </a:lnSpc>
              <a:spcAft>
                <a:spcPts val="1000"/>
              </a:spcAft>
            </a:pPr>
            <a:r>
              <a:rPr lang="en-US" dirty="0" smtClean="0">
                <a:latin typeface="Arial"/>
                <a:ea typeface="Calibri"/>
                <a:cs typeface="Arial"/>
              </a:rPr>
              <a:t>Primarily used for </a:t>
            </a:r>
            <a:r>
              <a:rPr lang="en-US" dirty="0" smtClean="0">
                <a:solidFill>
                  <a:srgbClr val="FF0000"/>
                </a:solidFill>
                <a:latin typeface="Arial"/>
                <a:ea typeface="Calibri"/>
                <a:cs typeface="Arial"/>
              </a:rPr>
              <a:t>OAB</a:t>
            </a:r>
            <a:r>
              <a:rPr lang="en-US" dirty="0" smtClean="0">
                <a:latin typeface="Arial"/>
                <a:ea typeface="Calibri"/>
                <a:cs typeface="Arial"/>
              </a:rPr>
              <a:t> symptoms and </a:t>
            </a:r>
            <a:r>
              <a:rPr lang="en-US" dirty="0" smtClean="0">
                <a:solidFill>
                  <a:srgbClr val="FF0000"/>
                </a:solidFill>
                <a:latin typeface="Arial"/>
                <a:ea typeface="Calibri"/>
                <a:cs typeface="Arial"/>
              </a:rPr>
              <a:t>DO</a:t>
            </a:r>
            <a:r>
              <a:rPr lang="en-US" dirty="0" smtClean="0">
                <a:latin typeface="Arial"/>
                <a:ea typeface="Calibri"/>
                <a:cs typeface="Arial"/>
              </a:rPr>
              <a:t>.</a:t>
            </a:r>
            <a:endParaRPr lang="en-US" dirty="0" smtClean="0">
              <a:latin typeface="Calibri"/>
              <a:ea typeface="Calibri"/>
              <a:cs typeface="Arial"/>
            </a:endParaRPr>
          </a:p>
          <a:p>
            <a:pPr>
              <a:lnSpc>
                <a:spcPct val="115000"/>
              </a:lnSpc>
              <a:spcAft>
                <a:spcPts val="1000"/>
              </a:spcAft>
            </a:pPr>
            <a:r>
              <a:rPr lang="en-US" dirty="0" smtClean="0">
                <a:latin typeface="Arial"/>
                <a:ea typeface="Calibri"/>
                <a:cs typeface="Arial"/>
              </a:rPr>
              <a:t>Because the parasympathetic nerves stimulate the detrusor muscle contraction, </a:t>
            </a:r>
            <a:r>
              <a:rPr lang="en-US" dirty="0" smtClean="0">
                <a:solidFill>
                  <a:srgbClr val="FF0000"/>
                </a:solidFill>
                <a:latin typeface="Arial"/>
                <a:ea typeface="Calibri"/>
                <a:cs typeface="Arial"/>
              </a:rPr>
              <a:t>anticholinergic</a:t>
            </a:r>
            <a:r>
              <a:rPr lang="en-US" dirty="0" smtClean="0">
                <a:latin typeface="Arial"/>
                <a:ea typeface="Calibri"/>
                <a:cs typeface="Arial"/>
              </a:rPr>
              <a:t> drugs (act on NMJ) , have been used for many years. </a:t>
            </a:r>
            <a:endParaRPr lang="en-US" dirty="0" smtClean="0">
              <a:latin typeface="Calibri"/>
              <a:ea typeface="Calibri"/>
              <a:cs typeface="Arial"/>
            </a:endParaRPr>
          </a:p>
          <a:p>
            <a:pPr>
              <a:lnSpc>
                <a:spcPct val="115000"/>
              </a:lnSpc>
              <a:spcAft>
                <a:spcPts val="1000"/>
              </a:spcAft>
            </a:pPr>
            <a:r>
              <a:rPr lang="en-US" dirty="0" smtClean="0">
                <a:latin typeface="Arial"/>
                <a:ea typeface="Calibri"/>
                <a:cs typeface="Arial"/>
              </a:rPr>
              <a:t>All anticholinergic drugs decrease urgency and incontinence </a:t>
            </a:r>
            <a:r>
              <a:rPr lang="en-US" dirty="0" smtClean="0">
                <a:solidFill>
                  <a:srgbClr val="FF0000"/>
                </a:solidFill>
                <a:latin typeface="Arial"/>
                <a:ea typeface="Calibri"/>
                <a:cs typeface="Arial"/>
              </a:rPr>
              <a:t>episodes</a:t>
            </a:r>
            <a:r>
              <a:rPr lang="en-US" dirty="0" smtClean="0">
                <a:latin typeface="Arial"/>
                <a:ea typeface="Calibri"/>
                <a:cs typeface="Arial"/>
              </a:rPr>
              <a:t> to 1–2 per day.</a:t>
            </a:r>
            <a:endParaRPr lang="en-US" dirty="0" smtClean="0">
              <a:latin typeface="Calibri"/>
              <a:ea typeface="Calibri"/>
              <a:cs typeface="Arial"/>
            </a:endParaRPr>
          </a:p>
          <a:p>
            <a:pPr>
              <a:lnSpc>
                <a:spcPct val="115000"/>
              </a:lnSpc>
              <a:spcAft>
                <a:spcPts val="1000"/>
              </a:spcAft>
            </a:pPr>
            <a:r>
              <a:rPr lang="en-US" dirty="0" smtClean="0">
                <a:solidFill>
                  <a:srgbClr val="FF0000"/>
                </a:solidFill>
                <a:latin typeface="Arial"/>
                <a:ea typeface="Calibri"/>
                <a:cs typeface="Arial"/>
              </a:rPr>
              <a:t>Side-effects</a:t>
            </a:r>
            <a:r>
              <a:rPr lang="en-US" dirty="0" smtClean="0">
                <a:latin typeface="Arial"/>
                <a:ea typeface="Calibri"/>
                <a:cs typeface="Arial"/>
              </a:rPr>
              <a:t> are dry mouth, constipation and blurred vision.</a:t>
            </a:r>
          </a:p>
          <a:p>
            <a:pPr>
              <a:lnSpc>
                <a:spcPct val="115000"/>
              </a:lnSpc>
              <a:spcAft>
                <a:spcPts val="1000"/>
              </a:spcAft>
            </a:pPr>
            <a:r>
              <a:rPr lang="en-US" b="1" u="sng" dirty="0" smtClean="0">
                <a:solidFill>
                  <a:srgbClr val="FF0000"/>
                </a:solidFill>
                <a:latin typeface="Arial" panose="020B0604020202020204" pitchFamily="34" charset="0"/>
                <a:cs typeface="Arial" panose="020B0604020202020204" pitchFamily="34" charset="0"/>
              </a:rPr>
              <a:t>Potential Anticholinergic Side Effects</a:t>
            </a:r>
          </a:p>
          <a:p>
            <a:r>
              <a:rPr lang="en-US" b="1" dirty="0">
                <a:latin typeface="Bahnschrift" panose="020B0502040204020203" pitchFamily="34" charset="0"/>
              </a:rPr>
              <a:t>Side Effect </a:t>
            </a:r>
          </a:p>
          <a:p>
            <a:r>
              <a:rPr lang="en-US" b="1" dirty="0">
                <a:latin typeface="Bahnschrift" panose="020B0502040204020203" pitchFamily="34" charset="0"/>
              </a:rPr>
              <a:t>Increased pupil size</a:t>
            </a:r>
          </a:p>
          <a:p>
            <a:r>
              <a:rPr lang="en-US" b="1" dirty="0">
                <a:latin typeface="Bahnschrift" panose="020B0502040204020203" pitchFamily="34" charset="0"/>
              </a:rPr>
              <a:t>Decreased visual accommodation</a:t>
            </a:r>
          </a:p>
          <a:p>
            <a:r>
              <a:rPr lang="en-US" b="1" dirty="0">
                <a:latin typeface="Bahnschrift" panose="020B0502040204020203" pitchFamily="34" charset="0"/>
              </a:rPr>
              <a:t>Decreased salivation</a:t>
            </a:r>
          </a:p>
          <a:p>
            <a:r>
              <a:rPr lang="en-US" b="1" dirty="0" smtClean="0">
                <a:latin typeface="Bahnschrift" panose="020B0502040204020203" pitchFamily="34" charset="0"/>
              </a:rPr>
              <a:t>Decreased bronchial secretions</a:t>
            </a:r>
          </a:p>
          <a:p>
            <a:r>
              <a:rPr lang="en-US" b="1" dirty="0" smtClean="0">
                <a:latin typeface="Bahnschrift" panose="020B0502040204020203" pitchFamily="34" charset="0"/>
              </a:rPr>
              <a:t>Decreased </a:t>
            </a:r>
            <a:r>
              <a:rPr lang="en-US" b="1" dirty="0">
                <a:latin typeface="Bahnschrift" panose="020B0502040204020203" pitchFamily="34" charset="0"/>
              </a:rPr>
              <a:t>sweating</a:t>
            </a:r>
          </a:p>
          <a:p>
            <a:r>
              <a:rPr lang="en-US" b="1" dirty="0">
                <a:latin typeface="Bahnschrift" panose="020B0502040204020203" pitchFamily="34" charset="0"/>
              </a:rPr>
              <a:t>Increased heart rate</a:t>
            </a:r>
          </a:p>
          <a:p>
            <a:r>
              <a:rPr lang="en-US" b="1" dirty="0">
                <a:latin typeface="Bahnschrift" panose="020B0502040204020203" pitchFamily="34" charset="0"/>
              </a:rPr>
              <a:t>Decreased detrusor function</a:t>
            </a:r>
          </a:p>
          <a:p>
            <a:r>
              <a:rPr lang="en-US" b="1" dirty="0">
                <a:latin typeface="Bahnschrift" panose="020B0502040204020203" pitchFamily="34" charset="0"/>
              </a:rPr>
              <a:t>Decreased GIT mobility</a:t>
            </a:r>
            <a:endParaRPr lang="ar-IQ" b="1" dirty="0">
              <a:latin typeface="Bahnschrift" panose="020B0502040204020203" pitchFamily="34" charset="0"/>
            </a:endParaRPr>
          </a:p>
          <a:p>
            <a:pPr>
              <a:lnSpc>
                <a:spcPct val="115000"/>
              </a:lnSpc>
              <a:spcAft>
                <a:spcPts val="1000"/>
              </a:spcAft>
            </a:pPr>
            <a:endParaRPr lang="en-US" dirty="0">
              <a:latin typeface="Calibri"/>
              <a:ea typeface="Calibri"/>
              <a:cs typeface="Arial"/>
            </a:endParaRPr>
          </a:p>
        </p:txBody>
      </p:sp>
      <p:sp>
        <p:nvSpPr>
          <p:cNvPr id="3" name="Rectangle 2"/>
          <p:cNvSpPr/>
          <p:nvPr/>
        </p:nvSpPr>
        <p:spPr>
          <a:xfrm>
            <a:off x="5647981" y="2959913"/>
            <a:ext cx="6096000" cy="2585323"/>
          </a:xfrm>
          <a:prstGeom prst="rect">
            <a:avLst/>
          </a:prstGeom>
        </p:spPr>
        <p:txBody>
          <a:bodyPr>
            <a:spAutoFit/>
          </a:bodyPr>
          <a:lstStyle/>
          <a:p>
            <a:r>
              <a:rPr lang="en-US" b="1" dirty="0">
                <a:latin typeface="Bahnschrift" panose="020B0502040204020203" pitchFamily="34" charset="0"/>
              </a:rPr>
              <a:t>Potential Clinical Consequence</a:t>
            </a:r>
          </a:p>
          <a:p>
            <a:r>
              <a:rPr lang="en-US" b="1" dirty="0">
                <a:latin typeface="Bahnschrift" panose="020B0502040204020203" pitchFamily="34" charset="0"/>
              </a:rPr>
              <a:t>Photophobia</a:t>
            </a:r>
          </a:p>
          <a:p>
            <a:r>
              <a:rPr lang="en-US" b="1" dirty="0">
                <a:latin typeface="Bahnschrift" panose="020B0502040204020203" pitchFamily="34" charset="0"/>
              </a:rPr>
              <a:t>Blurred </a:t>
            </a:r>
            <a:r>
              <a:rPr lang="en-US" b="1" dirty="0" smtClean="0">
                <a:latin typeface="Bahnschrift" panose="020B0502040204020203" pitchFamily="34" charset="0"/>
              </a:rPr>
              <a:t>vision</a:t>
            </a:r>
            <a:endParaRPr lang="en-US" b="1" dirty="0">
              <a:latin typeface="Bahnschrift" panose="020B0502040204020203" pitchFamily="34" charset="0"/>
            </a:endParaRPr>
          </a:p>
          <a:p>
            <a:r>
              <a:rPr lang="en-US" b="1" dirty="0">
                <a:latin typeface="Bahnschrift" panose="020B0502040204020203" pitchFamily="34" charset="0"/>
              </a:rPr>
              <a:t>Gingival and buccal ulceration</a:t>
            </a:r>
          </a:p>
          <a:p>
            <a:r>
              <a:rPr lang="en-US" b="1" dirty="0">
                <a:latin typeface="Bahnschrift" panose="020B0502040204020203" pitchFamily="34" charset="0"/>
              </a:rPr>
              <a:t>Small-airway mucus </a:t>
            </a:r>
            <a:r>
              <a:rPr lang="en-US" b="1" dirty="0" smtClean="0">
                <a:latin typeface="Bahnschrift" panose="020B0502040204020203" pitchFamily="34" charset="0"/>
              </a:rPr>
              <a:t>plugging</a:t>
            </a:r>
            <a:endParaRPr lang="en-US" b="1" dirty="0">
              <a:latin typeface="Bahnschrift" panose="020B0502040204020203" pitchFamily="34" charset="0"/>
            </a:endParaRPr>
          </a:p>
          <a:p>
            <a:r>
              <a:rPr lang="en-US" b="1" dirty="0">
                <a:latin typeface="Bahnschrift" panose="020B0502040204020203" pitchFamily="34" charset="0"/>
              </a:rPr>
              <a:t>Hyperthermia</a:t>
            </a:r>
          </a:p>
          <a:p>
            <a:r>
              <a:rPr lang="en-US" b="1" dirty="0">
                <a:latin typeface="Bahnschrift" panose="020B0502040204020203" pitchFamily="34" charset="0"/>
              </a:rPr>
              <a:t>Angina, myocardial infarction</a:t>
            </a:r>
          </a:p>
          <a:p>
            <a:r>
              <a:rPr lang="en-US" b="1" dirty="0">
                <a:latin typeface="Bahnschrift" panose="020B0502040204020203" pitchFamily="34" charset="0"/>
              </a:rPr>
              <a:t>Bladder distention and urinary retention</a:t>
            </a:r>
          </a:p>
          <a:p>
            <a:r>
              <a:rPr lang="en-US" b="1" dirty="0">
                <a:latin typeface="Bahnschrift" panose="020B0502040204020203" pitchFamily="34" charset="0"/>
              </a:rPr>
              <a:t>Constipation</a:t>
            </a:r>
            <a:endParaRPr lang="ar-IQ" b="1" dirty="0">
              <a:latin typeface="Bahnschrift" panose="020B0502040204020203" pitchFamily="34" charset="0"/>
            </a:endParaRPr>
          </a:p>
        </p:txBody>
      </p:sp>
    </p:spTree>
    <p:extLst>
      <p:ext uri="{BB962C8B-B14F-4D97-AF65-F5344CB8AC3E}">
        <p14:creationId xmlns:p14="http://schemas.microsoft.com/office/powerpoint/2010/main" val="36032561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5806" y="0"/>
            <a:ext cx="10576193" cy="6188361"/>
          </a:xfrm>
          <a:prstGeom prst="rect">
            <a:avLst/>
          </a:prstGeom>
        </p:spPr>
        <p:txBody>
          <a:bodyPr wrap="square">
            <a:spAutoFit/>
          </a:bodyPr>
          <a:lstStyle/>
          <a:p>
            <a:pPr>
              <a:lnSpc>
                <a:spcPct val="115000"/>
              </a:lnSpc>
              <a:spcAft>
                <a:spcPts val="1000"/>
              </a:spcAft>
            </a:pPr>
            <a:r>
              <a:rPr lang="en-US" sz="2000" b="1" dirty="0">
                <a:solidFill>
                  <a:srgbClr val="FF0000"/>
                </a:solidFill>
                <a:latin typeface="Arial"/>
                <a:ea typeface="Calibri"/>
                <a:cs typeface="Arial"/>
              </a:rPr>
              <a:t>Mirabegron: </a:t>
            </a:r>
          </a:p>
          <a:p>
            <a:pPr>
              <a:lnSpc>
                <a:spcPct val="115000"/>
              </a:lnSpc>
              <a:spcAft>
                <a:spcPts val="1000"/>
              </a:spcAft>
            </a:pPr>
            <a:r>
              <a:rPr lang="en-US" dirty="0">
                <a:latin typeface="Arial"/>
                <a:ea typeface="Calibri"/>
                <a:cs typeface="Arial"/>
              </a:rPr>
              <a:t>Is a more recently developed medication for </a:t>
            </a:r>
            <a:r>
              <a:rPr lang="en-US" dirty="0" smtClean="0">
                <a:latin typeface="Arial"/>
                <a:ea typeface="Calibri"/>
                <a:cs typeface="Arial"/>
              </a:rPr>
              <a:t>OAB.  It’s </a:t>
            </a:r>
            <a:r>
              <a:rPr lang="en-US" dirty="0">
                <a:latin typeface="Arial"/>
                <a:ea typeface="Calibri"/>
                <a:cs typeface="Arial"/>
              </a:rPr>
              <a:t>a beta 3-adrenergic agonist.</a:t>
            </a:r>
          </a:p>
          <a:p>
            <a:pPr>
              <a:lnSpc>
                <a:spcPct val="115000"/>
              </a:lnSpc>
              <a:spcAft>
                <a:spcPts val="1000"/>
              </a:spcAft>
            </a:pPr>
            <a:r>
              <a:rPr lang="en-US" dirty="0">
                <a:latin typeface="Arial"/>
                <a:ea typeface="Calibri"/>
                <a:cs typeface="Arial"/>
              </a:rPr>
              <a:t>Enhance </a:t>
            </a:r>
            <a:r>
              <a:rPr lang="en-US" dirty="0">
                <a:solidFill>
                  <a:srgbClr val="FF0000"/>
                </a:solidFill>
                <a:latin typeface="Arial"/>
                <a:ea typeface="Calibri"/>
                <a:cs typeface="Arial"/>
              </a:rPr>
              <a:t>relaxation</a:t>
            </a:r>
            <a:r>
              <a:rPr lang="en-US" dirty="0">
                <a:latin typeface="Arial"/>
                <a:ea typeface="Calibri"/>
                <a:cs typeface="Arial"/>
              </a:rPr>
              <a:t> of the detrusor( acting more on the </a:t>
            </a:r>
            <a:r>
              <a:rPr lang="en-US" dirty="0">
                <a:solidFill>
                  <a:srgbClr val="FF0000"/>
                </a:solidFill>
                <a:latin typeface="Arial"/>
                <a:ea typeface="Calibri"/>
                <a:cs typeface="Arial"/>
              </a:rPr>
              <a:t>storage</a:t>
            </a:r>
            <a:r>
              <a:rPr lang="en-US" dirty="0">
                <a:latin typeface="Arial"/>
                <a:ea typeface="Calibri"/>
                <a:cs typeface="Arial"/>
              </a:rPr>
              <a:t> function</a:t>
            </a:r>
            <a:r>
              <a:rPr lang="en-US" dirty="0" smtClean="0">
                <a:latin typeface="Arial"/>
                <a:ea typeface="Calibri"/>
                <a:cs typeface="Arial"/>
              </a:rPr>
              <a:t>), (</a:t>
            </a:r>
            <a:r>
              <a:rPr lang="en-US" dirty="0">
                <a:latin typeface="Arial"/>
                <a:ea typeface="Calibri"/>
                <a:cs typeface="Arial"/>
              </a:rPr>
              <a:t>while anticholinergics act by suppressing voiding</a:t>
            </a:r>
            <a:r>
              <a:rPr lang="en-US" dirty="0" smtClean="0">
                <a:latin typeface="Arial"/>
                <a:ea typeface="Calibri"/>
                <a:cs typeface="Arial"/>
              </a:rPr>
              <a:t>).</a:t>
            </a:r>
            <a:r>
              <a:rPr lang="en-US" sz="1400" dirty="0" smtClean="0">
                <a:latin typeface="Calibri"/>
                <a:ea typeface="Calibri"/>
                <a:cs typeface="Arial"/>
              </a:rPr>
              <a:t> </a:t>
            </a:r>
            <a:r>
              <a:rPr lang="en-US" dirty="0" smtClean="0">
                <a:latin typeface="Arial"/>
                <a:ea typeface="Calibri"/>
                <a:cs typeface="Arial"/>
              </a:rPr>
              <a:t>Can </a:t>
            </a:r>
            <a:r>
              <a:rPr lang="en-US" dirty="0">
                <a:latin typeface="Arial"/>
                <a:ea typeface="Calibri"/>
                <a:cs typeface="Arial"/>
              </a:rPr>
              <a:t>be used with an anticholinergic drug.</a:t>
            </a:r>
            <a:endParaRPr lang="en-US" sz="1400" dirty="0">
              <a:latin typeface="Calibri"/>
              <a:ea typeface="Calibri"/>
              <a:cs typeface="Arial"/>
            </a:endParaRPr>
          </a:p>
          <a:p>
            <a:pPr>
              <a:lnSpc>
                <a:spcPct val="115000"/>
              </a:lnSpc>
              <a:spcAft>
                <a:spcPts val="1000"/>
              </a:spcAft>
            </a:pPr>
            <a:r>
              <a:rPr lang="en-US" sz="2000" b="1" dirty="0">
                <a:solidFill>
                  <a:srgbClr val="FF0000"/>
                </a:solidFill>
                <a:latin typeface="Arial"/>
                <a:ea typeface="Calibri"/>
                <a:cs typeface="Arial"/>
              </a:rPr>
              <a:t>Vaginal </a:t>
            </a:r>
            <a:r>
              <a:rPr lang="en-US" sz="2000" b="1" dirty="0" smtClean="0">
                <a:solidFill>
                  <a:srgbClr val="FF0000"/>
                </a:solidFill>
                <a:latin typeface="Arial"/>
                <a:ea typeface="Calibri"/>
                <a:cs typeface="Arial"/>
              </a:rPr>
              <a:t>Estrogen:</a:t>
            </a:r>
            <a:endParaRPr lang="en-US" sz="2000" b="1" dirty="0">
              <a:solidFill>
                <a:srgbClr val="FF0000"/>
              </a:solidFill>
              <a:latin typeface="Arial"/>
              <a:ea typeface="Calibri"/>
              <a:cs typeface="Arial"/>
            </a:endParaRPr>
          </a:p>
          <a:p>
            <a:pPr>
              <a:lnSpc>
                <a:spcPct val="115000"/>
              </a:lnSpc>
              <a:spcAft>
                <a:spcPts val="1000"/>
              </a:spcAft>
            </a:pPr>
            <a:r>
              <a:rPr lang="en-US" dirty="0">
                <a:latin typeface="Arial"/>
                <a:ea typeface="Calibri"/>
                <a:cs typeface="Arial"/>
              </a:rPr>
              <a:t>In </a:t>
            </a:r>
            <a:r>
              <a:rPr lang="en-US" dirty="0">
                <a:solidFill>
                  <a:srgbClr val="FF0000"/>
                </a:solidFill>
                <a:latin typeface="Arial"/>
                <a:ea typeface="Calibri"/>
                <a:cs typeface="Arial"/>
              </a:rPr>
              <a:t>postmenopausal</a:t>
            </a:r>
            <a:r>
              <a:rPr lang="en-US" dirty="0">
                <a:latin typeface="Arial"/>
                <a:ea typeface="Calibri"/>
                <a:cs typeface="Arial"/>
              </a:rPr>
              <a:t> women. </a:t>
            </a:r>
            <a:r>
              <a:rPr lang="en-US" dirty="0" smtClean="0">
                <a:latin typeface="Arial"/>
                <a:ea typeface="Calibri"/>
                <a:cs typeface="Arial"/>
              </a:rPr>
              <a:t> For </a:t>
            </a:r>
            <a:r>
              <a:rPr lang="en-US" dirty="0">
                <a:solidFill>
                  <a:srgbClr val="FF0000"/>
                </a:solidFill>
                <a:latin typeface="Arial"/>
                <a:ea typeface="Calibri"/>
                <a:cs typeface="Arial"/>
              </a:rPr>
              <a:t>3</a:t>
            </a:r>
            <a:r>
              <a:rPr lang="en-US" dirty="0">
                <a:latin typeface="Arial"/>
                <a:ea typeface="Calibri"/>
                <a:cs typeface="Arial"/>
              </a:rPr>
              <a:t> months. </a:t>
            </a:r>
            <a:r>
              <a:rPr lang="en-US" dirty="0" smtClean="0">
                <a:latin typeface="Arial"/>
                <a:ea typeface="Calibri"/>
                <a:cs typeface="Arial"/>
              </a:rPr>
              <a:t> Can </a:t>
            </a:r>
            <a:r>
              <a:rPr lang="en-US" dirty="0">
                <a:latin typeface="Arial"/>
                <a:ea typeface="Calibri"/>
                <a:cs typeface="Arial"/>
              </a:rPr>
              <a:t>improve bladder </a:t>
            </a:r>
            <a:r>
              <a:rPr lang="en-US" dirty="0">
                <a:solidFill>
                  <a:srgbClr val="FF0000"/>
                </a:solidFill>
                <a:latin typeface="Arial"/>
                <a:ea typeface="Calibri"/>
                <a:cs typeface="Arial"/>
              </a:rPr>
              <a:t>sensation</a:t>
            </a:r>
            <a:r>
              <a:rPr lang="en-US" dirty="0">
                <a:latin typeface="Arial"/>
                <a:ea typeface="Calibri"/>
                <a:cs typeface="Arial"/>
              </a:rPr>
              <a:t> and associated </a:t>
            </a:r>
            <a:r>
              <a:rPr lang="en-US" dirty="0">
                <a:solidFill>
                  <a:srgbClr val="FF0000"/>
                </a:solidFill>
                <a:latin typeface="Arial"/>
                <a:ea typeface="Calibri"/>
                <a:cs typeface="Arial"/>
              </a:rPr>
              <a:t>urgency</a:t>
            </a:r>
            <a:r>
              <a:rPr lang="en-US" dirty="0" smtClean="0">
                <a:latin typeface="Arial"/>
                <a:ea typeface="Calibri"/>
                <a:cs typeface="Arial"/>
              </a:rPr>
              <a:t>.</a:t>
            </a:r>
          </a:p>
          <a:p>
            <a:pPr lvl="0">
              <a:lnSpc>
                <a:spcPct val="115000"/>
              </a:lnSpc>
              <a:spcAft>
                <a:spcPts val="1000"/>
              </a:spcAft>
            </a:pPr>
            <a:r>
              <a:rPr lang="en-US" sz="2000" b="1" dirty="0">
                <a:solidFill>
                  <a:srgbClr val="FF0000"/>
                </a:solidFill>
                <a:latin typeface="Arial"/>
                <a:ea typeface="Calibri"/>
                <a:cs typeface="Arial"/>
              </a:rPr>
              <a:t>Duloxetine</a:t>
            </a:r>
            <a:endParaRPr lang="en-US" sz="2000" b="1" dirty="0">
              <a:solidFill>
                <a:srgbClr val="FF0000"/>
              </a:solidFill>
              <a:latin typeface="Calibri"/>
              <a:ea typeface="Calibri"/>
              <a:cs typeface="Arial"/>
            </a:endParaRPr>
          </a:p>
          <a:p>
            <a:pPr>
              <a:lnSpc>
                <a:spcPct val="115000"/>
              </a:lnSpc>
              <a:spcAft>
                <a:spcPts val="1000"/>
              </a:spcAft>
            </a:pPr>
            <a:r>
              <a:rPr lang="en-US" dirty="0">
                <a:latin typeface="Arial"/>
                <a:ea typeface="Calibri"/>
                <a:cs typeface="Arial"/>
              </a:rPr>
              <a:t>It used </a:t>
            </a:r>
            <a:r>
              <a:rPr lang="en-US" dirty="0">
                <a:solidFill>
                  <a:srgbClr val="FF0000"/>
                </a:solidFill>
                <a:latin typeface="Arial"/>
                <a:ea typeface="Calibri"/>
                <a:cs typeface="Arial"/>
              </a:rPr>
              <a:t>very occasionally </a:t>
            </a:r>
            <a:r>
              <a:rPr lang="en-US" dirty="0">
                <a:latin typeface="Arial"/>
                <a:ea typeface="Calibri"/>
                <a:cs typeface="Arial"/>
              </a:rPr>
              <a:t>for </a:t>
            </a:r>
            <a:r>
              <a:rPr lang="en-US" dirty="0" smtClean="0">
                <a:latin typeface="Arial"/>
                <a:ea typeface="Calibri"/>
                <a:cs typeface="Arial"/>
              </a:rPr>
              <a:t>incontinence. It </a:t>
            </a:r>
            <a:r>
              <a:rPr lang="en-US" dirty="0">
                <a:latin typeface="Arial"/>
                <a:ea typeface="Calibri"/>
                <a:cs typeface="Arial"/>
              </a:rPr>
              <a:t>is an anticholinergic agent.</a:t>
            </a:r>
            <a:endParaRPr lang="en-US" dirty="0">
              <a:latin typeface="Calibri"/>
              <a:ea typeface="Calibri"/>
              <a:cs typeface="Arial"/>
            </a:endParaRPr>
          </a:p>
          <a:p>
            <a:pPr>
              <a:lnSpc>
                <a:spcPct val="115000"/>
              </a:lnSpc>
              <a:spcAft>
                <a:spcPts val="1000"/>
              </a:spcAft>
            </a:pPr>
            <a:r>
              <a:rPr lang="en-US" dirty="0">
                <a:latin typeface="Arial"/>
                <a:ea typeface="Calibri"/>
                <a:cs typeface="Arial"/>
              </a:rPr>
              <a:t>It is a combined </a:t>
            </a:r>
            <a:r>
              <a:rPr lang="en-US" dirty="0">
                <a:solidFill>
                  <a:srgbClr val="FF0000"/>
                </a:solidFill>
                <a:latin typeface="Arial"/>
                <a:ea typeface="Calibri"/>
                <a:cs typeface="Arial"/>
              </a:rPr>
              <a:t>serotonin</a:t>
            </a:r>
            <a:r>
              <a:rPr lang="en-US" dirty="0">
                <a:latin typeface="Arial"/>
                <a:ea typeface="Calibri"/>
                <a:cs typeface="Arial"/>
              </a:rPr>
              <a:t> and </a:t>
            </a:r>
            <a:r>
              <a:rPr lang="en-US" dirty="0">
                <a:solidFill>
                  <a:srgbClr val="FF0000"/>
                </a:solidFill>
                <a:latin typeface="Arial"/>
                <a:ea typeface="Calibri"/>
                <a:cs typeface="Arial"/>
              </a:rPr>
              <a:t>noradrenaline</a:t>
            </a:r>
            <a:r>
              <a:rPr lang="en-US" dirty="0">
                <a:latin typeface="Arial"/>
                <a:ea typeface="Calibri"/>
                <a:cs typeface="Arial"/>
              </a:rPr>
              <a:t> reuptake </a:t>
            </a:r>
            <a:r>
              <a:rPr lang="en-US" dirty="0" smtClean="0">
                <a:latin typeface="Arial"/>
                <a:ea typeface="Calibri"/>
                <a:cs typeface="Arial"/>
              </a:rPr>
              <a:t>inhibitor.  It </a:t>
            </a:r>
            <a:r>
              <a:rPr lang="en-US" dirty="0">
                <a:latin typeface="Arial"/>
                <a:ea typeface="Calibri"/>
                <a:cs typeface="Arial"/>
              </a:rPr>
              <a:t>is contraindicated in pregnancy &amp; breast </a:t>
            </a:r>
            <a:r>
              <a:rPr lang="en-US" dirty="0" smtClean="0">
                <a:latin typeface="Arial"/>
                <a:ea typeface="Calibri"/>
                <a:cs typeface="Arial"/>
              </a:rPr>
              <a:t>feeding.</a:t>
            </a:r>
            <a:endParaRPr lang="en-US" dirty="0">
              <a:latin typeface="Calibri"/>
              <a:ea typeface="Calibri"/>
              <a:cs typeface="Arial"/>
            </a:endParaRPr>
          </a:p>
          <a:p>
            <a:pPr>
              <a:lnSpc>
                <a:spcPct val="115000"/>
              </a:lnSpc>
              <a:spcAft>
                <a:spcPts val="1000"/>
              </a:spcAft>
            </a:pPr>
            <a:r>
              <a:rPr lang="en-US" dirty="0">
                <a:latin typeface="Arial"/>
                <a:ea typeface="Calibri"/>
                <a:cs typeface="Arial"/>
              </a:rPr>
              <a:t>Used for the treatment of </a:t>
            </a:r>
            <a:r>
              <a:rPr lang="en-US" dirty="0">
                <a:solidFill>
                  <a:srgbClr val="FF0000"/>
                </a:solidFill>
                <a:latin typeface="Arial"/>
                <a:ea typeface="Calibri"/>
                <a:cs typeface="Arial"/>
              </a:rPr>
              <a:t>depression</a:t>
            </a:r>
            <a:r>
              <a:rPr lang="en-US" dirty="0">
                <a:latin typeface="Arial"/>
                <a:ea typeface="Calibri"/>
                <a:cs typeface="Arial"/>
              </a:rPr>
              <a:t> in higher doses. </a:t>
            </a:r>
            <a:endParaRPr lang="en-US" dirty="0">
              <a:latin typeface="Calibri"/>
              <a:ea typeface="Calibri"/>
              <a:cs typeface="Arial"/>
            </a:endParaRPr>
          </a:p>
          <a:p>
            <a:pPr>
              <a:lnSpc>
                <a:spcPct val="115000"/>
              </a:lnSpc>
              <a:spcAft>
                <a:spcPts val="1000"/>
              </a:spcAft>
            </a:pPr>
            <a:r>
              <a:rPr lang="en-US" dirty="0">
                <a:latin typeface="Arial"/>
                <a:ea typeface="Calibri"/>
                <a:cs typeface="Arial"/>
              </a:rPr>
              <a:t>Acts at the micturition center in the sacral spinal cord to increase the sympathetic nerve output to the urethral sphincter and </a:t>
            </a:r>
            <a:r>
              <a:rPr lang="en-US" dirty="0">
                <a:solidFill>
                  <a:srgbClr val="FF0000"/>
                </a:solidFill>
                <a:latin typeface="Arial"/>
                <a:ea typeface="Calibri"/>
                <a:cs typeface="Arial"/>
              </a:rPr>
              <a:t>increase sphincter tone</a:t>
            </a:r>
            <a:r>
              <a:rPr lang="en-US" dirty="0">
                <a:latin typeface="Arial"/>
                <a:ea typeface="Calibri"/>
                <a:cs typeface="Arial"/>
              </a:rPr>
              <a:t>. </a:t>
            </a:r>
            <a:r>
              <a:rPr lang="en-US" dirty="0" smtClean="0">
                <a:latin typeface="Calibri"/>
                <a:ea typeface="Calibri"/>
                <a:cs typeface="Arial"/>
              </a:rPr>
              <a:t> </a:t>
            </a:r>
            <a:r>
              <a:rPr lang="en-US" dirty="0" smtClean="0">
                <a:solidFill>
                  <a:srgbClr val="FF0000"/>
                </a:solidFill>
                <a:latin typeface="Arial"/>
                <a:ea typeface="Calibri"/>
                <a:cs typeface="Arial"/>
              </a:rPr>
              <a:t>50</a:t>
            </a:r>
            <a:r>
              <a:rPr lang="en-US" dirty="0">
                <a:solidFill>
                  <a:srgbClr val="FF0000"/>
                </a:solidFill>
                <a:latin typeface="Arial"/>
                <a:ea typeface="Calibri"/>
                <a:cs typeface="Arial"/>
              </a:rPr>
              <a:t>% </a:t>
            </a:r>
            <a:r>
              <a:rPr lang="en-US" dirty="0">
                <a:latin typeface="Arial"/>
                <a:ea typeface="Calibri"/>
                <a:cs typeface="Arial"/>
              </a:rPr>
              <a:t>improvement or more in leakage </a:t>
            </a:r>
            <a:r>
              <a:rPr lang="en-US" dirty="0" smtClean="0">
                <a:latin typeface="Arial"/>
                <a:ea typeface="Calibri"/>
                <a:cs typeface="Arial"/>
              </a:rPr>
              <a:t>. The </a:t>
            </a:r>
            <a:r>
              <a:rPr lang="en-US" dirty="0">
                <a:solidFill>
                  <a:srgbClr val="FF0000"/>
                </a:solidFill>
                <a:latin typeface="Arial"/>
                <a:ea typeface="Calibri"/>
                <a:cs typeface="Arial"/>
              </a:rPr>
              <a:t>side-effects</a:t>
            </a:r>
            <a:r>
              <a:rPr lang="en-US" dirty="0">
                <a:latin typeface="Arial"/>
                <a:ea typeface="Calibri"/>
                <a:cs typeface="Arial"/>
              </a:rPr>
              <a:t>, including nausea</a:t>
            </a:r>
            <a:r>
              <a:rPr lang="en-US" dirty="0" smtClean="0">
                <a:latin typeface="Arial"/>
                <a:ea typeface="Calibri"/>
                <a:cs typeface="Arial"/>
              </a:rPr>
              <a:t>, is the main reason  </a:t>
            </a:r>
            <a:r>
              <a:rPr lang="en-US" dirty="0">
                <a:latin typeface="Arial"/>
                <a:ea typeface="Calibri"/>
                <a:cs typeface="Arial"/>
              </a:rPr>
              <a:t>to stop treatment.</a:t>
            </a:r>
            <a:endParaRPr lang="en-US" dirty="0">
              <a:latin typeface="Calibri"/>
              <a:ea typeface="Calibri"/>
              <a:cs typeface="Arial"/>
            </a:endParaRPr>
          </a:p>
          <a:p>
            <a:pPr>
              <a:lnSpc>
                <a:spcPct val="115000"/>
              </a:lnSpc>
              <a:spcAft>
                <a:spcPts val="1000"/>
              </a:spcAft>
            </a:pPr>
            <a:endParaRPr lang="en-US" sz="1400" dirty="0">
              <a:latin typeface="Calibri"/>
              <a:ea typeface="Calibri"/>
              <a:cs typeface="Arial"/>
            </a:endParaRPr>
          </a:p>
        </p:txBody>
      </p:sp>
    </p:spTree>
    <p:extLst>
      <p:ext uri="{BB962C8B-B14F-4D97-AF65-F5344CB8AC3E}">
        <p14:creationId xmlns:p14="http://schemas.microsoft.com/office/powerpoint/2010/main" val="5604175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9025" y="754239"/>
            <a:ext cx="10521109" cy="5284011"/>
          </a:xfrm>
          <a:prstGeom prst="rect">
            <a:avLst/>
          </a:prstGeom>
        </p:spPr>
        <p:txBody>
          <a:bodyPr wrap="square">
            <a:spAutoFit/>
          </a:bodyPr>
          <a:lstStyle/>
          <a:p>
            <a:pPr>
              <a:lnSpc>
                <a:spcPct val="115000"/>
              </a:lnSpc>
              <a:spcAft>
                <a:spcPts val="1000"/>
              </a:spcAft>
            </a:pPr>
            <a:r>
              <a:rPr lang="en-US" sz="2400" b="1" dirty="0">
                <a:latin typeface="Arial" panose="020B0604020202020204" pitchFamily="34" charset="0"/>
                <a:cs typeface="Arial" panose="020B0604020202020204" pitchFamily="34" charset="0"/>
              </a:rPr>
              <a:t>Anticholinergic </a:t>
            </a:r>
            <a:r>
              <a:rPr lang="en-US" sz="2400" b="1" dirty="0" smtClean="0">
                <a:latin typeface="Arial" panose="020B0604020202020204" pitchFamily="34" charset="0"/>
                <a:cs typeface="Arial" panose="020B0604020202020204" pitchFamily="34" charset="0"/>
              </a:rPr>
              <a:t>medications</a:t>
            </a:r>
            <a:endParaRPr lang="en-US" dirty="0" smtClean="0">
              <a:solidFill>
                <a:srgbClr val="FF0000"/>
              </a:solidFill>
              <a:latin typeface="Arial"/>
              <a:ea typeface="Calibri"/>
              <a:cs typeface="Arial"/>
            </a:endParaRPr>
          </a:p>
          <a:p>
            <a:pPr>
              <a:lnSpc>
                <a:spcPct val="115000"/>
              </a:lnSpc>
              <a:spcAft>
                <a:spcPts val="1000"/>
              </a:spcAft>
            </a:pPr>
            <a:r>
              <a:rPr lang="en-US" b="1" dirty="0" smtClean="0">
                <a:solidFill>
                  <a:srgbClr val="FF0000"/>
                </a:solidFill>
                <a:latin typeface="Arial"/>
                <a:ea typeface="Calibri"/>
                <a:cs typeface="Arial"/>
              </a:rPr>
              <a:t>Oxybutynin</a:t>
            </a:r>
            <a:r>
              <a:rPr lang="en-US" dirty="0">
                <a:latin typeface="Arial"/>
                <a:ea typeface="Calibri"/>
                <a:cs typeface="Arial"/>
              </a:rPr>
              <a:t>: 2.5–5 </a:t>
            </a:r>
            <a:r>
              <a:rPr lang="en-US" dirty="0" smtClean="0">
                <a:latin typeface="Arial"/>
                <a:ea typeface="Calibri"/>
                <a:cs typeface="Arial"/>
              </a:rPr>
              <a:t>mg </a:t>
            </a:r>
            <a:r>
              <a:rPr lang="en-US" u="sng" dirty="0" smtClean="0">
                <a:latin typeface="Arial"/>
                <a:ea typeface="Calibri"/>
                <a:cs typeface="Arial"/>
              </a:rPr>
              <a:t>three </a:t>
            </a:r>
            <a:r>
              <a:rPr lang="en-US" u="sng" dirty="0">
                <a:latin typeface="Arial"/>
                <a:ea typeface="Calibri"/>
                <a:cs typeface="Arial"/>
              </a:rPr>
              <a:t>times </a:t>
            </a:r>
            <a:r>
              <a:rPr lang="en-US" dirty="0">
                <a:latin typeface="Arial"/>
                <a:ea typeface="Calibri"/>
                <a:cs typeface="Arial"/>
              </a:rPr>
              <a:t>daily; first-choice medication; </a:t>
            </a:r>
            <a:endParaRPr lang="en-US" dirty="0" smtClean="0">
              <a:latin typeface="Arial"/>
              <a:ea typeface="Calibri"/>
              <a:cs typeface="Arial"/>
            </a:endParaRPr>
          </a:p>
          <a:p>
            <a:pPr>
              <a:lnSpc>
                <a:spcPct val="115000"/>
              </a:lnSpc>
              <a:spcAft>
                <a:spcPts val="1000"/>
              </a:spcAft>
            </a:pPr>
            <a:r>
              <a:rPr lang="en-US" dirty="0">
                <a:latin typeface="Arial"/>
                <a:ea typeface="Calibri"/>
                <a:cs typeface="Arial"/>
              </a:rPr>
              <a:t> </a:t>
            </a:r>
            <a:r>
              <a:rPr lang="en-US" dirty="0" smtClean="0">
                <a:latin typeface="Arial"/>
                <a:ea typeface="Calibri"/>
                <a:cs typeface="Arial"/>
              </a:rPr>
              <a:t>                     increase </a:t>
            </a:r>
            <a:r>
              <a:rPr lang="en-US" dirty="0">
                <a:latin typeface="Arial"/>
                <a:ea typeface="Calibri"/>
                <a:cs typeface="Arial"/>
              </a:rPr>
              <a:t>weekly by 5 mg up to 20 mg daily.</a:t>
            </a:r>
            <a:endParaRPr lang="en-US" dirty="0">
              <a:latin typeface="Calibri"/>
              <a:ea typeface="Calibri"/>
              <a:cs typeface="Arial"/>
            </a:endParaRPr>
          </a:p>
          <a:p>
            <a:pPr>
              <a:lnSpc>
                <a:spcPct val="115000"/>
              </a:lnSpc>
              <a:spcAft>
                <a:spcPts val="1000"/>
              </a:spcAft>
            </a:pPr>
            <a:r>
              <a:rPr lang="en-US" b="1" dirty="0" err="1">
                <a:solidFill>
                  <a:srgbClr val="FF0000"/>
                </a:solidFill>
                <a:latin typeface="Arial"/>
                <a:ea typeface="Calibri"/>
                <a:cs typeface="Arial"/>
              </a:rPr>
              <a:t>Propiverine</a:t>
            </a:r>
            <a:r>
              <a:rPr lang="en-US" dirty="0">
                <a:latin typeface="Arial"/>
                <a:ea typeface="Calibri"/>
                <a:cs typeface="Arial"/>
              </a:rPr>
              <a:t>: </a:t>
            </a:r>
            <a:r>
              <a:rPr lang="en-US" dirty="0" smtClean="0">
                <a:latin typeface="Arial"/>
                <a:ea typeface="Calibri"/>
                <a:cs typeface="Arial"/>
              </a:rPr>
              <a:t> 15 </a:t>
            </a:r>
            <a:r>
              <a:rPr lang="en-US" dirty="0">
                <a:latin typeface="Arial"/>
                <a:ea typeface="Calibri"/>
                <a:cs typeface="Arial"/>
              </a:rPr>
              <a:t>mg </a:t>
            </a:r>
            <a:r>
              <a:rPr lang="en-US" u="sng" dirty="0">
                <a:latin typeface="Arial"/>
                <a:ea typeface="Calibri"/>
                <a:cs typeface="Arial"/>
              </a:rPr>
              <a:t>one</a:t>
            </a:r>
            <a:r>
              <a:rPr lang="en-US" dirty="0">
                <a:latin typeface="Arial"/>
                <a:ea typeface="Calibri"/>
                <a:cs typeface="Arial"/>
              </a:rPr>
              <a:t> to </a:t>
            </a:r>
            <a:r>
              <a:rPr lang="en-US" u="sng" dirty="0">
                <a:latin typeface="Arial"/>
                <a:ea typeface="Calibri"/>
                <a:cs typeface="Arial"/>
              </a:rPr>
              <a:t>three</a:t>
            </a:r>
            <a:r>
              <a:rPr lang="en-US" dirty="0">
                <a:latin typeface="Arial"/>
                <a:ea typeface="Calibri"/>
                <a:cs typeface="Arial"/>
              </a:rPr>
              <a:t> times daily.</a:t>
            </a:r>
            <a:endParaRPr lang="en-US" dirty="0">
              <a:latin typeface="Calibri"/>
              <a:ea typeface="Calibri"/>
              <a:cs typeface="Arial"/>
            </a:endParaRPr>
          </a:p>
          <a:p>
            <a:pPr>
              <a:lnSpc>
                <a:spcPct val="115000"/>
              </a:lnSpc>
              <a:spcAft>
                <a:spcPts val="1000"/>
              </a:spcAft>
            </a:pPr>
            <a:r>
              <a:rPr lang="en-US" b="1" dirty="0" err="1">
                <a:solidFill>
                  <a:srgbClr val="FF0000"/>
                </a:solidFill>
                <a:latin typeface="Arial"/>
                <a:ea typeface="Calibri"/>
                <a:cs typeface="Arial"/>
              </a:rPr>
              <a:t>Trospium</a:t>
            </a:r>
            <a:r>
              <a:rPr lang="en-US" dirty="0" smtClean="0">
                <a:latin typeface="Arial"/>
                <a:ea typeface="Calibri"/>
                <a:cs typeface="Arial"/>
              </a:rPr>
              <a:t>:    </a:t>
            </a:r>
            <a:r>
              <a:rPr lang="en-US" dirty="0">
                <a:latin typeface="Arial"/>
                <a:ea typeface="Calibri"/>
                <a:cs typeface="Arial"/>
              </a:rPr>
              <a:t>20 mg </a:t>
            </a:r>
            <a:r>
              <a:rPr lang="en-US" u="sng" dirty="0">
                <a:latin typeface="Arial"/>
                <a:ea typeface="Calibri"/>
                <a:cs typeface="Arial"/>
              </a:rPr>
              <a:t>twice</a:t>
            </a:r>
            <a:r>
              <a:rPr lang="en-US" dirty="0">
                <a:latin typeface="Arial"/>
                <a:ea typeface="Calibri"/>
                <a:cs typeface="Arial"/>
              </a:rPr>
              <a:t> daily.</a:t>
            </a:r>
          </a:p>
          <a:p>
            <a:pPr lvl="0">
              <a:lnSpc>
                <a:spcPct val="115000"/>
              </a:lnSpc>
              <a:spcAft>
                <a:spcPts val="1000"/>
              </a:spcAft>
              <a:buClr>
                <a:srgbClr val="FE8637"/>
              </a:buClr>
            </a:pPr>
            <a:r>
              <a:rPr lang="en-US" b="1" dirty="0" err="1" smtClean="0">
                <a:solidFill>
                  <a:srgbClr val="FF0000"/>
                </a:solidFill>
                <a:latin typeface="Arial"/>
                <a:ea typeface="Calibri"/>
                <a:cs typeface="Arial"/>
              </a:rPr>
              <a:t>Darifenacin</a:t>
            </a:r>
            <a:r>
              <a:rPr lang="en-US" dirty="0" smtClean="0">
                <a:solidFill>
                  <a:prstClr val="black"/>
                </a:solidFill>
                <a:latin typeface="Arial"/>
                <a:ea typeface="Calibri"/>
                <a:cs typeface="Arial"/>
              </a:rPr>
              <a:t>:  7.5 </a:t>
            </a:r>
            <a:r>
              <a:rPr lang="en-US" dirty="0">
                <a:solidFill>
                  <a:prstClr val="black"/>
                </a:solidFill>
                <a:latin typeface="Arial"/>
                <a:ea typeface="Calibri"/>
                <a:cs typeface="Arial"/>
              </a:rPr>
              <a:t>mg </a:t>
            </a:r>
            <a:r>
              <a:rPr lang="en-US" u="sng" dirty="0">
                <a:solidFill>
                  <a:prstClr val="black"/>
                </a:solidFill>
                <a:latin typeface="Arial"/>
                <a:ea typeface="Calibri"/>
                <a:cs typeface="Arial"/>
              </a:rPr>
              <a:t>once</a:t>
            </a:r>
            <a:r>
              <a:rPr lang="en-US" dirty="0">
                <a:solidFill>
                  <a:prstClr val="black"/>
                </a:solidFill>
                <a:latin typeface="Arial"/>
                <a:ea typeface="Calibri"/>
                <a:cs typeface="Arial"/>
              </a:rPr>
              <a:t> daily</a:t>
            </a:r>
            <a:r>
              <a:rPr lang="en-US" dirty="0" smtClean="0">
                <a:solidFill>
                  <a:prstClr val="black"/>
                </a:solidFill>
                <a:latin typeface="Arial"/>
                <a:ea typeface="Calibri"/>
                <a:cs typeface="Arial"/>
              </a:rPr>
              <a:t>.</a:t>
            </a:r>
          </a:p>
          <a:p>
            <a:pPr>
              <a:lnSpc>
                <a:spcPct val="115000"/>
              </a:lnSpc>
              <a:spcAft>
                <a:spcPts val="1000"/>
              </a:spcAft>
            </a:pPr>
            <a:r>
              <a:rPr lang="en-US" b="1" dirty="0" smtClean="0">
                <a:solidFill>
                  <a:srgbClr val="FF0000"/>
                </a:solidFill>
                <a:latin typeface="Arial"/>
                <a:ea typeface="Calibri"/>
                <a:cs typeface="Arial"/>
              </a:rPr>
              <a:t>Tolterodine</a:t>
            </a:r>
            <a:r>
              <a:rPr lang="en-US" dirty="0">
                <a:latin typeface="Arial"/>
                <a:ea typeface="Calibri"/>
                <a:cs typeface="Arial"/>
              </a:rPr>
              <a:t>: </a:t>
            </a:r>
            <a:r>
              <a:rPr lang="en-US" dirty="0" smtClean="0">
                <a:latin typeface="Arial"/>
                <a:ea typeface="Calibri"/>
                <a:cs typeface="Arial"/>
              </a:rPr>
              <a:t> 2 </a:t>
            </a:r>
            <a:r>
              <a:rPr lang="en-US" dirty="0">
                <a:latin typeface="Arial"/>
                <a:ea typeface="Calibri"/>
                <a:cs typeface="Arial"/>
              </a:rPr>
              <a:t>mg </a:t>
            </a:r>
            <a:r>
              <a:rPr lang="en-US" u="sng" dirty="0">
                <a:latin typeface="Arial"/>
                <a:ea typeface="Calibri"/>
                <a:cs typeface="Arial"/>
              </a:rPr>
              <a:t>twice </a:t>
            </a:r>
            <a:r>
              <a:rPr lang="en-US" dirty="0">
                <a:latin typeface="Arial"/>
                <a:ea typeface="Calibri"/>
                <a:cs typeface="Arial"/>
              </a:rPr>
              <a:t>daily; reduced to 1 mg in hepatic impairment. </a:t>
            </a:r>
          </a:p>
          <a:p>
            <a:pPr>
              <a:lnSpc>
                <a:spcPct val="115000"/>
              </a:lnSpc>
              <a:spcAft>
                <a:spcPts val="1000"/>
              </a:spcAft>
            </a:pPr>
            <a:r>
              <a:rPr lang="en-US" b="1" dirty="0" err="1">
                <a:solidFill>
                  <a:srgbClr val="FF0000"/>
                </a:solidFill>
                <a:latin typeface="Arial"/>
                <a:ea typeface="Calibri"/>
                <a:cs typeface="Arial"/>
              </a:rPr>
              <a:t>Fesoterodine</a:t>
            </a:r>
            <a:r>
              <a:rPr lang="en-US" dirty="0">
                <a:latin typeface="Arial"/>
                <a:ea typeface="Calibri"/>
                <a:cs typeface="Arial"/>
              </a:rPr>
              <a:t>: </a:t>
            </a:r>
            <a:r>
              <a:rPr lang="en-US" dirty="0" smtClean="0">
                <a:latin typeface="Arial"/>
                <a:ea typeface="Calibri"/>
                <a:cs typeface="Arial"/>
              </a:rPr>
              <a:t>  4 </a:t>
            </a:r>
            <a:r>
              <a:rPr lang="en-US" dirty="0">
                <a:latin typeface="Arial"/>
                <a:ea typeface="Calibri"/>
                <a:cs typeface="Arial"/>
              </a:rPr>
              <a:t>mg </a:t>
            </a:r>
            <a:r>
              <a:rPr lang="en-US" u="sng" dirty="0">
                <a:latin typeface="Arial"/>
                <a:ea typeface="Calibri"/>
                <a:cs typeface="Arial"/>
              </a:rPr>
              <a:t>once</a:t>
            </a:r>
            <a:r>
              <a:rPr lang="en-US" dirty="0">
                <a:latin typeface="Arial"/>
                <a:ea typeface="Calibri"/>
                <a:cs typeface="Arial"/>
              </a:rPr>
              <a:t> daily, maximum 8 mg once daily </a:t>
            </a:r>
          </a:p>
          <a:p>
            <a:pPr>
              <a:lnSpc>
                <a:spcPct val="115000"/>
              </a:lnSpc>
              <a:spcAft>
                <a:spcPts val="1000"/>
              </a:spcAft>
            </a:pPr>
            <a:r>
              <a:rPr lang="en-US" b="1" dirty="0" err="1">
                <a:solidFill>
                  <a:srgbClr val="FF0000"/>
                </a:solidFill>
                <a:latin typeface="Arial"/>
                <a:ea typeface="Calibri"/>
                <a:cs typeface="Arial"/>
              </a:rPr>
              <a:t>Solifenacin</a:t>
            </a:r>
            <a:r>
              <a:rPr lang="en-US" dirty="0" smtClean="0">
                <a:latin typeface="Arial"/>
                <a:ea typeface="Calibri"/>
                <a:cs typeface="Arial"/>
              </a:rPr>
              <a:t>:    </a:t>
            </a:r>
            <a:r>
              <a:rPr lang="en-US" dirty="0">
                <a:latin typeface="Arial"/>
                <a:ea typeface="Calibri"/>
                <a:cs typeface="Arial"/>
              </a:rPr>
              <a:t>5 mg </a:t>
            </a:r>
            <a:r>
              <a:rPr lang="en-US" u="sng" dirty="0">
                <a:latin typeface="Arial"/>
                <a:ea typeface="Calibri"/>
                <a:cs typeface="Arial"/>
              </a:rPr>
              <a:t>once </a:t>
            </a:r>
            <a:r>
              <a:rPr lang="en-US" dirty="0">
                <a:latin typeface="Arial"/>
                <a:ea typeface="Calibri"/>
                <a:cs typeface="Arial"/>
              </a:rPr>
              <a:t>daily; can be increased to 10 mg once daily.</a:t>
            </a:r>
            <a:endParaRPr lang="en-US" dirty="0">
              <a:latin typeface="Calibri"/>
              <a:ea typeface="Calibri"/>
              <a:cs typeface="Arial"/>
            </a:endParaRPr>
          </a:p>
          <a:p>
            <a:pPr lvl="0">
              <a:lnSpc>
                <a:spcPct val="115000"/>
              </a:lnSpc>
              <a:spcAft>
                <a:spcPts val="1000"/>
              </a:spcAft>
              <a:buClr>
                <a:srgbClr val="FE8637"/>
              </a:buClr>
            </a:pPr>
            <a:endParaRPr lang="en-US" dirty="0">
              <a:solidFill>
                <a:prstClr val="black"/>
              </a:solidFill>
              <a:latin typeface="Calibri"/>
              <a:ea typeface="Calibri"/>
              <a:cs typeface="Arial"/>
            </a:endParaRPr>
          </a:p>
          <a:p>
            <a:pPr>
              <a:lnSpc>
                <a:spcPct val="115000"/>
              </a:lnSpc>
              <a:spcAft>
                <a:spcPts val="1000"/>
              </a:spcAft>
            </a:pPr>
            <a:endParaRPr lang="en-US" sz="1200" dirty="0">
              <a:latin typeface="Calibri"/>
              <a:ea typeface="Calibri"/>
              <a:cs typeface="Arial"/>
            </a:endParaRPr>
          </a:p>
          <a:p>
            <a:endParaRPr lang="ar-IQ" dirty="0"/>
          </a:p>
        </p:txBody>
      </p:sp>
    </p:spTree>
    <p:extLst>
      <p:ext uri="{BB962C8B-B14F-4D97-AF65-F5344CB8AC3E}">
        <p14:creationId xmlns:p14="http://schemas.microsoft.com/office/powerpoint/2010/main" val="25229177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2587" y="0"/>
            <a:ext cx="10634950" cy="6828023"/>
          </a:xfrm>
          <a:prstGeom prst="rect">
            <a:avLst/>
          </a:prstGeom>
        </p:spPr>
        <p:txBody>
          <a:bodyPr wrap="square">
            <a:spAutoFit/>
          </a:bodyPr>
          <a:lstStyle/>
          <a:p>
            <a:pPr>
              <a:lnSpc>
                <a:spcPct val="115000"/>
              </a:lnSpc>
              <a:spcAft>
                <a:spcPts val="1000"/>
              </a:spcAft>
            </a:pPr>
            <a:r>
              <a:rPr lang="en-US" sz="2400" b="1" dirty="0">
                <a:solidFill>
                  <a:srgbClr val="FF0000"/>
                </a:solidFill>
                <a:latin typeface="Arial"/>
                <a:ea typeface="Calibri"/>
                <a:cs typeface="Arial"/>
              </a:rPr>
              <a:t>Surgical </a:t>
            </a:r>
            <a:r>
              <a:rPr lang="en-US" sz="2400" b="1" dirty="0" smtClean="0">
                <a:solidFill>
                  <a:srgbClr val="FF0000"/>
                </a:solidFill>
                <a:latin typeface="Arial"/>
                <a:ea typeface="Calibri"/>
                <a:cs typeface="Arial"/>
              </a:rPr>
              <a:t>treatment:</a:t>
            </a:r>
            <a:endParaRPr lang="en-US" sz="1600" b="1" dirty="0">
              <a:latin typeface="Calibri"/>
              <a:ea typeface="Calibri"/>
              <a:cs typeface="Arial"/>
            </a:endParaRPr>
          </a:p>
          <a:p>
            <a:pPr>
              <a:lnSpc>
                <a:spcPct val="115000"/>
              </a:lnSpc>
              <a:spcAft>
                <a:spcPts val="1000"/>
              </a:spcAft>
            </a:pPr>
            <a:r>
              <a:rPr lang="en-US" b="1" dirty="0">
                <a:latin typeface="Arial"/>
                <a:ea typeface="Calibri"/>
                <a:cs typeface="Arial"/>
              </a:rPr>
              <a:t>Midurethral tape procedures  </a:t>
            </a:r>
            <a:endParaRPr lang="en-US" b="1" dirty="0">
              <a:latin typeface="Calibri"/>
              <a:ea typeface="Calibri"/>
              <a:cs typeface="Arial"/>
            </a:endParaRPr>
          </a:p>
          <a:p>
            <a:pPr>
              <a:lnSpc>
                <a:spcPct val="115000"/>
              </a:lnSpc>
              <a:spcAft>
                <a:spcPts val="1000"/>
              </a:spcAft>
            </a:pPr>
            <a:r>
              <a:rPr lang="en-US" dirty="0">
                <a:latin typeface="Arial"/>
                <a:ea typeface="Calibri"/>
                <a:cs typeface="Arial"/>
              </a:rPr>
              <a:t>Non-absorbable mesh of polypropylene (tape 1 cm wide) is placed through a small vaginal incision </a:t>
            </a:r>
            <a:r>
              <a:rPr lang="en-US" b="1" dirty="0">
                <a:latin typeface="Arial"/>
                <a:ea typeface="Calibri"/>
                <a:cs typeface="Arial"/>
              </a:rPr>
              <a:t>TVT</a:t>
            </a:r>
            <a:r>
              <a:rPr lang="en-US" dirty="0">
                <a:latin typeface="Arial"/>
                <a:ea typeface="Calibri"/>
                <a:cs typeface="Arial"/>
              </a:rPr>
              <a:t> under the midurethra and into a U shape behind the pubic symphysis, via two small suprapubic incisions( </a:t>
            </a:r>
            <a:r>
              <a:rPr lang="en-US" dirty="0">
                <a:solidFill>
                  <a:srgbClr val="FF0000"/>
                </a:solidFill>
                <a:latin typeface="Arial"/>
                <a:ea typeface="Calibri"/>
                <a:cs typeface="Arial"/>
              </a:rPr>
              <a:t>retropubic placement</a:t>
            </a:r>
            <a:r>
              <a:rPr lang="en-US" dirty="0">
                <a:latin typeface="Arial"/>
                <a:ea typeface="Calibri"/>
                <a:cs typeface="Arial"/>
              </a:rPr>
              <a:t>).</a:t>
            </a:r>
            <a:endParaRPr lang="en-US" sz="1400" dirty="0">
              <a:latin typeface="Calibri"/>
              <a:ea typeface="Calibri"/>
              <a:cs typeface="Arial"/>
            </a:endParaRPr>
          </a:p>
          <a:p>
            <a:pPr>
              <a:lnSpc>
                <a:spcPct val="115000"/>
              </a:lnSpc>
              <a:spcAft>
                <a:spcPts val="1000"/>
              </a:spcAft>
            </a:pPr>
            <a:r>
              <a:rPr lang="en-US" dirty="0">
                <a:latin typeface="Arial"/>
                <a:ea typeface="Calibri"/>
                <a:cs typeface="Arial"/>
              </a:rPr>
              <a:t>Or behind the inferior pubic rami and through the obturator foramen , via a small incision in each </a:t>
            </a:r>
            <a:r>
              <a:rPr lang="en-US" dirty="0" smtClean="0">
                <a:latin typeface="Arial"/>
                <a:ea typeface="Calibri"/>
                <a:cs typeface="Arial"/>
              </a:rPr>
              <a:t>groin</a:t>
            </a:r>
          </a:p>
          <a:p>
            <a:pPr>
              <a:lnSpc>
                <a:spcPct val="115000"/>
              </a:lnSpc>
              <a:spcAft>
                <a:spcPts val="1000"/>
              </a:spcAft>
            </a:pPr>
            <a:r>
              <a:rPr lang="en-US" dirty="0" smtClean="0">
                <a:latin typeface="Arial"/>
                <a:ea typeface="Calibri"/>
                <a:cs typeface="Arial"/>
              </a:rPr>
              <a:t>( </a:t>
            </a:r>
            <a:r>
              <a:rPr lang="en-US" dirty="0">
                <a:solidFill>
                  <a:srgbClr val="FF0000"/>
                </a:solidFill>
                <a:latin typeface="Arial"/>
                <a:ea typeface="Calibri"/>
                <a:cs typeface="Arial"/>
              </a:rPr>
              <a:t>transobturator placement</a:t>
            </a:r>
            <a:r>
              <a:rPr lang="en-US" dirty="0">
                <a:latin typeface="Arial"/>
                <a:ea typeface="Calibri"/>
                <a:cs typeface="Arial"/>
              </a:rPr>
              <a:t>) </a:t>
            </a:r>
            <a:r>
              <a:rPr lang="en-US" b="1" dirty="0">
                <a:latin typeface="Arial"/>
                <a:ea typeface="Calibri"/>
                <a:cs typeface="Arial"/>
              </a:rPr>
              <a:t>TOT</a:t>
            </a:r>
            <a:r>
              <a:rPr lang="en-US" dirty="0">
                <a:latin typeface="Arial"/>
                <a:ea typeface="Calibri"/>
                <a:cs typeface="Arial"/>
              </a:rPr>
              <a:t>.  </a:t>
            </a:r>
            <a:endParaRPr lang="en-US" sz="1400" dirty="0">
              <a:latin typeface="Calibri"/>
              <a:ea typeface="Calibri"/>
              <a:cs typeface="Arial"/>
            </a:endParaRPr>
          </a:p>
          <a:p>
            <a:r>
              <a:rPr lang="en-US" dirty="0">
                <a:latin typeface="Arial"/>
                <a:ea typeface="Calibri"/>
              </a:rPr>
              <a:t>The midurethral tapes have a cure rate </a:t>
            </a:r>
            <a:r>
              <a:rPr lang="en-US" dirty="0" smtClean="0">
                <a:latin typeface="Arial"/>
                <a:ea typeface="Calibri"/>
              </a:rPr>
              <a:t>for </a:t>
            </a:r>
            <a:r>
              <a:rPr lang="en-US" dirty="0">
                <a:latin typeface="Arial"/>
                <a:ea typeface="Calibri"/>
              </a:rPr>
              <a:t>of </a:t>
            </a:r>
            <a:r>
              <a:rPr lang="en-US" dirty="0">
                <a:solidFill>
                  <a:srgbClr val="FF0000"/>
                </a:solidFill>
                <a:latin typeface="Arial"/>
                <a:ea typeface="Calibri"/>
              </a:rPr>
              <a:t>80</a:t>
            </a:r>
            <a:r>
              <a:rPr lang="en-US" dirty="0">
                <a:solidFill>
                  <a:srgbClr val="FF0000"/>
                </a:solidFill>
                <a:latin typeface="Calibri"/>
                <a:ea typeface="Calibri"/>
                <a:cs typeface="Arial"/>
              </a:rPr>
              <a:t>–</a:t>
            </a:r>
            <a:r>
              <a:rPr lang="en-US" dirty="0">
                <a:solidFill>
                  <a:srgbClr val="FF0000"/>
                </a:solidFill>
                <a:latin typeface="Arial"/>
                <a:ea typeface="Calibri"/>
              </a:rPr>
              <a:t>85%</a:t>
            </a:r>
            <a:r>
              <a:rPr lang="en-US" dirty="0">
                <a:latin typeface="Arial"/>
                <a:ea typeface="Calibri"/>
              </a:rPr>
              <a:t>, persists for (10 years or more</a:t>
            </a:r>
            <a:r>
              <a:rPr lang="en-US" dirty="0" smtClean="0">
                <a:latin typeface="Arial"/>
                <a:ea typeface="Calibri"/>
              </a:rPr>
              <a:t>).</a:t>
            </a:r>
          </a:p>
          <a:p>
            <a:pPr>
              <a:lnSpc>
                <a:spcPct val="115000"/>
              </a:lnSpc>
              <a:spcAft>
                <a:spcPts val="1000"/>
              </a:spcAft>
            </a:pPr>
            <a:r>
              <a:rPr lang="en-US" dirty="0" smtClean="0">
                <a:latin typeface="Arial"/>
                <a:ea typeface="Calibri"/>
                <a:cs typeface="Arial"/>
              </a:rPr>
              <a:t>The</a:t>
            </a:r>
            <a:r>
              <a:rPr lang="en-US" b="1" dirty="0" smtClean="0">
                <a:solidFill>
                  <a:srgbClr val="FF0000"/>
                </a:solidFill>
                <a:latin typeface="Arial"/>
                <a:ea typeface="Calibri"/>
                <a:cs typeface="Arial"/>
              </a:rPr>
              <a:t> TVT </a:t>
            </a:r>
            <a:r>
              <a:rPr lang="en-US" dirty="0" smtClean="0">
                <a:latin typeface="Arial"/>
                <a:ea typeface="Calibri"/>
                <a:cs typeface="Arial"/>
              </a:rPr>
              <a:t>lies </a:t>
            </a:r>
            <a:r>
              <a:rPr lang="en-US" dirty="0">
                <a:latin typeface="Arial"/>
                <a:ea typeface="Calibri"/>
                <a:cs typeface="Arial"/>
              </a:rPr>
              <a:t>under the midurethra and in the retropubic space between the pelvis and bladder.</a:t>
            </a:r>
          </a:p>
          <a:p>
            <a:pPr>
              <a:lnSpc>
                <a:spcPct val="115000"/>
              </a:lnSpc>
              <a:spcAft>
                <a:spcPts val="1000"/>
              </a:spcAft>
            </a:pPr>
            <a:r>
              <a:rPr lang="en-US" dirty="0">
                <a:latin typeface="Arial"/>
                <a:ea typeface="Calibri"/>
                <a:cs typeface="Arial"/>
              </a:rPr>
              <a:t> The</a:t>
            </a:r>
            <a:r>
              <a:rPr lang="en-US" b="1" dirty="0">
                <a:solidFill>
                  <a:srgbClr val="FF0000"/>
                </a:solidFill>
                <a:latin typeface="Arial"/>
                <a:ea typeface="Calibri"/>
                <a:cs typeface="Arial"/>
              </a:rPr>
              <a:t> </a:t>
            </a:r>
            <a:r>
              <a:rPr lang="en-US" b="1" dirty="0" smtClean="0">
                <a:solidFill>
                  <a:srgbClr val="FF0000"/>
                </a:solidFill>
                <a:latin typeface="Arial"/>
                <a:ea typeface="Calibri"/>
                <a:cs typeface="Arial"/>
              </a:rPr>
              <a:t>TOT </a:t>
            </a:r>
            <a:r>
              <a:rPr lang="en-US" dirty="0">
                <a:latin typeface="Arial"/>
                <a:ea typeface="Calibri"/>
                <a:cs typeface="Arial"/>
              </a:rPr>
              <a:t>lies </a:t>
            </a:r>
            <a:r>
              <a:rPr lang="en-US" dirty="0" smtClean="0">
                <a:latin typeface="Arial"/>
                <a:ea typeface="Calibri"/>
                <a:cs typeface="Arial"/>
              </a:rPr>
              <a:t>in </a:t>
            </a:r>
            <a:r>
              <a:rPr lang="en-US" dirty="0">
                <a:latin typeface="Arial"/>
                <a:ea typeface="Calibri"/>
                <a:cs typeface="Arial"/>
              </a:rPr>
              <a:t>horizontal position under the midurethra and exits through the obturator foramen.</a:t>
            </a:r>
            <a:endParaRPr lang="en-US" sz="1400" dirty="0">
              <a:latin typeface="Calibri"/>
              <a:ea typeface="Calibri"/>
              <a:cs typeface="Arial"/>
            </a:endParaRPr>
          </a:p>
          <a:p>
            <a:pPr>
              <a:lnSpc>
                <a:spcPct val="115000"/>
              </a:lnSpc>
              <a:spcAft>
                <a:spcPts val="1000"/>
              </a:spcAft>
            </a:pPr>
            <a:r>
              <a:rPr lang="en-US" sz="2000" b="1" dirty="0" smtClean="0">
                <a:latin typeface="Arial"/>
                <a:ea typeface="Calibri"/>
                <a:cs typeface="Arial"/>
              </a:rPr>
              <a:t>Complications:</a:t>
            </a:r>
            <a:endParaRPr lang="en-US" sz="2000" b="1" dirty="0">
              <a:latin typeface="Calibri"/>
              <a:ea typeface="Calibri"/>
              <a:cs typeface="Arial"/>
            </a:endParaRPr>
          </a:p>
          <a:p>
            <a:pPr marL="514350" indent="-514350">
              <a:lnSpc>
                <a:spcPct val="115000"/>
              </a:lnSpc>
              <a:spcAft>
                <a:spcPts val="1000"/>
              </a:spcAft>
              <a:buFont typeface="+mj-lt"/>
              <a:buAutoNum type="arabicPeriod"/>
            </a:pPr>
            <a:r>
              <a:rPr lang="en-US" dirty="0">
                <a:latin typeface="Arial"/>
                <a:ea typeface="Calibri"/>
                <a:cs typeface="Arial"/>
              </a:rPr>
              <a:t>The tape may delay vaginal wound healing.(Both)</a:t>
            </a:r>
          </a:p>
          <a:p>
            <a:pPr marL="514350" indent="-514350">
              <a:lnSpc>
                <a:spcPct val="115000"/>
              </a:lnSpc>
              <a:spcAft>
                <a:spcPts val="1000"/>
              </a:spcAft>
              <a:buFont typeface="+mj-lt"/>
              <a:buAutoNum type="arabicPeriod"/>
            </a:pPr>
            <a:r>
              <a:rPr lang="en-US" dirty="0">
                <a:latin typeface="Arial"/>
                <a:ea typeface="Calibri"/>
                <a:cs typeface="Arial"/>
              </a:rPr>
              <a:t>Erosion of the tape.( Both) </a:t>
            </a:r>
            <a:endParaRPr lang="en-US" sz="1400" dirty="0">
              <a:latin typeface="Calibri"/>
              <a:ea typeface="Calibri"/>
              <a:cs typeface="Arial"/>
            </a:endParaRPr>
          </a:p>
          <a:p>
            <a:pPr marL="514350" indent="-514350">
              <a:lnSpc>
                <a:spcPct val="115000"/>
              </a:lnSpc>
              <a:spcAft>
                <a:spcPts val="1000"/>
              </a:spcAft>
              <a:buFont typeface="+mj-lt"/>
              <a:buAutoNum type="arabicPeriod"/>
            </a:pPr>
            <a:r>
              <a:rPr lang="en-US" dirty="0">
                <a:latin typeface="Arial"/>
                <a:ea typeface="Calibri"/>
                <a:cs typeface="Arial"/>
              </a:rPr>
              <a:t>Operative complications </a:t>
            </a:r>
            <a:r>
              <a:rPr lang="en-US" dirty="0" smtClean="0">
                <a:latin typeface="Arial"/>
                <a:ea typeface="Calibri"/>
                <a:cs typeface="Arial"/>
              </a:rPr>
              <a:t>include:   A) Voiding </a:t>
            </a:r>
            <a:r>
              <a:rPr lang="en-US" dirty="0">
                <a:latin typeface="Arial"/>
                <a:ea typeface="Calibri"/>
                <a:cs typeface="Arial"/>
              </a:rPr>
              <a:t>difficulty in 2–5</a:t>
            </a:r>
            <a:r>
              <a:rPr lang="en-US" dirty="0" smtClean="0">
                <a:latin typeface="Arial"/>
                <a:ea typeface="Calibri"/>
                <a:cs typeface="Arial"/>
              </a:rPr>
              <a:t>%  (Both)</a:t>
            </a:r>
            <a:r>
              <a:rPr lang="en-US" sz="1400" dirty="0" smtClean="0">
                <a:latin typeface="Calibri"/>
                <a:ea typeface="Calibri"/>
                <a:cs typeface="Arial"/>
              </a:rPr>
              <a:t>. </a:t>
            </a:r>
          </a:p>
          <a:p>
            <a:pPr>
              <a:lnSpc>
                <a:spcPct val="115000"/>
              </a:lnSpc>
              <a:spcAft>
                <a:spcPts val="1000"/>
              </a:spcAft>
            </a:pPr>
            <a:r>
              <a:rPr lang="en-US" sz="1400" dirty="0">
                <a:latin typeface="Calibri"/>
                <a:ea typeface="Calibri"/>
                <a:cs typeface="Arial"/>
              </a:rPr>
              <a:t> </a:t>
            </a:r>
            <a:r>
              <a:rPr lang="en-US" sz="1400" dirty="0" smtClean="0">
                <a:latin typeface="Calibri"/>
                <a:ea typeface="Calibri"/>
                <a:cs typeface="Arial"/>
              </a:rPr>
              <a:t>    </a:t>
            </a:r>
            <a:r>
              <a:rPr lang="en-US" dirty="0" smtClean="0">
                <a:latin typeface="Arial"/>
                <a:ea typeface="Calibri"/>
                <a:cs typeface="Arial"/>
              </a:rPr>
              <a:t>B) Bladder </a:t>
            </a:r>
            <a:r>
              <a:rPr lang="en-US" dirty="0">
                <a:latin typeface="Arial"/>
                <a:ea typeface="Calibri"/>
                <a:cs typeface="Arial"/>
              </a:rPr>
              <a:t>perforation (2–5%). (</a:t>
            </a:r>
            <a:r>
              <a:rPr lang="en-US" dirty="0" smtClean="0">
                <a:latin typeface="Arial"/>
                <a:ea typeface="Calibri"/>
                <a:cs typeface="Arial"/>
              </a:rPr>
              <a:t>TVT).     </a:t>
            </a:r>
          </a:p>
          <a:p>
            <a:pPr>
              <a:lnSpc>
                <a:spcPct val="115000"/>
              </a:lnSpc>
              <a:spcAft>
                <a:spcPts val="1000"/>
              </a:spcAft>
            </a:pPr>
            <a:r>
              <a:rPr lang="en-US" dirty="0" smtClean="0">
                <a:latin typeface="Arial"/>
                <a:ea typeface="Calibri"/>
                <a:cs typeface="Arial"/>
              </a:rPr>
              <a:t>   C) Onset </a:t>
            </a:r>
            <a:r>
              <a:rPr lang="en-US" dirty="0">
                <a:latin typeface="Arial"/>
                <a:ea typeface="Calibri"/>
                <a:cs typeface="Arial"/>
              </a:rPr>
              <a:t>of new </a:t>
            </a:r>
            <a:r>
              <a:rPr lang="en-US" dirty="0" smtClean="0">
                <a:latin typeface="Arial"/>
                <a:ea typeface="Calibri"/>
                <a:cs typeface="Arial"/>
              </a:rPr>
              <a:t>OAB </a:t>
            </a:r>
            <a:r>
              <a:rPr lang="en-US" dirty="0">
                <a:latin typeface="Arial"/>
                <a:ea typeface="Calibri"/>
                <a:cs typeface="Arial"/>
              </a:rPr>
              <a:t>symptoms (5%). (TVT</a:t>
            </a:r>
            <a:r>
              <a:rPr lang="en-US" dirty="0" smtClean="0">
                <a:latin typeface="Arial"/>
                <a:ea typeface="Calibri"/>
                <a:cs typeface="Arial"/>
              </a:rPr>
              <a:t>)</a:t>
            </a:r>
            <a:endParaRPr lang="en-US" sz="1400" dirty="0">
              <a:latin typeface="Calibri"/>
              <a:ea typeface="Calibri"/>
              <a:cs typeface="Arial"/>
            </a:endParaRPr>
          </a:p>
        </p:txBody>
      </p:sp>
    </p:spTree>
    <p:extLst>
      <p:ext uri="{BB962C8B-B14F-4D97-AF65-F5344CB8AC3E}">
        <p14:creationId xmlns:p14="http://schemas.microsoft.com/office/powerpoint/2010/main" val="31090155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48281" y="250219"/>
            <a:ext cx="5750804" cy="4652287"/>
          </a:xfrm>
          <a:prstGeom prst="rect">
            <a:avLst/>
          </a:prstGeom>
        </p:spPr>
      </p:pic>
      <p:sp>
        <p:nvSpPr>
          <p:cNvPr id="3" name="Rectangle 2"/>
          <p:cNvSpPr/>
          <p:nvPr/>
        </p:nvSpPr>
        <p:spPr>
          <a:xfrm>
            <a:off x="3064447" y="5252704"/>
            <a:ext cx="6971919" cy="830997"/>
          </a:xfrm>
          <a:prstGeom prst="rect">
            <a:avLst/>
          </a:prstGeom>
        </p:spPr>
        <p:txBody>
          <a:bodyPr wrap="square">
            <a:spAutoFit/>
          </a:bodyPr>
          <a:lstStyle/>
          <a:p>
            <a:pPr algn="ctr"/>
            <a:r>
              <a:rPr lang="en-US" sz="2400" b="1" dirty="0">
                <a:solidFill>
                  <a:prstClr val="black"/>
                </a:solidFill>
                <a:latin typeface="Arial"/>
                <a:ea typeface="Calibri"/>
                <a:cs typeface="Arial"/>
              </a:rPr>
              <a:t>The position of tension-free vaginal (TVT) and transobturator (TOT) midurethral tapes. </a:t>
            </a:r>
            <a:endParaRPr lang="ar-IQ" sz="2400" b="1" dirty="0"/>
          </a:p>
        </p:txBody>
      </p:sp>
    </p:spTree>
    <p:extLst>
      <p:ext uri="{BB962C8B-B14F-4D97-AF65-F5344CB8AC3E}">
        <p14:creationId xmlns:p14="http://schemas.microsoft.com/office/powerpoint/2010/main" val="18467546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91229" y="730911"/>
            <a:ext cx="8883268" cy="400110"/>
          </a:xfrm>
          <a:prstGeom prst="rect">
            <a:avLst/>
          </a:prstGeom>
        </p:spPr>
        <p:txBody>
          <a:bodyPr wrap="square">
            <a:spAutoFit/>
          </a:bodyPr>
          <a:lstStyle/>
          <a:p>
            <a:r>
              <a:rPr lang="en-US" sz="2000" b="1" dirty="0" smtClean="0"/>
              <a:t>Colposuspension, Marshall </a:t>
            </a:r>
            <a:r>
              <a:rPr lang="en-US" sz="2000" b="1" dirty="0" err="1"/>
              <a:t>Marchetti</a:t>
            </a:r>
            <a:r>
              <a:rPr lang="en-US" sz="2000" b="1" dirty="0"/>
              <a:t> </a:t>
            </a:r>
            <a:r>
              <a:rPr lang="en-US" sz="2000" b="1" dirty="0" err="1" smtClean="0"/>
              <a:t>Krantz</a:t>
            </a:r>
            <a:r>
              <a:rPr lang="en-US" sz="2000" b="1" dirty="0" smtClean="0"/>
              <a:t>, Burch </a:t>
            </a:r>
            <a:r>
              <a:rPr lang="en-US" sz="2000" b="1" dirty="0"/>
              <a:t>colposuspension </a:t>
            </a:r>
            <a:endParaRPr lang="ar-IQ" sz="2000" b="1" dirty="0"/>
          </a:p>
        </p:txBody>
      </p:sp>
      <p:pic>
        <p:nvPicPr>
          <p:cNvPr id="3" name="Picture 2"/>
          <p:cNvPicPr>
            <a:picLocks noChangeAspect="1"/>
          </p:cNvPicPr>
          <p:nvPr/>
        </p:nvPicPr>
        <p:blipFill>
          <a:blip r:embed="rId2"/>
          <a:stretch>
            <a:fillRect/>
          </a:stretch>
        </p:blipFill>
        <p:spPr>
          <a:xfrm>
            <a:off x="2349731" y="1602148"/>
            <a:ext cx="7206097" cy="5041829"/>
          </a:xfrm>
          <a:prstGeom prst="rect">
            <a:avLst/>
          </a:prstGeom>
        </p:spPr>
      </p:pic>
    </p:spTree>
    <p:extLst>
      <p:ext uri="{BB962C8B-B14F-4D97-AF65-F5344CB8AC3E}">
        <p14:creationId xmlns:p14="http://schemas.microsoft.com/office/powerpoint/2010/main" val="33165285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85300" y="690754"/>
            <a:ext cx="5886680" cy="4856201"/>
          </a:xfrm>
          <a:prstGeom prst="rect">
            <a:avLst/>
          </a:prstGeom>
        </p:spPr>
        <p:txBody>
          <a:bodyPr wrap="square">
            <a:spAutoFit/>
          </a:bodyPr>
          <a:lstStyle/>
          <a:p>
            <a:pPr>
              <a:lnSpc>
                <a:spcPct val="115000"/>
              </a:lnSpc>
              <a:spcAft>
                <a:spcPts val="1000"/>
              </a:spcAft>
            </a:pPr>
            <a:r>
              <a:rPr lang="en-US" sz="2400" b="1" dirty="0">
                <a:solidFill>
                  <a:srgbClr val="C00000"/>
                </a:solidFill>
                <a:latin typeface="Arial"/>
                <a:ea typeface="Calibri"/>
                <a:cs typeface="Arial"/>
              </a:rPr>
              <a:t>Burch colposuspension </a:t>
            </a:r>
            <a:endParaRPr lang="en-US" sz="2400" b="1" dirty="0">
              <a:solidFill>
                <a:srgbClr val="C00000"/>
              </a:solidFill>
              <a:latin typeface="Calibri"/>
              <a:ea typeface="Calibri"/>
              <a:cs typeface="Arial"/>
            </a:endParaRPr>
          </a:p>
          <a:p>
            <a:pPr>
              <a:lnSpc>
                <a:spcPct val="115000"/>
              </a:lnSpc>
              <a:spcAft>
                <a:spcPts val="1000"/>
              </a:spcAft>
            </a:pPr>
            <a:r>
              <a:rPr lang="en-US" dirty="0">
                <a:latin typeface="Arial"/>
                <a:ea typeface="Calibri"/>
                <a:cs typeface="Arial"/>
              </a:rPr>
              <a:t>Was the primary procedure for stress incontinence for many years </a:t>
            </a:r>
            <a:r>
              <a:rPr lang="en-US" dirty="0">
                <a:solidFill>
                  <a:srgbClr val="FF0000"/>
                </a:solidFill>
                <a:latin typeface="Arial"/>
                <a:ea typeface="Calibri"/>
                <a:cs typeface="Arial"/>
              </a:rPr>
              <a:t>before the midurethral tapes </a:t>
            </a:r>
            <a:r>
              <a:rPr lang="en-US" dirty="0">
                <a:latin typeface="Arial"/>
                <a:ea typeface="Calibri"/>
                <a:cs typeface="Arial"/>
              </a:rPr>
              <a:t>were developed.</a:t>
            </a:r>
            <a:endParaRPr lang="en-US" sz="1400" dirty="0">
              <a:latin typeface="Calibri"/>
              <a:ea typeface="Calibri"/>
              <a:cs typeface="Arial"/>
            </a:endParaRPr>
          </a:p>
          <a:p>
            <a:pPr>
              <a:lnSpc>
                <a:spcPct val="115000"/>
              </a:lnSpc>
              <a:spcAft>
                <a:spcPts val="1000"/>
              </a:spcAft>
            </a:pPr>
            <a:r>
              <a:rPr lang="en-US" dirty="0">
                <a:latin typeface="Arial"/>
                <a:ea typeface="Calibri"/>
                <a:cs typeface="Arial"/>
              </a:rPr>
              <a:t>The retropubic space is opened via a </a:t>
            </a:r>
            <a:r>
              <a:rPr lang="en-US" dirty="0" err="1">
                <a:solidFill>
                  <a:srgbClr val="FF0000"/>
                </a:solidFill>
                <a:latin typeface="Arial"/>
                <a:ea typeface="Calibri"/>
                <a:cs typeface="Arial"/>
              </a:rPr>
              <a:t>Pfannenstiel</a:t>
            </a:r>
            <a:r>
              <a:rPr lang="en-US" dirty="0">
                <a:latin typeface="Arial"/>
                <a:ea typeface="Calibri"/>
                <a:cs typeface="Arial"/>
              </a:rPr>
              <a:t>.  </a:t>
            </a:r>
            <a:endParaRPr lang="en-US" sz="1400" dirty="0">
              <a:latin typeface="Calibri"/>
              <a:ea typeface="Calibri"/>
              <a:cs typeface="Arial"/>
            </a:endParaRPr>
          </a:p>
          <a:p>
            <a:pPr>
              <a:lnSpc>
                <a:spcPct val="115000"/>
              </a:lnSpc>
              <a:spcAft>
                <a:spcPts val="1000"/>
              </a:spcAft>
            </a:pPr>
            <a:r>
              <a:rPr lang="en-US" dirty="0">
                <a:latin typeface="Arial"/>
                <a:ea typeface="Calibri"/>
                <a:cs typeface="Arial"/>
              </a:rPr>
              <a:t>The bladder reflected medially on each side to allow the placement of two or three sutures into the </a:t>
            </a:r>
            <a:r>
              <a:rPr lang="en-US" u="sng" dirty="0">
                <a:latin typeface="Arial"/>
                <a:ea typeface="Calibri"/>
                <a:cs typeface="Arial"/>
              </a:rPr>
              <a:t>paravaginal fascia </a:t>
            </a:r>
            <a:r>
              <a:rPr lang="en-US" dirty="0">
                <a:latin typeface="Arial"/>
                <a:ea typeface="Calibri"/>
                <a:cs typeface="Arial"/>
              </a:rPr>
              <a:t>on each side at the level of the bladder neck . </a:t>
            </a:r>
            <a:endParaRPr lang="en-US" sz="1400" dirty="0">
              <a:latin typeface="Calibri"/>
              <a:ea typeface="Calibri"/>
              <a:cs typeface="Arial"/>
            </a:endParaRPr>
          </a:p>
          <a:p>
            <a:pPr>
              <a:lnSpc>
                <a:spcPct val="115000"/>
              </a:lnSpc>
              <a:spcAft>
                <a:spcPts val="1000"/>
              </a:spcAft>
            </a:pPr>
            <a:r>
              <a:rPr lang="en-US" dirty="0">
                <a:latin typeface="Arial"/>
                <a:ea typeface="Calibri"/>
                <a:cs typeface="Arial"/>
              </a:rPr>
              <a:t>The cure rate is the same as for midurethral tapes (80–85%), and complications are similar.</a:t>
            </a:r>
            <a:endParaRPr lang="en-US" sz="1400" dirty="0">
              <a:latin typeface="Calibri"/>
              <a:ea typeface="Calibri"/>
              <a:cs typeface="Arial"/>
            </a:endParaRPr>
          </a:p>
          <a:p>
            <a:r>
              <a:rPr lang="en-US" dirty="0">
                <a:latin typeface="Arial"/>
                <a:ea typeface="Calibri"/>
              </a:rPr>
              <a:t>Carries a long-term risk of developing </a:t>
            </a:r>
            <a:r>
              <a:rPr lang="en-US" dirty="0">
                <a:solidFill>
                  <a:srgbClr val="FF0000"/>
                </a:solidFill>
                <a:latin typeface="Arial"/>
                <a:ea typeface="Calibri"/>
              </a:rPr>
              <a:t>posterior vaginal prolapse</a:t>
            </a:r>
            <a:r>
              <a:rPr lang="en-US" dirty="0">
                <a:latin typeface="Arial"/>
                <a:ea typeface="Calibri"/>
              </a:rPr>
              <a:t> 5</a:t>
            </a:r>
            <a:r>
              <a:rPr lang="en-US" dirty="0">
                <a:latin typeface="Calibri"/>
                <a:ea typeface="Calibri"/>
                <a:cs typeface="Arial"/>
              </a:rPr>
              <a:t>–</a:t>
            </a:r>
            <a:r>
              <a:rPr lang="en-US" dirty="0">
                <a:latin typeface="Arial"/>
                <a:ea typeface="Calibri"/>
              </a:rPr>
              <a:t>10% due to lifting of the anterior vaginal wall.</a:t>
            </a:r>
            <a:endParaRPr lang="ar-IQ" dirty="0"/>
          </a:p>
        </p:txBody>
      </p:sp>
      <p:pic>
        <p:nvPicPr>
          <p:cNvPr id="3" name="Picture 2"/>
          <p:cNvPicPr>
            <a:picLocks noChangeAspect="1"/>
          </p:cNvPicPr>
          <p:nvPr/>
        </p:nvPicPr>
        <p:blipFill>
          <a:blip r:embed="rId2"/>
          <a:stretch>
            <a:fillRect/>
          </a:stretch>
        </p:blipFill>
        <p:spPr>
          <a:xfrm>
            <a:off x="7171980" y="520094"/>
            <a:ext cx="5329312" cy="5377138"/>
          </a:xfrm>
          <a:prstGeom prst="rect">
            <a:avLst/>
          </a:prstGeom>
        </p:spPr>
      </p:pic>
    </p:spTree>
    <p:extLst>
      <p:ext uri="{BB962C8B-B14F-4D97-AF65-F5344CB8AC3E}">
        <p14:creationId xmlns:p14="http://schemas.microsoft.com/office/powerpoint/2010/main" val="32646122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0042" y="153579"/>
            <a:ext cx="10421957" cy="7307642"/>
          </a:xfrm>
          <a:prstGeom prst="rect">
            <a:avLst/>
          </a:prstGeom>
        </p:spPr>
        <p:txBody>
          <a:bodyPr wrap="square">
            <a:spAutoFit/>
          </a:bodyPr>
          <a:lstStyle/>
          <a:p>
            <a:pPr>
              <a:lnSpc>
                <a:spcPct val="115000"/>
              </a:lnSpc>
              <a:spcAft>
                <a:spcPts val="1000"/>
              </a:spcAft>
            </a:pPr>
            <a:r>
              <a:rPr lang="en-US" sz="2000" b="1" dirty="0">
                <a:solidFill>
                  <a:srgbClr val="FF0000"/>
                </a:solidFill>
                <a:latin typeface="Arial" panose="020B0604020202020204" pitchFamily="34" charset="0"/>
                <a:ea typeface="Calibri"/>
                <a:cs typeface="Arial" panose="020B0604020202020204" pitchFamily="34" charset="0"/>
              </a:rPr>
              <a:t>Urinary symptom </a:t>
            </a:r>
            <a:r>
              <a:rPr lang="en-US" sz="2000" b="1" dirty="0" smtClean="0">
                <a:solidFill>
                  <a:srgbClr val="FF0000"/>
                </a:solidFill>
                <a:latin typeface="Arial" panose="020B0604020202020204" pitchFamily="34" charset="0"/>
                <a:ea typeface="Calibri"/>
                <a:cs typeface="Arial" panose="020B0604020202020204" pitchFamily="34" charset="0"/>
              </a:rPr>
              <a:t>terminology:</a:t>
            </a:r>
          </a:p>
          <a:p>
            <a:pPr>
              <a:lnSpc>
                <a:spcPct val="115000"/>
              </a:lnSpc>
              <a:spcAft>
                <a:spcPts val="1000"/>
              </a:spcAft>
            </a:pPr>
            <a:endParaRPr lang="en-US" sz="2000" dirty="0">
              <a:solidFill>
                <a:srgbClr val="FF0000"/>
              </a:solidFill>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Symbol"/>
              <a:buChar char=""/>
            </a:pPr>
            <a:r>
              <a:rPr lang="en-US" dirty="0">
                <a:latin typeface="Arial" panose="020B0604020202020204" pitchFamily="34" charset="0"/>
                <a:ea typeface="Calibri"/>
                <a:cs typeface="Arial" panose="020B0604020202020204" pitchFamily="34" charset="0"/>
              </a:rPr>
              <a:t>Urinary symptoms can be divided into those relating to urine storage and those relating to voiding. </a:t>
            </a:r>
          </a:p>
          <a:p>
            <a:pPr marL="342900" lvl="0" indent="-342900">
              <a:lnSpc>
                <a:spcPct val="115000"/>
              </a:lnSpc>
              <a:spcAft>
                <a:spcPts val="1000"/>
              </a:spcAft>
              <a:buFont typeface="Symbol"/>
              <a:buChar char=""/>
            </a:pPr>
            <a:r>
              <a:rPr lang="en-US" dirty="0">
                <a:latin typeface="Arial" panose="020B0604020202020204" pitchFamily="34" charset="0"/>
                <a:ea typeface="Calibri"/>
                <a:cs typeface="Arial" panose="020B0604020202020204" pitchFamily="34" charset="0"/>
              </a:rPr>
              <a:t>The symptom of </a:t>
            </a:r>
            <a:r>
              <a:rPr lang="en-US" dirty="0">
                <a:solidFill>
                  <a:srgbClr val="FF0000"/>
                </a:solidFill>
                <a:latin typeface="Arial" panose="020B0604020202020204" pitchFamily="34" charset="0"/>
                <a:ea typeface="Calibri"/>
                <a:cs typeface="Arial" panose="020B0604020202020204" pitchFamily="34" charset="0"/>
              </a:rPr>
              <a:t>stress incontinence </a:t>
            </a:r>
            <a:r>
              <a:rPr lang="en-US" dirty="0">
                <a:latin typeface="Arial" panose="020B0604020202020204" pitchFamily="34" charset="0"/>
                <a:ea typeface="Calibri"/>
                <a:cs typeface="Arial" panose="020B0604020202020204" pitchFamily="34" charset="0"/>
              </a:rPr>
              <a:t>(leaking with cough, straining, exercise, </a:t>
            </a:r>
            <a:r>
              <a:rPr lang="en-US" dirty="0" smtClean="0">
                <a:latin typeface="Arial" panose="020B0604020202020204" pitchFamily="34" charset="0"/>
                <a:ea typeface="Calibri"/>
                <a:cs typeface="Arial" panose="020B0604020202020204" pitchFamily="34" charset="0"/>
              </a:rPr>
              <a:t>etc.) </a:t>
            </a:r>
            <a:r>
              <a:rPr lang="en-US" dirty="0">
                <a:latin typeface="Arial" panose="020B0604020202020204" pitchFamily="34" charset="0"/>
                <a:ea typeface="Calibri"/>
                <a:cs typeface="Arial" panose="020B0604020202020204" pitchFamily="34" charset="0"/>
              </a:rPr>
              <a:t>may be isolated. </a:t>
            </a:r>
          </a:p>
          <a:p>
            <a:pPr marL="342900" lvl="0" indent="-342900">
              <a:lnSpc>
                <a:spcPct val="115000"/>
              </a:lnSpc>
              <a:spcAft>
                <a:spcPts val="1000"/>
              </a:spcAft>
              <a:buFont typeface="Symbol"/>
              <a:buChar char=""/>
            </a:pPr>
            <a:r>
              <a:rPr lang="en-US" dirty="0">
                <a:latin typeface="Arial" panose="020B0604020202020204" pitchFamily="34" charset="0"/>
                <a:ea typeface="Calibri"/>
                <a:cs typeface="Arial" panose="020B0604020202020204" pitchFamily="34" charset="0"/>
              </a:rPr>
              <a:t>Most patients present with</a:t>
            </a:r>
            <a:r>
              <a:rPr lang="en-US" dirty="0">
                <a:solidFill>
                  <a:srgbClr val="FF0000"/>
                </a:solidFill>
                <a:latin typeface="Arial" panose="020B0604020202020204" pitchFamily="34" charset="0"/>
                <a:ea typeface="Calibri"/>
                <a:cs typeface="Arial" panose="020B0604020202020204" pitchFamily="34" charset="0"/>
              </a:rPr>
              <a:t> mixed </a:t>
            </a:r>
            <a:r>
              <a:rPr lang="en-US" dirty="0">
                <a:latin typeface="Arial" panose="020B0604020202020204" pitchFamily="34" charset="0"/>
                <a:ea typeface="Calibri"/>
                <a:cs typeface="Arial" panose="020B0604020202020204" pitchFamily="34" charset="0"/>
              </a:rPr>
              <a:t>incontinence, which is where </a:t>
            </a:r>
            <a:r>
              <a:rPr lang="en-US" dirty="0">
                <a:solidFill>
                  <a:srgbClr val="FF0000"/>
                </a:solidFill>
                <a:latin typeface="Arial" panose="020B0604020202020204" pitchFamily="34" charset="0"/>
                <a:ea typeface="Calibri"/>
                <a:cs typeface="Arial" panose="020B0604020202020204" pitchFamily="34" charset="0"/>
              </a:rPr>
              <a:t>stress</a:t>
            </a:r>
            <a:r>
              <a:rPr lang="en-US" dirty="0">
                <a:latin typeface="Arial" panose="020B0604020202020204" pitchFamily="34" charset="0"/>
                <a:ea typeface="Calibri"/>
                <a:cs typeface="Arial" panose="020B0604020202020204" pitchFamily="34" charset="0"/>
              </a:rPr>
              <a:t> incontinence occurs with frequency</a:t>
            </a:r>
            <a:r>
              <a:rPr lang="ar-IQ" dirty="0">
                <a:latin typeface="Arial" panose="020B0604020202020204" pitchFamily="34" charset="0"/>
                <a:ea typeface="Calibri"/>
                <a:cs typeface="Arial" panose="020B0604020202020204" pitchFamily="34" charset="0"/>
              </a:rPr>
              <a:t>, </a:t>
            </a:r>
            <a:r>
              <a:rPr lang="en-US" dirty="0">
                <a:latin typeface="Arial" panose="020B0604020202020204" pitchFamily="34" charset="0"/>
                <a:ea typeface="Calibri"/>
                <a:cs typeface="Arial" panose="020B0604020202020204" pitchFamily="34" charset="0"/>
              </a:rPr>
              <a:t>urgency and </a:t>
            </a:r>
            <a:r>
              <a:rPr lang="en-US" dirty="0">
                <a:solidFill>
                  <a:srgbClr val="FF0000"/>
                </a:solidFill>
                <a:latin typeface="Arial" panose="020B0604020202020204" pitchFamily="34" charset="0"/>
                <a:ea typeface="Calibri"/>
                <a:cs typeface="Arial" panose="020B0604020202020204" pitchFamily="34" charset="0"/>
              </a:rPr>
              <a:t>urge incontinence</a:t>
            </a:r>
            <a:r>
              <a:rPr lang="en-US" dirty="0">
                <a:latin typeface="Arial" panose="020B0604020202020204" pitchFamily="34" charset="0"/>
                <a:ea typeface="Calibri"/>
                <a:cs typeface="Arial" panose="020B0604020202020204" pitchFamily="34" charset="0"/>
              </a:rPr>
              <a:t>. </a:t>
            </a:r>
            <a:endParaRPr lang="en-US" dirty="0" smtClean="0">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Symbol"/>
              <a:buChar char=""/>
            </a:pPr>
            <a:r>
              <a:rPr lang="en-US" dirty="0">
                <a:latin typeface="Arial"/>
                <a:ea typeface="Calibri"/>
                <a:cs typeface="Arial"/>
              </a:rPr>
              <a:t>The bladder stores, and then voids urine </a:t>
            </a:r>
            <a:r>
              <a:rPr lang="en-US" dirty="0">
                <a:solidFill>
                  <a:srgbClr val="FF0000"/>
                </a:solidFill>
                <a:latin typeface="Arial"/>
                <a:ea typeface="Calibri"/>
                <a:cs typeface="Arial"/>
              </a:rPr>
              <a:t>(micturition cycle). </a:t>
            </a:r>
            <a:endParaRPr lang="en-US" sz="1400" dirty="0">
              <a:solidFill>
                <a:srgbClr val="FF0000"/>
              </a:solidFill>
              <a:latin typeface="Calibri"/>
              <a:ea typeface="Calibri"/>
              <a:cs typeface="Arial"/>
            </a:endParaRPr>
          </a:p>
          <a:p>
            <a:pPr marL="342900" lvl="0" indent="-342900">
              <a:lnSpc>
                <a:spcPct val="115000"/>
              </a:lnSpc>
              <a:spcAft>
                <a:spcPts val="1000"/>
              </a:spcAft>
              <a:buFont typeface="Symbol"/>
              <a:buChar char=""/>
            </a:pPr>
            <a:r>
              <a:rPr lang="en-US" dirty="0">
                <a:latin typeface="Arial"/>
                <a:ea typeface="Calibri"/>
                <a:cs typeface="Arial"/>
              </a:rPr>
              <a:t>The </a:t>
            </a:r>
            <a:r>
              <a:rPr lang="en-US" dirty="0">
                <a:solidFill>
                  <a:srgbClr val="FF0000"/>
                </a:solidFill>
                <a:latin typeface="Arial"/>
                <a:ea typeface="Calibri"/>
                <a:cs typeface="Arial"/>
              </a:rPr>
              <a:t>detrusor </a:t>
            </a:r>
            <a:r>
              <a:rPr lang="en-US" dirty="0">
                <a:latin typeface="Arial"/>
                <a:ea typeface="Calibri"/>
                <a:cs typeface="Arial"/>
              </a:rPr>
              <a:t>muscle is relaxed allowing storage of increasing urine volumes with no increase in pressure. </a:t>
            </a:r>
            <a:endParaRPr lang="en-US" sz="1400" dirty="0">
              <a:latin typeface="Calibri"/>
              <a:ea typeface="Calibri"/>
              <a:cs typeface="Arial"/>
            </a:endParaRPr>
          </a:p>
          <a:p>
            <a:pPr marL="342900" lvl="0" indent="-342900">
              <a:lnSpc>
                <a:spcPct val="115000"/>
              </a:lnSpc>
              <a:spcAft>
                <a:spcPts val="1000"/>
              </a:spcAft>
              <a:buFont typeface="Symbol"/>
              <a:buChar char=""/>
            </a:pPr>
            <a:r>
              <a:rPr lang="en-US" dirty="0">
                <a:latin typeface="Arial"/>
                <a:ea typeface="Calibri"/>
                <a:cs typeface="Arial"/>
              </a:rPr>
              <a:t>As bladder capacity is reached, </a:t>
            </a:r>
            <a:r>
              <a:rPr lang="en-US" dirty="0">
                <a:solidFill>
                  <a:srgbClr val="FF0000"/>
                </a:solidFill>
                <a:latin typeface="Arial"/>
                <a:ea typeface="Calibri"/>
                <a:cs typeface="Arial"/>
              </a:rPr>
              <a:t>stretch receptors </a:t>
            </a:r>
            <a:r>
              <a:rPr lang="en-US" dirty="0">
                <a:latin typeface="Arial"/>
                <a:ea typeface="Calibri"/>
                <a:cs typeface="Arial"/>
              </a:rPr>
              <a:t>in the bladder wall send sensory signals of bladder filling. </a:t>
            </a:r>
            <a:endParaRPr lang="en-US" sz="1400" dirty="0">
              <a:latin typeface="Calibri"/>
              <a:ea typeface="Calibri"/>
              <a:cs typeface="Arial"/>
            </a:endParaRPr>
          </a:p>
          <a:p>
            <a:pPr marL="342900" lvl="0" indent="-342900">
              <a:lnSpc>
                <a:spcPct val="115000"/>
              </a:lnSpc>
              <a:spcAft>
                <a:spcPts val="1000"/>
              </a:spcAft>
              <a:buFont typeface="Symbol"/>
              <a:buChar char=""/>
            </a:pPr>
            <a:r>
              <a:rPr lang="en-US" dirty="0">
                <a:latin typeface="Arial"/>
                <a:ea typeface="Calibri"/>
                <a:cs typeface="Arial"/>
              </a:rPr>
              <a:t>The </a:t>
            </a:r>
            <a:r>
              <a:rPr lang="en-US" dirty="0">
                <a:solidFill>
                  <a:srgbClr val="FF0000"/>
                </a:solidFill>
                <a:latin typeface="Arial"/>
                <a:ea typeface="Calibri"/>
                <a:cs typeface="Arial"/>
              </a:rPr>
              <a:t>sphincter</a:t>
            </a:r>
            <a:r>
              <a:rPr lang="en-US" dirty="0">
                <a:latin typeface="Arial"/>
                <a:ea typeface="Calibri"/>
                <a:cs typeface="Arial"/>
              </a:rPr>
              <a:t> mechanism is closed.</a:t>
            </a:r>
            <a:endParaRPr lang="en-US" sz="1400" dirty="0">
              <a:latin typeface="Calibri"/>
              <a:ea typeface="Calibri"/>
              <a:cs typeface="Arial"/>
            </a:endParaRPr>
          </a:p>
          <a:p>
            <a:pPr marL="342900" lvl="0" indent="-342900">
              <a:lnSpc>
                <a:spcPct val="115000"/>
              </a:lnSpc>
              <a:spcAft>
                <a:spcPts val="1000"/>
              </a:spcAft>
              <a:buFont typeface="Symbol"/>
              <a:buChar char=""/>
            </a:pPr>
            <a:r>
              <a:rPr lang="en-US" dirty="0">
                <a:latin typeface="Arial"/>
                <a:ea typeface="Calibri"/>
                <a:cs typeface="Arial"/>
              </a:rPr>
              <a:t>Voluntary </a:t>
            </a:r>
            <a:r>
              <a:rPr lang="en-US" dirty="0">
                <a:solidFill>
                  <a:srgbClr val="FF0000"/>
                </a:solidFill>
                <a:latin typeface="Arial"/>
                <a:ea typeface="Calibri"/>
                <a:cs typeface="Arial"/>
              </a:rPr>
              <a:t>delay </a:t>
            </a:r>
            <a:r>
              <a:rPr lang="en-US" dirty="0">
                <a:latin typeface="Arial"/>
                <a:ea typeface="Calibri"/>
                <a:cs typeface="Arial"/>
              </a:rPr>
              <a:t>of micturition is achieved by cortical inhibition of the spinal voiding reflex arc </a:t>
            </a:r>
            <a:r>
              <a:rPr lang="en-US" dirty="0">
                <a:solidFill>
                  <a:srgbClr val="FF0000"/>
                </a:solidFill>
                <a:latin typeface="Arial"/>
                <a:ea typeface="Calibri"/>
                <a:cs typeface="Arial"/>
              </a:rPr>
              <a:t>S-VRA</a:t>
            </a:r>
            <a:r>
              <a:rPr lang="en-US" dirty="0">
                <a:latin typeface="Arial"/>
                <a:ea typeface="Calibri"/>
                <a:cs typeface="Arial"/>
              </a:rPr>
              <a:t>. </a:t>
            </a:r>
          </a:p>
          <a:p>
            <a:pPr marL="342900" lvl="0" indent="-342900">
              <a:lnSpc>
                <a:spcPct val="115000"/>
              </a:lnSpc>
              <a:spcAft>
                <a:spcPts val="1000"/>
              </a:spcAft>
              <a:buFont typeface="Symbol"/>
              <a:buChar char=""/>
            </a:pPr>
            <a:r>
              <a:rPr lang="en-US" dirty="0" smtClean="0">
                <a:latin typeface="Arial"/>
                <a:ea typeface="Calibri"/>
                <a:cs typeface="Arial"/>
              </a:rPr>
              <a:t>Before </a:t>
            </a:r>
            <a:r>
              <a:rPr lang="en-US" dirty="0" smtClean="0">
                <a:solidFill>
                  <a:srgbClr val="FF0000"/>
                </a:solidFill>
                <a:latin typeface="Arial"/>
                <a:ea typeface="Calibri"/>
                <a:cs typeface="Arial"/>
              </a:rPr>
              <a:t>voiding</a:t>
            </a:r>
            <a:r>
              <a:rPr lang="en-US" dirty="0" smtClean="0">
                <a:latin typeface="Arial"/>
                <a:ea typeface="Calibri"/>
                <a:cs typeface="Arial"/>
              </a:rPr>
              <a:t> begins, this inhibition is removed and the pelvic floor and urethral sphincters relax, to allow detrusor contraction and bladder emptying.</a:t>
            </a:r>
            <a:endParaRPr lang="en-US" sz="1400" dirty="0" smtClean="0">
              <a:latin typeface="Calibri"/>
              <a:ea typeface="Calibri"/>
              <a:cs typeface="Arial"/>
            </a:endParaRPr>
          </a:p>
          <a:p>
            <a:pPr marL="342900" lvl="0" indent="-342900">
              <a:lnSpc>
                <a:spcPct val="115000"/>
              </a:lnSpc>
              <a:spcAft>
                <a:spcPts val="1000"/>
              </a:spcAft>
              <a:buFont typeface="Symbol"/>
              <a:buChar char=""/>
            </a:pPr>
            <a:endParaRPr lang="en-US" dirty="0">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3283567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49681" y="1348711"/>
            <a:ext cx="7492633" cy="5328366"/>
          </a:xfrm>
          <a:prstGeom prst="rect">
            <a:avLst/>
          </a:prstGeom>
        </p:spPr>
      </p:pic>
      <p:sp>
        <p:nvSpPr>
          <p:cNvPr id="3" name="Rectangle 2"/>
          <p:cNvSpPr/>
          <p:nvPr/>
        </p:nvSpPr>
        <p:spPr>
          <a:xfrm>
            <a:off x="4269215" y="357915"/>
            <a:ext cx="3653564" cy="461665"/>
          </a:xfrm>
          <a:prstGeom prst="rect">
            <a:avLst/>
          </a:prstGeom>
        </p:spPr>
        <p:txBody>
          <a:bodyPr wrap="none">
            <a:spAutoFit/>
          </a:bodyPr>
          <a:lstStyle/>
          <a:p>
            <a:r>
              <a:rPr lang="en-US" sz="2400" b="1" dirty="0"/>
              <a:t>Burch Colposuspension</a:t>
            </a:r>
            <a:endParaRPr lang="ar-IQ" sz="2400" b="1" dirty="0"/>
          </a:p>
        </p:txBody>
      </p:sp>
    </p:spTree>
    <p:extLst>
      <p:ext uri="{BB962C8B-B14F-4D97-AF65-F5344CB8AC3E}">
        <p14:creationId xmlns:p14="http://schemas.microsoft.com/office/powerpoint/2010/main" val="2853941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4447" y="252935"/>
            <a:ext cx="7957852" cy="3516347"/>
          </a:xfrm>
          <a:prstGeom prst="rect">
            <a:avLst/>
          </a:prstGeom>
        </p:spPr>
        <p:txBody>
          <a:bodyPr wrap="square">
            <a:spAutoFit/>
          </a:bodyPr>
          <a:lstStyle/>
          <a:p>
            <a:pPr>
              <a:lnSpc>
                <a:spcPct val="115000"/>
              </a:lnSpc>
              <a:spcAft>
                <a:spcPts val="1000"/>
              </a:spcAft>
            </a:pPr>
            <a:r>
              <a:rPr lang="en-US" sz="2400" b="1" dirty="0">
                <a:solidFill>
                  <a:srgbClr val="FF0000"/>
                </a:solidFill>
                <a:latin typeface="Arial"/>
                <a:ea typeface="Calibri"/>
                <a:cs typeface="Arial"/>
              </a:rPr>
              <a:t>Periurethral injections (bladder neck injection)</a:t>
            </a:r>
            <a:endParaRPr lang="en-US" sz="2400" b="1" dirty="0">
              <a:solidFill>
                <a:srgbClr val="FF0000"/>
              </a:solidFill>
              <a:latin typeface="Calibri"/>
              <a:ea typeface="Calibri"/>
              <a:cs typeface="Arial"/>
            </a:endParaRPr>
          </a:p>
          <a:p>
            <a:pPr>
              <a:lnSpc>
                <a:spcPct val="115000"/>
              </a:lnSpc>
              <a:spcAft>
                <a:spcPts val="1000"/>
              </a:spcAft>
            </a:pPr>
            <a:r>
              <a:rPr lang="en-US" dirty="0">
                <a:latin typeface="Arial"/>
                <a:ea typeface="Calibri"/>
                <a:cs typeface="Arial"/>
              </a:rPr>
              <a:t>Injection of material that bulk up the bladder neck to prevent leakage. </a:t>
            </a:r>
            <a:endParaRPr lang="en-US" sz="1400" dirty="0">
              <a:latin typeface="Calibri"/>
              <a:ea typeface="Calibri"/>
              <a:cs typeface="Arial"/>
            </a:endParaRPr>
          </a:p>
          <a:p>
            <a:pPr>
              <a:lnSpc>
                <a:spcPct val="115000"/>
              </a:lnSpc>
              <a:spcAft>
                <a:spcPts val="1000"/>
              </a:spcAft>
            </a:pPr>
            <a:r>
              <a:rPr lang="en-US" dirty="0">
                <a:latin typeface="Arial"/>
                <a:ea typeface="Calibri"/>
                <a:cs typeface="Arial"/>
              </a:rPr>
              <a:t>The procedure is performed under LA  for: </a:t>
            </a:r>
          </a:p>
          <a:p>
            <a:pPr marL="514350" indent="-514350">
              <a:lnSpc>
                <a:spcPct val="115000"/>
              </a:lnSpc>
              <a:spcAft>
                <a:spcPts val="1000"/>
              </a:spcAft>
              <a:buFont typeface="+mj-lt"/>
              <a:buAutoNum type="arabicPeriod"/>
            </a:pPr>
            <a:r>
              <a:rPr lang="en-US" dirty="0">
                <a:latin typeface="Arial"/>
                <a:ea typeface="Calibri"/>
                <a:cs typeface="Arial"/>
              </a:rPr>
              <a:t>Women deemed too medically unfit. </a:t>
            </a:r>
          </a:p>
          <a:p>
            <a:pPr marL="514350" indent="-514350">
              <a:lnSpc>
                <a:spcPct val="115000"/>
              </a:lnSpc>
              <a:spcAft>
                <a:spcPts val="1000"/>
              </a:spcAft>
              <a:buFont typeface="+mj-lt"/>
              <a:buAutoNum type="arabicPeriod"/>
            </a:pPr>
            <a:r>
              <a:rPr lang="en-US" dirty="0">
                <a:latin typeface="Arial"/>
                <a:ea typeface="Calibri"/>
                <a:cs typeface="Arial"/>
              </a:rPr>
              <a:t>Women with residual leakage after surgery. </a:t>
            </a:r>
            <a:endParaRPr lang="en-US" sz="1400" dirty="0">
              <a:latin typeface="Calibri"/>
              <a:ea typeface="Calibri"/>
              <a:cs typeface="Arial"/>
            </a:endParaRPr>
          </a:p>
          <a:p>
            <a:pPr>
              <a:lnSpc>
                <a:spcPct val="115000"/>
              </a:lnSpc>
              <a:spcAft>
                <a:spcPts val="1000"/>
              </a:spcAft>
            </a:pPr>
            <a:r>
              <a:rPr lang="en-US" dirty="0">
                <a:latin typeface="Arial"/>
                <a:ea typeface="Calibri"/>
                <a:cs typeface="Arial"/>
              </a:rPr>
              <a:t>Cure rates are 60–80% but longer term cure is less effective, so some patients require two or more injections.</a:t>
            </a:r>
          </a:p>
          <a:p>
            <a:pPr>
              <a:lnSpc>
                <a:spcPct val="115000"/>
              </a:lnSpc>
              <a:spcAft>
                <a:spcPts val="1000"/>
              </a:spcAft>
            </a:pPr>
            <a:r>
              <a:rPr lang="en-US" dirty="0">
                <a:latin typeface="Arial"/>
                <a:ea typeface="Calibri"/>
                <a:cs typeface="Arial"/>
              </a:rPr>
              <a:t>Most clinicians will use these as third-line or ‘rescue therapy</a:t>
            </a:r>
            <a:r>
              <a:rPr lang="en-US" b="1" dirty="0">
                <a:latin typeface="Arial"/>
                <a:ea typeface="Calibri"/>
                <a:cs typeface="Arial"/>
              </a:rPr>
              <a:t>.</a:t>
            </a:r>
            <a:endParaRPr lang="en-US" sz="1400" dirty="0">
              <a:latin typeface="Calibri"/>
              <a:ea typeface="Calibri"/>
              <a:cs typeface="Arial"/>
            </a:endParaRPr>
          </a:p>
        </p:txBody>
      </p:sp>
    </p:spTree>
    <p:extLst>
      <p:ext uri="{BB962C8B-B14F-4D97-AF65-F5344CB8AC3E}">
        <p14:creationId xmlns:p14="http://schemas.microsoft.com/office/powerpoint/2010/main" val="29162689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66650" y="5687862"/>
            <a:ext cx="9158690" cy="707886"/>
          </a:xfrm>
          <a:prstGeom prst="rect">
            <a:avLst/>
          </a:prstGeom>
        </p:spPr>
        <p:txBody>
          <a:bodyPr wrap="square">
            <a:spAutoFit/>
          </a:bodyPr>
          <a:lstStyle/>
          <a:p>
            <a:pPr algn="ctr"/>
            <a:r>
              <a:rPr lang="en-US" sz="2000" b="1" dirty="0"/>
              <a:t>Cystoscope images showing an open bladder neck (A) before injection and a closed bladder neck after injection (B).</a:t>
            </a:r>
            <a:endParaRPr lang="ar-IQ" sz="2000" b="1" dirty="0"/>
          </a:p>
        </p:txBody>
      </p:sp>
      <p:pic>
        <p:nvPicPr>
          <p:cNvPr id="3" name="Picture 2"/>
          <p:cNvPicPr>
            <a:picLocks noChangeAspect="1"/>
          </p:cNvPicPr>
          <p:nvPr/>
        </p:nvPicPr>
        <p:blipFill>
          <a:blip r:embed="rId2"/>
          <a:stretch>
            <a:fillRect/>
          </a:stretch>
        </p:blipFill>
        <p:spPr>
          <a:xfrm>
            <a:off x="2456176" y="332856"/>
            <a:ext cx="8425402" cy="5090601"/>
          </a:xfrm>
          <a:prstGeom prst="rect">
            <a:avLst/>
          </a:prstGeom>
        </p:spPr>
      </p:pic>
    </p:spTree>
    <p:extLst>
      <p:ext uri="{BB962C8B-B14F-4D97-AF65-F5344CB8AC3E}">
        <p14:creationId xmlns:p14="http://schemas.microsoft.com/office/powerpoint/2010/main" val="33496145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4449" y="0"/>
            <a:ext cx="8795132" cy="1786643"/>
          </a:xfrm>
          <a:prstGeom prst="rect">
            <a:avLst/>
          </a:prstGeom>
        </p:spPr>
        <p:txBody>
          <a:bodyPr wrap="square">
            <a:spAutoFit/>
          </a:bodyPr>
          <a:lstStyle/>
          <a:p>
            <a:pPr>
              <a:lnSpc>
                <a:spcPct val="115000"/>
              </a:lnSpc>
              <a:spcAft>
                <a:spcPts val="1000"/>
              </a:spcAft>
            </a:pPr>
            <a:r>
              <a:rPr lang="en-US" sz="2000" b="1" dirty="0">
                <a:solidFill>
                  <a:srgbClr val="FF0000"/>
                </a:solidFill>
                <a:latin typeface="Arial"/>
                <a:ea typeface="Calibri"/>
                <a:cs typeface="Arial"/>
              </a:rPr>
              <a:t>Detrusor overactivity</a:t>
            </a:r>
            <a:endParaRPr lang="en-US" sz="2000" dirty="0">
              <a:solidFill>
                <a:srgbClr val="FF0000"/>
              </a:solidFill>
              <a:latin typeface="Calibri"/>
              <a:ea typeface="Calibri"/>
              <a:cs typeface="Arial"/>
            </a:endParaRPr>
          </a:p>
          <a:p>
            <a:pPr>
              <a:lnSpc>
                <a:spcPct val="115000"/>
              </a:lnSpc>
              <a:spcAft>
                <a:spcPts val="1000"/>
              </a:spcAft>
            </a:pPr>
            <a:r>
              <a:rPr lang="en-US" dirty="0">
                <a:latin typeface="Arial"/>
                <a:ea typeface="Calibri"/>
                <a:cs typeface="Arial"/>
              </a:rPr>
              <a:t>A surgical option considered as </a:t>
            </a:r>
            <a:r>
              <a:rPr lang="en-US" dirty="0">
                <a:solidFill>
                  <a:srgbClr val="FF0000"/>
                </a:solidFill>
                <a:latin typeface="Arial"/>
                <a:ea typeface="Calibri"/>
                <a:cs typeface="Arial"/>
              </a:rPr>
              <a:t>second-line treatment</a:t>
            </a:r>
            <a:r>
              <a:rPr lang="en-US" dirty="0">
                <a:latin typeface="Arial"/>
                <a:ea typeface="Calibri"/>
                <a:cs typeface="Arial"/>
              </a:rPr>
              <a:t>.</a:t>
            </a:r>
            <a:endParaRPr lang="en-US" sz="1400" dirty="0">
              <a:latin typeface="Calibri"/>
              <a:ea typeface="Calibri"/>
              <a:cs typeface="Arial"/>
            </a:endParaRPr>
          </a:p>
          <a:p>
            <a:pPr marL="457200" indent="-457200">
              <a:lnSpc>
                <a:spcPct val="115000"/>
              </a:lnSpc>
              <a:spcAft>
                <a:spcPts val="1000"/>
              </a:spcAft>
              <a:buFont typeface="+mj-lt"/>
              <a:buAutoNum type="arabicPeriod"/>
            </a:pPr>
            <a:r>
              <a:rPr lang="en-US" dirty="0">
                <a:latin typeface="Arial"/>
                <a:ea typeface="Calibri"/>
                <a:cs typeface="Arial"/>
              </a:rPr>
              <a:t>The neurotoxin botulinum toxin A .</a:t>
            </a:r>
          </a:p>
          <a:p>
            <a:pPr marL="457200" indent="-457200">
              <a:lnSpc>
                <a:spcPct val="115000"/>
              </a:lnSpc>
              <a:spcAft>
                <a:spcPts val="1000"/>
              </a:spcAft>
              <a:buFont typeface="+mj-lt"/>
              <a:buAutoNum type="arabicPeriod"/>
            </a:pPr>
            <a:r>
              <a:rPr lang="en-US" dirty="0">
                <a:solidFill>
                  <a:prstClr val="black"/>
                </a:solidFill>
                <a:latin typeface="Arial"/>
                <a:ea typeface="Calibri"/>
              </a:rPr>
              <a:t>Sacral neuromodulation is an effective surgical management option.</a:t>
            </a:r>
            <a:endParaRPr lang="en-US" sz="1400" dirty="0">
              <a:latin typeface="Calibri"/>
              <a:ea typeface="Calibri"/>
              <a:cs typeface="Arial"/>
            </a:endParaRPr>
          </a:p>
        </p:txBody>
      </p:sp>
      <p:pic>
        <p:nvPicPr>
          <p:cNvPr id="3" name="Picture 2"/>
          <p:cNvPicPr>
            <a:picLocks noChangeAspect="1"/>
          </p:cNvPicPr>
          <p:nvPr/>
        </p:nvPicPr>
        <p:blipFill>
          <a:blip r:embed="rId2"/>
          <a:stretch>
            <a:fillRect/>
          </a:stretch>
        </p:blipFill>
        <p:spPr>
          <a:xfrm>
            <a:off x="2292472" y="1949986"/>
            <a:ext cx="8279086" cy="4343902"/>
          </a:xfrm>
          <a:prstGeom prst="rect">
            <a:avLst/>
          </a:prstGeom>
        </p:spPr>
      </p:pic>
      <p:sp>
        <p:nvSpPr>
          <p:cNvPr id="4" name="Rectangle 3"/>
          <p:cNvSpPr/>
          <p:nvPr/>
        </p:nvSpPr>
        <p:spPr>
          <a:xfrm>
            <a:off x="4990755" y="6293888"/>
            <a:ext cx="4263414" cy="461665"/>
          </a:xfrm>
          <a:prstGeom prst="rect">
            <a:avLst/>
          </a:prstGeom>
        </p:spPr>
        <p:txBody>
          <a:bodyPr wrap="square">
            <a:spAutoFit/>
          </a:bodyPr>
          <a:lstStyle/>
          <a:p>
            <a:r>
              <a:rPr lang="en-US" sz="2400" b="1" dirty="0"/>
              <a:t>Sacral neuromodulation</a:t>
            </a:r>
            <a:endParaRPr lang="ar-IQ" sz="2400" b="1" dirty="0"/>
          </a:p>
        </p:txBody>
      </p:sp>
    </p:spTree>
    <p:extLst>
      <p:ext uri="{BB962C8B-B14F-4D97-AF65-F5344CB8AC3E}">
        <p14:creationId xmlns:p14="http://schemas.microsoft.com/office/powerpoint/2010/main" val="6777774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90821" y="291043"/>
            <a:ext cx="3966760" cy="5614902"/>
          </a:xfrm>
          <a:prstGeom prst="rect">
            <a:avLst/>
          </a:prstGeom>
        </p:spPr>
      </p:pic>
      <p:pic>
        <p:nvPicPr>
          <p:cNvPr id="3" name="Picture 2"/>
          <p:cNvPicPr>
            <a:picLocks noChangeAspect="1"/>
          </p:cNvPicPr>
          <p:nvPr/>
        </p:nvPicPr>
        <p:blipFill>
          <a:blip r:embed="rId3"/>
          <a:stretch>
            <a:fillRect/>
          </a:stretch>
        </p:blipFill>
        <p:spPr>
          <a:xfrm>
            <a:off x="6466901" y="291042"/>
            <a:ext cx="4694625" cy="5614903"/>
          </a:xfrm>
          <a:prstGeom prst="rect">
            <a:avLst/>
          </a:prstGeom>
        </p:spPr>
      </p:pic>
      <p:sp>
        <p:nvSpPr>
          <p:cNvPr id="4" name="Rectangle 3"/>
          <p:cNvSpPr/>
          <p:nvPr/>
        </p:nvSpPr>
        <p:spPr>
          <a:xfrm>
            <a:off x="4274201" y="6053636"/>
            <a:ext cx="5020926" cy="584775"/>
          </a:xfrm>
          <a:prstGeom prst="rect">
            <a:avLst/>
          </a:prstGeom>
        </p:spPr>
        <p:txBody>
          <a:bodyPr wrap="none">
            <a:spAutoFit/>
          </a:bodyPr>
          <a:lstStyle/>
          <a:p>
            <a:r>
              <a:rPr lang="en-US" sz="3200" b="1" dirty="0"/>
              <a:t>Sacral </a:t>
            </a:r>
            <a:r>
              <a:rPr lang="en-US" sz="3200" b="1" dirty="0" smtClean="0"/>
              <a:t>Neuromodulation</a:t>
            </a:r>
            <a:endParaRPr lang="ar-IQ" sz="3200" b="1" dirty="0"/>
          </a:p>
        </p:txBody>
      </p:sp>
    </p:spTree>
    <p:extLst>
      <p:ext uri="{BB962C8B-B14F-4D97-AF65-F5344CB8AC3E}">
        <p14:creationId xmlns:p14="http://schemas.microsoft.com/office/powerpoint/2010/main" val="14758030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26825" y="1058021"/>
            <a:ext cx="5611259" cy="4867999"/>
          </a:xfrm>
          <a:prstGeom prst="rect">
            <a:avLst/>
          </a:prstGeom>
        </p:spPr>
        <p:txBody>
          <a:bodyPr wrap="square">
            <a:spAutoFit/>
          </a:bodyPr>
          <a:lstStyle/>
          <a:p>
            <a:pPr lvl="0">
              <a:spcAft>
                <a:spcPts val="1000"/>
              </a:spcAft>
              <a:buClr>
                <a:srgbClr val="FE8637"/>
              </a:buClr>
            </a:pPr>
            <a:r>
              <a:rPr lang="en-US" sz="2400" b="1" dirty="0">
                <a:solidFill>
                  <a:srgbClr val="C00000"/>
                </a:solidFill>
                <a:latin typeface="Arial"/>
                <a:ea typeface="Calibri"/>
                <a:cs typeface="Arial"/>
              </a:rPr>
              <a:t>Neurotoxin botulinum </a:t>
            </a:r>
            <a:r>
              <a:rPr lang="en-US" sz="2400" b="1">
                <a:solidFill>
                  <a:srgbClr val="C00000"/>
                </a:solidFill>
                <a:latin typeface="Arial"/>
                <a:ea typeface="Calibri"/>
                <a:cs typeface="Arial"/>
              </a:rPr>
              <a:t>toxin </a:t>
            </a:r>
            <a:r>
              <a:rPr lang="en-US" sz="2400" b="1" smtClean="0">
                <a:solidFill>
                  <a:srgbClr val="C00000"/>
                </a:solidFill>
                <a:latin typeface="Arial"/>
                <a:ea typeface="Calibri"/>
                <a:cs typeface="Arial"/>
              </a:rPr>
              <a:t>A</a:t>
            </a:r>
            <a:endParaRPr lang="en-US" sz="2400" b="1" dirty="0">
              <a:solidFill>
                <a:srgbClr val="C00000"/>
              </a:solidFill>
              <a:latin typeface="Arial"/>
              <a:ea typeface="Calibri"/>
              <a:cs typeface="Arial"/>
            </a:endParaRPr>
          </a:p>
          <a:p>
            <a:pPr>
              <a:spcAft>
                <a:spcPts val="1000"/>
              </a:spcAft>
              <a:buClr>
                <a:srgbClr val="FE8637"/>
              </a:buClr>
            </a:pPr>
            <a:r>
              <a:rPr lang="en-US" dirty="0">
                <a:solidFill>
                  <a:prstClr val="black"/>
                </a:solidFill>
                <a:latin typeface="Arial"/>
                <a:ea typeface="Calibri"/>
                <a:cs typeface="Arial"/>
              </a:rPr>
              <a:t>Highly </a:t>
            </a:r>
            <a:r>
              <a:rPr lang="en-US" dirty="0">
                <a:solidFill>
                  <a:srgbClr val="FF0000"/>
                </a:solidFill>
                <a:latin typeface="Arial"/>
                <a:ea typeface="Calibri"/>
                <a:cs typeface="Arial"/>
              </a:rPr>
              <a:t>effective</a:t>
            </a:r>
            <a:r>
              <a:rPr lang="en-US" dirty="0">
                <a:solidFill>
                  <a:prstClr val="black"/>
                </a:solidFill>
                <a:latin typeface="Arial"/>
                <a:ea typeface="Calibri"/>
                <a:cs typeface="Arial"/>
              </a:rPr>
              <a:t> treatment. </a:t>
            </a:r>
            <a:endParaRPr lang="en-US" sz="1400" dirty="0">
              <a:solidFill>
                <a:prstClr val="black"/>
              </a:solidFill>
              <a:latin typeface="Calibri"/>
              <a:ea typeface="Calibri"/>
              <a:cs typeface="Arial"/>
            </a:endParaRPr>
          </a:p>
          <a:p>
            <a:pPr>
              <a:spcAft>
                <a:spcPts val="1000"/>
              </a:spcAft>
              <a:buClr>
                <a:srgbClr val="FE8637"/>
              </a:buClr>
            </a:pPr>
            <a:r>
              <a:rPr lang="en-US" dirty="0">
                <a:solidFill>
                  <a:prstClr val="black"/>
                </a:solidFill>
                <a:latin typeface="Arial"/>
                <a:ea typeface="Calibri"/>
                <a:cs typeface="Arial"/>
              </a:rPr>
              <a:t>Prevents the release of neurotransmitter from the motor end-plate causing a </a:t>
            </a:r>
            <a:r>
              <a:rPr lang="en-US" dirty="0">
                <a:solidFill>
                  <a:srgbClr val="FF0000"/>
                </a:solidFill>
                <a:latin typeface="Arial"/>
                <a:ea typeface="Calibri"/>
                <a:cs typeface="Arial"/>
              </a:rPr>
              <a:t>flaccid paralysis </a:t>
            </a:r>
            <a:r>
              <a:rPr lang="en-US" dirty="0">
                <a:solidFill>
                  <a:prstClr val="black"/>
                </a:solidFill>
                <a:latin typeface="Arial"/>
                <a:ea typeface="Calibri"/>
                <a:cs typeface="Arial"/>
              </a:rPr>
              <a:t>in the treated muscle. </a:t>
            </a:r>
            <a:endParaRPr lang="en-US" sz="1400" dirty="0">
              <a:solidFill>
                <a:prstClr val="black"/>
              </a:solidFill>
              <a:latin typeface="Calibri"/>
              <a:ea typeface="Calibri"/>
              <a:cs typeface="Arial"/>
            </a:endParaRPr>
          </a:p>
          <a:p>
            <a:pPr>
              <a:spcAft>
                <a:spcPts val="1000"/>
              </a:spcAft>
              <a:buClr>
                <a:srgbClr val="FE8637"/>
              </a:buClr>
            </a:pPr>
            <a:r>
              <a:rPr lang="en-US" dirty="0">
                <a:solidFill>
                  <a:prstClr val="black"/>
                </a:solidFill>
                <a:latin typeface="Arial"/>
                <a:ea typeface="Calibri"/>
                <a:cs typeface="Arial"/>
              </a:rPr>
              <a:t>A </a:t>
            </a:r>
            <a:r>
              <a:rPr lang="en-US" dirty="0">
                <a:solidFill>
                  <a:srgbClr val="FF0000"/>
                </a:solidFill>
                <a:latin typeface="Arial"/>
                <a:ea typeface="Calibri"/>
                <a:cs typeface="Arial"/>
              </a:rPr>
              <a:t>single</a:t>
            </a:r>
            <a:r>
              <a:rPr lang="en-US" dirty="0">
                <a:solidFill>
                  <a:prstClr val="black"/>
                </a:solidFill>
                <a:latin typeface="Arial"/>
                <a:ea typeface="Calibri"/>
                <a:cs typeface="Arial"/>
              </a:rPr>
              <a:t> intramuscular injection can last for </a:t>
            </a:r>
            <a:r>
              <a:rPr lang="en-US" dirty="0">
                <a:solidFill>
                  <a:srgbClr val="FF0000"/>
                </a:solidFill>
                <a:latin typeface="Arial"/>
                <a:ea typeface="Calibri"/>
                <a:cs typeface="Arial"/>
              </a:rPr>
              <a:t>3–6 months</a:t>
            </a:r>
            <a:r>
              <a:rPr lang="en-US" dirty="0">
                <a:solidFill>
                  <a:prstClr val="black"/>
                </a:solidFill>
                <a:latin typeface="Arial"/>
                <a:ea typeface="Calibri"/>
                <a:cs typeface="Arial"/>
              </a:rPr>
              <a:t>.</a:t>
            </a:r>
            <a:endParaRPr lang="en-US" sz="1400" dirty="0">
              <a:solidFill>
                <a:prstClr val="black"/>
              </a:solidFill>
              <a:latin typeface="Calibri"/>
              <a:ea typeface="Calibri"/>
              <a:cs typeface="Arial"/>
            </a:endParaRPr>
          </a:p>
          <a:p>
            <a:pPr>
              <a:spcAft>
                <a:spcPts val="1000"/>
              </a:spcAft>
              <a:buClr>
                <a:srgbClr val="FE8637"/>
              </a:buClr>
            </a:pPr>
            <a:r>
              <a:rPr lang="en-US" dirty="0">
                <a:solidFill>
                  <a:prstClr val="black"/>
                </a:solidFill>
                <a:latin typeface="Arial"/>
                <a:ea typeface="Calibri"/>
                <a:cs typeface="Arial"/>
              </a:rPr>
              <a:t>Is administered via a flexible or rigid </a:t>
            </a:r>
            <a:r>
              <a:rPr lang="en-US" dirty="0" smtClean="0">
                <a:solidFill>
                  <a:srgbClr val="FF0000"/>
                </a:solidFill>
                <a:latin typeface="Arial"/>
                <a:ea typeface="Calibri"/>
                <a:cs typeface="Arial"/>
              </a:rPr>
              <a:t>cystoscopy</a:t>
            </a:r>
            <a:r>
              <a:rPr lang="en-US" dirty="0" smtClean="0">
                <a:solidFill>
                  <a:prstClr val="black"/>
                </a:solidFill>
                <a:latin typeface="Arial"/>
                <a:ea typeface="Calibri"/>
                <a:cs typeface="Arial"/>
              </a:rPr>
              <a:t> </a:t>
            </a:r>
            <a:r>
              <a:rPr lang="en-US" dirty="0">
                <a:solidFill>
                  <a:prstClr val="black"/>
                </a:solidFill>
                <a:latin typeface="Arial"/>
                <a:ea typeface="Calibri"/>
                <a:cs typeface="Arial"/>
              </a:rPr>
              <a:t>and injected in multiple sites across the dome of the bladder.</a:t>
            </a:r>
            <a:endParaRPr lang="en-US" sz="1400" dirty="0">
              <a:solidFill>
                <a:prstClr val="black"/>
              </a:solidFill>
              <a:latin typeface="Calibri"/>
              <a:ea typeface="Calibri"/>
              <a:cs typeface="Arial"/>
            </a:endParaRPr>
          </a:p>
          <a:p>
            <a:pPr>
              <a:spcAft>
                <a:spcPts val="1000"/>
              </a:spcAft>
              <a:buClr>
                <a:srgbClr val="FE8637"/>
              </a:buClr>
            </a:pPr>
            <a:r>
              <a:rPr lang="en-US" dirty="0">
                <a:solidFill>
                  <a:prstClr val="black"/>
                </a:solidFill>
                <a:latin typeface="Arial"/>
                <a:ea typeface="Calibri"/>
                <a:cs typeface="Arial"/>
              </a:rPr>
              <a:t>Reduction of </a:t>
            </a:r>
            <a:r>
              <a:rPr lang="en-US" dirty="0">
                <a:solidFill>
                  <a:srgbClr val="FF0000"/>
                </a:solidFill>
                <a:latin typeface="Arial"/>
                <a:ea typeface="Calibri"/>
                <a:cs typeface="Arial"/>
              </a:rPr>
              <a:t>leakage episodes</a:t>
            </a:r>
            <a:r>
              <a:rPr lang="en-US" dirty="0">
                <a:solidFill>
                  <a:prstClr val="black"/>
                </a:solidFill>
                <a:latin typeface="Arial"/>
                <a:ea typeface="Calibri"/>
                <a:cs typeface="Arial"/>
              </a:rPr>
              <a:t> of over </a:t>
            </a:r>
            <a:r>
              <a:rPr lang="en-US" dirty="0">
                <a:solidFill>
                  <a:srgbClr val="FF0000"/>
                </a:solidFill>
                <a:latin typeface="Arial"/>
                <a:ea typeface="Calibri"/>
                <a:cs typeface="Arial"/>
              </a:rPr>
              <a:t>50–80%</a:t>
            </a:r>
            <a:endParaRPr lang="en-US" sz="1400" dirty="0">
              <a:solidFill>
                <a:srgbClr val="FF0000"/>
              </a:solidFill>
              <a:latin typeface="Calibri"/>
              <a:ea typeface="Calibri"/>
              <a:cs typeface="Arial"/>
            </a:endParaRPr>
          </a:p>
          <a:p>
            <a:pPr>
              <a:spcAft>
                <a:spcPts val="1000"/>
              </a:spcAft>
              <a:buClr>
                <a:srgbClr val="FE8637"/>
              </a:buClr>
            </a:pPr>
            <a:r>
              <a:rPr lang="en-US" dirty="0">
                <a:solidFill>
                  <a:srgbClr val="FF0000"/>
                </a:solidFill>
                <a:latin typeface="Arial"/>
                <a:ea typeface="Calibri"/>
                <a:cs typeface="Arial"/>
              </a:rPr>
              <a:t>Continence</a:t>
            </a:r>
            <a:r>
              <a:rPr lang="en-US" dirty="0">
                <a:solidFill>
                  <a:prstClr val="black"/>
                </a:solidFill>
                <a:latin typeface="Arial"/>
                <a:ea typeface="Calibri"/>
                <a:cs typeface="Arial"/>
              </a:rPr>
              <a:t> rates in excess of </a:t>
            </a:r>
            <a:r>
              <a:rPr lang="en-US" dirty="0">
                <a:solidFill>
                  <a:srgbClr val="FF0000"/>
                </a:solidFill>
                <a:latin typeface="Arial"/>
                <a:ea typeface="Calibri"/>
                <a:cs typeface="Arial"/>
              </a:rPr>
              <a:t>40%. </a:t>
            </a:r>
            <a:endParaRPr lang="en-US" dirty="0" smtClean="0">
              <a:solidFill>
                <a:srgbClr val="FF0000"/>
              </a:solidFill>
              <a:latin typeface="Arial"/>
              <a:ea typeface="Calibri"/>
              <a:cs typeface="Arial"/>
            </a:endParaRPr>
          </a:p>
          <a:p>
            <a:pPr>
              <a:spcAft>
                <a:spcPts val="1000"/>
              </a:spcAft>
              <a:buClr>
                <a:srgbClr val="FE8637"/>
              </a:buClr>
            </a:pPr>
            <a:r>
              <a:rPr lang="en-US" sz="1600" dirty="0" smtClean="0">
                <a:solidFill>
                  <a:srgbClr val="FF0000"/>
                </a:solidFill>
                <a:latin typeface="Arial"/>
                <a:ea typeface="Calibri"/>
                <a:cs typeface="Arial"/>
              </a:rPr>
              <a:t>Sacral neuromodulation </a:t>
            </a:r>
            <a:r>
              <a:rPr lang="en-US" sz="1400" dirty="0" smtClean="0">
                <a:latin typeface="Arial"/>
                <a:ea typeface="Calibri"/>
                <a:cs typeface="Arial"/>
              </a:rPr>
              <a:t>is also an effective surgical management option .</a:t>
            </a:r>
            <a:endParaRPr lang="en-US" sz="1400" dirty="0">
              <a:latin typeface="Calibri"/>
              <a:ea typeface="Calibri"/>
              <a:cs typeface="Arial"/>
            </a:endParaRPr>
          </a:p>
        </p:txBody>
      </p:sp>
      <p:pic>
        <p:nvPicPr>
          <p:cNvPr id="3" name="Picture 2"/>
          <p:cNvPicPr>
            <a:picLocks noChangeAspect="1"/>
          </p:cNvPicPr>
          <p:nvPr/>
        </p:nvPicPr>
        <p:blipFill>
          <a:blip r:embed="rId2"/>
          <a:stretch>
            <a:fillRect/>
          </a:stretch>
        </p:blipFill>
        <p:spPr>
          <a:xfrm>
            <a:off x="7260115" y="182497"/>
            <a:ext cx="4770304" cy="5080096"/>
          </a:xfrm>
          <a:prstGeom prst="rect">
            <a:avLst/>
          </a:prstGeom>
        </p:spPr>
      </p:pic>
    </p:spTree>
    <p:extLst>
      <p:ext uri="{BB962C8B-B14F-4D97-AF65-F5344CB8AC3E}">
        <p14:creationId xmlns:p14="http://schemas.microsoft.com/office/powerpoint/2010/main" val="2061522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81000"/>
            <a:ext cx="12192000" cy="7620000"/>
          </a:xfrm>
          <a:prstGeom prst="rect">
            <a:avLst/>
          </a:prstGeom>
        </p:spPr>
      </p:pic>
    </p:spTree>
    <p:extLst>
      <p:ext uri="{BB962C8B-B14F-4D97-AF65-F5344CB8AC3E}">
        <p14:creationId xmlns:p14="http://schemas.microsoft.com/office/powerpoint/2010/main" val="30048473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3396" y="825982"/>
            <a:ext cx="9323189" cy="3452227"/>
          </a:xfrm>
          <a:prstGeom prst="rect">
            <a:avLst/>
          </a:prstGeom>
        </p:spPr>
        <p:txBody>
          <a:bodyPr wrap="square">
            <a:spAutoFit/>
          </a:bodyPr>
          <a:lstStyle/>
          <a:p>
            <a:pPr>
              <a:lnSpc>
                <a:spcPct val="115000"/>
              </a:lnSpc>
              <a:spcAft>
                <a:spcPts val="1000"/>
              </a:spcAft>
            </a:pPr>
            <a:r>
              <a:rPr lang="en-US" sz="2000" b="1" dirty="0">
                <a:latin typeface="Arial"/>
                <a:ea typeface="Calibri"/>
                <a:cs typeface="Arial"/>
              </a:rPr>
              <a:t>Common </a:t>
            </a:r>
            <a:r>
              <a:rPr lang="en-US" sz="2000" b="1" dirty="0" smtClean="0">
                <a:latin typeface="Arial"/>
                <a:ea typeface="Calibri"/>
                <a:cs typeface="Arial"/>
              </a:rPr>
              <a:t>Urodynamic Diagnoses:</a:t>
            </a:r>
            <a:endParaRPr lang="en-US" sz="2000" dirty="0">
              <a:latin typeface="Calibri"/>
              <a:ea typeface="Calibri"/>
              <a:cs typeface="Arial"/>
            </a:endParaRPr>
          </a:p>
          <a:p>
            <a:pPr marL="342900" lvl="0" indent="-342900">
              <a:lnSpc>
                <a:spcPct val="150000"/>
              </a:lnSpc>
              <a:spcAft>
                <a:spcPts val="1000"/>
              </a:spcAft>
              <a:buFont typeface="Calibri"/>
              <a:buChar char="•"/>
            </a:pPr>
            <a:r>
              <a:rPr lang="en-US" dirty="0">
                <a:solidFill>
                  <a:srgbClr val="FF0000"/>
                </a:solidFill>
                <a:latin typeface="Arial"/>
                <a:ea typeface="Calibri"/>
                <a:cs typeface="Arial"/>
              </a:rPr>
              <a:t>DO</a:t>
            </a:r>
            <a:r>
              <a:rPr lang="en-US" dirty="0">
                <a:latin typeface="Arial"/>
                <a:ea typeface="Calibri"/>
                <a:cs typeface="Arial"/>
              </a:rPr>
              <a:t>: detrusor contraction, during the filling phase of urodynamics.</a:t>
            </a:r>
            <a:endParaRPr lang="en-US" sz="1400" dirty="0">
              <a:latin typeface="Calibri"/>
              <a:ea typeface="Calibri"/>
              <a:cs typeface="Arial"/>
            </a:endParaRPr>
          </a:p>
          <a:p>
            <a:pPr marL="342900" lvl="0" indent="-342900">
              <a:lnSpc>
                <a:spcPct val="150000"/>
              </a:lnSpc>
              <a:spcAft>
                <a:spcPts val="1000"/>
              </a:spcAft>
              <a:buFont typeface="Calibri"/>
              <a:buChar char="•"/>
            </a:pPr>
            <a:r>
              <a:rPr lang="en-US" dirty="0">
                <a:solidFill>
                  <a:srgbClr val="FF0000"/>
                </a:solidFill>
                <a:latin typeface="Arial"/>
                <a:ea typeface="Calibri"/>
                <a:cs typeface="Arial"/>
              </a:rPr>
              <a:t>DO incontinence</a:t>
            </a:r>
            <a:r>
              <a:rPr lang="en-US" dirty="0">
                <a:latin typeface="Arial"/>
                <a:ea typeface="Calibri"/>
                <a:cs typeface="Arial"/>
              </a:rPr>
              <a:t>: leakage from the urethra in association with a detrusor contraction (increase in bladder pressure)</a:t>
            </a:r>
            <a:endParaRPr lang="en-US" sz="1400" dirty="0">
              <a:latin typeface="Calibri"/>
              <a:ea typeface="Calibri"/>
              <a:cs typeface="Arial"/>
            </a:endParaRPr>
          </a:p>
          <a:p>
            <a:pPr marL="342900" lvl="0" indent="-342900">
              <a:lnSpc>
                <a:spcPct val="150000"/>
              </a:lnSpc>
              <a:spcAft>
                <a:spcPts val="1000"/>
              </a:spcAft>
              <a:buFont typeface="Calibri"/>
              <a:buChar char="•"/>
            </a:pPr>
            <a:r>
              <a:rPr lang="en-US" dirty="0">
                <a:solidFill>
                  <a:srgbClr val="FF0000"/>
                </a:solidFill>
                <a:latin typeface="Arial"/>
                <a:ea typeface="Calibri"/>
                <a:cs typeface="Arial"/>
              </a:rPr>
              <a:t>Urodynamic stress incontinence</a:t>
            </a:r>
            <a:r>
              <a:rPr lang="en-US" dirty="0">
                <a:latin typeface="Arial"/>
                <a:ea typeface="Calibri"/>
                <a:cs typeface="Arial"/>
              </a:rPr>
              <a:t>: leakage from the urethra with a rise in abdominal pressure (e.g. coughing) without a detrusor contraction .</a:t>
            </a:r>
            <a:endParaRPr lang="en-US" sz="1400" dirty="0">
              <a:latin typeface="Calibri"/>
              <a:ea typeface="Calibri"/>
              <a:cs typeface="Arial"/>
            </a:endParaRPr>
          </a:p>
          <a:p>
            <a:pPr marL="342900" lvl="0" indent="-342900">
              <a:lnSpc>
                <a:spcPct val="150000"/>
              </a:lnSpc>
              <a:spcAft>
                <a:spcPts val="1000"/>
              </a:spcAft>
              <a:buFont typeface="Calibri"/>
              <a:buChar char="•"/>
            </a:pPr>
            <a:r>
              <a:rPr lang="en-US" dirty="0">
                <a:solidFill>
                  <a:srgbClr val="FF0000"/>
                </a:solidFill>
                <a:latin typeface="Arial"/>
                <a:ea typeface="Calibri"/>
                <a:cs typeface="Arial"/>
              </a:rPr>
              <a:t>Mixed incontinence</a:t>
            </a:r>
            <a:r>
              <a:rPr lang="en-US" dirty="0">
                <a:latin typeface="Arial"/>
                <a:ea typeface="Calibri"/>
                <a:cs typeface="Arial"/>
              </a:rPr>
              <a:t>: ( both urodynamic stress incontinence and DO).</a:t>
            </a:r>
            <a:endParaRPr lang="en-US" sz="1400" dirty="0">
              <a:latin typeface="Calibri"/>
              <a:ea typeface="Calibri"/>
              <a:cs typeface="Arial"/>
            </a:endParaRPr>
          </a:p>
        </p:txBody>
      </p:sp>
    </p:spTree>
    <p:extLst>
      <p:ext uri="{BB962C8B-B14F-4D97-AF65-F5344CB8AC3E}">
        <p14:creationId xmlns:p14="http://schemas.microsoft.com/office/powerpoint/2010/main" val="10394771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28520" y="5030620"/>
            <a:ext cx="10763479" cy="1477328"/>
          </a:xfrm>
          <a:prstGeom prst="rect">
            <a:avLst/>
          </a:prstGeom>
        </p:spPr>
        <p:txBody>
          <a:bodyPr wrap="square">
            <a:spAutoFit/>
          </a:bodyPr>
          <a:lstStyle/>
          <a:p>
            <a:r>
              <a:rPr lang="en-US" dirty="0">
                <a:latin typeface="Times-Roman"/>
              </a:rPr>
              <a:t>Fascial supports of the pelvic organs. Level 1 </a:t>
            </a:r>
            <a:r>
              <a:rPr lang="en-US" dirty="0" smtClean="0">
                <a:latin typeface="Times-Roman"/>
              </a:rPr>
              <a:t>support is </a:t>
            </a:r>
            <a:r>
              <a:rPr lang="en-US" dirty="0">
                <a:latin typeface="Times-Roman"/>
              </a:rPr>
              <a:t>provided by the uterosacral ligaments, suspending the </a:t>
            </a:r>
            <a:r>
              <a:rPr lang="en-US" dirty="0" smtClean="0">
                <a:latin typeface="Times-Roman"/>
              </a:rPr>
              <a:t>uterus and </a:t>
            </a:r>
            <a:r>
              <a:rPr lang="en-US" dirty="0">
                <a:latin typeface="Times-Roman"/>
              </a:rPr>
              <a:t>vaginal vault. Level 2 (mid-vagina) support is provided by </a:t>
            </a:r>
            <a:r>
              <a:rPr lang="en-US" dirty="0" smtClean="0">
                <a:latin typeface="Times-Roman"/>
              </a:rPr>
              <a:t>the fascia </a:t>
            </a:r>
            <a:r>
              <a:rPr lang="en-US" dirty="0">
                <a:latin typeface="Times-Roman"/>
              </a:rPr>
              <a:t>lying between the vagina and the bladder or rectum </a:t>
            </a:r>
            <a:r>
              <a:rPr lang="en-US" dirty="0" smtClean="0">
                <a:latin typeface="Times-Roman"/>
              </a:rPr>
              <a:t>that fuses </a:t>
            </a:r>
            <a:r>
              <a:rPr lang="en-US" dirty="0">
                <a:latin typeface="Times-Roman"/>
              </a:rPr>
              <a:t>laterally and runs to attach on the pelvic side wall. Level </a:t>
            </a:r>
            <a:r>
              <a:rPr lang="en-US" dirty="0" smtClean="0">
                <a:latin typeface="Times-Roman"/>
              </a:rPr>
              <a:t>3 support </a:t>
            </a:r>
            <a:r>
              <a:rPr lang="en-US" dirty="0">
                <a:latin typeface="Times-Roman"/>
              </a:rPr>
              <a:t>is provided by the perineal body, which has the </a:t>
            </a:r>
            <a:r>
              <a:rPr lang="en-US" dirty="0" smtClean="0">
                <a:latin typeface="Times-Roman"/>
              </a:rPr>
              <a:t>posterior vaginal </a:t>
            </a:r>
            <a:r>
              <a:rPr lang="en-US" dirty="0">
                <a:latin typeface="Times-Roman"/>
              </a:rPr>
              <a:t>fascia fused to its upper surface.</a:t>
            </a:r>
            <a:endParaRPr lang="ar-IQ" dirty="0"/>
          </a:p>
        </p:txBody>
      </p:sp>
      <p:pic>
        <p:nvPicPr>
          <p:cNvPr id="4" name="Picture 3"/>
          <p:cNvPicPr>
            <a:picLocks noChangeAspect="1"/>
          </p:cNvPicPr>
          <p:nvPr/>
        </p:nvPicPr>
        <p:blipFill>
          <a:blip r:embed="rId2"/>
          <a:stretch>
            <a:fillRect/>
          </a:stretch>
        </p:blipFill>
        <p:spPr>
          <a:xfrm>
            <a:off x="1883884" y="308471"/>
            <a:ext cx="9000781" cy="4638101"/>
          </a:xfrm>
          <a:prstGeom prst="rect">
            <a:avLst/>
          </a:prstGeom>
        </p:spPr>
      </p:pic>
    </p:spTree>
    <p:extLst>
      <p:ext uri="{BB962C8B-B14F-4D97-AF65-F5344CB8AC3E}">
        <p14:creationId xmlns:p14="http://schemas.microsoft.com/office/powerpoint/2010/main" val="16105327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58179" y="925418"/>
            <a:ext cx="9775634" cy="4739759"/>
          </a:xfrm>
          <a:prstGeom prst="rect">
            <a:avLst/>
          </a:prstGeom>
        </p:spPr>
        <p:txBody>
          <a:bodyPr wrap="square">
            <a:spAutoFit/>
          </a:bodyPr>
          <a:lstStyle/>
          <a:p>
            <a:r>
              <a:rPr lang="en-US" sz="2400" b="1" i="1" dirty="0">
                <a:solidFill>
                  <a:srgbClr val="FF0000"/>
                </a:solidFill>
              </a:rPr>
              <a:t>Urine storage symptoms</a:t>
            </a:r>
          </a:p>
          <a:p>
            <a:r>
              <a:rPr lang="en-US" dirty="0"/>
              <a:t>■ </a:t>
            </a:r>
            <a:r>
              <a:rPr lang="en-US" b="1" i="1" dirty="0"/>
              <a:t>Frequency</a:t>
            </a:r>
            <a:r>
              <a:rPr lang="en-US" dirty="0"/>
              <a:t>: patient considers they void too often by </a:t>
            </a:r>
            <a:r>
              <a:rPr lang="en-US" dirty="0" smtClean="0"/>
              <a:t>day.</a:t>
            </a:r>
            <a:endParaRPr lang="en-US" dirty="0"/>
          </a:p>
          <a:p>
            <a:r>
              <a:rPr lang="en-US" dirty="0"/>
              <a:t>■ </a:t>
            </a:r>
            <a:r>
              <a:rPr lang="en-US" b="1" i="1" dirty="0"/>
              <a:t>Nocturia</a:t>
            </a:r>
            <a:r>
              <a:rPr lang="en-US" dirty="0"/>
              <a:t>: waking at night one or more times to void</a:t>
            </a:r>
          </a:p>
          <a:p>
            <a:r>
              <a:rPr lang="en-US" dirty="0"/>
              <a:t>■ </a:t>
            </a:r>
            <a:r>
              <a:rPr lang="en-US" b="1" i="1" dirty="0"/>
              <a:t>Urgency</a:t>
            </a:r>
            <a:r>
              <a:rPr lang="en-US" dirty="0"/>
              <a:t>: a sudden compelling desire to pass urine, which </a:t>
            </a:r>
            <a:r>
              <a:rPr lang="en-US" dirty="0" smtClean="0"/>
              <a:t>is difficult </a:t>
            </a:r>
            <a:r>
              <a:rPr lang="en-US" dirty="0"/>
              <a:t>to </a:t>
            </a:r>
            <a:r>
              <a:rPr lang="en-US" dirty="0" smtClean="0"/>
              <a:t>defer.</a:t>
            </a:r>
            <a:endParaRPr lang="en-US" dirty="0"/>
          </a:p>
          <a:p>
            <a:r>
              <a:rPr lang="en-US" dirty="0"/>
              <a:t>■ </a:t>
            </a:r>
            <a:r>
              <a:rPr lang="en-US" b="1" i="1" dirty="0"/>
              <a:t>Urge incontinence</a:t>
            </a:r>
            <a:r>
              <a:rPr lang="en-US" dirty="0"/>
              <a:t>: involuntary leakage accompanied by </a:t>
            </a:r>
            <a:r>
              <a:rPr lang="en-US" dirty="0" smtClean="0"/>
              <a:t>or immediately </a:t>
            </a:r>
            <a:r>
              <a:rPr lang="en-US" dirty="0"/>
              <a:t>preceded by </a:t>
            </a:r>
            <a:r>
              <a:rPr lang="en-US" dirty="0" smtClean="0"/>
              <a:t>urgency.</a:t>
            </a:r>
            <a:endParaRPr lang="en-US" dirty="0"/>
          </a:p>
          <a:p>
            <a:r>
              <a:rPr lang="en-US" dirty="0"/>
              <a:t>■ </a:t>
            </a:r>
            <a:r>
              <a:rPr lang="en-US" b="1" i="1" dirty="0"/>
              <a:t>Stress incontinence</a:t>
            </a:r>
            <a:r>
              <a:rPr lang="en-US" dirty="0"/>
              <a:t>: involuntary leakage on effort, </a:t>
            </a:r>
            <a:r>
              <a:rPr lang="en-US" dirty="0" smtClean="0"/>
              <a:t>exertion, sneezing </a:t>
            </a:r>
            <a:r>
              <a:rPr lang="en-US" dirty="0"/>
              <a:t>or </a:t>
            </a:r>
            <a:r>
              <a:rPr lang="en-US" dirty="0" smtClean="0"/>
              <a:t>coughing.</a:t>
            </a:r>
            <a:endParaRPr lang="en-US" dirty="0"/>
          </a:p>
          <a:p>
            <a:r>
              <a:rPr lang="en-US" dirty="0"/>
              <a:t>■ </a:t>
            </a:r>
            <a:r>
              <a:rPr lang="en-US" b="1" i="1" dirty="0"/>
              <a:t>Nocturnal enuresis</a:t>
            </a:r>
            <a:r>
              <a:rPr lang="en-US" dirty="0"/>
              <a:t>: the loss of urine occurring during </a:t>
            </a:r>
            <a:r>
              <a:rPr lang="en-US" dirty="0" smtClean="0"/>
              <a:t>sleep</a:t>
            </a:r>
          </a:p>
          <a:p>
            <a:endParaRPr lang="en-US" sz="2000" i="1" dirty="0" smtClean="0">
              <a:solidFill>
                <a:srgbClr val="604C76"/>
              </a:solidFill>
              <a:latin typeface="Times-Italic"/>
            </a:endParaRPr>
          </a:p>
          <a:p>
            <a:r>
              <a:rPr lang="en-US" sz="2400" b="1" i="1" dirty="0" smtClean="0">
                <a:solidFill>
                  <a:srgbClr val="FF0000"/>
                </a:solidFill>
                <a:latin typeface="Times-Italic"/>
              </a:rPr>
              <a:t>Urine </a:t>
            </a:r>
            <a:r>
              <a:rPr lang="en-US" sz="2400" b="1" i="1" dirty="0">
                <a:solidFill>
                  <a:srgbClr val="FF0000"/>
                </a:solidFill>
                <a:latin typeface="Times-Italic"/>
              </a:rPr>
              <a:t>voiding symptoms</a:t>
            </a:r>
          </a:p>
          <a:p>
            <a:r>
              <a:rPr lang="en-US" dirty="0">
                <a:solidFill>
                  <a:srgbClr val="604C76"/>
                </a:solidFill>
                <a:latin typeface="T3Font_8"/>
              </a:rPr>
              <a:t>■ </a:t>
            </a:r>
            <a:r>
              <a:rPr lang="en-US" b="1" i="1" dirty="0">
                <a:solidFill>
                  <a:srgbClr val="000000"/>
                </a:solidFill>
                <a:latin typeface="Times-Italic"/>
              </a:rPr>
              <a:t>Slow stream</a:t>
            </a:r>
            <a:r>
              <a:rPr lang="en-US" dirty="0">
                <a:solidFill>
                  <a:srgbClr val="000000"/>
                </a:solidFill>
                <a:latin typeface="Times-Roman"/>
              </a:rPr>
              <a:t>: perception of reduced urine </a:t>
            </a:r>
            <a:r>
              <a:rPr lang="en-US" dirty="0" smtClean="0">
                <a:solidFill>
                  <a:srgbClr val="000000"/>
                </a:solidFill>
                <a:latin typeface="Times-Roman"/>
              </a:rPr>
              <a:t>flow.</a:t>
            </a:r>
            <a:endParaRPr lang="en-US" dirty="0">
              <a:solidFill>
                <a:srgbClr val="000000"/>
              </a:solidFill>
              <a:latin typeface="Times-Roman"/>
            </a:endParaRPr>
          </a:p>
          <a:p>
            <a:r>
              <a:rPr lang="en-US" dirty="0">
                <a:solidFill>
                  <a:srgbClr val="604C76"/>
                </a:solidFill>
                <a:latin typeface="T3Font_8"/>
              </a:rPr>
              <a:t>■ </a:t>
            </a:r>
            <a:r>
              <a:rPr lang="en-US" b="1" i="1" dirty="0">
                <a:solidFill>
                  <a:srgbClr val="000000"/>
                </a:solidFill>
                <a:latin typeface="Times-Italic"/>
              </a:rPr>
              <a:t>Splitting or spraying</a:t>
            </a:r>
            <a:r>
              <a:rPr lang="en-US" dirty="0">
                <a:solidFill>
                  <a:srgbClr val="000000"/>
                </a:solidFill>
                <a:latin typeface="Times-Roman"/>
              </a:rPr>
              <a:t>: the stream of urine is not a single </a:t>
            </a:r>
            <a:r>
              <a:rPr lang="en-US" dirty="0" smtClean="0">
                <a:solidFill>
                  <a:srgbClr val="000000"/>
                </a:solidFill>
                <a:latin typeface="Times-Roman"/>
              </a:rPr>
              <a:t>flow.</a:t>
            </a:r>
            <a:endParaRPr lang="en-US" dirty="0">
              <a:solidFill>
                <a:srgbClr val="000000"/>
              </a:solidFill>
              <a:latin typeface="Times-Roman"/>
            </a:endParaRPr>
          </a:p>
          <a:p>
            <a:r>
              <a:rPr lang="en-US" dirty="0">
                <a:solidFill>
                  <a:srgbClr val="604C76"/>
                </a:solidFill>
                <a:latin typeface="T3Font_8"/>
              </a:rPr>
              <a:t>■ </a:t>
            </a:r>
            <a:r>
              <a:rPr lang="en-US" b="1" i="1" dirty="0">
                <a:solidFill>
                  <a:srgbClr val="000000"/>
                </a:solidFill>
                <a:latin typeface="Times-Italic"/>
              </a:rPr>
              <a:t>Intermittent stream</a:t>
            </a:r>
            <a:r>
              <a:rPr lang="en-US" dirty="0">
                <a:solidFill>
                  <a:srgbClr val="000000"/>
                </a:solidFill>
                <a:latin typeface="Times-Roman"/>
              </a:rPr>
              <a:t>: urine flow that stops and </a:t>
            </a:r>
            <a:r>
              <a:rPr lang="en-US" dirty="0" smtClean="0">
                <a:solidFill>
                  <a:srgbClr val="000000"/>
                </a:solidFill>
                <a:latin typeface="Times-Roman"/>
              </a:rPr>
              <a:t>starts.</a:t>
            </a:r>
            <a:endParaRPr lang="en-US" dirty="0">
              <a:solidFill>
                <a:srgbClr val="000000"/>
              </a:solidFill>
              <a:latin typeface="Times-Roman"/>
            </a:endParaRPr>
          </a:p>
          <a:p>
            <a:r>
              <a:rPr lang="en-US" dirty="0">
                <a:solidFill>
                  <a:srgbClr val="604C76"/>
                </a:solidFill>
                <a:latin typeface="T3Font_8"/>
              </a:rPr>
              <a:t>■ </a:t>
            </a:r>
            <a:r>
              <a:rPr lang="en-US" b="1" i="1" dirty="0">
                <a:solidFill>
                  <a:srgbClr val="000000"/>
                </a:solidFill>
                <a:latin typeface="Times-Italic"/>
              </a:rPr>
              <a:t>Hesitancy</a:t>
            </a:r>
            <a:r>
              <a:rPr lang="en-US" dirty="0">
                <a:solidFill>
                  <a:srgbClr val="000000"/>
                </a:solidFill>
                <a:latin typeface="Times-Roman"/>
              </a:rPr>
              <a:t>: difficulty in initiating micturition resulting in </a:t>
            </a:r>
            <a:r>
              <a:rPr lang="en-US" dirty="0" smtClean="0">
                <a:solidFill>
                  <a:srgbClr val="000000"/>
                </a:solidFill>
                <a:latin typeface="Times-Roman"/>
              </a:rPr>
              <a:t>a delay </a:t>
            </a:r>
            <a:r>
              <a:rPr lang="en-US" dirty="0">
                <a:solidFill>
                  <a:srgbClr val="000000"/>
                </a:solidFill>
                <a:latin typeface="Times-Roman"/>
              </a:rPr>
              <a:t>in the onset of </a:t>
            </a:r>
            <a:r>
              <a:rPr lang="en-US" dirty="0" smtClean="0">
                <a:solidFill>
                  <a:srgbClr val="000000"/>
                </a:solidFill>
                <a:latin typeface="Times-Roman"/>
              </a:rPr>
              <a:t>voiding.</a:t>
            </a:r>
            <a:endParaRPr lang="en-US" dirty="0">
              <a:solidFill>
                <a:srgbClr val="000000"/>
              </a:solidFill>
              <a:latin typeface="Times-Roman"/>
            </a:endParaRPr>
          </a:p>
          <a:p>
            <a:r>
              <a:rPr lang="en-US" dirty="0">
                <a:solidFill>
                  <a:srgbClr val="604C76"/>
                </a:solidFill>
                <a:latin typeface="T3Font_8"/>
              </a:rPr>
              <a:t>■ </a:t>
            </a:r>
            <a:r>
              <a:rPr lang="en-US" b="1" i="1" dirty="0">
                <a:solidFill>
                  <a:srgbClr val="000000"/>
                </a:solidFill>
                <a:latin typeface="Times-Italic"/>
              </a:rPr>
              <a:t>Terminal dribble</a:t>
            </a:r>
            <a:r>
              <a:rPr lang="en-US" dirty="0">
                <a:solidFill>
                  <a:srgbClr val="000000"/>
                </a:solidFill>
                <a:latin typeface="Times-Roman"/>
              </a:rPr>
              <a:t>: a prolonged final part of micturition</a:t>
            </a:r>
            <a:r>
              <a:rPr lang="en-US" dirty="0" smtClean="0">
                <a:solidFill>
                  <a:srgbClr val="000000"/>
                </a:solidFill>
                <a:latin typeface="Times-Roman"/>
              </a:rPr>
              <a:t>,</a:t>
            </a:r>
          </a:p>
          <a:p>
            <a:r>
              <a:rPr lang="en-US" dirty="0" smtClean="0">
                <a:solidFill>
                  <a:srgbClr val="000000"/>
                </a:solidFill>
                <a:latin typeface="Times-Roman"/>
              </a:rPr>
              <a:t> when the </a:t>
            </a:r>
            <a:r>
              <a:rPr lang="en-US" dirty="0">
                <a:solidFill>
                  <a:srgbClr val="000000"/>
                </a:solidFill>
                <a:latin typeface="Times-Roman"/>
              </a:rPr>
              <a:t>flow has slowed to a trickle or </a:t>
            </a:r>
            <a:r>
              <a:rPr lang="en-US" dirty="0" smtClean="0">
                <a:solidFill>
                  <a:srgbClr val="000000"/>
                </a:solidFill>
                <a:latin typeface="Times-Roman"/>
              </a:rPr>
              <a:t>dribble.</a:t>
            </a:r>
            <a:endParaRPr lang="ar-IQ" dirty="0"/>
          </a:p>
        </p:txBody>
      </p:sp>
    </p:spTree>
    <p:extLst>
      <p:ext uri="{BB962C8B-B14F-4D97-AF65-F5344CB8AC3E}">
        <p14:creationId xmlns:p14="http://schemas.microsoft.com/office/powerpoint/2010/main" val="7246439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67466" y="224641"/>
            <a:ext cx="6096000" cy="5139869"/>
          </a:xfrm>
          <a:prstGeom prst="rect">
            <a:avLst/>
          </a:prstGeom>
        </p:spPr>
        <p:txBody>
          <a:bodyPr>
            <a:spAutoFit/>
          </a:bodyPr>
          <a:lstStyle/>
          <a:p>
            <a:r>
              <a:rPr lang="en-US" sz="2400" b="1" dirty="0">
                <a:latin typeface="Arial" panose="020B0604020202020204" pitchFamily="34" charset="0"/>
                <a:cs typeface="Arial" panose="020B0604020202020204" pitchFamily="34" charset="0"/>
              </a:rPr>
              <a:t>Types of urinary incontinence</a:t>
            </a:r>
            <a:r>
              <a:rPr lang="en-US" sz="2400" b="1" dirty="0" smtClean="0">
                <a:latin typeface="Arial" panose="020B0604020202020204" pitchFamily="34" charset="0"/>
                <a:cs typeface="Arial" panose="020B0604020202020204" pitchFamily="34" charset="0"/>
              </a:rPr>
              <a:t>:</a:t>
            </a:r>
          </a:p>
          <a:p>
            <a:endParaRPr lang="en-US" sz="2400" b="1" dirty="0">
              <a:latin typeface="Arial" panose="020B0604020202020204" pitchFamily="34" charset="0"/>
              <a:cs typeface="Arial" panose="020B0604020202020204" pitchFamily="34" charset="0"/>
            </a:endParaRPr>
          </a:p>
          <a:p>
            <a:pPr marL="457200" indent="-457200">
              <a:buFont typeface="+mj-lt"/>
              <a:buAutoNum type="arabicPeriod"/>
            </a:pPr>
            <a:r>
              <a:rPr lang="en-US" sz="2000" dirty="0">
                <a:latin typeface="Arial" panose="020B0604020202020204" pitchFamily="34" charset="0"/>
                <a:cs typeface="Arial" panose="020B0604020202020204" pitchFamily="34" charset="0"/>
              </a:rPr>
              <a:t>Stress urinary incontinence SUI (Urodynamic)</a:t>
            </a:r>
          </a:p>
          <a:p>
            <a:pPr marL="457200" indent="-457200">
              <a:buFont typeface="+mj-lt"/>
              <a:buAutoNum type="arabicPeriod"/>
            </a:pPr>
            <a:r>
              <a:rPr lang="en-US" sz="2000" dirty="0">
                <a:latin typeface="Arial" panose="020B0604020202020204" pitchFamily="34" charset="0"/>
                <a:cs typeface="Arial" panose="020B0604020202020204" pitchFamily="34" charset="0"/>
              </a:rPr>
              <a:t>Urge incontinence ( Detrusor over activity) DOA</a:t>
            </a:r>
          </a:p>
          <a:p>
            <a:pPr marL="457200" indent="-457200">
              <a:buFont typeface="+mj-lt"/>
              <a:buAutoNum type="arabicPeriod"/>
            </a:pPr>
            <a:r>
              <a:rPr lang="en-US" sz="2000" dirty="0">
                <a:latin typeface="Arial" panose="020B0604020202020204" pitchFamily="34" charset="0"/>
                <a:cs typeface="Arial" panose="020B0604020202020204" pitchFamily="34" charset="0"/>
              </a:rPr>
              <a:t>Mixed incontinence ( SUI + DOA)</a:t>
            </a:r>
          </a:p>
          <a:p>
            <a:pPr marL="457200" indent="-457200">
              <a:buFont typeface="+mj-lt"/>
              <a:buAutoNum type="arabicPeriod"/>
            </a:pPr>
            <a:r>
              <a:rPr lang="en-US" sz="2000" dirty="0">
                <a:latin typeface="Arial" panose="020B0604020202020204" pitchFamily="34" charset="0"/>
                <a:cs typeface="Arial" panose="020B0604020202020204" pitchFamily="34" charset="0"/>
              </a:rPr>
              <a:t>Bypass incontinence ( fistula or cong. Abnormality) </a:t>
            </a:r>
          </a:p>
          <a:p>
            <a:pPr marL="457200" indent="-457200">
              <a:buFont typeface="+mj-lt"/>
              <a:buAutoNum type="arabicPeriod"/>
            </a:pPr>
            <a:r>
              <a:rPr lang="en-US" sz="2000" dirty="0">
                <a:latin typeface="Arial" panose="020B0604020202020204" pitchFamily="34" charset="0"/>
                <a:cs typeface="Arial" panose="020B0604020202020204" pitchFamily="34" charset="0"/>
              </a:rPr>
              <a:t>Functional incontinence, especially in elderly (</a:t>
            </a:r>
            <a:r>
              <a:rPr lang="en-US" sz="2000" dirty="0">
                <a:solidFill>
                  <a:srgbClr val="FF0000"/>
                </a:solidFill>
                <a:latin typeface="Arial" panose="020B0604020202020204" pitchFamily="34" charset="0"/>
                <a:cs typeface="Arial" panose="020B0604020202020204" pitchFamily="34" charset="0"/>
              </a:rPr>
              <a:t>DIAPERS</a:t>
            </a:r>
            <a:r>
              <a:rPr lang="en-US" sz="2000" dirty="0">
                <a:latin typeface="Arial" panose="020B0604020202020204" pitchFamily="34" charset="0"/>
                <a:cs typeface="Arial" panose="020B0604020202020204" pitchFamily="34" charset="0"/>
              </a:rPr>
              <a:t>) , may be </a:t>
            </a:r>
            <a:r>
              <a:rPr lang="en-US" sz="2000" dirty="0" smtClean="0">
                <a:latin typeface="Arial" panose="020B0604020202020204" pitchFamily="34" charset="0"/>
                <a:cs typeface="Arial" panose="020B0604020202020204" pitchFamily="34" charset="0"/>
              </a:rPr>
              <a:t>transient: </a:t>
            </a:r>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     D</a:t>
            </a:r>
            <a:r>
              <a:rPr lang="en-US" sz="2000" dirty="0">
                <a:latin typeface="Arial" panose="020B0604020202020204" pitchFamily="34" charset="0"/>
                <a:cs typeface="Arial" panose="020B0604020202020204" pitchFamily="34" charset="0"/>
              </a:rPr>
              <a:t>: Dementia / Depression</a:t>
            </a:r>
          </a:p>
          <a:p>
            <a:r>
              <a:rPr lang="en-US" sz="2000" dirty="0" smtClean="0">
                <a:latin typeface="Arial" panose="020B0604020202020204" pitchFamily="34" charset="0"/>
                <a:cs typeface="Arial" panose="020B0604020202020204" pitchFamily="34" charset="0"/>
              </a:rPr>
              <a:t>     I</a:t>
            </a:r>
            <a:r>
              <a:rPr lang="en-US" sz="2000" dirty="0">
                <a:latin typeface="Arial" panose="020B0604020202020204" pitchFamily="34" charset="0"/>
                <a:cs typeface="Arial" panose="020B0604020202020204" pitchFamily="34" charset="0"/>
              </a:rPr>
              <a:t>: Infection</a:t>
            </a:r>
          </a:p>
          <a:p>
            <a:r>
              <a:rPr lang="en-US" sz="2000" dirty="0" smtClean="0">
                <a:latin typeface="Arial" panose="020B0604020202020204" pitchFamily="34" charset="0"/>
                <a:cs typeface="Arial" panose="020B0604020202020204" pitchFamily="34" charset="0"/>
              </a:rPr>
              <a:t>     A</a:t>
            </a:r>
            <a:r>
              <a:rPr lang="en-US" sz="2000" dirty="0">
                <a:latin typeface="Arial" panose="020B0604020202020204" pitchFamily="34" charset="0"/>
                <a:cs typeface="Arial" panose="020B0604020202020204" pitchFamily="34" charset="0"/>
              </a:rPr>
              <a:t>: Atrophy</a:t>
            </a:r>
          </a:p>
          <a:p>
            <a:r>
              <a:rPr lang="en-US" sz="2000" dirty="0" smtClean="0">
                <a:latin typeface="Arial" panose="020B0604020202020204" pitchFamily="34" charset="0"/>
                <a:cs typeface="Arial" panose="020B0604020202020204" pitchFamily="34" charset="0"/>
              </a:rPr>
              <a:t>     P</a:t>
            </a:r>
            <a:r>
              <a:rPr lang="en-US" sz="2000" dirty="0">
                <a:latin typeface="Arial" panose="020B0604020202020204" pitchFamily="34" charset="0"/>
                <a:cs typeface="Arial" panose="020B0604020202020204" pitchFamily="34" charset="0"/>
              </a:rPr>
              <a:t>: Pharmacological drugs</a:t>
            </a:r>
          </a:p>
          <a:p>
            <a:r>
              <a:rPr lang="en-US" sz="2000" dirty="0" smtClean="0">
                <a:latin typeface="Arial" panose="020B0604020202020204" pitchFamily="34" charset="0"/>
                <a:cs typeface="Arial" panose="020B0604020202020204" pitchFamily="34" charset="0"/>
              </a:rPr>
              <a:t>     E</a:t>
            </a:r>
            <a:r>
              <a:rPr lang="en-US" sz="2000" dirty="0">
                <a:latin typeface="Arial" panose="020B0604020202020204" pitchFamily="34" charset="0"/>
                <a:cs typeface="Arial" panose="020B0604020202020204" pitchFamily="34" charset="0"/>
              </a:rPr>
              <a:t>: Endocrine (DM)</a:t>
            </a:r>
          </a:p>
          <a:p>
            <a:r>
              <a:rPr lang="en-US" sz="2000" dirty="0" smtClean="0">
                <a:latin typeface="Arial" panose="020B0604020202020204" pitchFamily="34" charset="0"/>
                <a:cs typeface="Arial" panose="020B0604020202020204" pitchFamily="34" charset="0"/>
              </a:rPr>
              <a:t>     R</a:t>
            </a:r>
            <a:r>
              <a:rPr lang="en-US" sz="2000" dirty="0">
                <a:latin typeface="Arial" panose="020B0604020202020204" pitchFamily="34" charset="0"/>
                <a:cs typeface="Arial" panose="020B0604020202020204" pitchFamily="34" charset="0"/>
              </a:rPr>
              <a:t>: Restricted mobility</a:t>
            </a:r>
          </a:p>
          <a:p>
            <a:r>
              <a:rPr lang="en-US" sz="2000" dirty="0" smtClean="0">
                <a:latin typeface="Arial" panose="020B0604020202020204" pitchFamily="34" charset="0"/>
                <a:cs typeface="Arial" panose="020B0604020202020204" pitchFamily="34" charset="0"/>
              </a:rPr>
              <a:t>     S</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Stool </a:t>
            </a:r>
            <a:r>
              <a:rPr lang="en-US" sz="2000" dirty="0">
                <a:latin typeface="Arial" panose="020B0604020202020204" pitchFamily="34" charset="0"/>
                <a:cs typeface="Arial" panose="020B0604020202020204" pitchFamily="34" charset="0"/>
              </a:rPr>
              <a:t>impaction</a:t>
            </a:r>
          </a:p>
        </p:txBody>
      </p:sp>
    </p:spTree>
    <p:extLst>
      <p:ext uri="{BB962C8B-B14F-4D97-AF65-F5344CB8AC3E}">
        <p14:creationId xmlns:p14="http://schemas.microsoft.com/office/powerpoint/2010/main" val="5533817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8294" y="195869"/>
            <a:ext cx="10693706" cy="6316601"/>
          </a:xfrm>
          <a:prstGeom prst="rect">
            <a:avLst/>
          </a:prstGeom>
        </p:spPr>
        <p:txBody>
          <a:bodyPr wrap="square">
            <a:spAutoFit/>
          </a:bodyPr>
          <a:lstStyle/>
          <a:p>
            <a:pPr>
              <a:lnSpc>
                <a:spcPct val="115000"/>
              </a:lnSpc>
              <a:spcAft>
                <a:spcPts val="1000"/>
              </a:spcAft>
            </a:pPr>
            <a:r>
              <a:rPr lang="en-US" sz="2400" b="1" dirty="0">
                <a:solidFill>
                  <a:srgbClr val="FF0000"/>
                </a:solidFill>
                <a:latin typeface="Arial"/>
                <a:ea typeface="Calibri"/>
                <a:cs typeface="Arial"/>
              </a:rPr>
              <a:t>Stress </a:t>
            </a:r>
            <a:r>
              <a:rPr lang="en-US" sz="2400" b="1" dirty="0" smtClean="0">
                <a:solidFill>
                  <a:srgbClr val="FF0000"/>
                </a:solidFill>
                <a:latin typeface="Arial"/>
                <a:ea typeface="Calibri"/>
                <a:cs typeface="Arial"/>
              </a:rPr>
              <a:t>incontinence:</a:t>
            </a:r>
            <a:endParaRPr lang="en-US" sz="2400" dirty="0">
              <a:solidFill>
                <a:srgbClr val="FF0000"/>
              </a:solidFill>
              <a:latin typeface="Calibri"/>
              <a:ea typeface="Calibri"/>
              <a:cs typeface="Arial"/>
            </a:endParaRPr>
          </a:p>
          <a:p>
            <a:pPr>
              <a:lnSpc>
                <a:spcPct val="115000"/>
              </a:lnSpc>
              <a:spcAft>
                <a:spcPts val="1000"/>
              </a:spcAft>
            </a:pPr>
            <a:r>
              <a:rPr lang="en-US" dirty="0">
                <a:latin typeface="Arial"/>
                <a:ea typeface="Calibri"/>
                <a:cs typeface="Arial"/>
              </a:rPr>
              <a:t>The symptom is due to incompetent urethral </a:t>
            </a:r>
            <a:r>
              <a:rPr lang="en-US" dirty="0">
                <a:solidFill>
                  <a:srgbClr val="FF0000"/>
                </a:solidFill>
                <a:latin typeface="Arial"/>
                <a:ea typeface="Calibri"/>
                <a:cs typeface="Arial"/>
              </a:rPr>
              <a:t>sphincter</a:t>
            </a:r>
            <a:r>
              <a:rPr lang="en-US" dirty="0">
                <a:latin typeface="Arial"/>
                <a:ea typeface="Calibri"/>
                <a:cs typeface="Arial"/>
              </a:rPr>
              <a:t>. </a:t>
            </a:r>
            <a:endParaRPr lang="en-US" sz="1400" dirty="0">
              <a:latin typeface="Calibri"/>
              <a:ea typeface="Calibri"/>
              <a:cs typeface="Arial"/>
            </a:endParaRPr>
          </a:p>
          <a:p>
            <a:pPr>
              <a:lnSpc>
                <a:spcPct val="115000"/>
              </a:lnSpc>
              <a:spcAft>
                <a:spcPts val="1000"/>
              </a:spcAft>
            </a:pPr>
            <a:r>
              <a:rPr lang="en-US" dirty="0">
                <a:latin typeface="Arial"/>
                <a:ea typeface="Calibri"/>
                <a:cs typeface="Arial"/>
              </a:rPr>
              <a:t>In most cases is due to </a:t>
            </a:r>
            <a:r>
              <a:rPr lang="en-US" dirty="0">
                <a:solidFill>
                  <a:srgbClr val="FF0000"/>
                </a:solidFill>
                <a:latin typeface="Arial"/>
                <a:ea typeface="Calibri"/>
                <a:cs typeface="Arial"/>
              </a:rPr>
              <a:t>hypermobility</a:t>
            </a:r>
            <a:r>
              <a:rPr lang="en-US" dirty="0">
                <a:latin typeface="Arial"/>
                <a:ea typeface="Calibri"/>
                <a:cs typeface="Arial"/>
              </a:rPr>
              <a:t>, where the pelvic floor and ligaments cannot retain the urethra in position during increases in abdominal pressure, leading to leakage of urine . </a:t>
            </a:r>
            <a:endParaRPr lang="en-US" sz="1400" dirty="0">
              <a:latin typeface="Calibri"/>
              <a:ea typeface="Calibri"/>
              <a:cs typeface="Arial"/>
            </a:endParaRPr>
          </a:p>
          <a:p>
            <a:pPr>
              <a:lnSpc>
                <a:spcPct val="115000"/>
              </a:lnSpc>
              <a:spcAft>
                <a:spcPts val="1000"/>
              </a:spcAft>
            </a:pPr>
            <a:r>
              <a:rPr lang="en-US" dirty="0">
                <a:solidFill>
                  <a:prstClr val="black"/>
                </a:solidFill>
                <a:latin typeface="Arial"/>
                <a:ea typeface="Calibri"/>
                <a:cs typeface="Arial"/>
              </a:rPr>
              <a:t>Intrinsic sphincter deficiency (</a:t>
            </a:r>
            <a:r>
              <a:rPr lang="en-US" dirty="0">
                <a:latin typeface="Arial"/>
                <a:ea typeface="Calibri"/>
                <a:cs typeface="Arial"/>
              </a:rPr>
              <a:t>ISD) is due to </a:t>
            </a:r>
            <a:r>
              <a:rPr lang="en-US" dirty="0">
                <a:solidFill>
                  <a:srgbClr val="FF0000"/>
                </a:solidFill>
                <a:latin typeface="Arial"/>
                <a:ea typeface="Calibri"/>
                <a:cs typeface="Arial"/>
              </a:rPr>
              <a:t>weakness </a:t>
            </a:r>
            <a:r>
              <a:rPr lang="en-US" dirty="0">
                <a:latin typeface="Arial"/>
                <a:ea typeface="Calibri"/>
                <a:cs typeface="Arial"/>
              </a:rPr>
              <a:t>of the sphincter </a:t>
            </a:r>
            <a:r>
              <a:rPr lang="en-US" dirty="0" smtClean="0">
                <a:latin typeface="Arial"/>
                <a:ea typeface="Calibri"/>
                <a:cs typeface="Arial"/>
              </a:rPr>
              <a:t>muscles, which </a:t>
            </a:r>
            <a:r>
              <a:rPr lang="en-US" dirty="0">
                <a:solidFill>
                  <a:prstClr val="black"/>
                </a:solidFill>
                <a:latin typeface="Arial"/>
                <a:ea typeface="Calibri"/>
                <a:cs typeface="Arial"/>
              </a:rPr>
              <a:t>is </a:t>
            </a:r>
            <a:r>
              <a:rPr lang="en-US" dirty="0">
                <a:solidFill>
                  <a:srgbClr val="FF0000"/>
                </a:solidFill>
                <a:latin typeface="Arial"/>
                <a:ea typeface="Calibri"/>
                <a:cs typeface="Arial"/>
              </a:rPr>
              <a:t>associated</a:t>
            </a:r>
            <a:r>
              <a:rPr lang="en-US" dirty="0">
                <a:solidFill>
                  <a:prstClr val="black"/>
                </a:solidFill>
                <a:latin typeface="Arial"/>
                <a:ea typeface="Calibri"/>
                <a:cs typeface="Arial"/>
              </a:rPr>
              <a:t> with:</a:t>
            </a:r>
          </a:p>
          <a:p>
            <a:pPr marL="514350" indent="-514350">
              <a:lnSpc>
                <a:spcPct val="115000"/>
              </a:lnSpc>
              <a:spcAft>
                <a:spcPts val="1000"/>
              </a:spcAft>
              <a:buClr>
                <a:srgbClr val="FE8637"/>
              </a:buClr>
              <a:buFont typeface="+mj-lt"/>
              <a:buAutoNum type="arabicPeriod"/>
            </a:pPr>
            <a:r>
              <a:rPr lang="en-US" dirty="0">
                <a:solidFill>
                  <a:prstClr val="black"/>
                </a:solidFill>
                <a:latin typeface="Arial"/>
                <a:ea typeface="Calibri"/>
                <a:cs typeface="Arial"/>
              </a:rPr>
              <a:t>Obstetric factors ( history of vaginal childbirth). </a:t>
            </a:r>
          </a:p>
          <a:p>
            <a:pPr marL="514350" indent="-514350">
              <a:lnSpc>
                <a:spcPct val="115000"/>
              </a:lnSpc>
              <a:spcAft>
                <a:spcPts val="1000"/>
              </a:spcAft>
              <a:buClr>
                <a:srgbClr val="FE8637"/>
              </a:buClr>
              <a:buFont typeface="+mj-lt"/>
              <a:buAutoNum type="arabicPeriod"/>
            </a:pPr>
            <a:r>
              <a:rPr lang="en-US" dirty="0">
                <a:solidFill>
                  <a:prstClr val="black"/>
                </a:solidFill>
                <a:latin typeface="Arial"/>
                <a:ea typeface="Calibri"/>
                <a:cs typeface="Arial"/>
              </a:rPr>
              <a:t>Non-obstetric factors. </a:t>
            </a:r>
            <a:endParaRPr lang="en-US" dirty="0" smtClean="0">
              <a:solidFill>
                <a:prstClr val="black"/>
              </a:solidFill>
              <a:latin typeface="Arial"/>
              <a:ea typeface="Calibri"/>
              <a:cs typeface="Arial"/>
            </a:endParaRPr>
          </a:p>
          <a:p>
            <a:pPr>
              <a:lnSpc>
                <a:spcPct val="115000"/>
              </a:lnSpc>
              <a:spcAft>
                <a:spcPts val="1000"/>
              </a:spcAft>
            </a:pPr>
            <a:r>
              <a:rPr lang="en-US" dirty="0">
                <a:latin typeface="Arial"/>
                <a:ea typeface="Calibri"/>
                <a:cs typeface="Arial"/>
              </a:rPr>
              <a:t>Obstetric risk factors due to </a:t>
            </a:r>
          </a:p>
          <a:p>
            <a:pPr marL="514350" indent="-514350">
              <a:lnSpc>
                <a:spcPct val="115000"/>
              </a:lnSpc>
              <a:spcAft>
                <a:spcPts val="1000"/>
              </a:spcAft>
              <a:buFont typeface="+mj-lt"/>
              <a:buAutoNum type="arabicPeriod"/>
            </a:pPr>
            <a:r>
              <a:rPr lang="en-US" dirty="0">
                <a:latin typeface="Arial"/>
                <a:ea typeface="Calibri"/>
                <a:cs typeface="Arial"/>
              </a:rPr>
              <a:t>Stretching/damage to the pudendal </a:t>
            </a:r>
            <a:r>
              <a:rPr lang="en-US" dirty="0">
                <a:solidFill>
                  <a:srgbClr val="FF0000"/>
                </a:solidFill>
                <a:latin typeface="Arial"/>
                <a:ea typeface="Calibri"/>
                <a:cs typeface="Arial"/>
              </a:rPr>
              <a:t>nerves </a:t>
            </a:r>
            <a:r>
              <a:rPr lang="en-US" dirty="0">
                <a:latin typeface="Arial"/>
                <a:ea typeface="Calibri"/>
                <a:cs typeface="Arial"/>
              </a:rPr>
              <a:t>causes both weakening o</a:t>
            </a:r>
            <a:r>
              <a:rPr lang="en-US" u="sng" dirty="0">
                <a:latin typeface="Arial"/>
                <a:ea typeface="Calibri"/>
                <a:cs typeface="Arial"/>
              </a:rPr>
              <a:t>f the pelvic floor </a:t>
            </a:r>
            <a:r>
              <a:rPr lang="en-US" dirty="0">
                <a:latin typeface="Arial"/>
                <a:ea typeface="Calibri"/>
                <a:cs typeface="Arial"/>
              </a:rPr>
              <a:t>muscles and </a:t>
            </a:r>
            <a:r>
              <a:rPr lang="en-US" u="sng" dirty="0">
                <a:latin typeface="Arial"/>
                <a:ea typeface="Calibri"/>
                <a:cs typeface="Arial"/>
              </a:rPr>
              <a:t>urethral sphincter. </a:t>
            </a:r>
          </a:p>
          <a:p>
            <a:pPr marL="514350" indent="-514350">
              <a:lnSpc>
                <a:spcPct val="115000"/>
              </a:lnSpc>
              <a:spcAft>
                <a:spcPts val="1000"/>
              </a:spcAft>
              <a:buFont typeface="+mj-lt"/>
              <a:buAutoNum type="arabicPeriod"/>
            </a:pPr>
            <a:r>
              <a:rPr lang="en-US" dirty="0">
                <a:latin typeface="Arial"/>
                <a:ea typeface="Calibri"/>
                <a:cs typeface="Arial"/>
              </a:rPr>
              <a:t>Overstretching, or even avulsion of the pelvic floor </a:t>
            </a:r>
            <a:r>
              <a:rPr lang="en-US" dirty="0">
                <a:solidFill>
                  <a:srgbClr val="FF0000"/>
                </a:solidFill>
                <a:latin typeface="Arial"/>
                <a:ea typeface="Calibri"/>
                <a:cs typeface="Arial"/>
              </a:rPr>
              <a:t>muscles</a:t>
            </a:r>
            <a:r>
              <a:rPr lang="en-US" dirty="0">
                <a:latin typeface="Arial"/>
                <a:ea typeface="Calibri"/>
                <a:cs typeface="Arial"/>
              </a:rPr>
              <a:t> from their insertions on the pelvic wall results in loss of pelvic floor </a:t>
            </a:r>
            <a:r>
              <a:rPr lang="en-US" u="sng" dirty="0">
                <a:latin typeface="Arial"/>
                <a:ea typeface="Calibri"/>
                <a:cs typeface="Arial"/>
              </a:rPr>
              <a:t>support</a:t>
            </a:r>
            <a:r>
              <a:rPr lang="en-US" dirty="0">
                <a:latin typeface="Arial"/>
                <a:ea typeface="Calibri"/>
                <a:cs typeface="Arial"/>
              </a:rPr>
              <a:t> and hence urethral </a:t>
            </a:r>
            <a:r>
              <a:rPr lang="en-US" u="sng" dirty="0">
                <a:latin typeface="Arial"/>
                <a:ea typeface="Calibri"/>
                <a:cs typeface="Arial"/>
              </a:rPr>
              <a:t>hypermobility</a:t>
            </a:r>
            <a:r>
              <a:rPr lang="en-US" dirty="0">
                <a:latin typeface="Arial"/>
                <a:ea typeface="Calibri"/>
                <a:cs typeface="Arial"/>
              </a:rPr>
              <a:t>. </a:t>
            </a:r>
            <a:endParaRPr lang="en-US" dirty="0">
              <a:latin typeface="Calibri"/>
              <a:ea typeface="Calibri"/>
              <a:cs typeface="Arial"/>
            </a:endParaRPr>
          </a:p>
          <a:p>
            <a:pPr>
              <a:lnSpc>
                <a:spcPct val="115000"/>
              </a:lnSpc>
              <a:spcAft>
                <a:spcPts val="1000"/>
              </a:spcAft>
            </a:pPr>
            <a:r>
              <a:rPr lang="en-US" dirty="0">
                <a:latin typeface="Arial"/>
                <a:ea typeface="Calibri"/>
              </a:rPr>
              <a:t>It is now possible to identify levator muscle defects in symptomatic women by means of MRI or TVS.</a:t>
            </a:r>
            <a:endParaRPr lang="ar-IQ" dirty="0"/>
          </a:p>
          <a:p>
            <a:pPr marL="514350" indent="-514350">
              <a:lnSpc>
                <a:spcPct val="115000"/>
              </a:lnSpc>
              <a:spcAft>
                <a:spcPts val="1000"/>
              </a:spcAft>
              <a:buClr>
                <a:srgbClr val="FE8637"/>
              </a:buClr>
              <a:buFont typeface="+mj-lt"/>
              <a:buAutoNum type="arabicPeriod"/>
            </a:pPr>
            <a:endParaRPr lang="en-US" sz="1400" dirty="0">
              <a:solidFill>
                <a:prstClr val="black"/>
              </a:solidFill>
              <a:latin typeface="Calibri"/>
              <a:ea typeface="Calibri"/>
              <a:cs typeface="Arial"/>
            </a:endParaRPr>
          </a:p>
        </p:txBody>
      </p:sp>
    </p:spTree>
    <p:extLst>
      <p:ext uri="{BB962C8B-B14F-4D97-AF65-F5344CB8AC3E}">
        <p14:creationId xmlns:p14="http://schemas.microsoft.com/office/powerpoint/2010/main" val="1090450081"/>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docProps/app.xml><?xml version="1.0" encoding="utf-8"?>
<Properties xmlns="http://schemas.openxmlformats.org/officeDocument/2006/extended-properties" xmlns:vt="http://schemas.openxmlformats.org/officeDocument/2006/docPropsVTypes">
  <Template>Wisp</Template>
  <TotalTime>3391</TotalTime>
  <Words>3194</Words>
  <Application>Microsoft Office PowerPoint</Application>
  <PresentationFormat>Widescreen</PresentationFormat>
  <Paragraphs>302</Paragraphs>
  <Slides>46</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46</vt:i4>
      </vt:variant>
    </vt:vector>
  </HeadingPairs>
  <TitlesOfParts>
    <vt:vector size="61" baseType="lpstr">
      <vt:lpstr>Arial</vt:lpstr>
      <vt:lpstr>Arial Black</vt:lpstr>
      <vt:lpstr>Arial Narrow</vt:lpstr>
      <vt:lpstr>Arial Rounded MT Bold</vt:lpstr>
      <vt:lpstr>Bahnschrift</vt:lpstr>
      <vt:lpstr>Calibri</vt:lpstr>
      <vt:lpstr>Century Gothic</vt:lpstr>
      <vt:lpstr>Symbol</vt:lpstr>
      <vt:lpstr>T3Font_8</vt:lpstr>
      <vt:lpstr>Tahoma</vt:lpstr>
      <vt:lpstr>Times-BoldItalic</vt:lpstr>
      <vt:lpstr>Times-Italic</vt:lpstr>
      <vt:lpstr>Times-Roman</vt:lpstr>
      <vt:lpstr>Wingdings 3</vt:lpstr>
      <vt:lpstr>Wisp</vt:lpstr>
      <vt:lpstr>Urinary Incontinence  Dr. Alyaa Alrubaye 5/4/2026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SACC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Urinary Incontinence  Dr. Alyaa Alrubaye 5/4/2026</dc:title>
  <dc:creator>Maher</dc:creator>
  <cp:lastModifiedBy>Maher</cp:lastModifiedBy>
  <cp:revision>57</cp:revision>
  <dcterms:created xsi:type="dcterms:W3CDTF">2026-03-23T17:18:02Z</dcterms:created>
  <dcterms:modified xsi:type="dcterms:W3CDTF">2026-04-04T12:35:55Z</dcterms:modified>
</cp:coreProperties>
</file>