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9" r:id="rId4"/>
    <p:sldId id="258" r:id="rId5"/>
    <p:sldId id="260" r:id="rId6"/>
    <p:sldId id="261" r:id="rId7"/>
    <p:sldId id="262" r:id="rId8"/>
    <p:sldId id="263" r:id="rId9"/>
    <p:sldId id="264" r:id="rId10"/>
    <p:sldId id="265" r:id="rId11"/>
    <p:sldId id="266" r:id="rId12"/>
    <p:sldId id="270" r:id="rId13"/>
    <p:sldId id="267" r:id="rId14"/>
    <p:sldId id="269" r:id="rId15"/>
    <p:sldId id="268"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1" d="100"/>
          <a:sy n="71" d="100"/>
        </p:scale>
        <p:origin x="-1128"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0EF061-7E15-4FC0-8684-F2ADEAC2E907}" type="datetimeFigureOut">
              <a:rPr lang="en-US" smtClean="0"/>
              <a:t>4/13/2016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983F06-DD13-462B-BBDA-01EC0F6CCBD9}" type="slidenum">
              <a:rPr lang="en-US" smtClean="0"/>
              <a:t>‹#›</a:t>
            </a:fld>
            <a:endParaRPr lang="en-US"/>
          </a:p>
        </p:txBody>
      </p:sp>
    </p:spTree>
    <p:extLst>
      <p:ext uri="{BB962C8B-B14F-4D97-AF65-F5344CB8AC3E}">
        <p14:creationId xmlns:p14="http://schemas.microsoft.com/office/powerpoint/2010/main" val="1266153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983F06-DD13-462B-BBDA-01EC0F6CCBD9}" type="slidenum">
              <a:rPr lang="en-US" smtClean="0"/>
              <a:t>5</a:t>
            </a:fld>
            <a:endParaRPr lang="en-US"/>
          </a:p>
        </p:txBody>
      </p:sp>
    </p:spTree>
    <p:extLst>
      <p:ext uri="{BB962C8B-B14F-4D97-AF65-F5344CB8AC3E}">
        <p14:creationId xmlns:p14="http://schemas.microsoft.com/office/powerpoint/2010/main" val="19644214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07B783B-90BA-4353-854B-81F76FB4ADD1}" type="datetimeFigureOut">
              <a:rPr lang="en-US" smtClean="0"/>
              <a:t>4/13/2016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1F55C6-EEE6-4D4F-ACD3-8061A7FE8CB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7B783B-90BA-4353-854B-81F76FB4ADD1}" type="datetimeFigureOut">
              <a:rPr lang="en-US" smtClean="0"/>
              <a:t>4/13/2016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1F55C6-EEE6-4D4F-ACD3-8061A7FE8CBC}"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7B783B-90BA-4353-854B-81F76FB4ADD1}" type="datetimeFigureOut">
              <a:rPr lang="en-US" smtClean="0"/>
              <a:t>4/13/2016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1F55C6-EEE6-4D4F-ACD3-8061A7FE8CB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007B783B-90BA-4353-854B-81F76FB4ADD1}" type="datetimeFigureOut">
              <a:rPr lang="en-US" smtClean="0"/>
              <a:t>4/13/2016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1F55C6-EEE6-4D4F-ACD3-8061A7FE8CBC}"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07B783B-90BA-4353-854B-81F76FB4ADD1}" type="datetimeFigureOut">
              <a:rPr lang="en-US" smtClean="0"/>
              <a:t>4/13/2016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1F55C6-EEE6-4D4F-ACD3-8061A7FE8CB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7B783B-90BA-4353-854B-81F76FB4ADD1}" type="datetimeFigureOut">
              <a:rPr lang="en-US" smtClean="0"/>
              <a:t>4/13/2016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1F55C6-EEE6-4D4F-ACD3-8061A7FE8CB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007B783B-90BA-4353-854B-81F76FB4ADD1}" type="datetimeFigureOut">
              <a:rPr lang="en-US" smtClean="0"/>
              <a:t>4/13/2016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1F55C6-EEE6-4D4F-ACD3-8061A7FE8CB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07B783B-90BA-4353-854B-81F76FB4ADD1}" type="datetimeFigureOut">
              <a:rPr lang="en-US" smtClean="0"/>
              <a:t>4/13/2016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1F55C6-EEE6-4D4F-ACD3-8061A7FE8CBC}"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7B783B-90BA-4353-854B-81F76FB4ADD1}" type="datetimeFigureOut">
              <a:rPr lang="en-US" smtClean="0"/>
              <a:t>4/13/2016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1F55C6-EEE6-4D4F-ACD3-8061A7FE8CBC}"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7B783B-90BA-4353-854B-81F76FB4ADD1}" type="datetimeFigureOut">
              <a:rPr lang="en-US" smtClean="0"/>
              <a:t>4/13/2016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1F55C6-EEE6-4D4F-ACD3-8061A7FE8CB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007B783B-90BA-4353-854B-81F76FB4ADD1}" type="datetimeFigureOut">
              <a:rPr lang="en-US" smtClean="0"/>
              <a:t>4/13/2016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1F55C6-EEE6-4D4F-ACD3-8061A7FE8CBC}"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007B783B-90BA-4353-854B-81F76FB4ADD1}" type="datetimeFigureOut">
              <a:rPr lang="en-US" smtClean="0"/>
              <a:t>4/13/2016</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931F55C6-EEE6-4D4F-ACD3-8061A7FE8CBC}"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980728"/>
            <a:ext cx="7772400" cy="1470025"/>
          </a:xfrm>
        </p:spPr>
        <p:txBody>
          <a:bodyPr/>
          <a:lstStyle/>
          <a:p>
            <a:r>
              <a:rPr lang="en-US" dirty="0" smtClean="0"/>
              <a:t>Cervical vertebrae</a:t>
            </a:r>
            <a:endParaRPr lang="en-US" dirty="0"/>
          </a:p>
        </p:txBody>
      </p:sp>
      <p:sp>
        <p:nvSpPr>
          <p:cNvPr id="3" name="Subtitle 2"/>
          <p:cNvSpPr>
            <a:spLocks noGrp="1"/>
          </p:cNvSpPr>
          <p:nvPr>
            <p:ph type="subTitle" idx="1"/>
          </p:nvPr>
        </p:nvSpPr>
        <p:spPr/>
        <p:txBody>
          <a:bodyPr>
            <a:normAutofit fontScale="85000" lnSpcReduction="10000"/>
          </a:bodyPr>
          <a:lstStyle/>
          <a:p>
            <a:r>
              <a:rPr lang="en-US" dirty="0" smtClean="0"/>
              <a:t>Dr. </a:t>
            </a:r>
            <a:r>
              <a:rPr lang="en-US" dirty="0" err="1" smtClean="0"/>
              <a:t>Duraid</a:t>
            </a:r>
            <a:r>
              <a:rPr lang="en-US" dirty="0" smtClean="0"/>
              <a:t> </a:t>
            </a:r>
            <a:r>
              <a:rPr lang="en-US" dirty="0" err="1" smtClean="0"/>
              <a:t>Hameed</a:t>
            </a:r>
            <a:endParaRPr lang="en-US" dirty="0" smtClean="0"/>
          </a:p>
          <a:p>
            <a:pPr algn="l"/>
            <a:r>
              <a:rPr lang="en-US" dirty="0" err="1" smtClean="0"/>
              <a:t>M.B.Ch.B</a:t>
            </a:r>
            <a:r>
              <a:rPr lang="en-US" dirty="0" smtClean="0"/>
              <a:t>, (TUCOM) </a:t>
            </a:r>
          </a:p>
          <a:p>
            <a:pPr algn="l"/>
            <a:r>
              <a:rPr lang="en-US" dirty="0" smtClean="0"/>
              <a:t>MRCS- ENT(</a:t>
            </a:r>
            <a:r>
              <a:rPr lang="en-US" dirty="0" err="1" smtClean="0"/>
              <a:t>RCSEd</a:t>
            </a:r>
            <a:r>
              <a:rPr lang="en-US" dirty="0" smtClean="0"/>
              <a:t>, UK),</a:t>
            </a:r>
          </a:p>
          <a:p>
            <a:pPr algn="l"/>
            <a:r>
              <a:rPr lang="en-US" dirty="0" smtClean="0"/>
              <a:t>DOHNS (</a:t>
            </a:r>
            <a:r>
              <a:rPr lang="en-US" dirty="0" err="1" smtClean="0"/>
              <a:t>RCSEd</a:t>
            </a:r>
            <a:r>
              <a:rPr lang="en-US" dirty="0" smtClean="0"/>
              <a:t>, UK),</a:t>
            </a:r>
          </a:p>
          <a:p>
            <a:pPr algn="l"/>
            <a:r>
              <a:rPr lang="en-US" dirty="0" smtClean="0"/>
              <a:t>MRES Anatomy ( Liverpool, UK)</a:t>
            </a:r>
          </a:p>
          <a:p>
            <a:pPr algn="l"/>
            <a:endParaRPr lang="en-US" dirty="0"/>
          </a:p>
        </p:txBody>
      </p:sp>
    </p:spTree>
    <p:extLst>
      <p:ext uri="{BB962C8B-B14F-4D97-AF65-F5344CB8AC3E}">
        <p14:creationId xmlns:p14="http://schemas.microsoft.com/office/powerpoint/2010/main" val="206844379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2564904"/>
            <a:ext cx="8229600" cy="3987182"/>
          </a:xfrm>
        </p:spPr>
        <p:txBody>
          <a:bodyPr>
            <a:normAutofit/>
          </a:bodyPr>
          <a:lstStyle/>
          <a:p>
            <a:pPr marL="0" indent="0" algn="ctr">
              <a:buNone/>
            </a:pPr>
            <a:r>
              <a:rPr lang="en-US" sz="3200" b="1" dirty="0" smtClean="0"/>
              <a:t>Introduction</a:t>
            </a:r>
            <a:endParaRPr lang="en-US" b="1" dirty="0" smtClean="0"/>
          </a:p>
          <a:p>
            <a:pPr marL="0" indent="0" algn="just">
              <a:buNone/>
            </a:pPr>
            <a:r>
              <a:rPr lang="en-US" dirty="0" smtClean="0"/>
              <a:t>It  is  a  part  of  the  axial  skeleton. It  extends  from  the  skull  to  pelvis where it transmits body weight to the two lower limbs. Therefore, the size of vertebrae increases gradually till reaches the 1</a:t>
            </a:r>
            <a:r>
              <a:rPr lang="en-US" baseline="30000" dirty="0" smtClean="0"/>
              <a:t>st</a:t>
            </a:r>
            <a:r>
              <a:rPr lang="en-US" dirty="0" smtClean="0"/>
              <a:t> sacral vertebra where the body weight is transmitted to hip bones. From the 1</a:t>
            </a:r>
            <a:r>
              <a:rPr lang="en-US" baseline="30000" dirty="0" smtClean="0"/>
              <a:t>st</a:t>
            </a:r>
            <a:r>
              <a:rPr lang="en-US" dirty="0" smtClean="0"/>
              <a:t> sacral vertebra, the size diminishes again to reach tip of coccyx.</a:t>
            </a:r>
            <a:endParaRPr lang="en-US" dirty="0"/>
          </a:p>
        </p:txBody>
      </p:sp>
      <p:sp>
        <p:nvSpPr>
          <p:cNvPr id="2" name="Title 1"/>
          <p:cNvSpPr>
            <a:spLocks noGrp="1"/>
          </p:cNvSpPr>
          <p:nvPr>
            <p:ph type="title"/>
          </p:nvPr>
        </p:nvSpPr>
        <p:spPr/>
        <p:txBody>
          <a:bodyPr>
            <a:normAutofit fontScale="90000"/>
          </a:bodyPr>
          <a:lstStyle/>
          <a:p>
            <a:r>
              <a:rPr lang="en-US" u="sng" dirty="0"/>
              <a:t>VERTEBRAL (SPINAL) </a:t>
            </a:r>
            <a:r>
              <a:rPr lang="en-US" u="sng" dirty="0" smtClean="0"/>
              <a:t>COLUMN </a:t>
            </a:r>
            <a:r>
              <a:rPr lang="en-US" dirty="0"/>
              <a:t/>
            </a:r>
            <a:br>
              <a:rPr lang="en-US" dirty="0"/>
            </a:br>
            <a:endParaRPr lang="en-US" dirty="0"/>
          </a:p>
        </p:txBody>
      </p:sp>
    </p:spTree>
    <p:extLst>
      <p:ext uri="{BB962C8B-B14F-4D97-AF65-F5344CB8AC3E}">
        <p14:creationId xmlns:p14="http://schemas.microsoft.com/office/powerpoint/2010/main" val="1014546181"/>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upload.wikimedia.org/wikipedia/commons/f/f8/Illu_vertebral_colum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2796" y="1052736"/>
            <a:ext cx="5655890" cy="5655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1254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68760"/>
            <a:ext cx="8229600" cy="5256584"/>
          </a:xfrm>
        </p:spPr>
        <p:txBody>
          <a:bodyPr/>
          <a:lstStyle/>
          <a:p>
            <a:r>
              <a:rPr lang="en-US" sz="2800" dirty="0"/>
              <a:t> </a:t>
            </a:r>
            <a:r>
              <a:rPr lang="en-US" sz="2800" dirty="0" smtClean="0"/>
              <a:t> </a:t>
            </a:r>
            <a:r>
              <a:rPr lang="en-US" sz="2800" dirty="0"/>
              <a:t>It is formed of:  I. Vertebrae, </a:t>
            </a:r>
          </a:p>
          <a:p>
            <a:r>
              <a:rPr lang="en-US" sz="2800" dirty="0" smtClean="0"/>
              <a:t>                           </a:t>
            </a:r>
            <a:r>
              <a:rPr lang="en-US" sz="2800" dirty="0"/>
              <a:t>&amp; II.  Inter-vertebral discs</a:t>
            </a:r>
            <a:r>
              <a:rPr lang="en-US" sz="2800" dirty="0" smtClean="0"/>
              <a:t>.</a:t>
            </a:r>
          </a:p>
          <a:p>
            <a:r>
              <a:rPr lang="en-US" sz="2800" dirty="0"/>
              <a:t>I.</a:t>
            </a:r>
            <a:r>
              <a:rPr lang="en-US" sz="2800" b="1" dirty="0"/>
              <a:t> Vertebrae </a:t>
            </a:r>
            <a:r>
              <a:rPr lang="en-US" sz="2800" dirty="0"/>
              <a:t>: Their number is 33 vertebrae.  </a:t>
            </a:r>
          </a:p>
          <a:p>
            <a:pPr marL="0" indent="0">
              <a:buNone/>
            </a:pPr>
            <a:r>
              <a:rPr lang="en-US" sz="2800" dirty="0" smtClean="0"/>
              <a:t>  </a:t>
            </a:r>
            <a:endParaRPr lang="en-US" sz="2800" dirty="0"/>
          </a:p>
          <a:p>
            <a:pPr marL="0" indent="0">
              <a:buNone/>
            </a:pPr>
            <a:endParaRPr lang="en-US" dirty="0"/>
          </a:p>
        </p:txBody>
      </p:sp>
      <p:sp>
        <p:nvSpPr>
          <p:cNvPr id="2" name="Title 1"/>
          <p:cNvSpPr>
            <a:spLocks noGrp="1"/>
          </p:cNvSpPr>
          <p:nvPr>
            <p:ph type="title"/>
          </p:nvPr>
        </p:nvSpPr>
        <p:spPr>
          <a:xfrm>
            <a:off x="467544" y="-13672"/>
            <a:ext cx="8229600" cy="1143000"/>
          </a:xfrm>
        </p:spPr>
        <p:txBody>
          <a:bodyPr/>
          <a:lstStyle/>
          <a:p>
            <a:r>
              <a:rPr lang="en-US" dirty="0" smtClean="0"/>
              <a:t>Structure of the Vertebral Column</a:t>
            </a:r>
            <a:endParaRPr lang="en-US" dirty="0"/>
          </a:p>
        </p:txBody>
      </p:sp>
      <p:pic>
        <p:nvPicPr>
          <p:cNvPr id="3074" name="Picture 2" descr="http://apbrwww5.apsu.edu/thompsonj/Anatomy%20&amp;%20Physiology/2010/2010%20Exam%20Reviews/Exam%202%20Review/07-14a_VertebrDis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4165" y="2780928"/>
            <a:ext cx="6230453" cy="3979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775879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Structure (or Parts) of the </a:t>
            </a:r>
            <a:r>
              <a:rPr lang="en-US" dirty="0" smtClean="0"/>
              <a:t>Vertebra </a:t>
            </a:r>
            <a:r>
              <a:rPr lang="en-US" dirty="0"/>
              <a:t/>
            </a:r>
            <a:br>
              <a:rPr lang="en-US" dirty="0"/>
            </a:br>
            <a:endParaRPr lang="en-US" dirty="0"/>
          </a:p>
        </p:txBody>
      </p:sp>
      <p:sp>
        <p:nvSpPr>
          <p:cNvPr id="3" name="Content Placeholder 2"/>
          <p:cNvSpPr>
            <a:spLocks noGrp="1"/>
          </p:cNvSpPr>
          <p:nvPr>
            <p:ph sz="quarter" idx="13"/>
          </p:nvPr>
        </p:nvSpPr>
        <p:spPr>
          <a:xfrm>
            <a:off x="107504" y="1110344"/>
            <a:ext cx="4608512" cy="5415000"/>
          </a:xfrm>
        </p:spPr>
        <p:txBody>
          <a:bodyPr>
            <a:normAutofit fontScale="92500" lnSpcReduction="10000"/>
          </a:bodyPr>
          <a:lstStyle/>
          <a:p>
            <a:pPr marL="0" indent="0">
              <a:buNone/>
            </a:pPr>
            <a:r>
              <a:rPr lang="en-US" b="1" u="sng" dirty="0"/>
              <a:t>Structure (or Parts) of the </a:t>
            </a:r>
            <a:r>
              <a:rPr lang="en-US" b="1" u="sng" dirty="0" smtClean="0"/>
              <a:t>Vertebra </a:t>
            </a:r>
            <a:endParaRPr lang="en-US" b="1" u="sng" dirty="0"/>
          </a:p>
          <a:p>
            <a:pPr marL="0" indent="0">
              <a:buNone/>
            </a:pPr>
            <a:r>
              <a:rPr lang="en-US" dirty="0" smtClean="0"/>
              <a:t> </a:t>
            </a:r>
            <a:r>
              <a:rPr lang="en-US" dirty="0"/>
              <a:t>The vertebra is formed of </a:t>
            </a:r>
            <a:r>
              <a:rPr lang="en-US" dirty="0" smtClean="0"/>
              <a:t>two main </a:t>
            </a:r>
            <a:r>
              <a:rPr lang="en-US" dirty="0"/>
              <a:t>parts</a:t>
            </a:r>
            <a:r>
              <a:rPr lang="en-US" b="1" dirty="0"/>
              <a:t>; a body </a:t>
            </a:r>
            <a:r>
              <a:rPr lang="en-US" dirty="0"/>
              <a:t>and </a:t>
            </a:r>
            <a:r>
              <a:rPr lang="en-US" b="1" dirty="0"/>
              <a:t>an arch </a:t>
            </a:r>
          </a:p>
          <a:p>
            <a:pPr marL="0" indent="0">
              <a:buNone/>
            </a:pPr>
            <a:r>
              <a:rPr lang="en-US" dirty="0"/>
              <a:t>with </a:t>
            </a:r>
            <a:r>
              <a:rPr lang="en-US" b="1" dirty="0"/>
              <a:t>a foramen </a:t>
            </a:r>
            <a:r>
              <a:rPr lang="en-US" dirty="0"/>
              <a:t>in-between of them called "vertebral foramen". </a:t>
            </a:r>
          </a:p>
          <a:p>
            <a:pPr marL="0" indent="0">
              <a:buNone/>
            </a:pPr>
            <a:r>
              <a:rPr lang="en-US" dirty="0"/>
              <a:t>The vertebral foramina of the vertebrae together form the </a:t>
            </a:r>
          </a:p>
          <a:p>
            <a:pPr marL="0" indent="0">
              <a:buNone/>
            </a:pPr>
            <a:r>
              <a:rPr lang="en-US" dirty="0" smtClean="0"/>
              <a:t>vertebral </a:t>
            </a:r>
            <a:r>
              <a:rPr lang="en-US" dirty="0"/>
              <a:t>canal, enclosing the </a:t>
            </a:r>
            <a:r>
              <a:rPr lang="en-US" dirty="0" smtClean="0"/>
              <a:t> spinal </a:t>
            </a:r>
            <a:r>
              <a:rPr lang="en-US" dirty="0"/>
              <a:t>cord. </a:t>
            </a:r>
          </a:p>
          <a:p>
            <a:pPr marL="0" indent="0">
              <a:buNone/>
            </a:pPr>
            <a:r>
              <a:rPr lang="en-US" dirty="0"/>
              <a:t>· The arch carries many processes, including:- </a:t>
            </a:r>
          </a:p>
          <a:p>
            <a:pPr marL="0" indent="0">
              <a:buNone/>
            </a:pPr>
            <a:r>
              <a:rPr lang="en-US" dirty="0"/>
              <a:t>1. One spine, directed posteriorly.  </a:t>
            </a:r>
          </a:p>
          <a:p>
            <a:pPr marL="0" indent="0">
              <a:buNone/>
            </a:pPr>
            <a:r>
              <a:rPr lang="en-US" dirty="0"/>
              <a:t>2. Two transverse processes. </a:t>
            </a:r>
          </a:p>
          <a:p>
            <a:pPr marL="0" indent="0">
              <a:buNone/>
            </a:pPr>
            <a:r>
              <a:rPr lang="en-US" dirty="0"/>
              <a:t>3. Two superior articular processes. </a:t>
            </a:r>
          </a:p>
          <a:p>
            <a:pPr marL="0" indent="0">
              <a:buNone/>
            </a:pPr>
            <a:r>
              <a:rPr lang="en-US" dirty="0"/>
              <a:t>4. Two inferior articular processes. </a:t>
            </a:r>
          </a:p>
          <a:p>
            <a:pPr marL="0" indent="0">
              <a:buNone/>
            </a:pP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8606" y="2636912"/>
            <a:ext cx="4641906" cy="3614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84598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908720"/>
            <a:ext cx="4038600" cy="5217443"/>
          </a:xfrm>
        </p:spPr>
        <p:txBody>
          <a:bodyPr>
            <a:normAutofit lnSpcReduction="10000"/>
          </a:bodyPr>
          <a:lstStyle/>
          <a:p>
            <a:pPr marL="0" indent="0">
              <a:buNone/>
            </a:pPr>
            <a:r>
              <a:rPr lang="en-US" dirty="0" smtClean="0"/>
              <a:t> The  arch  itself  is  divided  into  2  halves  by  the  attachment  of  the spine. </a:t>
            </a:r>
          </a:p>
          <a:p>
            <a:pPr marL="0" indent="0">
              <a:buNone/>
            </a:pPr>
            <a:r>
              <a:rPr lang="en-US" dirty="0" smtClean="0"/>
              <a:t> Each  half  is  then subdivided  by  the  transverse  process  into  2 parts:- </a:t>
            </a:r>
          </a:p>
          <a:p>
            <a:pPr marL="514350" indent="-514350">
              <a:buAutoNum type="arabicPeriod"/>
            </a:pPr>
            <a:r>
              <a:rPr lang="en-US" dirty="0" smtClean="0"/>
              <a:t>Anterior  part,  attached    to  the  body  of  the  vertebra,  called </a:t>
            </a:r>
            <a:r>
              <a:rPr lang="en-US" b="1" dirty="0" smtClean="0"/>
              <a:t>pedicle</a:t>
            </a:r>
            <a:r>
              <a:rPr lang="en-US" dirty="0" smtClean="0"/>
              <a:t>. </a:t>
            </a:r>
          </a:p>
          <a:p>
            <a:pPr marL="0" indent="0">
              <a:buNone/>
            </a:pPr>
            <a:r>
              <a:rPr lang="en-US" dirty="0" smtClean="0"/>
              <a:t> </a:t>
            </a:r>
          </a:p>
          <a:p>
            <a:pPr marL="514350" indent="-514350">
              <a:buAutoNum type="arabicPeriod" startAt="2"/>
            </a:pPr>
            <a:r>
              <a:rPr lang="en-US" dirty="0" smtClean="0"/>
              <a:t>Posterior part, in-between the transverse process and spine, called </a:t>
            </a:r>
            <a:r>
              <a:rPr lang="en-US" b="1" dirty="0" smtClean="0"/>
              <a:t>lamina.</a:t>
            </a:r>
          </a:p>
          <a:p>
            <a:pPr marL="514350" indent="-514350">
              <a:buAutoNum type="arabicPeriod" startAt="2"/>
            </a:pPr>
            <a:endParaRPr lang="en-US" b="1" dirty="0"/>
          </a:p>
        </p:txBody>
      </p:sp>
      <p:pic>
        <p:nvPicPr>
          <p:cNvPr id="5122" name="Picture 2"/>
          <p:cNvPicPr>
            <a:picLocks noGrp="1" noChangeAspect="1" noChangeArrowheads="1"/>
          </p:cNvPicPr>
          <p:nvPr>
            <p:ph sz="quarter" idx="14"/>
          </p:nvPr>
        </p:nvPicPr>
        <p:blipFill>
          <a:blip r:embed="rId2">
            <a:extLst>
              <a:ext uri="{28A0092B-C50C-407E-A947-70E740481C1C}">
                <a14:useLocalDpi xmlns:a14="http://schemas.microsoft.com/office/drawing/2010/main" val="0"/>
              </a:ext>
            </a:extLst>
          </a:blip>
          <a:srcRect/>
          <a:stretch>
            <a:fillRect/>
          </a:stretch>
        </p:blipFill>
        <p:spPr bwMode="auto">
          <a:xfrm>
            <a:off x="4246361" y="1700808"/>
            <a:ext cx="4897639"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45370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II. Inter-vertebral </a:t>
            </a:r>
            <a:r>
              <a:rPr lang="en-US" dirty="0" smtClean="0"/>
              <a:t>disc</a:t>
            </a:r>
            <a:endParaRPr lang="en-US" dirty="0"/>
          </a:p>
        </p:txBody>
      </p:sp>
      <p:sp>
        <p:nvSpPr>
          <p:cNvPr id="3" name="Content Placeholder 2"/>
          <p:cNvSpPr>
            <a:spLocks noGrp="1"/>
          </p:cNvSpPr>
          <p:nvPr>
            <p:ph sz="quarter" idx="13"/>
          </p:nvPr>
        </p:nvSpPr>
        <p:spPr>
          <a:xfrm>
            <a:off x="457200" y="1600200"/>
            <a:ext cx="4474840" cy="5140234"/>
          </a:xfrm>
        </p:spPr>
        <p:txBody>
          <a:bodyPr>
            <a:normAutofit fontScale="92500" lnSpcReduction="10000"/>
          </a:bodyPr>
          <a:lstStyle/>
          <a:p>
            <a:pPr marL="0" indent="0">
              <a:buNone/>
            </a:pPr>
            <a:r>
              <a:rPr lang="en-US" dirty="0"/>
              <a:t>· </a:t>
            </a:r>
            <a:r>
              <a:rPr lang="en-US" b="1" dirty="0" smtClean="0"/>
              <a:t>Structure</a:t>
            </a:r>
            <a:r>
              <a:rPr lang="en-US" b="1" dirty="0"/>
              <a:t>:- </a:t>
            </a:r>
            <a:r>
              <a:rPr lang="en-US" dirty="0"/>
              <a:t>It is a fibro-cartilage, found between the bodies </a:t>
            </a:r>
          </a:p>
          <a:p>
            <a:pPr marL="0" indent="0">
              <a:buNone/>
            </a:pPr>
            <a:r>
              <a:rPr lang="en-US" dirty="0"/>
              <a:t>of the vertebrae (so it represents a secondary cartilaginous </a:t>
            </a:r>
            <a:r>
              <a:rPr lang="en-US" dirty="0" smtClean="0"/>
              <a:t>joint</a:t>
            </a:r>
            <a:r>
              <a:rPr lang="en-US" dirty="0"/>
              <a:t>). </a:t>
            </a:r>
          </a:p>
          <a:p>
            <a:pPr marL="0" indent="0">
              <a:buNone/>
            </a:pPr>
            <a:r>
              <a:rPr lang="en-US" b="1" i="1" dirty="0"/>
              <a:t>Each disc is formed of two </a:t>
            </a:r>
            <a:r>
              <a:rPr lang="en-US" b="1" i="1" dirty="0" smtClean="0"/>
              <a:t>portions</a:t>
            </a:r>
            <a:r>
              <a:rPr lang="en-US" dirty="0"/>
              <a:t>: </a:t>
            </a:r>
          </a:p>
          <a:p>
            <a:pPr marL="0" indent="0">
              <a:buNone/>
            </a:pPr>
            <a:r>
              <a:rPr lang="en-US" dirty="0"/>
              <a:t>- </a:t>
            </a:r>
            <a:r>
              <a:rPr lang="en-US" b="1" dirty="0"/>
              <a:t>Nucleus </a:t>
            </a:r>
            <a:r>
              <a:rPr lang="en-US" b="1" dirty="0" err="1" smtClean="0"/>
              <a:t>pulposus</a:t>
            </a:r>
            <a:r>
              <a:rPr lang="en-US" dirty="0"/>
              <a:t>: is the central gelatinous part. </a:t>
            </a:r>
          </a:p>
          <a:p>
            <a:pPr marL="0" indent="0">
              <a:buNone/>
            </a:pPr>
            <a:r>
              <a:rPr lang="en-US" dirty="0"/>
              <a:t>- </a:t>
            </a:r>
            <a:r>
              <a:rPr lang="en-US" b="1" dirty="0"/>
              <a:t>Annulus </a:t>
            </a:r>
            <a:r>
              <a:rPr lang="en-US" b="1" dirty="0" err="1" smtClean="0"/>
              <a:t>fibrosus</a:t>
            </a:r>
            <a:r>
              <a:rPr lang="en-US" dirty="0"/>
              <a:t>: is the peripheral part. It is formed of </a:t>
            </a:r>
            <a:r>
              <a:rPr lang="en-US" dirty="0" smtClean="0"/>
              <a:t>fibro-cartilaginous </a:t>
            </a:r>
            <a:r>
              <a:rPr lang="en-US" dirty="0"/>
              <a:t>tissue, of which collagen fibers are arranged in </a:t>
            </a:r>
          </a:p>
          <a:p>
            <a:pPr marL="0" indent="0">
              <a:buNone/>
            </a:pPr>
            <a:r>
              <a:rPr lang="en-US" dirty="0"/>
              <a:t>concentric manner. It is attached to the anterior and posterior </a:t>
            </a:r>
          </a:p>
          <a:p>
            <a:pPr marL="0" indent="0">
              <a:buNone/>
            </a:pPr>
            <a:r>
              <a:rPr lang="en-US" dirty="0"/>
              <a:t>ligaments of the vertebral column.</a:t>
            </a:r>
          </a:p>
        </p:txBody>
      </p:sp>
      <p:pic>
        <p:nvPicPr>
          <p:cNvPr id="61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2466933"/>
            <a:ext cx="4355976"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1498342"/>
      </p:ext>
    </p:extLst>
  </p:cSld>
  <p:clrMapOvr>
    <a:masterClrMapping/>
  </p:clrMapOvr>
  <p:transition spd="slow">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dirty="0" smtClean="0"/>
              <a:t>The discs act as a buffer between the vertebrae to neutralize the shocks applied to the vertebral column. </a:t>
            </a:r>
          </a:p>
          <a:p>
            <a:pPr marL="0" indent="0">
              <a:buNone/>
            </a:pPr>
            <a:r>
              <a:rPr lang="en-US" dirty="0" smtClean="0"/>
              <a:t>They represent about 20% (or 1/5th) of the total length of the vertebral column.  </a:t>
            </a:r>
          </a:p>
          <a:p>
            <a:pPr marL="0" indent="0">
              <a:buNone/>
            </a:pPr>
            <a:r>
              <a:rPr lang="en-US" dirty="0" smtClean="0"/>
              <a:t>(N.B.: There  is  no  inter-vertebral  disc between  the  first  and the  second cervical vertebrae) or in sacrum or coccyx.</a:t>
            </a:r>
            <a:endParaRPr lang="en-US" dirty="0"/>
          </a:p>
        </p:txBody>
      </p:sp>
      <p:sp>
        <p:nvSpPr>
          <p:cNvPr id="2" name="Title 1"/>
          <p:cNvSpPr>
            <a:spLocks noGrp="1"/>
          </p:cNvSpPr>
          <p:nvPr>
            <p:ph type="title"/>
          </p:nvPr>
        </p:nvSpPr>
        <p:spPr/>
        <p:txBody>
          <a:bodyPr/>
          <a:lstStyle/>
          <a:p>
            <a:r>
              <a:rPr lang="en-US" dirty="0" smtClean="0"/>
              <a:t>Function of the intervertebral disc</a:t>
            </a:r>
            <a:endParaRPr lang="en-US" dirty="0"/>
          </a:p>
        </p:txBody>
      </p:sp>
    </p:spTree>
    <p:extLst>
      <p:ext uri="{BB962C8B-B14F-4D97-AF65-F5344CB8AC3E}">
        <p14:creationId xmlns:p14="http://schemas.microsoft.com/office/powerpoint/2010/main" val="1673676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dirty="0" smtClean="0"/>
              <a:t>The vertebrae are arranged into 5 regions, as follows: </a:t>
            </a:r>
          </a:p>
          <a:p>
            <a:pPr marL="0" indent="0">
              <a:buNone/>
            </a:pPr>
            <a:r>
              <a:rPr lang="en-US" dirty="0" smtClean="0"/>
              <a:t>  "7"    cervical vertebrae. </a:t>
            </a:r>
          </a:p>
          <a:p>
            <a:pPr marL="0" indent="0">
              <a:buNone/>
            </a:pPr>
            <a:r>
              <a:rPr lang="en-US" dirty="0" smtClean="0"/>
              <a:t> "12"   thoracic vertebrae. </a:t>
            </a:r>
          </a:p>
          <a:p>
            <a:pPr marL="0" indent="0">
              <a:buNone/>
            </a:pPr>
            <a:r>
              <a:rPr lang="en-US" dirty="0" smtClean="0"/>
              <a:t>  "5"     lumbar vertebrae. </a:t>
            </a:r>
          </a:p>
          <a:p>
            <a:pPr marL="0" indent="0">
              <a:buNone/>
            </a:pPr>
            <a:r>
              <a:rPr lang="en-US" dirty="0" smtClean="0"/>
              <a:t> "5"          sacral  vertebrae,  fused  together  to  form    one  bone called; "sacrum".</a:t>
            </a:r>
          </a:p>
          <a:p>
            <a:pPr marL="0" indent="0">
              <a:buNone/>
            </a:pPr>
            <a:r>
              <a:rPr lang="en-US" dirty="0" smtClean="0"/>
              <a:t>"</a:t>
            </a:r>
            <a:r>
              <a:rPr lang="en-US" dirty="0"/>
              <a:t>4"    coccygeal vertebrae, fused together to form "one bone </a:t>
            </a:r>
            <a:r>
              <a:rPr lang="en-US" dirty="0" smtClean="0"/>
              <a:t>called</a:t>
            </a:r>
            <a:r>
              <a:rPr lang="en-US" dirty="0"/>
              <a:t>; "coccyx"(tailbone). </a:t>
            </a:r>
          </a:p>
          <a:p>
            <a:pPr marL="0" indent="0">
              <a:buNone/>
            </a:pPr>
            <a:endParaRPr lang="en-US" dirty="0"/>
          </a:p>
        </p:txBody>
      </p:sp>
      <p:sp>
        <p:nvSpPr>
          <p:cNvPr id="2" name="Title 1"/>
          <p:cNvSpPr>
            <a:spLocks noGrp="1"/>
          </p:cNvSpPr>
          <p:nvPr>
            <p:ph type="title"/>
          </p:nvPr>
        </p:nvSpPr>
        <p:spPr/>
        <p:txBody>
          <a:bodyPr>
            <a:normAutofit fontScale="90000"/>
          </a:bodyPr>
          <a:lstStyle/>
          <a:p>
            <a:r>
              <a:rPr lang="en-US" dirty="0" smtClean="0"/>
              <a:t>Classification of Vertebrae </a:t>
            </a:r>
            <a:br>
              <a:rPr lang="en-US" dirty="0" smtClean="0"/>
            </a:br>
            <a:endParaRPr lang="en-US" dirty="0"/>
          </a:p>
        </p:txBody>
      </p:sp>
    </p:spTree>
    <p:extLst>
      <p:ext uri="{BB962C8B-B14F-4D97-AF65-F5344CB8AC3E}">
        <p14:creationId xmlns:p14="http://schemas.microsoft.com/office/powerpoint/2010/main" val="631903301"/>
      </p:ext>
    </p:extLst>
  </p:cSld>
  <p:clrMapOvr>
    <a:masterClrMapping/>
  </p:clrMapOvr>
  <p:transition spd="slow">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1"/>
            <a:ext cx="6768752" cy="764704"/>
          </a:xfrm>
        </p:spPr>
        <p:txBody>
          <a:bodyPr>
            <a:normAutofit/>
          </a:bodyPr>
          <a:lstStyle/>
          <a:p>
            <a:r>
              <a:rPr lang="en-US" sz="3600" dirty="0" smtClean="0"/>
              <a:t>Cervical Vertebrae</a:t>
            </a:r>
            <a:endParaRPr lang="en-US" sz="3600" dirty="0"/>
          </a:p>
        </p:txBody>
      </p:sp>
      <p:sp>
        <p:nvSpPr>
          <p:cNvPr id="4" name="Content Placeholder 3"/>
          <p:cNvSpPr>
            <a:spLocks noGrp="1"/>
          </p:cNvSpPr>
          <p:nvPr>
            <p:ph sz="quarter" idx="13"/>
          </p:nvPr>
        </p:nvSpPr>
        <p:spPr>
          <a:xfrm>
            <a:off x="26003" y="548680"/>
            <a:ext cx="5148064" cy="6309320"/>
          </a:xfrm>
        </p:spPr>
        <p:txBody>
          <a:bodyPr>
            <a:normAutofit fontScale="85000" lnSpcReduction="20000"/>
          </a:bodyPr>
          <a:lstStyle/>
          <a:p>
            <a:pPr marL="0" indent="0">
              <a:buNone/>
            </a:pPr>
            <a:r>
              <a:rPr lang="en-US" b="1" i="1" u="sng" dirty="0" smtClean="0"/>
              <a:t>Characters of typical cervical vertebrae (3rd to 6th), include: </a:t>
            </a:r>
          </a:p>
          <a:p>
            <a:pPr marL="0" indent="0">
              <a:buNone/>
            </a:pPr>
            <a:r>
              <a:rPr lang="en-US" b="1" dirty="0" smtClean="0"/>
              <a:t>1</a:t>
            </a:r>
            <a:r>
              <a:rPr lang="en-US" dirty="0" smtClean="0"/>
              <a:t>. They are the smallest and lightest vertebrae. </a:t>
            </a:r>
          </a:p>
          <a:p>
            <a:pPr marL="0" indent="0">
              <a:buNone/>
            </a:pPr>
            <a:r>
              <a:rPr lang="en-US" b="1" dirty="0" smtClean="0"/>
              <a:t>2</a:t>
            </a:r>
            <a:r>
              <a:rPr lang="en-US" dirty="0" smtClean="0"/>
              <a:t>.  Body  of  vertebra is small  in  size  and  the  transverse  diameter  is larger than the </a:t>
            </a:r>
            <a:r>
              <a:rPr lang="en-US" dirty="0" err="1" smtClean="0"/>
              <a:t>antero</a:t>
            </a:r>
            <a:r>
              <a:rPr lang="en-US" dirty="0" smtClean="0"/>
              <a:t>-posterior one. </a:t>
            </a:r>
          </a:p>
          <a:p>
            <a:pPr marL="0" indent="0">
              <a:buNone/>
            </a:pPr>
            <a:r>
              <a:rPr lang="en-US" b="1" dirty="0" smtClean="0"/>
              <a:t>3</a:t>
            </a:r>
            <a:r>
              <a:rPr lang="en-US" dirty="0" smtClean="0"/>
              <a:t>.  Vertebral foramen is wide and triangular. </a:t>
            </a:r>
          </a:p>
          <a:p>
            <a:pPr marL="0" indent="0">
              <a:buNone/>
            </a:pPr>
            <a:r>
              <a:rPr lang="en-US" b="1" dirty="0" smtClean="0"/>
              <a:t>4</a:t>
            </a:r>
            <a:r>
              <a:rPr lang="en-US" dirty="0" smtClean="0"/>
              <a:t>.  Spine is short and bifid. </a:t>
            </a:r>
          </a:p>
          <a:p>
            <a:pPr marL="0" indent="0">
              <a:buNone/>
            </a:pPr>
            <a:r>
              <a:rPr lang="en-US" b="1" dirty="0" smtClean="0"/>
              <a:t>5</a:t>
            </a:r>
            <a:r>
              <a:rPr lang="en-US" dirty="0" smtClean="0"/>
              <a:t>.  Transverse processes are bifid and each one show a foramen called </a:t>
            </a:r>
            <a:r>
              <a:rPr lang="en-US" u="sng" dirty="0" smtClean="0"/>
              <a:t>foramen </a:t>
            </a:r>
            <a:r>
              <a:rPr lang="en-US" u="sng" dirty="0" err="1" smtClean="0"/>
              <a:t>transversarium</a:t>
            </a:r>
            <a:r>
              <a:rPr lang="en-US" u="sng" dirty="0" smtClean="0"/>
              <a:t>,  </a:t>
            </a:r>
            <a:r>
              <a:rPr lang="en-US" dirty="0" smtClean="0"/>
              <a:t>for  passage  of  vertebral  vessels  and </a:t>
            </a:r>
          </a:p>
          <a:p>
            <a:pPr marL="0" indent="0">
              <a:buNone/>
            </a:pPr>
            <a:r>
              <a:rPr lang="en-US" dirty="0" smtClean="0"/>
              <a:t>sympathetic nerve fibers. </a:t>
            </a:r>
          </a:p>
          <a:p>
            <a:pPr marL="0" indent="0">
              <a:buNone/>
            </a:pPr>
            <a:r>
              <a:rPr lang="en-US" b="1" dirty="0" smtClean="0"/>
              <a:t>6</a:t>
            </a:r>
            <a:r>
              <a:rPr lang="en-US" dirty="0" smtClean="0"/>
              <a:t>.  Facet  on  the superior  articular </a:t>
            </a:r>
          </a:p>
          <a:p>
            <a:pPr marL="0" indent="0">
              <a:buNone/>
            </a:pPr>
            <a:r>
              <a:rPr lang="en-US" dirty="0" smtClean="0"/>
              <a:t> process </a:t>
            </a:r>
            <a:r>
              <a:rPr lang="en-US" dirty="0" smtClean="0"/>
              <a:t>is  </a:t>
            </a:r>
            <a:r>
              <a:rPr lang="en-US" dirty="0" smtClean="0"/>
              <a:t>directed superiorly  and posteriorly, </a:t>
            </a:r>
          </a:p>
          <a:p>
            <a:pPr marL="0" indent="0">
              <a:buNone/>
            </a:pPr>
            <a:r>
              <a:rPr lang="en-US" dirty="0" smtClean="0"/>
              <a:t> while  that  of  the  inferior  articular </a:t>
            </a:r>
          </a:p>
          <a:p>
            <a:pPr marL="0" indent="0">
              <a:buNone/>
            </a:pPr>
            <a:r>
              <a:rPr lang="en-US" dirty="0" smtClean="0"/>
              <a:t> process  is  directed inferiorly and</a:t>
            </a:r>
          </a:p>
          <a:p>
            <a:pPr marL="0" indent="0">
              <a:buNone/>
            </a:pPr>
            <a:r>
              <a:rPr lang="en-US" dirty="0" smtClean="0"/>
              <a:t> anteriorly.  </a:t>
            </a:r>
          </a:p>
          <a:p>
            <a:pPr marL="0" indent="0">
              <a:buNone/>
            </a:pPr>
            <a:r>
              <a:rPr lang="en-US" b="1" i="1" dirty="0" smtClean="0"/>
              <a:t>N.B.: Once  you  see  these  foramina, the  </a:t>
            </a:r>
          </a:p>
          <a:p>
            <a:pPr marL="0" indent="0">
              <a:buNone/>
            </a:pPr>
            <a:r>
              <a:rPr lang="en-US" b="1" i="1" dirty="0" smtClean="0"/>
              <a:t>vertebra  is then  a cervical  in type</a:t>
            </a:r>
            <a:endParaRPr lang="en-US" b="1" i="1" dirty="0"/>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7503" y="3933056"/>
            <a:ext cx="4912064" cy="2736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923170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395536" y="915090"/>
            <a:ext cx="8229600" cy="4525963"/>
          </a:xfrm>
        </p:spPr>
        <p:txBody>
          <a:bodyPr>
            <a:normAutofit/>
          </a:bodyPr>
          <a:lstStyle/>
          <a:p>
            <a:pPr marL="514350" indent="-514350">
              <a:buAutoNum type="arabicPeriod"/>
            </a:pPr>
            <a:r>
              <a:rPr lang="en-US" b="1" dirty="0" smtClean="0"/>
              <a:t>1</a:t>
            </a:r>
            <a:r>
              <a:rPr lang="en-US" b="1" baseline="30000" dirty="0" smtClean="0"/>
              <a:t>st</a:t>
            </a:r>
            <a:r>
              <a:rPr lang="en-US" b="1" dirty="0" smtClean="0"/>
              <a:t> Cervical  Vertebra (called atlas):</a:t>
            </a:r>
          </a:p>
          <a:p>
            <a:pPr marL="0" indent="0">
              <a:buNone/>
            </a:pPr>
            <a:r>
              <a:rPr lang="en-US" sz="2400" dirty="0" smtClean="0"/>
              <a:t> Has  no  body and  no spine. The  upper  surface  contains  large  oval  depression  for articulations with the occipital condyles of skull. The joints between it and skull, called </a:t>
            </a:r>
            <a:r>
              <a:rPr lang="en-US" sz="2400" dirty="0" err="1" smtClean="0"/>
              <a:t>atlanto</a:t>
            </a:r>
            <a:r>
              <a:rPr lang="en-US" sz="2400" dirty="0" smtClean="0"/>
              <a:t>-occipital joints allow us to express 'yes'</a:t>
            </a:r>
            <a:endParaRPr lang="en-US" sz="2400" dirty="0"/>
          </a:p>
        </p:txBody>
      </p:sp>
      <p:sp>
        <p:nvSpPr>
          <p:cNvPr id="6" name="Title 5"/>
          <p:cNvSpPr>
            <a:spLocks noGrp="1"/>
          </p:cNvSpPr>
          <p:nvPr>
            <p:ph type="title"/>
          </p:nvPr>
        </p:nvSpPr>
        <p:spPr>
          <a:xfrm>
            <a:off x="395536" y="-99392"/>
            <a:ext cx="8229600" cy="1143000"/>
          </a:xfrm>
        </p:spPr>
        <p:txBody>
          <a:bodyPr/>
          <a:lstStyle/>
          <a:p>
            <a:r>
              <a:rPr lang="en-US" dirty="0" smtClean="0"/>
              <a:t>Atypical Cervical Vertebrae</a:t>
            </a:r>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3068960"/>
            <a:ext cx="8021311"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5197464"/>
      </p:ext>
    </p:extLst>
  </p:cSld>
  <p:clrMapOvr>
    <a:masterClrMapping/>
  </p:clrMapOvr>
  <p:transition spd="slow">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www.getbodysmart.com/ap/skeletalsystem/skeleton/axial/vertebrae/atlas/images/print4.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3" y="1357478"/>
            <a:ext cx="6336703" cy="5510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5830107"/>
      </p:ext>
    </p:extLst>
  </p:cSld>
  <p:clrMapOvr>
    <a:masterClrMapping/>
  </p:clrMapOvr>
  <p:transition spd="slow">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686800" cy="5937523"/>
          </a:xfrm>
        </p:spPr>
        <p:txBody>
          <a:bodyPr>
            <a:normAutofit/>
          </a:bodyPr>
          <a:lstStyle/>
          <a:p>
            <a:pPr marL="0" indent="0" algn="just">
              <a:buNone/>
            </a:pPr>
            <a:r>
              <a:rPr lang="en-US" sz="2400" b="1" i="1" u="sng" dirty="0" smtClean="0"/>
              <a:t>2</a:t>
            </a:r>
            <a:r>
              <a:rPr lang="en-US" sz="2400" b="1" i="1" u="sng" baseline="30000" dirty="0" smtClean="0"/>
              <a:t>nd</a:t>
            </a:r>
            <a:r>
              <a:rPr lang="en-US" sz="2400" b="1" i="1" u="sng" dirty="0" smtClean="0"/>
              <a:t> Cervical  Vertebra  (called  axis): </a:t>
            </a:r>
          </a:p>
          <a:p>
            <a:pPr marL="0" indent="0" algn="just">
              <a:buNone/>
            </a:pPr>
            <a:r>
              <a:rPr lang="en-US" sz="2400" dirty="0" smtClean="0"/>
              <a:t> Has dens  (called  odontoid process).  This process  represents  the  body  of  1</a:t>
            </a:r>
            <a:r>
              <a:rPr lang="en-US" sz="2400" baseline="30000" dirty="0" smtClean="0"/>
              <a:t>st</a:t>
            </a:r>
            <a:r>
              <a:rPr lang="en-US" sz="2400" dirty="0" smtClean="0"/>
              <a:t> vertebra,  fused with  the  body  of  2</a:t>
            </a:r>
            <a:r>
              <a:rPr lang="en-US" sz="2400" baseline="30000" dirty="0" smtClean="0"/>
              <a:t>nd</a:t>
            </a:r>
            <a:r>
              <a:rPr lang="en-US" sz="2400" dirty="0" smtClean="0"/>
              <a:t> vertebra. It  acts  as a pivot for  rotation  of  the skull  and  the  first  vertebra.  The  joints  between  it  and  the  1</a:t>
            </a:r>
            <a:r>
              <a:rPr lang="en-US" sz="2400" baseline="30000" dirty="0" smtClean="0"/>
              <a:t>st</a:t>
            </a:r>
            <a:r>
              <a:rPr lang="en-US" sz="2400" dirty="0"/>
              <a:t> </a:t>
            </a:r>
            <a:r>
              <a:rPr lang="en-US" sz="2400" dirty="0" smtClean="0"/>
              <a:t>cervical vertebra called </a:t>
            </a:r>
            <a:r>
              <a:rPr lang="en-US" sz="2400" dirty="0" err="1" smtClean="0"/>
              <a:t>atlanto</a:t>
            </a:r>
            <a:r>
              <a:rPr lang="en-US" sz="2400" dirty="0" smtClean="0"/>
              <a:t>-axial joints allow us to express 'no'.</a:t>
            </a:r>
            <a:endParaRPr lang="en-US" sz="2400" dirty="0"/>
          </a:p>
        </p:txBody>
      </p:sp>
      <p:pic>
        <p:nvPicPr>
          <p:cNvPr id="10251" name="Picture 11" descr="https://classconnection.s3.amazonaws.com/930/flashcards/619930/jpg/axis_vertebrae13120748128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2552699"/>
            <a:ext cx="6838950" cy="4305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75577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groundupstrength.wdfiles.com/local--files/anatomy%3Abones-of-the-adult-skeleton/atlas-axi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587256"/>
            <a:ext cx="8676456" cy="5270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346234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260648"/>
            <a:ext cx="8964488" cy="6192688"/>
          </a:xfrm>
        </p:spPr>
        <p:txBody>
          <a:bodyPr>
            <a:normAutofit/>
          </a:bodyPr>
          <a:lstStyle/>
          <a:p>
            <a:pPr marL="0" indent="0">
              <a:buNone/>
            </a:pPr>
            <a:r>
              <a:rPr lang="en-US" sz="2800" b="1" i="1" u="sng" dirty="0" smtClean="0"/>
              <a:t>7</a:t>
            </a:r>
            <a:r>
              <a:rPr lang="en-US" sz="2800" b="1" i="1" u="sng" baseline="30000" dirty="0" smtClean="0"/>
              <a:t>th</a:t>
            </a:r>
            <a:r>
              <a:rPr lang="en-US" sz="2800" b="1" i="1" u="sng" dirty="0"/>
              <a:t> </a:t>
            </a:r>
            <a:r>
              <a:rPr lang="en-US" sz="2800" b="1" i="1" u="sng" dirty="0" smtClean="0"/>
              <a:t>Cervical  Vertebra</a:t>
            </a:r>
            <a:r>
              <a:rPr lang="en-US" sz="2800" dirty="0" smtClean="0"/>
              <a:t>:  It  resembles  the  typical  vertebra,  except it has long tapering </a:t>
            </a:r>
            <a:r>
              <a:rPr lang="en-US" sz="2800" dirty="0" err="1" smtClean="0"/>
              <a:t>spinous</a:t>
            </a:r>
            <a:r>
              <a:rPr lang="en-US" sz="2800" dirty="0" smtClean="0"/>
              <a:t> process.</a:t>
            </a:r>
            <a:endParaRPr lang="en-US" sz="2800"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431" y="2312350"/>
            <a:ext cx="8285017" cy="4544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878020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lgn="ctr">
              <a:buNone/>
            </a:pPr>
            <a:r>
              <a:rPr lang="en-US" sz="4400" dirty="0" smtClean="0"/>
              <a:t>Thank you </a:t>
            </a:r>
            <a:endParaRPr lang="en-US" sz="4400"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344191123"/>
      </p:ext>
    </p:extLst>
  </p:cSld>
  <p:clrMapOvr>
    <a:masterClrMapping/>
  </p:clrMapOvr>
  <mc:AlternateContent xmlns:mc="http://schemas.openxmlformats.org/markup-compatibility/2006" xmlns:p14="http://schemas.microsoft.com/office/powerpoint/2010/main">
    <mc:Choice Requires="p14">
      <p:transition spd="slow" p14:dur="3000">
        <p14:shred/>
        <p:sndAc>
          <p:stSnd>
            <p:snd r:embed="rId2" name="bomb.wav"/>
          </p:stSnd>
        </p:sndAc>
      </p:transition>
    </mc:Choice>
    <mc:Fallback xmlns="">
      <p:transition spd="slow">
        <p:fade/>
        <p:sndAc>
          <p:stSnd>
            <p:snd r:embed="rId3" name="bomb.wav"/>
          </p:stSnd>
        </p:sndAc>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Composite</Template>
  <TotalTime>204</TotalTime>
  <Words>783</Words>
  <Application>Microsoft Office PowerPoint</Application>
  <PresentationFormat>عرض على الشاشة (3:4)‏</PresentationFormat>
  <Paragraphs>72</Paragraphs>
  <Slides>16</Slides>
  <Notes>1</Notes>
  <HiddenSlides>0</HiddenSlides>
  <MMClips>0</MMClips>
  <ScaleCrop>false</ScaleCrop>
  <HeadingPairs>
    <vt:vector size="4" baseType="variant">
      <vt:variant>
        <vt:lpstr>نسق</vt:lpstr>
      </vt:variant>
      <vt:variant>
        <vt:i4>1</vt:i4>
      </vt:variant>
      <vt:variant>
        <vt:lpstr>عناوين الشرائح</vt:lpstr>
      </vt:variant>
      <vt:variant>
        <vt:i4>16</vt:i4>
      </vt:variant>
    </vt:vector>
  </HeadingPairs>
  <TitlesOfParts>
    <vt:vector size="17" baseType="lpstr">
      <vt:lpstr>Waveform</vt:lpstr>
      <vt:lpstr>Cervical vertebrae</vt:lpstr>
      <vt:lpstr>VERTEBRAL (SPINAL) COLUMN  </vt:lpstr>
      <vt:lpstr>عرض تقديمي في PowerPoint</vt:lpstr>
      <vt:lpstr>Structure of the Vertebral Column</vt:lpstr>
      <vt:lpstr>Structure (or Parts) of the Vertebra  </vt:lpstr>
      <vt:lpstr>عرض تقديمي في PowerPoint</vt:lpstr>
      <vt:lpstr>II. Inter-vertebral disc</vt:lpstr>
      <vt:lpstr>Function of the intervertebral disc</vt:lpstr>
      <vt:lpstr>Classification of Vertebrae  </vt:lpstr>
      <vt:lpstr>Cervical Vertebrae</vt:lpstr>
      <vt:lpstr>Atypical Cervical Vertebrae</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Cervical vertebrae</dc:title>
  <dc:creator>sony</dc:creator>
  <cp:lastModifiedBy>SONY</cp:lastModifiedBy>
  <cp:revision>26</cp:revision>
  <dcterms:created xsi:type="dcterms:W3CDTF">2015-02-17T19:57:46Z</dcterms:created>
  <dcterms:modified xsi:type="dcterms:W3CDTF">2016-04-12T21:29:26Z</dcterms:modified>
</cp:coreProperties>
</file>