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4" r:id="rId3"/>
  </p:sldMasterIdLst>
  <p:notesMasterIdLst>
    <p:notesMasterId r:id="rId65"/>
  </p:notesMasterIdLst>
  <p:sldIdLst>
    <p:sldId id="256" r:id="rId4"/>
    <p:sldId id="266" r:id="rId5"/>
    <p:sldId id="257" r:id="rId6"/>
    <p:sldId id="268" r:id="rId7"/>
    <p:sldId id="269" r:id="rId8"/>
    <p:sldId id="272" r:id="rId9"/>
    <p:sldId id="320" r:id="rId10"/>
    <p:sldId id="270" r:id="rId11"/>
    <p:sldId id="271" r:id="rId12"/>
    <p:sldId id="273" r:id="rId13"/>
    <p:sldId id="274" r:id="rId14"/>
    <p:sldId id="275" r:id="rId15"/>
    <p:sldId id="276" r:id="rId16"/>
    <p:sldId id="322" r:id="rId17"/>
    <p:sldId id="323" r:id="rId18"/>
    <p:sldId id="260" r:id="rId19"/>
    <p:sldId id="261" r:id="rId20"/>
    <p:sldId id="279" r:id="rId21"/>
    <p:sldId id="280" r:id="rId22"/>
    <p:sldId id="281" r:id="rId23"/>
    <p:sldId id="285" r:id="rId24"/>
    <p:sldId id="265" r:id="rId25"/>
    <p:sldId id="286" r:id="rId26"/>
    <p:sldId id="287" r:id="rId27"/>
    <p:sldId id="309" r:id="rId28"/>
    <p:sldId id="288" r:id="rId29"/>
    <p:sldId id="289" r:id="rId30"/>
    <p:sldId id="290" r:id="rId31"/>
    <p:sldId id="291" r:id="rId32"/>
    <p:sldId id="292" r:id="rId33"/>
    <p:sldId id="293" r:id="rId34"/>
    <p:sldId id="294" r:id="rId35"/>
    <p:sldId id="295" r:id="rId36"/>
    <p:sldId id="296" r:id="rId37"/>
    <p:sldId id="297" r:id="rId38"/>
    <p:sldId id="298" r:id="rId39"/>
    <p:sldId id="299" r:id="rId40"/>
    <p:sldId id="300" r:id="rId41"/>
    <p:sldId id="301" r:id="rId42"/>
    <p:sldId id="302" r:id="rId43"/>
    <p:sldId id="303" r:id="rId44"/>
    <p:sldId id="304" r:id="rId45"/>
    <p:sldId id="310" r:id="rId46"/>
    <p:sldId id="324" r:id="rId47"/>
    <p:sldId id="311" r:id="rId48"/>
    <p:sldId id="305" r:id="rId49"/>
    <p:sldId id="306" r:id="rId50"/>
    <p:sldId id="312" r:id="rId51"/>
    <p:sldId id="307" r:id="rId52"/>
    <p:sldId id="308" r:id="rId53"/>
    <p:sldId id="313" r:id="rId54"/>
    <p:sldId id="314" r:id="rId55"/>
    <p:sldId id="315" r:id="rId56"/>
    <p:sldId id="316" r:id="rId57"/>
    <p:sldId id="317" r:id="rId58"/>
    <p:sldId id="318" r:id="rId59"/>
    <p:sldId id="326" r:id="rId60"/>
    <p:sldId id="327" r:id="rId61"/>
    <p:sldId id="325" r:id="rId62"/>
    <p:sldId id="319" r:id="rId63"/>
    <p:sldId id="321" r:id="rId6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327" autoAdjust="0"/>
    <p:restoredTop sz="94660"/>
  </p:normalViewPr>
  <p:slideViewPr>
    <p:cSldViewPr>
      <p:cViewPr>
        <p:scale>
          <a:sx n="72" d="100"/>
          <a:sy n="72" d="100"/>
        </p:scale>
        <p:origin x="-1072" y="2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63" Type="http://schemas.openxmlformats.org/officeDocument/2006/relationships/slide" Target="slides/slide60.xml"/><Relationship Id="rId68" Type="http://schemas.openxmlformats.org/officeDocument/2006/relationships/theme" Target="theme/theme1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66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61" Type="http://schemas.openxmlformats.org/officeDocument/2006/relationships/slide" Target="slides/slide58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slide" Target="slides/slide57.xml"/><Relationship Id="rId6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64" Type="http://schemas.openxmlformats.org/officeDocument/2006/relationships/slide" Target="slides/slide61.xml"/><Relationship Id="rId69" Type="http://schemas.openxmlformats.org/officeDocument/2006/relationships/tableStyles" Target="tableStyles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slide" Target="slides/slide56.xml"/><Relationship Id="rId67" Type="http://schemas.openxmlformats.org/officeDocument/2006/relationships/viewProps" Target="viewProps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slide" Target="slides/slide5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61E4F6-0635-4BBC-AC44-CC53929CD819}" type="datetimeFigureOut">
              <a:rPr lang="en-US" smtClean="0"/>
              <a:t>5/1/2023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711C1C-5A98-4EA4-AA7B-A9B18B5278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70569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222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522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C127EB00-51B9-43B7-A4E6-DF34BA02653D}" type="slidenum">
              <a:rPr lang="en-US" sz="1200" smtClean="0"/>
              <a:pPr/>
              <a:t>2</a:t>
            </a:fld>
            <a:endParaRPr lang="en-US" sz="120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427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542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86713B72-D14E-476C-ADEC-AF620CB7D829}" type="slidenum">
              <a:rPr lang="en-US" sz="1200" smtClean="0">
                <a:solidFill>
                  <a:prstClr val="black"/>
                </a:solidFill>
              </a:rPr>
              <a:pPr/>
              <a:t>10</a:t>
            </a:fld>
            <a:endParaRPr lang="en-US" sz="1200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529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553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BA7B0432-7554-4AC4-96FC-B32D6707FEE5}" type="slidenum">
              <a:rPr lang="en-US" sz="1200" smtClean="0">
                <a:solidFill>
                  <a:prstClr val="black"/>
                </a:solidFill>
              </a:rPr>
              <a:pPr/>
              <a:t>11</a:t>
            </a:fld>
            <a:endParaRPr lang="en-US" sz="1200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790B7AD-9A53-4AD0-8652-E9C75AF4E25D}" type="slidenum">
              <a:rPr lang="en-US"/>
              <a:pPr/>
              <a:t>25</a:t>
            </a:fld>
            <a:endParaRPr lang="en-US"/>
          </a:p>
        </p:txBody>
      </p:sp>
      <p:sp>
        <p:nvSpPr>
          <p:cNvPr id="4843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43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8D49426C-C9BD-4DAC-BEDC-BB0AD1C8EBF3}" type="slidenum">
              <a:rPr lang="en-US" sz="1200" smtClean="0"/>
              <a:pPr/>
              <a:t>35</a:t>
            </a:fld>
            <a:endParaRPr lang="en-US" sz="1200" smtClean="0"/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3933990-75C9-4D10-9527-35DA7FE098D2}" type="slidenum">
              <a:rPr lang="en-US"/>
              <a:pPr/>
              <a:t>43</a:t>
            </a:fld>
            <a:endParaRPr lang="en-US"/>
          </a:p>
        </p:txBody>
      </p:sp>
      <p:sp>
        <p:nvSpPr>
          <p:cNvPr id="4853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53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0059283-B70B-465E-8DFA-7DC08C9B8FAB}" type="slidenum">
              <a:rPr lang="en-US"/>
              <a:pPr/>
              <a:t>45</a:t>
            </a:fld>
            <a:endParaRPr lang="en-US"/>
          </a:p>
        </p:txBody>
      </p:sp>
      <p:sp>
        <p:nvSpPr>
          <p:cNvPr id="4864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64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D492F9D-B21B-4BD7-A7CC-7A8A74319A89}" type="slidenum">
              <a:rPr lang="en-US"/>
              <a:pPr/>
              <a:t>48</a:t>
            </a:fld>
            <a:endParaRPr lang="en-US"/>
          </a:p>
        </p:txBody>
      </p:sp>
      <p:sp>
        <p:nvSpPr>
          <p:cNvPr id="4874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74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2AF8694-8528-4024-9DD7-9AA5E8B26EDE}" type="slidenum">
              <a:rPr lang="en-US"/>
              <a:pPr/>
              <a:t>51</a:t>
            </a:fld>
            <a:endParaRPr lang="en-US"/>
          </a:p>
        </p:txBody>
      </p:sp>
      <p:sp>
        <p:nvSpPr>
          <p:cNvPr id="4884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84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EF6E79F-EF85-45CD-B618-B90BC67CA79F}" type="slidenum">
              <a:rPr lang="en-US"/>
              <a:pPr/>
              <a:t>52</a:t>
            </a:fld>
            <a:endParaRPr lang="en-US"/>
          </a:p>
        </p:txBody>
      </p:sp>
      <p:sp>
        <p:nvSpPr>
          <p:cNvPr id="490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04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3467475-B50B-4A25-ABAD-4814F39F5B61}" type="slidenum">
              <a:rPr lang="en-US"/>
              <a:pPr/>
              <a:t>53</a:t>
            </a:fld>
            <a:endParaRPr lang="en-US"/>
          </a:p>
        </p:txBody>
      </p:sp>
      <p:sp>
        <p:nvSpPr>
          <p:cNvPr id="4915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0724AF2-69B1-4CFA-B8B6-99D7C81A4A17}" type="slidenum">
              <a:rPr lang="en-US"/>
              <a:pPr/>
              <a:t>54</a:t>
            </a:fld>
            <a:endParaRPr lang="en-US"/>
          </a:p>
        </p:txBody>
      </p:sp>
      <p:sp>
        <p:nvSpPr>
          <p:cNvPr id="4925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25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5DFA9EE-47E2-4B4B-B624-AFA37AE3A976}" type="slidenum">
              <a:rPr lang="en-US"/>
              <a:pPr/>
              <a:t>55</a:t>
            </a:fld>
            <a:endParaRPr lang="en-US"/>
          </a:p>
        </p:txBody>
      </p:sp>
      <p:sp>
        <p:nvSpPr>
          <p:cNvPr id="4935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35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94AACD5-F696-4AD9-B120-46FE1048DB18}" type="slidenum">
              <a:rPr lang="en-US"/>
              <a:pPr/>
              <a:t>56</a:t>
            </a:fld>
            <a:endParaRPr lang="en-US"/>
          </a:p>
        </p:txBody>
      </p:sp>
      <p:sp>
        <p:nvSpPr>
          <p:cNvPr id="494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4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3A2C26E-749B-441C-B8D9-DA5F5F8F9FAB}" type="slidenum">
              <a:rPr lang="en-US"/>
              <a:pPr/>
              <a:t>60</a:t>
            </a:fld>
            <a:endParaRPr lang="en-US"/>
          </a:p>
        </p:txBody>
      </p:sp>
      <p:sp>
        <p:nvSpPr>
          <p:cNvPr id="4956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56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05EC8-D762-4F67-A6DA-DA17CD49A12D}" type="datetimeFigureOut">
              <a:rPr lang="en-US" smtClean="0"/>
              <a:t>5/1/2023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F6C439-CB22-44C0-BB2D-F2464FF71E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24585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05EC8-D762-4F67-A6DA-DA17CD49A12D}" type="datetimeFigureOut">
              <a:rPr lang="en-US" smtClean="0"/>
              <a:t>5/1/2023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F6C439-CB22-44C0-BB2D-F2464FF71E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64941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05EC8-D762-4F67-A6DA-DA17CD49A12D}" type="datetimeFigureOut">
              <a:rPr lang="en-US" smtClean="0"/>
              <a:t>5/1/2023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F6C439-CB22-44C0-BB2D-F2464FF71E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08524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05EC8-D762-4F67-A6DA-DA17CD49A12D}" type="datetimeFigureOut">
              <a:rPr lang="en-US" smtClean="0"/>
              <a:t>5/1/2023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F6C439-CB22-44C0-BB2D-F2464FF71E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41540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05EC8-D762-4F67-A6DA-DA17CD49A12D}" type="datetimeFigureOut">
              <a:rPr lang="en-US" smtClean="0"/>
              <a:t>5/1/2023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F6C439-CB22-44C0-BB2D-F2464FF71E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61060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05EC8-D762-4F67-A6DA-DA17CD49A12D}" type="datetimeFigureOut">
              <a:rPr lang="en-US" smtClean="0"/>
              <a:t>5/1/2023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F6C439-CB22-44C0-BB2D-F2464FF71E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41733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05EC8-D762-4F67-A6DA-DA17CD49A12D}" type="datetimeFigureOut">
              <a:rPr lang="en-US" smtClean="0"/>
              <a:t>5/1/2023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F6C439-CB22-44C0-BB2D-F2464FF71E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57966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05EC8-D762-4F67-A6DA-DA17CD49A12D}" type="datetimeFigureOut">
              <a:rPr lang="en-US" smtClean="0"/>
              <a:t>5/1/2023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F6C439-CB22-44C0-BB2D-F2464FF71E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72992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05EC8-D762-4F67-A6DA-DA17CD49A12D}" type="datetimeFigureOut">
              <a:rPr lang="en-US" smtClean="0"/>
              <a:t>5/1/2023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F6C439-CB22-44C0-BB2D-F2464FF71E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43840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05EC8-D762-4F67-A6DA-DA17CD49A12D}" type="datetimeFigureOut">
              <a:rPr lang="en-US" smtClean="0"/>
              <a:t>5/1/2023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F6C439-CB22-44C0-BB2D-F2464FF71E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83928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05EC8-D762-4F67-A6DA-DA17CD49A12D}" type="datetimeFigureOut">
              <a:rPr lang="en-US" smtClean="0"/>
              <a:t>5/1/2023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F6C439-CB22-44C0-BB2D-F2464FF71E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00554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CC54BD-837E-4A93-9C10-603C1B8B6978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5/1/2023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D3159D-AAB2-4412-A877-6A716C7E5BB3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65898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B1A38A-AA00-4C2E-AA55-D1BD674456E5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5/1/2023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D8AA01-A044-4585-BA56-F2B6D62810A4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433903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96A07A-4A4B-4334-AC29-73825F2B3567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5/1/2023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0B53CB-B001-494D-B356-A3B2BB5A5AE6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170979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4A4ECF-198A-44AC-9CA6-5C4AE6CC9378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5/1/2023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AACE3F-62DD-445B-A6C9-808684919A2A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592898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63DF00-2AF1-43E0-A9B9-E14FF7E8B571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5/1/2023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00C8CF-9D76-4C8D-B774-C44307F61B12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509808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AC6B2C-9A67-44EC-8147-EFC534FFCA07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5/1/2023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4DF981-DDE9-4834-AE21-3F4486B3AC59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821958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28BF51-643D-498D-AB0A-4B2F95C327B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5/1/2023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095B6A-8671-40D7-8450-BA5D84AD3CFD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697205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9D26F3-BB3E-45B4-811A-C32CB58A998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5/1/2023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A478D0-61F8-4A09-A4EB-B44C4B28A9AB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128090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C7BF21-0457-482D-A1B2-A9961BE59E95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5/1/2023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FB8499-9D09-4D19-BCC8-30E42F7E8B0A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112628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4C123F-4032-4087-91D2-B0703878E60F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5/1/2023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3BC404-B272-41C1-97B5-8657725D9886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300500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0B6BF3-F045-4FE6-928A-5412524B6682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5/1/2023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F0FD5C-652A-4A07-9038-FB21F8DBD692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642505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ABB7C2-ADB1-4F41-A868-BC765CC7713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828598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5000" y="228600"/>
            <a:ext cx="7086600" cy="1447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61988" y="19050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4388" y="19050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1B8207-3627-4933-B1C6-4ECB061F82B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365783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gradFill rotWithShape="0">
          <a:gsLst>
            <a:gs pos="0">
              <a:schemeClr val="bg2"/>
            </a:gs>
            <a:gs pos="50000">
              <a:schemeClr val="bg1"/>
            </a:gs>
            <a:gs pos="100000">
              <a:schemeClr val="bg2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hidden">
          <a:xfrm>
            <a:off x="2895600" y="0"/>
            <a:ext cx="3352800" cy="6856413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50000">
                <a:schemeClr val="bg1"/>
              </a:gs>
              <a:gs pos="100000">
                <a:schemeClr val="bg2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sz="2400" dirty="0">
              <a:solidFill>
                <a:srgbClr val="EAEAEA"/>
              </a:solidFill>
            </a:endParaRPr>
          </a:p>
        </p:txBody>
      </p:sp>
      <p:grpSp>
        <p:nvGrpSpPr>
          <p:cNvPr id="5" name="Group 3"/>
          <p:cNvGrpSpPr>
            <a:grpSpLocks/>
          </p:cNvGrpSpPr>
          <p:nvPr/>
        </p:nvGrpSpPr>
        <p:grpSpPr bwMode="auto">
          <a:xfrm>
            <a:off x="2133600" y="473075"/>
            <a:ext cx="4878388" cy="3490913"/>
            <a:chOff x="1344" y="298"/>
            <a:chExt cx="3073" cy="2199"/>
          </a:xfrm>
        </p:grpSpPr>
        <p:sp>
          <p:nvSpPr>
            <p:cNvPr id="6" name="Freeform 4"/>
            <p:cNvSpPr>
              <a:spLocks/>
            </p:cNvSpPr>
            <p:nvPr/>
          </p:nvSpPr>
          <p:spPr bwMode="auto">
            <a:xfrm>
              <a:off x="1344" y="1035"/>
              <a:ext cx="1019" cy="907"/>
            </a:xfrm>
            <a:custGeom>
              <a:avLst/>
              <a:gdLst/>
              <a:ahLst/>
              <a:cxnLst>
                <a:cxn ang="0">
                  <a:pos x="0" y="566"/>
                </a:cxn>
                <a:cxn ang="0">
                  <a:pos x="0" y="906"/>
                </a:cxn>
                <a:cxn ang="0">
                  <a:pos x="1014" y="283"/>
                </a:cxn>
                <a:cxn ang="0">
                  <a:pos x="1018" y="307"/>
                </a:cxn>
                <a:cxn ang="0">
                  <a:pos x="869" y="0"/>
                </a:cxn>
                <a:cxn ang="0">
                  <a:pos x="0" y="566"/>
                </a:cxn>
              </a:cxnLst>
              <a:rect l="0" t="0" r="r" b="b"/>
              <a:pathLst>
                <a:path w="1019" h="907">
                  <a:moveTo>
                    <a:pt x="0" y="566"/>
                  </a:moveTo>
                  <a:lnTo>
                    <a:pt x="0" y="906"/>
                  </a:lnTo>
                  <a:lnTo>
                    <a:pt x="1014" y="283"/>
                  </a:lnTo>
                  <a:lnTo>
                    <a:pt x="1018" y="307"/>
                  </a:lnTo>
                  <a:lnTo>
                    <a:pt x="869" y="0"/>
                  </a:lnTo>
                  <a:lnTo>
                    <a:pt x="0" y="566"/>
                  </a:lnTo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 dirty="0">
                <a:solidFill>
                  <a:srgbClr val="EAEAEA"/>
                </a:solidFill>
              </a:endParaRPr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auto">
            <a:xfrm>
              <a:off x="3398" y="1035"/>
              <a:ext cx="1019" cy="907"/>
            </a:xfrm>
            <a:custGeom>
              <a:avLst/>
              <a:gdLst/>
              <a:ahLst/>
              <a:cxnLst>
                <a:cxn ang="0">
                  <a:pos x="1018" y="566"/>
                </a:cxn>
                <a:cxn ang="0">
                  <a:pos x="1018" y="906"/>
                </a:cxn>
                <a:cxn ang="0">
                  <a:pos x="3" y="283"/>
                </a:cxn>
                <a:cxn ang="0">
                  <a:pos x="0" y="307"/>
                </a:cxn>
                <a:cxn ang="0">
                  <a:pos x="148" y="0"/>
                </a:cxn>
                <a:cxn ang="0">
                  <a:pos x="1018" y="566"/>
                </a:cxn>
              </a:cxnLst>
              <a:rect l="0" t="0" r="r" b="b"/>
              <a:pathLst>
                <a:path w="1019" h="907">
                  <a:moveTo>
                    <a:pt x="1018" y="566"/>
                  </a:moveTo>
                  <a:lnTo>
                    <a:pt x="1018" y="906"/>
                  </a:lnTo>
                  <a:lnTo>
                    <a:pt x="3" y="283"/>
                  </a:lnTo>
                  <a:lnTo>
                    <a:pt x="0" y="307"/>
                  </a:lnTo>
                  <a:lnTo>
                    <a:pt x="148" y="0"/>
                  </a:lnTo>
                  <a:lnTo>
                    <a:pt x="1018" y="566"/>
                  </a:lnTo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 dirty="0">
                <a:solidFill>
                  <a:srgbClr val="EAEAEA"/>
                </a:solidFill>
              </a:endParaRPr>
            </a:p>
          </p:txBody>
        </p:sp>
        <p:grpSp>
          <p:nvGrpSpPr>
            <p:cNvPr id="8" name="Group 6"/>
            <p:cNvGrpSpPr>
              <a:grpSpLocks/>
            </p:cNvGrpSpPr>
            <p:nvPr/>
          </p:nvGrpSpPr>
          <p:grpSpPr bwMode="auto">
            <a:xfrm>
              <a:off x="1571" y="298"/>
              <a:ext cx="2632" cy="2199"/>
              <a:chOff x="1571" y="298"/>
              <a:chExt cx="2632" cy="2199"/>
            </a:xfrm>
          </p:grpSpPr>
          <p:sp>
            <p:nvSpPr>
              <p:cNvPr id="10" name="AutoShape 7" descr="Green marble"/>
              <p:cNvSpPr>
                <a:spLocks noChangeArrowheads="1"/>
              </p:cNvSpPr>
              <p:nvPr/>
            </p:nvSpPr>
            <p:spPr bwMode="auto">
              <a:xfrm rot="10800000" flipH="1">
                <a:off x="1571" y="298"/>
                <a:ext cx="2631" cy="2198"/>
              </a:xfrm>
              <a:prstGeom prst="triangle">
                <a:avLst>
                  <a:gd name="adj" fmla="val 49995"/>
                </a:avLst>
              </a:prstGeom>
              <a:blipFill dpi="0" rotWithShape="0">
                <a:blip r:embed="rId2"/>
                <a:srcRect/>
                <a:tile tx="0" ty="0" sx="100000" sy="100000" flip="none" algn="tl"/>
              </a:blipFill>
              <a:ln w="12700" cap="sq">
                <a:solidFill>
                  <a:srgbClr val="006633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 dirty="0">
                  <a:solidFill>
                    <a:srgbClr val="EAEAEA"/>
                  </a:solidFill>
                </a:endParaRPr>
              </a:p>
            </p:txBody>
          </p:sp>
          <p:sp>
            <p:nvSpPr>
              <p:cNvPr id="11" name="Freeform 8"/>
              <p:cNvSpPr>
                <a:spLocks/>
              </p:cNvSpPr>
              <p:nvPr/>
            </p:nvSpPr>
            <p:spPr bwMode="auto">
              <a:xfrm>
                <a:off x="1571" y="298"/>
                <a:ext cx="1316" cy="2199"/>
              </a:xfrm>
              <a:custGeom>
                <a:avLst/>
                <a:gdLst/>
                <a:ahLst/>
                <a:cxnLst>
                  <a:cxn ang="0">
                    <a:pos x="1315" y="2198"/>
                  </a:cxn>
                  <a:cxn ang="0">
                    <a:pos x="1315" y="1815"/>
                  </a:cxn>
                  <a:cxn ang="0">
                    <a:pos x="409" y="214"/>
                  </a:cxn>
                  <a:cxn ang="0">
                    <a:pos x="0" y="0"/>
                  </a:cxn>
                  <a:cxn ang="0">
                    <a:pos x="1315" y="2198"/>
                  </a:cxn>
                </a:cxnLst>
                <a:rect l="0" t="0" r="r" b="b"/>
                <a:pathLst>
                  <a:path w="1316" h="2199">
                    <a:moveTo>
                      <a:pt x="1315" y="2198"/>
                    </a:moveTo>
                    <a:lnTo>
                      <a:pt x="1315" y="1815"/>
                    </a:lnTo>
                    <a:lnTo>
                      <a:pt x="409" y="214"/>
                    </a:lnTo>
                    <a:lnTo>
                      <a:pt x="0" y="0"/>
                    </a:lnTo>
                    <a:lnTo>
                      <a:pt x="1315" y="2198"/>
                    </a:lnTo>
                  </a:path>
                </a:pathLst>
              </a:custGeom>
              <a:solidFill>
                <a:srgbClr val="002010">
                  <a:alpha val="50000"/>
                </a:srgbClr>
              </a:solidFill>
              <a:ln w="12700" cap="sq">
                <a:solidFill>
                  <a:srgbClr val="006633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 dirty="0">
                  <a:solidFill>
                    <a:srgbClr val="EAEAEA"/>
                  </a:solidFill>
                </a:endParaRPr>
              </a:p>
            </p:txBody>
          </p:sp>
          <p:sp>
            <p:nvSpPr>
              <p:cNvPr id="12" name="Freeform 9"/>
              <p:cNvSpPr>
                <a:spLocks/>
              </p:cNvSpPr>
              <p:nvPr/>
            </p:nvSpPr>
            <p:spPr bwMode="auto">
              <a:xfrm>
                <a:off x="1571" y="298"/>
                <a:ext cx="2632" cy="21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409" y="216"/>
                  </a:cxn>
                  <a:cxn ang="0">
                    <a:pos x="2279" y="216"/>
                  </a:cxn>
                  <a:cxn ang="0">
                    <a:pos x="2631" y="0"/>
                  </a:cxn>
                  <a:cxn ang="0">
                    <a:pos x="0" y="0"/>
                  </a:cxn>
                </a:cxnLst>
                <a:rect l="0" t="0" r="r" b="b"/>
                <a:pathLst>
                  <a:path w="2632" h="217">
                    <a:moveTo>
                      <a:pt x="0" y="0"/>
                    </a:moveTo>
                    <a:lnTo>
                      <a:pt x="409" y="216"/>
                    </a:lnTo>
                    <a:lnTo>
                      <a:pt x="2279" y="216"/>
                    </a:lnTo>
                    <a:lnTo>
                      <a:pt x="2631" y="0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71BB96">
                  <a:alpha val="50000"/>
                </a:srgbClr>
              </a:solidFill>
              <a:ln w="12700" cap="sq">
                <a:solidFill>
                  <a:srgbClr val="006633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 dirty="0">
                  <a:solidFill>
                    <a:srgbClr val="EAEAEA"/>
                  </a:solidFill>
                </a:endParaRPr>
              </a:p>
            </p:txBody>
          </p:sp>
          <p:sp>
            <p:nvSpPr>
              <p:cNvPr id="13" name="Freeform 10"/>
              <p:cNvSpPr>
                <a:spLocks/>
              </p:cNvSpPr>
              <p:nvPr/>
            </p:nvSpPr>
            <p:spPr bwMode="auto">
              <a:xfrm>
                <a:off x="2886" y="298"/>
                <a:ext cx="1317" cy="2199"/>
              </a:xfrm>
              <a:custGeom>
                <a:avLst/>
                <a:gdLst/>
                <a:ahLst/>
                <a:cxnLst>
                  <a:cxn ang="0">
                    <a:pos x="0" y="2198"/>
                  </a:cxn>
                  <a:cxn ang="0">
                    <a:pos x="0" y="1815"/>
                  </a:cxn>
                  <a:cxn ang="0">
                    <a:pos x="906" y="214"/>
                  </a:cxn>
                  <a:cxn ang="0">
                    <a:pos x="1316" y="0"/>
                  </a:cxn>
                  <a:cxn ang="0">
                    <a:pos x="0" y="2198"/>
                  </a:cxn>
                </a:cxnLst>
                <a:rect l="0" t="0" r="r" b="b"/>
                <a:pathLst>
                  <a:path w="1317" h="2199">
                    <a:moveTo>
                      <a:pt x="0" y="2198"/>
                    </a:moveTo>
                    <a:lnTo>
                      <a:pt x="0" y="1815"/>
                    </a:lnTo>
                    <a:lnTo>
                      <a:pt x="906" y="214"/>
                    </a:lnTo>
                    <a:lnTo>
                      <a:pt x="1316" y="0"/>
                    </a:lnTo>
                    <a:lnTo>
                      <a:pt x="0" y="2198"/>
                    </a:lnTo>
                  </a:path>
                </a:pathLst>
              </a:custGeom>
              <a:solidFill>
                <a:srgbClr val="006633">
                  <a:alpha val="50000"/>
                </a:srgbClr>
              </a:solidFill>
              <a:ln w="12700" cap="sq">
                <a:solidFill>
                  <a:srgbClr val="006633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 dirty="0">
                  <a:solidFill>
                    <a:srgbClr val="EAEAEA"/>
                  </a:solidFill>
                </a:endParaRPr>
              </a:p>
            </p:txBody>
          </p:sp>
        </p:grpSp>
        <p:sp>
          <p:nvSpPr>
            <p:cNvPr id="9" name="Rectangle 11"/>
            <p:cNvSpPr>
              <a:spLocks noChangeArrowheads="1"/>
            </p:cNvSpPr>
            <p:nvPr/>
          </p:nvSpPr>
          <p:spPr bwMode="auto">
            <a:xfrm>
              <a:off x="1344" y="1631"/>
              <a:ext cx="3069" cy="31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folHlink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 dirty="0">
                <a:solidFill>
                  <a:srgbClr val="EAEAEA"/>
                </a:solidFill>
              </a:endParaRPr>
            </a:p>
          </p:txBody>
        </p:sp>
      </p:grpSp>
      <p:sp>
        <p:nvSpPr>
          <p:cNvPr id="56332" name="Rectangle 12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3886200"/>
            <a:ext cx="7772400" cy="114300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6333" name="Rectangle 1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5410200"/>
            <a:ext cx="6400800" cy="12954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dt" sz="quarter" idx="10"/>
          </p:nvPr>
        </p:nvSpPr>
        <p:spPr>
          <a:xfrm>
            <a:off x="685800" y="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EAEAEA"/>
              </a:solidFill>
            </a:endParaRPr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EAEAEA"/>
              </a:solidFill>
            </a:endParaRPr>
          </a:p>
        </p:txBody>
      </p:sp>
      <p:sp>
        <p:nvSpPr>
          <p:cNvPr id="16" name="Rectangle 1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988B8F-FCFC-462E-8DCE-2EFD9A4330C0}" type="slidenum">
              <a:rPr lang="en-US">
                <a:solidFill>
                  <a:srgbClr val="EAEAEA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EAEAE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687406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EAEAEA"/>
              </a:solidFill>
            </a:endParaRPr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EAEAEA"/>
              </a:solidFill>
            </a:endParaRPr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A38EF0-084A-4F2B-804B-B425EC5D9E19}" type="slidenum">
              <a:rPr lang="en-US">
                <a:solidFill>
                  <a:srgbClr val="EAEAEA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EAEAE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231380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EAEAEA"/>
              </a:solidFill>
            </a:endParaRPr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EAEAEA"/>
              </a:solidFill>
            </a:endParaRPr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26F493-F77B-4C5C-B755-4CC783083262}" type="slidenum">
              <a:rPr lang="en-US">
                <a:solidFill>
                  <a:srgbClr val="EAEAEA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EAEAE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820401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1988" y="19050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4388" y="19050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EAEAEA"/>
              </a:solidFill>
            </a:endParaRPr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EAEAEA"/>
              </a:solidFill>
            </a:endParaRPr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0B7D8A-8570-4AA9-A097-FD8BB6B84918}" type="slidenum">
              <a:rPr lang="en-US">
                <a:solidFill>
                  <a:srgbClr val="EAEAEA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EAEAE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924114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EAEAEA"/>
              </a:solidFill>
            </a:endParaRPr>
          </a:p>
        </p:txBody>
      </p:sp>
      <p:sp>
        <p:nvSpPr>
          <p:cNvPr id="8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EAEAEA"/>
              </a:solidFill>
            </a:endParaRPr>
          </a:p>
        </p:txBody>
      </p:sp>
      <p:sp>
        <p:nvSpPr>
          <p:cNvPr id="9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AB9EEF-6E3E-4B5D-B747-F5774C1D43AC}" type="slidenum">
              <a:rPr lang="en-US">
                <a:solidFill>
                  <a:srgbClr val="EAEAEA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EAEAE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968326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EAEAEA"/>
              </a:solidFill>
            </a:endParaRPr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EAEAEA"/>
              </a:solidFill>
            </a:endParaRPr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C35BC8-68FE-4E6E-812B-E06F961A735C}" type="slidenum">
              <a:rPr lang="en-US">
                <a:solidFill>
                  <a:srgbClr val="EAEAEA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EAEAE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960830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EAEAEA"/>
              </a:solidFill>
            </a:endParaRPr>
          </a:p>
        </p:txBody>
      </p:sp>
      <p:sp>
        <p:nvSpPr>
          <p:cNvPr id="3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EAEAEA"/>
              </a:solidFill>
            </a:endParaRPr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5F6019-743A-4D9C-A193-5A72A85CE79D}" type="slidenum">
              <a:rPr lang="en-US">
                <a:solidFill>
                  <a:srgbClr val="EAEAEA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EAEAE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08023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EAEAEA"/>
              </a:solidFill>
            </a:endParaRPr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EAEAEA"/>
              </a:solidFill>
            </a:endParaRPr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9BDCA9-72DE-4076-8AAD-3CF6F928E56A}" type="slidenum">
              <a:rPr lang="en-US">
                <a:solidFill>
                  <a:srgbClr val="EAEAEA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EAEAE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591174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EAEAEA"/>
              </a:solidFill>
            </a:endParaRPr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EAEAEA"/>
              </a:solidFill>
            </a:endParaRPr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4814AB-CF06-46A4-A2D3-E894ED06A88F}" type="slidenum">
              <a:rPr lang="en-US">
                <a:solidFill>
                  <a:srgbClr val="EAEAEA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EAEAE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517000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EAEAEA"/>
              </a:solidFill>
            </a:endParaRPr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EAEAEA"/>
              </a:solidFill>
            </a:endParaRPr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6F8D35-1F1E-4614-8FFF-E24148005504}" type="slidenum">
              <a:rPr lang="en-US">
                <a:solidFill>
                  <a:srgbClr val="EAEAEA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EAEAE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632383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10388" y="228600"/>
            <a:ext cx="2081212" cy="5791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61988" y="228600"/>
            <a:ext cx="6096000" cy="5791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EAEAEA"/>
              </a:solidFill>
            </a:endParaRPr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EAEAEA"/>
              </a:solidFill>
            </a:endParaRPr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E33020-CC1B-4FB0-BD9D-B3BDEDEB29F2}" type="slidenum">
              <a:rPr lang="en-US">
                <a:solidFill>
                  <a:srgbClr val="EAEAEA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EAEAE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711842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5000" y="228600"/>
            <a:ext cx="7086600" cy="1447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61988" y="19050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4388" y="19050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EAEAEA"/>
              </a:solidFill>
            </a:endParaRPr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EAEAEA"/>
              </a:solidFill>
            </a:endParaRPr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1B8207-3627-4933-B1C6-4ECB061F82B8}" type="slidenum">
              <a:rPr lang="en-US">
                <a:solidFill>
                  <a:srgbClr val="EAEAEA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EAEAE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497570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EAEAEA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EAEAEA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F44572-1EC7-422C-A5A3-365E19AFA5C0}" type="slidenum">
              <a:rPr lang="en-US">
                <a:solidFill>
                  <a:srgbClr val="EAEAEA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EAEAE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876219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pPr lvl="0"/>
            <a:endParaRPr lang="en-US" noProof="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EAEAEA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EAEAEA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BBC172-2D4C-4C8D-8A01-7104A150DD78}" type="slidenum">
              <a:rPr lang="en-US">
                <a:solidFill>
                  <a:srgbClr val="EAEAEA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EAEAE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685232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endParaRPr lang="en-US" noProof="0" dirty="0" smtClean="0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EAEAEA"/>
              </a:solidFill>
            </a:endParaRPr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EAEAEA"/>
              </a:solidFill>
            </a:endParaRPr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03E77B-EF50-480E-83F1-F2498266C75C}" type="slidenum">
              <a:rPr lang="en-US">
                <a:solidFill>
                  <a:srgbClr val="EAEAEA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EAEAE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92044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37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17" Type="http://schemas.openxmlformats.org/officeDocument/2006/relationships/image" Target="../media/image1.jpeg"/><Relationship Id="rId2" Type="http://schemas.openxmlformats.org/officeDocument/2006/relationships/slideLayout" Target="../slideLayouts/slideLayout26.xml"/><Relationship Id="rId16" Type="http://schemas.openxmlformats.org/officeDocument/2006/relationships/theme" Target="../theme/theme3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slideLayout" Target="../slideLayouts/slideLayout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205EC8-D762-4F67-A6DA-DA17CD49A12D}" type="datetimeFigureOut">
              <a:rPr lang="en-US" smtClean="0"/>
              <a:t>5/1/2023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F6C439-CB22-44C0-BB2D-F2464FF71E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67141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06519511-9654-4BE9-A59F-92104A68FEC3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5/1/2023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281DC31-E1C9-471C-814F-9AE09623C49F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1747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3" r:id="rId12"/>
    <p:sldLayoutId id="2147483690" r:id="rId13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chemeClr val="bg2"/>
            </a:gs>
          </a:gsLst>
          <a:path path="rect">
            <a:fillToRect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ChangeArrowheads="1"/>
          </p:cNvSpPr>
          <p:nvPr/>
        </p:nvSpPr>
        <p:spPr bwMode="hidden">
          <a:xfrm>
            <a:off x="0" y="0"/>
            <a:ext cx="1752600" cy="6856413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50000">
                <a:schemeClr val="bg1"/>
              </a:gs>
              <a:gs pos="100000">
                <a:schemeClr val="bg2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sz="2400" dirty="0">
              <a:solidFill>
                <a:srgbClr val="EAEAEA"/>
              </a:solidFill>
            </a:endParaRPr>
          </a:p>
        </p:txBody>
      </p:sp>
      <p:grpSp>
        <p:nvGrpSpPr>
          <p:cNvPr id="1027" name="Group 3"/>
          <p:cNvGrpSpPr>
            <a:grpSpLocks/>
          </p:cNvGrpSpPr>
          <p:nvPr/>
        </p:nvGrpSpPr>
        <p:grpSpPr bwMode="auto">
          <a:xfrm>
            <a:off x="152400" y="374650"/>
            <a:ext cx="1525588" cy="1227138"/>
            <a:chOff x="96" y="236"/>
            <a:chExt cx="961" cy="773"/>
          </a:xfrm>
        </p:grpSpPr>
        <p:sp>
          <p:nvSpPr>
            <p:cNvPr id="55300" name="Freeform 4"/>
            <p:cNvSpPr>
              <a:spLocks/>
            </p:cNvSpPr>
            <p:nvPr/>
          </p:nvSpPr>
          <p:spPr bwMode="auto">
            <a:xfrm>
              <a:off x="738" y="495"/>
              <a:ext cx="319" cy="319"/>
            </a:xfrm>
            <a:custGeom>
              <a:avLst/>
              <a:gdLst/>
              <a:ahLst/>
              <a:cxnLst>
                <a:cxn ang="0">
                  <a:pos x="318" y="198"/>
                </a:cxn>
                <a:cxn ang="0">
                  <a:pos x="318" y="318"/>
                </a:cxn>
                <a:cxn ang="0">
                  <a:pos x="1" y="99"/>
                </a:cxn>
                <a:cxn ang="0">
                  <a:pos x="0" y="108"/>
                </a:cxn>
                <a:cxn ang="0">
                  <a:pos x="46" y="0"/>
                </a:cxn>
                <a:cxn ang="0">
                  <a:pos x="318" y="198"/>
                </a:cxn>
              </a:cxnLst>
              <a:rect l="0" t="0" r="r" b="b"/>
              <a:pathLst>
                <a:path w="319" h="319">
                  <a:moveTo>
                    <a:pt x="318" y="198"/>
                  </a:moveTo>
                  <a:lnTo>
                    <a:pt x="318" y="318"/>
                  </a:lnTo>
                  <a:lnTo>
                    <a:pt x="1" y="99"/>
                  </a:lnTo>
                  <a:lnTo>
                    <a:pt x="0" y="108"/>
                  </a:lnTo>
                  <a:lnTo>
                    <a:pt x="46" y="0"/>
                  </a:lnTo>
                  <a:lnTo>
                    <a:pt x="318" y="198"/>
                  </a:lnTo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 dirty="0">
                <a:solidFill>
                  <a:srgbClr val="EAEAEA"/>
                </a:solidFill>
              </a:endParaRPr>
            </a:p>
          </p:txBody>
        </p:sp>
        <p:sp>
          <p:nvSpPr>
            <p:cNvPr id="55301" name="Freeform 5"/>
            <p:cNvSpPr>
              <a:spLocks/>
            </p:cNvSpPr>
            <p:nvPr/>
          </p:nvSpPr>
          <p:spPr bwMode="auto">
            <a:xfrm>
              <a:off x="96" y="495"/>
              <a:ext cx="319" cy="319"/>
            </a:xfrm>
            <a:custGeom>
              <a:avLst/>
              <a:gdLst/>
              <a:ahLst/>
              <a:cxnLst>
                <a:cxn ang="0">
                  <a:pos x="0" y="198"/>
                </a:cxn>
                <a:cxn ang="0">
                  <a:pos x="0" y="318"/>
                </a:cxn>
                <a:cxn ang="0">
                  <a:pos x="316" y="99"/>
                </a:cxn>
                <a:cxn ang="0">
                  <a:pos x="318" y="108"/>
                </a:cxn>
                <a:cxn ang="0">
                  <a:pos x="271" y="0"/>
                </a:cxn>
                <a:cxn ang="0">
                  <a:pos x="0" y="198"/>
                </a:cxn>
              </a:cxnLst>
              <a:rect l="0" t="0" r="r" b="b"/>
              <a:pathLst>
                <a:path w="319" h="319">
                  <a:moveTo>
                    <a:pt x="0" y="198"/>
                  </a:moveTo>
                  <a:lnTo>
                    <a:pt x="0" y="318"/>
                  </a:lnTo>
                  <a:lnTo>
                    <a:pt x="316" y="99"/>
                  </a:lnTo>
                  <a:lnTo>
                    <a:pt x="318" y="108"/>
                  </a:lnTo>
                  <a:lnTo>
                    <a:pt x="271" y="0"/>
                  </a:lnTo>
                  <a:lnTo>
                    <a:pt x="0" y="198"/>
                  </a:lnTo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 dirty="0">
                <a:solidFill>
                  <a:srgbClr val="EAEAEA"/>
                </a:solidFill>
              </a:endParaRPr>
            </a:p>
          </p:txBody>
        </p:sp>
        <p:grpSp>
          <p:nvGrpSpPr>
            <p:cNvPr id="1035" name="Group 6"/>
            <p:cNvGrpSpPr>
              <a:grpSpLocks/>
            </p:cNvGrpSpPr>
            <p:nvPr/>
          </p:nvGrpSpPr>
          <p:grpSpPr bwMode="auto">
            <a:xfrm>
              <a:off x="152" y="236"/>
              <a:ext cx="823" cy="773"/>
              <a:chOff x="152" y="236"/>
              <a:chExt cx="823" cy="773"/>
            </a:xfrm>
          </p:grpSpPr>
          <p:sp>
            <p:nvSpPr>
              <p:cNvPr id="55303" name="AutoShape 7" descr="Green marble"/>
              <p:cNvSpPr>
                <a:spLocks noChangeArrowheads="1"/>
              </p:cNvSpPr>
              <p:nvPr/>
            </p:nvSpPr>
            <p:spPr bwMode="auto">
              <a:xfrm rot="10800000" flipH="1">
                <a:off x="152" y="236"/>
                <a:ext cx="822" cy="772"/>
              </a:xfrm>
              <a:prstGeom prst="triangle">
                <a:avLst>
                  <a:gd name="adj" fmla="val 49995"/>
                </a:avLst>
              </a:prstGeom>
              <a:blipFill dpi="0" rotWithShape="0">
                <a:blip r:embed="rId17"/>
                <a:srcRect/>
                <a:tile tx="0" ty="0" sx="100000" sy="100000" flip="none" algn="tl"/>
              </a:blipFill>
              <a:ln w="12700" cap="sq">
                <a:solidFill>
                  <a:srgbClr val="006633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 dirty="0">
                  <a:solidFill>
                    <a:srgbClr val="EAEAEA"/>
                  </a:solidFill>
                </a:endParaRPr>
              </a:p>
            </p:txBody>
          </p:sp>
          <p:sp>
            <p:nvSpPr>
              <p:cNvPr id="55304" name="Freeform 8"/>
              <p:cNvSpPr>
                <a:spLocks/>
              </p:cNvSpPr>
              <p:nvPr/>
            </p:nvSpPr>
            <p:spPr bwMode="auto">
              <a:xfrm>
                <a:off x="152" y="236"/>
                <a:ext cx="412" cy="773"/>
              </a:xfrm>
              <a:custGeom>
                <a:avLst/>
                <a:gdLst/>
                <a:ahLst/>
                <a:cxnLst>
                  <a:cxn ang="0">
                    <a:pos x="411" y="772"/>
                  </a:cxn>
                  <a:cxn ang="0">
                    <a:pos x="411" y="637"/>
                  </a:cxn>
                  <a:cxn ang="0">
                    <a:pos x="127" y="75"/>
                  </a:cxn>
                  <a:cxn ang="0">
                    <a:pos x="0" y="0"/>
                  </a:cxn>
                  <a:cxn ang="0">
                    <a:pos x="411" y="772"/>
                  </a:cxn>
                </a:cxnLst>
                <a:rect l="0" t="0" r="r" b="b"/>
                <a:pathLst>
                  <a:path w="412" h="773">
                    <a:moveTo>
                      <a:pt x="411" y="772"/>
                    </a:moveTo>
                    <a:lnTo>
                      <a:pt x="411" y="637"/>
                    </a:lnTo>
                    <a:lnTo>
                      <a:pt x="127" y="75"/>
                    </a:lnTo>
                    <a:lnTo>
                      <a:pt x="0" y="0"/>
                    </a:lnTo>
                    <a:lnTo>
                      <a:pt x="411" y="772"/>
                    </a:lnTo>
                  </a:path>
                </a:pathLst>
              </a:custGeom>
              <a:solidFill>
                <a:srgbClr val="002010">
                  <a:alpha val="50000"/>
                </a:srgbClr>
              </a:solidFill>
              <a:ln w="12700" cap="sq">
                <a:solidFill>
                  <a:srgbClr val="006633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 dirty="0">
                  <a:solidFill>
                    <a:srgbClr val="EAEAEA"/>
                  </a:solidFill>
                </a:endParaRPr>
              </a:p>
            </p:txBody>
          </p:sp>
          <p:sp>
            <p:nvSpPr>
              <p:cNvPr id="55305" name="Freeform 9"/>
              <p:cNvSpPr>
                <a:spLocks/>
              </p:cNvSpPr>
              <p:nvPr/>
            </p:nvSpPr>
            <p:spPr bwMode="auto">
              <a:xfrm>
                <a:off x="152" y="236"/>
                <a:ext cx="823" cy="7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27" y="76"/>
                  </a:cxn>
                  <a:cxn ang="0">
                    <a:pos x="712" y="76"/>
                  </a:cxn>
                  <a:cxn ang="0">
                    <a:pos x="822" y="0"/>
                  </a:cxn>
                  <a:cxn ang="0">
                    <a:pos x="0" y="0"/>
                  </a:cxn>
                </a:cxnLst>
                <a:rect l="0" t="0" r="r" b="b"/>
                <a:pathLst>
                  <a:path w="823" h="77">
                    <a:moveTo>
                      <a:pt x="0" y="0"/>
                    </a:moveTo>
                    <a:lnTo>
                      <a:pt x="127" y="76"/>
                    </a:lnTo>
                    <a:lnTo>
                      <a:pt x="712" y="76"/>
                    </a:lnTo>
                    <a:lnTo>
                      <a:pt x="822" y="0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71BB96">
                  <a:alpha val="50000"/>
                </a:srgbClr>
              </a:solidFill>
              <a:ln w="12700" cap="sq">
                <a:solidFill>
                  <a:srgbClr val="006633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 dirty="0">
                  <a:solidFill>
                    <a:srgbClr val="EAEAEA"/>
                  </a:solidFill>
                </a:endParaRPr>
              </a:p>
            </p:txBody>
          </p:sp>
          <p:sp>
            <p:nvSpPr>
              <p:cNvPr id="55306" name="Freeform 10"/>
              <p:cNvSpPr>
                <a:spLocks/>
              </p:cNvSpPr>
              <p:nvPr/>
            </p:nvSpPr>
            <p:spPr bwMode="auto">
              <a:xfrm>
                <a:off x="563" y="236"/>
                <a:ext cx="412" cy="773"/>
              </a:xfrm>
              <a:custGeom>
                <a:avLst/>
                <a:gdLst/>
                <a:ahLst/>
                <a:cxnLst>
                  <a:cxn ang="0">
                    <a:pos x="0" y="772"/>
                  </a:cxn>
                  <a:cxn ang="0">
                    <a:pos x="0" y="637"/>
                  </a:cxn>
                  <a:cxn ang="0">
                    <a:pos x="283" y="75"/>
                  </a:cxn>
                  <a:cxn ang="0">
                    <a:pos x="411" y="0"/>
                  </a:cxn>
                  <a:cxn ang="0">
                    <a:pos x="0" y="772"/>
                  </a:cxn>
                </a:cxnLst>
                <a:rect l="0" t="0" r="r" b="b"/>
                <a:pathLst>
                  <a:path w="412" h="773">
                    <a:moveTo>
                      <a:pt x="0" y="772"/>
                    </a:moveTo>
                    <a:lnTo>
                      <a:pt x="0" y="637"/>
                    </a:lnTo>
                    <a:lnTo>
                      <a:pt x="283" y="75"/>
                    </a:lnTo>
                    <a:lnTo>
                      <a:pt x="411" y="0"/>
                    </a:lnTo>
                    <a:lnTo>
                      <a:pt x="0" y="772"/>
                    </a:lnTo>
                  </a:path>
                </a:pathLst>
              </a:custGeom>
              <a:solidFill>
                <a:srgbClr val="006633">
                  <a:alpha val="50000"/>
                </a:srgbClr>
              </a:solidFill>
              <a:ln w="12700" cap="sq">
                <a:solidFill>
                  <a:srgbClr val="006633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 dirty="0">
                  <a:solidFill>
                    <a:srgbClr val="EAEAEA"/>
                  </a:solidFill>
                </a:endParaRPr>
              </a:p>
            </p:txBody>
          </p:sp>
        </p:grpSp>
        <p:sp>
          <p:nvSpPr>
            <p:cNvPr id="55307" name="Rectangle 11"/>
            <p:cNvSpPr>
              <a:spLocks noChangeArrowheads="1"/>
            </p:cNvSpPr>
            <p:nvPr/>
          </p:nvSpPr>
          <p:spPr bwMode="auto">
            <a:xfrm>
              <a:off x="96" y="704"/>
              <a:ext cx="959" cy="109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folHlink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 dirty="0">
                <a:solidFill>
                  <a:srgbClr val="EAEAEA"/>
                </a:solidFill>
              </a:endParaRPr>
            </a:p>
          </p:txBody>
        </p:sp>
      </p:grpSp>
      <p:sp>
        <p:nvSpPr>
          <p:cNvPr id="1028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1905000" y="228600"/>
            <a:ext cx="7086600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9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61988" y="19050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55310" name="Rectangle 1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399213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EAEAEA"/>
              </a:solidFill>
            </a:endParaRPr>
          </a:p>
        </p:txBody>
      </p:sp>
      <p:sp>
        <p:nvSpPr>
          <p:cNvPr id="55311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399213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EAEAEA"/>
              </a:solidFill>
            </a:endParaRPr>
          </a:p>
        </p:txBody>
      </p:sp>
      <p:sp>
        <p:nvSpPr>
          <p:cNvPr id="55312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99213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17C3BFA-6F80-4B71-A837-9EAB5DFFE25E}" type="slidenum">
              <a:rPr lang="en-US">
                <a:solidFill>
                  <a:srgbClr val="EAEAEA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dirty="0">
              <a:solidFill>
                <a:srgbClr val="EAEAE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6965258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687" r:id="rId13"/>
    <p:sldLayoutId id="2147483688" r:id="rId14"/>
    <p:sldLayoutId id="2147483689" r:id="rId15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90000"/>
        <a:buFont typeface="Wingdings" pitchFamily="2" charset="2"/>
        <a:buChar char="Ú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3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3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3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8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43608" y="260648"/>
            <a:ext cx="7772400" cy="1470025"/>
          </a:xfrm>
        </p:spPr>
        <p:txBody>
          <a:bodyPr>
            <a:normAutofit/>
          </a:bodyPr>
          <a:lstStyle/>
          <a:p>
            <a:r>
              <a:rPr lang="en-US" sz="6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Cranial Nerves</a:t>
            </a:r>
            <a:endParaRPr lang="en-US" sz="6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Subtitle 2"/>
          <p:cNvSpPr>
            <a:spLocks noGrp="1"/>
          </p:cNvSpPr>
          <p:nvPr/>
        </p:nvSpPr>
        <p:spPr bwMode="auto">
          <a:xfrm>
            <a:off x="413435" y="2492896"/>
            <a:ext cx="8280400" cy="343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None/>
            </a:pPr>
            <a:r>
              <a:rPr lang="en-US" sz="4000" b="1" dirty="0">
                <a:solidFill>
                  <a:srgbClr val="0070C0"/>
                </a:solidFill>
                <a:latin typeface="Baskerville Old Face" pitchFamily="18" charset="0"/>
              </a:rPr>
              <a:t>Assistant Professor </a:t>
            </a:r>
          </a:p>
          <a:p>
            <a:pPr algn="ctr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None/>
            </a:pPr>
            <a:r>
              <a:rPr lang="en-US" sz="4800" b="1" dirty="0">
                <a:solidFill>
                  <a:srgbClr val="0070C0"/>
                </a:solidFill>
                <a:latin typeface="Baskerville Old Face" pitchFamily="18" charset="0"/>
              </a:rPr>
              <a:t>Dr. </a:t>
            </a:r>
            <a:r>
              <a:rPr lang="en-US" sz="4800" b="1" dirty="0" err="1">
                <a:solidFill>
                  <a:srgbClr val="0070C0"/>
                </a:solidFill>
                <a:latin typeface="Baskerville Old Face" pitchFamily="18" charset="0"/>
              </a:rPr>
              <a:t>Duraid</a:t>
            </a:r>
            <a:r>
              <a:rPr lang="en-US" sz="4800" b="1" dirty="0">
                <a:solidFill>
                  <a:srgbClr val="0070C0"/>
                </a:solidFill>
                <a:latin typeface="Baskerville Old Face" pitchFamily="18" charset="0"/>
              </a:rPr>
              <a:t> H </a:t>
            </a:r>
            <a:r>
              <a:rPr lang="en-US" sz="4800" b="1" dirty="0" err="1">
                <a:solidFill>
                  <a:srgbClr val="0070C0"/>
                </a:solidFill>
                <a:latin typeface="Baskerville Old Face" pitchFamily="18" charset="0"/>
              </a:rPr>
              <a:t>Abid</a:t>
            </a:r>
            <a:r>
              <a:rPr lang="en-US" sz="4800" b="1" dirty="0">
                <a:solidFill>
                  <a:srgbClr val="0070C0"/>
                </a:solidFill>
                <a:latin typeface="Baskerville Old Face" pitchFamily="18" charset="0"/>
              </a:rPr>
              <a:t> </a:t>
            </a:r>
            <a:r>
              <a:rPr lang="en-US" sz="4800" b="1" dirty="0" err="1">
                <a:solidFill>
                  <a:srgbClr val="0070C0"/>
                </a:solidFill>
                <a:latin typeface="Baskerville Old Face" pitchFamily="18" charset="0"/>
              </a:rPr>
              <a:t>Alkadem</a:t>
            </a:r>
            <a:endParaRPr lang="en-US" sz="4800" b="1" dirty="0">
              <a:solidFill>
                <a:srgbClr val="0070C0"/>
              </a:solidFill>
              <a:latin typeface="Baskerville Old Face" pitchFamily="18" charset="0"/>
            </a:endParaRPr>
          </a:p>
          <a:p>
            <a:pPr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None/>
            </a:pPr>
            <a:r>
              <a:rPr lang="en-US" sz="2400" b="1" dirty="0" err="1">
                <a:solidFill>
                  <a:srgbClr val="0070C0"/>
                </a:solidFill>
                <a:latin typeface="Baskerville Old Face" pitchFamily="18" charset="0"/>
              </a:rPr>
              <a:t>M.B.Ch.B</a:t>
            </a:r>
            <a:r>
              <a:rPr lang="en-US" sz="2400" b="1" dirty="0">
                <a:solidFill>
                  <a:srgbClr val="0070C0"/>
                </a:solidFill>
                <a:latin typeface="Baskerville Old Face" pitchFamily="18" charset="0"/>
              </a:rPr>
              <a:t> (TUCOM)</a:t>
            </a:r>
          </a:p>
          <a:p>
            <a:pPr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None/>
            </a:pPr>
            <a:r>
              <a:rPr lang="en-US" sz="2400" b="1" dirty="0">
                <a:solidFill>
                  <a:srgbClr val="0070C0"/>
                </a:solidFill>
                <a:latin typeface="Baskerville Old Face" pitchFamily="18" charset="0"/>
              </a:rPr>
              <a:t>MRCS  ENT  (</a:t>
            </a:r>
            <a:r>
              <a:rPr lang="en-US" sz="2400" b="1" dirty="0" err="1">
                <a:solidFill>
                  <a:srgbClr val="0070C0"/>
                </a:solidFill>
                <a:latin typeface="Baskerville Old Face" pitchFamily="18" charset="0"/>
              </a:rPr>
              <a:t>RCSEd</a:t>
            </a:r>
            <a:r>
              <a:rPr lang="en-US" sz="2400" b="1" dirty="0">
                <a:solidFill>
                  <a:srgbClr val="0070C0"/>
                </a:solidFill>
                <a:latin typeface="Baskerville Old Face" pitchFamily="18" charset="0"/>
              </a:rPr>
              <a:t>, UK),</a:t>
            </a:r>
          </a:p>
          <a:p>
            <a:pPr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None/>
            </a:pPr>
            <a:r>
              <a:rPr lang="en-US" sz="2400" b="1" dirty="0">
                <a:solidFill>
                  <a:srgbClr val="0070C0"/>
                </a:solidFill>
                <a:latin typeface="Baskerville Old Face" pitchFamily="18" charset="0"/>
              </a:rPr>
              <a:t>DOHNS (</a:t>
            </a:r>
            <a:r>
              <a:rPr lang="en-US" sz="2400" b="1" dirty="0" err="1">
                <a:solidFill>
                  <a:srgbClr val="0070C0"/>
                </a:solidFill>
                <a:latin typeface="Baskerville Old Face" pitchFamily="18" charset="0"/>
              </a:rPr>
              <a:t>RCSEd</a:t>
            </a:r>
            <a:r>
              <a:rPr lang="en-US" sz="2400" b="1" dirty="0">
                <a:solidFill>
                  <a:srgbClr val="0070C0"/>
                </a:solidFill>
                <a:latin typeface="Baskerville Old Face" pitchFamily="18" charset="0"/>
              </a:rPr>
              <a:t>, UK),</a:t>
            </a:r>
          </a:p>
          <a:p>
            <a:pPr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None/>
            </a:pPr>
            <a:r>
              <a:rPr lang="en-US" sz="2400" b="1" dirty="0">
                <a:solidFill>
                  <a:srgbClr val="0070C0"/>
                </a:solidFill>
                <a:latin typeface="Baskerville Old Face" pitchFamily="18" charset="0"/>
              </a:rPr>
              <a:t>MRES  Anatomy ( Liverpool, UK)</a:t>
            </a:r>
          </a:p>
          <a:p>
            <a:pPr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None/>
            </a:pPr>
            <a:endParaRPr lang="en-US" sz="2400" b="1" dirty="0">
              <a:solidFill>
                <a:srgbClr val="0070C0"/>
              </a:solidFill>
              <a:latin typeface="Baskerville Old Face" pitchFamily="18" charset="0"/>
            </a:endParaRPr>
          </a:p>
          <a:p>
            <a:pPr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None/>
            </a:pPr>
            <a:endParaRPr lang="en-US" sz="2400" b="1" dirty="0">
              <a:solidFill>
                <a:srgbClr val="0070C0"/>
              </a:solidFill>
              <a:latin typeface="Palatino Linotyp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17415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cranial nerves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12 in number</a:t>
            </a:r>
          </a:p>
          <a:p>
            <a:pPr eaLnBrk="1" hangingPunct="1"/>
            <a:r>
              <a:rPr lang="en-US" dirty="0" smtClean="0"/>
              <a:t>Are part of the peripheral nervous system</a:t>
            </a:r>
          </a:p>
          <a:p>
            <a:pPr eaLnBrk="1" hangingPunct="1"/>
            <a:r>
              <a:rPr lang="en-US" dirty="0" smtClean="0"/>
              <a:t>All exit the cranial cavity through foramina or fissures</a:t>
            </a:r>
          </a:p>
          <a:p>
            <a:pPr eaLnBrk="1" hangingPunct="1"/>
            <a:r>
              <a:rPr lang="en-US" dirty="0" smtClean="0"/>
              <a:t>All originate from the brain except cranial nerve 11( Accessory nerve)</a:t>
            </a:r>
          </a:p>
          <a:p>
            <a:pPr eaLnBrk="1" hangingPunct="1"/>
            <a:r>
              <a:rPr lang="en-US" dirty="0" smtClean="0"/>
              <a:t>Contain sensory, motor or both components</a:t>
            </a:r>
          </a:p>
        </p:txBody>
      </p:sp>
    </p:spTree>
    <p:extLst>
      <p:ext uri="{BB962C8B-B14F-4D97-AF65-F5344CB8AC3E}">
        <p14:creationId xmlns:p14="http://schemas.microsoft.com/office/powerpoint/2010/main" val="2459335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ctrTitle"/>
          </p:nvPr>
        </p:nvSpPr>
        <p:spPr>
          <a:xfrm>
            <a:off x="642938" y="142875"/>
            <a:ext cx="7772400" cy="857250"/>
          </a:xfrm>
        </p:spPr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Cranial nerves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71500" y="1214438"/>
            <a:ext cx="8215313" cy="5214937"/>
          </a:xfrm>
        </p:spPr>
        <p:txBody>
          <a:bodyPr rtlCol="0">
            <a:normAutofit fontScale="92500" lnSpcReduction="20000"/>
          </a:bodyPr>
          <a:lstStyle/>
          <a:p>
            <a:pPr algn="just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smtClean="0">
                <a:solidFill>
                  <a:schemeClr val="tx1"/>
                </a:solidFill>
              </a:rPr>
              <a:t>Like spinal nerves, </a:t>
            </a:r>
            <a:r>
              <a:rPr lang="en-US" b="1" dirty="0" smtClean="0">
                <a:solidFill>
                  <a:schemeClr val="tx1"/>
                </a:solidFill>
              </a:rPr>
              <a:t>cranial nerves </a:t>
            </a:r>
            <a:r>
              <a:rPr lang="en-US" dirty="0" smtClean="0">
                <a:solidFill>
                  <a:schemeClr val="tx1"/>
                </a:solidFill>
              </a:rPr>
              <a:t>are bundles of sensory or motor fibers that innervate muscles or glands; carry impulses from sensory receptors, or show a combination of these fiber types. </a:t>
            </a:r>
          </a:p>
          <a:p>
            <a:pPr algn="just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smtClean="0">
                <a:solidFill>
                  <a:schemeClr val="tx1"/>
                </a:solidFill>
              </a:rPr>
              <a:t>They are called </a:t>
            </a:r>
            <a:r>
              <a:rPr lang="en-US" b="1" dirty="0" smtClean="0">
                <a:solidFill>
                  <a:schemeClr val="tx1"/>
                </a:solidFill>
              </a:rPr>
              <a:t>cranial nerves </a:t>
            </a:r>
            <a:r>
              <a:rPr lang="en-US" dirty="0" smtClean="0">
                <a:solidFill>
                  <a:schemeClr val="tx1"/>
                </a:solidFill>
              </a:rPr>
              <a:t>because they emerge through foramina or fissures in the cranium and are covered by tubular sheaths derived from the cranial meninges. </a:t>
            </a:r>
          </a:p>
          <a:p>
            <a:pPr algn="just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smtClean="0">
                <a:solidFill>
                  <a:schemeClr val="tx1"/>
                </a:solidFill>
              </a:rPr>
              <a:t>There are </a:t>
            </a:r>
            <a:r>
              <a:rPr lang="en-US" b="1" dirty="0" smtClean="0">
                <a:solidFill>
                  <a:schemeClr val="tx1"/>
                </a:solidFill>
              </a:rPr>
              <a:t>twelve</a:t>
            </a:r>
            <a:r>
              <a:rPr lang="en-US" dirty="0" smtClean="0">
                <a:solidFill>
                  <a:schemeClr val="tx1"/>
                </a:solidFill>
              </a:rPr>
              <a:t> pairs of cranial nerves, which are numbered I to XII, from rostral to caudal, according to their attachment to the brain and penetration of the cranial </a:t>
            </a:r>
            <a:r>
              <a:rPr lang="en-US" dirty="0" err="1" smtClean="0">
                <a:solidFill>
                  <a:schemeClr val="tx1"/>
                </a:solidFill>
              </a:rPr>
              <a:t>dura</a:t>
            </a:r>
            <a:r>
              <a:rPr lang="en-US" dirty="0" smtClean="0">
                <a:solidFill>
                  <a:schemeClr val="tx1"/>
                </a:solidFill>
              </a:rPr>
              <a:t>. Their names reflect their general distribution or function.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701276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116632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zh-CN" b="1" dirty="0" smtClean="0">
                <a:ea typeface="宋体" pitchFamily="2" charset="-122"/>
              </a:rPr>
              <a:t>Names of cranial nerves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67544" y="1196752"/>
            <a:ext cx="3962400" cy="4899025"/>
          </a:xfrm>
        </p:spPr>
        <p:txBody>
          <a:bodyPr/>
          <a:lstStyle/>
          <a:p>
            <a:pPr eaLnBrk="1" hangingPunct="1"/>
            <a:r>
              <a:rPr lang="en-US" altLang="zh-CN" sz="2200" b="1" dirty="0" smtClean="0">
                <a:ea typeface="宋体" pitchFamily="2" charset="-122"/>
              </a:rPr>
              <a:t>Ⅰ Olfactory nerve </a:t>
            </a:r>
          </a:p>
          <a:p>
            <a:pPr eaLnBrk="1" hangingPunct="1"/>
            <a:r>
              <a:rPr lang="en-US" altLang="zh-CN" sz="2200" b="1" dirty="0" smtClean="0">
                <a:ea typeface="宋体" pitchFamily="2" charset="-122"/>
              </a:rPr>
              <a:t>Ⅱ Optic nerve </a:t>
            </a:r>
          </a:p>
          <a:p>
            <a:pPr eaLnBrk="1" hangingPunct="1"/>
            <a:r>
              <a:rPr lang="en-US" altLang="zh-CN" sz="2200" b="1" dirty="0" smtClean="0">
                <a:ea typeface="宋体" pitchFamily="2" charset="-122"/>
              </a:rPr>
              <a:t>Ⅲ </a:t>
            </a:r>
            <a:r>
              <a:rPr lang="en-US" altLang="zh-CN" sz="2200" b="1" dirty="0" err="1" smtClean="0">
                <a:ea typeface="宋体" pitchFamily="2" charset="-122"/>
              </a:rPr>
              <a:t>Oculomotor</a:t>
            </a:r>
            <a:r>
              <a:rPr lang="en-US" altLang="zh-CN" sz="2200" b="1" dirty="0" smtClean="0">
                <a:ea typeface="宋体" pitchFamily="2" charset="-122"/>
              </a:rPr>
              <a:t> nerve </a:t>
            </a:r>
          </a:p>
          <a:p>
            <a:pPr eaLnBrk="1" hangingPunct="1"/>
            <a:r>
              <a:rPr lang="en-US" altLang="zh-CN" sz="2200" b="1" dirty="0" smtClean="0">
                <a:ea typeface="宋体" pitchFamily="2" charset="-122"/>
              </a:rPr>
              <a:t>Ⅳ Trochlear nerve</a:t>
            </a:r>
          </a:p>
          <a:p>
            <a:pPr eaLnBrk="1" hangingPunct="1"/>
            <a:r>
              <a:rPr lang="en-US" altLang="zh-CN" sz="2200" b="1" dirty="0" smtClean="0">
                <a:ea typeface="宋体" pitchFamily="2" charset="-122"/>
              </a:rPr>
              <a:t>Ⅴ Trigeminal nerve </a:t>
            </a:r>
          </a:p>
          <a:p>
            <a:pPr eaLnBrk="1" hangingPunct="1"/>
            <a:r>
              <a:rPr lang="en-US" altLang="zh-CN" sz="2200" b="1" dirty="0" smtClean="0">
                <a:ea typeface="宋体" pitchFamily="2" charset="-122"/>
              </a:rPr>
              <a:t>Ⅵ </a:t>
            </a:r>
            <a:r>
              <a:rPr lang="en-US" altLang="zh-CN" sz="2200" b="1" dirty="0" err="1" smtClean="0">
                <a:ea typeface="宋体" pitchFamily="2" charset="-122"/>
              </a:rPr>
              <a:t>Abducent</a:t>
            </a:r>
            <a:r>
              <a:rPr lang="en-US" altLang="zh-CN" sz="2200" b="1" dirty="0" smtClean="0">
                <a:ea typeface="宋体" pitchFamily="2" charset="-122"/>
              </a:rPr>
              <a:t> nerve </a:t>
            </a:r>
          </a:p>
          <a:p>
            <a:pPr eaLnBrk="1" hangingPunct="1"/>
            <a:r>
              <a:rPr lang="en-US" altLang="zh-CN" sz="2200" b="1" dirty="0" smtClean="0">
                <a:ea typeface="宋体" pitchFamily="2" charset="-122"/>
              </a:rPr>
              <a:t>Ⅶ Facial nerve    </a:t>
            </a:r>
          </a:p>
          <a:p>
            <a:pPr eaLnBrk="1" hangingPunct="1"/>
            <a:r>
              <a:rPr lang="en-US" altLang="zh-CN" sz="2200" b="1" dirty="0" smtClean="0">
                <a:ea typeface="宋体" pitchFamily="2" charset="-122"/>
              </a:rPr>
              <a:t>Ⅷ </a:t>
            </a:r>
            <a:r>
              <a:rPr lang="en-US" altLang="zh-CN" sz="2200" b="1" dirty="0" err="1" smtClean="0">
                <a:ea typeface="宋体" pitchFamily="2" charset="-122"/>
              </a:rPr>
              <a:t>Vestibulocochlear</a:t>
            </a:r>
            <a:r>
              <a:rPr lang="en-US" altLang="zh-CN" sz="2200" b="1" dirty="0" smtClean="0">
                <a:ea typeface="宋体" pitchFamily="2" charset="-122"/>
              </a:rPr>
              <a:t> nerve  </a:t>
            </a:r>
          </a:p>
          <a:p>
            <a:pPr eaLnBrk="1" hangingPunct="1"/>
            <a:r>
              <a:rPr lang="en-US" altLang="zh-CN" sz="2200" b="1" dirty="0" smtClean="0">
                <a:ea typeface="宋体" pitchFamily="2" charset="-122"/>
              </a:rPr>
              <a:t>Ⅸ Glossopharyngeal nerve</a:t>
            </a:r>
          </a:p>
          <a:p>
            <a:pPr eaLnBrk="1" hangingPunct="1"/>
            <a:r>
              <a:rPr lang="en-US" altLang="zh-CN" sz="2200" b="1" dirty="0" smtClean="0">
                <a:ea typeface="宋体" pitchFamily="2" charset="-122"/>
              </a:rPr>
              <a:t>Ⅹ </a:t>
            </a:r>
            <a:r>
              <a:rPr lang="en-US" altLang="zh-CN" sz="2200" b="1" dirty="0" err="1" smtClean="0">
                <a:ea typeface="宋体" pitchFamily="2" charset="-122"/>
              </a:rPr>
              <a:t>Vagus</a:t>
            </a:r>
            <a:r>
              <a:rPr lang="en-US" altLang="zh-CN" sz="2200" b="1" dirty="0" smtClean="0">
                <a:ea typeface="宋体" pitchFamily="2" charset="-122"/>
              </a:rPr>
              <a:t> nerve    </a:t>
            </a:r>
          </a:p>
          <a:p>
            <a:pPr eaLnBrk="1" hangingPunct="1"/>
            <a:r>
              <a:rPr lang="en-US" altLang="zh-CN" sz="2200" b="1" dirty="0" smtClean="0">
                <a:ea typeface="宋体" pitchFamily="2" charset="-122"/>
              </a:rPr>
              <a:t>Ⅺ Accessory nerve        </a:t>
            </a:r>
          </a:p>
          <a:p>
            <a:pPr eaLnBrk="1" hangingPunct="1"/>
            <a:r>
              <a:rPr lang="en-US" altLang="zh-CN" sz="2200" b="1" dirty="0" smtClean="0">
                <a:ea typeface="宋体" pitchFamily="2" charset="-122"/>
              </a:rPr>
              <a:t>Ⅻ Hypoglossal nerve</a:t>
            </a:r>
          </a:p>
          <a:p>
            <a:pPr eaLnBrk="1" hangingPunct="1"/>
            <a:endParaRPr lang="en-US" altLang="zh-CN" sz="2200" b="1" dirty="0" smtClean="0">
              <a:ea typeface="宋体" pitchFamily="2" charset="-122"/>
            </a:endParaRPr>
          </a:p>
        </p:txBody>
      </p:sp>
      <p:pic>
        <p:nvPicPr>
          <p:cNvPr id="8196" name="Picture 3" descr="脑神经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lum bright="-6000"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355976" y="908720"/>
            <a:ext cx="4648489" cy="5661248"/>
          </a:xfrm>
          <a:noFill/>
        </p:spPr>
      </p:pic>
    </p:spTree>
    <p:extLst>
      <p:ext uri="{BB962C8B-B14F-4D97-AF65-F5344CB8AC3E}">
        <p14:creationId xmlns:p14="http://schemas.microsoft.com/office/powerpoint/2010/main" val="779204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5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b="1" smtClean="0">
                <a:ea typeface="宋体" pitchFamily="2" charset="-122"/>
              </a:rPr>
              <a:t>Classification of cranial nerves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00063" y="1571625"/>
            <a:ext cx="8229600" cy="493395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CN" sz="2000" b="1" smtClean="0">
                <a:solidFill>
                  <a:srgbClr val="009900"/>
                </a:solidFill>
                <a:ea typeface="宋体" pitchFamily="2" charset="-122"/>
              </a:rPr>
              <a:t>Sensory cranial nerves</a:t>
            </a:r>
            <a:r>
              <a:rPr lang="en-US" altLang="zh-CN" sz="2000" smtClean="0">
                <a:ea typeface="宋体" pitchFamily="2" charset="-122"/>
              </a:rPr>
              <a:t>: contain only afferent (sensory) fibers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CN" sz="1800" b="1" smtClean="0">
                <a:ea typeface="宋体" pitchFamily="2" charset="-122"/>
              </a:rPr>
              <a:t>ⅠOlfactory nerve 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CN" sz="1800" b="1" smtClean="0">
                <a:ea typeface="宋体" pitchFamily="2" charset="-122"/>
              </a:rPr>
              <a:t>ⅡOptic nerve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CN" sz="1800" b="1" smtClean="0">
                <a:ea typeface="宋体" pitchFamily="2" charset="-122"/>
              </a:rPr>
              <a:t>Ⅷ Vestibulocochlear nerve</a:t>
            </a:r>
            <a:r>
              <a:rPr lang="en-US" altLang="zh-CN" sz="2000" b="1" smtClean="0">
                <a:ea typeface="宋体" pitchFamily="2" charset="-122"/>
              </a:rPr>
              <a:t>  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CN" sz="2000" b="1" smtClean="0">
                <a:solidFill>
                  <a:srgbClr val="CC0000"/>
                </a:solidFill>
                <a:ea typeface="宋体" pitchFamily="2" charset="-122"/>
              </a:rPr>
              <a:t>Motor cranial nerves</a:t>
            </a:r>
            <a:r>
              <a:rPr lang="en-US" altLang="zh-CN" sz="2000" smtClean="0">
                <a:ea typeface="宋体" pitchFamily="2" charset="-122"/>
              </a:rPr>
              <a:t>: contain only efferent (motor) fibers</a:t>
            </a:r>
            <a:endParaRPr lang="en-US" altLang="zh-CN" sz="2000" b="1" smtClean="0">
              <a:ea typeface="宋体" pitchFamily="2" charset="-122"/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altLang="zh-CN" sz="1800" b="1" smtClean="0">
                <a:ea typeface="宋体" pitchFamily="2" charset="-122"/>
              </a:rPr>
              <a:t>Ⅲ Oculomotor nerve 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CN" sz="1800" b="1" smtClean="0">
                <a:ea typeface="宋体" pitchFamily="2" charset="-122"/>
              </a:rPr>
              <a:t>Ⅳ Trochlear nerve 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CN" sz="1800" b="1" smtClean="0">
                <a:ea typeface="宋体" pitchFamily="2" charset="-122"/>
              </a:rPr>
              <a:t>ⅥAbducent nerve  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CN" sz="1800" b="1" smtClean="0">
                <a:ea typeface="宋体" pitchFamily="2" charset="-122"/>
              </a:rPr>
              <a:t>Ⅺ Accessory nerve 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CN" sz="1800" b="1" smtClean="0">
                <a:ea typeface="宋体" pitchFamily="2" charset="-122"/>
              </a:rPr>
              <a:t>Ⅻ Hypoglossal nerve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CN" sz="2000" b="1" smtClean="0">
                <a:solidFill>
                  <a:srgbClr val="660066"/>
                </a:solidFill>
                <a:ea typeface="宋体" pitchFamily="2" charset="-122"/>
              </a:rPr>
              <a:t>Mixed nerves</a:t>
            </a:r>
            <a:r>
              <a:rPr lang="en-US" altLang="zh-CN" sz="2000" smtClean="0">
                <a:ea typeface="宋体" pitchFamily="2" charset="-122"/>
              </a:rPr>
              <a:t>: contain both sensory and motor fibers--- 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CN" sz="1600" b="1" smtClean="0">
                <a:ea typeface="宋体" pitchFamily="2" charset="-122"/>
              </a:rPr>
              <a:t>ⅤTrigeminal nerve, 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CN" sz="1600" b="1" smtClean="0">
                <a:ea typeface="宋体" pitchFamily="2" charset="-122"/>
              </a:rPr>
              <a:t>Ⅶ Facial nerve,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CN" sz="1600" b="1" smtClean="0">
                <a:ea typeface="宋体" pitchFamily="2" charset="-122"/>
              </a:rPr>
              <a:t>ⅨGlossopharyngeal nerve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CN" sz="1600" b="1" smtClean="0">
                <a:ea typeface="宋体" pitchFamily="2" charset="-122"/>
              </a:rPr>
              <a:t>ⅩVagus nerve</a:t>
            </a:r>
            <a:r>
              <a:rPr lang="en-US" altLang="zh-CN" sz="1600" smtClean="0">
                <a:ea typeface="宋体" pitchFamily="2" charset="-122"/>
              </a:rPr>
              <a:t>    </a:t>
            </a:r>
          </a:p>
          <a:p>
            <a:pPr eaLnBrk="1" hangingPunct="1">
              <a:lnSpc>
                <a:spcPct val="90000"/>
              </a:lnSpc>
            </a:pPr>
            <a:endParaRPr lang="en-US" altLang="zh-CN" sz="1800" smtClean="0">
              <a:ea typeface="宋体" pitchFamily="2" charset="-122"/>
            </a:endParaRPr>
          </a:p>
          <a:p>
            <a:pPr eaLnBrk="1" hangingPunct="1">
              <a:lnSpc>
                <a:spcPct val="90000"/>
              </a:lnSpc>
            </a:pPr>
            <a:endParaRPr lang="en-US" altLang="zh-CN" sz="2600" smtClean="0"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53555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76200">
            <a:solidFill>
              <a:srgbClr val="FF99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23" name="Text Box 3"/>
          <p:cNvSpPr txBox="1">
            <a:spLocks noChangeArrowheads="1"/>
          </p:cNvSpPr>
          <p:nvPr/>
        </p:nvSpPr>
        <p:spPr bwMode="auto">
          <a:xfrm>
            <a:off x="930275" y="850900"/>
            <a:ext cx="6873875" cy="5643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2800" b="1" u="sng" dirty="0"/>
              <a:t>        Cranial Nerve      </a:t>
            </a:r>
            <a:r>
              <a:rPr lang="en-US" altLang="en-US" sz="2800" b="1" dirty="0"/>
              <a:t>			</a:t>
            </a:r>
            <a:r>
              <a:rPr lang="en-US" altLang="en-US" sz="2800" b="1" u="sng" dirty="0"/>
              <a:t>TYPE</a:t>
            </a:r>
          </a:p>
          <a:p>
            <a:r>
              <a:rPr lang="en-US" altLang="en-US" sz="2800" b="1" dirty="0"/>
              <a:t> 1	Olfactory (I)			</a:t>
            </a:r>
            <a:r>
              <a:rPr lang="en-US" altLang="en-US" sz="2800" b="1" dirty="0" smtClean="0"/>
              <a:t>           </a:t>
            </a:r>
            <a:r>
              <a:rPr lang="en-US" altLang="en-US" sz="2800" b="1" dirty="0" smtClean="0">
                <a:solidFill>
                  <a:srgbClr val="0000FF"/>
                </a:solidFill>
              </a:rPr>
              <a:t>S</a:t>
            </a:r>
            <a:r>
              <a:rPr lang="en-US" altLang="en-US" sz="2800" b="1" dirty="0" smtClean="0"/>
              <a:t>ome</a:t>
            </a:r>
            <a:endParaRPr lang="en-US" altLang="en-US" sz="2800" b="1" dirty="0"/>
          </a:p>
          <a:p>
            <a:r>
              <a:rPr lang="en-US" altLang="en-US" sz="2800" b="1" dirty="0"/>
              <a:t> 2	Optic (II)				</a:t>
            </a:r>
            <a:r>
              <a:rPr lang="en-US" altLang="en-US" sz="2800" b="1" dirty="0">
                <a:solidFill>
                  <a:srgbClr val="0000FF"/>
                </a:solidFill>
              </a:rPr>
              <a:t>S</a:t>
            </a:r>
            <a:r>
              <a:rPr lang="en-US" altLang="en-US" sz="2800" b="1" dirty="0"/>
              <a:t>ay</a:t>
            </a:r>
          </a:p>
          <a:p>
            <a:r>
              <a:rPr lang="en-US" altLang="en-US" sz="2800" b="1" dirty="0"/>
              <a:t> 3	</a:t>
            </a:r>
            <a:r>
              <a:rPr lang="en-US" altLang="en-US" sz="2800" b="1" dirty="0" err="1"/>
              <a:t>Oculomotor</a:t>
            </a:r>
            <a:r>
              <a:rPr lang="en-US" altLang="en-US" sz="2800" b="1" dirty="0"/>
              <a:t> (III)			</a:t>
            </a:r>
            <a:r>
              <a:rPr lang="en-US" altLang="en-US" sz="2800" b="1" dirty="0">
                <a:solidFill>
                  <a:srgbClr val="0000FF"/>
                </a:solidFill>
              </a:rPr>
              <a:t>M</a:t>
            </a:r>
            <a:r>
              <a:rPr lang="en-US" altLang="en-US" sz="2800" b="1" dirty="0"/>
              <a:t>arry</a:t>
            </a:r>
          </a:p>
          <a:p>
            <a:r>
              <a:rPr lang="en-US" altLang="en-US" sz="2800" b="1" dirty="0"/>
              <a:t> 4	Trochlear (IV)			</a:t>
            </a:r>
            <a:r>
              <a:rPr lang="en-US" altLang="en-US" sz="2800" b="1" dirty="0">
                <a:solidFill>
                  <a:srgbClr val="0000FF"/>
                </a:solidFill>
              </a:rPr>
              <a:t>M</a:t>
            </a:r>
            <a:r>
              <a:rPr lang="en-US" altLang="en-US" sz="2800" b="1" dirty="0"/>
              <a:t>oney</a:t>
            </a:r>
          </a:p>
          <a:p>
            <a:r>
              <a:rPr lang="en-US" altLang="en-US" sz="2800" b="1" dirty="0"/>
              <a:t> 5	Trigeminal (V)			</a:t>
            </a:r>
            <a:r>
              <a:rPr lang="en-US" altLang="en-US" sz="2800" b="1" dirty="0">
                <a:solidFill>
                  <a:srgbClr val="0000FF"/>
                </a:solidFill>
              </a:rPr>
              <a:t>B</a:t>
            </a:r>
            <a:r>
              <a:rPr lang="en-US" altLang="en-US" sz="2800" b="1" dirty="0"/>
              <a:t>ut</a:t>
            </a:r>
          </a:p>
          <a:p>
            <a:r>
              <a:rPr lang="en-US" altLang="en-US" sz="2800" b="1" dirty="0"/>
              <a:t> 6	</a:t>
            </a:r>
            <a:r>
              <a:rPr lang="en-US" altLang="en-US" sz="2800" b="1" dirty="0" err="1"/>
              <a:t>Abducens</a:t>
            </a:r>
            <a:r>
              <a:rPr lang="en-US" altLang="en-US" sz="2800" b="1" dirty="0"/>
              <a:t> (VI)			</a:t>
            </a:r>
            <a:r>
              <a:rPr lang="en-US" altLang="en-US" sz="2800" b="1" dirty="0">
                <a:solidFill>
                  <a:srgbClr val="0000FF"/>
                </a:solidFill>
              </a:rPr>
              <a:t>M</a:t>
            </a:r>
            <a:r>
              <a:rPr lang="en-US" altLang="en-US" sz="2800" b="1" dirty="0"/>
              <a:t>y</a:t>
            </a:r>
          </a:p>
          <a:p>
            <a:r>
              <a:rPr lang="en-US" altLang="en-US" sz="2800" b="1" dirty="0"/>
              <a:t> 7	Facial (VII)				</a:t>
            </a:r>
            <a:r>
              <a:rPr lang="en-US" altLang="en-US" sz="2800" b="1" dirty="0">
                <a:solidFill>
                  <a:srgbClr val="0000FF"/>
                </a:solidFill>
              </a:rPr>
              <a:t>B</a:t>
            </a:r>
            <a:r>
              <a:rPr lang="en-US" altLang="en-US" sz="2800" b="1" dirty="0"/>
              <a:t>rother</a:t>
            </a:r>
          </a:p>
          <a:p>
            <a:r>
              <a:rPr lang="en-US" altLang="en-US" sz="2800" b="1" dirty="0"/>
              <a:t> 8	</a:t>
            </a:r>
            <a:r>
              <a:rPr lang="en-US" altLang="en-US" sz="2800" b="1" dirty="0" err="1"/>
              <a:t>Vestibulocochlear</a:t>
            </a:r>
            <a:r>
              <a:rPr lang="en-US" altLang="en-US" sz="2800" b="1" dirty="0"/>
              <a:t> (VIII)	</a:t>
            </a:r>
            <a:r>
              <a:rPr lang="en-US" altLang="en-US" sz="2800" b="1" dirty="0" smtClean="0"/>
              <a:t>            </a:t>
            </a:r>
            <a:r>
              <a:rPr lang="en-US" altLang="en-US" sz="2800" b="1" dirty="0" smtClean="0">
                <a:solidFill>
                  <a:srgbClr val="0000FF"/>
                </a:solidFill>
              </a:rPr>
              <a:t>S</a:t>
            </a:r>
            <a:r>
              <a:rPr lang="en-US" altLang="en-US" sz="2800" b="1" dirty="0" smtClean="0"/>
              <a:t>ays</a:t>
            </a:r>
            <a:endParaRPr lang="en-US" altLang="en-US" sz="2800" b="1" dirty="0"/>
          </a:p>
          <a:p>
            <a:r>
              <a:rPr lang="en-US" altLang="en-US" sz="2800" b="1" dirty="0"/>
              <a:t> 9	Glossopharyngeal (IX)		</a:t>
            </a:r>
            <a:r>
              <a:rPr lang="en-US" altLang="en-US" sz="2800" b="1" dirty="0">
                <a:solidFill>
                  <a:srgbClr val="0000FF"/>
                </a:solidFill>
              </a:rPr>
              <a:t>B</a:t>
            </a:r>
            <a:r>
              <a:rPr lang="en-US" altLang="en-US" sz="2800" b="1" dirty="0"/>
              <a:t>etter</a:t>
            </a:r>
          </a:p>
          <a:p>
            <a:r>
              <a:rPr lang="en-US" altLang="en-US" sz="2800" b="1" dirty="0"/>
              <a:t>10	</a:t>
            </a:r>
            <a:r>
              <a:rPr lang="en-US" altLang="en-US" sz="2800" b="1" dirty="0" err="1"/>
              <a:t>Vagus</a:t>
            </a:r>
            <a:r>
              <a:rPr lang="en-US" altLang="en-US" sz="2800" b="1" dirty="0"/>
              <a:t> (X)				</a:t>
            </a:r>
            <a:r>
              <a:rPr lang="en-US" altLang="en-US" sz="2800" b="1" dirty="0">
                <a:solidFill>
                  <a:srgbClr val="0000FF"/>
                </a:solidFill>
              </a:rPr>
              <a:t>B</a:t>
            </a:r>
            <a:r>
              <a:rPr lang="en-US" altLang="en-US" sz="2800" b="1" dirty="0"/>
              <a:t>rains</a:t>
            </a:r>
          </a:p>
          <a:p>
            <a:r>
              <a:rPr lang="en-US" altLang="en-US" sz="2800" b="1" dirty="0"/>
              <a:t>11	Accessory (XI)			</a:t>
            </a:r>
            <a:r>
              <a:rPr lang="en-US" altLang="en-US" sz="2800" b="1" dirty="0">
                <a:solidFill>
                  <a:srgbClr val="0000FF"/>
                </a:solidFill>
              </a:rPr>
              <a:t>M</a:t>
            </a:r>
            <a:r>
              <a:rPr lang="en-US" altLang="en-US" sz="2800" b="1" dirty="0"/>
              <a:t>atter</a:t>
            </a:r>
          </a:p>
          <a:p>
            <a:r>
              <a:rPr lang="en-US" altLang="en-US" sz="2800" b="1" dirty="0"/>
              <a:t>12	Hypoglossal (XII)			</a:t>
            </a:r>
            <a:r>
              <a:rPr lang="en-US" altLang="en-US" sz="2800" b="1" dirty="0">
                <a:solidFill>
                  <a:srgbClr val="0000FF"/>
                </a:solidFill>
              </a:rPr>
              <a:t>M</a:t>
            </a:r>
            <a:r>
              <a:rPr lang="en-US" altLang="en-US" sz="2800" b="1" dirty="0"/>
              <a:t>ost</a:t>
            </a:r>
          </a:p>
        </p:txBody>
      </p:sp>
      <p:sp>
        <p:nvSpPr>
          <p:cNvPr id="5124" name="Text Box 4"/>
          <p:cNvSpPr txBox="1">
            <a:spLocks noChangeArrowheads="1"/>
          </p:cNvSpPr>
          <p:nvPr/>
        </p:nvSpPr>
        <p:spPr bwMode="auto">
          <a:xfrm>
            <a:off x="1655185" y="41275"/>
            <a:ext cx="5595506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en-US" sz="4000" b="1" dirty="0"/>
              <a:t>Sensory </a:t>
            </a:r>
            <a:r>
              <a:rPr lang="en-US" altLang="en-US" sz="4000" b="1" dirty="0" err="1"/>
              <a:t>vs</a:t>
            </a:r>
            <a:r>
              <a:rPr lang="en-US" altLang="en-US" sz="4000" b="1" dirty="0"/>
              <a:t> Motor </a:t>
            </a:r>
            <a:r>
              <a:rPr lang="en-US" altLang="en-US" sz="4000" b="1" dirty="0" err="1"/>
              <a:t>vs</a:t>
            </a:r>
            <a:r>
              <a:rPr lang="en-US" altLang="en-US" sz="4000" b="1" dirty="0"/>
              <a:t> </a:t>
            </a:r>
            <a:r>
              <a:rPr lang="en-US" altLang="en-US" sz="4000" b="1" dirty="0" smtClean="0"/>
              <a:t>Both</a:t>
            </a:r>
            <a:endParaRPr lang="en-US" alt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3238689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-315416"/>
            <a:ext cx="8991600" cy="990600"/>
          </a:xfrm>
        </p:spPr>
        <p:txBody>
          <a:bodyPr/>
          <a:lstStyle/>
          <a:p>
            <a:pPr eaLnBrk="1" hangingPunct="1"/>
            <a:r>
              <a:rPr lang="en-US" sz="2800" dirty="0" smtClean="0">
                <a:solidFill>
                  <a:srgbClr val="C00000"/>
                </a:solidFill>
              </a:rPr>
              <a:t>Brief overview of cranial nerve functional components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0500" y="404664"/>
            <a:ext cx="8458200" cy="7416824"/>
          </a:xfrm>
        </p:spPr>
        <p:txBody>
          <a:bodyPr/>
          <a:lstStyle/>
          <a:p>
            <a:pPr eaLnBrk="1" hangingPunct="1"/>
            <a:r>
              <a:rPr lang="en-US" sz="2400" b="1" dirty="0" smtClean="0">
                <a:latin typeface="Centaur" pitchFamily="18" charset="0"/>
              </a:rPr>
              <a:t>The 12 cranial nerves participate in a total of seven neural functions.  Each of these seven functions is designated by a three letter acronym.</a:t>
            </a:r>
          </a:p>
          <a:p>
            <a:pPr eaLnBrk="1" hangingPunct="1"/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aur" pitchFamily="18" charset="0"/>
              </a:rPr>
              <a:t>The first letter is either G (General) or S (Special).</a:t>
            </a:r>
          </a:p>
          <a:p>
            <a:pPr lvl="1" eaLnBrk="1" hangingPunct="1"/>
            <a:r>
              <a:rPr lang="en-US" sz="2000" b="1" dirty="0" smtClean="0">
                <a:solidFill>
                  <a:srgbClr val="FF0000"/>
                </a:solidFill>
                <a:latin typeface="Centaur" pitchFamily="18" charset="0"/>
              </a:rPr>
              <a:t>General</a:t>
            </a:r>
            <a:r>
              <a:rPr lang="en-US" sz="2000" b="1" dirty="0" smtClean="0">
                <a:latin typeface="Centaur" pitchFamily="18" charset="0"/>
              </a:rPr>
              <a:t> refers to primitive and/or external structures of the body.</a:t>
            </a:r>
          </a:p>
          <a:p>
            <a:pPr lvl="1" eaLnBrk="1" hangingPunct="1"/>
            <a:r>
              <a:rPr lang="en-US" sz="2000" b="1" dirty="0" smtClean="0">
                <a:solidFill>
                  <a:srgbClr val="FF0000"/>
                </a:solidFill>
                <a:latin typeface="Centaur" pitchFamily="18" charset="0"/>
              </a:rPr>
              <a:t>Special </a:t>
            </a:r>
            <a:r>
              <a:rPr lang="en-US" sz="2000" b="1" dirty="0" smtClean="0">
                <a:latin typeface="Centaur" pitchFamily="18" charset="0"/>
              </a:rPr>
              <a:t>refers to senses unique to the head (taste, olfaction, hearing, vision, and balance) and to muscles of </a:t>
            </a:r>
            <a:r>
              <a:rPr lang="en-US" sz="2000" b="1" dirty="0" err="1" smtClean="0">
                <a:latin typeface="Centaur" pitchFamily="18" charset="0"/>
              </a:rPr>
              <a:t>branchial</a:t>
            </a:r>
            <a:r>
              <a:rPr lang="en-US" sz="2000" b="1" dirty="0" smtClean="0">
                <a:latin typeface="Centaur" pitchFamily="18" charset="0"/>
              </a:rPr>
              <a:t> arch derivatives.</a:t>
            </a:r>
          </a:p>
          <a:p>
            <a:pPr eaLnBrk="1" hangingPunct="1"/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aur" pitchFamily="18" charset="0"/>
              </a:rPr>
              <a:t>The second letter is either S (Somatic) or V (Visceral).</a:t>
            </a:r>
          </a:p>
          <a:p>
            <a:pPr lvl="1" eaLnBrk="1" hangingPunct="1"/>
            <a:r>
              <a:rPr lang="en-US" sz="2000" b="1" dirty="0" smtClean="0">
                <a:solidFill>
                  <a:srgbClr val="FF0000"/>
                </a:solidFill>
                <a:latin typeface="Centaur" pitchFamily="18" charset="0"/>
              </a:rPr>
              <a:t>Somatic</a:t>
            </a:r>
            <a:r>
              <a:rPr lang="en-US" sz="2000" b="1" dirty="0" smtClean="0">
                <a:latin typeface="Centaur" pitchFamily="18" charset="0"/>
              </a:rPr>
              <a:t> refers to non-visceral structures including skin, muscles, tendons, joints, retina (vision), basilar membrane (hearing), and utricle/</a:t>
            </a:r>
            <a:r>
              <a:rPr lang="en-US" sz="2000" b="1" dirty="0" err="1" smtClean="0">
                <a:latin typeface="Centaur" pitchFamily="18" charset="0"/>
              </a:rPr>
              <a:t>saccula</a:t>
            </a:r>
            <a:r>
              <a:rPr lang="en-US" sz="2000" b="1" dirty="0" smtClean="0">
                <a:latin typeface="Centaur" pitchFamily="18" charset="0"/>
              </a:rPr>
              <a:t> (balance).</a:t>
            </a:r>
          </a:p>
          <a:p>
            <a:pPr lvl="1" eaLnBrk="1" hangingPunct="1"/>
            <a:r>
              <a:rPr lang="en-US" sz="2000" b="1" dirty="0" smtClean="0">
                <a:solidFill>
                  <a:srgbClr val="FF0000"/>
                </a:solidFill>
                <a:latin typeface="Centaur" pitchFamily="18" charset="0"/>
              </a:rPr>
              <a:t>Visceral  </a:t>
            </a:r>
            <a:r>
              <a:rPr lang="en-US" sz="2000" b="1" dirty="0" smtClean="0">
                <a:latin typeface="Centaur" pitchFamily="18" charset="0"/>
              </a:rPr>
              <a:t>refers to organs of the body cavity, smooth muscle, vessels, and glands.</a:t>
            </a:r>
          </a:p>
          <a:p>
            <a:pPr eaLnBrk="1" hangingPunct="1"/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aur" pitchFamily="18" charset="0"/>
              </a:rPr>
              <a:t>The third letter is either A (Afferent) or E (Efferent).</a:t>
            </a:r>
          </a:p>
          <a:p>
            <a:pPr lvl="1" eaLnBrk="1" hangingPunct="1"/>
            <a:r>
              <a:rPr lang="en-US" sz="2000" b="1" dirty="0" smtClean="0">
                <a:solidFill>
                  <a:srgbClr val="FF0000"/>
                </a:solidFill>
                <a:latin typeface="Centaur" pitchFamily="18" charset="0"/>
              </a:rPr>
              <a:t>Afferent</a:t>
            </a:r>
            <a:r>
              <a:rPr lang="en-US" sz="2000" b="1" dirty="0" smtClean="0">
                <a:latin typeface="Centaur" pitchFamily="18" charset="0"/>
              </a:rPr>
              <a:t> refers to flow of neural information toward the brain (sensation)</a:t>
            </a:r>
          </a:p>
          <a:p>
            <a:pPr lvl="1" eaLnBrk="1" hangingPunct="1"/>
            <a:r>
              <a:rPr lang="en-US" sz="2000" b="1" dirty="0" smtClean="0">
                <a:solidFill>
                  <a:srgbClr val="FF0000"/>
                </a:solidFill>
                <a:latin typeface="Centaur" pitchFamily="18" charset="0"/>
              </a:rPr>
              <a:t>Efferent</a:t>
            </a:r>
            <a:r>
              <a:rPr lang="en-US" sz="2000" b="1" dirty="0" smtClean="0">
                <a:latin typeface="Centaur" pitchFamily="18" charset="0"/>
              </a:rPr>
              <a:t> refers to flow of neural information toward the periphery (motor).</a:t>
            </a:r>
          </a:p>
          <a:p>
            <a:pPr eaLnBrk="1" hangingPunct="1"/>
            <a:r>
              <a:rPr lang="en-US" sz="2400" b="1" dirty="0" smtClean="0">
                <a:latin typeface="Centaur" pitchFamily="18" charset="0"/>
              </a:rPr>
              <a:t>Knowledge of the functional components and the deficits that follow damage to each provides the basis of the thorough neurological exam.</a:t>
            </a:r>
          </a:p>
        </p:txBody>
      </p:sp>
    </p:spTree>
    <p:extLst>
      <p:ext uri="{BB962C8B-B14F-4D97-AF65-F5344CB8AC3E}">
        <p14:creationId xmlns:p14="http://schemas.microsoft.com/office/powerpoint/2010/main" val="1039880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1857375" y="0"/>
            <a:ext cx="6600825" cy="1143000"/>
          </a:xfrm>
        </p:spPr>
        <p:txBody>
          <a:bodyPr/>
          <a:lstStyle/>
          <a:p>
            <a:pPr eaLnBrk="1" hangingPunct="1"/>
            <a:r>
              <a:rPr lang="en-US" altLang="zh-CN" b="1" smtClean="0">
                <a:ea typeface="宋体" pitchFamily="2" charset="-122"/>
              </a:rPr>
              <a:t>Functional components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00125" y="1527175"/>
            <a:ext cx="7772400" cy="5330825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en-US" altLang="zh-CN" sz="2800" b="1" dirty="0" smtClean="0">
                <a:solidFill>
                  <a:srgbClr val="C00000"/>
                </a:solidFill>
              </a:rPr>
              <a:t>General somatic afferent fibers (GSA</a:t>
            </a:r>
            <a:r>
              <a:rPr lang="en-US" altLang="zh-CN" sz="2800" b="1" dirty="0" smtClean="0"/>
              <a:t>): </a:t>
            </a:r>
            <a:r>
              <a:rPr lang="en-US" altLang="zh-CN" sz="2800" dirty="0" smtClean="0"/>
              <a:t>transmit exteroceptive and proprioceptive impulses from head and face to somatic sensory nuclei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altLang="zh-CN" sz="2800" b="1" dirty="0" smtClean="0">
                <a:solidFill>
                  <a:srgbClr val="C00000"/>
                </a:solidFill>
              </a:rPr>
              <a:t>Special somatic afferent fibers (SSA): </a:t>
            </a:r>
            <a:r>
              <a:rPr lang="en-US" altLang="zh-CN" sz="2800" dirty="0" smtClean="0"/>
              <a:t>transmit sensory impulses from special sense organs of vision, equilibrium and hearing to the brain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altLang="zh-CN" sz="2800" b="1" dirty="0" smtClean="0">
                <a:solidFill>
                  <a:srgbClr val="C00000"/>
                </a:solidFill>
              </a:rPr>
              <a:t>General visceral afferent fibers (GVA): </a:t>
            </a:r>
            <a:r>
              <a:rPr lang="en-US" altLang="zh-CN" sz="2800" dirty="0" smtClean="0"/>
              <a:t>transmit interoceptive impulses from the viscera to the visceral sensory nuclei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altLang="zh-CN" sz="2800" b="1" dirty="0" smtClean="0">
                <a:solidFill>
                  <a:srgbClr val="C00000"/>
                </a:solidFill>
              </a:rPr>
              <a:t>Special visceral afferent fibers (SVA)</a:t>
            </a:r>
            <a:r>
              <a:rPr lang="en-US" altLang="zh-CN" sz="2800" b="1" dirty="0" smtClean="0"/>
              <a:t>: </a:t>
            </a:r>
            <a:r>
              <a:rPr lang="en-US" altLang="zh-CN" sz="2800" dirty="0" smtClean="0"/>
              <a:t>transmit sensory impulses from special sense organs of smell and taste to the brain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en-US" altLang="zh-CN" sz="1900" b="1" dirty="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en-US" altLang="zh-CN" sz="1900" b="1" dirty="0" smtClean="0"/>
          </a:p>
          <a:p>
            <a:pPr eaLnBrk="1" hangingPunct="1">
              <a:lnSpc>
                <a:spcPct val="90000"/>
              </a:lnSpc>
              <a:defRPr/>
            </a:pPr>
            <a:endParaRPr lang="en-US" altLang="zh-CN" sz="2600" dirty="0" smtClean="0"/>
          </a:p>
        </p:txBody>
      </p:sp>
    </p:spTree>
    <p:extLst>
      <p:ext uri="{BB962C8B-B14F-4D97-AF65-F5344CB8AC3E}">
        <p14:creationId xmlns:p14="http://schemas.microsoft.com/office/powerpoint/2010/main" val="2861580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smtClean="0">
                <a:ea typeface="宋体" pitchFamily="2" charset="-122"/>
              </a:rPr>
              <a:t>Functional components</a:t>
            </a:r>
            <a:endParaRPr lang="en-US" smtClean="0"/>
          </a:p>
        </p:txBody>
      </p:sp>
      <p:sp>
        <p:nvSpPr>
          <p:cNvPr id="1126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zh-CN" sz="2800" b="1" dirty="0" smtClean="0">
                <a:solidFill>
                  <a:srgbClr val="C00000"/>
                </a:solidFill>
                <a:ea typeface="宋体" pitchFamily="2" charset="-122"/>
              </a:rPr>
              <a:t>General somatic efferent fibers (</a:t>
            </a:r>
            <a:r>
              <a:rPr lang="en-US" altLang="zh-CN" sz="2800" b="1" dirty="0" smtClean="0">
                <a:ea typeface="宋体" pitchFamily="2" charset="-122"/>
              </a:rPr>
              <a:t>GSE): </a:t>
            </a:r>
            <a:r>
              <a:rPr lang="en-US" altLang="zh-CN" sz="2800" dirty="0" smtClean="0">
                <a:ea typeface="宋体" pitchFamily="2" charset="-122"/>
              </a:rPr>
              <a:t>innervate skeletal muscles of eye and tongue</a:t>
            </a:r>
          </a:p>
          <a:p>
            <a:pPr eaLnBrk="1" hangingPunct="1">
              <a:lnSpc>
                <a:spcPct val="80000"/>
              </a:lnSpc>
            </a:pPr>
            <a:r>
              <a:rPr lang="en-US" altLang="zh-CN" sz="2800" b="1" dirty="0" smtClean="0">
                <a:solidFill>
                  <a:srgbClr val="C00000"/>
                </a:solidFill>
                <a:ea typeface="宋体" pitchFamily="2" charset="-122"/>
              </a:rPr>
              <a:t>Special visceral efferent fibers </a:t>
            </a:r>
            <a:r>
              <a:rPr lang="en-US" altLang="zh-CN" sz="2800" b="1" dirty="0" smtClean="0">
                <a:ea typeface="宋体" pitchFamily="2" charset="-122"/>
              </a:rPr>
              <a:t>(SVE): </a:t>
            </a:r>
            <a:r>
              <a:rPr lang="en-US" altLang="zh-CN" sz="2800" dirty="0" smtClean="0">
                <a:ea typeface="宋体" pitchFamily="2" charset="-122"/>
              </a:rPr>
              <a:t>transmit motor impulses from the brain to skeletal muscles derived from pharyngeal arches of embryo. These include the muscles of mastication, facial expression and swallowing</a:t>
            </a:r>
            <a:endParaRPr lang="en-US" altLang="zh-CN" sz="2800" dirty="0" smtClean="0">
              <a:solidFill>
                <a:schemeClr val="accent1"/>
              </a:solidFill>
              <a:ea typeface="宋体" pitchFamily="2" charset="-122"/>
            </a:endParaRPr>
          </a:p>
          <a:p>
            <a:pPr eaLnBrk="1" hangingPunct="1">
              <a:lnSpc>
                <a:spcPct val="80000"/>
              </a:lnSpc>
            </a:pPr>
            <a:r>
              <a:rPr lang="en-US" altLang="zh-CN" sz="2800" b="1" dirty="0" smtClean="0">
                <a:solidFill>
                  <a:srgbClr val="C00000"/>
                </a:solidFill>
                <a:ea typeface="宋体" pitchFamily="2" charset="-122"/>
              </a:rPr>
              <a:t>General visceral efferent fibers </a:t>
            </a:r>
            <a:r>
              <a:rPr lang="en-US" altLang="zh-CN" sz="2800" b="1" dirty="0" smtClean="0">
                <a:ea typeface="宋体" pitchFamily="2" charset="-122"/>
              </a:rPr>
              <a:t>(GVE): </a:t>
            </a:r>
            <a:r>
              <a:rPr lang="en-US" altLang="zh-CN" sz="2800" dirty="0" smtClean="0">
                <a:ea typeface="宋体" pitchFamily="2" charset="-122"/>
              </a:rPr>
              <a:t>transmit motor impulses from the general visceral motor nuclei and relayed in parasympathetic ganglions. The postganglionic fibers supply cardiac muscles</a:t>
            </a:r>
            <a:r>
              <a:rPr lang="zh-CN" altLang="en-US" sz="2800" dirty="0" smtClean="0">
                <a:ea typeface="宋体" pitchFamily="2" charset="-122"/>
              </a:rPr>
              <a:t>，</a:t>
            </a:r>
            <a:r>
              <a:rPr lang="en-US" altLang="zh-CN" sz="2800" dirty="0" smtClean="0">
                <a:ea typeface="宋体" pitchFamily="2" charset="-122"/>
              </a:rPr>
              <a:t>smooth muscles and glands</a:t>
            </a:r>
            <a:endParaRPr 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val="3893139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212" name="Group 92"/>
          <p:cNvGraphicFramePr>
            <a:graphicFrameLocks noGrp="1"/>
          </p:cNvGraphicFramePr>
          <p:nvPr>
            <p:ph/>
          </p:nvPr>
        </p:nvGraphicFramePr>
        <p:xfrm>
          <a:off x="0" y="0"/>
          <a:ext cx="9067800" cy="6811962"/>
        </p:xfrm>
        <a:graphic>
          <a:graphicData uri="http://schemas.openxmlformats.org/drawingml/2006/table">
            <a:tbl>
              <a:tblPr/>
              <a:tblGrid>
                <a:gridCol w="2518300"/>
                <a:gridCol w="1847500"/>
                <a:gridCol w="3022600"/>
                <a:gridCol w="1679400"/>
              </a:tblGrid>
              <a:tr h="130383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Functional Component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Abbreviation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General function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Cranial nerve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33"/>
                    </a:solidFill>
                  </a:tcPr>
                </a:tc>
              </a:tr>
              <a:tr h="183604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General Somatic Afferent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GSA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Touch, Pain and Temperature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5,7 &amp;10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5000"/>
                      </a:schemeClr>
                    </a:solidFill>
                  </a:tcPr>
                </a:tc>
              </a:tr>
              <a:tr h="183604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General Visceral Afferent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00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GVA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00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Sensory from Viscera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00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9 &amp; 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00CC"/>
                    </a:solidFill>
                  </a:tcPr>
                </a:tc>
              </a:tr>
              <a:tr h="183604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Special Afferent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5002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SA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5002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Smell, Taste, Vision, Hearing and Balance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5002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1,2,7,8,9 &amp; 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5002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54761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254" name="Group 86"/>
          <p:cNvGraphicFramePr>
            <a:graphicFrameLocks noGrp="1"/>
          </p:cNvGraphicFramePr>
          <p:nvPr>
            <p:ph type="tbl" idx="1"/>
          </p:nvPr>
        </p:nvGraphicFramePr>
        <p:xfrm>
          <a:off x="76200" y="0"/>
          <a:ext cx="8991600" cy="6751638"/>
        </p:xfrm>
        <a:graphic>
          <a:graphicData uri="http://schemas.openxmlformats.org/drawingml/2006/table">
            <a:tbl>
              <a:tblPr/>
              <a:tblGrid>
                <a:gridCol w="2497138"/>
                <a:gridCol w="1770062"/>
                <a:gridCol w="3141663"/>
                <a:gridCol w="1582737"/>
              </a:tblGrid>
              <a:tr h="99069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Functional component</a:t>
                      </a:r>
                    </a:p>
                  </a:txBody>
                  <a:tcPr marT="45724" marB="4572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Abbreviation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General function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Cranial nerves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33"/>
                    </a:solidFill>
                  </a:tcPr>
                </a:tc>
              </a:tr>
              <a:tr h="179848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General Somatic Efferent</a:t>
                      </a:r>
                    </a:p>
                  </a:txBody>
                  <a:tcPr marT="45724" marB="4572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GSE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Motor Innervations to skeletal (voluntary) muscles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3,4 6 &amp; 12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75000"/>
                      </a:schemeClr>
                    </a:solidFill>
                  </a:tcPr>
                </a:tc>
              </a:tr>
              <a:tr h="216396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  <a:cs typeface="Arial" charset="0"/>
                        </a:rPr>
                        <a:t>General Visceral Efferent</a:t>
                      </a:r>
                    </a:p>
                  </a:txBody>
                  <a:tcPr marT="45724" marB="4572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  <a:cs typeface="Arial" charset="0"/>
                        </a:rPr>
                        <a:t>GVE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  <a:cs typeface="Arial" charset="0"/>
                        </a:rPr>
                        <a:t>Motor innervations to smooth muscle, heart muscle and glands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charset="0"/>
                          <a:cs typeface="Arial" charset="0"/>
                        </a:rPr>
                        <a:t>3,7,9 &amp;10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CCFF"/>
                    </a:solidFill>
                  </a:tcPr>
                </a:tc>
              </a:tr>
              <a:tr h="179848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CC33"/>
                          </a:solidFill>
                          <a:effectLst/>
                          <a:latin typeface="Arial" charset="0"/>
                          <a:cs typeface="Arial" charset="0"/>
                        </a:rPr>
                        <a:t>Brachial Efferent (SVE)</a:t>
                      </a:r>
                    </a:p>
                  </a:txBody>
                  <a:tcPr marT="45724" marB="4572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66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CC33"/>
                          </a:solidFill>
                          <a:effectLst/>
                          <a:latin typeface="Arial" charset="0"/>
                          <a:cs typeface="Arial" charset="0"/>
                        </a:rPr>
                        <a:t>BE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66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CC33"/>
                          </a:solidFill>
                          <a:effectLst/>
                          <a:latin typeface="Arial" charset="0"/>
                          <a:cs typeface="Arial" charset="0"/>
                        </a:rPr>
                        <a:t>Motor innervation to skeletal muscles from pharyngeal arch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66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CC33"/>
                          </a:solidFill>
                          <a:effectLst/>
                          <a:latin typeface="Arial" charset="0"/>
                          <a:cs typeface="Arial" charset="0"/>
                        </a:rPr>
                        <a:t>5,7,9,10 &amp;11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660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66602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b="1" smtClean="0">
                <a:ea typeface="宋体" pitchFamily="2" charset="-122"/>
              </a:rPr>
              <a:t>Sensory cranial nerves</a:t>
            </a:r>
          </a:p>
        </p:txBody>
      </p:sp>
      <p:graphicFrame>
        <p:nvGraphicFramePr>
          <p:cNvPr id="48133" name="Group 5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1457724322"/>
              </p:ext>
            </p:extLst>
          </p:nvPr>
        </p:nvGraphicFramePr>
        <p:xfrm>
          <a:off x="685800" y="1125538"/>
          <a:ext cx="7772400" cy="4686299"/>
        </p:xfrm>
        <a:graphic>
          <a:graphicData uri="http://schemas.openxmlformats.org/drawingml/2006/table">
            <a:tbl>
              <a:tblPr/>
              <a:tblGrid>
                <a:gridCol w="658813"/>
                <a:gridCol w="2435225"/>
                <a:gridCol w="1450975"/>
                <a:gridCol w="1820862"/>
                <a:gridCol w="1406525"/>
              </a:tblGrid>
              <a:tr h="105163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en-US" altLang="zh-CN" sz="2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Arial" charset="0"/>
                          <a:ea typeface="宋体" pitchFamily="2" charset="-122"/>
                          <a:cs typeface="Times New Roman" pitchFamily="18" charset="0"/>
                        </a:rPr>
                        <a:t>N.</a:t>
                      </a:r>
                    </a:p>
                  </a:txBody>
                  <a:tcPr marT="45723" marB="4572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en-US" altLang="zh-CN" sz="2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4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Arial" charset="0"/>
                          <a:ea typeface="宋体" pitchFamily="2" charset="-122"/>
                          <a:cs typeface="Times New Roman" pitchFamily="18" charset="0"/>
                        </a:rPr>
                        <a:t>Location of cell body and axon categories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en-US" altLang="zh-CN" sz="2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4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Cranial exit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en-US" altLang="zh-CN" sz="2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4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Arial" charset="0"/>
                          <a:ea typeface="宋体" pitchFamily="2" charset="-122"/>
                          <a:cs typeface="Times New Roman" pitchFamily="18" charset="0"/>
                        </a:rPr>
                        <a:t>Terminal nuclei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en-US" altLang="zh-CN" sz="2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4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Main action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461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en-US" altLang="zh-CN" sz="2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4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Arial" charset="0"/>
                          <a:ea typeface="宋体" pitchFamily="2" charset="-122"/>
                          <a:cs typeface="Times New Roman" pitchFamily="18" charset="0"/>
                        </a:rPr>
                        <a:t>Ⅰ</a:t>
                      </a:r>
                    </a:p>
                  </a:txBody>
                  <a:tcPr marT="45723" marB="4572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en-US" altLang="zh-CN" sz="2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4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Arial" charset="0"/>
                          <a:ea typeface="宋体" pitchFamily="2" charset="-122"/>
                          <a:cs typeface="Times New Roman" pitchFamily="18" charset="0"/>
                        </a:rPr>
                        <a:t>Olfactory cells (SVA)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en-US" altLang="zh-CN" sz="2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4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Arial" charset="0"/>
                          <a:ea typeface="宋体" pitchFamily="2" charset="-122"/>
                          <a:cs typeface="Times New Roman" pitchFamily="18" charset="0"/>
                        </a:rPr>
                        <a:t>Cribrifom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en-US" altLang="zh-CN" sz="2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4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Arial" charset="0"/>
                          <a:ea typeface="宋体" pitchFamily="2" charset="-122"/>
                          <a:cs typeface="Times New Roman" pitchFamily="18" charset="0"/>
                        </a:rPr>
                        <a:t>foramina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en-US" altLang="zh-CN" sz="2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4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Arial" charset="0"/>
                          <a:ea typeface="宋体" pitchFamily="2" charset="-122"/>
                          <a:cs typeface="Times New Roman" pitchFamily="18" charset="0"/>
                        </a:rPr>
                        <a:t>Olfactory bulb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en-US" altLang="zh-CN" sz="2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4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Arial" charset="0"/>
                          <a:ea typeface="宋体" pitchFamily="2" charset="-122"/>
                          <a:cs typeface="Times New Roman" pitchFamily="18" charset="0"/>
                        </a:rPr>
                        <a:t>Smell 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5163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en-US" altLang="zh-CN" sz="2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4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Arial" charset="0"/>
                          <a:ea typeface="宋体" pitchFamily="2" charset="-122"/>
                          <a:cs typeface="Times New Roman" pitchFamily="18" charset="0"/>
                        </a:rPr>
                        <a:t>Ⅱ</a:t>
                      </a:r>
                    </a:p>
                  </a:txBody>
                  <a:tcPr marT="45723" marB="4572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en-US" altLang="zh-CN" sz="2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Arial" charset="0"/>
                          <a:ea typeface="宋体" pitchFamily="2" charset="-122"/>
                          <a:cs typeface="Times New Roman" pitchFamily="18" charset="0"/>
                        </a:rPr>
                        <a:t>Ganglion cells (SSA)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en-US" altLang="zh-CN" sz="2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4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Arial" charset="0"/>
                          <a:ea typeface="宋体" pitchFamily="2" charset="-122"/>
                          <a:cs typeface="Times New Roman" pitchFamily="18" charset="0"/>
                        </a:rPr>
                        <a:t>Optic canal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en-US" altLang="zh-CN" sz="2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4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Arial" charset="0"/>
                          <a:ea typeface="宋体" pitchFamily="2" charset="-122"/>
                          <a:cs typeface="Times New Roman" pitchFamily="18" charset="0"/>
                        </a:rPr>
                        <a:t>Lateral geniculate body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en-US" altLang="zh-CN" sz="2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4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Arial" charset="0"/>
                          <a:ea typeface="宋体" pitchFamily="2" charset="-122"/>
                          <a:cs typeface="Times New Roman" pitchFamily="18" charset="0"/>
                        </a:rPr>
                        <a:t>Vision 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00174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en-US" altLang="zh-CN" sz="2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4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Arial" charset="0"/>
                          <a:ea typeface="宋体" pitchFamily="2" charset="-122"/>
                          <a:cs typeface="Times New Roman" pitchFamily="18" charset="0"/>
                        </a:rPr>
                        <a:t>Ⅷ</a:t>
                      </a:r>
                    </a:p>
                  </a:txBody>
                  <a:tcPr marT="45723" marB="4572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en-US" altLang="zh-CN" sz="2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Arial" charset="0"/>
                          <a:ea typeface="宋体" pitchFamily="2" charset="-122"/>
                          <a:cs typeface="Times New Roman" pitchFamily="18" charset="0"/>
                        </a:rPr>
                        <a:t>Vestibular ganglion(SSA)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en-US" altLang="zh-CN" sz="2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4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Arial" charset="0"/>
                          <a:ea typeface="宋体" pitchFamily="2" charset="-122"/>
                          <a:cs typeface="Times New Roman" pitchFamily="18" charset="0"/>
                        </a:rPr>
                        <a:t>Internal acoustic meatus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en-US" altLang="zh-CN" sz="2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4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Arial" charset="0"/>
                          <a:ea typeface="宋体" pitchFamily="2" charset="-122"/>
                          <a:cs typeface="Times New Roman" pitchFamily="18" charset="0"/>
                        </a:rPr>
                        <a:t>Vestibular nuclei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en-US" altLang="zh-CN" sz="2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4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Arial" charset="0"/>
                          <a:ea typeface="宋体" pitchFamily="2" charset="-122"/>
                          <a:cs typeface="Times New Roman" pitchFamily="18" charset="0"/>
                        </a:rPr>
                        <a:t>Equilibrium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3668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en-US" altLang="zh-CN" sz="2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4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Arial" charset="0"/>
                          <a:ea typeface="宋体" pitchFamily="2" charset="-122"/>
                          <a:cs typeface="Times New Roman" pitchFamily="18" charset="0"/>
                        </a:rPr>
                        <a:t>Cochlear ganglion (SSA)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en-US" altLang="zh-CN" sz="2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4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Arial" charset="0"/>
                          <a:ea typeface="宋体" pitchFamily="2" charset="-122"/>
                          <a:cs typeface="Times New Roman" pitchFamily="18" charset="0"/>
                        </a:rPr>
                        <a:t>Cochlear nuclei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en-US" altLang="zh-CN" sz="2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4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Arial" charset="0"/>
                          <a:ea typeface="宋体" pitchFamily="2" charset="-122"/>
                          <a:cs typeface="Times New Roman" pitchFamily="18" charset="0"/>
                        </a:rPr>
                        <a:t>Hearing 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34222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609600"/>
          </a:xfrm>
        </p:spPr>
        <p:txBody>
          <a:bodyPr/>
          <a:lstStyle/>
          <a:p>
            <a:pPr eaLnBrk="1" hangingPunct="1"/>
            <a:r>
              <a:rPr lang="en-US" altLang="zh-CN" sz="3800" b="1" smtClean="0">
                <a:solidFill>
                  <a:srgbClr val="CC0000"/>
                </a:solidFill>
                <a:ea typeface="宋体" pitchFamily="2" charset="-122"/>
              </a:rPr>
              <a:t>Motor cranial nerves</a:t>
            </a:r>
          </a:p>
        </p:txBody>
      </p:sp>
      <p:graphicFrame>
        <p:nvGraphicFramePr>
          <p:cNvPr id="51208" name="Group 8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1963717481"/>
              </p:ext>
            </p:extLst>
          </p:nvPr>
        </p:nvGraphicFramePr>
        <p:xfrm>
          <a:off x="0" y="838200"/>
          <a:ext cx="9144000" cy="6019801"/>
        </p:xfrm>
        <a:graphic>
          <a:graphicData uri="http://schemas.openxmlformats.org/drawingml/2006/table">
            <a:tbl>
              <a:tblPr/>
              <a:tblGrid>
                <a:gridCol w="571501"/>
                <a:gridCol w="2898588"/>
                <a:gridCol w="2371911"/>
                <a:gridCol w="3302000"/>
              </a:tblGrid>
              <a:tr h="68246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Arial" charset="0"/>
                          <a:ea typeface="宋体" pitchFamily="2" charset="-122"/>
                          <a:cs typeface="Times New Roman" pitchFamily="18" charset="0"/>
                        </a:rPr>
                        <a:t>N. </a:t>
                      </a:r>
                      <a:endParaRPr kumimoji="0" lang="en-US" altLang="zh-CN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marT="45723" marB="4572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80"/>
                          </a:solidFill>
                          <a:effectLst/>
                          <a:latin typeface="Arial" charset="0"/>
                          <a:ea typeface="宋体" pitchFamily="2" charset="-122"/>
                          <a:cs typeface="Times New Roman" pitchFamily="18" charset="0"/>
                        </a:rPr>
                        <a:t>Nucleus of origin and axon categories</a:t>
                      </a:r>
                      <a:endParaRPr kumimoji="0" lang="en-US" altLang="zh-CN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pitchFamily="2" charset="-122"/>
                        <a:cs typeface="Times New Roman" pitchFamily="18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Cranial exit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  <a:ea typeface="宋体" pitchFamily="2" charset="-122"/>
                        </a:rPr>
                        <a:t>Main action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1257165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  <a:cs typeface="Times New Roman" pitchFamily="18" charset="0"/>
                        </a:rPr>
                        <a:t>Ⅲ</a:t>
                      </a:r>
                    </a:p>
                  </a:txBody>
                  <a:tcPr marT="45723" marB="4572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" charset="0"/>
                          <a:ea typeface="宋体" pitchFamily="2" charset="-122"/>
                          <a:cs typeface="Times New Roman" pitchFamily="18" charset="0"/>
                        </a:rPr>
                        <a:t>Nucleus of </a:t>
                      </a:r>
                      <a:r>
                        <a:rPr kumimoji="0" lang="en-US" altLang="zh-CN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" charset="0"/>
                          <a:ea typeface="宋体" pitchFamily="2" charset="-122"/>
                          <a:cs typeface="Times New Roman" pitchFamily="18" charset="0"/>
                        </a:rPr>
                        <a:t>oculomotor</a:t>
                      </a:r>
                      <a:r>
                        <a:rPr kumimoji="0" lang="en-US" altLang="zh-CN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" charset="0"/>
                          <a:ea typeface="宋体" pitchFamily="2" charset="-122"/>
                          <a:cs typeface="Times New Roman" pitchFamily="18" charset="0"/>
                        </a:rPr>
                        <a:t> (GSE)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ea typeface="宋体" pitchFamily="2" charset="-122"/>
                          <a:cs typeface="Times New Roman" pitchFamily="18" charset="0"/>
                        </a:rPr>
                        <a:t>Superior orbital fissure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Arial" charset="0"/>
                          <a:ea typeface="宋体" pitchFamily="2" charset="-122"/>
                          <a:cs typeface="Times New Roman" pitchFamily="18" charset="0"/>
                        </a:rPr>
                        <a:t>Motor to superior, inferior and medial recti; inferior oblique; levator palpebrae superioris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96981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" charset="0"/>
                          <a:ea typeface="宋体" pitchFamily="2" charset="-122"/>
                          <a:cs typeface="Times New Roman" pitchFamily="18" charset="0"/>
                        </a:rPr>
                        <a:t>Accessory nucleus of </a:t>
                      </a:r>
                      <a:r>
                        <a:rPr kumimoji="0" lang="en-US" altLang="zh-CN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" charset="0"/>
                          <a:ea typeface="宋体" pitchFamily="2" charset="-122"/>
                          <a:cs typeface="Times New Roman" pitchFamily="18" charset="0"/>
                        </a:rPr>
                        <a:t>oculomotor</a:t>
                      </a:r>
                      <a:r>
                        <a:rPr kumimoji="0" lang="en-US" altLang="zh-CN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" charset="0"/>
                          <a:ea typeface="宋体" pitchFamily="2" charset="-122"/>
                          <a:cs typeface="Times New Roman" pitchFamily="18" charset="0"/>
                        </a:rPr>
                        <a:t> (GVE)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Arial" charset="0"/>
                          <a:ea typeface="宋体" pitchFamily="2" charset="-122"/>
                          <a:cs typeface="Times New Roman" pitchFamily="18" charset="0"/>
                        </a:rPr>
                        <a:t>Parasympathetic to sphincter pupillea and ciliary muscle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68246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  <a:cs typeface="Times New Roman" pitchFamily="18" charset="0"/>
                        </a:rPr>
                        <a:t>Ⅳ</a:t>
                      </a:r>
                    </a:p>
                  </a:txBody>
                  <a:tcPr marT="45723" marB="4572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" charset="0"/>
                          <a:ea typeface="宋体" pitchFamily="2" charset="-122"/>
                          <a:cs typeface="Times New Roman" pitchFamily="18" charset="0"/>
                        </a:rPr>
                        <a:t>Nucleus of trochlear nerve (GSE)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ea typeface="宋体" pitchFamily="2" charset="-122"/>
                          <a:cs typeface="Times New Roman" pitchFamily="18" charset="0"/>
                        </a:rPr>
                        <a:t>Superior orbital fissure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Arial" charset="0"/>
                          <a:ea typeface="宋体" pitchFamily="2" charset="-122"/>
                          <a:cs typeface="Times New Roman" pitchFamily="18" charset="0"/>
                        </a:rPr>
                        <a:t>Motor to superior obliquus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68246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  <a:cs typeface="Times New Roman" pitchFamily="18" charset="0"/>
                        </a:rPr>
                        <a:t>Ⅵ</a:t>
                      </a:r>
                    </a:p>
                  </a:txBody>
                  <a:tcPr marT="45723" marB="4572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" charset="0"/>
                          <a:ea typeface="宋体" pitchFamily="2" charset="-122"/>
                          <a:cs typeface="Times New Roman" pitchFamily="18" charset="0"/>
                        </a:rPr>
                        <a:t>Nucleus of </a:t>
                      </a:r>
                      <a:r>
                        <a:rPr kumimoji="0" lang="en-US" altLang="zh-CN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" charset="0"/>
                          <a:ea typeface="宋体" pitchFamily="2" charset="-122"/>
                          <a:cs typeface="Times New Roman" pitchFamily="18" charset="0"/>
                        </a:rPr>
                        <a:t>abducent</a:t>
                      </a:r>
                      <a:r>
                        <a:rPr kumimoji="0" lang="en-US" altLang="zh-CN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" charset="0"/>
                          <a:ea typeface="宋体" pitchFamily="2" charset="-122"/>
                          <a:cs typeface="Times New Roman" pitchFamily="18" charset="0"/>
                        </a:rPr>
                        <a:t> nerve (GSE)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ea typeface="宋体" pitchFamily="2" charset="-122"/>
                          <a:cs typeface="Times New Roman" pitchFamily="18" charset="0"/>
                        </a:rPr>
                        <a:t>Superior orbital fissure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Arial" charset="0"/>
                          <a:ea typeface="宋体" pitchFamily="2" charset="-122"/>
                          <a:cs typeface="Times New Roman" pitchFamily="18" charset="0"/>
                        </a:rPr>
                        <a:t>Motor to lateral rectus 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98029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  <a:cs typeface="Times New Roman" pitchFamily="18" charset="0"/>
                        </a:rPr>
                        <a:t>Ⅺ</a:t>
                      </a:r>
                    </a:p>
                  </a:txBody>
                  <a:tcPr marT="45723" marB="4572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" charset="0"/>
                          <a:ea typeface="宋体" pitchFamily="2" charset="-122"/>
                          <a:cs typeface="Times New Roman" pitchFamily="18" charset="0"/>
                        </a:rPr>
                        <a:t>Nucleus of accessory nerve (SVE)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ea typeface="宋体" pitchFamily="2" charset="-122"/>
                          <a:cs typeface="Times New Roman" pitchFamily="18" charset="0"/>
                        </a:rPr>
                        <a:t>Jugular foramen 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Arial" charset="0"/>
                          <a:ea typeface="宋体" pitchFamily="2" charset="-122"/>
                          <a:cs typeface="Times New Roman" pitchFamily="18" charset="0"/>
                        </a:rPr>
                        <a:t>Motor to sternocleidomastoid and  trapezius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765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宋体" pitchFamily="2" charset="-122"/>
                          <a:cs typeface="Times New Roman" pitchFamily="18" charset="0"/>
                        </a:rPr>
                        <a:t>Ⅻ</a:t>
                      </a:r>
                    </a:p>
                  </a:txBody>
                  <a:tcPr marT="45723" marB="4572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" charset="0"/>
                          <a:ea typeface="宋体" pitchFamily="2" charset="-122"/>
                          <a:cs typeface="Times New Roman" pitchFamily="18" charset="0"/>
                        </a:rPr>
                        <a:t>Nucleus of hypoglossal nerve( GSE)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ea typeface="宋体" pitchFamily="2" charset="-122"/>
                          <a:cs typeface="Times New Roman" pitchFamily="18" charset="0"/>
                        </a:rPr>
                        <a:t>Hypoglossal canal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65000"/>
                        <a:buFontTx/>
                        <a:buNone/>
                        <a:tabLst/>
                      </a:pPr>
                      <a:r>
                        <a:rPr kumimoji="0" lang="en-US" altLang="zh-CN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Arial" charset="0"/>
                          <a:ea typeface="宋体" pitchFamily="2" charset="-122"/>
                          <a:cs typeface="Times New Roman" pitchFamily="18" charset="0"/>
                        </a:rPr>
                        <a:t>Motor to muscles of tongue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74571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2420938"/>
            <a:ext cx="8208963" cy="1447800"/>
          </a:xfrm>
        </p:spPr>
        <p:txBody>
          <a:bodyPr/>
          <a:lstStyle/>
          <a:p>
            <a:pPr eaLnBrk="1" hangingPunct="1"/>
            <a:r>
              <a:rPr lang="en-US" sz="5400" i="1" u="sng" dirty="0" smtClean="0">
                <a:solidFill>
                  <a:srgbClr val="C00000"/>
                </a:solidFill>
                <a:latin typeface="Calligraph421 BT" pitchFamily="66" charset="0"/>
              </a:rPr>
              <a:t>OLFACTORY NERVE</a:t>
            </a:r>
          </a:p>
        </p:txBody>
      </p:sp>
    </p:spTree>
    <p:extLst>
      <p:ext uri="{BB962C8B-B14F-4D97-AF65-F5344CB8AC3E}">
        <p14:creationId xmlns:p14="http://schemas.microsoft.com/office/powerpoint/2010/main" val="2389767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i="1" dirty="0" smtClean="0">
                <a:solidFill>
                  <a:srgbClr val="C00000"/>
                </a:solidFill>
                <a:latin typeface="Calligraph421 BT" pitchFamily="66" charset="0"/>
              </a:rPr>
              <a:t>INTRODUCTION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Oldest sensory modality </a:t>
            </a:r>
          </a:p>
          <a:p>
            <a:pPr eaLnBrk="1" hangingPunct="1"/>
            <a:r>
              <a:rPr lang="en-US" dirty="0" smtClean="0"/>
              <a:t>1</a:t>
            </a:r>
            <a:r>
              <a:rPr lang="en-US" baseline="30000" dirty="0" smtClean="0"/>
              <a:t>st </a:t>
            </a:r>
            <a:r>
              <a:rPr lang="en-US" dirty="0" smtClean="0"/>
              <a:t>Cranial nerve.</a:t>
            </a:r>
          </a:p>
          <a:p>
            <a:pPr eaLnBrk="1" hangingPunct="1"/>
            <a:r>
              <a:rPr lang="en-US" dirty="0" smtClean="0"/>
              <a:t>Sensory</a:t>
            </a:r>
          </a:p>
          <a:p>
            <a:pPr eaLnBrk="1" hangingPunct="1"/>
            <a:r>
              <a:rPr lang="en-US" dirty="0" smtClean="0"/>
              <a:t>Detects odor &amp; influence social/sexual behavior.</a:t>
            </a:r>
          </a:p>
        </p:txBody>
      </p:sp>
    </p:spTree>
    <p:extLst>
      <p:ext uri="{BB962C8B-B14F-4D97-AF65-F5344CB8AC3E}">
        <p14:creationId xmlns:p14="http://schemas.microsoft.com/office/powerpoint/2010/main" val="2801229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8"/>
            <a:ext cx="8229600" cy="654050"/>
          </a:xfrm>
        </p:spPr>
        <p:txBody>
          <a:bodyPr/>
          <a:lstStyle/>
          <a:p>
            <a:pPr eaLnBrk="1" hangingPunct="1">
              <a:defRPr/>
            </a:pPr>
            <a:r>
              <a:rPr lang="en-US" b="0" dirty="0" smtClean="0">
                <a:solidFill>
                  <a:srgbClr val="C00000"/>
                </a:solidFill>
                <a:latin typeface="Franklin Gothic Medium" pitchFamily="34" charset="0"/>
              </a:rPr>
              <a:t>Olfactory </a:t>
            </a:r>
            <a:r>
              <a:rPr lang="en-US" dirty="0" smtClean="0">
                <a:solidFill>
                  <a:srgbClr val="C00000"/>
                </a:solidFill>
                <a:latin typeface="Franklin Gothic Medium" pitchFamily="34" charset="0"/>
              </a:rPr>
              <a:t>Nerve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142875" y="1071563"/>
            <a:ext cx="4352925" cy="542925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z="2400" dirty="0" smtClean="0">
                <a:latin typeface="Franklin Gothic Medium" pitchFamily="34" charset="0"/>
              </a:rPr>
              <a:t>The receptors located in an area, covering about 5 cubic centimeters, in the </a:t>
            </a:r>
            <a:r>
              <a:rPr lang="en-US" sz="2400" dirty="0" smtClean="0">
                <a:solidFill>
                  <a:srgbClr val="FF0000"/>
                </a:solidFill>
                <a:latin typeface="Franklin Gothic Medium" pitchFamily="34" charset="0"/>
              </a:rPr>
              <a:t>superior part of the nose.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400" dirty="0" smtClean="0">
                <a:latin typeface="Franklin Gothic Medium" pitchFamily="34" charset="0"/>
              </a:rPr>
              <a:t>There are about 10 million to 20 million receptor cells for smell.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400" dirty="0" smtClean="0">
                <a:latin typeface="Franklin Gothic Medium" pitchFamily="34" charset="0"/>
              </a:rPr>
              <a:t>Each receptor is a specialized, ciliated neuron.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400" dirty="0" smtClean="0">
                <a:latin typeface="Franklin Gothic Medium" pitchFamily="34" charset="0"/>
              </a:rPr>
              <a:t>Their axons form numerous small </a:t>
            </a:r>
            <a:r>
              <a:rPr lang="en-US" sz="2400" dirty="0" err="1" smtClean="0">
                <a:latin typeface="Franklin Gothic Medium" pitchFamily="34" charset="0"/>
              </a:rPr>
              <a:t>fasciculi</a:t>
            </a:r>
            <a:r>
              <a:rPr lang="en-US" sz="2400" dirty="0" smtClean="0">
                <a:latin typeface="Franklin Gothic Medium" pitchFamily="34" charset="0"/>
              </a:rPr>
              <a:t>, the </a:t>
            </a:r>
            <a:r>
              <a:rPr lang="en-US" sz="2400" dirty="0" smtClean="0">
                <a:solidFill>
                  <a:schemeClr val="hlink"/>
                </a:solidFill>
                <a:latin typeface="Franklin Gothic Medium" pitchFamily="34" charset="0"/>
              </a:rPr>
              <a:t>olfactory nerves</a:t>
            </a:r>
            <a:r>
              <a:rPr lang="en-US" sz="2400" dirty="0" smtClean="0">
                <a:latin typeface="Franklin Gothic Medium" pitchFamily="34" charset="0"/>
              </a:rPr>
              <a:t>, that pass through tiny openings in the </a:t>
            </a:r>
            <a:r>
              <a:rPr lang="en-US" sz="2400" dirty="0" err="1" smtClean="0">
                <a:solidFill>
                  <a:schemeClr val="hlink"/>
                </a:solidFill>
                <a:latin typeface="Franklin Gothic Medium" pitchFamily="34" charset="0"/>
              </a:rPr>
              <a:t>cribriform</a:t>
            </a:r>
            <a:r>
              <a:rPr lang="en-US" sz="2400" dirty="0" smtClean="0">
                <a:solidFill>
                  <a:schemeClr val="hlink"/>
                </a:solidFill>
                <a:latin typeface="Franklin Gothic Medium" pitchFamily="34" charset="0"/>
              </a:rPr>
              <a:t> plate</a:t>
            </a:r>
            <a:r>
              <a:rPr lang="en-US" sz="2400" dirty="0" smtClean="0">
                <a:latin typeface="Franklin Gothic Medium" pitchFamily="34" charset="0"/>
              </a:rPr>
              <a:t> of the </a:t>
            </a:r>
            <a:r>
              <a:rPr lang="en-US" sz="2400" dirty="0" err="1" smtClean="0">
                <a:latin typeface="Franklin Gothic Medium" pitchFamily="34" charset="0"/>
              </a:rPr>
              <a:t>ethmoid</a:t>
            </a:r>
            <a:r>
              <a:rPr lang="en-US" sz="2400" dirty="0" smtClean="0">
                <a:latin typeface="Franklin Gothic Medium" pitchFamily="34" charset="0"/>
              </a:rPr>
              <a:t> bone to reach the cranial cavity.</a:t>
            </a:r>
            <a:endParaRPr lang="en-US" sz="2400" dirty="0" smtClean="0"/>
          </a:p>
        </p:txBody>
      </p:sp>
      <p:pic>
        <p:nvPicPr>
          <p:cNvPr id="6148" name="Picture 12" descr="C:\Users\user\Pictures\zz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57750" y="1000125"/>
            <a:ext cx="3286125" cy="27432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9" name="Picture 13" descr="C:\Users\user\Pictures\zx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3786188"/>
            <a:ext cx="3714750" cy="283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21989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2" name="Rectangle 4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8"/>
            <a:ext cx="8229600" cy="706437"/>
          </a:xfrm>
        </p:spPr>
        <p:txBody>
          <a:bodyPr/>
          <a:lstStyle/>
          <a:p>
            <a:pPr eaLnBrk="1" hangingPunct="1">
              <a:defRPr/>
            </a:pPr>
            <a:r>
              <a:rPr lang="en-US" b="0" dirty="0" smtClean="0">
                <a:latin typeface="Franklin Gothic Medium" pitchFamily="34" charset="0"/>
              </a:rPr>
              <a:t>Olfactory Pathway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85750" y="1357313"/>
            <a:ext cx="3786188" cy="4500562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en-US" sz="2400" dirty="0" smtClean="0">
                <a:latin typeface="Franklin Gothic Medium" pitchFamily="34" charset="0"/>
              </a:rPr>
              <a:t>In the cranial cavity, the olfactory neurons synapse with neurons in the </a:t>
            </a:r>
            <a:r>
              <a:rPr lang="en-US" sz="2400" dirty="0" smtClean="0">
                <a:solidFill>
                  <a:schemeClr val="hlink"/>
                </a:solidFill>
                <a:latin typeface="Franklin Gothic Medium" pitchFamily="34" charset="0"/>
              </a:rPr>
              <a:t>olfactory bulb</a:t>
            </a:r>
            <a:r>
              <a:rPr lang="en-US" sz="2400" dirty="0" smtClean="0">
                <a:latin typeface="Franklin Gothic Medium" pitchFamily="34" charset="0"/>
              </a:rPr>
              <a:t>.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2400" dirty="0" smtClean="0">
                <a:latin typeface="Franklin Gothic Medium" pitchFamily="34" charset="0"/>
              </a:rPr>
              <a:t>The olfactory bulbs (right and left) are contain </a:t>
            </a:r>
            <a:r>
              <a:rPr lang="en-US" sz="2400" dirty="0" smtClean="0">
                <a:solidFill>
                  <a:schemeClr val="hlink"/>
                </a:solidFill>
                <a:latin typeface="Franklin Gothic Medium" pitchFamily="34" charset="0"/>
              </a:rPr>
              <a:t>interneurons</a:t>
            </a:r>
            <a:r>
              <a:rPr lang="en-US" sz="2400" dirty="0" smtClean="0">
                <a:latin typeface="Franklin Gothic Medium" pitchFamily="34" charset="0"/>
              </a:rPr>
              <a:t> and </a:t>
            </a:r>
            <a:r>
              <a:rPr lang="en-US" sz="2400" dirty="0" smtClean="0">
                <a:solidFill>
                  <a:schemeClr val="hlink"/>
                </a:solidFill>
                <a:latin typeface="Franklin Gothic Medium" pitchFamily="34" charset="0"/>
              </a:rPr>
              <a:t>large  mitral cells.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2400" dirty="0" smtClean="0">
                <a:latin typeface="Franklin Gothic Medium" pitchFamily="34" charset="0"/>
              </a:rPr>
              <a:t>The axons of the mitral cells form the </a:t>
            </a:r>
            <a:r>
              <a:rPr lang="en-US" sz="2400" dirty="0" smtClean="0">
                <a:solidFill>
                  <a:schemeClr val="hlink"/>
                </a:solidFill>
                <a:latin typeface="Franklin Gothic Medium" pitchFamily="34" charset="0"/>
              </a:rPr>
              <a:t>olfactory tract</a:t>
            </a:r>
            <a:r>
              <a:rPr lang="en-US" sz="2400" dirty="0" smtClean="0">
                <a:latin typeface="Franklin Gothic Medium" pitchFamily="34" charset="0"/>
              </a:rPr>
              <a:t>, which passes backward on the basal surface of frontal lobe.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en-US" sz="2800" dirty="0" smtClean="0">
              <a:latin typeface="Franklin Gothic Medium" pitchFamily="34" charset="0"/>
            </a:endParaRPr>
          </a:p>
          <a:p>
            <a:pPr eaLnBrk="1" hangingPunct="1">
              <a:lnSpc>
                <a:spcPct val="80000"/>
              </a:lnSpc>
              <a:defRPr/>
            </a:pPr>
            <a:endParaRPr lang="en-US" sz="2400" dirty="0" smtClean="0"/>
          </a:p>
        </p:txBody>
      </p:sp>
      <p:pic>
        <p:nvPicPr>
          <p:cNvPr id="7172" name="Picture 6" descr="Copy of pw8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929" t="3728" r="3419" b="41600"/>
          <a:stretch>
            <a:fillRect/>
          </a:stretch>
        </p:blipFill>
        <p:spPr>
          <a:xfrm>
            <a:off x="4143375" y="1285875"/>
            <a:ext cx="4676775" cy="5143500"/>
          </a:xfrm>
        </p:spPr>
      </p:pic>
    </p:spTree>
    <p:extLst>
      <p:ext uri="{BB962C8B-B14F-4D97-AF65-F5344CB8AC3E}">
        <p14:creationId xmlns:p14="http://schemas.microsoft.com/office/powerpoint/2010/main" val="621480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755650" y="228600"/>
            <a:ext cx="8235950" cy="1184275"/>
          </a:xfrm>
        </p:spPr>
        <p:txBody>
          <a:bodyPr/>
          <a:lstStyle/>
          <a:p>
            <a:pPr eaLnBrk="1" hangingPunct="1"/>
            <a:r>
              <a:rPr lang="en-US" i="1" smtClean="0">
                <a:latin typeface="Calligraph421 BT" pitchFamily="66" charset="0"/>
              </a:rPr>
              <a:t>OLFACTORY EPITHELIUM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14313" y="1785938"/>
            <a:ext cx="3810000" cy="4114800"/>
          </a:xfrm>
        </p:spPr>
        <p:txBody>
          <a:bodyPr/>
          <a:lstStyle/>
          <a:p>
            <a:pPr eaLnBrk="1" hangingPunct="1"/>
            <a:r>
              <a:rPr lang="en-US" sz="2400" smtClean="0"/>
              <a:t>Located in upper  part of nasal cavity</a:t>
            </a:r>
          </a:p>
          <a:p>
            <a:pPr eaLnBrk="1" hangingPunct="1"/>
            <a:r>
              <a:rPr lang="en-US" sz="2400" smtClean="0"/>
              <a:t>3 cell types-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en-US" sz="2000" smtClean="0"/>
              <a:t>Basal cells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en-US" sz="2000" smtClean="0"/>
              <a:t>Supporting cell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en-US" sz="2000" smtClean="0"/>
              <a:t>Olfactory receptor cells</a:t>
            </a:r>
          </a:p>
          <a:p>
            <a:pPr eaLnBrk="1" hangingPunct="1"/>
            <a:r>
              <a:rPr lang="en-US" sz="2400" smtClean="0"/>
              <a:t>Olfactory receptor cells: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400" smtClean="0"/>
              <a:t>Bipolar cells  with peripheral and central processes</a:t>
            </a:r>
          </a:p>
        </p:txBody>
      </p:sp>
      <p:pic>
        <p:nvPicPr>
          <p:cNvPr id="19460" name="Picture 11" descr="figure%208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929063" y="1857375"/>
            <a:ext cx="5214937" cy="4214813"/>
          </a:xfrm>
          <a:noFill/>
        </p:spPr>
      </p:pic>
      <p:sp>
        <p:nvSpPr>
          <p:cNvPr id="19461" name="AutoShape 7" descr="figure%208"/>
          <p:cNvSpPr>
            <a:spLocks noChangeAspect="1" noChangeArrowheads="1"/>
          </p:cNvSpPr>
          <p:nvPr/>
        </p:nvSpPr>
        <p:spPr bwMode="auto">
          <a:xfrm>
            <a:off x="1123950" y="800100"/>
            <a:ext cx="6896100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62" name="AutoShape 10" descr="figure%208"/>
          <p:cNvSpPr>
            <a:spLocks noChangeAspect="1" noChangeArrowheads="1"/>
          </p:cNvSpPr>
          <p:nvPr/>
        </p:nvSpPr>
        <p:spPr bwMode="auto">
          <a:xfrm>
            <a:off x="168275" y="46038"/>
            <a:ext cx="6896100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3568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3"/>
          <p:cNvSpPr>
            <a:spLocks noGrp="1" noChangeArrowheads="1"/>
          </p:cNvSpPr>
          <p:nvPr>
            <p:ph idx="1"/>
          </p:nvPr>
        </p:nvSpPr>
        <p:spPr>
          <a:xfrm>
            <a:off x="838200" y="2438400"/>
            <a:ext cx="7772400" cy="4114800"/>
          </a:xfrm>
        </p:spPr>
        <p:txBody>
          <a:bodyPr/>
          <a:lstStyle/>
          <a:p>
            <a:pPr eaLnBrk="1" hangingPunct="1"/>
            <a:endParaRPr lang="en-US" sz="4000" smtClean="0">
              <a:latin typeface="Arial" charset="0"/>
            </a:endParaRPr>
          </a:p>
          <a:p>
            <a:pPr eaLnBrk="1" hangingPunct="1"/>
            <a:endParaRPr lang="en-US" sz="4000" smtClean="0"/>
          </a:p>
          <a:p>
            <a:pPr eaLnBrk="1" hangingPunct="1"/>
            <a:endParaRPr lang="en-US" sz="4000" smtClean="0"/>
          </a:p>
        </p:txBody>
      </p:sp>
      <p:pic>
        <p:nvPicPr>
          <p:cNvPr id="20483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55" t="17101" b="14006"/>
          <a:stretch>
            <a:fillRect/>
          </a:stretch>
        </p:blipFill>
        <p:spPr bwMode="auto">
          <a:xfrm>
            <a:off x="619125" y="622300"/>
            <a:ext cx="7953375" cy="523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19388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latin typeface="Calligraph421 BT" pitchFamily="66" charset="0"/>
              </a:rPr>
              <a:t>OLFACTORY NERVE </a:t>
            </a:r>
          </a:p>
        </p:txBody>
      </p:sp>
      <p:pic>
        <p:nvPicPr>
          <p:cNvPr id="21507" name="Picture 8" descr="14_28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967288" y="1916113"/>
            <a:ext cx="4176712" cy="3457575"/>
          </a:xfrm>
          <a:noFill/>
        </p:spPr>
      </p:pic>
      <p:sp>
        <p:nvSpPr>
          <p:cNvPr id="21508" name="Rectangle 11"/>
          <p:cNvSpPr>
            <a:spLocks noGrp="1" noChangeArrowheads="1"/>
          </p:cNvSpPr>
          <p:nvPr>
            <p:ph type="body" idx="4294967295"/>
          </p:nvPr>
        </p:nvSpPr>
        <p:spPr>
          <a:xfrm>
            <a:off x="0" y="1905000"/>
            <a:ext cx="3981450" cy="4114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800" smtClean="0"/>
              <a:t>Unmylinated axons</a:t>
            </a:r>
            <a:endParaRPr lang="en-US" sz="2800" smtClean="0"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800" smtClean="0">
                <a:cs typeface="Times New Roman" pitchFamily="18" charset="0"/>
              </a:rPr>
              <a:t>Pass through cribriform plate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smtClean="0">
                <a:cs typeface="Times New Roman" pitchFamily="18" charset="0"/>
              </a:rPr>
              <a:t>Enter the olfactory bulb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smtClean="0">
                <a:cs typeface="Times New Roman" pitchFamily="18" charset="0"/>
              </a:rPr>
              <a:t>Synapse with mitral cells.</a:t>
            </a:r>
          </a:p>
        </p:txBody>
      </p:sp>
    </p:spTree>
    <p:extLst>
      <p:ext uri="{BB962C8B-B14F-4D97-AF65-F5344CB8AC3E}">
        <p14:creationId xmlns:p14="http://schemas.microsoft.com/office/powerpoint/2010/main" val="852405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pic>
        <p:nvPicPr>
          <p:cNvPr id="25603" name="Picture 5" descr="olfpath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31024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8"/>
            <a:ext cx="8229600" cy="777875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itchFamily="34" charset="0"/>
              </a:rPr>
              <a:t>Clinical Anatomy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196975"/>
            <a:ext cx="8229600" cy="5256213"/>
          </a:xfrm>
        </p:spPr>
        <p:txBody>
          <a:bodyPr/>
          <a:lstStyle/>
          <a:p>
            <a:pPr eaLnBrk="1" hangingPunct="1">
              <a:defRPr/>
            </a:pPr>
            <a:endParaRPr lang="en-US" sz="2000" dirty="0" smtClean="0"/>
          </a:p>
          <a:p>
            <a:pPr eaLnBrk="1" hangingPunct="1">
              <a:defRPr/>
            </a:pPr>
            <a:r>
              <a:rPr lang="en-US" sz="2800" dirty="0" smtClean="0">
                <a:latin typeface="Arial" pitchFamily="34" charset="0"/>
              </a:rPr>
              <a:t>Damage to the olfactory nerves lead to </a:t>
            </a:r>
            <a:r>
              <a:rPr lang="en-US" sz="2800" dirty="0" err="1" smtClean="0">
                <a:solidFill>
                  <a:schemeClr val="hlink"/>
                </a:solidFill>
                <a:latin typeface="Arial" pitchFamily="34" charset="0"/>
              </a:rPr>
              <a:t>anosmia</a:t>
            </a:r>
            <a:endParaRPr lang="en-US" sz="2800" dirty="0" smtClean="0">
              <a:solidFill>
                <a:schemeClr val="hlink"/>
              </a:solidFill>
              <a:latin typeface="Arial" pitchFamily="34" charset="0"/>
            </a:endParaRPr>
          </a:p>
          <a:p>
            <a:pPr lvl="1" eaLnBrk="1" hangingPunct="1">
              <a:defRPr/>
            </a:pPr>
            <a:r>
              <a:rPr lang="en-US" dirty="0" smtClean="0">
                <a:latin typeface="Arial" pitchFamily="34" charset="0"/>
              </a:rPr>
              <a:t>The delicate olfactory nerves are prone to damage by </a:t>
            </a:r>
            <a:r>
              <a:rPr lang="en-US" dirty="0" smtClean="0">
                <a:solidFill>
                  <a:schemeClr val="hlink"/>
                </a:solidFill>
                <a:latin typeface="Arial" pitchFamily="34" charset="0"/>
              </a:rPr>
              <a:t>head injury</a:t>
            </a:r>
            <a:r>
              <a:rPr lang="en-US" dirty="0" smtClean="0">
                <a:latin typeface="Arial" pitchFamily="34" charset="0"/>
              </a:rPr>
              <a:t> (e.g., whiplash) where the head is shaken in an </a:t>
            </a:r>
            <a:r>
              <a:rPr lang="en-US" dirty="0" err="1" smtClean="0">
                <a:latin typeface="Arial" pitchFamily="34" charset="0"/>
              </a:rPr>
              <a:t>anteroposterior</a:t>
            </a:r>
            <a:r>
              <a:rPr lang="en-US" dirty="0" smtClean="0">
                <a:latin typeface="Arial" pitchFamily="34" charset="0"/>
              </a:rPr>
              <a:t> direction. Here, the brain tends to move forward/backward, thus damaging the neurons entering vertically through the </a:t>
            </a:r>
            <a:r>
              <a:rPr lang="en-US" dirty="0" err="1" smtClean="0">
                <a:latin typeface="Arial" pitchFamily="34" charset="0"/>
              </a:rPr>
              <a:t>cribriform</a:t>
            </a:r>
            <a:r>
              <a:rPr lang="en-US" dirty="0" smtClean="0">
                <a:latin typeface="Arial" pitchFamily="34" charset="0"/>
              </a:rPr>
              <a:t> plate.</a:t>
            </a:r>
          </a:p>
          <a:p>
            <a:pPr lvl="1" eaLnBrk="1" hangingPunct="1">
              <a:defRPr/>
            </a:pPr>
            <a:r>
              <a:rPr lang="en-US" dirty="0" smtClean="0">
                <a:solidFill>
                  <a:schemeClr val="hlink"/>
                </a:solidFill>
                <a:latin typeface="Arial" pitchFamily="34" charset="0"/>
              </a:rPr>
              <a:t>Tumors of </a:t>
            </a:r>
            <a:r>
              <a:rPr lang="en-US" dirty="0" err="1" smtClean="0">
                <a:solidFill>
                  <a:schemeClr val="hlink"/>
                </a:solidFill>
                <a:latin typeface="Arial" pitchFamily="34" charset="0"/>
              </a:rPr>
              <a:t>meninges</a:t>
            </a:r>
            <a:r>
              <a:rPr lang="en-US" dirty="0" smtClean="0">
                <a:latin typeface="Arial" pitchFamily="34" charset="0"/>
              </a:rPr>
              <a:t> may invade the olfactory nerves </a:t>
            </a:r>
            <a:br>
              <a:rPr lang="en-US" dirty="0" smtClean="0">
                <a:latin typeface="Arial" pitchFamily="34" charset="0"/>
              </a:rPr>
            </a:br>
            <a:r>
              <a:rPr lang="en-US" sz="2400" dirty="0" smtClean="0"/>
              <a:t/>
            </a:r>
            <a:br>
              <a:rPr lang="en-US" sz="2400" dirty="0" smtClean="0"/>
            </a:br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3264064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ctr" eaLnBrk="1" hangingPunct="1">
              <a:buFont typeface="Wingdings" pitchFamily="2" charset="2"/>
              <a:buNone/>
            </a:pPr>
            <a:r>
              <a:rPr lang="en-US" sz="7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ligraph421 BT" pitchFamily="66" charset="0"/>
              </a:rPr>
              <a:t>OPTIC NERVE</a:t>
            </a:r>
          </a:p>
        </p:txBody>
      </p:sp>
    </p:spTree>
    <p:extLst>
      <p:ext uri="{BB962C8B-B14F-4D97-AF65-F5344CB8AC3E}">
        <p14:creationId xmlns:p14="http://schemas.microsoft.com/office/powerpoint/2010/main" val="3872532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ligraph421 BT" pitchFamily="66" charset="0"/>
              </a:rPr>
              <a:t>INTRODUCTION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dirty="0" smtClean="0"/>
              <a:t>2</a:t>
            </a:r>
            <a:r>
              <a:rPr lang="en-US" baseline="30000" dirty="0" smtClean="0"/>
              <a:t>nd</a:t>
            </a:r>
            <a:r>
              <a:rPr lang="en-US" dirty="0" smtClean="0"/>
              <a:t> cranial nerve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Sensory 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Starts from optic disc, extends to optic </a:t>
            </a:r>
            <a:r>
              <a:rPr lang="en-US" dirty="0" err="1" smtClean="0"/>
              <a:t>chiasma</a:t>
            </a:r>
            <a:endParaRPr lang="en-US" dirty="0" smtClean="0"/>
          </a:p>
          <a:p>
            <a:pPr eaLnBrk="1" hangingPunct="1">
              <a:lnSpc>
                <a:spcPct val="90000"/>
              </a:lnSpc>
            </a:pPr>
            <a:r>
              <a:rPr lang="en-US" dirty="0" err="1" smtClean="0"/>
              <a:t>Backwawards</a:t>
            </a:r>
            <a:r>
              <a:rPr lang="en-US" dirty="0" smtClean="0"/>
              <a:t> continuation of retinal nerve fibers( in the ganglionic layer of retina)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Morphologically &amp; </a:t>
            </a:r>
            <a:r>
              <a:rPr lang="en-US" dirty="0" err="1" smtClean="0"/>
              <a:t>embryologically</a:t>
            </a:r>
            <a:r>
              <a:rPr lang="en-US" dirty="0" smtClean="0"/>
              <a:t> comparable to sensory tract; it is </a:t>
            </a:r>
            <a:r>
              <a:rPr lang="en-US" dirty="0" err="1" smtClean="0"/>
              <a:t>myelinated</a:t>
            </a:r>
            <a:r>
              <a:rPr lang="en-US" dirty="0" smtClean="0"/>
              <a:t> and the sheaths are formed by </a:t>
            </a:r>
            <a:r>
              <a:rPr lang="en-US" dirty="0" err="1" smtClean="0"/>
              <a:t>oligodendrocytes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556847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  <a:p>
            <a:endParaRPr lang="en-US"/>
          </a:p>
          <a:p>
            <a:r>
              <a:rPr lang="en-US"/>
              <a:t>Copyright © 2009 Pearson Education, Inc., publishing as Pearson Benjamin Cummings</a:t>
            </a:r>
          </a:p>
          <a:p>
            <a:pPr algn="ctr"/>
            <a:endParaRPr lang="en-US"/>
          </a:p>
          <a:p>
            <a:pPr algn="ctr"/>
            <a:endParaRPr lang="en-US" sz="1400"/>
          </a:p>
        </p:txBody>
      </p:sp>
      <p:sp>
        <p:nvSpPr>
          <p:cNvPr id="3379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60648"/>
            <a:ext cx="8229600" cy="1143000"/>
          </a:xfrm>
          <a:ln/>
        </p:spPr>
        <p:txBody>
          <a:bodyPr/>
          <a:lstStyle/>
          <a:p>
            <a:r>
              <a:rPr lang="en-US" dirty="0" smtClean="0"/>
              <a:t>Optic nerve</a:t>
            </a:r>
            <a:endParaRPr lang="en-US" dirty="0"/>
          </a:p>
        </p:txBody>
      </p:sp>
      <p:sp>
        <p:nvSpPr>
          <p:cNvPr id="3379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endParaRPr lang="en-US" sz="3600" dirty="0"/>
          </a:p>
          <a:p>
            <a:pPr>
              <a:lnSpc>
                <a:spcPct val="90000"/>
              </a:lnSpc>
            </a:pPr>
            <a:endParaRPr lang="en-US" sz="3600" dirty="0"/>
          </a:p>
          <a:p>
            <a:pPr>
              <a:lnSpc>
                <a:spcPct val="90000"/>
              </a:lnSpc>
            </a:pPr>
            <a:endParaRPr lang="en-US" sz="3600" dirty="0"/>
          </a:p>
          <a:p>
            <a:pPr algn="ctr">
              <a:lnSpc>
                <a:spcPct val="90000"/>
              </a:lnSpc>
              <a:buFont typeface="Wingdings" pitchFamily="1" charset="2"/>
              <a:buNone/>
            </a:pPr>
            <a:endParaRPr lang="en-US" dirty="0"/>
          </a:p>
          <a:p>
            <a:pPr algn="ctr">
              <a:lnSpc>
                <a:spcPct val="90000"/>
              </a:lnSpc>
              <a:buFont typeface="Wingdings" pitchFamily="1" charset="2"/>
              <a:buNone/>
            </a:pPr>
            <a:endParaRPr lang="en-US" dirty="0"/>
          </a:p>
          <a:p>
            <a:pPr algn="ctr">
              <a:lnSpc>
                <a:spcPct val="90000"/>
              </a:lnSpc>
              <a:buFont typeface="Wingdings" pitchFamily="1" charset="2"/>
              <a:buNone/>
            </a:pPr>
            <a:endParaRPr lang="en-US" sz="3600" dirty="0"/>
          </a:p>
          <a:p>
            <a:pPr algn="ctr">
              <a:lnSpc>
                <a:spcPct val="90000"/>
              </a:lnSpc>
              <a:buFont typeface="Wingdings" pitchFamily="1" charset="2"/>
              <a:buNone/>
            </a:pPr>
            <a:endParaRPr lang="en-US" sz="3600" dirty="0"/>
          </a:p>
          <a:p>
            <a:pPr>
              <a:lnSpc>
                <a:spcPct val="90000"/>
              </a:lnSpc>
              <a:buFont typeface="Wingdings" pitchFamily="1" charset="2"/>
              <a:buNone/>
            </a:pPr>
            <a:r>
              <a:rPr lang="en-US" sz="2000" dirty="0"/>
              <a:t>Figure 14–20 The Optic Nerve.</a:t>
            </a:r>
          </a:p>
        </p:txBody>
      </p:sp>
      <p:pic>
        <p:nvPicPr>
          <p:cNvPr id="337924" name="Picture 4" descr="14_20Figure-L"/>
          <p:cNvPicPr>
            <a:picLocks noChangeAspect="1" noChangeArrowheads="1"/>
          </p:cNvPicPr>
          <p:nvPr/>
        </p:nvPicPr>
        <p:blipFill>
          <a:blip r:embed="rId3" cstate="print"/>
          <a:srcRect b="2586"/>
          <a:stretch>
            <a:fillRect/>
          </a:stretch>
        </p:blipFill>
        <p:spPr bwMode="auto">
          <a:xfrm>
            <a:off x="2522538" y="1219200"/>
            <a:ext cx="4098925" cy="43053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24116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Optic nerve</a:t>
            </a:r>
          </a:p>
        </p:txBody>
      </p:sp>
      <p:sp>
        <p:nvSpPr>
          <p:cNvPr id="2969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It leaves the orbital cavity through the optic canal and unites with opposite side to form optic </a:t>
            </a:r>
            <a:r>
              <a:rPr lang="en-US" dirty="0" err="1" smtClean="0"/>
              <a:t>chiasma</a:t>
            </a:r>
            <a:r>
              <a:rPr lang="en-US" dirty="0" smtClean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977685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pic>
        <p:nvPicPr>
          <p:cNvPr id="30723" name="Picture 3" descr="retina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23850" y="0"/>
            <a:ext cx="8351838" cy="6858000"/>
          </a:xfrm>
          <a:noFill/>
        </p:spPr>
      </p:pic>
    </p:spTree>
    <p:extLst>
      <p:ext uri="{BB962C8B-B14F-4D97-AF65-F5344CB8AC3E}">
        <p14:creationId xmlns:p14="http://schemas.microsoft.com/office/powerpoint/2010/main" val="3006038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4" descr="pap-drawi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403350" y="0"/>
            <a:ext cx="6769100" cy="6858000"/>
          </a:xfrm>
          <a:noFill/>
        </p:spPr>
      </p:pic>
    </p:spTree>
    <p:extLst>
      <p:ext uri="{BB962C8B-B14F-4D97-AF65-F5344CB8AC3E}">
        <p14:creationId xmlns:p14="http://schemas.microsoft.com/office/powerpoint/2010/main" val="3294812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ligraph421 BT" pitchFamily="66" charset="0"/>
              </a:rPr>
              <a:t>INTRAORBITAL PART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idx="1"/>
          </p:nvPr>
        </p:nvSpPr>
        <p:spPr>
          <a:xfrm>
            <a:off x="661988" y="1557338"/>
            <a:ext cx="7772400" cy="489585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dirty="0" smtClean="0"/>
              <a:t>Extends from back of eyeball to optic foramina.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Surrounded by the 4 recti muscles near the optic foramina.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Some fibers of superior rectus closely adherent to nerve sheath.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Pierced by central retinal artery/vein.</a:t>
            </a:r>
          </a:p>
        </p:txBody>
      </p:sp>
    </p:spTree>
    <p:extLst>
      <p:ext uri="{BB962C8B-B14F-4D97-AF65-F5344CB8AC3E}">
        <p14:creationId xmlns:p14="http://schemas.microsoft.com/office/powerpoint/2010/main" val="1190803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4" descr="Eye.jpg image by trimurtulu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403350" y="260350"/>
            <a:ext cx="6985000" cy="6597650"/>
          </a:xfrm>
          <a:noFill/>
        </p:spPr>
      </p:pic>
    </p:spTree>
    <p:extLst>
      <p:ext uri="{BB962C8B-B14F-4D97-AF65-F5344CB8AC3E}">
        <p14:creationId xmlns:p14="http://schemas.microsoft.com/office/powerpoint/2010/main" val="1561454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4" descr="ipfossaa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</p:spPr>
      </p:pic>
    </p:spTree>
    <p:extLst>
      <p:ext uri="{BB962C8B-B14F-4D97-AF65-F5344CB8AC3E}">
        <p14:creationId xmlns:p14="http://schemas.microsoft.com/office/powerpoint/2010/main" val="116779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solidFill>
                  <a:srgbClr val="FF0000"/>
                </a:solidFill>
                <a:latin typeface="Calligraph421 BT" pitchFamily="66" charset="0"/>
              </a:rPr>
              <a:t>OPTIC CHIASMA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800" smtClean="0"/>
              <a:t>Situated at the junction of the anterior wall and floor of the third ventricle</a:t>
            </a:r>
          </a:p>
          <a:p>
            <a:pPr eaLnBrk="1" hangingPunct="1">
              <a:lnSpc>
                <a:spcPct val="80000"/>
              </a:lnSpc>
            </a:pPr>
            <a:r>
              <a:rPr lang="en-US" sz="2800" smtClean="0"/>
              <a:t>Crossroad</a:t>
            </a:r>
          </a:p>
          <a:p>
            <a:pPr eaLnBrk="1" hangingPunct="1">
              <a:lnSpc>
                <a:spcPct val="80000"/>
              </a:lnSpc>
            </a:pPr>
            <a:r>
              <a:rPr lang="en-US" sz="2800" smtClean="0"/>
              <a:t>Flat &amp; Quadrangular in shape</a:t>
            </a:r>
          </a:p>
          <a:p>
            <a:pPr eaLnBrk="1" hangingPunct="1">
              <a:lnSpc>
                <a:spcPct val="80000"/>
              </a:lnSpc>
            </a:pPr>
            <a:r>
              <a:rPr lang="en-US" sz="2800" smtClean="0"/>
              <a:t>Partial Decussation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2800" smtClean="0"/>
          </a:p>
        </p:txBody>
      </p:sp>
    </p:spTree>
    <p:extLst>
      <p:ext uri="{BB962C8B-B14F-4D97-AF65-F5344CB8AC3E}">
        <p14:creationId xmlns:p14="http://schemas.microsoft.com/office/powerpoint/2010/main" val="1328905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smtClean="0"/>
          </a:p>
        </p:txBody>
      </p:sp>
      <p:pic>
        <p:nvPicPr>
          <p:cNvPr id="36867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910" t="12016" b="4692"/>
          <a:stretch>
            <a:fillRect/>
          </a:stretch>
        </p:blipFill>
        <p:spPr>
          <a:xfrm>
            <a:off x="4071938" y="785813"/>
            <a:ext cx="5072062" cy="5538787"/>
          </a:xfrm>
          <a:noFill/>
        </p:spPr>
      </p:pic>
      <p:pic>
        <p:nvPicPr>
          <p:cNvPr id="36868" name="Picture 5" descr="视觉传导路"/>
          <p:cNvPicPr>
            <a:picLocks noChangeAspect="1" noChangeArrowheads="1"/>
          </p:cNvPicPr>
          <p:nvPr/>
        </p:nvPicPr>
        <p:blipFill>
          <a:blip r:embed="rId3">
            <a:lum bright="-18000" contrast="3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555" r="30531"/>
          <a:stretch>
            <a:fillRect/>
          </a:stretch>
        </p:blipFill>
        <p:spPr bwMode="auto">
          <a:xfrm>
            <a:off x="0" y="1143000"/>
            <a:ext cx="3929063" cy="4878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26164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4" descr="image774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331913" y="0"/>
            <a:ext cx="6840537" cy="6858000"/>
          </a:xfrm>
          <a:noFill/>
        </p:spPr>
      </p:pic>
    </p:spTree>
    <p:extLst>
      <p:ext uri="{BB962C8B-B14F-4D97-AF65-F5344CB8AC3E}">
        <p14:creationId xmlns:p14="http://schemas.microsoft.com/office/powerpoint/2010/main" val="2110086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ligraph421 BT" pitchFamily="66" charset="0"/>
              </a:rPr>
              <a:t>OPTIC TRACTS</a:t>
            </a:r>
          </a:p>
        </p:txBody>
      </p:sp>
      <p:sp>
        <p:nvSpPr>
          <p:cNvPr id="38915" name="Rectangle 5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z="2800" smtClean="0"/>
              <a:t>Cylindrical bundles of nerve fibers</a:t>
            </a:r>
          </a:p>
          <a:p>
            <a:pPr eaLnBrk="1" hangingPunct="1"/>
            <a:r>
              <a:rPr lang="en-US" sz="2800" smtClean="0"/>
              <a:t>Ipsilateral temporal fibers &amp; contralateral nasal fibers</a:t>
            </a:r>
          </a:p>
          <a:p>
            <a:pPr eaLnBrk="1" hangingPunct="1"/>
            <a:r>
              <a:rPr lang="en-US" sz="2800" smtClean="0"/>
              <a:t>Runs outward &amp; backwards</a:t>
            </a:r>
          </a:p>
          <a:p>
            <a:pPr eaLnBrk="1" hangingPunct="1"/>
            <a:r>
              <a:rPr lang="en-US" sz="2800" smtClean="0"/>
              <a:t>Terminate in the lateral geniculate bodies.</a:t>
            </a:r>
          </a:p>
          <a:p>
            <a:pPr eaLnBrk="1" hangingPunct="1"/>
            <a:r>
              <a:rPr lang="en-US" sz="2800" smtClean="0"/>
              <a:t>Pupillary reflex fibers pass to superior colliculi.</a:t>
            </a:r>
          </a:p>
          <a:p>
            <a:pPr eaLnBrk="1" hangingPunct="1"/>
            <a:endParaRPr lang="en-US" sz="2800" smtClean="0"/>
          </a:p>
        </p:txBody>
      </p:sp>
    </p:spTree>
    <p:extLst>
      <p:ext uri="{BB962C8B-B14F-4D97-AF65-F5344CB8AC3E}">
        <p14:creationId xmlns:p14="http://schemas.microsoft.com/office/powerpoint/2010/main" val="46043013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>
          <a:xfrm>
            <a:off x="827088" y="228600"/>
            <a:ext cx="8164512" cy="1447800"/>
          </a:xfrm>
        </p:spPr>
        <p:txBody>
          <a:bodyPr/>
          <a:lstStyle/>
          <a:p>
            <a:pPr algn="ctr" eaLnBrk="1" hangingPunct="1"/>
            <a:r>
              <a:rPr lang="en-US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ligraph421 BT" pitchFamily="66" charset="0"/>
              </a:rPr>
              <a:t>LATERAL GENICULATE BODIES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Oval structures at posterior termination of optic tract</a:t>
            </a:r>
          </a:p>
          <a:p>
            <a:pPr eaLnBrk="1" hangingPunct="1"/>
            <a:r>
              <a:rPr lang="en-US" dirty="0" smtClean="0"/>
              <a:t>Consists of six layers of neurons (gray matter) alternating with white matter (formed by optic fibers).</a:t>
            </a:r>
          </a:p>
          <a:p>
            <a:pPr eaLnBrk="1" hangingPunct="1"/>
            <a:r>
              <a:rPr lang="en-US" dirty="0" smtClean="0"/>
              <a:t>Second order neurons relay station.</a:t>
            </a:r>
          </a:p>
          <a:p>
            <a:pPr eaLnBrk="1" hangingPunct="1">
              <a:buFont typeface="Wingdings" pitchFamily="2" charset="2"/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69149725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3"/>
          <p:cNvSpPr>
            <a:spLocks noGrp="1" noChangeArrowheads="1"/>
          </p:cNvSpPr>
          <p:nvPr>
            <p:ph idx="1"/>
          </p:nvPr>
        </p:nvSpPr>
        <p:spPr>
          <a:xfrm>
            <a:off x="661988" y="620713"/>
            <a:ext cx="7772400" cy="5399087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endParaRPr lang="en-US" sz="40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ligraph421 BT" pitchFamily="66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ligraph421 BT" pitchFamily="66" charset="0"/>
              </a:rPr>
              <a:t>OPTIC RADIATION</a:t>
            </a:r>
            <a:r>
              <a:rPr lang="en-US" sz="4000" dirty="0" smtClean="0"/>
              <a:t>:-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§"/>
            </a:pPr>
            <a:r>
              <a:rPr lang="en-US" sz="3200" dirty="0" smtClean="0"/>
              <a:t>Extends from LGB to Visual Cortex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§"/>
            </a:pPr>
            <a:endParaRPr lang="en-US" sz="3200" dirty="0" smtClean="0"/>
          </a:p>
          <a:p>
            <a:pPr eaLnBrk="1" hangingPunct="1">
              <a:lnSpc>
                <a:spcPct val="90000"/>
              </a:lnSpc>
            </a:pPr>
            <a:r>
              <a:rPr lang="en-US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ligraph421 BT" pitchFamily="66" charset="0"/>
              </a:rPr>
              <a:t>VISUAL CORTEX:-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§"/>
            </a:pPr>
            <a:r>
              <a:rPr lang="en-US" sz="3200" dirty="0" smtClean="0"/>
              <a:t>Medial aspect of occipital lobe above &amp; below </a:t>
            </a:r>
            <a:r>
              <a:rPr lang="en-US" sz="3200" dirty="0" err="1" smtClean="0"/>
              <a:t>calcarine</a:t>
            </a:r>
            <a:r>
              <a:rPr lang="en-US" sz="3200" dirty="0" smtClean="0"/>
              <a:t> fissure-</a:t>
            </a:r>
          </a:p>
          <a:p>
            <a:pPr lvl="2" eaLnBrk="1" hangingPunct="1">
              <a:lnSpc>
                <a:spcPct val="90000"/>
              </a:lnSpc>
              <a:buFont typeface="Wingdings" pitchFamily="2" charset="2"/>
              <a:buChar char="§"/>
            </a:pPr>
            <a:r>
              <a:rPr lang="en-US" sz="2800" dirty="0" smtClean="0"/>
              <a:t>Visual cortex (area 17)</a:t>
            </a:r>
          </a:p>
          <a:p>
            <a:pPr lvl="2" eaLnBrk="1" hangingPunct="1">
              <a:lnSpc>
                <a:spcPct val="90000"/>
              </a:lnSpc>
              <a:buFont typeface="Wingdings" pitchFamily="2" charset="2"/>
              <a:buChar char="§"/>
            </a:pPr>
            <a:r>
              <a:rPr lang="en-US" sz="2800" dirty="0" smtClean="0"/>
              <a:t>Visual association area (area 18 &amp; area 19)</a:t>
            </a:r>
          </a:p>
        </p:txBody>
      </p:sp>
    </p:spTree>
    <p:extLst>
      <p:ext uri="{BB962C8B-B14F-4D97-AF65-F5344CB8AC3E}">
        <p14:creationId xmlns:p14="http://schemas.microsoft.com/office/powerpoint/2010/main" val="844674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smtClean="0">
                <a:latin typeface="Calligraph421 BT" pitchFamily="66" charset="0"/>
              </a:rPr>
              <a:t>LESIONS OF VISUAL PATHWAY</a:t>
            </a:r>
          </a:p>
        </p:txBody>
      </p:sp>
      <p:pic>
        <p:nvPicPr>
          <p:cNvPr id="41987" name="Picture 4" descr="63348-004-3D434AC1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77788" y="1714500"/>
            <a:ext cx="9221788" cy="5214938"/>
          </a:xfrm>
          <a:noFill/>
        </p:spPr>
      </p:pic>
    </p:spTree>
    <p:extLst>
      <p:ext uri="{BB962C8B-B14F-4D97-AF65-F5344CB8AC3E}">
        <p14:creationId xmlns:p14="http://schemas.microsoft.com/office/powerpoint/2010/main" val="1149216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smtClean="0"/>
          </a:p>
        </p:txBody>
      </p:sp>
      <p:pic>
        <p:nvPicPr>
          <p:cNvPr id="43011" name="Picture 2" descr="C:\Users\rami\Contacts\Desktop\lesion1.gif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14438" y="111125"/>
            <a:ext cx="6143625" cy="6389688"/>
          </a:xfrm>
          <a:noFill/>
        </p:spPr>
      </p:pic>
    </p:spTree>
    <p:extLst>
      <p:ext uri="{BB962C8B-B14F-4D97-AF65-F5344CB8AC3E}">
        <p14:creationId xmlns:p14="http://schemas.microsoft.com/office/powerpoint/2010/main" val="822851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936625"/>
          </a:xfrm>
        </p:spPr>
        <p:txBody>
          <a:bodyPr/>
          <a:lstStyle/>
          <a:p>
            <a:pPr algn="ctr" eaLnBrk="1" hangingPunct="1"/>
            <a:r>
              <a:rPr lang="en-US" altLang="zh-CN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pitchFamily="2" charset="-122"/>
              </a:rPr>
              <a:t>Oculomotor</a:t>
            </a:r>
            <a:r>
              <a:rPr lang="en-US" altLang="zh-CN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pitchFamily="2" charset="-122"/>
              </a:rPr>
              <a:t> nerve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00063" y="1000125"/>
            <a:ext cx="7786687" cy="3021013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000" b="1" dirty="0" smtClean="0">
                <a:solidFill>
                  <a:srgbClr val="FF0000"/>
                </a:solidFill>
              </a:rPr>
              <a:t>Fibers</a:t>
            </a:r>
            <a:r>
              <a:rPr lang="en-US" sz="2000" b="1" dirty="0" smtClean="0"/>
              <a:t> extend from the ventral midbrain, pass through the superior orbital fissure, and go to the extrinsic eye muscles</a:t>
            </a:r>
            <a:endParaRPr lang="en-US" altLang="zh-CN" sz="2000" b="1" dirty="0" smtClean="0">
              <a:ea typeface="宋体" pitchFamily="2" charset="-122"/>
            </a:endParaRPr>
          </a:p>
          <a:p>
            <a:pPr eaLnBrk="1" hangingPunct="1">
              <a:lnSpc>
                <a:spcPct val="80000"/>
              </a:lnSpc>
            </a:pPr>
            <a:r>
              <a:rPr lang="en-US" altLang="zh-CN" sz="2000" b="1" dirty="0" smtClean="0">
                <a:solidFill>
                  <a:srgbClr val="FF0000"/>
                </a:solidFill>
                <a:ea typeface="宋体" pitchFamily="2" charset="-122"/>
              </a:rPr>
              <a:t>Components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zh-CN" sz="1800" b="1" dirty="0" smtClean="0">
                <a:ea typeface="宋体" pitchFamily="2" charset="-122"/>
              </a:rPr>
              <a:t>General somatic efferent fibers (GSE)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zh-CN" sz="1800" b="1" dirty="0" smtClean="0">
                <a:ea typeface="宋体" pitchFamily="2" charset="-122"/>
              </a:rPr>
              <a:t>General visceral efferent fibers (GVE)</a:t>
            </a:r>
          </a:p>
          <a:p>
            <a:pPr eaLnBrk="1" hangingPunct="1">
              <a:lnSpc>
                <a:spcPct val="80000"/>
              </a:lnSpc>
            </a:pPr>
            <a:r>
              <a:rPr lang="en-US" altLang="zh-CN" sz="2000" b="1" dirty="0" smtClean="0">
                <a:solidFill>
                  <a:srgbClr val="FF0000"/>
                </a:solidFill>
                <a:ea typeface="宋体" pitchFamily="2" charset="-122"/>
                <a:cs typeface="Times New Roman" pitchFamily="18" charset="0"/>
              </a:rPr>
              <a:t>2 nuclei</a:t>
            </a:r>
          </a:p>
          <a:p>
            <a:pPr eaLnBrk="1" hangingPunct="1">
              <a:lnSpc>
                <a:spcPct val="80000"/>
              </a:lnSpc>
            </a:pPr>
            <a:r>
              <a:rPr lang="en-US" altLang="zh-CN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宋体" pitchFamily="2" charset="-122"/>
                <a:cs typeface="Times New Roman" pitchFamily="18" charset="0"/>
              </a:rPr>
              <a:t>Main action</a:t>
            </a:r>
            <a:r>
              <a:rPr lang="zh-CN" altLang="en-US" sz="2000" b="1" dirty="0" smtClean="0">
                <a:ea typeface="宋体" pitchFamily="2" charset="-122"/>
                <a:cs typeface="Times New Roman" pitchFamily="18" charset="0"/>
              </a:rPr>
              <a:t>－</a:t>
            </a:r>
            <a:r>
              <a:rPr lang="en-US" altLang="zh-CN" sz="2000" b="1" dirty="0" smtClean="0">
                <a:ea typeface="宋体" pitchFamily="2" charset="-122"/>
                <a:cs typeface="Times New Roman" pitchFamily="18" charset="0"/>
              </a:rPr>
              <a:t>supplies 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zh-CN" sz="1800" b="1" dirty="0" smtClean="0">
                <a:ea typeface="宋体" pitchFamily="2" charset="-122"/>
                <a:cs typeface="Times New Roman" pitchFamily="18" charset="0"/>
              </a:rPr>
              <a:t>Superior, inferior and medial recti; inferior </a:t>
            </a:r>
            <a:r>
              <a:rPr lang="en-US" altLang="zh-CN" sz="1800" b="1" dirty="0" err="1" smtClean="0">
                <a:ea typeface="宋体" pitchFamily="2" charset="-122"/>
                <a:cs typeface="Times New Roman" pitchFamily="18" charset="0"/>
              </a:rPr>
              <a:t>obliquus</a:t>
            </a:r>
            <a:r>
              <a:rPr lang="en-US" altLang="zh-CN" sz="1800" b="1" dirty="0" smtClean="0">
                <a:ea typeface="宋体" pitchFamily="2" charset="-122"/>
                <a:cs typeface="Times New Roman" pitchFamily="18" charset="0"/>
              </a:rPr>
              <a:t>; </a:t>
            </a:r>
            <a:r>
              <a:rPr lang="en-US" altLang="zh-CN" sz="1800" b="1" dirty="0" err="1" smtClean="0">
                <a:ea typeface="宋体" pitchFamily="2" charset="-122"/>
                <a:cs typeface="Times New Roman" pitchFamily="18" charset="0"/>
              </a:rPr>
              <a:t>levator</a:t>
            </a:r>
            <a:r>
              <a:rPr lang="en-US" altLang="zh-CN" sz="1800" b="1" dirty="0" smtClean="0">
                <a:ea typeface="宋体" pitchFamily="2" charset="-122"/>
                <a:cs typeface="Times New Roman" pitchFamily="18" charset="0"/>
              </a:rPr>
              <a:t> </a:t>
            </a:r>
            <a:r>
              <a:rPr lang="en-US" altLang="zh-CN" sz="1800" b="1" dirty="0" err="1" smtClean="0">
                <a:ea typeface="宋体" pitchFamily="2" charset="-122"/>
                <a:cs typeface="Times New Roman" pitchFamily="18" charset="0"/>
              </a:rPr>
              <a:t>palpebrae</a:t>
            </a:r>
            <a:r>
              <a:rPr lang="en-US" altLang="zh-CN" sz="1800" b="1" dirty="0" smtClean="0">
                <a:ea typeface="宋体" pitchFamily="2" charset="-122"/>
                <a:cs typeface="Times New Roman" pitchFamily="18" charset="0"/>
              </a:rPr>
              <a:t> </a:t>
            </a:r>
            <a:r>
              <a:rPr lang="en-US" altLang="zh-CN" sz="1800" b="1" dirty="0" err="1" smtClean="0">
                <a:ea typeface="宋体" pitchFamily="2" charset="-122"/>
                <a:cs typeface="Times New Roman" pitchFamily="18" charset="0"/>
              </a:rPr>
              <a:t>superioris</a:t>
            </a:r>
            <a:endParaRPr lang="en-US" altLang="zh-CN" sz="1800" b="1" dirty="0" smtClean="0">
              <a:ea typeface="宋体" pitchFamily="2" charset="-122"/>
              <a:cs typeface="Times New Roman" pitchFamily="18" charset="0"/>
            </a:endParaRPr>
          </a:p>
          <a:p>
            <a:pPr lvl="1" eaLnBrk="1" hangingPunct="1">
              <a:lnSpc>
                <a:spcPct val="80000"/>
              </a:lnSpc>
            </a:pPr>
            <a:r>
              <a:rPr lang="en-US" altLang="zh-CN" sz="1800" b="1" dirty="0" smtClean="0">
                <a:ea typeface="宋体" pitchFamily="2" charset="-122"/>
                <a:cs typeface="Times New Roman" pitchFamily="18" charset="0"/>
              </a:rPr>
              <a:t>Sphincter </a:t>
            </a:r>
            <a:r>
              <a:rPr lang="en-US" altLang="zh-CN" sz="1800" b="1" dirty="0" err="1" smtClean="0">
                <a:ea typeface="宋体" pitchFamily="2" charset="-122"/>
                <a:cs typeface="Times New Roman" pitchFamily="18" charset="0"/>
              </a:rPr>
              <a:t>pupillea</a:t>
            </a:r>
            <a:r>
              <a:rPr lang="en-US" altLang="zh-CN" sz="1800" b="1" dirty="0" smtClean="0">
                <a:ea typeface="宋体" pitchFamily="2" charset="-122"/>
                <a:cs typeface="Times New Roman" pitchFamily="18" charset="0"/>
              </a:rPr>
              <a:t> and </a:t>
            </a:r>
            <a:r>
              <a:rPr lang="en-US" altLang="zh-CN" sz="1800" b="1" dirty="0" err="1" smtClean="0">
                <a:ea typeface="宋体" pitchFamily="2" charset="-122"/>
                <a:cs typeface="Times New Roman" pitchFamily="18" charset="0"/>
              </a:rPr>
              <a:t>ciliary</a:t>
            </a:r>
            <a:r>
              <a:rPr lang="en-US" altLang="zh-CN" sz="1800" b="1" dirty="0" smtClean="0">
                <a:ea typeface="宋体" pitchFamily="2" charset="-122"/>
                <a:cs typeface="Times New Roman" pitchFamily="18" charset="0"/>
              </a:rPr>
              <a:t> muscle</a:t>
            </a:r>
          </a:p>
          <a:p>
            <a:pPr eaLnBrk="1" hangingPunct="1">
              <a:lnSpc>
                <a:spcPct val="80000"/>
              </a:lnSpc>
            </a:pPr>
            <a:endParaRPr lang="en-US" altLang="zh-CN" sz="2000" b="1" dirty="0" smtClean="0">
              <a:ea typeface="宋体" pitchFamily="2" charset="-122"/>
            </a:endParaRPr>
          </a:p>
          <a:p>
            <a:pPr eaLnBrk="1" hangingPunct="1">
              <a:lnSpc>
                <a:spcPct val="80000"/>
              </a:lnSpc>
            </a:pPr>
            <a:r>
              <a:rPr lang="en-US" altLang="zh-CN" sz="2000" b="1" dirty="0" err="1" smtClean="0">
                <a:ea typeface="宋体" pitchFamily="2" charset="-122"/>
              </a:rPr>
              <a:t>Ciliary</a:t>
            </a:r>
            <a:r>
              <a:rPr lang="en-US" altLang="zh-CN" sz="2000" b="1" dirty="0" smtClean="0">
                <a:ea typeface="宋体" pitchFamily="2" charset="-122"/>
              </a:rPr>
              <a:t> ganglion: lies between optic nerve and </a:t>
            </a:r>
          </a:p>
          <a:p>
            <a:pPr eaLnBrk="1" hangingPunct="1">
              <a:lnSpc>
                <a:spcPct val="80000"/>
              </a:lnSpc>
            </a:pPr>
            <a:r>
              <a:rPr lang="en-US" altLang="zh-CN" sz="2000" b="1" dirty="0" smtClean="0">
                <a:ea typeface="宋体" pitchFamily="2" charset="-122"/>
              </a:rPr>
              <a:t>lateral rectus</a:t>
            </a:r>
            <a:endParaRPr lang="en-US" altLang="zh-CN" sz="1400" b="1" dirty="0" smtClean="0">
              <a:ea typeface="宋体" pitchFamily="2" charset="-122"/>
              <a:cs typeface="Times New Roman" pitchFamily="18" charset="0"/>
            </a:endParaRPr>
          </a:p>
          <a:p>
            <a:pPr eaLnBrk="1" hangingPunct="1">
              <a:lnSpc>
                <a:spcPct val="80000"/>
              </a:lnSpc>
            </a:pPr>
            <a:endParaRPr lang="en-US" altLang="zh-CN" sz="2000" b="1" dirty="0" smtClean="0">
              <a:ea typeface="宋体" pitchFamily="2" charset="-122"/>
            </a:endParaRPr>
          </a:p>
        </p:txBody>
      </p:sp>
      <p:pic>
        <p:nvPicPr>
          <p:cNvPr id="70657" name="Picture 1" descr="动眼滑车展神经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lum bright="-12000" contrast="4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454400" y="3786188"/>
            <a:ext cx="5689600" cy="3071812"/>
          </a:xfrm>
          <a:noFill/>
        </p:spPr>
      </p:pic>
      <p:sp>
        <p:nvSpPr>
          <p:cNvPr id="70656" name="Line 0"/>
          <p:cNvSpPr>
            <a:spLocks noChangeShapeType="1"/>
          </p:cNvSpPr>
          <p:nvPr/>
        </p:nvSpPr>
        <p:spPr bwMode="auto">
          <a:xfrm flipH="1" flipV="1">
            <a:off x="4423836" y="4972050"/>
            <a:ext cx="241300" cy="457200"/>
          </a:xfrm>
          <a:prstGeom prst="line">
            <a:avLst/>
          </a:prstGeom>
          <a:noFill/>
          <a:ln w="38100">
            <a:solidFill>
              <a:srgbClr val="00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38" name="Text Box 1"/>
          <p:cNvSpPr txBox="1">
            <a:spLocks noChangeArrowheads="1"/>
          </p:cNvSpPr>
          <p:nvPr/>
        </p:nvSpPr>
        <p:spPr bwMode="auto">
          <a:xfrm>
            <a:off x="2580748" y="4572000"/>
            <a:ext cx="237013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zh-CN" sz="2000" b="1" dirty="0" err="1">
                <a:ea typeface="宋体" pitchFamily="2" charset="-122"/>
              </a:rPr>
              <a:t>Oculomotor</a:t>
            </a:r>
            <a:r>
              <a:rPr lang="en-US" altLang="zh-CN" sz="2000" b="1" dirty="0">
                <a:ea typeface="宋体" pitchFamily="2" charset="-122"/>
              </a:rPr>
              <a:t> nerve</a:t>
            </a:r>
          </a:p>
        </p:txBody>
      </p:sp>
    </p:spTree>
    <p:extLst>
      <p:ext uri="{BB962C8B-B14F-4D97-AF65-F5344CB8AC3E}">
        <p14:creationId xmlns:p14="http://schemas.microsoft.com/office/powerpoint/2010/main" val="37772733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706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706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7" grpId="0" build="p"/>
      <p:bldP spid="70657" grpId="0"/>
      <p:bldP spid="70656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Cranial Nerve III: </a:t>
            </a:r>
            <a:r>
              <a:rPr lang="en-US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Oculomotor</a:t>
            </a:r>
            <a:endParaRPr lang="en-US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5059" name="Rectangle 3"/>
          <p:cNvSpPr>
            <a:spLocks noGrp="1" noChangeArrowheads="1"/>
          </p:cNvSpPr>
          <p:nvPr>
            <p:ph idx="1"/>
          </p:nvPr>
        </p:nvSpPr>
        <p:spPr>
          <a:xfrm>
            <a:off x="642938" y="1643063"/>
            <a:ext cx="7772400" cy="4114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endParaRPr lang="en-US" sz="2800" dirty="0" smtClean="0"/>
          </a:p>
          <a:p>
            <a:pPr eaLnBrk="1" hangingPunct="1">
              <a:lnSpc>
                <a:spcPct val="90000"/>
              </a:lnSpc>
            </a:pPr>
            <a:r>
              <a:rPr lang="en-US" sz="2800" dirty="0" smtClean="0"/>
              <a:t>Functions in raising the eyelid, directing the eyeball, constricting the pupil, and controlling lens shape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dirty="0" smtClean="0"/>
              <a:t>The latter 2 functions are </a:t>
            </a:r>
            <a:r>
              <a:rPr lang="en-US" sz="2800" dirty="0" err="1" smtClean="0"/>
              <a:t>parasympathetically</a:t>
            </a:r>
            <a:r>
              <a:rPr lang="en-US" sz="2800" dirty="0" smtClean="0"/>
              <a:t> controlled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dirty="0" smtClean="0"/>
              <a:t>Parasympathetic cell bodies are in the </a:t>
            </a:r>
            <a:r>
              <a:rPr lang="en-US" sz="2800" b="1" dirty="0" err="1" smtClean="0">
                <a:solidFill>
                  <a:srgbClr val="0070C0"/>
                </a:solidFill>
              </a:rPr>
              <a:t>ciliary</a:t>
            </a:r>
            <a:r>
              <a:rPr lang="en-US" sz="2800" b="1" dirty="0" smtClean="0">
                <a:solidFill>
                  <a:srgbClr val="0070C0"/>
                </a:solidFill>
              </a:rPr>
              <a:t> ganglia</a:t>
            </a:r>
          </a:p>
        </p:txBody>
      </p:sp>
    </p:spTree>
    <p:extLst>
      <p:ext uri="{BB962C8B-B14F-4D97-AF65-F5344CB8AC3E}">
        <p14:creationId xmlns:p14="http://schemas.microsoft.com/office/powerpoint/2010/main" val="775178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Oculomotor</a:t>
            </a:r>
          </a:p>
        </p:txBody>
      </p:sp>
      <p:pic>
        <p:nvPicPr>
          <p:cNvPr id="46083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933" t="24799" b="32314"/>
          <a:stretch>
            <a:fillRect/>
          </a:stretch>
        </p:blipFill>
        <p:spPr>
          <a:xfrm>
            <a:off x="1285875" y="1489075"/>
            <a:ext cx="6500813" cy="4927600"/>
          </a:xfrm>
          <a:noFill/>
        </p:spPr>
      </p:pic>
    </p:spTree>
    <p:extLst>
      <p:ext uri="{BB962C8B-B14F-4D97-AF65-F5344CB8AC3E}">
        <p14:creationId xmlns:p14="http://schemas.microsoft.com/office/powerpoint/2010/main" val="325590435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4" name="Rectangle 2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Summary of </a:t>
            </a:r>
            <a:r>
              <a:rPr lang="en-US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Oculomotor</a:t>
            </a:r>
            <a:r>
              <a:rPr lang="en-US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N.</a:t>
            </a:r>
            <a:endParaRPr lang="en-US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385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71600"/>
            <a:ext cx="8229600" cy="4953000"/>
          </a:xfrm>
        </p:spPr>
        <p:txBody>
          <a:bodyPr/>
          <a:lstStyle/>
          <a:p>
            <a:pPr>
              <a:lnSpc>
                <a:spcPct val="85000"/>
              </a:lnSpc>
            </a:pPr>
            <a:r>
              <a:rPr lang="en-US" sz="2800" b="1" dirty="0" err="1"/>
              <a:t>Oculomotor</a:t>
            </a:r>
            <a:r>
              <a:rPr lang="en-US" sz="2800" b="1" dirty="0"/>
              <a:t> Nerves (III)</a:t>
            </a:r>
          </a:p>
          <a:p>
            <a:pPr lvl="1">
              <a:lnSpc>
                <a:spcPct val="85000"/>
              </a:lnSpc>
            </a:pPr>
            <a:r>
              <a:rPr lang="en-US" sz="2400" i="1" dirty="0">
                <a:solidFill>
                  <a:srgbClr val="C00000"/>
                </a:solidFill>
              </a:rPr>
              <a:t>Primary function</a:t>
            </a:r>
            <a:r>
              <a:rPr lang="en-US" sz="2400" dirty="0">
                <a:solidFill>
                  <a:srgbClr val="C00000"/>
                </a:solidFill>
              </a:rPr>
              <a:t> </a:t>
            </a:r>
          </a:p>
          <a:p>
            <a:pPr lvl="2">
              <a:lnSpc>
                <a:spcPct val="85000"/>
              </a:lnSpc>
            </a:pPr>
            <a:r>
              <a:rPr lang="en-US" sz="2000" dirty="0"/>
              <a:t>Motor (eye movements)</a:t>
            </a:r>
          </a:p>
          <a:p>
            <a:pPr lvl="1">
              <a:lnSpc>
                <a:spcPct val="85000"/>
              </a:lnSpc>
            </a:pPr>
            <a:r>
              <a:rPr lang="en-US" sz="2400" i="1" dirty="0">
                <a:solidFill>
                  <a:srgbClr val="C00000"/>
                </a:solidFill>
              </a:rPr>
              <a:t>Origin</a:t>
            </a:r>
            <a:r>
              <a:rPr lang="en-US" sz="2400" dirty="0"/>
              <a:t> </a:t>
            </a:r>
          </a:p>
          <a:p>
            <a:pPr lvl="2">
              <a:lnSpc>
                <a:spcPct val="85000"/>
              </a:lnSpc>
            </a:pPr>
            <a:r>
              <a:rPr lang="en-US" sz="2000" dirty="0"/>
              <a:t>Mesencephalon</a:t>
            </a:r>
          </a:p>
          <a:p>
            <a:pPr lvl="1">
              <a:lnSpc>
                <a:spcPct val="85000"/>
              </a:lnSpc>
            </a:pPr>
            <a:r>
              <a:rPr lang="en-US" sz="2400" i="1" dirty="0">
                <a:solidFill>
                  <a:srgbClr val="C00000"/>
                </a:solidFill>
              </a:rPr>
              <a:t>Pathway</a:t>
            </a:r>
            <a:r>
              <a:rPr lang="en-US" sz="2400" dirty="0">
                <a:solidFill>
                  <a:srgbClr val="C00000"/>
                </a:solidFill>
              </a:rPr>
              <a:t> </a:t>
            </a:r>
          </a:p>
          <a:p>
            <a:pPr lvl="2">
              <a:lnSpc>
                <a:spcPct val="85000"/>
              </a:lnSpc>
            </a:pPr>
            <a:r>
              <a:rPr lang="en-US" sz="2000" dirty="0"/>
              <a:t>Superior orbital fissures of sphenoid</a:t>
            </a:r>
          </a:p>
          <a:p>
            <a:pPr lvl="1">
              <a:lnSpc>
                <a:spcPct val="85000"/>
              </a:lnSpc>
            </a:pPr>
            <a:r>
              <a:rPr lang="en-US" sz="2400" i="1" dirty="0">
                <a:solidFill>
                  <a:srgbClr val="C00000"/>
                </a:solidFill>
              </a:rPr>
              <a:t>Destination</a:t>
            </a:r>
            <a:r>
              <a:rPr lang="en-US" sz="2400" dirty="0"/>
              <a:t> </a:t>
            </a:r>
          </a:p>
          <a:p>
            <a:pPr lvl="2">
              <a:lnSpc>
                <a:spcPct val="85000"/>
              </a:lnSpc>
            </a:pPr>
            <a:r>
              <a:rPr lang="en-US" sz="2000" b="1" dirty="0">
                <a:solidFill>
                  <a:srgbClr val="00B0F0"/>
                </a:solidFill>
              </a:rPr>
              <a:t>Somatic motor: </a:t>
            </a:r>
          </a:p>
          <a:p>
            <a:pPr lvl="3">
              <a:lnSpc>
                <a:spcPct val="85000"/>
              </a:lnSpc>
            </a:pPr>
            <a:r>
              <a:rPr lang="en-US" sz="1800" dirty="0"/>
              <a:t>superior, inferior, and medial rectus muscles</a:t>
            </a:r>
          </a:p>
          <a:p>
            <a:pPr lvl="3">
              <a:lnSpc>
                <a:spcPct val="85000"/>
              </a:lnSpc>
            </a:pPr>
            <a:r>
              <a:rPr lang="en-US" sz="1800" dirty="0"/>
              <a:t>inferior oblique muscle</a:t>
            </a:r>
          </a:p>
          <a:p>
            <a:pPr lvl="3">
              <a:lnSpc>
                <a:spcPct val="85000"/>
              </a:lnSpc>
            </a:pPr>
            <a:r>
              <a:rPr lang="en-US" sz="1800" dirty="0" err="1"/>
              <a:t>levator</a:t>
            </a:r>
            <a:r>
              <a:rPr lang="en-US" sz="1800" dirty="0"/>
              <a:t> </a:t>
            </a:r>
            <a:r>
              <a:rPr lang="en-US" sz="1800" dirty="0" err="1"/>
              <a:t>palpebrae</a:t>
            </a:r>
            <a:r>
              <a:rPr lang="en-US" sz="1800" dirty="0"/>
              <a:t> </a:t>
            </a:r>
            <a:r>
              <a:rPr lang="en-US" sz="1800" dirty="0" err="1"/>
              <a:t>superioris</a:t>
            </a:r>
            <a:r>
              <a:rPr lang="en-US" sz="1800" dirty="0"/>
              <a:t> muscle</a:t>
            </a:r>
          </a:p>
          <a:p>
            <a:pPr lvl="2">
              <a:lnSpc>
                <a:spcPct val="85000"/>
              </a:lnSpc>
            </a:pPr>
            <a:r>
              <a:rPr lang="en-US" sz="2000" b="1" dirty="0">
                <a:solidFill>
                  <a:srgbClr val="00B0F0"/>
                </a:solidFill>
              </a:rPr>
              <a:t>Visceral motor: </a:t>
            </a:r>
          </a:p>
          <a:p>
            <a:pPr lvl="3">
              <a:lnSpc>
                <a:spcPct val="85000"/>
              </a:lnSpc>
            </a:pPr>
            <a:r>
              <a:rPr lang="en-US" sz="1800" dirty="0"/>
              <a:t>intrinsic eye muscles</a:t>
            </a:r>
          </a:p>
        </p:txBody>
      </p:sp>
    </p:spTree>
    <p:extLst>
      <p:ext uri="{BB962C8B-B14F-4D97-AF65-F5344CB8AC3E}">
        <p14:creationId xmlns:p14="http://schemas.microsoft.com/office/powerpoint/2010/main" val="286395634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intrinsic eye muscles are innervated by the autonomic systems and include the </a:t>
            </a:r>
            <a:r>
              <a:rPr lang="en-US" b="1" dirty="0">
                <a:solidFill>
                  <a:srgbClr val="00B0F0"/>
                </a:solidFill>
              </a:rPr>
              <a:t>iris sphincter</a:t>
            </a:r>
            <a:r>
              <a:rPr lang="en-US" dirty="0"/>
              <a:t> and the </a:t>
            </a:r>
            <a:r>
              <a:rPr lang="en-US" b="1" dirty="0" err="1" smtClean="0">
                <a:solidFill>
                  <a:srgbClr val="00B0F0"/>
                </a:solidFill>
              </a:rPr>
              <a:t>ciliary</a:t>
            </a:r>
            <a:r>
              <a:rPr lang="en-US" b="1" dirty="0">
                <a:solidFill>
                  <a:srgbClr val="00B0F0"/>
                </a:solidFill>
              </a:rPr>
              <a:t> </a:t>
            </a:r>
            <a:r>
              <a:rPr lang="en-US" b="1" dirty="0" smtClean="0">
                <a:solidFill>
                  <a:srgbClr val="00B0F0"/>
                </a:solidFill>
              </a:rPr>
              <a:t>muscle</a:t>
            </a:r>
            <a:r>
              <a:rPr lang="en-US" dirty="0"/>
              <a:t> (innervated by </a:t>
            </a:r>
            <a:r>
              <a:rPr lang="en-US" dirty="0" smtClean="0"/>
              <a:t>the </a:t>
            </a:r>
            <a:r>
              <a:rPr lang="en-US" b="1" dirty="0" smtClean="0"/>
              <a:t>parasympathetic </a:t>
            </a:r>
            <a:r>
              <a:rPr lang="en-US" b="1" dirty="0"/>
              <a:t>component</a:t>
            </a:r>
            <a:r>
              <a:rPr lang="en-US" dirty="0"/>
              <a:t> of cranial nerve III), and the </a:t>
            </a:r>
            <a:r>
              <a:rPr lang="en-US" dirty="0">
                <a:solidFill>
                  <a:srgbClr val="00B0F0"/>
                </a:solidFill>
              </a:rPr>
              <a:t>radial </a:t>
            </a:r>
            <a:r>
              <a:rPr lang="en-US" dirty="0" err="1">
                <a:solidFill>
                  <a:srgbClr val="00B0F0"/>
                </a:solidFill>
              </a:rPr>
              <a:t>pupillodilator</a:t>
            </a:r>
            <a:r>
              <a:rPr lang="en-US" dirty="0">
                <a:solidFill>
                  <a:srgbClr val="00B0F0"/>
                </a:solidFill>
              </a:rPr>
              <a:t> muscles </a:t>
            </a:r>
            <a:r>
              <a:rPr lang="en-US" dirty="0"/>
              <a:t>(innervated by the ascending cervical sympathetic system with its long course from spinal .</a:t>
            </a:r>
          </a:p>
        </p:txBody>
      </p:sp>
    </p:spTree>
    <p:extLst>
      <p:ext uri="{BB962C8B-B14F-4D97-AF65-F5344CB8AC3E}">
        <p14:creationId xmlns:p14="http://schemas.microsoft.com/office/powerpoint/2010/main" val="209537610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8" name="Rectangle 2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Cranial Nerves</a:t>
            </a:r>
          </a:p>
        </p:txBody>
      </p:sp>
      <p:sp>
        <p:nvSpPr>
          <p:cNvPr id="2396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71600"/>
            <a:ext cx="8229600" cy="4754563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b="1" dirty="0" err="1"/>
              <a:t>Oculomotor</a:t>
            </a:r>
            <a:r>
              <a:rPr lang="en-US" b="1" dirty="0"/>
              <a:t> Nerve Structures</a:t>
            </a:r>
          </a:p>
          <a:p>
            <a:pPr lvl="1">
              <a:lnSpc>
                <a:spcPct val="150000"/>
              </a:lnSpc>
            </a:pPr>
            <a:r>
              <a:rPr lang="en-US" dirty="0" err="1"/>
              <a:t>Oculomotor</a:t>
            </a:r>
            <a:r>
              <a:rPr lang="en-US" dirty="0"/>
              <a:t> nerve</a:t>
            </a:r>
          </a:p>
          <a:p>
            <a:pPr lvl="2">
              <a:lnSpc>
                <a:spcPct val="150000"/>
              </a:lnSpc>
            </a:pPr>
            <a:r>
              <a:rPr lang="en-US" dirty="0"/>
              <a:t>Controls four of six eye-movement muscles</a:t>
            </a:r>
          </a:p>
          <a:p>
            <a:pPr lvl="2">
              <a:lnSpc>
                <a:spcPct val="150000"/>
              </a:lnSpc>
            </a:pPr>
            <a:r>
              <a:rPr lang="en-US" dirty="0"/>
              <a:t>Delivers autonomic fibers to </a:t>
            </a:r>
            <a:r>
              <a:rPr lang="en-US" dirty="0" err="1"/>
              <a:t>ciliary</a:t>
            </a:r>
            <a:r>
              <a:rPr lang="en-US" dirty="0"/>
              <a:t> ganglion: </a:t>
            </a:r>
          </a:p>
          <a:p>
            <a:pPr lvl="3">
              <a:lnSpc>
                <a:spcPct val="150000"/>
              </a:lnSpc>
            </a:pPr>
            <a:r>
              <a:rPr lang="en-US" sz="2200" dirty="0" err="1"/>
              <a:t>ciliary</a:t>
            </a:r>
            <a:r>
              <a:rPr lang="en-US" sz="2200" dirty="0"/>
              <a:t> ganglion: controls intrinsic muscles of iris and lens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388069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Cranial Nerve IV: Trochlear</a:t>
            </a:r>
          </a:p>
        </p:txBody>
      </p:sp>
      <p:sp>
        <p:nvSpPr>
          <p:cNvPr id="47107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Fibers emerge from the dorsal midbrain and enter the orbits via the superior orbital fissures; innervate the superior oblique muscle</a:t>
            </a:r>
          </a:p>
          <a:p>
            <a:pPr eaLnBrk="1" hangingPunct="1"/>
            <a:r>
              <a:rPr lang="en-US" smtClean="0"/>
              <a:t>Primarily a motor nerve that directs the eyeball</a:t>
            </a:r>
          </a:p>
          <a:p>
            <a:pPr eaLnBrk="1" hangingPunct="1"/>
            <a:r>
              <a:rPr lang="en-US" smtClean="0"/>
              <a:t>It is the most slender cranial nerve and the only one to leave the posterior surface of brainstem</a:t>
            </a:r>
          </a:p>
        </p:txBody>
      </p:sp>
    </p:spTree>
    <p:extLst>
      <p:ext uri="{BB962C8B-B14F-4D97-AF65-F5344CB8AC3E}">
        <p14:creationId xmlns:p14="http://schemas.microsoft.com/office/powerpoint/2010/main" val="36612078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Trochlear</a:t>
            </a:r>
          </a:p>
        </p:txBody>
      </p:sp>
      <p:pic>
        <p:nvPicPr>
          <p:cNvPr id="48131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644" t="23445" b="5215"/>
          <a:stretch>
            <a:fillRect/>
          </a:stretch>
        </p:blipFill>
        <p:spPr>
          <a:xfrm>
            <a:off x="450850" y="1357313"/>
            <a:ext cx="8205788" cy="4572000"/>
          </a:xfrm>
          <a:noFill/>
        </p:spPr>
      </p:pic>
    </p:spTree>
    <p:extLst>
      <p:ext uri="{BB962C8B-B14F-4D97-AF65-F5344CB8AC3E}">
        <p14:creationId xmlns:p14="http://schemas.microsoft.com/office/powerpoint/2010/main" val="48339935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2" name="Rectangle 2"/>
          <p:cNvSpPr>
            <a:spLocks noGrp="1" noChangeArrowheads="1"/>
          </p:cNvSpPr>
          <p:nvPr>
            <p:ph type="title"/>
          </p:nvPr>
        </p:nvSpPr>
        <p:spPr>
          <a:xfrm>
            <a:off x="395536" y="260648"/>
            <a:ext cx="8229600" cy="1143000"/>
          </a:xfrm>
          <a:ln/>
        </p:spPr>
        <p:txBody>
          <a:bodyPr/>
          <a:lstStyle/>
          <a:p>
            <a:r>
              <a:rPr lang="en-U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Trochlear Nerve</a:t>
            </a:r>
            <a:endParaRPr lang="en-US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406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95400"/>
            <a:ext cx="8229600" cy="5105400"/>
          </a:xfrm>
        </p:spPr>
        <p:txBody>
          <a:bodyPr/>
          <a:lstStyle/>
          <a:p>
            <a:pPr>
              <a:lnSpc>
                <a:spcPct val="115000"/>
              </a:lnSpc>
            </a:pPr>
            <a:r>
              <a:rPr lang="en-US" sz="2800" b="1" dirty="0"/>
              <a:t>The Trochlear Nerves (IV)</a:t>
            </a:r>
          </a:p>
          <a:p>
            <a:pPr lvl="1">
              <a:lnSpc>
                <a:spcPct val="115000"/>
              </a:lnSpc>
            </a:pPr>
            <a:r>
              <a:rPr lang="en-US" sz="2400" i="1" dirty="0"/>
              <a:t>Primary function</a:t>
            </a:r>
            <a:r>
              <a:rPr lang="en-US" sz="2400" dirty="0"/>
              <a:t> </a:t>
            </a:r>
          </a:p>
          <a:p>
            <a:pPr lvl="2">
              <a:lnSpc>
                <a:spcPct val="115000"/>
              </a:lnSpc>
            </a:pPr>
            <a:r>
              <a:rPr lang="en-US" sz="2000" dirty="0"/>
              <a:t>Motor (eye movements)</a:t>
            </a:r>
          </a:p>
          <a:p>
            <a:pPr lvl="1">
              <a:lnSpc>
                <a:spcPct val="115000"/>
              </a:lnSpc>
            </a:pPr>
            <a:r>
              <a:rPr lang="en-US" sz="2400" i="1" dirty="0"/>
              <a:t>Origin</a:t>
            </a:r>
            <a:r>
              <a:rPr lang="en-US" sz="2400" dirty="0"/>
              <a:t> </a:t>
            </a:r>
          </a:p>
          <a:p>
            <a:pPr lvl="2">
              <a:lnSpc>
                <a:spcPct val="115000"/>
              </a:lnSpc>
            </a:pPr>
            <a:r>
              <a:rPr lang="en-US" sz="2000" dirty="0"/>
              <a:t>Mesencephalon</a:t>
            </a:r>
          </a:p>
          <a:p>
            <a:pPr lvl="1">
              <a:lnSpc>
                <a:spcPct val="115000"/>
              </a:lnSpc>
            </a:pPr>
            <a:r>
              <a:rPr lang="en-US" sz="2400" i="1" dirty="0"/>
              <a:t>Pathway</a:t>
            </a:r>
            <a:r>
              <a:rPr lang="en-US" sz="2400" dirty="0"/>
              <a:t> </a:t>
            </a:r>
          </a:p>
          <a:p>
            <a:pPr lvl="2">
              <a:lnSpc>
                <a:spcPct val="115000"/>
              </a:lnSpc>
            </a:pPr>
            <a:r>
              <a:rPr lang="en-US" sz="2000" dirty="0"/>
              <a:t>Superior orbital fissure of sphenoid</a:t>
            </a:r>
          </a:p>
          <a:p>
            <a:pPr lvl="1">
              <a:lnSpc>
                <a:spcPct val="115000"/>
              </a:lnSpc>
            </a:pPr>
            <a:r>
              <a:rPr lang="en-US" sz="2400" i="1" dirty="0"/>
              <a:t>Destination</a:t>
            </a:r>
            <a:r>
              <a:rPr lang="en-US" sz="2400" dirty="0"/>
              <a:t> </a:t>
            </a:r>
          </a:p>
          <a:p>
            <a:pPr lvl="2">
              <a:lnSpc>
                <a:spcPct val="115000"/>
              </a:lnSpc>
            </a:pPr>
            <a:r>
              <a:rPr lang="en-US" sz="2000" dirty="0"/>
              <a:t>Superior oblique muscle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2967229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Cranial Nerve VI: Abducens</a:t>
            </a:r>
          </a:p>
        </p:txBody>
      </p:sp>
      <p:sp>
        <p:nvSpPr>
          <p:cNvPr id="4915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Fibers leave the pons and enter the orbit via the superior orbital fissure</a:t>
            </a:r>
          </a:p>
          <a:p>
            <a:pPr eaLnBrk="1" hangingPunct="1"/>
            <a:r>
              <a:rPr lang="en-US" smtClean="0"/>
              <a:t>Primarily a motor nerve innervating the lateral rectus muscle (abducts the eye; thus the name </a:t>
            </a:r>
            <a:r>
              <a:rPr lang="en-US" i="1" smtClean="0"/>
              <a:t>abducens)</a:t>
            </a:r>
            <a:endParaRPr lang="en-US" smtClean="0"/>
          </a:p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14881683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Abducens</a:t>
            </a:r>
            <a:endParaRPr lang="en-US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0179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260" t="17764" b="5345"/>
          <a:stretch>
            <a:fillRect/>
          </a:stretch>
        </p:blipFill>
        <p:spPr>
          <a:xfrm>
            <a:off x="285750" y="1857375"/>
            <a:ext cx="8494713" cy="4214813"/>
          </a:xfrm>
          <a:noFill/>
        </p:spPr>
      </p:pic>
    </p:spTree>
    <p:extLst>
      <p:ext uri="{BB962C8B-B14F-4D97-AF65-F5344CB8AC3E}">
        <p14:creationId xmlns:p14="http://schemas.microsoft.com/office/powerpoint/2010/main" val="386233716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666" name="Rectangle 2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Abducens</a:t>
            </a:r>
            <a:r>
              <a:rPr lang="en-US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Nerves</a:t>
            </a:r>
            <a:endParaRPr lang="en-US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416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19200"/>
            <a:ext cx="8229600" cy="5029200"/>
          </a:xfrm>
        </p:spPr>
        <p:txBody>
          <a:bodyPr/>
          <a:lstStyle/>
          <a:p>
            <a:pPr>
              <a:lnSpc>
                <a:spcPct val="110000"/>
              </a:lnSpc>
            </a:pPr>
            <a:r>
              <a:rPr lang="en-US" b="1" dirty="0"/>
              <a:t>The </a:t>
            </a:r>
            <a:r>
              <a:rPr lang="en-US" b="1" dirty="0" err="1"/>
              <a:t>Abducens</a:t>
            </a:r>
            <a:r>
              <a:rPr lang="en-US" b="1" dirty="0"/>
              <a:t> Nerves (VI)</a:t>
            </a:r>
            <a:endParaRPr lang="en-US" b="1" dirty="0">
              <a:solidFill>
                <a:srgbClr val="A50021"/>
              </a:solidFill>
            </a:endParaRPr>
          </a:p>
          <a:p>
            <a:pPr lvl="1">
              <a:lnSpc>
                <a:spcPct val="110000"/>
              </a:lnSpc>
            </a:pPr>
            <a:r>
              <a:rPr lang="en-US" i="1" dirty="0"/>
              <a:t>Primary function</a:t>
            </a:r>
            <a:r>
              <a:rPr lang="en-US" dirty="0"/>
              <a:t> </a:t>
            </a:r>
          </a:p>
          <a:p>
            <a:pPr lvl="2">
              <a:lnSpc>
                <a:spcPct val="110000"/>
              </a:lnSpc>
            </a:pPr>
            <a:r>
              <a:rPr lang="en-US" dirty="0"/>
              <a:t>Motor (eye movements)</a:t>
            </a:r>
          </a:p>
          <a:p>
            <a:pPr lvl="1">
              <a:lnSpc>
                <a:spcPct val="110000"/>
              </a:lnSpc>
            </a:pPr>
            <a:r>
              <a:rPr lang="en-US" i="1" dirty="0"/>
              <a:t>Origin</a:t>
            </a:r>
            <a:r>
              <a:rPr lang="en-US" dirty="0"/>
              <a:t> </a:t>
            </a:r>
          </a:p>
          <a:p>
            <a:pPr lvl="2">
              <a:lnSpc>
                <a:spcPct val="110000"/>
              </a:lnSpc>
            </a:pPr>
            <a:r>
              <a:rPr lang="en-US" dirty="0"/>
              <a:t>Pons</a:t>
            </a:r>
          </a:p>
          <a:p>
            <a:pPr lvl="1">
              <a:lnSpc>
                <a:spcPct val="110000"/>
              </a:lnSpc>
            </a:pPr>
            <a:r>
              <a:rPr lang="en-US" i="1" dirty="0"/>
              <a:t>Pathway</a:t>
            </a:r>
            <a:r>
              <a:rPr lang="en-US" dirty="0"/>
              <a:t> </a:t>
            </a:r>
          </a:p>
          <a:p>
            <a:pPr lvl="2">
              <a:lnSpc>
                <a:spcPct val="110000"/>
              </a:lnSpc>
            </a:pPr>
            <a:r>
              <a:rPr lang="en-US" dirty="0"/>
              <a:t>Superior orbital fissures of sphenoid</a:t>
            </a:r>
          </a:p>
          <a:p>
            <a:pPr lvl="1">
              <a:lnSpc>
                <a:spcPct val="110000"/>
              </a:lnSpc>
            </a:pPr>
            <a:r>
              <a:rPr lang="en-US" i="1" dirty="0"/>
              <a:t>Destination</a:t>
            </a:r>
            <a:endParaRPr lang="en-US" dirty="0"/>
          </a:p>
          <a:p>
            <a:pPr lvl="2">
              <a:lnSpc>
                <a:spcPct val="110000"/>
              </a:lnSpc>
            </a:pPr>
            <a:r>
              <a:rPr lang="en-US" dirty="0"/>
              <a:t>Lateral rectus muscle</a:t>
            </a:r>
          </a:p>
        </p:txBody>
      </p:sp>
    </p:spTree>
    <p:extLst>
      <p:ext uri="{BB962C8B-B14F-4D97-AF65-F5344CB8AC3E}">
        <p14:creationId xmlns:p14="http://schemas.microsoft.com/office/powerpoint/2010/main" val="328462449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690" name="Rectangle 2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Cranial </a:t>
            </a:r>
            <a:r>
              <a:rPr lang="en-U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Nerves v</a:t>
            </a:r>
            <a:endParaRPr lang="en-US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426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71600"/>
            <a:ext cx="8229600" cy="4876800"/>
          </a:xfrm>
        </p:spPr>
        <p:txBody>
          <a:bodyPr/>
          <a:lstStyle/>
          <a:p>
            <a:pPr>
              <a:lnSpc>
                <a:spcPct val="120000"/>
              </a:lnSpc>
            </a:pPr>
            <a:r>
              <a:rPr lang="en-US" b="1" dirty="0"/>
              <a:t>The Trigeminal Nerves (V)</a:t>
            </a:r>
          </a:p>
          <a:p>
            <a:pPr lvl="1">
              <a:lnSpc>
                <a:spcPct val="120000"/>
              </a:lnSpc>
            </a:pPr>
            <a:r>
              <a:rPr lang="en-US" i="1" dirty="0"/>
              <a:t>Primary function</a:t>
            </a:r>
            <a:r>
              <a:rPr lang="en-US" dirty="0"/>
              <a:t> </a:t>
            </a:r>
          </a:p>
          <a:p>
            <a:pPr lvl="2">
              <a:lnSpc>
                <a:spcPct val="120000"/>
              </a:lnSpc>
            </a:pPr>
            <a:r>
              <a:rPr lang="en-US" dirty="0"/>
              <a:t>Mixed (sensory and motor) to face </a:t>
            </a:r>
          </a:p>
          <a:p>
            <a:pPr lvl="1">
              <a:lnSpc>
                <a:spcPct val="120000"/>
              </a:lnSpc>
            </a:pPr>
            <a:r>
              <a:rPr lang="en-US" i="1" dirty="0"/>
              <a:t>Origin</a:t>
            </a:r>
            <a:r>
              <a:rPr lang="en-US" dirty="0"/>
              <a:t> </a:t>
            </a:r>
          </a:p>
          <a:p>
            <a:pPr lvl="2">
              <a:lnSpc>
                <a:spcPct val="120000"/>
              </a:lnSpc>
            </a:pPr>
            <a:r>
              <a:rPr lang="en-US" dirty="0"/>
              <a:t>Ophthalmic branch (sensory): </a:t>
            </a:r>
          </a:p>
          <a:p>
            <a:pPr lvl="3">
              <a:lnSpc>
                <a:spcPct val="120000"/>
              </a:lnSpc>
            </a:pPr>
            <a:r>
              <a:rPr lang="en-US" dirty="0"/>
              <a:t>orbital structures</a:t>
            </a:r>
          </a:p>
          <a:p>
            <a:pPr lvl="3">
              <a:lnSpc>
                <a:spcPct val="120000"/>
              </a:lnSpc>
            </a:pPr>
            <a:r>
              <a:rPr lang="en-US" dirty="0"/>
              <a:t>nasal cavity</a:t>
            </a:r>
          </a:p>
          <a:p>
            <a:pPr lvl="3">
              <a:lnSpc>
                <a:spcPct val="120000"/>
              </a:lnSpc>
            </a:pPr>
            <a:r>
              <a:rPr lang="en-US" dirty="0"/>
              <a:t>skin of forehead, upper eyelid, and eyebrow</a:t>
            </a:r>
          </a:p>
          <a:p>
            <a:pPr lvl="3">
              <a:lnSpc>
                <a:spcPct val="120000"/>
              </a:lnSpc>
            </a:pPr>
            <a:r>
              <a:rPr lang="en-US" dirty="0"/>
              <a:t>part of nose</a:t>
            </a:r>
          </a:p>
          <a:p>
            <a:pPr>
              <a:lnSpc>
                <a:spcPct val="120000"/>
              </a:lnSpc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189083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738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-387424"/>
            <a:ext cx="8229600" cy="1143000"/>
          </a:xfrm>
          <a:ln/>
        </p:spPr>
        <p:txBody>
          <a:bodyPr/>
          <a:lstStyle/>
          <a:p>
            <a:r>
              <a:rPr lang="en-US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Cranial </a:t>
            </a:r>
            <a:r>
              <a:rPr lang="en-U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Nerves v</a:t>
            </a:r>
            <a:endParaRPr lang="en-US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447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560" y="620688"/>
            <a:ext cx="8229600" cy="4953000"/>
          </a:xfrm>
        </p:spPr>
        <p:txBody>
          <a:bodyPr/>
          <a:lstStyle/>
          <a:p>
            <a:pPr>
              <a:lnSpc>
                <a:spcPct val="95000"/>
              </a:lnSpc>
            </a:pPr>
            <a:r>
              <a:rPr lang="en-US" sz="3600" b="1" dirty="0"/>
              <a:t>The Trigeminal Nerves (V)</a:t>
            </a:r>
          </a:p>
          <a:p>
            <a:pPr lvl="1">
              <a:lnSpc>
                <a:spcPct val="95000"/>
              </a:lnSpc>
            </a:pPr>
            <a:r>
              <a:rPr lang="en-US" sz="3200" i="1" dirty="0"/>
              <a:t>Origin</a:t>
            </a:r>
            <a:r>
              <a:rPr lang="en-US" sz="3200" dirty="0"/>
              <a:t> </a:t>
            </a:r>
          </a:p>
          <a:p>
            <a:pPr lvl="2">
              <a:lnSpc>
                <a:spcPct val="95000"/>
              </a:lnSpc>
            </a:pPr>
            <a:r>
              <a:rPr lang="en-US" sz="2800" dirty="0"/>
              <a:t>Maxillary branch (sensory): </a:t>
            </a:r>
          </a:p>
          <a:p>
            <a:pPr lvl="3">
              <a:lnSpc>
                <a:spcPct val="95000"/>
              </a:lnSpc>
            </a:pPr>
            <a:r>
              <a:rPr lang="en-US" sz="2400" dirty="0"/>
              <a:t>lower eyelid</a:t>
            </a:r>
          </a:p>
          <a:p>
            <a:pPr lvl="3">
              <a:lnSpc>
                <a:spcPct val="95000"/>
              </a:lnSpc>
            </a:pPr>
            <a:r>
              <a:rPr lang="en-US" sz="2400" dirty="0"/>
              <a:t>upper lip, gums, and teeth</a:t>
            </a:r>
          </a:p>
          <a:p>
            <a:pPr lvl="3">
              <a:lnSpc>
                <a:spcPct val="95000"/>
              </a:lnSpc>
            </a:pPr>
            <a:r>
              <a:rPr lang="en-US" sz="2400" dirty="0"/>
              <a:t>cheek and nose </a:t>
            </a:r>
          </a:p>
          <a:p>
            <a:pPr lvl="3">
              <a:lnSpc>
                <a:spcPct val="95000"/>
              </a:lnSpc>
            </a:pPr>
            <a:r>
              <a:rPr lang="en-US" sz="2400" dirty="0"/>
              <a:t>palate and part of pharynx</a:t>
            </a:r>
          </a:p>
          <a:p>
            <a:pPr lvl="2">
              <a:lnSpc>
                <a:spcPct val="95000"/>
              </a:lnSpc>
            </a:pPr>
            <a:r>
              <a:rPr lang="en-US" sz="2800" dirty="0"/>
              <a:t>Mandibular branch (sensory): </a:t>
            </a:r>
          </a:p>
          <a:p>
            <a:pPr lvl="3">
              <a:lnSpc>
                <a:spcPct val="95000"/>
              </a:lnSpc>
            </a:pPr>
            <a:r>
              <a:rPr lang="en-US" sz="2400" dirty="0"/>
              <a:t>lower gums, teeth, and lips</a:t>
            </a:r>
          </a:p>
          <a:p>
            <a:pPr lvl="3">
              <a:lnSpc>
                <a:spcPct val="95000"/>
              </a:lnSpc>
            </a:pPr>
            <a:r>
              <a:rPr lang="en-US" sz="2400" dirty="0"/>
              <a:t>palate and part of tongue</a:t>
            </a:r>
          </a:p>
          <a:p>
            <a:pPr lvl="2">
              <a:lnSpc>
                <a:spcPct val="95000"/>
              </a:lnSpc>
            </a:pPr>
            <a:r>
              <a:rPr lang="en-US" sz="2800" dirty="0"/>
              <a:t>Mandibular branch (motor): </a:t>
            </a:r>
          </a:p>
          <a:p>
            <a:pPr lvl="3">
              <a:lnSpc>
                <a:spcPct val="95000"/>
              </a:lnSpc>
            </a:pPr>
            <a:r>
              <a:rPr lang="en-US" sz="2400" dirty="0"/>
              <a:t>motor nuclei of pons</a:t>
            </a:r>
          </a:p>
        </p:txBody>
      </p:sp>
    </p:spTree>
    <p:extLst>
      <p:ext uri="{BB962C8B-B14F-4D97-AF65-F5344CB8AC3E}">
        <p14:creationId xmlns:p14="http://schemas.microsoft.com/office/powerpoint/2010/main" val="259681416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62" name="Rectangle 2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Cranial Nerves(V) </a:t>
            </a:r>
          </a:p>
        </p:txBody>
      </p:sp>
      <p:sp>
        <p:nvSpPr>
          <p:cNvPr id="2457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19200"/>
            <a:ext cx="8229600" cy="4953000"/>
          </a:xfrm>
        </p:spPr>
        <p:txBody>
          <a:bodyPr/>
          <a:lstStyle/>
          <a:p>
            <a:pPr>
              <a:lnSpc>
                <a:spcPct val="145000"/>
              </a:lnSpc>
            </a:pPr>
            <a:r>
              <a:rPr lang="en-US" b="1" dirty="0"/>
              <a:t>The Trigeminal Nerves (V)</a:t>
            </a:r>
          </a:p>
          <a:p>
            <a:pPr lvl="1">
              <a:lnSpc>
                <a:spcPct val="145000"/>
              </a:lnSpc>
            </a:pPr>
            <a:r>
              <a:rPr lang="en-US" i="1" dirty="0"/>
              <a:t>Pathway</a:t>
            </a:r>
            <a:r>
              <a:rPr lang="en-US" dirty="0"/>
              <a:t> </a:t>
            </a:r>
          </a:p>
          <a:p>
            <a:pPr lvl="2">
              <a:lnSpc>
                <a:spcPct val="145000"/>
              </a:lnSpc>
            </a:pPr>
            <a:r>
              <a:rPr lang="en-US" dirty="0"/>
              <a:t>Ophthalmic branch: </a:t>
            </a:r>
          </a:p>
          <a:p>
            <a:pPr lvl="3">
              <a:lnSpc>
                <a:spcPct val="145000"/>
              </a:lnSpc>
            </a:pPr>
            <a:r>
              <a:rPr lang="en-US" dirty="0"/>
              <a:t>superior orbital fissure</a:t>
            </a:r>
          </a:p>
          <a:p>
            <a:pPr lvl="2">
              <a:lnSpc>
                <a:spcPct val="145000"/>
              </a:lnSpc>
            </a:pPr>
            <a:r>
              <a:rPr lang="en-US" dirty="0"/>
              <a:t>Maxillary branch: </a:t>
            </a:r>
          </a:p>
          <a:p>
            <a:pPr lvl="3">
              <a:lnSpc>
                <a:spcPct val="145000"/>
              </a:lnSpc>
            </a:pPr>
            <a:r>
              <a:rPr lang="en-US" dirty="0"/>
              <a:t>foramen </a:t>
            </a:r>
            <a:r>
              <a:rPr lang="en-US" dirty="0" err="1"/>
              <a:t>rotundum</a:t>
            </a:r>
            <a:endParaRPr lang="en-US" dirty="0"/>
          </a:p>
          <a:p>
            <a:pPr lvl="2">
              <a:lnSpc>
                <a:spcPct val="145000"/>
              </a:lnSpc>
            </a:pPr>
            <a:r>
              <a:rPr lang="en-US" dirty="0"/>
              <a:t>Mandibular branch: </a:t>
            </a:r>
          </a:p>
          <a:p>
            <a:pPr lvl="3">
              <a:lnSpc>
                <a:spcPct val="145000"/>
              </a:lnSpc>
            </a:pPr>
            <a:r>
              <a:rPr lang="en-US" dirty="0"/>
              <a:t>foramen </a:t>
            </a:r>
            <a:r>
              <a:rPr lang="en-US" dirty="0" err="1"/>
              <a:t>ovale</a:t>
            </a:r>
            <a:r>
              <a:rPr lang="en-US" dirty="0"/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067753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786" name="Rectangle 2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 dirty="0"/>
              <a:t>Cranial Nerves(V)</a:t>
            </a:r>
            <a:br>
              <a:rPr lang="en-US" dirty="0"/>
            </a:br>
            <a:endParaRPr lang="en-US" dirty="0"/>
          </a:p>
        </p:txBody>
      </p:sp>
      <p:sp>
        <p:nvSpPr>
          <p:cNvPr id="2467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71600"/>
            <a:ext cx="8229600" cy="4754563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sz="3600" b="1" dirty="0"/>
              <a:t>The Trigeminal Nerves (V)</a:t>
            </a:r>
          </a:p>
          <a:p>
            <a:pPr lvl="1">
              <a:lnSpc>
                <a:spcPct val="150000"/>
              </a:lnSpc>
            </a:pPr>
            <a:r>
              <a:rPr lang="en-US" sz="3200" i="1" dirty="0"/>
              <a:t>Destination</a:t>
            </a:r>
            <a:endParaRPr lang="en-US" sz="3200" dirty="0"/>
          </a:p>
          <a:p>
            <a:pPr lvl="2">
              <a:lnSpc>
                <a:spcPct val="150000"/>
              </a:lnSpc>
            </a:pPr>
            <a:r>
              <a:rPr lang="en-US" sz="2800" dirty="0"/>
              <a:t>Sensory nerves: </a:t>
            </a:r>
          </a:p>
          <a:p>
            <a:pPr lvl="3">
              <a:lnSpc>
                <a:spcPct val="150000"/>
              </a:lnSpc>
            </a:pPr>
            <a:r>
              <a:rPr lang="en-US" sz="2400" dirty="0"/>
              <a:t>sensory nuclei in pons</a:t>
            </a:r>
          </a:p>
          <a:p>
            <a:pPr lvl="2">
              <a:lnSpc>
                <a:spcPct val="150000"/>
              </a:lnSpc>
            </a:pPr>
            <a:r>
              <a:rPr lang="en-US" sz="2800" dirty="0"/>
              <a:t>Motor nerves of mandibular branch: </a:t>
            </a:r>
          </a:p>
          <a:p>
            <a:pPr lvl="3">
              <a:lnSpc>
                <a:spcPct val="150000"/>
              </a:lnSpc>
            </a:pPr>
            <a:r>
              <a:rPr lang="en-US" sz="2400" dirty="0"/>
              <a:t>muscles of mastication</a:t>
            </a:r>
          </a:p>
          <a:p>
            <a:pPr>
              <a:lnSpc>
                <a:spcPct val="150000"/>
              </a:lnSpc>
            </a:pP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93875230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714" name="Rectangle 2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Cranial Nerves(V)</a:t>
            </a:r>
            <a:br>
              <a:rPr lang="en-US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437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71600"/>
            <a:ext cx="8229600" cy="4754563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b="1" dirty="0"/>
              <a:t>Trigeminal Nerve Structures</a:t>
            </a:r>
          </a:p>
          <a:p>
            <a:pPr lvl="1">
              <a:lnSpc>
                <a:spcPct val="150000"/>
              </a:lnSpc>
            </a:pPr>
            <a:r>
              <a:rPr lang="en-US" dirty="0"/>
              <a:t>Trigeminal nerves</a:t>
            </a:r>
          </a:p>
          <a:p>
            <a:pPr lvl="2">
              <a:lnSpc>
                <a:spcPct val="150000"/>
              </a:lnSpc>
            </a:pPr>
            <a:r>
              <a:rPr lang="en-US" dirty="0"/>
              <a:t>Largest cranial nerves</a:t>
            </a:r>
          </a:p>
          <a:p>
            <a:pPr lvl="2">
              <a:lnSpc>
                <a:spcPct val="150000"/>
              </a:lnSpc>
            </a:pPr>
            <a:r>
              <a:rPr lang="en-US" dirty="0"/>
              <a:t>With three major branches</a:t>
            </a:r>
          </a:p>
          <a:p>
            <a:pPr lvl="1">
              <a:lnSpc>
                <a:spcPct val="150000"/>
              </a:lnSpc>
            </a:pPr>
            <a:r>
              <a:rPr lang="en-US" dirty="0"/>
              <a:t>Semilunar ganglion</a:t>
            </a:r>
          </a:p>
          <a:p>
            <a:pPr lvl="2">
              <a:lnSpc>
                <a:spcPct val="150000"/>
              </a:lnSpc>
            </a:pPr>
            <a:r>
              <a:rPr lang="en-US" dirty="0"/>
              <a:t>Contains cell bodies of sensory neurons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098192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" y="1"/>
            <a:ext cx="9029700" cy="67413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2488195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-171400"/>
            <a:ext cx="8229600" cy="1143000"/>
          </a:xfrm>
        </p:spPr>
        <p:txBody>
          <a:bodyPr/>
          <a:lstStyle/>
          <a:p>
            <a:r>
              <a:rPr lang="en-US" dirty="0" smtClean="0"/>
              <a:t>Trigeminal ganglion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688632"/>
          </a:xfrm>
        </p:spPr>
        <p:txBody>
          <a:bodyPr/>
          <a:lstStyle/>
          <a:p>
            <a:r>
              <a:rPr lang="en-US" sz="2400" dirty="0"/>
              <a:t>The trigeminal ganglion (</a:t>
            </a:r>
            <a:r>
              <a:rPr lang="en-US" sz="2400" dirty="0">
                <a:solidFill>
                  <a:srgbClr val="FF0000"/>
                </a:solidFill>
              </a:rPr>
              <a:t>or </a:t>
            </a:r>
            <a:r>
              <a:rPr lang="en-US" sz="2400" dirty="0" err="1">
                <a:solidFill>
                  <a:srgbClr val="FF0000"/>
                </a:solidFill>
              </a:rPr>
              <a:t>Gasserian</a:t>
            </a:r>
            <a:r>
              <a:rPr lang="en-US" sz="2400" dirty="0">
                <a:solidFill>
                  <a:srgbClr val="FF0000"/>
                </a:solidFill>
              </a:rPr>
              <a:t> ganglion, or semilunar ganglion, or Gasser's ganglion</a:t>
            </a:r>
            <a:r>
              <a:rPr lang="en-US" sz="2400" dirty="0"/>
              <a:t>) is a sensory ganglion of the trigeminal nerve (CN V) that occupies a cavity (</a:t>
            </a:r>
            <a:r>
              <a:rPr lang="en-US" sz="2400" dirty="0" err="1">
                <a:solidFill>
                  <a:srgbClr val="FF0000"/>
                </a:solidFill>
              </a:rPr>
              <a:t>Meckel's</a:t>
            </a:r>
            <a:r>
              <a:rPr lang="en-US" sz="2400" dirty="0">
                <a:solidFill>
                  <a:srgbClr val="FF0000"/>
                </a:solidFill>
              </a:rPr>
              <a:t> cave</a:t>
            </a:r>
            <a:r>
              <a:rPr lang="en-US" sz="2400" dirty="0"/>
              <a:t>) in the </a:t>
            </a:r>
            <a:r>
              <a:rPr lang="en-US" sz="2400" dirty="0" err="1"/>
              <a:t>dura</a:t>
            </a:r>
            <a:r>
              <a:rPr lang="en-US" sz="2400" dirty="0"/>
              <a:t> mater, covering the trigeminal impression near the </a:t>
            </a:r>
            <a:r>
              <a:rPr lang="en-US" sz="2400" dirty="0">
                <a:solidFill>
                  <a:srgbClr val="00B0F0"/>
                </a:solidFill>
              </a:rPr>
              <a:t>apex of the petrous part of the temporal bone</a:t>
            </a:r>
            <a:r>
              <a:rPr lang="en-US" sz="2400" dirty="0" smtClean="0"/>
              <a:t>.</a:t>
            </a:r>
          </a:p>
          <a:p>
            <a:r>
              <a:rPr lang="en-US" sz="2400" dirty="0"/>
              <a:t>It is somewhat </a:t>
            </a:r>
            <a:r>
              <a:rPr lang="en-US" sz="2400" dirty="0" err="1">
                <a:solidFill>
                  <a:srgbClr val="00B0F0"/>
                </a:solidFill>
              </a:rPr>
              <a:t>crescentic</a:t>
            </a:r>
            <a:r>
              <a:rPr lang="en-US" sz="2400" dirty="0">
                <a:solidFill>
                  <a:srgbClr val="00B0F0"/>
                </a:solidFill>
              </a:rPr>
              <a:t> in shape</a:t>
            </a:r>
            <a:r>
              <a:rPr lang="en-US" sz="2400" dirty="0"/>
              <a:t>, with its convexity directed forward: </a:t>
            </a:r>
            <a:r>
              <a:rPr lang="en-US" sz="2400" dirty="0">
                <a:solidFill>
                  <a:srgbClr val="C00000"/>
                </a:solidFill>
              </a:rPr>
              <a:t>Medially</a:t>
            </a:r>
            <a:r>
              <a:rPr lang="en-US" sz="2400" dirty="0"/>
              <a:t>, it is in relation with the internal carotid artery and the posterior part of the cavernous sinus.</a:t>
            </a:r>
          </a:p>
          <a:p>
            <a:r>
              <a:rPr lang="en-US" sz="2400" dirty="0"/>
              <a:t>The </a:t>
            </a:r>
            <a:r>
              <a:rPr lang="en-US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motor root</a:t>
            </a:r>
            <a:r>
              <a:rPr lang="en-US" sz="2400" dirty="0"/>
              <a:t> runs in front of and medial to the </a:t>
            </a:r>
            <a:r>
              <a:rPr lang="en-US" sz="2400" dirty="0">
                <a:solidFill>
                  <a:srgbClr val="FF0000"/>
                </a:solidFill>
              </a:rPr>
              <a:t>sensory root</a:t>
            </a:r>
            <a:r>
              <a:rPr lang="en-US" sz="2400" dirty="0"/>
              <a:t>, and passes beneath the ganglion; it leaves the skull through the</a:t>
            </a:r>
            <a:r>
              <a:rPr lang="en-US" sz="2400" dirty="0">
                <a:solidFill>
                  <a:srgbClr val="FF0000"/>
                </a:solidFill>
              </a:rPr>
              <a:t> foramen </a:t>
            </a:r>
            <a:r>
              <a:rPr lang="en-US" sz="2400" dirty="0" err="1">
                <a:solidFill>
                  <a:srgbClr val="FF0000"/>
                </a:solidFill>
              </a:rPr>
              <a:t>ovale</a:t>
            </a:r>
            <a:r>
              <a:rPr lang="en-US" sz="2400" dirty="0"/>
              <a:t>, and, immediately below this foramen, joins the </a:t>
            </a:r>
            <a:r>
              <a:rPr lang="en-US" sz="2400" dirty="0">
                <a:solidFill>
                  <a:srgbClr val="00B050"/>
                </a:solidFill>
              </a:rPr>
              <a:t>mandibular nerve.</a:t>
            </a:r>
          </a:p>
          <a:p>
            <a:r>
              <a:rPr lang="en-US" sz="2400" dirty="0">
                <a:solidFill>
                  <a:srgbClr val="00B050"/>
                </a:solidFill>
              </a:rPr>
              <a:t>The greater superficial </a:t>
            </a:r>
            <a:r>
              <a:rPr lang="en-US" sz="2400" dirty="0" err="1">
                <a:solidFill>
                  <a:srgbClr val="00B050"/>
                </a:solidFill>
              </a:rPr>
              <a:t>petrosal</a:t>
            </a:r>
            <a:r>
              <a:rPr lang="en-US" sz="2400" dirty="0">
                <a:solidFill>
                  <a:srgbClr val="00B050"/>
                </a:solidFill>
              </a:rPr>
              <a:t> nerve</a:t>
            </a:r>
            <a:r>
              <a:rPr lang="en-US" sz="2400" dirty="0"/>
              <a:t> lies also underneath the ganglion.</a:t>
            </a:r>
          </a:p>
          <a:p>
            <a:endParaRPr lang="en-US" sz="2400" dirty="0"/>
          </a:p>
          <a:p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7771775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3999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3737250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186" name="Rectangle 2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/>
              <a:t>Cranial Nerves</a:t>
            </a:r>
          </a:p>
        </p:txBody>
      </p:sp>
      <p:sp>
        <p:nvSpPr>
          <p:cNvPr id="3491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endParaRPr lang="en-US" sz="3600"/>
          </a:p>
          <a:p>
            <a:pPr>
              <a:lnSpc>
                <a:spcPct val="90000"/>
              </a:lnSpc>
            </a:pPr>
            <a:endParaRPr lang="en-US" sz="3600"/>
          </a:p>
          <a:p>
            <a:pPr>
              <a:lnSpc>
                <a:spcPct val="90000"/>
              </a:lnSpc>
            </a:pPr>
            <a:endParaRPr lang="en-US" sz="3600"/>
          </a:p>
          <a:p>
            <a:pPr algn="ctr">
              <a:lnSpc>
                <a:spcPct val="90000"/>
              </a:lnSpc>
              <a:buFont typeface="Wingdings" pitchFamily="1" charset="2"/>
              <a:buNone/>
            </a:pPr>
            <a:endParaRPr lang="en-US" sz="3600"/>
          </a:p>
          <a:p>
            <a:pPr algn="ctr">
              <a:lnSpc>
                <a:spcPct val="90000"/>
              </a:lnSpc>
              <a:buFont typeface="Wingdings" pitchFamily="1" charset="2"/>
              <a:buNone/>
            </a:pPr>
            <a:endParaRPr lang="en-US" sz="3600"/>
          </a:p>
          <a:p>
            <a:pPr algn="ctr">
              <a:lnSpc>
                <a:spcPct val="90000"/>
              </a:lnSpc>
              <a:buFont typeface="Wingdings" pitchFamily="1" charset="2"/>
              <a:buNone/>
            </a:pPr>
            <a:endParaRPr lang="en-US"/>
          </a:p>
          <a:p>
            <a:pPr algn="ctr">
              <a:lnSpc>
                <a:spcPct val="90000"/>
              </a:lnSpc>
              <a:buFont typeface="Wingdings" pitchFamily="1" charset="2"/>
              <a:buNone/>
            </a:pPr>
            <a:endParaRPr lang="en-US" sz="3600"/>
          </a:p>
          <a:p>
            <a:pPr>
              <a:lnSpc>
                <a:spcPct val="90000"/>
              </a:lnSpc>
              <a:buFont typeface="Wingdings" pitchFamily="1" charset="2"/>
              <a:buNone/>
            </a:pPr>
            <a:r>
              <a:rPr lang="en-US" sz="2000"/>
              <a:t>Figure 14–22 The Trigeminal Nerve.</a:t>
            </a:r>
          </a:p>
        </p:txBody>
      </p:sp>
      <p:pic>
        <p:nvPicPr>
          <p:cNvPr id="349188" name="Picture 4" descr="14_22Figure_0-L"/>
          <p:cNvPicPr>
            <a:picLocks noChangeAspect="1" noChangeArrowheads="1"/>
          </p:cNvPicPr>
          <p:nvPr/>
        </p:nvPicPr>
        <p:blipFill>
          <a:blip r:embed="rId3" cstate="print"/>
          <a:srcRect b="2844"/>
          <a:stretch>
            <a:fillRect/>
          </a:stretch>
        </p:blipFill>
        <p:spPr bwMode="auto">
          <a:xfrm>
            <a:off x="1673225" y="1196975"/>
            <a:ext cx="5794375" cy="43370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39349296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-33955"/>
            <a:ext cx="8964488" cy="68237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33879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Business Plan">
  <a:themeElements>
    <a:clrScheme name="Business Plan 1">
      <a:dk1>
        <a:srgbClr val="000000"/>
      </a:dk1>
      <a:lt1>
        <a:srgbClr val="EAEAEA"/>
      </a:lt1>
      <a:dk2>
        <a:srgbClr val="00763B"/>
      </a:dk2>
      <a:lt2>
        <a:srgbClr val="FFFFCC"/>
      </a:lt2>
      <a:accent1>
        <a:srgbClr val="CC6600"/>
      </a:accent1>
      <a:accent2>
        <a:srgbClr val="FF9900"/>
      </a:accent2>
      <a:accent3>
        <a:srgbClr val="AABDAF"/>
      </a:accent3>
      <a:accent4>
        <a:srgbClr val="C8C8C8"/>
      </a:accent4>
      <a:accent5>
        <a:srgbClr val="E2B8AA"/>
      </a:accent5>
      <a:accent6>
        <a:srgbClr val="E78A00"/>
      </a:accent6>
      <a:hlink>
        <a:srgbClr val="CC3300"/>
      </a:hlink>
      <a:folHlink>
        <a:srgbClr val="71BB96"/>
      </a:folHlink>
    </a:clrScheme>
    <a:fontScheme name="Business Pla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Business Plan 1">
        <a:dk1>
          <a:srgbClr val="000000"/>
        </a:dk1>
        <a:lt1>
          <a:srgbClr val="EAEAEA"/>
        </a:lt1>
        <a:dk2>
          <a:srgbClr val="00763B"/>
        </a:dk2>
        <a:lt2>
          <a:srgbClr val="FFFFCC"/>
        </a:lt2>
        <a:accent1>
          <a:srgbClr val="CC6600"/>
        </a:accent1>
        <a:accent2>
          <a:srgbClr val="FF9900"/>
        </a:accent2>
        <a:accent3>
          <a:srgbClr val="AABDAF"/>
        </a:accent3>
        <a:accent4>
          <a:srgbClr val="C8C8C8"/>
        </a:accent4>
        <a:accent5>
          <a:srgbClr val="E2B8AA"/>
        </a:accent5>
        <a:accent6>
          <a:srgbClr val="E78A00"/>
        </a:accent6>
        <a:hlink>
          <a:srgbClr val="CC3300"/>
        </a:hlink>
        <a:folHlink>
          <a:srgbClr val="71BB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usiness Plan 2">
        <a:dk1>
          <a:srgbClr val="000000"/>
        </a:dk1>
        <a:lt1>
          <a:srgbClr val="FFFFFF"/>
        </a:lt1>
        <a:dk2>
          <a:srgbClr val="006633"/>
        </a:dk2>
        <a:lt2>
          <a:srgbClr val="FFFFFF"/>
        </a:lt2>
        <a:accent1>
          <a:srgbClr val="009999"/>
        </a:accent1>
        <a:accent2>
          <a:srgbClr val="8263A2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755992"/>
        </a:accent6>
        <a:hlink>
          <a:srgbClr val="0665C6"/>
        </a:hlink>
        <a:folHlink>
          <a:srgbClr val="71BB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siness Plan 3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siness Plan 4">
        <a:dk1>
          <a:srgbClr val="271A0D"/>
        </a:dk1>
        <a:lt1>
          <a:srgbClr val="EAEAEA"/>
        </a:lt1>
        <a:dk2>
          <a:srgbClr val="996633"/>
        </a:dk2>
        <a:lt2>
          <a:srgbClr val="FFFFCC"/>
        </a:lt2>
        <a:accent1>
          <a:srgbClr val="CC6600"/>
        </a:accent1>
        <a:accent2>
          <a:srgbClr val="FF9900"/>
        </a:accent2>
        <a:accent3>
          <a:srgbClr val="CAB8AD"/>
        </a:accent3>
        <a:accent4>
          <a:srgbClr val="C8C8C8"/>
        </a:accent4>
        <a:accent5>
          <a:srgbClr val="E2B8AA"/>
        </a:accent5>
        <a:accent6>
          <a:srgbClr val="E78A00"/>
        </a:accent6>
        <a:hlink>
          <a:srgbClr val="CC3300"/>
        </a:hlink>
        <a:folHlink>
          <a:srgbClr val="CA956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usiness Plan 5">
        <a:dk1>
          <a:srgbClr val="001428"/>
        </a:dk1>
        <a:lt1>
          <a:srgbClr val="DDDDDD"/>
        </a:lt1>
        <a:dk2>
          <a:srgbClr val="336699"/>
        </a:dk2>
        <a:lt2>
          <a:srgbClr val="CCFFCC"/>
        </a:lt2>
        <a:accent1>
          <a:srgbClr val="009999"/>
        </a:accent1>
        <a:accent2>
          <a:srgbClr val="8263A2"/>
        </a:accent2>
        <a:accent3>
          <a:srgbClr val="ADB8CA"/>
        </a:accent3>
        <a:accent4>
          <a:srgbClr val="BDBDBD"/>
        </a:accent4>
        <a:accent5>
          <a:srgbClr val="AACACA"/>
        </a:accent5>
        <a:accent6>
          <a:srgbClr val="755992"/>
        </a:accent6>
        <a:hlink>
          <a:srgbClr val="0665C6"/>
        </a:hlink>
        <a:folHlink>
          <a:srgbClr val="699BCD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892</TotalTime>
  <Words>2099</Words>
  <Application>Microsoft Office PowerPoint</Application>
  <PresentationFormat>عرض على الشاشة (3:4)‏</PresentationFormat>
  <Paragraphs>395</Paragraphs>
  <Slides>61</Slides>
  <Notes>15</Notes>
  <HiddenSlides>0</HiddenSlides>
  <MMClips>0</MMClips>
  <ScaleCrop>false</ScaleCrop>
  <HeadingPairs>
    <vt:vector size="4" baseType="variant">
      <vt:variant>
        <vt:lpstr>نسق</vt:lpstr>
      </vt:variant>
      <vt:variant>
        <vt:i4>3</vt:i4>
      </vt:variant>
      <vt:variant>
        <vt:lpstr>عناوين الشرائح</vt:lpstr>
      </vt:variant>
      <vt:variant>
        <vt:i4>61</vt:i4>
      </vt:variant>
    </vt:vector>
  </HeadingPairs>
  <TitlesOfParts>
    <vt:vector size="64" baseType="lpstr">
      <vt:lpstr>Office Theme</vt:lpstr>
      <vt:lpstr>1_Office Theme</vt:lpstr>
      <vt:lpstr>Business Plan</vt:lpstr>
      <vt:lpstr>Cranial Nerves</vt:lpstr>
      <vt:lpstr>The cranial nerves</vt:lpstr>
      <vt:lpstr>Cranial nerves</vt:lpstr>
      <vt:lpstr>Names of cranial nerves</vt:lpstr>
      <vt:lpstr>Classification of cranial nerves</vt:lpstr>
      <vt:lpstr>عرض تقديمي في PowerPoint</vt:lpstr>
      <vt:lpstr>Brief overview of cranial nerve functional components</vt:lpstr>
      <vt:lpstr>Functional components</vt:lpstr>
      <vt:lpstr>Functional components</vt:lpstr>
      <vt:lpstr>عرض تقديمي في PowerPoint</vt:lpstr>
      <vt:lpstr>عرض تقديمي في PowerPoint</vt:lpstr>
      <vt:lpstr>Sensory cranial nerves</vt:lpstr>
      <vt:lpstr>Motor cranial nerves</vt:lpstr>
      <vt:lpstr>OLFACTORY NERVE</vt:lpstr>
      <vt:lpstr>INTRODUCTION</vt:lpstr>
      <vt:lpstr>Olfactory Nerve</vt:lpstr>
      <vt:lpstr>Olfactory Pathway</vt:lpstr>
      <vt:lpstr>OLFACTORY EPITHELIUM</vt:lpstr>
      <vt:lpstr>عرض تقديمي في PowerPoint</vt:lpstr>
      <vt:lpstr>OLFACTORY NERVE </vt:lpstr>
      <vt:lpstr>عرض تقديمي في PowerPoint</vt:lpstr>
      <vt:lpstr>Clinical Anatomy</vt:lpstr>
      <vt:lpstr>عرض تقديمي في PowerPoint</vt:lpstr>
      <vt:lpstr>INTRODUCTION</vt:lpstr>
      <vt:lpstr>Optic nerve</vt:lpstr>
      <vt:lpstr>Optic nerve</vt:lpstr>
      <vt:lpstr>عرض تقديمي في PowerPoint</vt:lpstr>
      <vt:lpstr>عرض تقديمي في PowerPoint</vt:lpstr>
      <vt:lpstr>INTRAORBITAL PART</vt:lpstr>
      <vt:lpstr>عرض تقديمي في PowerPoint</vt:lpstr>
      <vt:lpstr>عرض تقديمي في PowerPoint</vt:lpstr>
      <vt:lpstr>OPTIC CHIASMA</vt:lpstr>
      <vt:lpstr>عرض تقديمي في PowerPoint</vt:lpstr>
      <vt:lpstr>عرض تقديمي في PowerPoint</vt:lpstr>
      <vt:lpstr>OPTIC TRACTS</vt:lpstr>
      <vt:lpstr>LATERAL GENICULATE BODIES</vt:lpstr>
      <vt:lpstr>عرض تقديمي في PowerPoint</vt:lpstr>
      <vt:lpstr>LESIONS OF VISUAL PATHWAY</vt:lpstr>
      <vt:lpstr>عرض تقديمي في PowerPoint</vt:lpstr>
      <vt:lpstr>Oculomotor nerve</vt:lpstr>
      <vt:lpstr>Cranial Nerve III: Oculomotor</vt:lpstr>
      <vt:lpstr>Oculomotor</vt:lpstr>
      <vt:lpstr>Summary of Oculomotor N.</vt:lpstr>
      <vt:lpstr>عرض تقديمي في PowerPoint</vt:lpstr>
      <vt:lpstr>Cranial Nerves</vt:lpstr>
      <vt:lpstr>Cranial Nerve IV: Trochlear</vt:lpstr>
      <vt:lpstr>Trochlear</vt:lpstr>
      <vt:lpstr>Trochlear Nerve</vt:lpstr>
      <vt:lpstr>Cranial Nerve VI: Abducens</vt:lpstr>
      <vt:lpstr>Abducens</vt:lpstr>
      <vt:lpstr>Abducens Nerves</vt:lpstr>
      <vt:lpstr>Cranial Nerves v</vt:lpstr>
      <vt:lpstr>Cranial Nerves v</vt:lpstr>
      <vt:lpstr>Cranial Nerves(V) </vt:lpstr>
      <vt:lpstr>Cranial Nerves(V) </vt:lpstr>
      <vt:lpstr>Cranial Nerves(V) </vt:lpstr>
      <vt:lpstr>عرض تقديمي في PowerPoint</vt:lpstr>
      <vt:lpstr>Trigeminal ganglion</vt:lpstr>
      <vt:lpstr>عرض تقديمي في PowerPoint</vt:lpstr>
      <vt:lpstr>Cranial Nerves</vt:lpstr>
      <vt:lpstr>عرض تقديمي في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sony</dc:creator>
  <cp:lastModifiedBy>DR.Ahmed Saker 2O11</cp:lastModifiedBy>
  <cp:revision>25</cp:revision>
  <dcterms:created xsi:type="dcterms:W3CDTF">2015-04-14T08:25:39Z</dcterms:created>
  <dcterms:modified xsi:type="dcterms:W3CDTF">2023-05-01T21:28:02Z</dcterms:modified>
</cp:coreProperties>
</file>