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58" r:id="rId4"/>
    <p:sldId id="265" r:id="rId5"/>
    <p:sldId id="261" r:id="rId6"/>
    <p:sldId id="259" r:id="rId7"/>
    <p:sldId id="260" r:id="rId8"/>
    <p:sldId id="266" r:id="rId9"/>
    <p:sldId id="263" r:id="rId10"/>
    <p:sldId id="262" r:id="rId11"/>
    <p:sldId id="264" r:id="rId12"/>
    <p:sldId id="267" r:id="rId13"/>
    <p:sldId id="269" r:id="rId14"/>
    <p:sldId id="268" r:id="rId15"/>
    <p:sldId id="270" r:id="rId16"/>
    <p:sldId id="257" r:id="rId17"/>
    <p:sldId id="271" r:id="rId18"/>
    <p:sldId id="282" r:id="rId19"/>
    <p:sldId id="273" r:id="rId20"/>
    <p:sldId id="272" r:id="rId21"/>
    <p:sldId id="274" r:id="rId22"/>
    <p:sldId id="275" r:id="rId23"/>
    <p:sldId id="278" r:id="rId24"/>
    <p:sldId id="276" r:id="rId25"/>
    <p:sldId id="277" r:id="rId26"/>
    <p:sldId id="281" r:id="rId27"/>
    <p:sldId id="279" r:id="rId28"/>
    <p:sldId id="28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A0107B-4705-4D1B-868E-E86AF945B10C}" type="datetimeFigureOut">
              <a:rPr lang="en-US" smtClean="0"/>
              <a:t>3/31/2023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B03C7A-F709-40C7-96C3-637CD77F5132}" type="slidenum">
              <a:rPr lang="en-US" smtClean="0"/>
              <a:t>‹#›</a:t>
            </a:fld>
            <a:endParaRPr lang="en-US"/>
          </a:p>
        </p:txBody>
      </p:sp>
    </p:spTree>
    <p:extLst>
      <p:ext uri="{BB962C8B-B14F-4D97-AF65-F5344CB8AC3E}">
        <p14:creationId xmlns:p14="http://schemas.microsoft.com/office/powerpoint/2010/main" val="136849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E8A3759A-71D0-4E67-B85C-AC6BFCD5A7B2}" type="slidenum">
              <a:rPr lang="en-US">
                <a:latin typeface="Times" charset="0"/>
              </a:rPr>
              <a:pPr/>
              <a:t>7</a:t>
            </a:fld>
            <a:endParaRPr lang="en-US">
              <a:latin typeface="Times"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1400" smtClean="0">
              <a:solidFill>
                <a:srgbClr val="000000"/>
              </a:solidFill>
              <a:latin typeface="Palatino" charset="0"/>
            </a:endParaRPr>
          </a:p>
          <a:p>
            <a:pPr eaLnBrk="1" hangingPunct="1"/>
            <a:r>
              <a:rPr lang="en-US" sz="1400" smtClean="0">
                <a:solidFill>
                  <a:srgbClr val="000000"/>
                </a:solidFill>
                <a:latin typeface="Palatino" charset="0"/>
              </a:rPr>
              <a:t>Structures of the outer ear include the Auricle or Pinna, the external auditory meatus or external ear canal, and for some, the tympanic membrane or ear drum.</a:t>
            </a:r>
          </a:p>
          <a:p>
            <a:pPr eaLnBrk="1" hangingPunct="1"/>
            <a:endParaRPr lang="en-US" sz="1400" smtClean="0">
              <a:solidFill>
                <a:srgbClr val="000000"/>
              </a:solidFill>
              <a:latin typeface="Palatino" charset="0"/>
            </a:endParaRPr>
          </a:p>
          <a:p>
            <a:pPr eaLnBrk="1" hangingPunct="1"/>
            <a:r>
              <a:rPr lang="en-US" sz="1400" smtClean="0">
                <a:solidFill>
                  <a:srgbClr val="000000"/>
                </a:solidFill>
                <a:latin typeface="Palatino" charset="0"/>
              </a:rPr>
              <a:t>Some people consider the eardrum part of the middle ear, some consider it part of the outer ear.  I think it’s the boundary between both, but we will consider it in our discussion of the outer ear.</a:t>
            </a:r>
          </a:p>
          <a:p>
            <a:pPr eaLnBrk="1" hangingPunct="1"/>
            <a:endParaRPr lang="en-US" smtClean="0">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A8EAAEE9-C116-4BC9-9DD4-3B2CDEE5EE49}" type="slidenum">
              <a:rPr lang="en-US">
                <a:latin typeface="Times" charset="0"/>
              </a:rPr>
              <a:pPr/>
              <a:t>8</a:t>
            </a:fld>
            <a:endParaRPr lang="en-US">
              <a:latin typeface="Times"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400" smtClean="0">
                <a:solidFill>
                  <a:srgbClr val="000000"/>
                </a:solidFill>
                <a:latin typeface="Palatino" charset="0"/>
              </a:rPr>
              <a:t>Show figure 9.2--cross section of the external ear.</a:t>
            </a:r>
          </a:p>
          <a:p>
            <a:pPr eaLnBrk="1" hangingPunct="1"/>
            <a:endParaRPr lang="en-US" smtClean="0">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50F9E930-8ED3-4C31-AE64-D0805E471177}" type="slidenum">
              <a:rPr lang="en-US">
                <a:latin typeface="Times" charset="0"/>
              </a:rPr>
              <a:pPr/>
              <a:t>11</a:t>
            </a:fld>
            <a:endParaRPr lang="en-US">
              <a:latin typeface="Times"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400" smtClean="0">
                <a:solidFill>
                  <a:srgbClr val="000000"/>
                </a:solidFill>
                <a:latin typeface="Palatino" charset="0"/>
              </a:rPr>
              <a:t>	concha--divided into 2 parts cymba concha and cavum concha. </a:t>
            </a:r>
          </a:p>
          <a:p>
            <a:pPr eaLnBrk="1" hangingPunct="1"/>
            <a:r>
              <a:rPr lang="en-US" sz="1400" smtClean="0">
                <a:solidFill>
                  <a:srgbClr val="000000"/>
                </a:solidFill>
                <a:latin typeface="Palatino" charset="0"/>
              </a:rPr>
              <a:t>Use Fig 1.1 to show these.  The concha aids in the ability to localize sources of sound and to funnel the sound to the external canal.  It also has some resonant effects.</a:t>
            </a:r>
          </a:p>
          <a:p>
            <a:pPr eaLnBrk="1" hangingPunct="1"/>
            <a:endParaRPr lang="en-US" smtClean="0">
              <a:latin typeface="Time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EB533085-BB30-4465-AF55-17957D0E9BE0}" type="slidenum">
              <a:rPr lang="en-US">
                <a:latin typeface="Times"/>
              </a:rPr>
              <a:pPr/>
              <a:t>13</a:t>
            </a:fld>
            <a:endParaRPr lang="en-US">
              <a:latin typeface="Times"/>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solidFill>
                  <a:srgbClr val="000000"/>
                </a:solidFill>
                <a:latin typeface="Palatino" charset="0"/>
              </a:rPr>
              <a:t>tube formed in the side of the head, beginning at the concha and extending inward at a slight upward angle for about (2.5 cm) 1 inch in an adult.  The canal is elliptical, averaging about 9 mm in height and 6.5 mm in width (adult).</a:t>
            </a:r>
          </a:p>
          <a:p>
            <a:pPr eaLnBrk="1" hangingPunct="1"/>
            <a:r>
              <a:rPr lang="en-US" sz="1000" smtClean="0">
                <a:solidFill>
                  <a:srgbClr val="000000"/>
                </a:solidFill>
                <a:latin typeface="Palatino" charset="0"/>
              </a:rPr>
              <a:t>S-shaped pathway (protective function) and slight downward tilt</a:t>
            </a:r>
          </a:p>
          <a:p>
            <a:pPr eaLnBrk="1" hangingPunct="1"/>
            <a:r>
              <a:rPr lang="en-US" sz="1000" smtClean="0">
                <a:solidFill>
                  <a:srgbClr val="000000"/>
                </a:solidFill>
                <a:latin typeface="Palatino" charset="0"/>
              </a:rPr>
              <a:t>Children’s canals tend to be less s-shaped and more horizontal---has implications for them</a:t>
            </a:r>
          </a:p>
          <a:p>
            <a:pPr eaLnBrk="1" hangingPunct="1"/>
            <a:r>
              <a:rPr lang="en-US" sz="1000" smtClean="0">
                <a:solidFill>
                  <a:srgbClr val="000000"/>
                </a:solidFill>
                <a:latin typeface="Palatino" charset="0"/>
              </a:rPr>
              <a:t>The canal is lined entirely in skin.</a:t>
            </a:r>
          </a:p>
          <a:p>
            <a:pPr eaLnBrk="1" hangingPunct="1"/>
            <a:r>
              <a:rPr lang="en-US" sz="1000" smtClean="0">
                <a:solidFill>
                  <a:srgbClr val="000000"/>
                </a:solidFill>
                <a:latin typeface="Palatino" charset="0"/>
              </a:rPr>
              <a:t>The outer portion (about 1/3 the length) passes thru cartilage.</a:t>
            </a:r>
          </a:p>
          <a:p>
            <a:pPr eaLnBrk="1" hangingPunct="1"/>
            <a:r>
              <a:rPr lang="en-US" sz="1000" smtClean="0">
                <a:solidFill>
                  <a:srgbClr val="000000"/>
                </a:solidFill>
                <a:latin typeface="Palatino" charset="0"/>
              </a:rPr>
              <a:t>The skin in this area supports several sets of glands, including the sebaceous glands which secrete sebum, an oily fatty substance.</a:t>
            </a:r>
          </a:p>
          <a:p>
            <a:pPr eaLnBrk="1" hangingPunct="1"/>
            <a:r>
              <a:rPr lang="en-US" sz="1000" smtClean="0">
                <a:solidFill>
                  <a:srgbClr val="000000"/>
                </a:solidFill>
                <a:latin typeface="Palatino" charset="0"/>
              </a:rPr>
              <a:t>The product of these secretions is cerumen, or earwax.</a:t>
            </a:r>
          </a:p>
          <a:p>
            <a:pPr eaLnBrk="1" hangingPunct="1"/>
            <a:r>
              <a:rPr lang="en-US" sz="1000" smtClean="0">
                <a:solidFill>
                  <a:srgbClr val="000000"/>
                </a:solidFill>
                <a:latin typeface="Palatino" charset="0"/>
              </a:rPr>
              <a:t>Talk about the purpose of cerumen (lubrication, protection, antimicrobial), movement, and problems with aging.</a:t>
            </a:r>
            <a:endParaRPr lang="en-US" sz="1000" b="1" smtClean="0">
              <a:solidFill>
                <a:srgbClr val="000000"/>
              </a:solidFill>
              <a:latin typeface="Palatino" charset="0"/>
            </a:endParaRPr>
          </a:p>
          <a:p>
            <a:pPr eaLnBrk="1" hangingPunct="1"/>
            <a:r>
              <a:rPr lang="en-US" sz="1000" smtClean="0">
                <a:solidFill>
                  <a:srgbClr val="000000"/>
                </a:solidFill>
                <a:latin typeface="Palatino" charset="0"/>
              </a:rPr>
              <a:t>Hair follicles--protection.</a:t>
            </a:r>
          </a:p>
          <a:p>
            <a:pPr eaLnBrk="1" hangingPunct="1"/>
            <a:r>
              <a:rPr lang="en-US" sz="1000" smtClean="0">
                <a:solidFill>
                  <a:srgbClr val="000000"/>
                </a:solidFill>
                <a:latin typeface="Palatino" charset="0"/>
              </a:rPr>
              <a:t>Inner 2/3 of canal is bony--passes thru the tympanic portion of the temporal bone.  No glands or hair here.</a:t>
            </a:r>
          </a:p>
          <a:p>
            <a:pPr eaLnBrk="1" hangingPunct="1"/>
            <a:r>
              <a:rPr lang="en-US" sz="1000" smtClean="0">
                <a:solidFill>
                  <a:srgbClr val="000000"/>
                </a:solidFill>
                <a:latin typeface="Palatino" charset="0"/>
              </a:rPr>
              <a:t>The cartilaginous portion and bony portion meet at the osseocartilaginous junction.</a:t>
            </a:r>
          </a:p>
          <a:p>
            <a:pPr eaLnBrk="1" hangingPunct="1"/>
            <a:r>
              <a:rPr lang="en-US" sz="1000" smtClean="0">
                <a:solidFill>
                  <a:srgbClr val="000000"/>
                </a:solidFill>
                <a:latin typeface="Palatino" charset="0"/>
              </a:rPr>
              <a:t>The condyle (protrusion of the mandible) comes to rest right below this junction (when the jaw is closed).</a:t>
            </a:r>
          </a:p>
          <a:p>
            <a:pPr eaLnBrk="1" hangingPunct="1"/>
            <a:r>
              <a:rPr lang="en-US" sz="1000" smtClean="0">
                <a:solidFill>
                  <a:srgbClr val="000000"/>
                </a:solidFill>
                <a:latin typeface="Palatino" charset="0"/>
              </a:rPr>
              <a:t>If bite is off, the condyle will put pressure on this junction and cause significant pain.</a:t>
            </a:r>
            <a:endParaRPr lang="en-US" sz="1400" smtClean="0">
              <a:solidFill>
                <a:srgbClr val="000000"/>
              </a:solidFill>
              <a:latin typeface="Palatino"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21DAD3-EB42-4C73-ABB6-7EC85EAC11DA}"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388859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21DAD3-EB42-4C73-ABB6-7EC85EAC11DA}"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1614716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21DAD3-EB42-4C73-ABB6-7EC85EAC11DA}"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4042251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21DAD3-EB42-4C73-ABB6-7EC85EAC11DA}" type="datetimeFigureOut">
              <a:rPr lang="en-US" smtClean="0"/>
              <a:t>3/31/2023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2151328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21DAD3-EB42-4C73-ABB6-7EC85EAC11DA}" type="datetimeFigureOut">
              <a:rPr lang="en-US" smtClean="0"/>
              <a:t>3/31/2023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222593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21DAD3-EB42-4C73-ABB6-7EC85EAC11DA}" type="datetimeFigureOut">
              <a:rPr lang="en-US" smtClean="0"/>
              <a:t>3/31/2023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3895363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21DAD3-EB42-4C73-ABB6-7EC85EAC11DA}" type="datetimeFigureOut">
              <a:rPr lang="en-US" smtClean="0"/>
              <a:t>3/31/2023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2940701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21DAD3-EB42-4C73-ABB6-7EC85EAC11DA}" type="datetimeFigureOut">
              <a:rPr lang="en-US" smtClean="0"/>
              <a:t>3/31/2023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575234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21DAD3-EB42-4C73-ABB6-7EC85EAC11DA}" type="datetimeFigureOut">
              <a:rPr lang="en-US" smtClean="0"/>
              <a:t>3/31/2023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2519170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21DAD3-EB42-4C73-ABB6-7EC85EAC11DA}"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3938355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21DAD3-EB42-4C73-ABB6-7EC85EAC11DA}" type="datetimeFigureOut">
              <a:rPr lang="en-US" smtClean="0"/>
              <a:t>3/31/2023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FA52C6-8419-462F-B2C8-3F6212FC1816}" type="slidenum">
              <a:rPr lang="en-US" smtClean="0"/>
              <a:t>‹#›</a:t>
            </a:fld>
            <a:endParaRPr lang="en-US"/>
          </a:p>
        </p:txBody>
      </p:sp>
    </p:spTree>
    <p:extLst>
      <p:ext uri="{BB962C8B-B14F-4D97-AF65-F5344CB8AC3E}">
        <p14:creationId xmlns:p14="http://schemas.microsoft.com/office/powerpoint/2010/main" val="3754794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1302DD-E693-4424-B8A8-C58E4C956265}" type="slidenum">
              <a:rPr lang="en-US"/>
              <a:pPr>
                <a:defRPr/>
              </a:pPr>
              <a:t>‹#›</a:t>
            </a:fld>
            <a:endParaRPr lang="en-US"/>
          </a:p>
        </p:txBody>
      </p:sp>
    </p:spTree>
    <p:extLst>
      <p:ext uri="{BB962C8B-B14F-4D97-AF65-F5344CB8AC3E}">
        <p14:creationId xmlns:p14="http://schemas.microsoft.com/office/powerpoint/2010/main" val="2255191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53602" name="Group 2"/>
          <p:cNvGrpSpPr>
            <a:grpSpLocks/>
          </p:cNvGrpSpPr>
          <p:nvPr/>
        </p:nvGrpSpPr>
        <p:grpSpPr bwMode="auto">
          <a:xfrm>
            <a:off x="0" y="0"/>
            <a:ext cx="8458200" cy="5943600"/>
            <a:chOff x="0" y="0"/>
            <a:chExt cx="5328" cy="3744"/>
          </a:xfrm>
        </p:grpSpPr>
        <p:sp>
          <p:nvSpPr>
            <p:cNvPr id="153603" name="Freeform 3"/>
            <p:cNvSpPr>
              <a:spLocks/>
            </p:cNvSpPr>
            <p:nvPr/>
          </p:nvSpPr>
          <p:spPr bwMode="hidden">
            <a:xfrm>
              <a:off x="0" y="1440"/>
              <a:ext cx="5155" cy="2304"/>
            </a:xfrm>
            <a:custGeom>
              <a:avLst/>
              <a:gdLst>
                <a:gd name="T0" fmla="*/ 5154 w 5155"/>
                <a:gd name="T1" fmla="*/ 1769 h 2304"/>
                <a:gd name="T2" fmla="*/ 0 w 5155"/>
                <a:gd name="T3" fmla="*/ 2304 h 2304"/>
                <a:gd name="T4" fmla="*/ 0 w 5155"/>
                <a:gd name="T5" fmla="*/ 1252 h 2304"/>
                <a:gd name="T6" fmla="*/ 5155 w 5155"/>
                <a:gd name="T7" fmla="*/ 0 h 2304"/>
                <a:gd name="T8" fmla="*/ 5155 w 5155"/>
                <a:gd name="T9" fmla="*/ 1416 h 2304"/>
                <a:gd name="T10" fmla="*/ 5154 w 5155"/>
                <a:gd name="T11" fmla="*/ 1769 h 2304"/>
              </a:gdLst>
              <a:ahLst/>
              <a:cxnLst>
                <a:cxn ang="0">
                  <a:pos x="T0" y="T1"/>
                </a:cxn>
                <a:cxn ang="0">
                  <a:pos x="T2" y="T3"/>
                </a:cxn>
                <a:cxn ang="0">
                  <a:pos x="T4" y="T5"/>
                </a:cxn>
                <a:cxn ang="0">
                  <a:pos x="T6" y="T7"/>
                </a:cxn>
                <a:cxn ang="0">
                  <a:pos x="T8" y="T9"/>
                </a:cxn>
                <a:cxn ang="0">
                  <a:pos x="T10" y="T11"/>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sp>
          <p:nvSpPr>
            <p:cNvPr id="153604" name="Freeform 4"/>
            <p:cNvSpPr>
              <a:spLocks/>
            </p:cNvSpPr>
            <p:nvPr/>
          </p:nvSpPr>
          <p:spPr bwMode="hidden">
            <a:xfrm>
              <a:off x="0" y="0"/>
              <a:ext cx="5328" cy="3689"/>
            </a:xfrm>
            <a:custGeom>
              <a:avLst/>
              <a:gdLst>
                <a:gd name="T0" fmla="*/ 5311 w 5328"/>
                <a:gd name="T1" fmla="*/ 3209 h 3689"/>
                <a:gd name="T2" fmla="*/ 0 w 5328"/>
                <a:gd name="T3" fmla="*/ 3689 h 3689"/>
                <a:gd name="T4" fmla="*/ 0 w 5328"/>
                <a:gd name="T5" fmla="*/ 9 h 3689"/>
                <a:gd name="T6" fmla="*/ 5328 w 5328"/>
                <a:gd name="T7" fmla="*/ 0 h 3689"/>
                <a:gd name="T8" fmla="*/ 5311 w 5328"/>
                <a:gd name="T9" fmla="*/ 3209 h 3689"/>
              </a:gdLst>
              <a:ahLst/>
              <a:cxnLst>
                <a:cxn ang="0">
                  <a:pos x="T0" y="T1"/>
                </a:cxn>
                <a:cxn ang="0">
                  <a:pos x="T2" y="T3"/>
                </a:cxn>
                <a:cxn ang="0">
                  <a:pos x="T4" y="T5"/>
                </a:cxn>
                <a:cxn ang="0">
                  <a:pos x="T6" y="T7"/>
                </a:cxn>
                <a:cxn ang="0">
                  <a:pos x="T8" y="T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FFFFFF"/>
                </a:solidFill>
              </a:endParaRPr>
            </a:p>
          </p:txBody>
        </p:sp>
      </p:grpSp>
      <p:sp>
        <p:nvSpPr>
          <p:cNvPr id="153605"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bg-BG" noProof="0" smtClean="0"/>
              <a:t>Щракнете, за да редактирате стила на подзаглавията в образеца</a:t>
            </a:r>
          </a:p>
        </p:txBody>
      </p:sp>
      <p:sp>
        <p:nvSpPr>
          <p:cNvPr id="153606" name="Rectangle 6"/>
          <p:cNvSpPr>
            <a:spLocks noGrp="1" noChangeArrowheads="1"/>
          </p:cNvSpPr>
          <p:nvPr>
            <p:ph type="dt" sz="quarter" idx="2"/>
          </p:nvPr>
        </p:nvSpPr>
        <p:spPr/>
        <p:txBody>
          <a:bodyPr/>
          <a:lstStyle>
            <a:lvl1pPr>
              <a:defRPr/>
            </a:lvl1pPr>
          </a:lstStyle>
          <a:p>
            <a:endParaRPr lang="bg-BG">
              <a:solidFill>
                <a:srgbClr val="FFFFFF"/>
              </a:solidFill>
            </a:endParaRPr>
          </a:p>
        </p:txBody>
      </p:sp>
      <p:sp>
        <p:nvSpPr>
          <p:cNvPr id="153607" name="Rectangle 7"/>
          <p:cNvSpPr>
            <a:spLocks noGrp="1" noChangeArrowheads="1"/>
          </p:cNvSpPr>
          <p:nvPr>
            <p:ph type="ftr" sz="quarter" idx="3"/>
          </p:nvPr>
        </p:nvSpPr>
        <p:spPr/>
        <p:txBody>
          <a:bodyPr/>
          <a:lstStyle>
            <a:lvl1pPr>
              <a:defRPr/>
            </a:lvl1pPr>
          </a:lstStyle>
          <a:p>
            <a:endParaRPr lang="bg-BG">
              <a:solidFill>
                <a:srgbClr val="FFFFFF"/>
              </a:solidFill>
            </a:endParaRPr>
          </a:p>
        </p:txBody>
      </p:sp>
      <p:sp>
        <p:nvSpPr>
          <p:cNvPr id="153608" name="Rectangle 8"/>
          <p:cNvSpPr>
            <a:spLocks noGrp="1" noChangeArrowheads="1"/>
          </p:cNvSpPr>
          <p:nvPr>
            <p:ph type="sldNum" sz="quarter" idx="4"/>
          </p:nvPr>
        </p:nvSpPr>
        <p:spPr/>
        <p:txBody>
          <a:bodyPr/>
          <a:lstStyle>
            <a:lvl1pPr>
              <a:defRPr/>
            </a:lvl1pPr>
          </a:lstStyle>
          <a:p>
            <a:fld id="{DF45E3B4-7143-4ADB-B2B6-1CC2735B1F16}" type="slidenum">
              <a:rPr lang="bg-BG">
                <a:solidFill>
                  <a:srgbClr val="FFFFFF"/>
                </a:solidFill>
              </a:rPr>
              <a:pPr/>
              <a:t>‹#›</a:t>
            </a:fld>
            <a:endParaRPr lang="bg-BG">
              <a:solidFill>
                <a:srgbClr val="FFFFFF"/>
              </a:solidFill>
            </a:endParaRPr>
          </a:p>
        </p:txBody>
      </p:sp>
      <p:sp>
        <p:nvSpPr>
          <p:cNvPr id="153609"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pPr lvl="0"/>
            <a:r>
              <a:rPr lang="bg-BG" noProof="0" smtClean="0"/>
              <a:t>Щракнете, за да редактирате стила на заглавието в образеца</a:t>
            </a:r>
          </a:p>
        </p:txBody>
      </p:sp>
    </p:spTree>
    <p:extLst>
      <p:ext uri="{BB962C8B-B14F-4D97-AF65-F5344CB8AC3E}">
        <p14:creationId xmlns:p14="http://schemas.microsoft.com/office/powerpoint/2010/main" val="121575948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bg-BG">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bg-BG">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11E109E6-7437-4D04-AE05-EBBB63B2F913}"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1121918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bg-BG">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bg-BG">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68E33F5-EEF8-4997-B4D6-0916F6800D96}"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769293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bg-BG">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bg-BG">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EE1469FD-8380-4EA4-A9BD-4241090C65B5}"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4000637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bg-BG">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bg-BG">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03A291E9-1274-43EB-863D-A0023153FCC0}"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4044008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bg-BG">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bg-BG">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AA0C4187-5FEB-4453-A125-E03CA384D445}"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3324592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bg-BG">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bg-BG">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9C44570D-3133-4139-A646-30D68051263C}"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16459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bg-BG">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bg-BG">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A1B1063F-105A-4D44-9978-460E8DD6362F}"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725654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bg-BG">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bg-BG">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50BE2D3F-818D-474C-BAB8-BC5714C29866}"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3732356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bg-BG">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bg-BG">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9430049-5392-4994-B284-968264087BF6}"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2960209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bg-BG">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bg-BG">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BCA91507-BF19-48C2-BA92-FFDE9E4A0B6B}" type="slidenum">
              <a:rPr lang="bg-BG">
                <a:solidFill>
                  <a:srgbClr val="FFFFFF"/>
                </a:solidFill>
              </a:rPr>
              <a:pPr/>
              <a:t>‹#›</a:t>
            </a:fld>
            <a:endParaRPr lang="bg-BG">
              <a:solidFill>
                <a:srgbClr val="FFFFFF"/>
              </a:solidFill>
            </a:endParaRPr>
          </a:p>
        </p:txBody>
      </p:sp>
    </p:spTree>
    <p:extLst>
      <p:ext uri="{BB962C8B-B14F-4D97-AF65-F5344CB8AC3E}">
        <p14:creationId xmlns:p14="http://schemas.microsoft.com/office/powerpoint/2010/main" val="288139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1DAD3-EB42-4C73-ABB6-7EC85EAC11DA}" type="datetimeFigureOut">
              <a:rPr lang="en-US" smtClean="0"/>
              <a:t>3/31/2023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FA52C6-8419-462F-B2C8-3F6212FC1816}" type="slidenum">
              <a:rPr lang="en-US" smtClean="0"/>
              <a:t>‹#›</a:t>
            </a:fld>
            <a:endParaRPr lang="en-US"/>
          </a:p>
        </p:txBody>
      </p:sp>
    </p:spTree>
    <p:extLst>
      <p:ext uri="{BB962C8B-B14F-4D97-AF65-F5344CB8AC3E}">
        <p14:creationId xmlns:p14="http://schemas.microsoft.com/office/powerpoint/2010/main" val="2490105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399FF"/>
            </a:gs>
            <a:gs pos="100000">
              <a:srgbClr val="000099"/>
            </a:gs>
          </a:gsLst>
          <a:lin ang="5400000" scaled="1"/>
        </a:gradFill>
        <a:effectLst/>
      </p:bgPr>
    </p:bg>
    <p:spTree>
      <p:nvGrpSpPr>
        <p:cNvPr id="1" name=""/>
        <p:cNvGrpSpPr/>
        <p:nvPr/>
      </p:nvGrpSpPr>
      <p:grpSpPr>
        <a:xfrm>
          <a:off x="0" y="0"/>
          <a:ext cx="0" cy="0"/>
          <a:chOff x="0" y="0"/>
          <a:chExt cx="0" cy="0"/>
        </a:xfrm>
      </p:grpSpPr>
      <p:sp>
        <p:nvSpPr>
          <p:cNvPr id="152581" name="Rectangle 5"/>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bg-BG" smtClean="0"/>
              <a:t>Щракнете, за да редактирате стила на заглавието в образеца</a:t>
            </a:r>
          </a:p>
        </p:txBody>
      </p:sp>
      <p:sp>
        <p:nvSpPr>
          <p:cNvPr id="152582" name="Rectangle 6"/>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p>
        </p:txBody>
      </p:sp>
      <p:sp>
        <p:nvSpPr>
          <p:cNvPr id="152583" name="Rectangle 7"/>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fontAlgn="base">
              <a:spcBef>
                <a:spcPct val="0"/>
              </a:spcBef>
              <a:spcAft>
                <a:spcPct val="0"/>
              </a:spcAft>
            </a:pPr>
            <a:endParaRPr lang="bg-BG">
              <a:solidFill>
                <a:srgbClr val="FFFFFF"/>
              </a:solidFill>
            </a:endParaRPr>
          </a:p>
        </p:txBody>
      </p:sp>
      <p:sp>
        <p:nvSpPr>
          <p:cNvPr id="152584" name="Rectangle 8"/>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fontAlgn="base">
              <a:spcBef>
                <a:spcPct val="0"/>
              </a:spcBef>
              <a:spcAft>
                <a:spcPct val="0"/>
              </a:spcAft>
            </a:pPr>
            <a:endParaRPr lang="bg-BG">
              <a:solidFill>
                <a:srgbClr val="FFFFFF"/>
              </a:solidFill>
            </a:endParaRPr>
          </a:p>
        </p:txBody>
      </p:sp>
      <p:sp>
        <p:nvSpPr>
          <p:cNvPr id="152585" name="Rectangle 9"/>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fontAlgn="base">
              <a:spcBef>
                <a:spcPct val="0"/>
              </a:spcBef>
              <a:spcAft>
                <a:spcPct val="0"/>
              </a:spcAft>
            </a:pPr>
            <a:fld id="{1E045691-D028-4DCB-ABB3-6A5A0A7D4D9A}" type="slidenum">
              <a:rPr lang="bg-BG">
                <a:solidFill>
                  <a:srgbClr val="FFFFFF"/>
                </a:solidFill>
              </a:rPr>
              <a:pPr fontAlgn="base">
                <a:spcBef>
                  <a:spcPct val="0"/>
                </a:spcBef>
                <a:spcAft>
                  <a:spcPct val="0"/>
                </a:spcAft>
              </a:pPr>
              <a:t>‹#›</a:t>
            </a:fld>
            <a:endParaRPr lang="bg-BG">
              <a:solidFill>
                <a:srgbClr val="FFFFFF"/>
              </a:solidFill>
            </a:endParaRPr>
          </a:p>
        </p:txBody>
      </p:sp>
    </p:spTree>
    <p:extLst>
      <p:ext uri="{BB962C8B-B14F-4D97-AF65-F5344CB8AC3E}">
        <p14:creationId xmlns:p14="http://schemas.microsoft.com/office/powerpoint/2010/main" val="162314330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adhb.govt.nz/newborn/TeachingResources/Dermatology/PreauricularTags/PreauricularTag1.jpg" TargetMode="External"/><Relationship Id="rId2" Type="http://schemas.openxmlformats.org/officeDocument/2006/relationships/hyperlink" Target="http://www.sfu.ca/~saunders/l33098/Ear.f/extear.html" TargetMode="External"/><Relationship Id="rId1" Type="http://schemas.openxmlformats.org/officeDocument/2006/relationships/slideLayout" Target="../slideLayouts/slideLayout6.xml"/><Relationship Id="rId6" Type="http://schemas.openxmlformats.org/officeDocument/2006/relationships/hyperlink" Target="http://icarus.med.utoronto.ca/carr/manual/cerumen.html" TargetMode="External"/><Relationship Id="rId5" Type="http://schemas.openxmlformats.org/officeDocument/2006/relationships/hyperlink" Target="http://www.hearingaidassociates.com/haa002001.jpg" TargetMode="External"/><Relationship Id="rId4" Type="http://schemas.openxmlformats.org/officeDocument/2006/relationships/hyperlink" Target="http://www.adhb.govt.nz/newborn/TeachingResources/Dermatology/PreauricularSinus/PreauricularSinus.JP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2400" cy="1470025"/>
          </a:xfrm>
        </p:spPr>
        <p:txBody>
          <a:bodyPr>
            <a:normAutofit/>
          </a:bodyPr>
          <a:lstStyle/>
          <a:p>
            <a:r>
              <a:rPr lang="en-US" sz="6600" b="1" dirty="0" smtClean="0">
                <a:solidFill>
                  <a:srgbClr val="FF0000"/>
                </a:solidFill>
                <a:effectLst>
                  <a:outerShdw blurRad="38100" dist="38100" dir="2700000" algn="tl">
                    <a:srgbClr val="000000">
                      <a:alpha val="43137"/>
                    </a:srgbClr>
                  </a:outerShdw>
                </a:effectLst>
              </a:rPr>
              <a:t>The external ear</a:t>
            </a:r>
            <a:endParaRPr lang="en-US" sz="6600" b="1" dirty="0">
              <a:solidFill>
                <a:srgbClr val="FF0000"/>
              </a:solidFill>
              <a:effectLst>
                <a:outerShdw blurRad="38100" dist="38100" dir="2700000" algn="tl">
                  <a:srgbClr val="000000">
                    <a:alpha val="43137"/>
                  </a:srgbClr>
                </a:outerShdw>
              </a:effectLst>
            </a:endParaRPr>
          </a:p>
        </p:txBody>
      </p:sp>
      <p:sp>
        <p:nvSpPr>
          <p:cNvPr id="5" name="Subtitle 2"/>
          <p:cNvSpPr>
            <a:spLocks noGrp="1"/>
          </p:cNvSpPr>
          <p:nvPr/>
        </p:nvSpPr>
        <p:spPr bwMode="auto">
          <a:xfrm>
            <a:off x="431800" y="2924944"/>
            <a:ext cx="8280400"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600"/>
              </a:spcBef>
              <a:buClr>
                <a:schemeClr val="accent1"/>
              </a:buClr>
              <a:buSzPct val="70000"/>
              <a:buFont typeface="Wingdings" pitchFamily="2" charset="2"/>
              <a:buNone/>
            </a:pPr>
            <a:r>
              <a:rPr lang="en-US" sz="3600" b="1" dirty="0">
                <a:solidFill>
                  <a:srgbClr val="0070C0"/>
                </a:solidFill>
                <a:latin typeface="Baskerville Old Face" pitchFamily="18" charset="0"/>
              </a:rPr>
              <a:t>Assistant Professor </a:t>
            </a:r>
          </a:p>
          <a:p>
            <a:pPr algn="ctr">
              <a:spcBef>
                <a:spcPts val="600"/>
              </a:spcBef>
              <a:buClr>
                <a:schemeClr val="accent1"/>
              </a:buClr>
              <a:buSzPct val="70000"/>
              <a:buFont typeface="Wingdings" pitchFamily="2" charset="2"/>
              <a:buNone/>
            </a:pPr>
            <a:r>
              <a:rPr lang="en-US" sz="4400" b="1" dirty="0">
                <a:solidFill>
                  <a:srgbClr val="0070C0"/>
                </a:solidFill>
                <a:latin typeface="Baskerville Old Face" pitchFamily="18" charset="0"/>
              </a:rPr>
              <a:t>Dr. </a:t>
            </a:r>
            <a:r>
              <a:rPr lang="en-US" sz="4400" b="1" dirty="0" err="1">
                <a:solidFill>
                  <a:srgbClr val="0070C0"/>
                </a:solidFill>
                <a:latin typeface="Baskerville Old Face" pitchFamily="18" charset="0"/>
              </a:rPr>
              <a:t>Duraid</a:t>
            </a:r>
            <a:r>
              <a:rPr lang="en-US" sz="4400" b="1" dirty="0">
                <a:solidFill>
                  <a:srgbClr val="0070C0"/>
                </a:solidFill>
                <a:latin typeface="Baskerville Old Face" pitchFamily="18" charset="0"/>
              </a:rPr>
              <a:t> H </a:t>
            </a:r>
            <a:r>
              <a:rPr lang="en-US" sz="4400" b="1" dirty="0" err="1">
                <a:solidFill>
                  <a:srgbClr val="0070C0"/>
                </a:solidFill>
                <a:latin typeface="Baskerville Old Face" pitchFamily="18" charset="0"/>
              </a:rPr>
              <a:t>Abid</a:t>
            </a:r>
            <a:r>
              <a:rPr lang="en-US" sz="4400" b="1" dirty="0">
                <a:solidFill>
                  <a:srgbClr val="0070C0"/>
                </a:solidFill>
                <a:latin typeface="Baskerville Old Face" pitchFamily="18" charset="0"/>
              </a:rPr>
              <a:t> </a:t>
            </a:r>
            <a:r>
              <a:rPr lang="en-US" sz="4400" b="1" dirty="0" err="1">
                <a:solidFill>
                  <a:srgbClr val="0070C0"/>
                </a:solidFill>
                <a:latin typeface="Baskerville Old Face" pitchFamily="18" charset="0"/>
              </a:rPr>
              <a:t>Alkadem</a:t>
            </a:r>
            <a:endParaRPr lang="en-US" sz="4400" b="1" dirty="0">
              <a:solidFill>
                <a:srgbClr val="0070C0"/>
              </a:solidFill>
              <a:latin typeface="Baskerville Old Face" pitchFamily="18" charset="0"/>
            </a:endParaRPr>
          </a:p>
          <a:p>
            <a:pPr>
              <a:spcBef>
                <a:spcPts val="600"/>
              </a:spcBef>
              <a:buClr>
                <a:schemeClr val="accent1"/>
              </a:buClr>
              <a:buSzPct val="70000"/>
              <a:buFont typeface="Wingdings" pitchFamily="2" charset="2"/>
              <a:buNone/>
            </a:pPr>
            <a:r>
              <a:rPr lang="en-US" sz="2000" b="1" dirty="0" err="1">
                <a:solidFill>
                  <a:srgbClr val="0070C0"/>
                </a:solidFill>
                <a:latin typeface="Baskerville Old Face" pitchFamily="18" charset="0"/>
              </a:rPr>
              <a:t>M.B.Ch.B</a:t>
            </a:r>
            <a:r>
              <a:rPr lang="en-US" sz="2000" b="1" dirty="0">
                <a:solidFill>
                  <a:srgbClr val="0070C0"/>
                </a:solidFill>
                <a:latin typeface="Baskerville Old Face" pitchFamily="18" charset="0"/>
              </a:rPr>
              <a:t> (TUCOM)</a:t>
            </a:r>
          </a:p>
          <a:p>
            <a:pPr>
              <a:spcBef>
                <a:spcPts val="600"/>
              </a:spcBef>
              <a:buClr>
                <a:schemeClr val="accent1"/>
              </a:buClr>
              <a:buSzPct val="70000"/>
              <a:buFont typeface="Wingdings" pitchFamily="2" charset="2"/>
              <a:buNone/>
            </a:pPr>
            <a:r>
              <a:rPr lang="en-US" sz="2000" b="1" dirty="0">
                <a:solidFill>
                  <a:srgbClr val="0070C0"/>
                </a:solidFill>
                <a:latin typeface="Baskerville Old Face" pitchFamily="18" charset="0"/>
              </a:rPr>
              <a:t>MRCS  ENT  (</a:t>
            </a:r>
            <a:r>
              <a:rPr lang="en-US" sz="2000" b="1" dirty="0" err="1">
                <a:solidFill>
                  <a:srgbClr val="0070C0"/>
                </a:solidFill>
                <a:latin typeface="Baskerville Old Face" pitchFamily="18" charset="0"/>
              </a:rPr>
              <a:t>RCSEd</a:t>
            </a:r>
            <a:r>
              <a:rPr lang="en-US" sz="2000" b="1" dirty="0">
                <a:solidFill>
                  <a:srgbClr val="0070C0"/>
                </a:solidFill>
                <a:latin typeface="Baskerville Old Face" pitchFamily="18" charset="0"/>
              </a:rPr>
              <a:t>, UK),</a:t>
            </a:r>
          </a:p>
          <a:p>
            <a:pPr>
              <a:spcBef>
                <a:spcPts val="600"/>
              </a:spcBef>
              <a:buClr>
                <a:schemeClr val="accent1"/>
              </a:buClr>
              <a:buSzPct val="70000"/>
              <a:buFont typeface="Wingdings" pitchFamily="2" charset="2"/>
              <a:buNone/>
            </a:pPr>
            <a:r>
              <a:rPr lang="en-US" sz="2000" b="1" dirty="0">
                <a:solidFill>
                  <a:srgbClr val="0070C0"/>
                </a:solidFill>
                <a:latin typeface="Baskerville Old Face" pitchFamily="18" charset="0"/>
              </a:rPr>
              <a:t>DOHNS (</a:t>
            </a:r>
            <a:r>
              <a:rPr lang="en-US" sz="2000" b="1" dirty="0" err="1">
                <a:solidFill>
                  <a:srgbClr val="0070C0"/>
                </a:solidFill>
                <a:latin typeface="Baskerville Old Face" pitchFamily="18" charset="0"/>
              </a:rPr>
              <a:t>RCSEd</a:t>
            </a:r>
            <a:r>
              <a:rPr lang="en-US" sz="2000" b="1" dirty="0">
                <a:solidFill>
                  <a:srgbClr val="0070C0"/>
                </a:solidFill>
                <a:latin typeface="Baskerville Old Face" pitchFamily="18" charset="0"/>
              </a:rPr>
              <a:t>, UK),</a:t>
            </a:r>
          </a:p>
          <a:p>
            <a:pPr>
              <a:spcBef>
                <a:spcPts val="600"/>
              </a:spcBef>
              <a:buClr>
                <a:schemeClr val="accent1"/>
              </a:buClr>
              <a:buSzPct val="70000"/>
              <a:buFont typeface="Wingdings" pitchFamily="2" charset="2"/>
              <a:buNone/>
            </a:pPr>
            <a:r>
              <a:rPr lang="en-US" sz="2000" b="1" dirty="0">
                <a:solidFill>
                  <a:srgbClr val="0070C0"/>
                </a:solidFill>
                <a:latin typeface="Baskerville Old Face" pitchFamily="18" charset="0"/>
              </a:rPr>
              <a:t>MRES  Anatomy ( Liverpool, UK)</a:t>
            </a:r>
          </a:p>
          <a:p>
            <a:pPr>
              <a:spcBef>
                <a:spcPts val="600"/>
              </a:spcBef>
              <a:buClr>
                <a:schemeClr val="accent1"/>
              </a:buClr>
              <a:buSzPct val="70000"/>
              <a:buFont typeface="Wingdings" pitchFamily="2" charset="2"/>
              <a:buNone/>
            </a:pPr>
            <a:endParaRPr lang="en-US" sz="2000" b="1" dirty="0">
              <a:solidFill>
                <a:srgbClr val="0070C0"/>
              </a:solidFill>
              <a:latin typeface="Baskerville Old Face" pitchFamily="18" charset="0"/>
            </a:endParaRPr>
          </a:p>
          <a:p>
            <a:pPr>
              <a:spcBef>
                <a:spcPts val="600"/>
              </a:spcBef>
              <a:buClr>
                <a:schemeClr val="accent1"/>
              </a:buClr>
              <a:buSzPct val="70000"/>
              <a:buFont typeface="Wingdings" pitchFamily="2" charset="2"/>
              <a:buNone/>
            </a:pPr>
            <a:endParaRPr lang="en-US" sz="2000" b="1" dirty="0">
              <a:solidFill>
                <a:srgbClr val="0070C0"/>
              </a:solidFill>
              <a:latin typeface="Palatino Linotype" pitchFamily="18" charset="0"/>
            </a:endParaRPr>
          </a:p>
        </p:txBody>
      </p:sp>
    </p:spTree>
    <p:extLst>
      <p:ext uri="{BB962C8B-B14F-4D97-AF65-F5344CB8AC3E}">
        <p14:creationId xmlns:p14="http://schemas.microsoft.com/office/powerpoint/2010/main" val="3249887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457200" y="419100"/>
            <a:ext cx="8229600" cy="993775"/>
          </a:xfrm>
        </p:spPr>
        <p:txBody>
          <a:bodyPr/>
          <a:lstStyle/>
          <a:p>
            <a:r>
              <a:rPr lang="en-US" sz="3600" b="1" dirty="0" smtClean="0">
                <a:solidFill>
                  <a:srgbClr val="000099"/>
                </a:solidFill>
                <a:effectLst>
                  <a:outerShdw blurRad="38100" dist="38100" dir="2700000" algn="tl">
                    <a:srgbClr val="C0C0C0"/>
                  </a:outerShdw>
                </a:effectLst>
              </a:rPr>
              <a:t>Divisions </a:t>
            </a:r>
            <a:r>
              <a:rPr lang="en-US" sz="3600" b="1" dirty="0">
                <a:solidFill>
                  <a:srgbClr val="000099"/>
                </a:solidFill>
                <a:effectLst>
                  <a:outerShdw blurRad="38100" dist="38100" dir="2700000" algn="tl">
                    <a:srgbClr val="C0C0C0"/>
                  </a:outerShdw>
                </a:effectLst>
              </a:rPr>
              <a:t>of the Ear</a:t>
            </a:r>
          </a:p>
        </p:txBody>
      </p:sp>
      <p:sp>
        <p:nvSpPr>
          <p:cNvPr id="205827" name="Text Box 3"/>
          <p:cNvSpPr txBox="1">
            <a:spLocks noChangeArrowheads="1"/>
          </p:cNvSpPr>
          <p:nvPr/>
        </p:nvSpPr>
        <p:spPr bwMode="auto">
          <a:xfrm>
            <a:off x="990600" y="2057400"/>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sz="2400" b="1">
                <a:solidFill>
                  <a:srgbClr val="000066"/>
                </a:solidFill>
                <a:latin typeface="Times New Roman" pitchFamily="18" charset="0"/>
              </a:rPr>
              <a:t>Peripheral Mechanism</a:t>
            </a:r>
          </a:p>
        </p:txBody>
      </p:sp>
      <p:sp>
        <p:nvSpPr>
          <p:cNvPr id="205828" name="Text Box 4"/>
          <p:cNvSpPr txBox="1">
            <a:spLocks noChangeArrowheads="1"/>
          </p:cNvSpPr>
          <p:nvPr/>
        </p:nvSpPr>
        <p:spPr bwMode="auto">
          <a:xfrm>
            <a:off x="5943600" y="2057400"/>
            <a:ext cx="281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sz="2400" b="1">
                <a:solidFill>
                  <a:srgbClr val="800000"/>
                </a:solidFill>
                <a:latin typeface="Times New Roman" pitchFamily="18" charset="0"/>
              </a:rPr>
              <a:t>Central Mechanism</a:t>
            </a:r>
          </a:p>
        </p:txBody>
      </p:sp>
      <p:graphicFrame>
        <p:nvGraphicFramePr>
          <p:cNvPr id="205843" name="Group 19"/>
          <p:cNvGraphicFramePr>
            <a:graphicFrameLocks noGrp="1"/>
          </p:cNvGraphicFramePr>
          <p:nvPr/>
        </p:nvGraphicFramePr>
        <p:xfrm>
          <a:off x="304800" y="2514600"/>
          <a:ext cx="8534400" cy="4038600"/>
        </p:xfrm>
        <a:graphic>
          <a:graphicData uri="http://schemas.openxmlformats.org/drawingml/2006/table">
            <a:tbl>
              <a:tblPr/>
              <a:tblGrid>
                <a:gridCol w="1447800"/>
                <a:gridCol w="1450975"/>
                <a:gridCol w="1292225"/>
                <a:gridCol w="1447800"/>
                <a:gridCol w="2895600"/>
              </a:tblGrid>
              <a:tr h="40386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b="1" i="0" u="none" strike="noStrike" cap="none" normalizeH="0" baseline="0" smtClean="0">
                          <a:ln>
                            <a:noFill/>
                          </a:ln>
                          <a:solidFill>
                            <a:srgbClr val="FFFFFF"/>
                          </a:solidFill>
                          <a:effectLst>
                            <a:outerShdw blurRad="38100" dist="38100" dir="2700000" algn="tl">
                              <a:srgbClr val="000000"/>
                            </a:outerShdw>
                          </a:effectLst>
                          <a:latin typeface="Tahoma" pitchFamily="34" charset="0"/>
                        </a:rPr>
                        <a:t>Outer Ear</a:t>
                      </a:r>
                    </a:p>
                  </a:txBody>
                  <a:tcPr anchor="ctr" horzOverflow="overflow">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gradFill rotWithShape="0">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b="1" i="0" u="none" strike="noStrike" cap="none" normalizeH="0" baseline="0" smtClean="0">
                          <a:ln>
                            <a:noFill/>
                          </a:ln>
                          <a:solidFill>
                            <a:srgbClr val="FFFFFF"/>
                          </a:solidFill>
                          <a:effectLst>
                            <a:outerShdw blurRad="38100" dist="38100" dir="2700000" algn="tl">
                              <a:srgbClr val="000000"/>
                            </a:outerShdw>
                          </a:effectLst>
                          <a:latin typeface="Tahoma" pitchFamily="34" charset="0"/>
                        </a:rPr>
                        <a:t>Middle Ear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gradFill rotWithShape="0">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b="1" i="0" u="none" strike="noStrike" cap="none" normalizeH="0" baseline="0" smtClean="0">
                          <a:ln>
                            <a:noFill/>
                          </a:ln>
                          <a:solidFill>
                            <a:srgbClr val="FFFFFF"/>
                          </a:solidFill>
                          <a:effectLst>
                            <a:outerShdw blurRad="38100" dist="38100" dir="2700000" algn="tl">
                              <a:srgbClr val="000000"/>
                            </a:outerShdw>
                          </a:effectLst>
                          <a:latin typeface="Tahoma" pitchFamily="34" charset="0"/>
                        </a:rPr>
                        <a:t>Inner Ear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gradFill rotWithShape="0">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b="1" i="0" u="none" strike="noStrike" cap="none" normalizeH="0" baseline="0" smtClean="0">
                          <a:ln>
                            <a:noFill/>
                          </a:ln>
                          <a:solidFill>
                            <a:srgbClr val="FFFFFF"/>
                          </a:solidFill>
                          <a:effectLst>
                            <a:outerShdw blurRad="38100" dist="38100" dir="2700000" algn="tl">
                              <a:srgbClr val="000000"/>
                            </a:outerShdw>
                          </a:effectLst>
                          <a:latin typeface="Tahoma" pitchFamily="34" charset="0"/>
                        </a:rPr>
                        <a:t>VIII Cranial Nerve</a:t>
                      </a:r>
                    </a:p>
                  </a:txBody>
                  <a:tcPr anchor="ctr" horzOverflow="overflow">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gradFill rotWithShape="0">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2600" b="1" i="0" u="none" strike="noStrike" cap="none" normalizeH="0" baseline="0" smtClean="0">
                          <a:ln>
                            <a:noFill/>
                          </a:ln>
                          <a:solidFill>
                            <a:srgbClr val="FFFFFF"/>
                          </a:solidFill>
                          <a:effectLst>
                            <a:outerShdw blurRad="38100" dist="38100" dir="2700000" algn="tl">
                              <a:srgbClr val="000000"/>
                            </a:outerShdw>
                          </a:effectLst>
                          <a:latin typeface="Tahoma" pitchFamily="34" charset="0"/>
                        </a:rPr>
                        <a:t>Brain</a:t>
                      </a:r>
                    </a:p>
                  </a:txBody>
                  <a:tcPr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gradFill rotWithShape="0">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tcPr>
                </a:tc>
              </a:tr>
            </a:tbl>
          </a:graphicData>
        </a:graphic>
      </p:graphicFrame>
    </p:spTree>
    <p:extLst>
      <p:ext uri="{BB962C8B-B14F-4D97-AF65-F5344CB8AC3E}">
        <p14:creationId xmlns:p14="http://schemas.microsoft.com/office/powerpoint/2010/main" val="1516216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0" y="274638"/>
            <a:ext cx="8229600" cy="1143000"/>
          </a:xfrm>
        </p:spPr>
        <p:txBody>
          <a:bodyPr/>
          <a:lstStyle/>
          <a:p>
            <a:r>
              <a:rPr lang="en-US" b="1" dirty="0">
                <a:solidFill>
                  <a:srgbClr val="FF0000"/>
                </a:solidFill>
              </a:rPr>
              <a:t>Three Parts of the Ear</a:t>
            </a:r>
          </a:p>
        </p:txBody>
      </p:sp>
      <p:pic>
        <p:nvPicPr>
          <p:cNvPr id="6147" name="Picture 3" descr="1774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40" y="1124744"/>
            <a:ext cx="9073755" cy="547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201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0" y="304800"/>
            <a:ext cx="8534400" cy="1447800"/>
          </a:xfrm>
        </p:spPr>
        <p:txBody>
          <a:bodyPr/>
          <a:lstStyle/>
          <a:p>
            <a:r>
              <a:rPr lang="en-US" sz="3600" b="1" dirty="0">
                <a:solidFill>
                  <a:srgbClr val="FF0000"/>
                </a:solidFill>
                <a:effectLst>
                  <a:outerShdw blurRad="38100" dist="38100" dir="2700000" algn="tl">
                    <a:srgbClr val="000000">
                      <a:alpha val="43137"/>
                    </a:srgbClr>
                  </a:outerShdw>
                </a:effectLst>
              </a:rPr>
              <a:t>Overview of the anatomy of the external ear, middle ear and internal ear</a:t>
            </a:r>
          </a:p>
        </p:txBody>
      </p:sp>
      <p:pic>
        <p:nvPicPr>
          <p:cNvPr id="4101" name="Picture 5" descr="1774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05000"/>
            <a:ext cx="7691438"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954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External ear</a:t>
            </a:r>
            <a:endParaRPr lang="en-US" dirty="0">
              <a:solidFill>
                <a:srgbClr val="FF0000"/>
              </a:solidFill>
            </a:endParaRPr>
          </a:p>
        </p:txBody>
      </p:sp>
    </p:spTree>
    <p:extLst>
      <p:ext uri="{BB962C8B-B14F-4D97-AF65-F5344CB8AC3E}">
        <p14:creationId xmlns:p14="http://schemas.microsoft.com/office/powerpoint/2010/main" val="214435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dirty="0">
                <a:solidFill>
                  <a:srgbClr val="FF0000"/>
                </a:solidFill>
              </a:rPr>
              <a:t>Outer Ear</a:t>
            </a:r>
          </a:p>
        </p:txBody>
      </p:sp>
      <p:sp>
        <p:nvSpPr>
          <p:cNvPr id="207875" name="Rectangle 3"/>
          <p:cNvSpPr>
            <a:spLocks noChangeArrowheads="1"/>
          </p:cNvSpPr>
          <p:nvPr/>
        </p:nvSpPr>
        <p:spPr bwMode="auto">
          <a:xfrm>
            <a:off x="609600" y="2057400"/>
            <a:ext cx="2895600" cy="4419600"/>
          </a:xfrm>
          <a:prstGeom prst="rect">
            <a:avLst/>
          </a:prstGeom>
          <a:solidFill>
            <a:schemeClr val="tx2">
              <a:lumMod val="60000"/>
              <a:lumOff val="40000"/>
            </a:schemeClr>
          </a:solid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lgn="ctr"/>
            <a:r>
              <a:rPr lang="en-US" sz="3600" dirty="0">
                <a:solidFill>
                  <a:srgbClr val="FFFFFF"/>
                </a:solidFill>
                <a:latin typeface="Times New Roman" pitchFamily="18" charset="0"/>
              </a:rPr>
              <a:t>Pinna</a:t>
            </a:r>
          </a:p>
          <a:p>
            <a:pPr algn="ctr"/>
            <a:endParaRPr lang="en-US" sz="3600" dirty="0">
              <a:solidFill>
                <a:srgbClr val="FFFFFF"/>
              </a:solidFill>
              <a:latin typeface="Times New Roman" pitchFamily="18" charset="0"/>
            </a:endParaRPr>
          </a:p>
          <a:p>
            <a:pPr algn="ctr"/>
            <a:endParaRPr lang="en-US" sz="3600" dirty="0">
              <a:solidFill>
                <a:srgbClr val="FFFFFF"/>
              </a:solidFill>
              <a:latin typeface="Times New Roman" pitchFamily="18" charset="0"/>
            </a:endParaRPr>
          </a:p>
          <a:p>
            <a:pPr algn="ctr"/>
            <a:r>
              <a:rPr lang="en-US" sz="3600" dirty="0">
                <a:solidFill>
                  <a:srgbClr val="FFFFFF"/>
                </a:solidFill>
                <a:latin typeface="Times New Roman" pitchFamily="18" charset="0"/>
              </a:rPr>
              <a:t>External </a:t>
            </a:r>
          </a:p>
          <a:p>
            <a:pPr algn="ctr"/>
            <a:r>
              <a:rPr lang="en-US" sz="3600" dirty="0">
                <a:solidFill>
                  <a:srgbClr val="FFFFFF"/>
                </a:solidFill>
                <a:latin typeface="Times New Roman" pitchFamily="18" charset="0"/>
              </a:rPr>
              <a:t>Auditory </a:t>
            </a:r>
          </a:p>
          <a:p>
            <a:pPr algn="ctr"/>
            <a:r>
              <a:rPr lang="en-US" sz="3600" dirty="0">
                <a:solidFill>
                  <a:srgbClr val="FFFFFF"/>
                </a:solidFill>
                <a:latin typeface="Times New Roman" pitchFamily="18" charset="0"/>
              </a:rPr>
              <a:t>Meatus</a:t>
            </a:r>
          </a:p>
        </p:txBody>
      </p:sp>
      <p:sp>
        <p:nvSpPr>
          <p:cNvPr id="207876" name="Text Box 4"/>
          <p:cNvSpPr txBox="1">
            <a:spLocks noChangeArrowheads="1"/>
          </p:cNvSpPr>
          <p:nvPr/>
        </p:nvSpPr>
        <p:spPr bwMode="auto">
          <a:xfrm>
            <a:off x="4572000" y="1524000"/>
            <a:ext cx="36576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latin typeface="Times New Roman" pitchFamily="18" charset="0"/>
                <a:hlinkClick r:id="rId2"/>
              </a:rPr>
              <a:t>Pinna</a:t>
            </a:r>
            <a:endParaRPr lang="en-US" sz="2400">
              <a:latin typeface="Times New Roman" pitchFamily="18" charset="0"/>
            </a:endParaRPr>
          </a:p>
          <a:p>
            <a:pPr>
              <a:spcBef>
                <a:spcPct val="50000"/>
              </a:spcBef>
            </a:pPr>
            <a:r>
              <a:rPr lang="en-US" sz="2400">
                <a:latin typeface="Times New Roman" pitchFamily="18" charset="0"/>
                <a:hlinkClick r:id="rId3"/>
              </a:rPr>
              <a:t>Preauricular Tags</a:t>
            </a:r>
            <a:endParaRPr lang="en-US" sz="2400">
              <a:latin typeface="Times New Roman" pitchFamily="18" charset="0"/>
            </a:endParaRPr>
          </a:p>
          <a:p>
            <a:pPr>
              <a:spcBef>
                <a:spcPct val="50000"/>
              </a:spcBef>
            </a:pPr>
            <a:r>
              <a:rPr lang="en-US" sz="2400">
                <a:latin typeface="Times New Roman" pitchFamily="18" charset="0"/>
                <a:hlinkClick r:id="rId4"/>
              </a:rPr>
              <a:t>Preauricular Pits</a:t>
            </a:r>
            <a:endParaRPr lang="en-US" sz="2400">
              <a:latin typeface="Times New Roman" pitchFamily="18" charset="0"/>
            </a:endParaRPr>
          </a:p>
          <a:p>
            <a:pPr>
              <a:spcBef>
                <a:spcPct val="50000"/>
              </a:spcBef>
            </a:pPr>
            <a:r>
              <a:rPr lang="en-US" sz="2400">
                <a:latin typeface="Times New Roman" pitchFamily="18" charset="0"/>
                <a:hlinkClick r:id="rId5"/>
              </a:rPr>
              <a:t>EAM</a:t>
            </a:r>
            <a:endParaRPr lang="en-US" sz="2400">
              <a:latin typeface="Times New Roman" pitchFamily="18" charset="0"/>
            </a:endParaRPr>
          </a:p>
          <a:p>
            <a:pPr>
              <a:spcBef>
                <a:spcPct val="50000"/>
              </a:spcBef>
            </a:pPr>
            <a:r>
              <a:rPr lang="en-US" sz="2400">
                <a:latin typeface="Times New Roman" pitchFamily="18" charset="0"/>
                <a:hlinkClick r:id="rId6"/>
              </a:rPr>
              <a:t>Cerumen</a:t>
            </a:r>
            <a:endParaRPr lang="en-US" sz="2400">
              <a:latin typeface="Times New Roman" pitchFamily="18" charset="0"/>
            </a:endParaRPr>
          </a:p>
        </p:txBody>
      </p:sp>
    </p:spTree>
    <p:extLst>
      <p:ext uri="{BB962C8B-B14F-4D97-AF65-F5344CB8AC3E}">
        <p14:creationId xmlns:p14="http://schemas.microsoft.com/office/powerpoint/2010/main" val="1144592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en-US" sz="3200" b="1" dirty="0" smtClean="0">
                <a:solidFill>
                  <a:srgbClr val="FF0000"/>
                </a:solidFill>
                <a:effectLst>
                  <a:outerShdw blurRad="38100" dist="38100" dir="2700000" algn="tl">
                    <a:srgbClr val="000000">
                      <a:alpha val="43137"/>
                    </a:srgbClr>
                  </a:outerShdw>
                </a:effectLst>
                <a:latin typeface="Castellar" pitchFamily="18" charset="0"/>
              </a:rPr>
              <a:t>Major structures of The outer ear</a:t>
            </a:r>
          </a:p>
        </p:txBody>
      </p:sp>
      <p:sp>
        <p:nvSpPr>
          <p:cNvPr id="3075" name="Rectangle 3"/>
          <p:cNvSpPr>
            <a:spLocks noGrp="1" noChangeArrowheads="1"/>
          </p:cNvSpPr>
          <p:nvPr>
            <p:ph type="body" idx="1"/>
          </p:nvPr>
        </p:nvSpPr>
        <p:spPr/>
        <p:txBody>
          <a:bodyPr anchor="ctr"/>
          <a:lstStyle/>
          <a:p>
            <a:pPr eaLnBrk="1" hangingPunct="1">
              <a:buClr>
                <a:schemeClr val="tx2"/>
              </a:buClr>
              <a:buFont typeface="Wingdings" pitchFamily="2" charset="2"/>
              <a:buChar char="v"/>
            </a:pPr>
            <a:r>
              <a:rPr lang="en-US" dirty="0" smtClean="0">
                <a:latin typeface="Franklin Gothic Book" pitchFamily="34" charset="0"/>
              </a:rPr>
              <a:t>Pinna or auricle</a:t>
            </a:r>
          </a:p>
          <a:p>
            <a:pPr eaLnBrk="1" hangingPunct="1">
              <a:buClr>
                <a:schemeClr val="tx2"/>
              </a:buClr>
              <a:buFont typeface="Wingdings" pitchFamily="2" charset="2"/>
              <a:buChar char="v"/>
            </a:pPr>
            <a:r>
              <a:rPr lang="en-US" dirty="0" smtClean="0">
                <a:latin typeface="Franklin Gothic Book" pitchFamily="34" charset="0"/>
              </a:rPr>
              <a:t>External auditory meatus or external ear canal</a:t>
            </a:r>
          </a:p>
          <a:p>
            <a:pPr eaLnBrk="1" hangingPunct="1">
              <a:buClr>
                <a:schemeClr val="tx2"/>
              </a:buClr>
              <a:buFont typeface="Wingdings" pitchFamily="2" charset="2"/>
              <a:buChar char="v"/>
            </a:pPr>
            <a:r>
              <a:rPr lang="en-US" dirty="0" smtClean="0">
                <a:latin typeface="Franklin Gothic Book" pitchFamily="34" charset="0"/>
              </a:rPr>
              <a:t>Tympanic membrane or eardrum</a:t>
            </a:r>
          </a:p>
        </p:txBody>
      </p:sp>
    </p:spTree>
    <p:extLst>
      <p:ext uri="{BB962C8B-B14F-4D97-AF65-F5344CB8AC3E}">
        <p14:creationId xmlns:p14="http://schemas.microsoft.com/office/powerpoint/2010/main" val="26242621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p:cTn id="7" dur="1000" fill="hold"/>
                                        <p:tgtEl>
                                          <p:spTgt spid="3075">
                                            <p:txEl>
                                              <p:pRg st="0" end="0"/>
                                            </p:txEl>
                                          </p:spTgt>
                                        </p:tgtEl>
                                        <p:attrNameLst>
                                          <p:attrName>ppt_w</p:attrName>
                                        </p:attrNameLst>
                                      </p:cBhvr>
                                      <p:tavLst>
                                        <p:tav tm="0">
                                          <p:val>
                                            <p:strVal val="2/3*#ppt_w"/>
                                          </p:val>
                                        </p:tav>
                                        <p:tav tm="100000">
                                          <p:val>
                                            <p:strVal val="#ppt_w"/>
                                          </p:val>
                                        </p:tav>
                                      </p:tavLst>
                                    </p:anim>
                                    <p:anim calcmode="lin" valueType="num">
                                      <p:cBhvr>
                                        <p:cTn id="8" dur="1000" fill="hold"/>
                                        <p:tgtEl>
                                          <p:spTgt spid="3075">
                                            <p:txEl>
                                              <p:pRg st="0" end="0"/>
                                            </p:txEl>
                                          </p:spTgt>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1000"/>
                            </p:stCondLst>
                            <p:childTnLst>
                              <p:par>
                                <p:cTn id="10" presetID="23" presetClass="entr" presetSubtype="272" fill="hold" grpId="0" nodeType="after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 calcmode="lin" valueType="num">
                                      <p:cBhvr>
                                        <p:cTn id="12" dur="1000" fill="hold"/>
                                        <p:tgtEl>
                                          <p:spTgt spid="3075">
                                            <p:txEl>
                                              <p:pRg st="1" end="1"/>
                                            </p:txEl>
                                          </p:spTgt>
                                        </p:tgtEl>
                                        <p:attrNameLst>
                                          <p:attrName>ppt_w</p:attrName>
                                        </p:attrNameLst>
                                      </p:cBhvr>
                                      <p:tavLst>
                                        <p:tav tm="0">
                                          <p:val>
                                            <p:strVal val="2/3*#ppt_w"/>
                                          </p:val>
                                        </p:tav>
                                        <p:tav tm="100000">
                                          <p:val>
                                            <p:strVal val="#ppt_w"/>
                                          </p:val>
                                        </p:tav>
                                      </p:tavLst>
                                    </p:anim>
                                    <p:anim calcmode="lin" valueType="num">
                                      <p:cBhvr>
                                        <p:cTn id="13" dur="1000" fill="hold"/>
                                        <p:tgtEl>
                                          <p:spTgt spid="3075">
                                            <p:txEl>
                                              <p:pRg st="1" end="1"/>
                                            </p:txEl>
                                          </p:spTgt>
                                        </p:tgtEl>
                                        <p:attrNameLst>
                                          <p:attrName>ppt_h</p:attrName>
                                        </p:attrNameLst>
                                      </p:cBhvr>
                                      <p:tavLst>
                                        <p:tav tm="0">
                                          <p:val>
                                            <p:strVal val="2/3*#ppt_h"/>
                                          </p:val>
                                        </p:tav>
                                        <p:tav tm="100000">
                                          <p:val>
                                            <p:strVal val="#ppt_h"/>
                                          </p:val>
                                        </p:tav>
                                      </p:tavLst>
                                    </p:anim>
                                  </p:childTnLst>
                                </p:cTn>
                              </p:par>
                            </p:childTnLst>
                          </p:cTn>
                        </p:par>
                        <p:par>
                          <p:cTn id="14" fill="hold" nodeType="afterGroup">
                            <p:stCondLst>
                              <p:cond delay="2000"/>
                            </p:stCondLst>
                            <p:childTnLst>
                              <p:par>
                                <p:cTn id="15" presetID="23" presetClass="entr" presetSubtype="272" fill="hold" grpId="0" nodeType="after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 calcmode="lin" valueType="num">
                                      <p:cBhvr>
                                        <p:cTn id="17" dur="1000" fill="hold"/>
                                        <p:tgtEl>
                                          <p:spTgt spid="3075">
                                            <p:txEl>
                                              <p:pRg st="2" end="2"/>
                                            </p:txEl>
                                          </p:spTgt>
                                        </p:tgtEl>
                                        <p:attrNameLst>
                                          <p:attrName>ppt_w</p:attrName>
                                        </p:attrNameLst>
                                      </p:cBhvr>
                                      <p:tavLst>
                                        <p:tav tm="0">
                                          <p:val>
                                            <p:strVal val="2/3*#ppt_w"/>
                                          </p:val>
                                        </p:tav>
                                        <p:tav tm="100000">
                                          <p:val>
                                            <p:strVal val="#ppt_w"/>
                                          </p:val>
                                        </p:tav>
                                      </p:tavLst>
                                    </p:anim>
                                    <p:anim calcmode="lin" valueType="num">
                                      <p:cBhvr>
                                        <p:cTn id="18" dur="1000" fill="hold"/>
                                        <p:tgtEl>
                                          <p:spTgt spid="3075">
                                            <p:txEl>
                                              <p:pRg st="2" end="2"/>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04800"/>
            <a:ext cx="8229600" cy="808038"/>
          </a:xfrm>
        </p:spPr>
        <p:txBody>
          <a:bodyPr/>
          <a:lstStyle/>
          <a:p>
            <a:pPr algn="ctr" eaLnBrk="1" hangingPunct="1"/>
            <a:r>
              <a:rPr lang="en-US" sz="3600" b="1" dirty="0" smtClean="0">
                <a:solidFill>
                  <a:srgbClr val="FF0000"/>
                </a:solidFill>
                <a:effectLst>
                  <a:outerShdw blurRad="38100" dist="38100" dir="2700000" algn="tl">
                    <a:srgbClr val="000000">
                      <a:alpha val="43137"/>
                    </a:srgbClr>
                  </a:outerShdw>
                </a:effectLst>
                <a:latin typeface="Castellar" pitchFamily="18" charset="0"/>
              </a:rPr>
              <a:t>The outer ear</a:t>
            </a:r>
          </a:p>
        </p:txBody>
      </p:sp>
      <p:sp>
        <p:nvSpPr>
          <p:cNvPr id="4099" name="Rectangle 4"/>
          <p:cNvSpPr>
            <a:spLocks noGrp="1" noChangeArrowheads="1"/>
          </p:cNvSpPr>
          <p:nvPr>
            <p:ph type="body" sz="half" idx="2"/>
          </p:nvPr>
        </p:nvSpPr>
        <p:spPr>
          <a:xfrm>
            <a:off x="990600" y="5410200"/>
            <a:ext cx="7772400" cy="1219200"/>
          </a:xfrm>
        </p:spPr>
        <p:txBody>
          <a:bodyPr anchor="ctr"/>
          <a:lstStyle/>
          <a:p>
            <a:pPr algn="ctr" eaLnBrk="1" hangingPunct="1">
              <a:buFontTx/>
              <a:buNone/>
            </a:pPr>
            <a:r>
              <a:rPr lang="en-US" sz="2400" dirty="0" smtClean="0">
                <a:latin typeface="Franklin Gothic Book" pitchFamily="34" charset="0"/>
              </a:rPr>
              <a:t>Cross section of the external ear</a:t>
            </a:r>
          </a:p>
        </p:txBody>
      </p:sp>
      <p:pic>
        <p:nvPicPr>
          <p:cNvPr id="4100" name="Picture 5"/>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1828800" y="1600200"/>
            <a:ext cx="6184900" cy="3948113"/>
          </a:xfrm>
        </p:spPr>
      </p:pic>
    </p:spTree>
    <p:extLst>
      <p:ext uri="{BB962C8B-B14F-4D97-AF65-F5344CB8AC3E}">
        <p14:creationId xmlns:p14="http://schemas.microsoft.com/office/powerpoint/2010/main" val="2158616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US" sz="4000" b="1"/>
              <a:t>Function of Outer Ear</a:t>
            </a:r>
          </a:p>
        </p:txBody>
      </p:sp>
      <p:sp>
        <p:nvSpPr>
          <p:cNvPr id="209923" name="Rectangle 3"/>
          <p:cNvSpPr>
            <a:spLocks noGrp="1" noChangeArrowheads="1"/>
          </p:cNvSpPr>
          <p:nvPr>
            <p:ph type="body" idx="1"/>
          </p:nvPr>
        </p:nvSpPr>
        <p:spPr>
          <a:xfrm>
            <a:off x="457200" y="1851025"/>
            <a:ext cx="3792538" cy="3306763"/>
          </a:xfrm>
        </p:spPr>
        <p:txBody>
          <a:bodyPr/>
          <a:lstStyle/>
          <a:p>
            <a:pPr>
              <a:lnSpc>
                <a:spcPct val="90000"/>
              </a:lnSpc>
            </a:pPr>
            <a:r>
              <a:rPr lang="en-US" sz="2800" b="1"/>
              <a:t>Collects sound</a:t>
            </a:r>
          </a:p>
          <a:p>
            <a:pPr>
              <a:lnSpc>
                <a:spcPct val="90000"/>
              </a:lnSpc>
            </a:pPr>
            <a:r>
              <a:rPr lang="en-US" sz="2800" b="1"/>
              <a:t>Localization</a:t>
            </a:r>
          </a:p>
          <a:p>
            <a:pPr>
              <a:lnSpc>
                <a:spcPct val="90000"/>
              </a:lnSpc>
            </a:pPr>
            <a:r>
              <a:rPr lang="en-US" sz="2800" b="1"/>
              <a:t>Resonator</a:t>
            </a:r>
          </a:p>
          <a:p>
            <a:pPr>
              <a:lnSpc>
                <a:spcPct val="90000"/>
              </a:lnSpc>
            </a:pPr>
            <a:r>
              <a:rPr lang="en-US" sz="2800" b="1"/>
              <a:t>Protection</a:t>
            </a:r>
          </a:p>
          <a:p>
            <a:pPr>
              <a:lnSpc>
                <a:spcPct val="90000"/>
              </a:lnSpc>
            </a:pPr>
            <a:r>
              <a:rPr lang="en-US" sz="2800" b="1"/>
              <a:t>Sensitive (earlobe)</a:t>
            </a:r>
          </a:p>
        </p:txBody>
      </p:sp>
    </p:spTree>
    <p:extLst>
      <p:ext uri="{BB962C8B-B14F-4D97-AF65-F5344CB8AC3E}">
        <p14:creationId xmlns:p14="http://schemas.microsoft.com/office/powerpoint/2010/main" val="330488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0" y="-26735"/>
            <a:ext cx="8229600" cy="1143000"/>
          </a:xfrm>
        </p:spPr>
        <p:txBody>
          <a:bodyPr/>
          <a:lstStyle/>
          <a:p>
            <a:r>
              <a:rPr lang="en-US" sz="4800" b="1" dirty="0">
                <a:solidFill>
                  <a:srgbClr val="FF0000"/>
                </a:solidFill>
                <a:effectLst>
                  <a:outerShdw blurRad="38100" dist="38100" dir="2700000" algn="tl">
                    <a:srgbClr val="C0C0C0"/>
                  </a:outerShdw>
                </a:effectLst>
              </a:rPr>
              <a:t>Pinna</a:t>
            </a:r>
            <a:endParaRPr lang="en-US" sz="3600" b="1" dirty="0">
              <a:solidFill>
                <a:srgbClr val="FF0000"/>
              </a:solidFill>
              <a:effectLst>
                <a:outerShdw blurRad="38100" dist="38100" dir="2700000" algn="tl">
                  <a:srgbClr val="C0C0C0"/>
                </a:outerShdw>
              </a:effectLst>
            </a:endParaRPr>
          </a:p>
        </p:txBody>
      </p:sp>
      <p:sp>
        <p:nvSpPr>
          <p:cNvPr id="210947" name="Rectangle 3"/>
          <p:cNvSpPr>
            <a:spLocks noGrp="1" noChangeArrowheads="1"/>
          </p:cNvSpPr>
          <p:nvPr>
            <p:ph type="body" idx="1"/>
          </p:nvPr>
        </p:nvSpPr>
        <p:spPr>
          <a:xfrm>
            <a:off x="-108520" y="764704"/>
            <a:ext cx="4983163" cy="4419600"/>
          </a:xfrm>
        </p:spPr>
        <p:txBody>
          <a:bodyPr>
            <a:normAutofit/>
          </a:bodyPr>
          <a:lstStyle/>
          <a:p>
            <a:pPr>
              <a:lnSpc>
                <a:spcPct val="90000"/>
              </a:lnSpc>
            </a:pPr>
            <a:r>
              <a:rPr lang="en-US" sz="2800" b="1" dirty="0">
                <a:solidFill>
                  <a:srgbClr val="000099"/>
                </a:solidFill>
                <a:effectLst>
                  <a:outerShdw blurRad="38100" dist="38100" dir="2700000" algn="tl">
                    <a:srgbClr val="C0C0C0"/>
                  </a:outerShdw>
                </a:effectLst>
              </a:rPr>
              <a:t>The visible portion that is commonly referred to as "the ear" </a:t>
            </a:r>
          </a:p>
          <a:p>
            <a:pPr>
              <a:lnSpc>
                <a:spcPct val="90000"/>
              </a:lnSpc>
            </a:pPr>
            <a:r>
              <a:rPr lang="en-US" sz="2800" b="1" dirty="0">
                <a:solidFill>
                  <a:srgbClr val="000099"/>
                </a:solidFill>
                <a:effectLst>
                  <a:outerShdw blurRad="38100" dist="38100" dir="2700000" algn="tl">
                    <a:srgbClr val="C0C0C0"/>
                  </a:outerShdw>
                </a:effectLst>
              </a:rPr>
              <a:t>Helps localize sound sources</a:t>
            </a:r>
          </a:p>
          <a:p>
            <a:pPr>
              <a:lnSpc>
                <a:spcPct val="90000"/>
              </a:lnSpc>
            </a:pPr>
            <a:r>
              <a:rPr lang="en-US" sz="2800" b="1" dirty="0">
                <a:solidFill>
                  <a:srgbClr val="000099"/>
                </a:solidFill>
                <a:effectLst>
                  <a:outerShdw blurRad="38100" dist="38100" dir="2700000" algn="tl">
                    <a:srgbClr val="C0C0C0"/>
                  </a:outerShdw>
                </a:effectLst>
              </a:rPr>
              <a:t>Directs sound into the ear</a:t>
            </a:r>
          </a:p>
          <a:p>
            <a:pPr>
              <a:lnSpc>
                <a:spcPct val="90000"/>
              </a:lnSpc>
            </a:pPr>
            <a:r>
              <a:rPr lang="en-US" sz="2800" b="1" dirty="0">
                <a:solidFill>
                  <a:srgbClr val="000099"/>
                </a:solidFill>
                <a:effectLst>
                  <a:outerShdw blurRad="38100" dist="38100" dir="2700000" algn="tl">
                    <a:srgbClr val="C0C0C0"/>
                  </a:outerShdw>
                </a:effectLst>
              </a:rPr>
              <a:t>Each individual's pinna creates a distinctive imprint on the acoustic wave traveling into the auditory canal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764704"/>
            <a:ext cx="4466456" cy="527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604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b="1" dirty="0" smtClean="0">
                <a:solidFill>
                  <a:schemeClr val="accent6">
                    <a:lumMod val="75000"/>
                  </a:schemeClr>
                </a:solidFill>
                <a:effectLst>
                  <a:outerShdw blurRad="38100" dist="38100" dir="2700000" algn="tl">
                    <a:srgbClr val="000000">
                      <a:alpha val="43137"/>
                    </a:srgbClr>
                  </a:outerShdw>
                </a:effectLst>
                <a:latin typeface="Castellar" pitchFamily="18" charset="0"/>
              </a:rPr>
              <a:t>The pinna</a:t>
            </a:r>
          </a:p>
        </p:txBody>
      </p:sp>
      <p:pic>
        <p:nvPicPr>
          <p:cNvPr id="8196" name="Picture 7"/>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95536" y="1412775"/>
            <a:ext cx="8507134" cy="5085885"/>
          </a:xfrm>
        </p:spPr>
      </p:pic>
    </p:spTree>
    <p:extLst>
      <p:ext uri="{BB962C8B-B14F-4D97-AF65-F5344CB8AC3E}">
        <p14:creationId xmlns:p14="http://schemas.microsoft.com/office/powerpoint/2010/main" val="339968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75000"/>
                  </a:schemeClr>
                </a:solidFill>
              </a:rPr>
              <a:t>The external meatus</a:t>
            </a:r>
            <a:endParaRPr lang="en-US" b="1" dirty="0">
              <a:solidFill>
                <a:schemeClr val="accent6">
                  <a:lumMod val="75000"/>
                </a:schemeClr>
              </a:solidFill>
            </a:endParaRPr>
          </a:p>
        </p:txBody>
      </p:sp>
      <p:sp>
        <p:nvSpPr>
          <p:cNvPr id="3" name="Content Placeholder 2"/>
          <p:cNvSpPr>
            <a:spLocks noGrp="1"/>
          </p:cNvSpPr>
          <p:nvPr>
            <p:ph idx="1"/>
          </p:nvPr>
        </p:nvSpPr>
        <p:spPr/>
        <p:txBody>
          <a:bodyPr>
            <a:normAutofit fontScale="92500" lnSpcReduction="10000"/>
          </a:bodyPr>
          <a:lstStyle/>
          <a:p>
            <a:r>
              <a:rPr lang="en-US"/>
              <a:t>A</a:t>
            </a:r>
            <a:r>
              <a:rPr lang="en-US" smtClean="0"/>
              <a:t>bout </a:t>
            </a:r>
            <a:r>
              <a:rPr lang="en-US" dirty="0" smtClean="0">
                <a:solidFill>
                  <a:schemeClr val="accent6">
                    <a:lumMod val="75000"/>
                  </a:schemeClr>
                </a:solidFill>
              </a:rPr>
              <a:t>25 mm</a:t>
            </a:r>
            <a:r>
              <a:rPr lang="en-US" dirty="0" smtClean="0"/>
              <a:t> long, extends from the </a:t>
            </a:r>
            <a:r>
              <a:rPr lang="en-US" dirty="0" smtClean="0">
                <a:solidFill>
                  <a:schemeClr val="accent6">
                    <a:lumMod val="75000"/>
                  </a:schemeClr>
                </a:solidFill>
              </a:rPr>
              <a:t>concha</a:t>
            </a:r>
            <a:r>
              <a:rPr lang="en-US" dirty="0" smtClean="0"/>
              <a:t> to the </a:t>
            </a:r>
            <a:r>
              <a:rPr lang="en-US" dirty="0" smtClean="0">
                <a:solidFill>
                  <a:schemeClr val="accent6">
                    <a:lumMod val="75000"/>
                  </a:schemeClr>
                </a:solidFill>
              </a:rPr>
              <a:t>tympanic membrane</a:t>
            </a:r>
            <a:r>
              <a:rPr lang="en-US" dirty="0" smtClean="0"/>
              <a:t>. Its lateral part is </a:t>
            </a:r>
            <a:r>
              <a:rPr lang="en-US" dirty="0" smtClean="0">
                <a:solidFill>
                  <a:schemeClr val="accent6">
                    <a:lumMod val="75000"/>
                  </a:schemeClr>
                </a:solidFill>
              </a:rPr>
              <a:t>cartilaginous</a:t>
            </a:r>
            <a:r>
              <a:rPr lang="en-US" dirty="0" smtClean="0"/>
              <a:t> and continuous with the auricle; the longer medial part is </a:t>
            </a:r>
            <a:r>
              <a:rPr lang="en-US" dirty="0" smtClean="0">
                <a:solidFill>
                  <a:schemeClr val="accent6">
                    <a:lumMod val="75000"/>
                  </a:schemeClr>
                </a:solidFill>
              </a:rPr>
              <a:t>bony</a:t>
            </a:r>
            <a:r>
              <a:rPr lang="en-US" dirty="0" smtClean="0"/>
              <a:t>. The cartilaginous part of the meatus is slightly </a:t>
            </a:r>
            <a:r>
              <a:rPr lang="en-US" dirty="0" smtClean="0">
                <a:solidFill>
                  <a:srgbClr val="FF0000"/>
                </a:solidFill>
              </a:rPr>
              <a:t>concave</a:t>
            </a:r>
            <a:r>
              <a:rPr lang="en-US" dirty="0" smtClean="0"/>
              <a:t> anteriorly, </a:t>
            </a:r>
          </a:p>
          <a:p>
            <a:r>
              <a:rPr lang="en-US" dirty="0"/>
              <a:t>A</a:t>
            </a:r>
            <a:r>
              <a:rPr lang="en-US" dirty="0" smtClean="0"/>
              <a:t> speculum may be inserted more readily when the auricle is pulled </a:t>
            </a:r>
            <a:r>
              <a:rPr lang="en-US" dirty="0" smtClean="0">
                <a:solidFill>
                  <a:srgbClr val="FF0000"/>
                </a:solidFill>
              </a:rPr>
              <a:t>backward and upward</a:t>
            </a:r>
            <a:r>
              <a:rPr lang="en-US" dirty="0" smtClean="0"/>
              <a:t>. The meatus is lined by the skin of the auricle, which presents hairs, and sebaceous and </a:t>
            </a:r>
            <a:r>
              <a:rPr lang="en-US" dirty="0" err="1" smtClean="0"/>
              <a:t>ceruminous</a:t>
            </a:r>
            <a:r>
              <a:rPr lang="en-US" dirty="0" smtClean="0"/>
              <a:t> glands.</a:t>
            </a:r>
            <a:endParaRPr lang="en-US" dirty="0"/>
          </a:p>
        </p:txBody>
      </p:sp>
    </p:spTree>
    <p:extLst>
      <p:ext uri="{BB962C8B-B14F-4D97-AF65-F5344CB8AC3E}">
        <p14:creationId xmlns:p14="http://schemas.microsoft.com/office/powerpoint/2010/main" val="3815951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lgn="ctr" eaLnBrk="1" hangingPunct="1"/>
            <a:r>
              <a:rPr lang="en-US" sz="4000" b="1" dirty="0" smtClean="0">
                <a:solidFill>
                  <a:srgbClr val="FF0000"/>
                </a:solidFill>
                <a:effectLst>
                  <a:outerShdw blurRad="38100" dist="38100" dir="2700000" algn="tl">
                    <a:srgbClr val="000000">
                      <a:alpha val="43137"/>
                    </a:srgbClr>
                  </a:outerShdw>
                </a:effectLst>
                <a:latin typeface="Castellar" pitchFamily="18" charset="0"/>
              </a:rPr>
              <a:t>The external auditory canal</a:t>
            </a:r>
          </a:p>
        </p:txBody>
      </p:sp>
      <p:sp>
        <p:nvSpPr>
          <p:cNvPr id="21507" name="Rectangle 3"/>
          <p:cNvSpPr>
            <a:spLocks noGrp="1" noChangeArrowheads="1"/>
          </p:cNvSpPr>
          <p:nvPr>
            <p:ph type="body" sz="half" idx="1"/>
          </p:nvPr>
        </p:nvSpPr>
        <p:spPr>
          <a:xfrm>
            <a:off x="914400" y="2362200"/>
            <a:ext cx="3810000" cy="4114800"/>
          </a:xfrm>
        </p:spPr>
        <p:txBody>
          <a:bodyPr anchor="ctr"/>
          <a:lstStyle/>
          <a:p>
            <a:pPr eaLnBrk="1" hangingPunct="1">
              <a:buClr>
                <a:schemeClr val="tx2"/>
              </a:buClr>
              <a:buFont typeface="Wingdings" pitchFamily="2" charset="2"/>
              <a:buChar char="v"/>
            </a:pPr>
            <a:r>
              <a:rPr lang="en-US" sz="2400" b="1" dirty="0" smtClean="0">
                <a:solidFill>
                  <a:srgbClr val="7030A0"/>
                </a:solidFill>
                <a:latin typeface="Franklin Gothic Book" pitchFamily="34" charset="0"/>
              </a:rPr>
              <a:t>2.5 cm long</a:t>
            </a:r>
          </a:p>
          <a:p>
            <a:pPr eaLnBrk="1" hangingPunct="1">
              <a:buClr>
                <a:schemeClr val="tx2"/>
              </a:buClr>
              <a:buFont typeface="Wingdings" pitchFamily="2" charset="2"/>
              <a:buChar char="v"/>
            </a:pPr>
            <a:r>
              <a:rPr lang="en-US" sz="2400" b="1" dirty="0" smtClean="0">
                <a:solidFill>
                  <a:srgbClr val="7030A0"/>
                </a:solidFill>
                <a:latin typeface="Franklin Gothic Book" pitchFamily="34" charset="0"/>
              </a:rPr>
              <a:t>S-shaped</a:t>
            </a:r>
          </a:p>
          <a:p>
            <a:pPr eaLnBrk="1" hangingPunct="1">
              <a:buClr>
                <a:schemeClr val="tx2"/>
              </a:buClr>
              <a:buFont typeface="Wingdings" pitchFamily="2" charset="2"/>
              <a:buChar char="v"/>
            </a:pPr>
            <a:r>
              <a:rPr lang="en-US" sz="2400" b="1" dirty="0" smtClean="0">
                <a:solidFill>
                  <a:srgbClr val="7030A0"/>
                </a:solidFill>
                <a:latin typeface="Franklin Gothic Book" pitchFamily="34" charset="0"/>
              </a:rPr>
              <a:t>Outer 1/3 is cartilaginous</a:t>
            </a:r>
          </a:p>
          <a:p>
            <a:pPr eaLnBrk="1" hangingPunct="1">
              <a:buClr>
                <a:schemeClr val="tx2"/>
              </a:buClr>
              <a:buFont typeface="Wingdings" pitchFamily="2" charset="2"/>
              <a:buChar char="v"/>
            </a:pPr>
            <a:r>
              <a:rPr lang="en-US" sz="2400" b="1" dirty="0" smtClean="0">
                <a:solidFill>
                  <a:srgbClr val="7030A0"/>
                </a:solidFill>
                <a:latin typeface="Franklin Gothic Book" pitchFamily="34" charset="0"/>
              </a:rPr>
              <a:t>Inner 2/3 is bone</a:t>
            </a:r>
          </a:p>
          <a:p>
            <a:pPr eaLnBrk="1" hangingPunct="1">
              <a:buFont typeface="Wingdings" pitchFamily="2" charset="2"/>
              <a:buChar char="v"/>
            </a:pPr>
            <a:endParaRPr lang="en-US" sz="2400" b="1" dirty="0" smtClean="0">
              <a:solidFill>
                <a:srgbClr val="7030A0"/>
              </a:solidFill>
              <a:latin typeface="Franklin Gothic Book" pitchFamily="34" charset="0"/>
            </a:endParaRPr>
          </a:p>
        </p:txBody>
      </p:sp>
      <p:sp>
        <p:nvSpPr>
          <p:cNvPr id="21508" name="Rectangle 4"/>
          <p:cNvSpPr>
            <a:spLocks noGrp="1" noChangeArrowheads="1"/>
          </p:cNvSpPr>
          <p:nvPr>
            <p:ph type="body" sz="half" idx="2"/>
          </p:nvPr>
        </p:nvSpPr>
        <p:spPr>
          <a:xfrm>
            <a:off x="4652963" y="1600200"/>
            <a:ext cx="4033837" cy="4530725"/>
          </a:xfrm>
        </p:spPr>
        <p:txBody>
          <a:bodyPr anchor="ctr"/>
          <a:lstStyle/>
          <a:p>
            <a:pPr marL="533400" indent="-533400" algn="ctr" eaLnBrk="1" hangingPunct="1">
              <a:buFont typeface="Wingdings" pitchFamily="2" charset="2"/>
              <a:buNone/>
            </a:pPr>
            <a:r>
              <a:rPr lang="en-US" sz="3200" b="1" u="sng" dirty="0" smtClean="0">
                <a:solidFill>
                  <a:schemeClr val="accent6">
                    <a:lumMod val="75000"/>
                  </a:schemeClr>
                </a:solidFill>
                <a:latin typeface="Franklin Gothic Book" pitchFamily="34" charset="0"/>
              </a:rPr>
              <a:t>Structures</a:t>
            </a:r>
            <a:endParaRPr lang="en-US" sz="3200" b="1" dirty="0" smtClean="0">
              <a:solidFill>
                <a:schemeClr val="accent6">
                  <a:lumMod val="75000"/>
                </a:schemeClr>
              </a:solidFill>
              <a:latin typeface="Franklin Gothic Book" pitchFamily="34" charset="0"/>
            </a:endParaRPr>
          </a:p>
          <a:p>
            <a:pPr eaLnBrk="1" hangingPunct="1">
              <a:buClr>
                <a:schemeClr val="tx2"/>
              </a:buClr>
              <a:buFont typeface="Wingdings" pitchFamily="2" charset="2"/>
              <a:buChar char="v"/>
            </a:pPr>
            <a:r>
              <a:rPr lang="en-US" sz="2400" b="1" dirty="0" smtClean="0">
                <a:solidFill>
                  <a:srgbClr val="0070C0"/>
                </a:solidFill>
                <a:latin typeface="Franklin Gothic Book" pitchFamily="34" charset="0"/>
              </a:rPr>
              <a:t>Sebaceous glands</a:t>
            </a:r>
          </a:p>
          <a:p>
            <a:pPr eaLnBrk="1" hangingPunct="1">
              <a:buClr>
                <a:schemeClr val="tx2"/>
              </a:buClr>
              <a:buFont typeface="Wingdings" pitchFamily="2" charset="2"/>
              <a:buChar char="v"/>
            </a:pPr>
            <a:r>
              <a:rPr lang="en-US" sz="2400" b="1" dirty="0" smtClean="0">
                <a:solidFill>
                  <a:srgbClr val="0070C0"/>
                </a:solidFill>
                <a:latin typeface="Franklin Gothic Book" pitchFamily="34" charset="0"/>
              </a:rPr>
              <a:t>Hair follicles</a:t>
            </a:r>
          </a:p>
          <a:p>
            <a:pPr eaLnBrk="1" hangingPunct="1">
              <a:buClr>
                <a:schemeClr val="tx2"/>
              </a:buClr>
              <a:buFont typeface="Wingdings" pitchFamily="2" charset="2"/>
              <a:buChar char="v"/>
            </a:pPr>
            <a:r>
              <a:rPr lang="en-US" sz="2400" b="1" dirty="0" err="1" smtClean="0">
                <a:solidFill>
                  <a:srgbClr val="0070C0"/>
                </a:solidFill>
                <a:latin typeface="Franklin Gothic Book" pitchFamily="34" charset="0"/>
              </a:rPr>
              <a:t>Osseocartilaginous</a:t>
            </a:r>
            <a:r>
              <a:rPr lang="en-US" sz="2400" b="1" dirty="0" smtClean="0">
                <a:solidFill>
                  <a:srgbClr val="0070C0"/>
                </a:solidFill>
                <a:latin typeface="Franklin Gothic Book" pitchFamily="34" charset="0"/>
              </a:rPr>
              <a:t> junction</a:t>
            </a:r>
          </a:p>
        </p:txBody>
      </p:sp>
    </p:spTree>
    <p:extLst>
      <p:ext uri="{BB962C8B-B14F-4D97-AF65-F5344CB8AC3E}">
        <p14:creationId xmlns:p14="http://schemas.microsoft.com/office/powerpoint/2010/main" val="726604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p:cTn id="7" dur="2000" fill="hold"/>
                                        <p:tgtEl>
                                          <p:spTgt spid="21507">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1507">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21507">
                                            <p:txEl>
                                              <p:pRg st="0" end="0"/>
                                            </p:txEl>
                                          </p:spTgt>
                                        </p:tgtEl>
                                        <p:attrNameLst>
                                          <p:attrName>ppt_x</p:attrName>
                                        </p:attrNameLst>
                                      </p:cBhvr>
                                      <p:tavLst>
                                        <p:tav tm="0">
                                          <p:val>
                                            <p:fltVal val="0.5"/>
                                          </p:val>
                                        </p:tav>
                                        <p:tav tm="100000">
                                          <p:val>
                                            <p:strVal val="#ppt_x"/>
                                          </p:val>
                                        </p:tav>
                                      </p:tavLst>
                                    </p:anim>
                                    <p:anim calcmode="lin" valueType="num">
                                      <p:cBhvr>
                                        <p:cTn id="10" dur="2000" fill="hold"/>
                                        <p:tgtEl>
                                          <p:spTgt spid="21507">
                                            <p:txEl>
                                              <p:pRg st="0" end="0"/>
                                            </p:txEl>
                                          </p:spTgt>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2000"/>
                            </p:stCondLst>
                            <p:childTnLst>
                              <p:par>
                                <p:cTn id="12" presetID="23" presetClass="entr" presetSubtype="528" fill="hold" grpId="0" nodeType="afterEffect">
                                  <p:stCondLst>
                                    <p:cond delay="0"/>
                                  </p:stCondLst>
                                  <p:childTnLst>
                                    <p:set>
                                      <p:cBhvr>
                                        <p:cTn id="13" dur="1" fill="hold">
                                          <p:stCondLst>
                                            <p:cond delay="0"/>
                                          </p:stCondLst>
                                        </p:cTn>
                                        <p:tgtEl>
                                          <p:spTgt spid="21507">
                                            <p:txEl>
                                              <p:pRg st="1" end="1"/>
                                            </p:txEl>
                                          </p:spTgt>
                                        </p:tgtEl>
                                        <p:attrNameLst>
                                          <p:attrName>style.visibility</p:attrName>
                                        </p:attrNameLst>
                                      </p:cBhvr>
                                      <p:to>
                                        <p:strVal val="visible"/>
                                      </p:to>
                                    </p:set>
                                    <p:anim calcmode="lin" valueType="num">
                                      <p:cBhvr>
                                        <p:cTn id="14" dur="2000" fill="hold"/>
                                        <p:tgtEl>
                                          <p:spTgt spid="21507">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21507">
                                            <p:txEl>
                                              <p:pRg st="1" end="1"/>
                                            </p:txEl>
                                          </p:spTgt>
                                        </p:tgtEl>
                                        <p:attrNameLst>
                                          <p:attrName>ppt_h</p:attrName>
                                        </p:attrNameLst>
                                      </p:cBhvr>
                                      <p:tavLst>
                                        <p:tav tm="0">
                                          <p:val>
                                            <p:fltVal val="0"/>
                                          </p:val>
                                        </p:tav>
                                        <p:tav tm="100000">
                                          <p:val>
                                            <p:strVal val="#ppt_h"/>
                                          </p:val>
                                        </p:tav>
                                      </p:tavLst>
                                    </p:anim>
                                    <p:anim calcmode="lin" valueType="num">
                                      <p:cBhvr>
                                        <p:cTn id="16" dur="2000" fill="hold"/>
                                        <p:tgtEl>
                                          <p:spTgt spid="21507">
                                            <p:txEl>
                                              <p:pRg st="1" end="1"/>
                                            </p:txEl>
                                          </p:spTgt>
                                        </p:tgtEl>
                                        <p:attrNameLst>
                                          <p:attrName>ppt_x</p:attrName>
                                        </p:attrNameLst>
                                      </p:cBhvr>
                                      <p:tavLst>
                                        <p:tav tm="0">
                                          <p:val>
                                            <p:fltVal val="0.5"/>
                                          </p:val>
                                        </p:tav>
                                        <p:tav tm="100000">
                                          <p:val>
                                            <p:strVal val="#ppt_x"/>
                                          </p:val>
                                        </p:tav>
                                      </p:tavLst>
                                    </p:anim>
                                    <p:anim calcmode="lin" valueType="num">
                                      <p:cBhvr>
                                        <p:cTn id="17" dur="2000" fill="hold"/>
                                        <p:tgtEl>
                                          <p:spTgt spid="21507">
                                            <p:txEl>
                                              <p:pRg st="1" end="1"/>
                                            </p:txEl>
                                          </p:spTgt>
                                        </p:tgtEl>
                                        <p:attrNameLst>
                                          <p:attrName>ppt_y</p:attrName>
                                        </p:attrNameLst>
                                      </p:cBhvr>
                                      <p:tavLst>
                                        <p:tav tm="0">
                                          <p:val>
                                            <p:fltVal val="0.5"/>
                                          </p:val>
                                        </p:tav>
                                        <p:tav tm="100000">
                                          <p:val>
                                            <p:strVal val="#ppt_y"/>
                                          </p:val>
                                        </p:tav>
                                      </p:tavLst>
                                    </p:anim>
                                  </p:childTnLst>
                                </p:cTn>
                              </p:par>
                            </p:childTnLst>
                          </p:cTn>
                        </p:par>
                        <p:par>
                          <p:cTn id="18" fill="hold" nodeType="afterGroup">
                            <p:stCondLst>
                              <p:cond delay="4000"/>
                            </p:stCondLst>
                            <p:childTnLst>
                              <p:par>
                                <p:cTn id="19" presetID="23" presetClass="entr" presetSubtype="528" fill="hold" grpId="0" nodeType="afterEffect">
                                  <p:stCondLst>
                                    <p:cond delay="0"/>
                                  </p:stCondLst>
                                  <p:childTnLst>
                                    <p:set>
                                      <p:cBhvr>
                                        <p:cTn id="20" dur="1" fill="hold">
                                          <p:stCondLst>
                                            <p:cond delay="0"/>
                                          </p:stCondLst>
                                        </p:cTn>
                                        <p:tgtEl>
                                          <p:spTgt spid="21507">
                                            <p:txEl>
                                              <p:pRg st="2" end="2"/>
                                            </p:txEl>
                                          </p:spTgt>
                                        </p:tgtEl>
                                        <p:attrNameLst>
                                          <p:attrName>style.visibility</p:attrName>
                                        </p:attrNameLst>
                                      </p:cBhvr>
                                      <p:to>
                                        <p:strVal val="visible"/>
                                      </p:to>
                                    </p:set>
                                    <p:anim calcmode="lin" valueType="num">
                                      <p:cBhvr>
                                        <p:cTn id="21" dur="2000" fill="hold"/>
                                        <p:tgtEl>
                                          <p:spTgt spid="21507">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21507">
                                            <p:txEl>
                                              <p:pRg st="2" end="2"/>
                                            </p:txEl>
                                          </p:spTgt>
                                        </p:tgtEl>
                                        <p:attrNameLst>
                                          <p:attrName>ppt_h</p:attrName>
                                        </p:attrNameLst>
                                      </p:cBhvr>
                                      <p:tavLst>
                                        <p:tav tm="0">
                                          <p:val>
                                            <p:fltVal val="0"/>
                                          </p:val>
                                        </p:tav>
                                        <p:tav tm="100000">
                                          <p:val>
                                            <p:strVal val="#ppt_h"/>
                                          </p:val>
                                        </p:tav>
                                      </p:tavLst>
                                    </p:anim>
                                    <p:anim calcmode="lin" valueType="num">
                                      <p:cBhvr>
                                        <p:cTn id="23" dur="2000" fill="hold"/>
                                        <p:tgtEl>
                                          <p:spTgt spid="21507">
                                            <p:txEl>
                                              <p:pRg st="2" end="2"/>
                                            </p:txEl>
                                          </p:spTgt>
                                        </p:tgtEl>
                                        <p:attrNameLst>
                                          <p:attrName>ppt_x</p:attrName>
                                        </p:attrNameLst>
                                      </p:cBhvr>
                                      <p:tavLst>
                                        <p:tav tm="0">
                                          <p:val>
                                            <p:fltVal val="0.5"/>
                                          </p:val>
                                        </p:tav>
                                        <p:tav tm="100000">
                                          <p:val>
                                            <p:strVal val="#ppt_x"/>
                                          </p:val>
                                        </p:tav>
                                      </p:tavLst>
                                    </p:anim>
                                    <p:anim calcmode="lin" valueType="num">
                                      <p:cBhvr>
                                        <p:cTn id="24" dur="2000" fill="hold"/>
                                        <p:tgtEl>
                                          <p:spTgt spid="21507">
                                            <p:txEl>
                                              <p:pRg st="2" end="2"/>
                                            </p:txEl>
                                          </p:spTgt>
                                        </p:tgtEl>
                                        <p:attrNameLst>
                                          <p:attrName>ppt_y</p:attrName>
                                        </p:attrNameLst>
                                      </p:cBhvr>
                                      <p:tavLst>
                                        <p:tav tm="0">
                                          <p:val>
                                            <p:fltVal val="0.5"/>
                                          </p:val>
                                        </p:tav>
                                        <p:tav tm="100000">
                                          <p:val>
                                            <p:strVal val="#ppt_y"/>
                                          </p:val>
                                        </p:tav>
                                      </p:tavLst>
                                    </p:anim>
                                  </p:childTnLst>
                                </p:cTn>
                              </p:par>
                            </p:childTnLst>
                          </p:cTn>
                        </p:par>
                        <p:par>
                          <p:cTn id="25" fill="hold" nodeType="afterGroup">
                            <p:stCondLst>
                              <p:cond delay="6000"/>
                            </p:stCondLst>
                            <p:childTnLst>
                              <p:par>
                                <p:cTn id="26" presetID="23" presetClass="entr" presetSubtype="528" fill="hold" grpId="0" nodeType="afterEffect">
                                  <p:stCondLst>
                                    <p:cond delay="0"/>
                                  </p:stCondLst>
                                  <p:childTnLst>
                                    <p:set>
                                      <p:cBhvr>
                                        <p:cTn id="27" dur="1" fill="hold">
                                          <p:stCondLst>
                                            <p:cond delay="0"/>
                                          </p:stCondLst>
                                        </p:cTn>
                                        <p:tgtEl>
                                          <p:spTgt spid="21507">
                                            <p:txEl>
                                              <p:pRg st="3" end="3"/>
                                            </p:txEl>
                                          </p:spTgt>
                                        </p:tgtEl>
                                        <p:attrNameLst>
                                          <p:attrName>style.visibility</p:attrName>
                                        </p:attrNameLst>
                                      </p:cBhvr>
                                      <p:to>
                                        <p:strVal val="visible"/>
                                      </p:to>
                                    </p:set>
                                    <p:anim calcmode="lin" valueType="num">
                                      <p:cBhvr>
                                        <p:cTn id="28" dur="2000" fill="hold"/>
                                        <p:tgtEl>
                                          <p:spTgt spid="21507">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21507">
                                            <p:txEl>
                                              <p:pRg st="3" end="3"/>
                                            </p:txEl>
                                          </p:spTgt>
                                        </p:tgtEl>
                                        <p:attrNameLst>
                                          <p:attrName>ppt_h</p:attrName>
                                        </p:attrNameLst>
                                      </p:cBhvr>
                                      <p:tavLst>
                                        <p:tav tm="0">
                                          <p:val>
                                            <p:fltVal val="0"/>
                                          </p:val>
                                        </p:tav>
                                        <p:tav tm="100000">
                                          <p:val>
                                            <p:strVal val="#ppt_h"/>
                                          </p:val>
                                        </p:tav>
                                      </p:tavLst>
                                    </p:anim>
                                    <p:anim calcmode="lin" valueType="num">
                                      <p:cBhvr>
                                        <p:cTn id="30" dur="2000" fill="hold"/>
                                        <p:tgtEl>
                                          <p:spTgt spid="21507">
                                            <p:txEl>
                                              <p:pRg st="3" end="3"/>
                                            </p:txEl>
                                          </p:spTgt>
                                        </p:tgtEl>
                                        <p:attrNameLst>
                                          <p:attrName>ppt_x</p:attrName>
                                        </p:attrNameLst>
                                      </p:cBhvr>
                                      <p:tavLst>
                                        <p:tav tm="0">
                                          <p:val>
                                            <p:fltVal val="0.5"/>
                                          </p:val>
                                        </p:tav>
                                        <p:tav tm="100000">
                                          <p:val>
                                            <p:strVal val="#ppt_x"/>
                                          </p:val>
                                        </p:tav>
                                      </p:tavLst>
                                    </p:anim>
                                    <p:anim calcmode="lin" valueType="num">
                                      <p:cBhvr>
                                        <p:cTn id="31" dur="2000" fill="hold"/>
                                        <p:tgtEl>
                                          <p:spTgt spid="21507">
                                            <p:txEl>
                                              <p:pRg st="3" end="3"/>
                                            </p:txEl>
                                          </p:spTgt>
                                        </p:tgtEl>
                                        <p:attrNameLst>
                                          <p:attrName>ppt_y</p:attrName>
                                        </p:attrNameLst>
                                      </p:cBhvr>
                                      <p:tavLst>
                                        <p:tav tm="0">
                                          <p:val>
                                            <p:fltVal val="0.5"/>
                                          </p:val>
                                        </p:tav>
                                        <p:tav tm="100000">
                                          <p:val>
                                            <p:strVal val="#ppt_y"/>
                                          </p:val>
                                        </p:tav>
                                      </p:tavLst>
                                    </p:anim>
                                  </p:childTnLst>
                                </p:cTn>
                              </p:par>
                            </p:childTnLst>
                          </p:cTn>
                        </p:par>
                        <p:par>
                          <p:cTn id="32" fill="hold" nodeType="afterGroup">
                            <p:stCondLst>
                              <p:cond delay="8000"/>
                            </p:stCondLst>
                            <p:childTnLst>
                              <p:par>
                                <p:cTn id="33" presetID="23" presetClass="entr" presetSubtype="288" fill="hold" grpId="0" nodeType="afterEffect">
                                  <p:stCondLst>
                                    <p:cond delay="10000"/>
                                  </p:stCondLst>
                                  <p:childTnLst>
                                    <p:set>
                                      <p:cBhvr>
                                        <p:cTn id="34" dur="1" fill="hold">
                                          <p:stCondLst>
                                            <p:cond delay="0"/>
                                          </p:stCondLst>
                                        </p:cTn>
                                        <p:tgtEl>
                                          <p:spTgt spid="21508">
                                            <p:txEl>
                                              <p:pRg st="0" end="0"/>
                                            </p:txEl>
                                          </p:spTgt>
                                        </p:tgtEl>
                                        <p:attrNameLst>
                                          <p:attrName>style.visibility</p:attrName>
                                        </p:attrNameLst>
                                      </p:cBhvr>
                                      <p:to>
                                        <p:strVal val="visible"/>
                                      </p:to>
                                    </p:set>
                                    <p:anim calcmode="lin" valueType="num">
                                      <p:cBhvr>
                                        <p:cTn id="35" dur="2000" fill="hold"/>
                                        <p:tgtEl>
                                          <p:spTgt spid="21508">
                                            <p:txEl>
                                              <p:pRg st="0" end="0"/>
                                            </p:txEl>
                                          </p:spTgt>
                                        </p:tgtEl>
                                        <p:attrNameLst>
                                          <p:attrName>ppt_w</p:attrName>
                                        </p:attrNameLst>
                                      </p:cBhvr>
                                      <p:tavLst>
                                        <p:tav tm="0">
                                          <p:val>
                                            <p:strVal val="4/3*#ppt_w"/>
                                          </p:val>
                                        </p:tav>
                                        <p:tav tm="100000">
                                          <p:val>
                                            <p:strVal val="#ppt_w"/>
                                          </p:val>
                                        </p:tav>
                                      </p:tavLst>
                                    </p:anim>
                                    <p:anim calcmode="lin" valueType="num">
                                      <p:cBhvr>
                                        <p:cTn id="36" dur="2000" fill="hold"/>
                                        <p:tgtEl>
                                          <p:spTgt spid="21508">
                                            <p:txEl>
                                              <p:pRg st="0" end="0"/>
                                            </p:txEl>
                                          </p:spTgt>
                                        </p:tgtEl>
                                        <p:attrNameLst>
                                          <p:attrName>ppt_h</p:attrName>
                                        </p:attrNameLst>
                                      </p:cBhvr>
                                      <p:tavLst>
                                        <p:tav tm="0">
                                          <p:val>
                                            <p:strVal val="4/3*#ppt_h"/>
                                          </p:val>
                                        </p:tav>
                                        <p:tav tm="100000">
                                          <p:val>
                                            <p:strVal val="#ppt_h"/>
                                          </p:val>
                                        </p:tav>
                                      </p:tavLst>
                                    </p:anim>
                                  </p:childTnLst>
                                </p:cTn>
                              </p:par>
                            </p:childTnLst>
                          </p:cTn>
                        </p:par>
                        <p:par>
                          <p:cTn id="37" fill="hold" nodeType="afterGroup">
                            <p:stCondLst>
                              <p:cond delay="20000"/>
                            </p:stCondLst>
                            <p:childTnLst>
                              <p:par>
                                <p:cTn id="38" presetID="23" presetClass="entr" presetSubtype="288" fill="hold" grpId="0" nodeType="afterEffect">
                                  <p:stCondLst>
                                    <p:cond delay="0"/>
                                  </p:stCondLst>
                                  <p:childTnLst>
                                    <p:set>
                                      <p:cBhvr>
                                        <p:cTn id="39" dur="1" fill="hold">
                                          <p:stCondLst>
                                            <p:cond delay="0"/>
                                          </p:stCondLst>
                                        </p:cTn>
                                        <p:tgtEl>
                                          <p:spTgt spid="21508">
                                            <p:txEl>
                                              <p:pRg st="1" end="1"/>
                                            </p:txEl>
                                          </p:spTgt>
                                        </p:tgtEl>
                                        <p:attrNameLst>
                                          <p:attrName>style.visibility</p:attrName>
                                        </p:attrNameLst>
                                      </p:cBhvr>
                                      <p:to>
                                        <p:strVal val="visible"/>
                                      </p:to>
                                    </p:set>
                                    <p:anim calcmode="lin" valueType="num">
                                      <p:cBhvr>
                                        <p:cTn id="40" dur="2000" fill="hold"/>
                                        <p:tgtEl>
                                          <p:spTgt spid="21508">
                                            <p:txEl>
                                              <p:pRg st="1" end="1"/>
                                            </p:txEl>
                                          </p:spTgt>
                                        </p:tgtEl>
                                        <p:attrNameLst>
                                          <p:attrName>ppt_w</p:attrName>
                                        </p:attrNameLst>
                                      </p:cBhvr>
                                      <p:tavLst>
                                        <p:tav tm="0">
                                          <p:val>
                                            <p:strVal val="4/3*#ppt_w"/>
                                          </p:val>
                                        </p:tav>
                                        <p:tav tm="100000">
                                          <p:val>
                                            <p:strVal val="#ppt_w"/>
                                          </p:val>
                                        </p:tav>
                                      </p:tavLst>
                                    </p:anim>
                                    <p:anim calcmode="lin" valueType="num">
                                      <p:cBhvr>
                                        <p:cTn id="41" dur="2000" fill="hold"/>
                                        <p:tgtEl>
                                          <p:spTgt spid="21508">
                                            <p:txEl>
                                              <p:pRg st="1" end="1"/>
                                            </p:txEl>
                                          </p:spTgt>
                                        </p:tgtEl>
                                        <p:attrNameLst>
                                          <p:attrName>ppt_h</p:attrName>
                                        </p:attrNameLst>
                                      </p:cBhvr>
                                      <p:tavLst>
                                        <p:tav tm="0">
                                          <p:val>
                                            <p:strVal val="4/3*#ppt_h"/>
                                          </p:val>
                                        </p:tav>
                                        <p:tav tm="100000">
                                          <p:val>
                                            <p:strVal val="#ppt_h"/>
                                          </p:val>
                                        </p:tav>
                                      </p:tavLst>
                                    </p:anim>
                                  </p:childTnLst>
                                </p:cTn>
                              </p:par>
                            </p:childTnLst>
                          </p:cTn>
                        </p:par>
                        <p:par>
                          <p:cTn id="42" fill="hold" nodeType="afterGroup">
                            <p:stCondLst>
                              <p:cond delay="22000"/>
                            </p:stCondLst>
                            <p:childTnLst>
                              <p:par>
                                <p:cTn id="43" presetID="23" presetClass="entr" presetSubtype="288" fill="hold" grpId="0" nodeType="afterEffect">
                                  <p:stCondLst>
                                    <p:cond delay="0"/>
                                  </p:stCondLst>
                                  <p:childTnLst>
                                    <p:set>
                                      <p:cBhvr>
                                        <p:cTn id="44" dur="1" fill="hold">
                                          <p:stCondLst>
                                            <p:cond delay="0"/>
                                          </p:stCondLst>
                                        </p:cTn>
                                        <p:tgtEl>
                                          <p:spTgt spid="21508">
                                            <p:txEl>
                                              <p:pRg st="2" end="2"/>
                                            </p:txEl>
                                          </p:spTgt>
                                        </p:tgtEl>
                                        <p:attrNameLst>
                                          <p:attrName>style.visibility</p:attrName>
                                        </p:attrNameLst>
                                      </p:cBhvr>
                                      <p:to>
                                        <p:strVal val="visible"/>
                                      </p:to>
                                    </p:set>
                                    <p:anim calcmode="lin" valueType="num">
                                      <p:cBhvr>
                                        <p:cTn id="45" dur="2000" fill="hold"/>
                                        <p:tgtEl>
                                          <p:spTgt spid="21508">
                                            <p:txEl>
                                              <p:pRg st="2" end="2"/>
                                            </p:txEl>
                                          </p:spTgt>
                                        </p:tgtEl>
                                        <p:attrNameLst>
                                          <p:attrName>ppt_w</p:attrName>
                                        </p:attrNameLst>
                                      </p:cBhvr>
                                      <p:tavLst>
                                        <p:tav tm="0">
                                          <p:val>
                                            <p:strVal val="4/3*#ppt_w"/>
                                          </p:val>
                                        </p:tav>
                                        <p:tav tm="100000">
                                          <p:val>
                                            <p:strVal val="#ppt_w"/>
                                          </p:val>
                                        </p:tav>
                                      </p:tavLst>
                                    </p:anim>
                                    <p:anim calcmode="lin" valueType="num">
                                      <p:cBhvr>
                                        <p:cTn id="46" dur="2000" fill="hold"/>
                                        <p:tgtEl>
                                          <p:spTgt spid="21508">
                                            <p:txEl>
                                              <p:pRg st="2" end="2"/>
                                            </p:txEl>
                                          </p:spTgt>
                                        </p:tgtEl>
                                        <p:attrNameLst>
                                          <p:attrName>ppt_h</p:attrName>
                                        </p:attrNameLst>
                                      </p:cBhvr>
                                      <p:tavLst>
                                        <p:tav tm="0">
                                          <p:val>
                                            <p:strVal val="4/3*#ppt_h"/>
                                          </p:val>
                                        </p:tav>
                                        <p:tav tm="100000">
                                          <p:val>
                                            <p:strVal val="#ppt_h"/>
                                          </p:val>
                                        </p:tav>
                                      </p:tavLst>
                                    </p:anim>
                                  </p:childTnLst>
                                </p:cTn>
                              </p:par>
                            </p:childTnLst>
                          </p:cTn>
                        </p:par>
                        <p:par>
                          <p:cTn id="47" fill="hold" nodeType="afterGroup">
                            <p:stCondLst>
                              <p:cond delay="24000"/>
                            </p:stCondLst>
                            <p:childTnLst>
                              <p:par>
                                <p:cTn id="48" presetID="23" presetClass="entr" presetSubtype="288" fill="hold" grpId="0" nodeType="afterEffect">
                                  <p:stCondLst>
                                    <p:cond delay="0"/>
                                  </p:stCondLst>
                                  <p:childTnLst>
                                    <p:set>
                                      <p:cBhvr>
                                        <p:cTn id="49" dur="1" fill="hold">
                                          <p:stCondLst>
                                            <p:cond delay="0"/>
                                          </p:stCondLst>
                                        </p:cTn>
                                        <p:tgtEl>
                                          <p:spTgt spid="21508">
                                            <p:txEl>
                                              <p:pRg st="3" end="3"/>
                                            </p:txEl>
                                          </p:spTgt>
                                        </p:tgtEl>
                                        <p:attrNameLst>
                                          <p:attrName>style.visibility</p:attrName>
                                        </p:attrNameLst>
                                      </p:cBhvr>
                                      <p:to>
                                        <p:strVal val="visible"/>
                                      </p:to>
                                    </p:set>
                                    <p:anim calcmode="lin" valueType="num">
                                      <p:cBhvr>
                                        <p:cTn id="50" dur="2000" fill="hold"/>
                                        <p:tgtEl>
                                          <p:spTgt spid="21508">
                                            <p:txEl>
                                              <p:pRg st="3" end="3"/>
                                            </p:txEl>
                                          </p:spTgt>
                                        </p:tgtEl>
                                        <p:attrNameLst>
                                          <p:attrName>ppt_w</p:attrName>
                                        </p:attrNameLst>
                                      </p:cBhvr>
                                      <p:tavLst>
                                        <p:tav tm="0">
                                          <p:val>
                                            <p:strVal val="4/3*#ppt_w"/>
                                          </p:val>
                                        </p:tav>
                                        <p:tav tm="100000">
                                          <p:val>
                                            <p:strVal val="#ppt_w"/>
                                          </p:val>
                                        </p:tav>
                                      </p:tavLst>
                                    </p:anim>
                                    <p:anim calcmode="lin" valueType="num">
                                      <p:cBhvr>
                                        <p:cTn id="51" dur="2000" fill="hold"/>
                                        <p:tgtEl>
                                          <p:spTgt spid="21508">
                                            <p:txEl>
                                              <p:pRg st="3" end="3"/>
                                            </p:txEl>
                                          </p:spTgt>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P spid="21508"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1" name="Rectangle 3"/>
          <p:cNvSpPr>
            <a:spLocks noGrp="1" noChangeArrowheads="1"/>
          </p:cNvSpPr>
          <p:nvPr>
            <p:ph type="title"/>
          </p:nvPr>
        </p:nvSpPr>
        <p:spPr>
          <a:xfrm>
            <a:off x="1835150" y="476250"/>
            <a:ext cx="6481763" cy="720725"/>
          </a:xfrm>
        </p:spPr>
        <p:txBody>
          <a:bodyPr/>
          <a:lstStyle/>
          <a:p>
            <a:r>
              <a:rPr lang="en-US" sz="3600" b="1" dirty="0">
                <a:solidFill>
                  <a:srgbClr val="FF0000"/>
                </a:solidFill>
                <a:effectLst>
                  <a:outerShdw blurRad="38100" dist="38100" dir="2700000" algn="tl">
                    <a:srgbClr val="C0C0C0"/>
                  </a:outerShdw>
                </a:effectLst>
              </a:rPr>
              <a:t>External Auditory Meatus</a:t>
            </a:r>
          </a:p>
        </p:txBody>
      </p:sp>
      <p:sp>
        <p:nvSpPr>
          <p:cNvPr id="211972" name="Rectangle 4"/>
          <p:cNvSpPr>
            <a:spLocks noGrp="1" noChangeArrowheads="1"/>
          </p:cNvSpPr>
          <p:nvPr>
            <p:ph type="body" idx="1"/>
          </p:nvPr>
        </p:nvSpPr>
        <p:spPr>
          <a:xfrm>
            <a:off x="685800" y="1700213"/>
            <a:ext cx="7772400" cy="4929187"/>
          </a:xfrm>
        </p:spPr>
        <p:txBody>
          <a:bodyPr/>
          <a:lstStyle/>
          <a:p>
            <a:pPr>
              <a:lnSpc>
                <a:spcPct val="80000"/>
              </a:lnSpc>
            </a:pPr>
            <a:r>
              <a:rPr lang="en-US" sz="2400" b="1" dirty="0">
                <a:solidFill>
                  <a:srgbClr val="000099"/>
                </a:solidFill>
                <a:effectLst>
                  <a:outerShdw blurRad="38100" dist="38100" dir="2700000" algn="tl">
                    <a:srgbClr val="C0C0C0"/>
                  </a:outerShdw>
                </a:effectLst>
              </a:rPr>
              <a:t>Extends from the pinna to the tympanic membrane</a:t>
            </a:r>
          </a:p>
          <a:p>
            <a:pPr lvl="1">
              <a:lnSpc>
                <a:spcPct val="80000"/>
              </a:lnSpc>
            </a:pPr>
            <a:r>
              <a:rPr lang="en-US" sz="2000" b="1" dirty="0">
                <a:solidFill>
                  <a:srgbClr val="000099"/>
                </a:solidFill>
                <a:effectLst>
                  <a:outerShdw blurRad="38100" dist="38100" dir="2700000" algn="tl">
                    <a:srgbClr val="C0C0C0"/>
                  </a:outerShdw>
                </a:effectLst>
              </a:rPr>
              <a:t>About 26 mm in length and 7 mm in diameter in adult ear. </a:t>
            </a:r>
          </a:p>
          <a:p>
            <a:pPr lvl="1">
              <a:lnSpc>
                <a:spcPct val="80000"/>
              </a:lnSpc>
            </a:pPr>
            <a:r>
              <a:rPr lang="en-US" sz="2000" b="1" dirty="0">
                <a:solidFill>
                  <a:srgbClr val="000099"/>
                </a:solidFill>
                <a:effectLst>
                  <a:outerShdw blurRad="38100" dist="38100" dir="2700000" algn="tl">
                    <a:srgbClr val="C0C0C0"/>
                  </a:outerShdw>
                </a:effectLst>
              </a:rPr>
              <a:t>Size and shape vary among individuals. </a:t>
            </a:r>
          </a:p>
          <a:p>
            <a:pPr>
              <a:lnSpc>
                <a:spcPct val="80000"/>
              </a:lnSpc>
            </a:pPr>
            <a:r>
              <a:rPr lang="en-US" sz="2400" b="1" dirty="0">
                <a:solidFill>
                  <a:srgbClr val="000099"/>
                </a:solidFill>
                <a:effectLst>
                  <a:outerShdw blurRad="38100" dist="38100" dir="2700000" algn="tl">
                    <a:srgbClr val="C0C0C0"/>
                  </a:outerShdw>
                </a:effectLst>
              </a:rPr>
              <a:t>Protects the eardrum</a:t>
            </a:r>
          </a:p>
          <a:p>
            <a:pPr>
              <a:lnSpc>
                <a:spcPct val="80000"/>
              </a:lnSpc>
            </a:pPr>
            <a:r>
              <a:rPr lang="en-US" sz="2400" b="1" dirty="0">
                <a:solidFill>
                  <a:srgbClr val="000099"/>
                </a:solidFill>
                <a:effectLst>
                  <a:outerShdw blurRad="38100" dist="38100" dir="2700000" algn="tl">
                    <a:srgbClr val="C0C0C0"/>
                  </a:outerShdw>
                </a:effectLst>
              </a:rPr>
              <a:t>Resonator</a:t>
            </a:r>
          </a:p>
          <a:p>
            <a:pPr lvl="1">
              <a:lnSpc>
                <a:spcPct val="80000"/>
              </a:lnSpc>
            </a:pPr>
            <a:r>
              <a:rPr lang="en-US" sz="2000" b="1" dirty="0">
                <a:solidFill>
                  <a:srgbClr val="000099"/>
                </a:solidFill>
                <a:effectLst>
                  <a:outerShdw blurRad="38100" dist="38100" dir="2700000" algn="tl">
                    <a:srgbClr val="C0C0C0"/>
                  </a:outerShdw>
                </a:effectLst>
              </a:rPr>
              <a:t>Provides about 10 decibels (dB) of gain to the eardrum at around 3,300 Hertz (Hz). </a:t>
            </a:r>
          </a:p>
          <a:p>
            <a:pPr>
              <a:lnSpc>
                <a:spcPct val="80000"/>
              </a:lnSpc>
            </a:pPr>
            <a:r>
              <a:rPr lang="en-US" sz="2400" b="1" dirty="0">
                <a:solidFill>
                  <a:srgbClr val="000099"/>
                </a:solidFill>
                <a:effectLst>
                  <a:outerShdw blurRad="38100" dist="38100" dir="2700000" algn="tl">
                    <a:srgbClr val="C0C0C0"/>
                  </a:outerShdw>
                </a:effectLst>
              </a:rPr>
              <a:t>The net effect of the head, pinna, and ear canal is that sounds in the 2,000 to 4,000 Hz region are amplified by 10 to 15 </a:t>
            </a:r>
            <a:r>
              <a:rPr lang="en-US" sz="2400" b="1" dirty="0" err="1">
                <a:solidFill>
                  <a:srgbClr val="000099"/>
                </a:solidFill>
                <a:effectLst>
                  <a:outerShdw blurRad="38100" dist="38100" dir="2700000" algn="tl">
                    <a:srgbClr val="C0C0C0"/>
                  </a:outerShdw>
                </a:effectLst>
              </a:rPr>
              <a:t>dB.</a:t>
            </a:r>
            <a:r>
              <a:rPr lang="en-US" sz="2400" b="1" dirty="0">
                <a:solidFill>
                  <a:srgbClr val="000099"/>
                </a:solidFill>
                <a:effectLst>
                  <a:outerShdw blurRad="38100" dist="38100" dir="2700000" algn="tl">
                    <a:srgbClr val="C0C0C0"/>
                  </a:outerShdw>
                </a:effectLst>
              </a:rPr>
              <a:t> </a:t>
            </a:r>
          </a:p>
          <a:p>
            <a:pPr lvl="1">
              <a:lnSpc>
                <a:spcPct val="80000"/>
              </a:lnSpc>
            </a:pPr>
            <a:r>
              <a:rPr lang="en-US" sz="2000" b="1" dirty="0">
                <a:solidFill>
                  <a:srgbClr val="000099"/>
                </a:solidFill>
                <a:effectLst>
                  <a:outerShdw blurRad="38100" dist="38100" dir="2700000" algn="tl">
                    <a:srgbClr val="C0C0C0"/>
                  </a:outerShdw>
                </a:effectLst>
              </a:rPr>
              <a:t>Sensitivity to sounds greatest in this frequency region</a:t>
            </a:r>
          </a:p>
          <a:p>
            <a:pPr lvl="1">
              <a:lnSpc>
                <a:spcPct val="80000"/>
              </a:lnSpc>
            </a:pPr>
            <a:r>
              <a:rPr lang="en-US" sz="2000" b="1" dirty="0">
                <a:solidFill>
                  <a:srgbClr val="000099"/>
                </a:solidFill>
                <a:effectLst>
                  <a:outerShdw blurRad="38100" dist="38100" dir="2700000" algn="tl">
                    <a:srgbClr val="C0C0C0"/>
                  </a:outerShdw>
                </a:effectLst>
              </a:rPr>
              <a:t>Noises in this range are the most hazardous to hearing</a:t>
            </a:r>
          </a:p>
        </p:txBody>
      </p:sp>
    </p:spTree>
    <p:extLst>
      <p:ext uri="{BB962C8B-B14F-4D97-AF65-F5344CB8AC3E}">
        <p14:creationId xmlns:p14="http://schemas.microsoft.com/office/powerpoint/2010/main" val="4101907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90663"/>
            <a:ext cx="6416983" cy="481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p:cNvSpPr>
            <a:spLocks noGrp="1" noChangeArrowheads="1"/>
          </p:cNvSpPr>
          <p:nvPr>
            <p:ph type="title"/>
          </p:nvPr>
        </p:nvSpPr>
        <p:spPr/>
        <p:txBody>
          <a:bodyPr/>
          <a:lstStyle/>
          <a:p>
            <a:r>
              <a:rPr lang="en-US" sz="3600" b="1" dirty="0">
                <a:solidFill>
                  <a:srgbClr val="000099"/>
                </a:solidFill>
                <a:effectLst>
                  <a:outerShdw blurRad="38100" dist="38100" dir="2700000" algn="tl">
                    <a:srgbClr val="C0C0C0"/>
                  </a:outerShdw>
                </a:effectLst>
              </a:rPr>
              <a:t>External Auditory Meatus</a:t>
            </a:r>
          </a:p>
        </p:txBody>
      </p:sp>
    </p:spTree>
    <p:extLst>
      <p:ext uri="{BB962C8B-B14F-4D97-AF65-F5344CB8AC3E}">
        <p14:creationId xmlns:p14="http://schemas.microsoft.com/office/powerpoint/2010/main" val="2988938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457200" y="476250"/>
            <a:ext cx="8229600" cy="649288"/>
          </a:xfrm>
        </p:spPr>
        <p:txBody>
          <a:bodyPr>
            <a:noAutofit/>
          </a:bodyPr>
          <a:lstStyle/>
          <a:p>
            <a:r>
              <a:rPr lang="en-US" sz="4800" b="1" dirty="0">
                <a:solidFill>
                  <a:srgbClr val="FF0000"/>
                </a:solidFill>
              </a:rPr>
              <a:t>Outer ear</a:t>
            </a:r>
            <a:endParaRPr lang="bg-BG" sz="4800" b="1" dirty="0">
              <a:solidFill>
                <a:srgbClr val="FF0000"/>
              </a:solidFill>
            </a:endParaRPr>
          </a:p>
        </p:txBody>
      </p:sp>
      <p:sp>
        <p:nvSpPr>
          <p:cNvPr id="185347" name="Rectangle 3"/>
          <p:cNvSpPr>
            <a:spLocks noGrp="1" noChangeArrowheads="1"/>
          </p:cNvSpPr>
          <p:nvPr>
            <p:ph type="body" idx="1"/>
          </p:nvPr>
        </p:nvSpPr>
        <p:spPr>
          <a:xfrm>
            <a:off x="457200" y="1600200"/>
            <a:ext cx="8435975" cy="3844925"/>
          </a:xfrm>
        </p:spPr>
        <p:txBody>
          <a:bodyPr/>
          <a:lstStyle/>
          <a:p>
            <a:pPr marL="0" indent="0">
              <a:buFont typeface="Wingdings" pitchFamily="2" charset="2"/>
              <a:buNone/>
            </a:pPr>
            <a:r>
              <a:rPr lang="en-US" sz="2800" b="1" dirty="0">
                <a:latin typeface="Arial" charset="0"/>
              </a:rPr>
              <a:t>Tissues:  </a:t>
            </a:r>
            <a:r>
              <a:rPr lang="en-US" sz="2800" b="1" dirty="0">
                <a:solidFill>
                  <a:srgbClr val="FF0000"/>
                </a:solidFill>
                <a:latin typeface="Arial" charset="0"/>
              </a:rPr>
              <a:t>elastic cartilage covered with skin</a:t>
            </a:r>
          </a:p>
          <a:p>
            <a:pPr marL="0" indent="0">
              <a:buFont typeface="Wingdings" pitchFamily="2" charset="2"/>
              <a:buNone/>
            </a:pPr>
            <a:r>
              <a:rPr lang="en-US" sz="2800" b="1" dirty="0">
                <a:latin typeface="Arial" charset="0"/>
              </a:rPr>
              <a:t>A.</a:t>
            </a:r>
            <a:r>
              <a:rPr lang="bg-BG" sz="2800" b="1" dirty="0">
                <a:latin typeface="Arial" charset="0"/>
              </a:rPr>
              <a:t> </a:t>
            </a:r>
            <a:r>
              <a:rPr lang="en-US" sz="2800" b="1" dirty="0">
                <a:solidFill>
                  <a:srgbClr val="FF0000"/>
                </a:solidFill>
                <a:latin typeface="Arial" charset="0"/>
              </a:rPr>
              <a:t>Meatus </a:t>
            </a:r>
            <a:r>
              <a:rPr lang="en-US" sz="2800" b="1" dirty="0" err="1">
                <a:solidFill>
                  <a:srgbClr val="FF0000"/>
                </a:solidFill>
                <a:latin typeface="Arial" charset="0"/>
              </a:rPr>
              <a:t>acusticus</a:t>
            </a:r>
            <a:r>
              <a:rPr lang="en-US" sz="2800" b="1" dirty="0">
                <a:solidFill>
                  <a:srgbClr val="FF0000"/>
                </a:solidFill>
                <a:latin typeface="Arial" charset="0"/>
              </a:rPr>
              <a:t> </a:t>
            </a:r>
            <a:r>
              <a:rPr lang="en-US" sz="2800" b="1" dirty="0" err="1">
                <a:solidFill>
                  <a:srgbClr val="FF0000"/>
                </a:solidFill>
                <a:latin typeface="Arial" charset="0"/>
              </a:rPr>
              <a:t>externus</a:t>
            </a:r>
            <a:r>
              <a:rPr lang="en-US" sz="2800" b="1" dirty="0">
                <a:solidFill>
                  <a:srgbClr val="FF0000"/>
                </a:solidFill>
                <a:latin typeface="Arial" charset="0"/>
              </a:rPr>
              <a:t> </a:t>
            </a:r>
            <a:r>
              <a:rPr lang="en-US" sz="2800" b="1" dirty="0">
                <a:latin typeface="Arial" charset="0"/>
              </a:rPr>
              <a:t>besides the hair follicles and fat glands contains:</a:t>
            </a:r>
          </a:p>
          <a:p>
            <a:pPr marL="0" indent="0">
              <a:buFont typeface="Wingdings" pitchFamily="2" charset="2"/>
              <a:buNone/>
            </a:pPr>
            <a:r>
              <a:rPr lang="bg-BG" sz="2800" b="1" dirty="0">
                <a:solidFill>
                  <a:srgbClr val="FFFF00"/>
                </a:solidFill>
                <a:latin typeface="Arial" charset="0"/>
              </a:rPr>
              <a:t>	</a:t>
            </a:r>
            <a:r>
              <a:rPr lang="en-US" sz="2800" b="1" dirty="0" err="1">
                <a:solidFill>
                  <a:srgbClr val="FF0000"/>
                </a:solidFill>
                <a:latin typeface="Arial" charset="0"/>
              </a:rPr>
              <a:t>Glandulae</a:t>
            </a:r>
            <a:r>
              <a:rPr lang="bg-BG" sz="2800" b="1" dirty="0">
                <a:solidFill>
                  <a:srgbClr val="FF0000"/>
                </a:solidFill>
                <a:latin typeface="Arial" charset="0"/>
              </a:rPr>
              <a:t> </a:t>
            </a:r>
            <a:r>
              <a:rPr lang="en-US" sz="2800" b="1" dirty="0" err="1">
                <a:solidFill>
                  <a:srgbClr val="FF0000"/>
                </a:solidFill>
                <a:latin typeface="Arial" charset="0"/>
              </a:rPr>
              <a:t>ceruminosae</a:t>
            </a:r>
            <a:r>
              <a:rPr lang="bg-BG" sz="2800" b="1" dirty="0">
                <a:solidFill>
                  <a:srgbClr val="FF0000"/>
                </a:solidFill>
                <a:latin typeface="Arial" charset="0"/>
              </a:rPr>
              <a:t> </a:t>
            </a:r>
            <a:r>
              <a:rPr lang="bg-BG" sz="2800" b="1" dirty="0">
                <a:latin typeface="Arial" charset="0"/>
              </a:rPr>
              <a:t>– </a:t>
            </a:r>
            <a:r>
              <a:rPr lang="en-US" sz="2800" b="1" dirty="0">
                <a:latin typeface="Arial" charset="0"/>
              </a:rPr>
              <a:t>modified sweat glands on the lateral wall of the canal</a:t>
            </a:r>
            <a:r>
              <a:rPr lang="bg-BG" sz="2800" b="1" dirty="0">
                <a:latin typeface="Arial" charset="0"/>
              </a:rPr>
              <a:t>.</a:t>
            </a:r>
            <a:endParaRPr lang="en-US" sz="2800" b="1" dirty="0">
              <a:latin typeface="Arial" charset="0"/>
            </a:endParaRPr>
          </a:p>
          <a:p>
            <a:pPr marL="0" indent="0">
              <a:buFont typeface="Wingdings" pitchFamily="2" charset="2"/>
              <a:buNone/>
            </a:pPr>
            <a:r>
              <a:rPr lang="bg-BG" sz="2800" b="1" dirty="0">
                <a:solidFill>
                  <a:srgbClr val="FFFF00"/>
                </a:solidFill>
                <a:latin typeface="Arial" charset="0"/>
              </a:rPr>
              <a:t>	</a:t>
            </a:r>
            <a:r>
              <a:rPr lang="bg-BG" sz="2800" b="1" dirty="0">
                <a:solidFill>
                  <a:srgbClr val="FF0000"/>
                </a:solidFill>
                <a:latin typeface="Arial" charset="0"/>
              </a:rPr>
              <a:t>С</a:t>
            </a:r>
            <a:r>
              <a:rPr lang="en-US" sz="2800" b="1" dirty="0" err="1">
                <a:solidFill>
                  <a:srgbClr val="FF0000"/>
                </a:solidFill>
                <a:latin typeface="Arial" charset="0"/>
              </a:rPr>
              <a:t>erum</a:t>
            </a:r>
            <a:r>
              <a:rPr lang="bg-BG" sz="2800" b="1" dirty="0">
                <a:solidFill>
                  <a:srgbClr val="FF0000"/>
                </a:solidFill>
                <a:latin typeface="Arial" charset="0"/>
              </a:rPr>
              <a:t>е</a:t>
            </a:r>
            <a:r>
              <a:rPr lang="en-US" sz="2800" b="1" dirty="0">
                <a:solidFill>
                  <a:srgbClr val="FF0000"/>
                </a:solidFill>
                <a:latin typeface="Arial" charset="0"/>
              </a:rPr>
              <a:t>n </a:t>
            </a:r>
            <a:r>
              <a:rPr lang="en-US" sz="2800" b="1" dirty="0">
                <a:latin typeface="Arial" charset="0"/>
              </a:rPr>
              <a:t>(ear wax) combination of wax and</a:t>
            </a:r>
            <a:r>
              <a:rPr lang="bg-BG" sz="2800" b="1" dirty="0">
                <a:latin typeface="Arial" charset="0"/>
              </a:rPr>
              <a:t> </a:t>
            </a:r>
            <a:r>
              <a:rPr lang="en-US" sz="2800" b="1" dirty="0">
                <a:latin typeface="Arial" charset="0"/>
              </a:rPr>
              <a:t>fat glands secret and desquamated epithelial cells</a:t>
            </a:r>
            <a:r>
              <a:rPr lang="bg-BG" sz="2800" b="1" dirty="0">
                <a:latin typeface="Arial" charset="0"/>
              </a:rPr>
              <a:t>.</a:t>
            </a:r>
            <a:r>
              <a:rPr lang="en-US" sz="2800" b="1" dirty="0">
                <a:latin typeface="Arial" charset="0"/>
              </a:rPr>
              <a:t> </a:t>
            </a:r>
            <a:endParaRPr lang="bg-BG" sz="2800" b="1" dirty="0">
              <a:latin typeface="Arial" charset="0"/>
            </a:endParaRPr>
          </a:p>
        </p:txBody>
      </p:sp>
    </p:spTree>
    <p:extLst>
      <p:ext uri="{BB962C8B-B14F-4D97-AF65-F5344CB8AC3E}">
        <p14:creationId xmlns:p14="http://schemas.microsoft.com/office/powerpoint/2010/main" val="3126866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73" y="404664"/>
            <a:ext cx="7872875"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5435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rgbClr val="FF0000"/>
                </a:solidFill>
              </a:rPr>
              <a:t>Earwax</a:t>
            </a:r>
            <a:r>
              <a:rPr lang="en-US" dirty="0" smtClean="0">
                <a:solidFill>
                  <a:srgbClr val="FF0000"/>
                </a:solidFill>
              </a:rPr>
              <a:t> (</a:t>
            </a:r>
            <a:r>
              <a:rPr lang="bg-BG" b="1" dirty="0" smtClean="0">
                <a:solidFill>
                  <a:srgbClr val="FF0000"/>
                </a:solidFill>
                <a:latin typeface="Arial" charset="0"/>
              </a:rPr>
              <a:t>С</a:t>
            </a:r>
            <a:r>
              <a:rPr lang="en-US" b="1" dirty="0" err="1" smtClean="0">
                <a:solidFill>
                  <a:srgbClr val="FF0000"/>
                </a:solidFill>
                <a:latin typeface="Arial" charset="0"/>
              </a:rPr>
              <a:t>erum</a:t>
            </a:r>
            <a:r>
              <a:rPr lang="bg-BG" b="1" dirty="0" smtClean="0">
                <a:solidFill>
                  <a:srgbClr val="FF0000"/>
                </a:solidFill>
                <a:latin typeface="Arial" charset="0"/>
              </a:rPr>
              <a:t>е</a:t>
            </a:r>
            <a:r>
              <a:rPr lang="en-US" b="1" dirty="0" smtClean="0">
                <a:solidFill>
                  <a:srgbClr val="FF0000"/>
                </a:solidFill>
                <a:latin typeface="Arial" charset="0"/>
              </a:rPr>
              <a:t>n </a:t>
            </a:r>
            <a:r>
              <a:rPr lang="en-US" dirty="0" smtClean="0">
                <a:solidFill>
                  <a:srgbClr val="FF0000"/>
                </a:solidFill>
              </a:rPr>
              <a:t>)</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en-US" dirty="0" smtClean="0"/>
              <a:t>Is a yellowish waxy substance secreted in the ear canal.</a:t>
            </a:r>
          </a:p>
          <a:p>
            <a:r>
              <a:rPr lang="en-US" sz="3800" b="1" i="1" dirty="0" smtClean="0">
                <a:solidFill>
                  <a:srgbClr val="FF0000"/>
                </a:solidFill>
              </a:rPr>
              <a:t>Function</a:t>
            </a:r>
          </a:p>
          <a:p>
            <a:r>
              <a:rPr lang="en-US" dirty="0" smtClean="0"/>
              <a:t>1. It protects the skin of the human ear canal.</a:t>
            </a:r>
          </a:p>
          <a:p>
            <a:r>
              <a:rPr lang="en-US" dirty="0" smtClean="0"/>
              <a:t>2. assists in cleaning and lubrication. </a:t>
            </a:r>
          </a:p>
          <a:p>
            <a:r>
              <a:rPr lang="en-US" dirty="0" smtClean="0"/>
              <a:t>3. provides some protection from bacteria, fungi, insects and water.</a:t>
            </a:r>
          </a:p>
          <a:p>
            <a:pPr marL="0" indent="0">
              <a:buNone/>
            </a:pPr>
            <a:r>
              <a:rPr lang="en-US" dirty="0" smtClean="0"/>
              <a:t>Excess or compacted </a:t>
            </a:r>
            <a:r>
              <a:rPr lang="en-US" dirty="0" err="1" smtClean="0"/>
              <a:t>cerumen</a:t>
            </a:r>
            <a:r>
              <a:rPr lang="en-US" dirty="0" smtClean="0"/>
              <a:t> can press against the eardrum and/or occlude (block) the external auditory canal or hearing aids, potentially causing hearing loss(</a:t>
            </a:r>
            <a:r>
              <a:rPr lang="en-US" b="1" dirty="0" smtClean="0">
                <a:solidFill>
                  <a:srgbClr val="00B0F0"/>
                </a:solidFill>
              </a:rPr>
              <a:t>conductive hearing loss</a:t>
            </a:r>
            <a:r>
              <a:rPr lang="en-US" dirty="0" smtClean="0"/>
              <a:t>).</a:t>
            </a:r>
            <a:endParaRPr lang="en-US" dirty="0"/>
          </a:p>
        </p:txBody>
      </p:sp>
    </p:spTree>
    <p:extLst>
      <p:ext uri="{BB962C8B-B14F-4D97-AF65-F5344CB8AC3E}">
        <p14:creationId xmlns:p14="http://schemas.microsoft.com/office/powerpoint/2010/main" val="1679078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fontScale="90000"/>
          </a:bodyPr>
          <a:lstStyle/>
          <a:p>
            <a:r>
              <a:rPr lang="en-US" b="1" dirty="0" smtClean="0">
                <a:solidFill>
                  <a:srgbClr val="FF0000"/>
                </a:solidFill>
              </a:rPr>
              <a:t>Sensory Innervation and Blood Supply.</a:t>
            </a:r>
            <a:br>
              <a:rPr lang="en-US" b="1" dirty="0" smtClean="0">
                <a:solidFill>
                  <a:srgbClr val="FF0000"/>
                </a:solidFill>
              </a:rPr>
            </a:br>
            <a:endParaRPr lang="en-US"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u="sng" dirty="0" smtClean="0">
                <a:solidFill>
                  <a:srgbClr val="FF0000"/>
                </a:solidFill>
              </a:rPr>
              <a:t>Nerve supply</a:t>
            </a:r>
          </a:p>
          <a:p>
            <a:r>
              <a:rPr lang="en-US" dirty="0" smtClean="0"/>
              <a:t>The </a:t>
            </a:r>
            <a:r>
              <a:rPr lang="en-US" dirty="0"/>
              <a:t>external ear is supplied by the </a:t>
            </a:r>
            <a:r>
              <a:rPr lang="en-US" b="1" dirty="0" err="1">
                <a:solidFill>
                  <a:schemeClr val="tx2">
                    <a:lumMod val="60000"/>
                    <a:lumOff val="40000"/>
                  </a:schemeClr>
                </a:solidFill>
              </a:rPr>
              <a:t>auriculotemporal</a:t>
            </a:r>
            <a:r>
              <a:rPr lang="en-US" b="1" dirty="0">
                <a:solidFill>
                  <a:schemeClr val="tx2">
                    <a:lumMod val="60000"/>
                    <a:lumOff val="40000"/>
                  </a:schemeClr>
                </a:solidFill>
              </a:rPr>
              <a:t> (fifth cranial) nerve </a:t>
            </a:r>
            <a:r>
              <a:rPr lang="en-US" dirty="0"/>
              <a:t>(and probably by contributions from cranial nerves </a:t>
            </a:r>
            <a:r>
              <a:rPr lang="en-US" dirty="0">
                <a:solidFill>
                  <a:schemeClr val="tx2">
                    <a:lumMod val="60000"/>
                    <a:lumOff val="40000"/>
                  </a:schemeClr>
                </a:solidFill>
              </a:rPr>
              <a:t>VII, IX, and X</a:t>
            </a:r>
            <a:r>
              <a:rPr lang="en-US" dirty="0"/>
              <a:t>) and the </a:t>
            </a:r>
            <a:r>
              <a:rPr lang="en-US" dirty="0">
                <a:solidFill>
                  <a:schemeClr val="tx2">
                    <a:lumMod val="60000"/>
                    <a:lumOff val="40000"/>
                  </a:schemeClr>
                </a:solidFill>
              </a:rPr>
              <a:t>great auricular nerve. </a:t>
            </a:r>
            <a:endParaRPr lang="en-US" dirty="0" smtClean="0">
              <a:solidFill>
                <a:schemeClr val="tx2">
                  <a:lumMod val="60000"/>
                  <a:lumOff val="40000"/>
                </a:schemeClr>
              </a:solidFill>
            </a:endParaRPr>
          </a:p>
          <a:p>
            <a:endParaRPr lang="en-US" dirty="0">
              <a:solidFill>
                <a:schemeClr val="tx2">
                  <a:lumMod val="60000"/>
                  <a:lumOff val="40000"/>
                </a:schemeClr>
              </a:solidFill>
            </a:endParaRPr>
          </a:p>
          <a:p>
            <a:r>
              <a:rPr lang="en-US" u="sng" dirty="0">
                <a:solidFill>
                  <a:srgbClr val="FF0000"/>
                </a:solidFill>
              </a:rPr>
              <a:t>B</a:t>
            </a:r>
            <a:r>
              <a:rPr lang="en-US" u="sng" dirty="0" smtClean="0">
                <a:solidFill>
                  <a:srgbClr val="FF0000"/>
                </a:solidFill>
              </a:rPr>
              <a:t>lood supply.</a:t>
            </a:r>
            <a:endParaRPr lang="en-US" u="sng" dirty="0" smtClean="0">
              <a:solidFill>
                <a:schemeClr val="tx2">
                  <a:lumMod val="60000"/>
                  <a:lumOff val="40000"/>
                </a:schemeClr>
              </a:solidFill>
            </a:endParaRPr>
          </a:p>
          <a:p>
            <a:r>
              <a:rPr lang="en-US" dirty="0" smtClean="0"/>
              <a:t>The </a:t>
            </a:r>
            <a:r>
              <a:rPr lang="en-US" dirty="0"/>
              <a:t>posterior auricular and superficial temporal arteries of the external carotid </a:t>
            </a:r>
            <a:r>
              <a:rPr lang="en-US" dirty="0" smtClean="0"/>
              <a:t>artery.</a:t>
            </a:r>
            <a:endParaRPr lang="en-US" dirty="0"/>
          </a:p>
        </p:txBody>
      </p:sp>
    </p:spTree>
    <p:extLst>
      <p:ext uri="{BB962C8B-B14F-4D97-AF65-F5344CB8AC3E}">
        <p14:creationId xmlns:p14="http://schemas.microsoft.com/office/powerpoint/2010/main" val="1897280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798" y="116632"/>
            <a:ext cx="8229600" cy="1143000"/>
          </a:xfrm>
        </p:spPr>
        <p:txBody>
          <a:bodyPr/>
          <a:lstStyle/>
          <a:p>
            <a:r>
              <a:rPr lang="en-US" dirty="0" smtClean="0"/>
              <a:t>What do you say?</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009927"/>
            <a:ext cx="5328592" cy="5798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7734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Now Hear This: Don't Remove Earwax</a:t>
            </a:r>
            <a:endParaRPr lang="en-US" b="1" dirty="0">
              <a:solidFill>
                <a:srgbClr val="FF0000"/>
              </a:solidFill>
            </a:endParaRPr>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768"/>
            <a:ext cx="7962683" cy="5303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7497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394" y="764704"/>
            <a:ext cx="6840760" cy="5374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3132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340768"/>
            <a:ext cx="6480720" cy="504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rPr>
              <a:t>Why</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3594242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211" y="116632"/>
            <a:ext cx="8208912" cy="6063198"/>
          </a:xfrm>
          <a:prstGeom prst="rect">
            <a:avLst/>
          </a:prstGeom>
          <a:noFill/>
        </p:spPr>
        <p:txBody>
          <a:bodyPr wrap="square" rtlCol="0">
            <a:spAutoFit/>
          </a:bodyPr>
          <a:lstStyle/>
          <a:p>
            <a:r>
              <a:rPr lang="en-US" sz="3600" b="1" dirty="0" smtClean="0">
                <a:solidFill>
                  <a:srgbClr val="FF0000"/>
                </a:solidFill>
                <a:effectLst>
                  <a:outerShdw blurRad="38100" dist="38100" dir="2700000" algn="tl">
                    <a:srgbClr val="000000">
                      <a:alpha val="43137"/>
                    </a:srgbClr>
                  </a:outerShdw>
                </a:effectLst>
              </a:rPr>
              <a:t>Clinical manifestation of wax  impaction</a:t>
            </a:r>
          </a:p>
          <a:p>
            <a:endParaRPr lang="en-US" sz="3600" b="1" dirty="0">
              <a:solidFill>
                <a:srgbClr val="FF0000"/>
              </a:solidFill>
              <a:effectLst>
                <a:outerShdw blurRad="38100" dist="38100" dir="2700000" algn="tl">
                  <a:srgbClr val="000000">
                    <a:alpha val="43137"/>
                  </a:srgbClr>
                </a:outerShdw>
              </a:effectLst>
            </a:endParaRPr>
          </a:p>
          <a:p>
            <a:endParaRPr lang="en-US" sz="3600" b="1" dirty="0" smtClean="0">
              <a:solidFill>
                <a:srgbClr val="FF0000"/>
              </a:solidFill>
              <a:effectLst>
                <a:outerShdw blurRad="38100" dist="38100" dir="2700000" algn="tl">
                  <a:srgbClr val="000000">
                    <a:alpha val="43137"/>
                  </a:srgbClr>
                </a:outerShdw>
              </a:effectLst>
            </a:endParaRPr>
          </a:p>
          <a:p>
            <a:pPr marL="514350" indent="-514350">
              <a:buFont typeface="+mj-lt"/>
              <a:buAutoNum type="arabicPeriod"/>
            </a:pPr>
            <a:r>
              <a:rPr lang="en-US" sz="2800" dirty="0" smtClean="0"/>
              <a:t>Hearing loss.</a:t>
            </a:r>
          </a:p>
          <a:p>
            <a:pPr marL="514350" indent="-514350">
              <a:buFont typeface="+mj-lt"/>
              <a:buAutoNum type="arabicPeriod"/>
            </a:pPr>
            <a:r>
              <a:rPr lang="en-US" sz="2800" dirty="0" err="1" smtClean="0"/>
              <a:t>Otalgia</a:t>
            </a:r>
            <a:r>
              <a:rPr lang="en-US" sz="2800" dirty="0" smtClean="0"/>
              <a:t>.</a:t>
            </a:r>
          </a:p>
          <a:p>
            <a:pPr marL="514350" indent="-514350">
              <a:buFont typeface="+mj-lt"/>
              <a:buAutoNum type="arabicPeriod"/>
            </a:pPr>
            <a:r>
              <a:rPr lang="en-US" sz="2800" dirty="0" smtClean="0"/>
              <a:t>Stuffed or full feeling to ear</a:t>
            </a:r>
          </a:p>
          <a:p>
            <a:pPr marL="514350" indent="-514350">
              <a:buFont typeface="+mj-lt"/>
              <a:buAutoNum type="arabicPeriod"/>
            </a:pPr>
            <a:r>
              <a:rPr lang="en-US" sz="2800" dirty="0" smtClean="0"/>
              <a:t>Vertigo.</a:t>
            </a:r>
          </a:p>
          <a:p>
            <a:pPr marL="514350" indent="-514350">
              <a:buFont typeface="+mj-lt"/>
              <a:buAutoNum type="arabicPeriod"/>
            </a:pPr>
            <a:r>
              <a:rPr lang="en-US" sz="2800" dirty="0" smtClean="0"/>
              <a:t>Tinnitus</a:t>
            </a:r>
          </a:p>
          <a:p>
            <a:pPr marL="514350" indent="-514350" fontAlgn="base">
              <a:buFont typeface="+mj-lt"/>
              <a:buAutoNum type="arabicPeriod"/>
            </a:pPr>
            <a:r>
              <a:rPr lang="en-US" sz="2800" dirty="0"/>
              <a:t>A feeling of itchiness in the ear</a:t>
            </a:r>
          </a:p>
          <a:p>
            <a:pPr marL="514350" indent="-514350" fontAlgn="base">
              <a:buFont typeface="+mj-lt"/>
              <a:buAutoNum type="arabicPeriod"/>
            </a:pPr>
            <a:r>
              <a:rPr lang="en-US" sz="2800" dirty="0"/>
              <a:t>Discharge from the ear</a:t>
            </a:r>
          </a:p>
          <a:p>
            <a:pPr marL="514350" indent="-514350" fontAlgn="base">
              <a:buFont typeface="+mj-lt"/>
              <a:buAutoNum type="arabicPeriod"/>
            </a:pPr>
            <a:r>
              <a:rPr lang="en-US" sz="2800" dirty="0"/>
              <a:t>Odor coming from the ear</a:t>
            </a:r>
          </a:p>
          <a:p>
            <a:pPr marL="514350" indent="-514350">
              <a:buFont typeface="+mj-lt"/>
              <a:buAutoNum type="arabicPeriod"/>
            </a:pPr>
            <a:endParaRPr lang="en-US" sz="2800" dirty="0" smtClean="0"/>
          </a:p>
          <a:p>
            <a:pPr marL="514350" indent="-514350">
              <a:buFont typeface="+mj-lt"/>
              <a:buAutoNum type="arabicPeriod"/>
            </a:pPr>
            <a:endParaRPr lang="en-US" sz="2800" dirty="0" smtClean="0"/>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7" y="1412776"/>
            <a:ext cx="4040642" cy="3673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702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icture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49275"/>
            <a:ext cx="8839200" cy="4189413"/>
          </a:xfrm>
          <a:prstGeom prst="rect">
            <a:avLst/>
          </a:prstGeom>
          <a:noFill/>
          <a:extLst>
            <a:ext uri="{909E8E84-426E-40DD-AFC4-6F175D3DCCD1}">
              <a14:hiddenFill xmlns:a14="http://schemas.microsoft.com/office/drawing/2010/main">
                <a:solidFill>
                  <a:srgbClr val="FFFFFF"/>
                </a:solidFill>
              </a14:hiddenFill>
            </a:ext>
          </a:extLst>
        </p:spPr>
      </p:pic>
      <p:sp>
        <p:nvSpPr>
          <p:cNvPr id="14339" name="Text Box 3"/>
          <p:cNvSpPr txBox="1">
            <a:spLocks noChangeArrowheads="1"/>
          </p:cNvSpPr>
          <p:nvPr/>
        </p:nvSpPr>
        <p:spPr bwMode="auto">
          <a:xfrm>
            <a:off x="228600" y="4738688"/>
            <a:ext cx="8610600" cy="143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800" b="1" dirty="0">
                <a:solidFill>
                  <a:srgbClr val="FF0000"/>
                </a:solidFill>
                <a:latin typeface="Comic Sans MS" pitchFamily="66" charset="0"/>
                <a:cs typeface="Times New Roman (Arabic)" charset="-78"/>
              </a:rPr>
              <a:t>Foreign Bodies</a:t>
            </a:r>
          </a:p>
        </p:txBody>
      </p:sp>
      <p:sp>
        <p:nvSpPr>
          <p:cNvPr id="14340" name="Text Box 4"/>
          <p:cNvSpPr txBox="1">
            <a:spLocks noChangeArrowheads="1"/>
          </p:cNvSpPr>
          <p:nvPr/>
        </p:nvSpPr>
        <p:spPr bwMode="auto">
          <a:xfrm>
            <a:off x="381000" y="29718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rtl="1">
              <a:spcBef>
                <a:spcPct val="50000"/>
              </a:spcBef>
            </a:pPr>
            <a:r>
              <a:rPr lang="en-US" sz="2400">
                <a:latin typeface="Times New Roman" pitchFamily="18" charset="0"/>
                <a:cs typeface="Times New Roman (Arabic)" charset="-78"/>
              </a:rPr>
              <a:t>Bead</a:t>
            </a:r>
          </a:p>
        </p:txBody>
      </p:sp>
      <p:sp>
        <p:nvSpPr>
          <p:cNvPr id="14341" name="Text Box 5"/>
          <p:cNvSpPr txBox="1">
            <a:spLocks noChangeArrowheads="1"/>
          </p:cNvSpPr>
          <p:nvPr/>
        </p:nvSpPr>
        <p:spPr bwMode="auto">
          <a:xfrm>
            <a:off x="6019800" y="37338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rtl="1">
              <a:spcBef>
                <a:spcPct val="50000"/>
              </a:spcBef>
            </a:pPr>
            <a:r>
              <a:rPr lang="en-US" sz="2400">
                <a:latin typeface="Times New Roman" pitchFamily="18" charset="0"/>
                <a:cs typeface="Times New Roman (Arabic)" charset="-78"/>
              </a:rPr>
              <a:t>Bee</a:t>
            </a:r>
          </a:p>
        </p:txBody>
      </p:sp>
    </p:spTree>
    <p:extLst>
      <p:ext uri="{BB962C8B-B14F-4D97-AF65-F5344CB8AC3E}">
        <p14:creationId xmlns:p14="http://schemas.microsoft.com/office/powerpoint/2010/main" val="1695678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ictur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0"/>
            <a:ext cx="2771775" cy="41148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Pictur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925" y="0"/>
            <a:ext cx="3200400" cy="254158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icture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2538" y="0"/>
            <a:ext cx="2811462" cy="3579813"/>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Picture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75" y="4149725"/>
            <a:ext cx="2438400" cy="251936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Picture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8625" y="2636838"/>
            <a:ext cx="3187700" cy="2968625"/>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Picture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2588" y="3697288"/>
            <a:ext cx="2349500" cy="3044825"/>
          </a:xfrm>
          <a:prstGeom prst="rect">
            <a:avLst/>
          </a:prstGeom>
          <a:noFill/>
          <a:extLst>
            <a:ext uri="{909E8E84-426E-40DD-AFC4-6F175D3DCCD1}">
              <a14:hiddenFill xmlns:a14="http://schemas.microsoft.com/office/drawing/2010/main">
                <a:solidFill>
                  <a:srgbClr val="FFFFFF"/>
                </a:solidFill>
              </a14:hiddenFill>
            </a:ext>
          </a:extLst>
        </p:spPr>
      </p:pic>
      <p:sp>
        <p:nvSpPr>
          <p:cNvPr id="5128" name="Text Box 8"/>
          <p:cNvSpPr txBox="1">
            <a:spLocks noChangeArrowheads="1"/>
          </p:cNvSpPr>
          <p:nvPr/>
        </p:nvSpPr>
        <p:spPr bwMode="auto">
          <a:xfrm>
            <a:off x="2438400" y="5638800"/>
            <a:ext cx="4267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rgbClr val="800000"/>
                </a:solidFill>
                <a:latin typeface="Comic Sans MS" pitchFamily="66" charset="0"/>
                <a:cs typeface="Times New Roman (Arabic)" charset="-78"/>
              </a:rPr>
              <a:t>Congenital aural anomalies due to defects of the 1st pharyngeal arch</a:t>
            </a:r>
          </a:p>
        </p:txBody>
      </p:sp>
      <p:sp>
        <p:nvSpPr>
          <p:cNvPr id="5129" name="Text Box 9"/>
          <p:cNvSpPr txBox="1">
            <a:spLocks noChangeArrowheads="1"/>
          </p:cNvSpPr>
          <p:nvPr/>
        </p:nvSpPr>
        <p:spPr bwMode="auto">
          <a:xfrm>
            <a:off x="2895600" y="2530475"/>
            <a:ext cx="1981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rtl="1">
              <a:spcBef>
                <a:spcPct val="50000"/>
              </a:spcBef>
            </a:pPr>
            <a:r>
              <a:rPr lang="en-US" sz="2400" dirty="0" err="1">
                <a:solidFill>
                  <a:srgbClr val="993300"/>
                </a:solidFill>
                <a:latin typeface="Comic Sans MS" pitchFamily="66" charset="0"/>
                <a:cs typeface="Times New Roman (Arabic)" charset="-78"/>
              </a:rPr>
              <a:t>Preauricular</a:t>
            </a:r>
            <a:r>
              <a:rPr lang="en-US" sz="2400" dirty="0">
                <a:solidFill>
                  <a:srgbClr val="993300"/>
                </a:solidFill>
                <a:latin typeface="Comic Sans MS" pitchFamily="66" charset="0"/>
                <a:cs typeface="Times New Roman (Arabic)" charset="-78"/>
              </a:rPr>
              <a:t> sinus</a:t>
            </a:r>
          </a:p>
        </p:txBody>
      </p:sp>
      <p:sp>
        <p:nvSpPr>
          <p:cNvPr id="5130" name="Text Box 10"/>
          <p:cNvSpPr txBox="1">
            <a:spLocks noChangeArrowheads="1"/>
          </p:cNvSpPr>
          <p:nvPr/>
        </p:nvSpPr>
        <p:spPr bwMode="auto">
          <a:xfrm>
            <a:off x="3124200" y="0"/>
            <a:ext cx="2590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a:spcBef>
                <a:spcPct val="50000"/>
              </a:spcBef>
            </a:pPr>
            <a:r>
              <a:rPr lang="en-US" sz="2400">
                <a:solidFill>
                  <a:srgbClr val="993300"/>
                </a:solidFill>
                <a:latin typeface="Comic Sans MS" pitchFamily="66" charset="0"/>
                <a:cs typeface="Times New Roman (Arabic)" charset="-78"/>
              </a:rPr>
              <a:t>Accessory auricle </a:t>
            </a:r>
          </a:p>
        </p:txBody>
      </p:sp>
      <p:sp>
        <p:nvSpPr>
          <p:cNvPr id="5131" name="Text Box 11"/>
          <p:cNvSpPr txBox="1">
            <a:spLocks noChangeArrowheads="1"/>
          </p:cNvSpPr>
          <p:nvPr/>
        </p:nvSpPr>
        <p:spPr bwMode="auto">
          <a:xfrm>
            <a:off x="6934200" y="152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a:spcBef>
                <a:spcPct val="50000"/>
              </a:spcBef>
            </a:pPr>
            <a:r>
              <a:rPr lang="en-US" sz="2400">
                <a:solidFill>
                  <a:srgbClr val="993300"/>
                </a:solidFill>
                <a:latin typeface="Comic Sans MS" pitchFamily="66" charset="0"/>
                <a:cs typeface="Times New Roman (Arabic)" charset="-78"/>
              </a:rPr>
              <a:t>Tags</a:t>
            </a:r>
          </a:p>
        </p:txBody>
      </p:sp>
      <p:sp>
        <p:nvSpPr>
          <p:cNvPr id="5132" name="Text Box 12"/>
          <p:cNvSpPr txBox="1">
            <a:spLocks noChangeArrowheads="1"/>
          </p:cNvSpPr>
          <p:nvPr/>
        </p:nvSpPr>
        <p:spPr bwMode="auto">
          <a:xfrm>
            <a:off x="7543800" y="3657600"/>
            <a:ext cx="1524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a:spcBef>
                <a:spcPct val="50000"/>
              </a:spcBef>
            </a:pPr>
            <a:r>
              <a:rPr lang="en-US" sz="2000">
                <a:solidFill>
                  <a:srgbClr val="993300"/>
                </a:solidFill>
                <a:latin typeface="Comic Sans MS" pitchFamily="66" charset="0"/>
                <a:cs typeface="Times New Roman (Arabic)" charset="-78"/>
              </a:rPr>
              <a:t>Absent external auditory canal</a:t>
            </a:r>
          </a:p>
        </p:txBody>
      </p:sp>
      <p:sp>
        <p:nvSpPr>
          <p:cNvPr id="5133" name="Text Box 13"/>
          <p:cNvSpPr txBox="1">
            <a:spLocks noChangeArrowheads="1"/>
          </p:cNvSpPr>
          <p:nvPr/>
        </p:nvSpPr>
        <p:spPr bwMode="auto">
          <a:xfrm>
            <a:off x="0" y="4191000"/>
            <a:ext cx="152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rtl="1">
              <a:spcBef>
                <a:spcPct val="50000"/>
              </a:spcBef>
            </a:pPr>
            <a:r>
              <a:rPr lang="en-US" sz="2400">
                <a:solidFill>
                  <a:schemeClr val="bg1"/>
                </a:solidFill>
                <a:latin typeface="Comic Sans MS" pitchFamily="66" charset="0"/>
                <a:cs typeface="Times New Roman (Arabic)" charset="-78"/>
              </a:rPr>
              <a:t>Aural atresia</a:t>
            </a:r>
          </a:p>
        </p:txBody>
      </p:sp>
      <p:sp>
        <p:nvSpPr>
          <p:cNvPr id="5134" name="Text Box 14"/>
          <p:cNvSpPr txBox="1">
            <a:spLocks noChangeArrowheads="1"/>
          </p:cNvSpPr>
          <p:nvPr/>
        </p:nvSpPr>
        <p:spPr bwMode="auto">
          <a:xfrm>
            <a:off x="152400" y="152400"/>
            <a:ext cx="152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rtl="1">
              <a:spcBef>
                <a:spcPct val="50000"/>
              </a:spcBef>
            </a:pPr>
            <a:r>
              <a:rPr lang="en-US" sz="2400">
                <a:latin typeface="Comic Sans MS" pitchFamily="66" charset="0"/>
                <a:cs typeface="Times New Roman (Arabic)" charset="-78"/>
              </a:rPr>
              <a:t>Aural atresia</a:t>
            </a:r>
          </a:p>
        </p:txBody>
      </p:sp>
    </p:spTree>
    <p:extLst>
      <p:ext uri="{BB962C8B-B14F-4D97-AF65-F5344CB8AC3E}">
        <p14:creationId xmlns:p14="http://schemas.microsoft.com/office/powerpoint/2010/main" val="17360195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0" y="5394325"/>
            <a:ext cx="68580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500" b="1">
                <a:solidFill>
                  <a:srgbClr val="800000"/>
                </a:solidFill>
                <a:latin typeface="Comic Sans MS" pitchFamily="66" charset="0"/>
                <a:cs typeface="Times New Roman (Arabic)" charset="-78"/>
              </a:rPr>
              <a:t>Hematoma </a:t>
            </a:r>
            <a:r>
              <a:rPr lang="en-US" sz="2500" b="1">
                <a:solidFill>
                  <a:srgbClr val="800000"/>
                </a:solidFill>
                <a:latin typeface="Comic Sans MS" pitchFamily="66" charset="0"/>
                <a:cs typeface="Times New Roman (Arabic)" charset="-78"/>
                <a:sym typeface="Wingdings 3" pitchFamily="18" charset="2"/>
              </a:rPr>
              <a:t></a:t>
            </a:r>
            <a:r>
              <a:rPr lang="en-US" sz="2500" b="1">
                <a:solidFill>
                  <a:srgbClr val="800000"/>
                </a:solidFill>
                <a:latin typeface="Comic Sans MS" pitchFamily="66" charset="0"/>
                <a:cs typeface="Times New Roman (Arabic)" charset="-78"/>
              </a:rPr>
              <a:t> Perichondritis </a:t>
            </a:r>
            <a:r>
              <a:rPr lang="en-US" sz="2500" b="1">
                <a:solidFill>
                  <a:srgbClr val="800000"/>
                </a:solidFill>
                <a:latin typeface="Comic Sans MS" pitchFamily="66" charset="0"/>
                <a:cs typeface="Times New Roman (Arabic)" charset="-78"/>
                <a:sym typeface="Wingdings 3" pitchFamily="18" charset="2"/>
              </a:rPr>
              <a:t></a:t>
            </a:r>
            <a:r>
              <a:rPr lang="en-US" sz="2500" b="1">
                <a:solidFill>
                  <a:srgbClr val="800000"/>
                </a:solidFill>
                <a:latin typeface="Comic Sans MS" pitchFamily="66" charset="0"/>
                <a:cs typeface="Times New Roman (Arabic)" charset="-78"/>
              </a:rPr>
              <a:t> Cauliflower auris                                ear</a:t>
            </a:r>
          </a:p>
        </p:txBody>
      </p:sp>
      <p:pic>
        <p:nvPicPr>
          <p:cNvPr id="6147" name="Picture 3" descr="Picture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105150" cy="480853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icture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1988" y="0"/>
            <a:ext cx="3675062" cy="481330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Picture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0"/>
            <a:ext cx="2514600" cy="36671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Picture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7050" y="3705225"/>
            <a:ext cx="2193925" cy="289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402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949</Words>
  <Application>Microsoft Office PowerPoint</Application>
  <PresentationFormat>عرض على الشاشة (3:4)‏</PresentationFormat>
  <Paragraphs>138</Paragraphs>
  <Slides>27</Slides>
  <Notes>4</Notes>
  <HiddenSlides>0</HiddenSlides>
  <MMClips>0</MMClips>
  <ScaleCrop>false</ScaleCrop>
  <HeadingPairs>
    <vt:vector size="4" baseType="variant">
      <vt:variant>
        <vt:lpstr>نسق</vt:lpstr>
      </vt:variant>
      <vt:variant>
        <vt:i4>2</vt:i4>
      </vt:variant>
      <vt:variant>
        <vt:lpstr>عناوين الشرائح</vt:lpstr>
      </vt:variant>
      <vt:variant>
        <vt:i4>27</vt:i4>
      </vt:variant>
    </vt:vector>
  </HeadingPairs>
  <TitlesOfParts>
    <vt:vector size="29" baseType="lpstr">
      <vt:lpstr>Office Theme</vt:lpstr>
      <vt:lpstr>Slit</vt:lpstr>
      <vt:lpstr>The external ear</vt:lpstr>
      <vt:lpstr>Divisions of the Ear</vt:lpstr>
      <vt:lpstr>Three Parts of the Ear</vt:lpstr>
      <vt:lpstr>Overview of the anatomy of the external ear, middle ear and internal ear</vt:lpstr>
      <vt:lpstr>External ear</vt:lpstr>
      <vt:lpstr>Outer Ear</vt:lpstr>
      <vt:lpstr>Major structures of The outer ear</vt:lpstr>
      <vt:lpstr>The outer ear</vt:lpstr>
      <vt:lpstr>Function of Outer Ear</vt:lpstr>
      <vt:lpstr>Pinna</vt:lpstr>
      <vt:lpstr>The pinna</vt:lpstr>
      <vt:lpstr>The external meatus</vt:lpstr>
      <vt:lpstr>The external auditory canal</vt:lpstr>
      <vt:lpstr>External Auditory Meatus</vt:lpstr>
      <vt:lpstr>External Auditory Meatus</vt:lpstr>
      <vt:lpstr>Outer ear</vt:lpstr>
      <vt:lpstr>عرض تقديمي في PowerPoint</vt:lpstr>
      <vt:lpstr>Earwax (Сerumеn )</vt:lpstr>
      <vt:lpstr>Sensory Innervation and Blood Supply. </vt:lpstr>
      <vt:lpstr>What do you say?</vt:lpstr>
      <vt:lpstr>Now Hear This: Don't Remove Earwax</vt:lpstr>
      <vt:lpstr>عرض تقديمي في PowerPoint</vt:lpstr>
      <vt:lpstr>Why?</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External ear</dc:title>
  <dc:creator>sony</dc:creator>
  <cp:lastModifiedBy>DR.Ahmed Saker 2O11</cp:lastModifiedBy>
  <cp:revision>16</cp:revision>
  <dcterms:created xsi:type="dcterms:W3CDTF">2015-04-20T21:20:19Z</dcterms:created>
  <dcterms:modified xsi:type="dcterms:W3CDTF">2023-03-31T20:53:50Z</dcterms:modified>
</cp:coreProperties>
</file>