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5" r:id="rId1"/>
  </p:sldMasterIdLst>
  <p:notesMasterIdLst>
    <p:notesMasterId r:id="rId59"/>
  </p:notesMasterIdLst>
  <p:sldIdLst>
    <p:sldId id="256" r:id="rId2"/>
    <p:sldId id="288" r:id="rId3"/>
    <p:sldId id="257" r:id="rId4"/>
    <p:sldId id="258" r:id="rId5"/>
    <p:sldId id="259" r:id="rId6"/>
    <p:sldId id="260" r:id="rId7"/>
    <p:sldId id="307" r:id="rId8"/>
    <p:sldId id="308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323" r:id="rId24"/>
    <p:sldId id="324" r:id="rId25"/>
    <p:sldId id="298" r:id="rId26"/>
    <p:sldId id="299" r:id="rId27"/>
    <p:sldId id="301" r:id="rId28"/>
    <p:sldId id="275" r:id="rId29"/>
    <p:sldId id="302" r:id="rId30"/>
    <p:sldId id="309" r:id="rId31"/>
    <p:sldId id="310" r:id="rId32"/>
    <p:sldId id="311" r:id="rId33"/>
    <p:sldId id="312" r:id="rId34"/>
    <p:sldId id="313" r:id="rId35"/>
    <p:sldId id="314" r:id="rId36"/>
    <p:sldId id="315" r:id="rId37"/>
    <p:sldId id="316" r:id="rId38"/>
    <p:sldId id="317" r:id="rId39"/>
    <p:sldId id="318" r:id="rId40"/>
    <p:sldId id="319" r:id="rId41"/>
    <p:sldId id="320" r:id="rId42"/>
    <p:sldId id="321" r:id="rId43"/>
    <p:sldId id="303" r:id="rId44"/>
    <p:sldId id="304" r:id="rId45"/>
    <p:sldId id="305" r:id="rId46"/>
    <p:sldId id="306" r:id="rId47"/>
    <p:sldId id="276" r:id="rId48"/>
    <p:sldId id="279" r:id="rId49"/>
    <p:sldId id="280" r:id="rId50"/>
    <p:sldId id="281" r:id="rId51"/>
    <p:sldId id="282" r:id="rId52"/>
    <p:sldId id="283" r:id="rId53"/>
    <p:sldId id="284" r:id="rId54"/>
    <p:sldId id="322" r:id="rId55"/>
    <p:sldId id="285" r:id="rId56"/>
    <p:sldId id="286" r:id="rId57"/>
    <p:sldId id="293" r:id="rId5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1456" y="-18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02F618-2D00-41DC-B9F8-A7B03B60A9A5}" type="datetimeFigureOut">
              <a:rPr lang="en-US" smtClean="0"/>
              <a:t>3/28/2023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BBA6B6-2633-46AB-A1DF-DB0C77407D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01727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D2FF5EB-880A-4CA9-B81B-324BF568020D}" type="slidenum">
              <a:rPr lang="en-US">
                <a:solidFill>
                  <a:prstClr val="black"/>
                </a:solidFill>
              </a:rPr>
              <a:pPr eaLnBrk="1" hangingPunct="1"/>
              <a:t>2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BBA6B6-2633-46AB-A1DF-DB0C77407D7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09984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503534DF-12D1-41F4-B88D-B1B7EE2D0A7C}" type="slidenum">
              <a:rPr lang="en-US"/>
              <a:pPr eaLnBrk="1" hangingPunct="1"/>
              <a:t>23</a:t>
            </a:fld>
            <a:endParaRPr lang="en-US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E4CC328A-8D3E-42A1-A4AB-01BCE41DA486}" type="slidenum">
              <a:rPr lang="en-US"/>
              <a:pPr eaLnBrk="1" hangingPunct="1"/>
              <a:t>24</a:t>
            </a:fld>
            <a:endParaRPr lang="en-US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2EE49C5B-4910-43D4-A35C-A57821DF6446}" type="slidenum">
              <a:rPr lang="en-US"/>
              <a:pPr eaLnBrk="1" hangingPunct="1"/>
              <a:t>25</a:t>
            </a:fld>
            <a:endParaRPr lang="en-US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DAFE61D-ED03-4FD5-A2C7-79F571059AB1}" type="slidenum">
              <a:rPr lang="en-US"/>
              <a:pPr eaLnBrk="1" hangingPunct="1"/>
              <a:t>26</a:t>
            </a:fld>
            <a:endParaRPr lang="en-US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07D86E0C-677D-4E00-8C50-F39C7B0CE9FD}" type="slidenum">
              <a:rPr lang="en-US" sz="1000" b="0"/>
              <a:pPr/>
              <a:t>27</a:t>
            </a:fld>
            <a:endParaRPr lang="en-US" sz="1000" b="0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3738"/>
            <a:ext cx="4552950" cy="3414712"/>
          </a:xfrm>
          <a:ln cap="flat"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0D15604C-5802-4153-A42F-2C93E5B14863}" type="slidenum">
              <a:rPr lang="en-US" sz="1000" b="0"/>
              <a:pPr/>
              <a:t>30</a:t>
            </a:fld>
            <a:endParaRPr lang="en-US" sz="1000" b="0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3738"/>
            <a:ext cx="4552950" cy="3414712"/>
          </a:xfrm>
          <a:ln cap="flat"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CBD95B38-0820-4EF3-BC4D-C7FEEA7EFB3D}" type="slidenum">
              <a:rPr lang="en-US" sz="1000" b="0"/>
              <a:pPr/>
              <a:t>31</a:t>
            </a:fld>
            <a:endParaRPr lang="en-US" sz="1000" b="0"/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9" y="693497"/>
            <a:ext cx="4556125" cy="3415114"/>
          </a:xfrm>
          <a:ln cap="flat"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843F9790-AAF6-4A31-8370-4EB39FE17C17}" type="slidenum">
              <a:rPr lang="en-US" sz="1000" b="0"/>
              <a:pPr/>
              <a:t>54</a:t>
            </a:fld>
            <a:endParaRPr lang="en-US" sz="1000" b="0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3738"/>
            <a:ext cx="4552950" cy="3414712"/>
          </a:xfrm>
          <a:ln cap="flat"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D8751C6A-9254-43E9-B5B3-A2C43E54F45E}" type="slidenum">
              <a:rPr lang="ar-SA">
                <a:solidFill>
                  <a:prstClr val="black"/>
                </a:solidFill>
              </a:rPr>
              <a:pPr/>
              <a:t>56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28800" y="3159760"/>
            <a:ext cx="457200" cy="1034129"/>
          </a:xfrm>
          <a:prstGeom prst="rect">
            <a:avLst/>
          </a:prstGeom>
          <a:noFill/>
        </p:spPr>
        <p:txBody>
          <a:bodyPr wrap="square" lIns="0" tIns="9144" rIns="0" bIns="9144" rtlCol="0" anchor="ctr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1219200"/>
            <a:ext cx="7543800" cy="2152650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375491"/>
            <a:ext cx="61722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E2A0C-645A-4C66-99E4-F381AE9BC689}" type="datetimeFigureOut">
              <a:rPr lang="en-US" smtClean="0"/>
              <a:t>3/28/2023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DDF5617-F866-4D3D-947D-A8B52AB51C1B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E2A0C-645A-4C66-99E4-F381AE9BC689}" type="datetimeFigureOut">
              <a:rPr lang="en-US" smtClean="0"/>
              <a:t>3/28/2023</a:t>
            </a:fld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DDF5617-F866-4D3D-947D-A8B52AB51C1B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67200" y="4074497"/>
            <a:ext cx="4572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4267368"/>
            <a:ext cx="37338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E2A0C-645A-4C66-99E4-F381AE9BC689}" type="datetimeFigureOut">
              <a:rPr lang="en-US" smtClean="0"/>
              <a:t>3/28/2023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DDF5617-F866-4D3D-947D-A8B52AB51C1B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0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E2A0C-645A-4C66-99E4-F381AE9BC689}" type="datetimeFigureOut">
              <a:rPr lang="en-US" smtClean="0"/>
              <a:t>3/28/2023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DDF5617-F866-4D3D-947D-A8B52AB51C1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344168" y="658368"/>
            <a:ext cx="3273552" cy="3429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029200" y="658368"/>
            <a:ext cx="3273552" cy="34321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4168" y="1371600"/>
            <a:ext cx="32766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371600"/>
            <a:ext cx="3273552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5664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8028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E2A0C-645A-4C66-99E4-F381AE9BC689}" type="datetimeFigureOut">
              <a:rPr lang="en-US" smtClean="0"/>
              <a:t>3/28/2023</a:t>
            </a:fld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DDF5617-F866-4D3D-947D-A8B52AB51C1B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E2A0C-645A-4C66-99E4-F381AE9BC689}" type="datetimeFigureOut">
              <a:rPr lang="en-US" smtClean="0"/>
              <a:t>3/28/2023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DDF5617-F866-4D3D-947D-A8B52AB51C1B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E2A0C-645A-4C66-99E4-F381AE9BC689}" type="datetimeFigureOut">
              <a:rPr lang="en-US" smtClean="0"/>
              <a:t>3/28/2023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DDF5617-F866-4D3D-947D-A8B52AB51C1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28920" y="1774588"/>
            <a:ext cx="4572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8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1"/>
            <a:ext cx="43434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685801"/>
            <a:ext cx="25908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E2A0C-645A-4C66-99E4-F381AE9BC689}" type="datetimeFigureOut">
              <a:rPr lang="en-US" smtClean="0"/>
              <a:t>3/28/2023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DDF5617-F866-4D3D-947D-A8B52AB51C1B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9200" y="612775"/>
            <a:ext cx="67056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0" y="3453047"/>
            <a:ext cx="50292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35352" y="3331464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E2A0C-645A-4C66-99E4-F381AE9BC689}" type="datetimeFigureOut">
              <a:rPr lang="en-US" smtClean="0"/>
              <a:t>3/28/2023</a:t>
            </a:fld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DDF5617-F866-4D3D-947D-A8B52AB51C1B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685801"/>
            <a:ext cx="5791200" cy="3505199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E2A0C-645A-4C66-99E4-F381AE9BC689}" type="datetimeFigureOut">
              <a:rPr lang="en-US" smtClean="0"/>
              <a:t>3/28/2023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F5617-F866-4D3D-947D-A8B52AB51C1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" y="609601"/>
            <a:ext cx="2133600" cy="5181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95600" y="685801"/>
            <a:ext cx="5029200" cy="45720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E2A0C-645A-4C66-99E4-F381AE9BC689}" type="datetimeFigureOut">
              <a:rPr lang="en-US" smtClean="0"/>
              <a:t>3/28/2023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F5617-F866-4D3D-947D-A8B52AB51C1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600200"/>
            <a:ext cx="4038600" cy="4530725"/>
          </a:xfrm>
        </p:spPr>
        <p:txBody>
          <a:bodyPr rtlCol="0"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AAEEF09-3CCC-4D35-BF14-F32F985F0F96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853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1C9364-753A-4843-ADCE-A8C107D426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93730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77724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114800"/>
            <a:ext cx="77724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4AA864-6E04-4373-985C-F228B195FD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8370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 rot="19724275">
            <a:off x="1373221" y="1038440"/>
            <a:ext cx="724062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 rot="17656910">
            <a:off x="-274211" y="1165875"/>
            <a:ext cx="5538472" cy="4480459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 rot="19724275">
            <a:off x="3277955" y="116854"/>
            <a:ext cx="6479362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685801"/>
            <a:ext cx="6096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6D6E2A0C-645A-4C66-99E4-F381AE9BC689}" type="datetimeFigureOut">
              <a:rPr lang="en-US" smtClean="0"/>
              <a:t>3/28/2023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7DDF5617-F866-4D3D-947D-A8B52AB51C1B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86" r:id="rId1"/>
    <p:sldLayoutId id="2147483887" r:id="rId2"/>
    <p:sldLayoutId id="2147483888" r:id="rId3"/>
    <p:sldLayoutId id="2147483889" r:id="rId4"/>
    <p:sldLayoutId id="2147483890" r:id="rId5"/>
    <p:sldLayoutId id="2147483891" r:id="rId6"/>
    <p:sldLayoutId id="2147483892" r:id="rId7"/>
    <p:sldLayoutId id="2147483893" r:id="rId8"/>
    <p:sldLayoutId id="2147483894" r:id="rId9"/>
    <p:sldLayoutId id="2147483895" r:id="rId10"/>
    <p:sldLayoutId id="2147483896" r:id="rId11"/>
    <p:sldLayoutId id="2147483897" r:id="rId12"/>
    <p:sldLayoutId id="2147483898" r:id="rId13"/>
    <p:sldLayoutId id="2147483899" r:id="rId14"/>
  </p:sldLayoutIdLst>
  <p:txStyles>
    <p:titleStyle>
      <a:lvl1pPr algn="l" defTabSz="91440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0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9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4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gif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0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1259632" y="692696"/>
            <a:ext cx="7315200" cy="1874838"/>
          </a:xfrm>
        </p:spPr>
        <p:txBody>
          <a:bodyPr/>
          <a:lstStyle/>
          <a:p>
            <a:r>
              <a:rPr lang="en-US" dirty="0"/>
              <a:t>Anatomy of </a:t>
            </a:r>
            <a:r>
              <a:rPr lang="en-US" dirty="0" smtClean="0"/>
              <a:t>Larynx</a:t>
            </a:r>
            <a:endParaRPr lang="en-US" dirty="0"/>
          </a:p>
        </p:txBody>
      </p:sp>
      <p:sp>
        <p:nvSpPr>
          <p:cNvPr id="4" name="Subtitle 2"/>
          <p:cNvSpPr>
            <a:spLocks noGrp="1"/>
          </p:cNvSpPr>
          <p:nvPr/>
        </p:nvSpPr>
        <p:spPr bwMode="auto">
          <a:xfrm>
            <a:off x="323528" y="3140968"/>
            <a:ext cx="8280400" cy="343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None/>
            </a:pPr>
            <a:r>
              <a:rPr lang="en-US" sz="4000" b="1" dirty="0">
                <a:solidFill>
                  <a:srgbClr val="FFC000"/>
                </a:solidFill>
                <a:latin typeface="Baskerville Old Face" pitchFamily="18" charset="0"/>
              </a:rPr>
              <a:t>Assistant Professor </a:t>
            </a:r>
          </a:p>
          <a:p>
            <a:pPr algn="ctr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None/>
            </a:pPr>
            <a:r>
              <a:rPr lang="en-US" sz="4800" b="1" dirty="0">
                <a:solidFill>
                  <a:srgbClr val="FFC000"/>
                </a:solidFill>
                <a:latin typeface="Baskerville Old Face" pitchFamily="18" charset="0"/>
              </a:rPr>
              <a:t>Dr. </a:t>
            </a:r>
            <a:r>
              <a:rPr lang="en-US" sz="4800" b="1" dirty="0" err="1">
                <a:solidFill>
                  <a:srgbClr val="FFC000"/>
                </a:solidFill>
                <a:latin typeface="Baskerville Old Face" pitchFamily="18" charset="0"/>
              </a:rPr>
              <a:t>Duraid</a:t>
            </a:r>
            <a:r>
              <a:rPr lang="en-US" sz="4800" b="1" dirty="0">
                <a:solidFill>
                  <a:srgbClr val="FFC000"/>
                </a:solidFill>
                <a:latin typeface="Baskerville Old Face" pitchFamily="18" charset="0"/>
              </a:rPr>
              <a:t> H </a:t>
            </a:r>
            <a:r>
              <a:rPr lang="en-US" sz="4800" b="1" dirty="0" err="1">
                <a:solidFill>
                  <a:srgbClr val="FFC000"/>
                </a:solidFill>
                <a:latin typeface="Baskerville Old Face" pitchFamily="18" charset="0"/>
              </a:rPr>
              <a:t>Abid</a:t>
            </a:r>
            <a:r>
              <a:rPr lang="en-US" sz="4800" b="1" dirty="0">
                <a:solidFill>
                  <a:srgbClr val="FFC000"/>
                </a:solidFill>
                <a:latin typeface="Baskerville Old Face" pitchFamily="18" charset="0"/>
              </a:rPr>
              <a:t> </a:t>
            </a:r>
            <a:r>
              <a:rPr lang="en-US" sz="4800" b="1" dirty="0" err="1">
                <a:solidFill>
                  <a:srgbClr val="FFC000"/>
                </a:solidFill>
                <a:latin typeface="Baskerville Old Face" pitchFamily="18" charset="0"/>
              </a:rPr>
              <a:t>Alkadem</a:t>
            </a:r>
            <a:endParaRPr lang="en-US" sz="4800" b="1" dirty="0">
              <a:solidFill>
                <a:srgbClr val="FFC000"/>
              </a:solidFill>
              <a:latin typeface="Baskerville Old Face" pitchFamily="18" charset="0"/>
            </a:endParaRPr>
          </a:p>
          <a:p>
            <a:pPr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None/>
            </a:pPr>
            <a:r>
              <a:rPr lang="en-US" sz="2400" b="1" dirty="0" err="1">
                <a:solidFill>
                  <a:srgbClr val="FFC000"/>
                </a:solidFill>
                <a:latin typeface="Baskerville Old Face" pitchFamily="18" charset="0"/>
              </a:rPr>
              <a:t>M.B.Ch.B</a:t>
            </a:r>
            <a:r>
              <a:rPr lang="en-US" sz="2400" b="1" dirty="0">
                <a:solidFill>
                  <a:srgbClr val="FFC000"/>
                </a:solidFill>
                <a:latin typeface="Baskerville Old Face" pitchFamily="18" charset="0"/>
              </a:rPr>
              <a:t> (TUCOM)</a:t>
            </a:r>
          </a:p>
          <a:p>
            <a:pPr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None/>
            </a:pPr>
            <a:r>
              <a:rPr lang="en-US" sz="2400" b="1" dirty="0">
                <a:solidFill>
                  <a:srgbClr val="FFC000"/>
                </a:solidFill>
                <a:latin typeface="Baskerville Old Face" pitchFamily="18" charset="0"/>
              </a:rPr>
              <a:t>MRCS  ENT  (</a:t>
            </a:r>
            <a:r>
              <a:rPr lang="en-US" sz="2400" b="1" dirty="0" err="1">
                <a:solidFill>
                  <a:srgbClr val="FFC000"/>
                </a:solidFill>
                <a:latin typeface="Baskerville Old Face" pitchFamily="18" charset="0"/>
              </a:rPr>
              <a:t>RCSEd</a:t>
            </a:r>
            <a:r>
              <a:rPr lang="en-US" sz="2400" b="1" dirty="0">
                <a:solidFill>
                  <a:srgbClr val="FFC000"/>
                </a:solidFill>
                <a:latin typeface="Baskerville Old Face" pitchFamily="18" charset="0"/>
              </a:rPr>
              <a:t>, UK),</a:t>
            </a:r>
          </a:p>
          <a:p>
            <a:pPr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None/>
            </a:pPr>
            <a:r>
              <a:rPr lang="en-US" sz="2400" b="1" dirty="0">
                <a:solidFill>
                  <a:srgbClr val="FFC000"/>
                </a:solidFill>
                <a:latin typeface="Baskerville Old Face" pitchFamily="18" charset="0"/>
              </a:rPr>
              <a:t>DOHNS (</a:t>
            </a:r>
            <a:r>
              <a:rPr lang="en-US" sz="2400" b="1" dirty="0" err="1">
                <a:solidFill>
                  <a:srgbClr val="FFC000"/>
                </a:solidFill>
                <a:latin typeface="Baskerville Old Face" pitchFamily="18" charset="0"/>
              </a:rPr>
              <a:t>RCSEd</a:t>
            </a:r>
            <a:r>
              <a:rPr lang="en-US" sz="2400" b="1" dirty="0">
                <a:solidFill>
                  <a:srgbClr val="FFC000"/>
                </a:solidFill>
                <a:latin typeface="Baskerville Old Face" pitchFamily="18" charset="0"/>
              </a:rPr>
              <a:t>, UK),</a:t>
            </a:r>
          </a:p>
          <a:p>
            <a:pPr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None/>
            </a:pPr>
            <a:r>
              <a:rPr lang="en-US" sz="2400" b="1" dirty="0">
                <a:solidFill>
                  <a:srgbClr val="FFC000"/>
                </a:solidFill>
                <a:latin typeface="Baskerville Old Face" pitchFamily="18" charset="0"/>
              </a:rPr>
              <a:t>MRES  Anatomy ( Liverpool, UK)</a:t>
            </a:r>
          </a:p>
          <a:p>
            <a:pPr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None/>
            </a:pPr>
            <a:endParaRPr lang="en-US" sz="2400" b="1" dirty="0">
              <a:solidFill>
                <a:srgbClr val="FFC000"/>
              </a:solidFill>
              <a:latin typeface="Baskerville Old Face" pitchFamily="18" charset="0"/>
            </a:endParaRPr>
          </a:p>
          <a:p>
            <a:pPr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None/>
            </a:pPr>
            <a:endParaRPr lang="en-US" sz="2400" b="1" dirty="0">
              <a:solidFill>
                <a:srgbClr val="FFC000"/>
              </a:solidFill>
              <a:latin typeface="Palatino Linotyp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2367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683568" y="802432"/>
            <a:ext cx="8229600" cy="6055568"/>
          </a:xfrm>
          <a:prstGeom prst="rect">
            <a:avLst/>
          </a:prstGeo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600" dirty="0" smtClean="0"/>
              <a:t>The development of the larynx can be divided into prenatal and postnatal stages.</a:t>
            </a:r>
          </a:p>
          <a:p>
            <a:pPr eaLnBrk="1" hangingPunct="1">
              <a:lnSpc>
                <a:spcPct val="90000"/>
              </a:lnSpc>
            </a:pPr>
            <a:endParaRPr lang="en-US" sz="2600" dirty="0" smtClean="0"/>
          </a:p>
          <a:p>
            <a:pPr eaLnBrk="1" hangingPunct="1">
              <a:lnSpc>
                <a:spcPct val="90000"/>
              </a:lnSpc>
            </a:pPr>
            <a:r>
              <a:rPr lang="en-US" sz="2600" dirty="0" smtClean="0"/>
              <a:t>At birth, the larynx is located high in the neck between the C1 and C4 vertebrae, allowing concurrent breathing or vocalization and deglutition.</a:t>
            </a:r>
          </a:p>
          <a:p>
            <a:pPr eaLnBrk="1" hangingPunct="1">
              <a:lnSpc>
                <a:spcPct val="90000"/>
              </a:lnSpc>
            </a:pPr>
            <a:endParaRPr lang="en-US" sz="2600" dirty="0" smtClean="0"/>
          </a:p>
          <a:p>
            <a:pPr eaLnBrk="1" hangingPunct="1">
              <a:lnSpc>
                <a:spcPct val="90000"/>
              </a:lnSpc>
            </a:pPr>
            <a:r>
              <a:rPr lang="en-US" sz="2600" dirty="0" smtClean="0"/>
              <a:t>By age 2 years, the larynx descends inferiorly; by age 6 years, it reaches the adult position between C4 and C7 vertebrae. This new position provides a greater range of phonation (because of the wider </a:t>
            </a:r>
            <a:r>
              <a:rPr lang="en-US" sz="2600" dirty="0" err="1" smtClean="0"/>
              <a:t>supraglottic</a:t>
            </a:r>
            <a:r>
              <a:rPr lang="en-US" sz="2600" dirty="0" smtClean="0"/>
              <a:t> pharynx) at the expense of losing this separation of function, i.e., deglutition and breathing.</a:t>
            </a:r>
          </a:p>
          <a:p>
            <a:pPr eaLnBrk="1" hangingPunct="1">
              <a:lnSpc>
                <a:spcPct val="90000"/>
              </a:lnSpc>
            </a:pPr>
            <a:endParaRPr lang="en-US" sz="2600" dirty="0" smtClean="0"/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755576" y="0"/>
            <a:ext cx="7315200" cy="709972"/>
          </a:xfrm>
        </p:spPr>
        <p:txBody>
          <a:bodyPr>
            <a:noAutofit/>
          </a:bodyPr>
          <a:lstStyle/>
          <a:p>
            <a:pPr eaLnBrk="1" hangingPunct="1"/>
            <a:r>
              <a:rPr lang="en-US" sz="3200" b="1" dirty="0" smtClean="0">
                <a:solidFill>
                  <a:srgbClr val="FFFF00"/>
                </a:solidFill>
              </a:rPr>
              <a:t>General principles of development</a:t>
            </a:r>
          </a:p>
        </p:txBody>
      </p:sp>
    </p:spTree>
    <p:extLst>
      <p:ext uri="{BB962C8B-B14F-4D97-AF65-F5344CB8AC3E}">
        <p14:creationId xmlns:p14="http://schemas.microsoft.com/office/powerpoint/2010/main" val="3038978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990600"/>
            <a:ext cx="5279504" cy="567876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800" dirty="0" smtClean="0"/>
              <a:t>The larynx is the </a:t>
            </a:r>
            <a:r>
              <a:rPr lang="en-US" sz="2800" dirty="0" smtClean="0">
                <a:solidFill>
                  <a:srgbClr val="FF00FF"/>
                </a:solidFill>
              </a:rPr>
              <a:t>portion of the respiratory tract</a:t>
            </a:r>
            <a:r>
              <a:rPr lang="en-US" sz="2800" dirty="0" smtClean="0">
                <a:solidFill>
                  <a:srgbClr val="FFFFCC"/>
                </a:solidFill>
              </a:rPr>
              <a:t> </a:t>
            </a:r>
            <a:r>
              <a:rPr lang="en-US" sz="2800" dirty="0" smtClean="0"/>
              <a:t>containing the vocal cords</a:t>
            </a:r>
          </a:p>
          <a:p>
            <a:pPr eaLnBrk="1" hangingPunct="1"/>
            <a:r>
              <a:rPr lang="en-US" sz="2800" dirty="0" smtClean="0"/>
              <a:t>A</a:t>
            </a:r>
            <a:r>
              <a:rPr lang="en-US" sz="2800" dirty="0" smtClean="0">
                <a:solidFill>
                  <a:srgbClr val="FFFFCC"/>
                </a:solidFill>
              </a:rPr>
              <a:t> </a:t>
            </a:r>
            <a:r>
              <a:rPr lang="en-US" sz="2800" dirty="0" smtClean="0">
                <a:solidFill>
                  <a:srgbClr val="FF00FF"/>
                </a:solidFill>
              </a:rPr>
              <a:t>2-inch-long</a:t>
            </a:r>
            <a:r>
              <a:rPr lang="en-US" sz="2800" dirty="0" smtClean="0"/>
              <a:t>,</a:t>
            </a:r>
            <a:r>
              <a:rPr lang="en-US" sz="2800" dirty="0" smtClean="0">
                <a:solidFill>
                  <a:srgbClr val="FFFFCC"/>
                </a:solidFill>
              </a:rPr>
              <a:t> </a:t>
            </a:r>
            <a:r>
              <a:rPr lang="en-US" sz="2800" dirty="0" smtClean="0"/>
              <a:t>tube-shaped organ, opens into the </a:t>
            </a:r>
            <a:r>
              <a:rPr lang="en-US" sz="2800" dirty="0" smtClean="0">
                <a:solidFill>
                  <a:srgbClr val="FF00FF"/>
                </a:solidFill>
              </a:rPr>
              <a:t>laryngeal part of the pharynx</a:t>
            </a:r>
            <a:r>
              <a:rPr lang="en-US" sz="2800" dirty="0" smtClean="0">
                <a:solidFill>
                  <a:srgbClr val="FFFFCC"/>
                </a:solidFill>
              </a:rPr>
              <a:t> </a:t>
            </a:r>
            <a:r>
              <a:rPr lang="en-US" sz="2800" dirty="0" smtClean="0"/>
              <a:t>above and is continuous with the</a:t>
            </a:r>
            <a:r>
              <a:rPr lang="en-US" sz="2800" dirty="0" smtClean="0">
                <a:solidFill>
                  <a:srgbClr val="FFFFCC"/>
                </a:solidFill>
              </a:rPr>
              <a:t> </a:t>
            </a:r>
            <a:r>
              <a:rPr lang="en-US" sz="2800" dirty="0" smtClean="0">
                <a:solidFill>
                  <a:srgbClr val="FF00FF"/>
                </a:solidFill>
              </a:rPr>
              <a:t>trachea</a:t>
            </a:r>
            <a:r>
              <a:rPr lang="en-US" sz="2800" dirty="0" smtClean="0">
                <a:solidFill>
                  <a:srgbClr val="FFFFCC"/>
                </a:solidFill>
              </a:rPr>
              <a:t> </a:t>
            </a:r>
            <a:r>
              <a:rPr lang="en-US" sz="2800" dirty="0" smtClean="0"/>
              <a:t>below</a:t>
            </a:r>
          </a:p>
          <a:p>
            <a:pPr eaLnBrk="1" hangingPunct="1"/>
            <a:r>
              <a:rPr lang="en-US" sz="2800" dirty="0" smtClean="0"/>
              <a:t>The larynx functions in: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en-US" dirty="0" smtClean="0">
                <a:solidFill>
                  <a:srgbClr val="FFC000"/>
                </a:solidFill>
              </a:rPr>
              <a:t>Deglutition</a:t>
            </a:r>
            <a:r>
              <a:rPr lang="en-US" dirty="0" smtClean="0"/>
              <a:t> (swallowing)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en-US" dirty="0" smtClean="0">
                <a:solidFill>
                  <a:srgbClr val="FFC000"/>
                </a:solidFill>
              </a:rPr>
              <a:t>Respiration </a:t>
            </a:r>
            <a:r>
              <a:rPr lang="en-US" dirty="0" smtClean="0"/>
              <a:t>(breathing)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en-US" dirty="0" smtClean="0">
                <a:solidFill>
                  <a:srgbClr val="FFC000"/>
                </a:solidFill>
              </a:rPr>
              <a:t>Phonation</a:t>
            </a:r>
            <a:r>
              <a:rPr lang="en-US" dirty="0" smtClean="0"/>
              <a:t> (voice production)</a:t>
            </a:r>
            <a:endParaRPr lang="en-US" dirty="0" smtClean="0">
              <a:solidFill>
                <a:srgbClr val="CC99FF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4474" y="620688"/>
            <a:ext cx="3995936" cy="3456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15030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990600"/>
            <a:ext cx="4953000" cy="52578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 smtClean="0"/>
              <a:t>The larynx related to major critical structures:</a:t>
            </a:r>
          </a:p>
          <a:p>
            <a:pPr lvl="1">
              <a:buFont typeface="Wingdings" pitchFamily="2" charset="2"/>
              <a:buChar char="§"/>
            </a:pPr>
            <a:r>
              <a:rPr lang="en-US" sz="3200" dirty="0" smtClean="0">
                <a:solidFill>
                  <a:srgbClr val="FF0000"/>
                </a:solidFill>
              </a:rPr>
              <a:t>Carotid arteries , jugular veins, and </a:t>
            </a:r>
            <a:r>
              <a:rPr lang="en-US" sz="3200" dirty="0" err="1" smtClean="0">
                <a:solidFill>
                  <a:srgbClr val="FF0000"/>
                </a:solidFill>
              </a:rPr>
              <a:t>vagus</a:t>
            </a:r>
            <a:r>
              <a:rPr lang="en-US" sz="3200" dirty="0" smtClean="0">
                <a:solidFill>
                  <a:srgbClr val="FF0000"/>
                </a:solidFill>
              </a:rPr>
              <a:t> nerve</a:t>
            </a:r>
          </a:p>
          <a:p>
            <a:pPr lvl="1">
              <a:buFont typeface="Wingdings" pitchFamily="2" charset="2"/>
              <a:buChar char="§"/>
            </a:pPr>
            <a:r>
              <a:rPr lang="en-US" sz="3200" dirty="0" smtClean="0">
                <a:solidFill>
                  <a:srgbClr val="FF0000"/>
                </a:solidFill>
              </a:rPr>
              <a:t>Superior and inferior thyroid arteries</a:t>
            </a:r>
          </a:p>
          <a:p>
            <a:pPr lvl="1">
              <a:buFont typeface="Wingdings" pitchFamily="2" charset="2"/>
              <a:buChar char="§"/>
            </a:pPr>
            <a:r>
              <a:rPr lang="en-US" sz="3200" dirty="0" smtClean="0">
                <a:solidFill>
                  <a:srgbClr val="FF0000"/>
                </a:solidFill>
              </a:rPr>
              <a:t>Superior and recurrent laryngeal nerves</a:t>
            </a:r>
          </a:p>
          <a:p>
            <a:pPr lvl="1"/>
            <a:endParaRPr lang="en-US" sz="2400" dirty="0" smtClean="0"/>
          </a:p>
        </p:txBody>
      </p:sp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533400"/>
          </a:xfrm>
        </p:spPr>
        <p:txBody>
          <a:bodyPr>
            <a:normAutofit fontScale="90000"/>
          </a:bodyPr>
          <a:lstStyle/>
          <a:p>
            <a:r>
              <a:rPr lang="en-US" sz="4000" b="1" dirty="0" smtClean="0">
                <a:solidFill>
                  <a:srgbClr val="FF0000"/>
                </a:solidFill>
                <a:latin typeface="Arial Rounded MT Bold" pitchFamily="34" charset="0"/>
              </a:rPr>
              <a:t>The Larynx: Relations</a:t>
            </a:r>
          </a:p>
        </p:txBody>
      </p:sp>
      <p:pic>
        <p:nvPicPr>
          <p:cNvPr id="16388" name="Picture 8" descr="LarynxAna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3733800"/>
            <a:ext cx="281940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9" name="Picture 5" descr="C:\Documents and Settings\user\My Documents\My Pictures\TrachAna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1066800"/>
            <a:ext cx="3114675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297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4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48418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dirty="0" smtClean="0">
                <a:solidFill>
                  <a:srgbClr val="FF0000"/>
                </a:solidFill>
                <a:latin typeface="Arial Rounded MT Bold" pitchFamily="34" charset="0"/>
              </a:rPr>
              <a:t>Structure</a:t>
            </a:r>
            <a:endParaRPr lang="en-US" dirty="0" smtClean="0">
              <a:solidFill>
                <a:srgbClr val="FF0000"/>
              </a:solidFill>
            </a:endParaRPr>
          </a:p>
        </p:txBody>
      </p:sp>
      <p:sp>
        <p:nvSpPr>
          <p:cNvPr id="17411" name="Content Placeholder 5"/>
          <p:cNvSpPr>
            <a:spLocks noGrp="1"/>
          </p:cNvSpPr>
          <p:nvPr>
            <p:ph type="body" sz="half" idx="1"/>
          </p:nvPr>
        </p:nvSpPr>
        <p:spPr>
          <a:xfrm>
            <a:off x="0" y="914400"/>
            <a:ext cx="4648200" cy="5410200"/>
          </a:xfrm>
        </p:spPr>
        <p:txBody>
          <a:bodyPr/>
          <a:lstStyle/>
          <a:p>
            <a:pPr eaLnBrk="1" hangingPunct="1"/>
            <a:r>
              <a:rPr lang="en-US" dirty="0" smtClean="0"/>
              <a:t>The larynx consists of four basic components: </a:t>
            </a:r>
          </a:p>
          <a:p>
            <a:pPr lvl="1" eaLnBrk="1" hangingPunct="1">
              <a:buClr>
                <a:srgbClr val="00FFFF"/>
              </a:buClr>
              <a:buFont typeface="Wingdings" pitchFamily="2" charset="2"/>
              <a:buChar char="§"/>
            </a:pPr>
            <a:r>
              <a:rPr lang="en-US" sz="3200" dirty="0" smtClean="0"/>
              <a:t>A cartilaginous skeleton</a:t>
            </a:r>
          </a:p>
          <a:p>
            <a:pPr lvl="1" eaLnBrk="1" hangingPunct="1">
              <a:buClr>
                <a:srgbClr val="00FFFF"/>
              </a:buClr>
              <a:buFont typeface="Wingdings" pitchFamily="2" charset="2"/>
              <a:buChar char="§"/>
            </a:pPr>
            <a:r>
              <a:rPr lang="en-US" sz="3200" dirty="0" smtClean="0"/>
              <a:t>Membranes and ligaments</a:t>
            </a:r>
          </a:p>
          <a:p>
            <a:pPr lvl="1" eaLnBrk="1" hangingPunct="1">
              <a:buClr>
                <a:srgbClr val="00FFFF"/>
              </a:buClr>
              <a:buFont typeface="Wingdings" pitchFamily="2" charset="2"/>
              <a:buChar char="§"/>
            </a:pPr>
            <a:r>
              <a:rPr lang="en-US" sz="3200" dirty="0" smtClean="0"/>
              <a:t>Intrinsic and extrinsic muscles</a:t>
            </a:r>
          </a:p>
          <a:p>
            <a:pPr lvl="1" eaLnBrk="1" hangingPunct="1">
              <a:buClr>
                <a:srgbClr val="00FFFF"/>
              </a:buClr>
              <a:buFont typeface="Wingdings" pitchFamily="2" charset="2"/>
              <a:buChar char="§"/>
            </a:pPr>
            <a:r>
              <a:rPr lang="en-US" sz="3200" dirty="0" smtClean="0"/>
              <a:t>Mucosal lining</a:t>
            </a:r>
          </a:p>
        </p:txBody>
      </p:sp>
      <p:pic>
        <p:nvPicPr>
          <p:cNvPr id="17412" name="Picture 5" descr="C:\Documents and Settings\user\My Documents\My Pictures\Larynx%20front.jpg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1" t="6728" r="3922" b="9180"/>
          <a:stretch>
            <a:fillRect/>
          </a:stretch>
        </p:blipFill>
        <p:spPr>
          <a:xfrm>
            <a:off x="4800600" y="1447800"/>
            <a:ext cx="3657600" cy="4575175"/>
          </a:xfrm>
          <a:noFill/>
        </p:spPr>
      </p:pic>
    </p:spTree>
    <p:extLst>
      <p:ext uri="{BB962C8B-B14F-4D97-AF65-F5344CB8AC3E}">
        <p14:creationId xmlns:p14="http://schemas.microsoft.com/office/powerpoint/2010/main" val="2486295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484187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rgbClr val="FF0000"/>
                </a:solidFill>
                <a:latin typeface="Arial Rounded MT Bold" pitchFamily="34" charset="0"/>
              </a:rPr>
              <a:t>The Cartilages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81000" y="1066800"/>
            <a:ext cx="4343400" cy="502920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en-US" dirty="0" smtClean="0"/>
              <a:t>The cartilaginous skeleton is  comprised of :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§"/>
              <a:defRPr/>
            </a:pPr>
            <a:r>
              <a:rPr lang="en-US" sz="3200" dirty="0" smtClean="0">
                <a:solidFill>
                  <a:srgbClr val="00FFFF"/>
                </a:solidFill>
              </a:rPr>
              <a:t>Single Cartilages</a:t>
            </a:r>
            <a:r>
              <a:rPr lang="en-US" sz="3200" dirty="0" smtClean="0"/>
              <a:t>:</a:t>
            </a:r>
          </a:p>
          <a:p>
            <a:pPr lvl="2" eaLnBrk="1" hangingPunct="1">
              <a:lnSpc>
                <a:spcPct val="90000"/>
              </a:lnSpc>
              <a:buFont typeface="Wingdings" pitchFamily="2" charset="2"/>
              <a:buChar char="§"/>
              <a:defRPr/>
            </a:pPr>
            <a:r>
              <a:rPr lang="en-US" sz="2800" dirty="0" smtClean="0">
                <a:solidFill>
                  <a:srgbClr val="FF9900"/>
                </a:solidFill>
              </a:rPr>
              <a:t>Thyroid</a:t>
            </a:r>
          </a:p>
          <a:p>
            <a:pPr lvl="2" eaLnBrk="1" hangingPunct="1">
              <a:lnSpc>
                <a:spcPct val="90000"/>
              </a:lnSpc>
              <a:buFont typeface="Wingdings" pitchFamily="2" charset="2"/>
              <a:buChar char="§"/>
              <a:defRPr/>
            </a:pPr>
            <a:r>
              <a:rPr lang="en-US" sz="2800" dirty="0" err="1" smtClean="0">
                <a:solidFill>
                  <a:srgbClr val="FF9900"/>
                </a:solidFill>
              </a:rPr>
              <a:t>Cricoid</a:t>
            </a:r>
            <a:endParaRPr lang="en-US" sz="2800" dirty="0" smtClean="0">
              <a:solidFill>
                <a:srgbClr val="FF9900"/>
              </a:solidFill>
            </a:endParaRPr>
          </a:p>
          <a:p>
            <a:pPr lvl="2" eaLnBrk="1" hangingPunct="1">
              <a:lnSpc>
                <a:spcPct val="90000"/>
              </a:lnSpc>
              <a:buFont typeface="Wingdings" pitchFamily="2" charset="2"/>
              <a:buChar char="§"/>
              <a:defRPr/>
            </a:pPr>
            <a:r>
              <a:rPr lang="en-US" sz="2800" dirty="0" smtClean="0">
                <a:solidFill>
                  <a:srgbClr val="FF9900"/>
                </a:solidFill>
              </a:rPr>
              <a:t>Epiglottis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§"/>
              <a:defRPr/>
            </a:pPr>
            <a:r>
              <a:rPr lang="en-US" sz="3200" dirty="0" smtClean="0">
                <a:solidFill>
                  <a:srgbClr val="00FFFF"/>
                </a:solidFill>
              </a:rPr>
              <a:t>Paired Cartilages</a:t>
            </a:r>
            <a:r>
              <a:rPr lang="en-US" sz="3200" dirty="0" smtClean="0"/>
              <a:t>:</a:t>
            </a:r>
          </a:p>
          <a:p>
            <a:pPr lvl="2" eaLnBrk="1" hangingPunct="1">
              <a:lnSpc>
                <a:spcPct val="90000"/>
              </a:lnSpc>
              <a:buFont typeface="Wingdings" pitchFamily="2" charset="2"/>
              <a:buChar char="§"/>
              <a:defRPr/>
            </a:pPr>
            <a:r>
              <a:rPr lang="en-US" sz="2800" dirty="0" err="1" smtClean="0">
                <a:solidFill>
                  <a:srgbClr val="FF9900"/>
                </a:solidFill>
              </a:rPr>
              <a:t>Arytenoid</a:t>
            </a:r>
            <a:endParaRPr lang="en-US" sz="2800" dirty="0" smtClean="0">
              <a:solidFill>
                <a:srgbClr val="FF9900"/>
              </a:solidFill>
            </a:endParaRPr>
          </a:p>
          <a:p>
            <a:pPr lvl="2" eaLnBrk="1" hangingPunct="1">
              <a:lnSpc>
                <a:spcPct val="90000"/>
              </a:lnSpc>
              <a:buFont typeface="Wingdings" pitchFamily="2" charset="2"/>
              <a:buChar char="§"/>
              <a:defRPr/>
            </a:pPr>
            <a:r>
              <a:rPr lang="en-US" sz="2800" dirty="0" err="1" smtClean="0">
                <a:solidFill>
                  <a:srgbClr val="FF9900"/>
                </a:solidFill>
              </a:rPr>
              <a:t>Corniculate</a:t>
            </a:r>
            <a:r>
              <a:rPr lang="en-US" sz="2800" dirty="0" smtClean="0">
                <a:solidFill>
                  <a:srgbClr val="FF9900"/>
                </a:solidFill>
              </a:rPr>
              <a:t> </a:t>
            </a:r>
          </a:p>
          <a:p>
            <a:pPr lvl="2" eaLnBrk="1" hangingPunct="1">
              <a:lnSpc>
                <a:spcPct val="90000"/>
              </a:lnSpc>
              <a:buFont typeface="Wingdings" pitchFamily="2" charset="2"/>
              <a:buChar char="§"/>
              <a:defRPr/>
            </a:pPr>
            <a:r>
              <a:rPr lang="en-US" sz="2800" dirty="0" smtClean="0">
                <a:solidFill>
                  <a:srgbClr val="FF9900"/>
                </a:solidFill>
              </a:rPr>
              <a:t>Cuneiform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700" dirty="0" smtClean="0"/>
          </a:p>
        </p:txBody>
      </p:sp>
      <p:pic>
        <p:nvPicPr>
          <p:cNvPr id="18437" name="Picture 8" descr="C:\Documents and Settings\user\My Documents\My Pictures\bvn.jpg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00600" y="990600"/>
            <a:ext cx="4098925" cy="2971800"/>
          </a:xfrm>
          <a:noFill/>
        </p:spPr>
      </p:pic>
      <p:sp>
        <p:nvSpPr>
          <p:cNvPr id="18436" name="TextBox 8"/>
          <p:cNvSpPr txBox="1">
            <a:spLocks noChangeArrowheads="1"/>
          </p:cNvSpPr>
          <p:nvPr/>
        </p:nvSpPr>
        <p:spPr bwMode="auto">
          <a:xfrm>
            <a:off x="457200" y="5791200"/>
            <a:ext cx="83058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prstClr val="white"/>
              </a:solidFill>
              <a:latin typeface="Calibri" pitchFamily="34" charset="0"/>
            </a:endParaRPr>
          </a:p>
        </p:txBody>
      </p:sp>
      <p:pic>
        <p:nvPicPr>
          <p:cNvPr id="18438" name="Picture 5" descr="C:\Documents and Settings\user\My Documents\My Pictures\IntrisicM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4038600"/>
            <a:ext cx="312420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7305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58813"/>
            <a:ext cx="7772400" cy="922337"/>
          </a:xfrm>
          <a:noFill/>
        </p:spPr>
        <p:txBody>
          <a:bodyPr/>
          <a:lstStyle/>
          <a:p>
            <a:r>
              <a:rPr lang="en-US" sz="4800" smtClean="0"/>
              <a:t>Laryngeal Cartilage's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979488" y="2249488"/>
            <a:ext cx="3490912" cy="3846512"/>
          </a:xfrm>
          <a:noFill/>
        </p:spPr>
        <p:txBody>
          <a:bodyPr>
            <a:normAutofit lnSpcReduction="10000"/>
          </a:bodyPr>
          <a:lstStyle/>
          <a:p>
            <a:r>
              <a:rPr lang="en-US" sz="4000" smtClean="0"/>
              <a:t>3 Unpaired Cartilage's</a:t>
            </a:r>
          </a:p>
          <a:p>
            <a:pPr>
              <a:lnSpc>
                <a:spcPct val="135000"/>
              </a:lnSpc>
              <a:buFontTx/>
              <a:buNone/>
            </a:pPr>
            <a:r>
              <a:rPr lang="en-US" sz="3600" smtClean="0"/>
              <a:t>	-</a:t>
            </a:r>
            <a:r>
              <a:rPr lang="en-US" sz="4000" smtClean="0"/>
              <a:t>Epiglottis</a:t>
            </a:r>
          </a:p>
          <a:p>
            <a:pPr>
              <a:lnSpc>
                <a:spcPct val="135000"/>
              </a:lnSpc>
              <a:buFontTx/>
              <a:buNone/>
            </a:pPr>
            <a:r>
              <a:rPr lang="en-US" sz="4000" smtClean="0"/>
              <a:t>	-Thyroid</a:t>
            </a:r>
          </a:p>
          <a:p>
            <a:pPr>
              <a:lnSpc>
                <a:spcPct val="135000"/>
              </a:lnSpc>
              <a:buFontTx/>
              <a:buNone/>
            </a:pPr>
            <a:r>
              <a:rPr lang="en-US" sz="4000" smtClean="0"/>
              <a:t>	-Cricoid</a:t>
            </a:r>
          </a:p>
        </p:txBody>
      </p:sp>
      <p:pic>
        <p:nvPicPr>
          <p:cNvPr id="15364" name="Picture 4"/>
          <p:cNvPicPr>
            <a:picLocks noGrp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27613" y="2160588"/>
            <a:ext cx="2601912" cy="3910012"/>
          </a:xfrm>
          <a:noFill/>
        </p:spPr>
      </p:pic>
      <p:sp>
        <p:nvSpPr>
          <p:cNvPr id="15365" name="Line 5"/>
          <p:cNvSpPr>
            <a:spLocks noChangeShapeType="1"/>
          </p:cNvSpPr>
          <p:nvPr/>
        </p:nvSpPr>
        <p:spPr bwMode="auto">
          <a:xfrm flipV="1">
            <a:off x="3609975" y="3309938"/>
            <a:ext cx="2665413" cy="774700"/>
          </a:xfrm>
          <a:prstGeom prst="line">
            <a:avLst/>
          </a:prstGeom>
          <a:noFill/>
          <a:ln w="50800">
            <a:solidFill>
              <a:srgbClr val="0000FF"/>
            </a:solidFill>
            <a:round/>
            <a:headEnd type="none" w="sm" len="sm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66" name="Line 6"/>
          <p:cNvSpPr>
            <a:spLocks noChangeShapeType="1"/>
          </p:cNvSpPr>
          <p:nvPr/>
        </p:nvSpPr>
        <p:spPr bwMode="auto">
          <a:xfrm flipV="1">
            <a:off x="3309938" y="4191000"/>
            <a:ext cx="2633662" cy="738188"/>
          </a:xfrm>
          <a:prstGeom prst="line">
            <a:avLst/>
          </a:prstGeom>
          <a:noFill/>
          <a:ln w="50800">
            <a:solidFill>
              <a:srgbClr val="0000FF"/>
            </a:solidFill>
            <a:round/>
            <a:headEnd type="none" w="sm" len="sm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67" name="Line 7"/>
          <p:cNvSpPr>
            <a:spLocks noChangeShapeType="1"/>
          </p:cNvSpPr>
          <p:nvPr/>
        </p:nvSpPr>
        <p:spPr bwMode="auto">
          <a:xfrm flipV="1">
            <a:off x="3273425" y="4905375"/>
            <a:ext cx="3049588" cy="1023938"/>
          </a:xfrm>
          <a:prstGeom prst="line">
            <a:avLst/>
          </a:prstGeom>
          <a:noFill/>
          <a:ln w="50800">
            <a:solidFill>
              <a:srgbClr val="0000FF"/>
            </a:solidFill>
            <a:round/>
            <a:headEnd type="none" w="sm" len="sm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088310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5" grpId="0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990600"/>
            <a:ext cx="4114800" cy="5562600"/>
          </a:xfrm>
          <a:noFill/>
        </p:spPr>
        <p:txBody>
          <a:bodyPr/>
          <a:lstStyle/>
          <a:p>
            <a:pPr>
              <a:lnSpc>
                <a:spcPct val="105000"/>
              </a:lnSpc>
            </a:pPr>
            <a:r>
              <a:rPr lang="en-US" sz="4000" u="sng" dirty="0" smtClean="0"/>
              <a:t>3 Paired Cartilage's</a:t>
            </a:r>
          </a:p>
          <a:p>
            <a:pPr>
              <a:buFontTx/>
              <a:buNone/>
            </a:pPr>
            <a:r>
              <a:rPr lang="en-US" sz="4800" dirty="0" smtClean="0"/>
              <a:t>Cuneiform</a:t>
            </a:r>
          </a:p>
          <a:p>
            <a:pPr>
              <a:buFontTx/>
              <a:buNone/>
            </a:pPr>
            <a:r>
              <a:rPr lang="en-US" sz="4800" dirty="0" smtClean="0"/>
              <a:t>-</a:t>
            </a:r>
            <a:r>
              <a:rPr lang="en-US" sz="4800" dirty="0" err="1" smtClean="0"/>
              <a:t>Corniculate</a:t>
            </a:r>
            <a:endParaRPr lang="en-US" sz="4800" dirty="0" smtClean="0"/>
          </a:p>
          <a:p>
            <a:pPr>
              <a:buFontTx/>
              <a:buNone/>
            </a:pPr>
            <a:r>
              <a:rPr lang="en-US" sz="4800" dirty="0" smtClean="0"/>
              <a:t>-Arytenoid</a:t>
            </a:r>
          </a:p>
        </p:txBody>
      </p:sp>
      <p:pic>
        <p:nvPicPr>
          <p:cNvPr id="16387" name="Picture 3"/>
          <p:cNvPicPr>
            <a:picLocks noGrp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53000" y="762000"/>
            <a:ext cx="3352800" cy="57150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FF33CC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8" name="Line 4"/>
          <p:cNvSpPr>
            <a:spLocks noChangeShapeType="1"/>
          </p:cNvSpPr>
          <p:nvPr/>
        </p:nvSpPr>
        <p:spPr bwMode="auto">
          <a:xfrm flipV="1">
            <a:off x="3278188" y="4114800"/>
            <a:ext cx="3198812" cy="1225550"/>
          </a:xfrm>
          <a:prstGeom prst="line">
            <a:avLst/>
          </a:prstGeom>
          <a:noFill/>
          <a:ln w="25400">
            <a:solidFill>
              <a:srgbClr val="FF33CC"/>
            </a:solidFill>
            <a:round/>
            <a:headEnd type="none" w="sm" len="sm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389" name="Line 5"/>
          <p:cNvSpPr>
            <a:spLocks noChangeShapeType="1"/>
          </p:cNvSpPr>
          <p:nvPr/>
        </p:nvSpPr>
        <p:spPr bwMode="auto">
          <a:xfrm flipV="1">
            <a:off x="5116513" y="4083050"/>
            <a:ext cx="1751012" cy="544513"/>
          </a:xfrm>
          <a:prstGeom prst="line">
            <a:avLst/>
          </a:prstGeom>
          <a:noFill/>
          <a:ln w="25400">
            <a:solidFill>
              <a:srgbClr val="FF33CC"/>
            </a:solidFill>
            <a:round/>
            <a:headEnd type="none" w="sm" len="sm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390" name="Line 6"/>
          <p:cNvSpPr>
            <a:spLocks noChangeShapeType="1"/>
          </p:cNvSpPr>
          <p:nvPr/>
        </p:nvSpPr>
        <p:spPr bwMode="auto">
          <a:xfrm flipV="1">
            <a:off x="3609975" y="3810000"/>
            <a:ext cx="2867025" cy="639763"/>
          </a:xfrm>
          <a:prstGeom prst="line">
            <a:avLst/>
          </a:prstGeom>
          <a:noFill/>
          <a:ln w="25400">
            <a:solidFill>
              <a:srgbClr val="FF33CC"/>
            </a:solidFill>
            <a:round/>
            <a:headEnd type="none" w="sm" len="sm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391" name="Line 7"/>
          <p:cNvSpPr>
            <a:spLocks noChangeShapeType="1"/>
          </p:cNvSpPr>
          <p:nvPr/>
        </p:nvSpPr>
        <p:spPr bwMode="auto">
          <a:xfrm flipV="1">
            <a:off x="5451475" y="3825875"/>
            <a:ext cx="1516063" cy="190500"/>
          </a:xfrm>
          <a:prstGeom prst="line">
            <a:avLst/>
          </a:prstGeom>
          <a:noFill/>
          <a:ln w="25400">
            <a:solidFill>
              <a:srgbClr val="FF33CC"/>
            </a:solidFill>
            <a:round/>
            <a:headEnd type="none" w="sm" len="sm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392" name="Line 8"/>
          <p:cNvSpPr>
            <a:spLocks noChangeShapeType="1"/>
          </p:cNvSpPr>
          <p:nvPr/>
        </p:nvSpPr>
        <p:spPr bwMode="auto">
          <a:xfrm>
            <a:off x="3541713" y="3573463"/>
            <a:ext cx="2768600" cy="36512"/>
          </a:xfrm>
          <a:prstGeom prst="line">
            <a:avLst/>
          </a:prstGeom>
          <a:noFill/>
          <a:ln w="25400">
            <a:solidFill>
              <a:srgbClr val="FF33CC"/>
            </a:solidFill>
            <a:round/>
            <a:headEnd type="none" w="sm" len="sm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393" name="Line 9"/>
          <p:cNvSpPr>
            <a:spLocks noChangeShapeType="1"/>
          </p:cNvSpPr>
          <p:nvPr/>
        </p:nvSpPr>
        <p:spPr bwMode="auto">
          <a:xfrm flipV="1">
            <a:off x="3473450" y="3581400"/>
            <a:ext cx="3613150" cy="22225"/>
          </a:xfrm>
          <a:prstGeom prst="line">
            <a:avLst/>
          </a:prstGeom>
          <a:noFill/>
          <a:ln w="25400">
            <a:solidFill>
              <a:srgbClr val="FF33CC"/>
            </a:solidFill>
            <a:round/>
            <a:headEnd type="none" w="sm" len="sm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181668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7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7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7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7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2" grpId="0" build="p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3"/>
          <p:cNvSpPr>
            <a:spLocks noGrp="1"/>
          </p:cNvSpPr>
          <p:nvPr>
            <p:ph type="body" sz="half" idx="4294967295"/>
          </p:nvPr>
        </p:nvSpPr>
        <p:spPr>
          <a:xfrm>
            <a:off x="0" y="1052513"/>
            <a:ext cx="4495800" cy="5257800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buFont typeface="Arial" pitchFamily="34" charset="0"/>
              <a:buChar char="•"/>
            </a:pPr>
            <a:r>
              <a:rPr lang="en-US" sz="2400" dirty="0" smtClean="0"/>
              <a:t>All the cartilages, except the epiglottis, are of </a:t>
            </a:r>
            <a:r>
              <a:rPr lang="en-US" sz="2400" dirty="0" smtClean="0">
                <a:solidFill>
                  <a:srgbClr val="FFFF00"/>
                </a:solidFill>
              </a:rPr>
              <a:t>hyaline</a:t>
            </a:r>
            <a:r>
              <a:rPr lang="en-US" sz="2400" dirty="0" smtClean="0"/>
              <a:t> type. </a:t>
            </a:r>
          </a:p>
          <a:p>
            <a:pPr eaLnBrk="1" hangingPunct="1">
              <a:lnSpc>
                <a:spcPct val="80000"/>
              </a:lnSpc>
              <a:buFont typeface="Arial" pitchFamily="34" charset="0"/>
              <a:buChar char="•"/>
            </a:pPr>
            <a:r>
              <a:rPr lang="en-US" sz="2400" dirty="0" smtClean="0"/>
              <a:t>Epiglottis is formed of </a:t>
            </a:r>
            <a:r>
              <a:rPr lang="en-US" sz="2400" dirty="0" smtClean="0">
                <a:solidFill>
                  <a:srgbClr val="FFFF00"/>
                </a:solidFill>
              </a:rPr>
              <a:t>elastic</a:t>
            </a:r>
            <a:r>
              <a:rPr lang="en-US" sz="2400" dirty="0" smtClean="0"/>
              <a:t> cartilage </a:t>
            </a:r>
          </a:p>
          <a:p>
            <a:pPr eaLnBrk="1" hangingPunct="1">
              <a:lnSpc>
                <a:spcPct val="80000"/>
              </a:lnSpc>
              <a:buFont typeface="Arial" pitchFamily="34" charset="0"/>
              <a:buChar char="•"/>
            </a:pPr>
            <a:r>
              <a:rPr lang="en-US" sz="2400" dirty="0" smtClean="0"/>
              <a:t>The cartilages are:</a:t>
            </a:r>
          </a:p>
          <a:p>
            <a:pPr lvl="1" eaLnBrk="1" hangingPunct="1">
              <a:lnSpc>
                <a:spcPct val="80000"/>
              </a:lnSpc>
              <a:buClr>
                <a:srgbClr val="00FFFF"/>
              </a:buClr>
              <a:buFont typeface="Arial" pitchFamily="34" charset="0"/>
              <a:buChar char="•"/>
            </a:pPr>
            <a:r>
              <a:rPr lang="en-US" sz="3600" dirty="0" smtClean="0"/>
              <a:t>Connected by </a:t>
            </a:r>
            <a:r>
              <a:rPr lang="en-US" sz="3600" dirty="0" smtClean="0">
                <a:solidFill>
                  <a:srgbClr val="FF99FF"/>
                </a:solidFill>
              </a:rPr>
              <a:t>joints</a:t>
            </a:r>
            <a:r>
              <a:rPr lang="en-US" sz="3600" dirty="0" smtClean="0"/>
              <a:t>, </a:t>
            </a:r>
            <a:r>
              <a:rPr lang="en-US" sz="3600" dirty="0" smtClean="0">
                <a:solidFill>
                  <a:srgbClr val="FF99FF"/>
                </a:solidFill>
              </a:rPr>
              <a:t>membranes</a:t>
            </a:r>
            <a:r>
              <a:rPr lang="en-US" sz="3600" dirty="0" smtClean="0"/>
              <a:t> &amp; </a:t>
            </a:r>
            <a:r>
              <a:rPr lang="en-US" sz="3600" dirty="0" smtClean="0">
                <a:solidFill>
                  <a:srgbClr val="FF99FF"/>
                </a:solidFill>
              </a:rPr>
              <a:t>ligaments</a:t>
            </a:r>
          </a:p>
          <a:p>
            <a:pPr lvl="1" eaLnBrk="1" hangingPunct="1">
              <a:lnSpc>
                <a:spcPct val="80000"/>
              </a:lnSpc>
              <a:buClr>
                <a:srgbClr val="00FFFF"/>
              </a:buClr>
              <a:buFont typeface="Arial" pitchFamily="34" charset="0"/>
              <a:buChar char="•"/>
            </a:pPr>
            <a:r>
              <a:rPr lang="en-US" sz="3600" dirty="0" smtClean="0"/>
              <a:t>Moved by </a:t>
            </a:r>
            <a:r>
              <a:rPr lang="en-US" sz="3600" dirty="0" smtClean="0">
                <a:solidFill>
                  <a:srgbClr val="FF00FF"/>
                </a:solidFill>
              </a:rPr>
              <a:t>muscles</a:t>
            </a:r>
          </a:p>
          <a:p>
            <a:pPr>
              <a:buFont typeface="Arial" pitchFamily="34" charset="0"/>
              <a:buChar char="•"/>
            </a:pPr>
            <a:endParaRPr lang="en-US" sz="2400" dirty="0" smtClean="0"/>
          </a:p>
        </p:txBody>
      </p:sp>
      <p:pic>
        <p:nvPicPr>
          <p:cNvPr id="19459" name="Picture 5" descr="C:\Documents and Settings\user\My Documents\My Pictures\Larynx%20front.jpg"/>
          <p:cNvPicPr>
            <a:picLocks noGrp="1" noChangeAspect="1" noChangeArrowheads="1"/>
          </p:cNvPicPr>
          <p:nvPr>
            <p:ph type="clipArt"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1" t="6728" r="3922" b="9180"/>
          <a:stretch>
            <a:fillRect/>
          </a:stretch>
        </p:blipFill>
        <p:spPr>
          <a:xfrm>
            <a:off x="5521325" y="1196975"/>
            <a:ext cx="3622675" cy="4530725"/>
          </a:xfrm>
          <a:noFill/>
        </p:spPr>
      </p:pic>
    </p:spTree>
    <p:extLst>
      <p:ext uri="{BB962C8B-B14F-4D97-AF65-F5344CB8AC3E}">
        <p14:creationId xmlns:p14="http://schemas.microsoft.com/office/powerpoint/2010/main" val="4100277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4572000" cy="484188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 smtClean="0">
                <a:solidFill>
                  <a:srgbClr val="FFFFCC"/>
                </a:solidFill>
                <a:latin typeface="Arial Rounded MT Bold" pitchFamily="34" charset="0"/>
              </a:rPr>
              <a:t>Thyroid Cartilage</a:t>
            </a:r>
          </a:p>
        </p:txBody>
      </p:sp>
      <p:sp>
        <p:nvSpPr>
          <p:cNvPr id="20483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066800"/>
            <a:ext cx="5715000" cy="510540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  <a:buFont typeface="Arial" pitchFamily="34" charset="0"/>
              <a:buChar char="•"/>
            </a:pPr>
            <a:r>
              <a:rPr lang="en-US" sz="2400" dirty="0" smtClean="0"/>
              <a:t>Has </a:t>
            </a:r>
            <a:r>
              <a:rPr lang="en-US" sz="2400" dirty="0" smtClean="0">
                <a:solidFill>
                  <a:srgbClr val="FFFF00"/>
                </a:solidFill>
              </a:rPr>
              <a:t>two </a:t>
            </a:r>
            <a:r>
              <a:rPr lang="en-US" sz="2400" dirty="0" err="1" smtClean="0">
                <a:solidFill>
                  <a:srgbClr val="FFFF00"/>
                </a:solidFill>
              </a:rPr>
              <a:t>laminae</a:t>
            </a:r>
            <a:r>
              <a:rPr lang="en-US" sz="2400" dirty="0" smtClean="0"/>
              <a:t>, which meet in the midline and  form a prominent angle, called </a:t>
            </a:r>
            <a:r>
              <a:rPr lang="en-US" sz="2400" dirty="0" smtClean="0">
                <a:solidFill>
                  <a:srgbClr val="FFFF00"/>
                </a:solidFill>
              </a:rPr>
              <a:t>laryngeal prominence </a:t>
            </a:r>
            <a:r>
              <a:rPr lang="en-US" sz="2400" dirty="0" smtClean="0"/>
              <a:t>(</a:t>
            </a:r>
            <a:r>
              <a:rPr lang="en-US" sz="2400" dirty="0" smtClean="0">
                <a:solidFill>
                  <a:srgbClr val="FFFF00"/>
                </a:solidFill>
              </a:rPr>
              <a:t>Adam’s apple</a:t>
            </a:r>
            <a:r>
              <a:rPr lang="en-US" sz="2400" dirty="0" smtClean="0"/>
              <a:t>) and the </a:t>
            </a:r>
            <a:r>
              <a:rPr lang="en-US" sz="2400" dirty="0" smtClean="0">
                <a:solidFill>
                  <a:srgbClr val="FFC000"/>
                </a:solidFill>
              </a:rPr>
              <a:t>superior thyroid notch </a:t>
            </a:r>
            <a:r>
              <a:rPr lang="en-US" sz="2400" dirty="0" smtClean="0"/>
              <a:t>at the rostral margin of the</a:t>
            </a:r>
          </a:p>
          <a:p>
            <a:pPr eaLnBrk="1" hangingPunct="1">
              <a:lnSpc>
                <a:spcPct val="90000"/>
              </a:lnSpc>
              <a:buFont typeface="Arial" pitchFamily="34" charset="0"/>
              <a:buChar char="•"/>
            </a:pPr>
            <a:r>
              <a:rPr lang="en-US" sz="2400" dirty="0" smtClean="0"/>
              <a:t>The </a:t>
            </a:r>
            <a:r>
              <a:rPr lang="en-US" sz="2400" dirty="0" smtClean="0">
                <a:solidFill>
                  <a:srgbClr val="FFFF00"/>
                </a:solidFill>
              </a:rPr>
              <a:t>posterior border </a:t>
            </a:r>
            <a:r>
              <a:rPr lang="en-US" sz="2400" dirty="0" smtClean="0"/>
              <a:t>of each lamina forms </a:t>
            </a:r>
            <a:r>
              <a:rPr lang="en-US" sz="2400" dirty="0" smtClean="0">
                <a:solidFill>
                  <a:srgbClr val="FFFF00"/>
                </a:solidFill>
              </a:rPr>
              <a:t>superior &amp; inferior </a:t>
            </a:r>
            <a:r>
              <a:rPr lang="en-US" sz="2400" dirty="0" err="1" smtClean="0">
                <a:solidFill>
                  <a:srgbClr val="FFFF00"/>
                </a:solidFill>
              </a:rPr>
              <a:t>cornu</a:t>
            </a:r>
            <a:r>
              <a:rPr lang="en-US" sz="2400" dirty="0" smtClean="0">
                <a:solidFill>
                  <a:srgbClr val="FFFF00"/>
                </a:solidFill>
              </a:rPr>
              <a:t> </a:t>
            </a:r>
            <a:r>
              <a:rPr lang="en-US" sz="2400" dirty="0" smtClean="0"/>
              <a:t>(horns)</a:t>
            </a:r>
            <a:endParaRPr lang="en-US" sz="2400" dirty="0" smtClean="0">
              <a:solidFill>
                <a:srgbClr val="FFFF00"/>
              </a:solidFill>
            </a:endParaRPr>
          </a:p>
          <a:p>
            <a:pPr eaLnBrk="1" hangingPunct="1">
              <a:lnSpc>
                <a:spcPct val="90000"/>
              </a:lnSpc>
              <a:buFont typeface="Arial" pitchFamily="34" charset="0"/>
              <a:buChar char="•"/>
            </a:pPr>
            <a:r>
              <a:rPr lang="en-US" sz="2400" dirty="0" smtClean="0"/>
              <a:t>Outer surface of each lamina shows an </a:t>
            </a:r>
            <a:r>
              <a:rPr lang="en-US" sz="2400" dirty="0" smtClean="0">
                <a:solidFill>
                  <a:srgbClr val="FFC000"/>
                </a:solidFill>
              </a:rPr>
              <a:t>oblique line </a:t>
            </a:r>
            <a:r>
              <a:rPr lang="en-US" sz="2400" dirty="0" smtClean="0"/>
              <a:t>which gives attachment to </a:t>
            </a:r>
            <a:r>
              <a:rPr lang="en-US" sz="2400" dirty="0" err="1" smtClean="0">
                <a:solidFill>
                  <a:srgbClr val="FF00FF"/>
                </a:solidFill>
              </a:rPr>
              <a:t>thyrohyoid</a:t>
            </a:r>
            <a:r>
              <a:rPr lang="en-US" sz="2400" dirty="0" smtClean="0"/>
              <a:t>, </a:t>
            </a:r>
            <a:r>
              <a:rPr lang="en-US" sz="2400" dirty="0" err="1" smtClean="0">
                <a:solidFill>
                  <a:srgbClr val="FF00FF"/>
                </a:solidFill>
              </a:rPr>
              <a:t>sternothyroid</a:t>
            </a:r>
            <a:r>
              <a:rPr lang="en-US" sz="2400" dirty="0" smtClean="0"/>
              <a:t> &amp; </a:t>
            </a:r>
            <a:r>
              <a:rPr lang="en-US" sz="2400" dirty="0" smtClean="0">
                <a:solidFill>
                  <a:srgbClr val="FF00FF"/>
                </a:solidFill>
              </a:rPr>
              <a:t>inferior constrictor of the pharynx </a:t>
            </a:r>
          </a:p>
          <a:p>
            <a:pPr eaLnBrk="1" hangingPunct="1">
              <a:lnSpc>
                <a:spcPct val="90000"/>
              </a:lnSpc>
              <a:buFont typeface="Arial" pitchFamily="34" charset="0"/>
              <a:buChar char="•"/>
            </a:pPr>
            <a:r>
              <a:rPr lang="en-US" sz="2400" dirty="0" smtClean="0"/>
              <a:t>The</a:t>
            </a:r>
            <a:r>
              <a:rPr lang="en-US" sz="2400" dirty="0" smtClean="0">
                <a:solidFill>
                  <a:srgbClr val="FF00FF"/>
                </a:solidFill>
              </a:rPr>
              <a:t>  </a:t>
            </a:r>
            <a:r>
              <a:rPr lang="en-US" sz="2400" dirty="0" smtClean="0">
                <a:solidFill>
                  <a:srgbClr val="FFFF00"/>
                </a:solidFill>
              </a:rPr>
              <a:t>superior border </a:t>
            </a:r>
            <a:r>
              <a:rPr lang="en-US" sz="2400" dirty="0" smtClean="0"/>
              <a:t>gives attachment to the </a:t>
            </a:r>
            <a:r>
              <a:rPr lang="en-US" sz="2400" dirty="0" err="1" smtClean="0">
                <a:solidFill>
                  <a:srgbClr val="FF00FF"/>
                </a:solidFill>
              </a:rPr>
              <a:t>thyrohyoid</a:t>
            </a:r>
            <a:r>
              <a:rPr lang="en-US" sz="2400" dirty="0" smtClean="0">
                <a:solidFill>
                  <a:srgbClr val="FF00FF"/>
                </a:solidFill>
              </a:rPr>
              <a:t> membrane</a:t>
            </a:r>
          </a:p>
        </p:txBody>
      </p:sp>
      <p:pic>
        <p:nvPicPr>
          <p:cNvPr id="20484" name="ClipArt Placeholder 6" descr="C:\Documents and Settings\user\My Documents\My Pictures\Picture1ok.png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344" t="10657" b="8270"/>
          <a:stretch>
            <a:fillRect/>
          </a:stretch>
        </p:blipFill>
        <p:spPr>
          <a:xfrm>
            <a:off x="5943600" y="228600"/>
            <a:ext cx="2590800" cy="3027363"/>
          </a:xfrm>
          <a:noFill/>
        </p:spPr>
      </p:pic>
      <p:pic>
        <p:nvPicPr>
          <p:cNvPr id="20485" name="Picture 7" descr="C:\Documents and Settings\user\My Documents\My Pictures\bnh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530"/>
          <a:stretch>
            <a:fillRect/>
          </a:stretch>
        </p:blipFill>
        <p:spPr bwMode="auto">
          <a:xfrm>
            <a:off x="5791200" y="3429000"/>
            <a:ext cx="274320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6" name="TextBox 8"/>
          <p:cNvSpPr txBox="1">
            <a:spLocks noChangeArrowheads="1"/>
          </p:cNvSpPr>
          <p:nvPr/>
        </p:nvSpPr>
        <p:spPr bwMode="auto">
          <a:xfrm>
            <a:off x="7620000" y="3886200"/>
            <a:ext cx="762000" cy="639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200" b="1">
                <a:solidFill>
                  <a:srgbClr val="FF0000"/>
                </a:solidFill>
              </a:rPr>
              <a:t>Oblique      line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200" b="1">
              <a:solidFill>
                <a:prstClr val="black"/>
              </a:solidFill>
            </a:endParaRPr>
          </a:p>
        </p:txBody>
      </p:sp>
      <p:cxnSp>
        <p:nvCxnSpPr>
          <p:cNvPr id="20487" name="Straight Arrow Connector 10"/>
          <p:cNvCxnSpPr>
            <a:cxnSpLocks noChangeShapeType="1"/>
            <a:stCxn id="20486" idx="1"/>
          </p:cNvCxnSpPr>
          <p:nvPr/>
        </p:nvCxnSpPr>
        <p:spPr bwMode="auto">
          <a:xfrm flipH="1">
            <a:off x="6553200" y="4206875"/>
            <a:ext cx="1066800" cy="654050"/>
          </a:xfrm>
          <a:prstGeom prst="straightConnector1">
            <a:avLst/>
          </a:prstGeom>
          <a:noFill/>
          <a:ln w="12700" algn="ctr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0488" name="TextBox 17"/>
          <p:cNvSpPr txBox="1">
            <a:spLocks noChangeArrowheads="1"/>
          </p:cNvSpPr>
          <p:nvPr/>
        </p:nvSpPr>
        <p:spPr bwMode="auto">
          <a:xfrm>
            <a:off x="5715000" y="3505200"/>
            <a:ext cx="83820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prstClr val="black"/>
                </a:solidFill>
              </a:rPr>
              <a:t>superior cornu</a:t>
            </a:r>
          </a:p>
        </p:txBody>
      </p:sp>
      <p:sp>
        <p:nvSpPr>
          <p:cNvPr id="20489" name="TextBox 20"/>
          <p:cNvSpPr txBox="1">
            <a:spLocks noChangeArrowheads="1"/>
          </p:cNvSpPr>
          <p:nvPr/>
        </p:nvSpPr>
        <p:spPr bwMode="auto">
          <a:xfrm>
            <a:off x="5715000" y="5715000"/>
            <a:ext cx="83820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prstClr val="black"/>
                </a:solidFill>
              </a:rPr>
              <a:t>inferior cornu</a:t>
            </a:r>
          </a:p>
        </p:txBody>
      </p:sp>
      <p:cxnSp>
        <p:nvCxnSpPr>
          <p:cNvPr id="26" name="Straight Arrow Connector 25"/>
          <p:cNvCxnSpPr/>
          <p:nvPr/>
        </p:nvCxnSpPr>
        <p:spPr>
          <a:xfrm rot="16200000" flipH="1">
            <a:off x="5867400" y="4114800"/>
            <a:ext cx="381000" cy="228600"/>
          </a:xfrm>
          <a:prstGeom prst="straightConnector1">
            <a:avLst/>
          </a:prstGeom>
          <a:ln w="2857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V="1">
            <a:off x="6019800" y="5410200"/>
            <a:ext cx="228600" cy="152400"/>
          </a:xfrm>
          <a:prstGeom prst="straightConnector1">
            <a:avLst/>
          </a:prstGeom>
          <a:ln w="2857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6838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4648200" cy="5334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 smtClean="0">
                <a:solidFill>
                  <a:srgbClr val="FFFFCC"/>
                </a:solidFill>
                <a:latin typeface="Arial Rounded MT Bold" pitchFamily="34" charset="0"/>
              </a:rPr>
              <a:t>Cricoid Cartilage</a:t>
            </a:r>
          </a:p>
        </p:txBody>
      </p:sp>
      <p:sp>
        <p:nvSpPr>
          <p:cNvPr id="21507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762000"/>
            <a:ext cx="5029200" cy="586740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buFont typeface="Wingdings" pitchFamily="2" charset="2"/>
              <a:buChar char="q"/>
            </a:pPr>
            <a:r>
              <a:rPr lang="en-US" sz="2800" dirty="0" smtClean="0"/>
              <a:t>Lies below the thyroid cartilage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q"/>
            </a:pPr>
            <a:r>
              <a:rPr lang="en-US" sz="2800" dirty="0" smtClean="0"/>
              <a:t> Forms a complete ring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q"/>
            </a:pPr>
            <a:r>
              <a:rPr lang="en-US" sz="2800" dirty="0" smtClean="0"/>
              <a:t>Has a </a:t>
            </a:r>
            <a:r>
              <a:rPr lang="en-US" sz="2800" dirty="0" smtClean="0">
                <a:solidFill>
                  <a:srgbClr val="FF00FF"/>
                </a:solidFill>
              </a:rPr>
              <a:t>narrow anterior arch </a:t>
            </a:r>
            <a:r>
              <a:rPr lang="en-US" sz="2800" dirty="0" smtClean="0"/>
              <a:t>&amp; a </a:t>
            </a:r>
            <a:r>
              <a:rPr lang="en-US" sz="2800" dirty="0" smtClean="0">
                <a:solidFill>
                  <a:srgbClr val="FF00FF"/>
                </a:solidFill>
              </a:rPr>
              <a:t>broad posterior lamina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q"/>
            </a:pPr>
            <a:r>
              <a:rPr lang="en-US" sz="2800" dirty="0" smtClean="0"/>
              <a:t>Has an articular facet on its: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q"/>
            </a:pPr>
            <a:r>
              <a:rPr lang="en-US" dirty="0" smtClean="0">
                <a:solidFill>
                  <a:srgbClr val="FFFF00"/>
                </a:solidFill>
              </a:rPr>
              <a:t>Lateral surface </a:t>
            </a:r>
            <a:r>
              <a:rPr lang="en-US" dirty="0" smtClean="0"/>
              <a:t>for articulation with </a:t>
            </a:r>
            <a:r>
              <a:rPr lang="en-US" dirty="0" smtClean="0">
                <a:solidFill>
                  <a:srgbClr val="FFC000"/>
                </a:solidFill>
              </a:rPr>
              <a:t>inferior </a:t>
            </a:r>
            <a:r>
              <a:rPr lang="en-US" dirty="0" err="1" smtClean="0">
                <a:solidFill>
                  <a:srgbClr val="FFC000"/>
                </a:solidFill>
              </a:rPr>
              <a:t>cornu</a:t>
            </a:r>
            <a:r>
              <a:rPr lang="en-US" dirty="0" smtClean="0">
                <a:solidFill>
                  <a:srgbClr val="FFC000"/>
                </a:solidFill>
              </a:rPr>
              <a:t> of the thyroid cartilage</a:t>
            </a:r>
            <a:r>
              <a:rPr lang="en-US" dirty="0" smtClean="0"/>
              <a:t> (a synovial joint)</a:t>
            </a:r>
            <a:endParaRPr lang="en-US" dirty="0" smtClean="0">
              <a:solidFill>
                <a:srgbClr val="FFC000"/>
              </a:solidFill>
            </a:endParaRP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q"/>
            </a:pPr>
            <a:r>
              <a:rPr lang="en-US" dirty="0" smtClean="0">
                <a:solidFill>
                  <a:srgbClr val="FFFF00"/>
                </a:solidFill>
              </a:rPr>
              <a:t>Upper border </a:t>
            </a:r>
            <a:r>
              <a:rPr lang="en-US" dirty="0" smtClean="0"/>
              <a:t>for articulation with base of </a:t>
            </a:r>
            <a:r>
              <a:rPr lang="en-US" dirty="0" smtClean="0">
                <a:solidFill>
                  <a:srgbClr val="FFC000"/>
                </a:solidFill>
              </a:rPr>
              <a:t>arytenoid cartilage</a:t>
            </a:r>
            <a:r>
              <a:rPr lang="en-US" dirty="0" smtClean="0"/>
              <a:t> (a synovial joint)</a:t>
            </a:r>
            <a:endParaRPr lang="en-US" dirty="0" smtClean="0">
              <a:solidFill>
                <a:srgbClr val="FFC000"/>
              </a:solidFill>
            </a:endParaRPr>
          </a:p>
        </p:txBody>
      </p:sp>
      <p:pic>
        <p:nvPicPr>
          <p:cNvPr id="21508" name="Picture 7" descr="C:\Documents and Settings\user\My Documents\My Pictures\Copy (2) of Image193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65" t="2940" r="55722" b="14706"/>
          <a:stretch>
            <a:fillRect/>
          </a:stretch>
        </p:blipFill>
        <p:spPr bwMode="auto">
          <a:xfrm>
            <a:off x="6553200" y="457200"/>
            <a:ext cx="2362200" cy="299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Straight Arrow Connector 9"/>
          <p:cNvCxnSpPr/>
          <p:nvPr/>
        </p:nvCxnSpPr>
        <p:spPr>
          <a:xfrm rot="5400000" flipH="1" flipV="1">
            <a:off x="6858000" y="2438400"/>
            <a:ext cx="228600" cy="228600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510" name="Picture 9" descr="C:\Documents and Settings\user\My Documents\My Pictures\Picture1mm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3"/>
          <a:stretch>
            <a:fillRect/>
          </a:stretch>
        </p:blipFill>
        <p:spPr bwMode="auto">
          <a:xfrm>
            <a:off x="5562600" y="3581400"/>
            <a:ext cx="2943225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" name="Straight Arrow Connector 10"/>
          <p:cNvCxnSpPr/>
          <p:nvPr/>
        </p:nvCxnSpPr>
        <p:spPr>
          <a:xfrm rot="10800000">
            <a:off x="7010400" y="5257800"/>
            <a:ext cx="304800" cy="228600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512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21" t="18391" r="25226" b="19540"/>
          <a:stretch>
            <a:fillRect/>
          </a:stretch>
        </p:blipFill>
        <p:spPr bwMode="auto">
          <a:xfrm>
            <a:off x="4876800" y="838200"/>
            <a:ext cx="1600200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8315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5410200" cy="53340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000" dirty="0" err="1" smtClean="0">
                <a:solidFill>
                  <a:srgbClr val="FFFFCC"/>
                </a:solidFill>
                <a:latin typeface="Arial Rounded MT Bold" pitchFamily="34" charset="0"/>
              </a:rPr>
              <a:t>Arytenoid</a:t>
            </a:r>
            <a:r>
              <a:rPr lang="en-US" sz="4000" dirty="0" smtClean="0">
                <a:solidFill>
                  <a:srgbClr val="FFFFCC"/>
                </a:solidFill>
                <a:latin typeface="Arial Rounded MT Bold" pitchFamily="34" charset="0"/>
              </a:rPr>
              <a:t> Cartilages</a:t>
            </a:r>
          </a:p>
        </p:txBody>
      </p:sp>
      <p:sp>
        <p:nvSpPr>
          <p:cNvPr id="22531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152400" y="838200"/>
            <a:ext cx="5943600" cy="563880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buFont typeface="Wingdings" pitchFamily="2" charset="2"/>
              <a:buChar char="v"/>
            </a:pPr>
            <a:r>
              <a:rPr lang="en-US" sz="2800" dirty="0" smtClean="0"/>
              <a:t>Small, </a:t>
            </a:r>
            <a:r>
              <a:rPr lang="en-US" sz="2800" dirty="0" smtClean="0">
                <a:solidFill>
                  <a:srgbClr val="FF00FF"/>
                </a:solidFill>
              </a:rPr>
              <a:t>pyramidal</a:t>
            </a:r>
            <a:r>
              <a:rPr lang="en-US" sz="2800" dirty="0" smtClean="0"/>
              <a:t> in shape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v"/>
            </a:pPr>
            <a:r>
              <a:rPr lang="en-US" sz="2800" dirty="0" smtClean="0"/>
              <a:t>Situated at the back of the larynx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v"/>
            </a:pPr>
            <a:r>
              <a:rPr lang="en-US" sz="2800" b="1" dirty="0" smtClean="0">
                <a:solidFill>
                  <a:srgbClr val="FF0000"/>
                </a:solidFill>
              </a:rPr>
              <a:t>It Has: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v"/>
            </a:pPr>
            <a:r>
              <a:rPr lang="en-US" sz="2800" dirty="0" smtClean="0"/>
              <a:t>A</a:t>
            </a:r>
            <a:r>
              <a:rPr lang="en-US" sz="2800" dirty="0" smtClean="0">
                <a:solidFill>
                  <a:srgbClr val="00FFFF"/>
                </a:solidFill>
              </a:rPr>
              <a:t> </a:t>
            </a:r>
            <a:r>
              <a:rPr lang="en-US" sz="2800" dirty="0" smtClean="0">
                <a:solidFill>
                  <a:srgbClr val="FF00FF"/>
                </a:solidFill>
              </a:rPr>
              <a:t>base</a:t>
            </a:r>
            <a:r>
              <a:rPr lang="en-US" sz="2800" dirty="0" smtClean="0"/>
              <a:t> articulating with the upper border of the cricoid cartilage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v"/>
            </a:pPr>
            <a:r>
              <a:rPr lang="en-US" sz="2800" dirty="0" smtClean="0"/>
              <a:t>An</a:t>
            </a:r>
            <a:r>
              <a:rPr lang="en-US" sz="2800" dirty="0" smtClean="0">
                <a:solidFill>
                  <a:srgbClr val="00FFFF"/>
                </a:solidFill>
              </a:rPr>
              <a:t> </a:t>
            </a:r>
            <a:r>
              <a:rPr lang="en-US" sz="2800" dirty="0" smtClean="0">
                <a:solidFill>
                  <a:srgbClr val="FF00FF"/>
                </a:solidFill>
              </a:rPr>
              <a:t>apex</a:t>
            </a:r>
            <a:r>
              <a:rPr lang="en-US" sz="2800" dirty="0" smtClean="0"/>
              <a:t> supporting the </a:t>
            </a:r>
            <a:r>
              <a:rPr lang="en-US" sz="2800" dirty="0" err="1" smtClean="0"/>
              <a:t>corniculate</a:t>
            </a:r>
            <a:r>
              <a:rPr lang="en-US" sz="2800" dirty="0" smtClean="0"/>
              <a:t> cartilage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v"/>
            </a:pPr>
            <a:r>
              <a:rPr lang="en-US" sz="2800" dirty="0" smtClean="0"/>
              <a:t>A</a:t>
            </a:r>
            <a:r>
              <a:rPr lang="en-US" sz="2800" dirty="0" smtClean="0">
                <a:solidFill>
                  <a:srgbClr val="00FFFF"/>
                </a:solidFill>
              </a:rPr>
              <a:t> </a:t>
            </a:r>
            <a:r>
              <a:rPr lang="en-US" sz="2800" dirty="0" smtClean="0">
                <a:solidFill>
                  <a:srgbClr val="FF00FF"/>
                </a:solidFill>
              </a:rPr>
              <a:t>vocal process </a:t>
            </a:r>
            <a:r>
              <a:rPr lang="en-US" sz="2800" dirty="0" smtClean="0"/>
              <a:t>projecting forward, gives attachment to the vocal ligament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v"/>
            </a:pPr>
            <a:r>
              <a:rPr lang="en-US" sz="2800" dirty="0" smtClean="0"/>
              <a:t>A</a:t>
            </a:r>
            <a:r>
              <a:rPr lang="en-US" sz="2800" dirty="0" smtClean="0">
                <a:solidFill>
                  <a:srgbClr val="00FFFF"/>
                </a:solidFill>
              </a:rPr>
              <a:t> </a:t>
            </a:r>
            <a:r>
              <a:rPr lang="en-US" sz="2800" dirty="0" smtClean="0">
                <a:solidFill>
                  <a:srgbClr val="FF00FF"/>
                </a:solidFill>
              </a:rPr>
              <a:t>muscular process </a:t>
            </a:r>
            <a:r>
              <a:rPr lang="en-US" sz="2800" dirty="0" smtClean="0"/>
              <a:t>projecting laterally, gives attachment to muscles </a:t>
            </a:r>
          </a:p>
        </p:txBody>
      </p:sp>
      <p:pic>
        <p:nvPicPr>
          <p:cNvPr id="22533" name="ClipArt Placeholder 7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03" t="3947" r="6091" b="9212"/>
          <a:stretch>
            <a:fillRect/>
          </a:stretch>
        </p:blipFill>
        <p:spPr>
          <a:xfrm>
            <a:off x="6172200" y="381000"/>
            <a:ext cx="2365375" cy="3810000"/>
          </a:xfrm>
          <a:noFill/>
        </p:spPr>
      </p:pic>
      <p:pic>
        <p:nvPicPr>
          <p:cNvPr id="22532" name="Picture 8" descr="C:\Documents and Settings\user\My Documents\My Pictures\Copy (2) of Arytenoid%20Cartilage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49" t="12500" r="51875" b="33749"/>
          <a:stretch>
            <a:fillRect/>
          </a:stretch>
        </p:blipFill>
        <p:spPr bwMode="auto">
          <a:xfrm>
            <a:off x="6172200" y="4419600"/>
            <a:ext cx="23241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0698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560388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200" dirty="0" err="1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Corniculate</a:t>
            </a:r>
            <a:r>
              <a:rPr lang="en-US" sz="3200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 &amp; Cuneiform Cartilages</a:t>
            </a:r>
          </a:p>
        </p:txBody>
      </p:sp>
      <p:sp>
        <p:nvSpPr>
          <p:cNvPr id="23555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152400" y="685800"/>
            <a:ext cx="5486400" cy="60198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z="2800" b="1" dirty="0" err="1" smtClean="0">
                <a:solidFill>
                  <a:srgbClr val="FFFF00"/>
                </a:solidFill>
              </a:rPr>
              <a:t>Corniculate</a:t>
            </a:r>
            <a:r>
              <a:rPr lang="en-US" sz="2800" b="1" dirty="0" smtClean="0">
                <a:solidFill>
                  <a:srgbClr val="FFFF00"/>
                </a:solidFill>
              </a:rPr>
              <a:t> Cartilages </a:t>
            </a:r>
          </a:p>
          <a:p>
            <a:pPr eaLnBrk="1" hangingPunct="1"/>
            <a:r>
              <a:rPr lang="en-US" sz="2800" dirty="0" smtClean="0"/>
              <a:t>Small nodules</a:t>
            </a:r>
          </a:p>
          <a:p>
            <a:pPr eaLnBrk="1" hangingPunct="1"/>
            <a:r>
              <a:rPr lang="en-US" sz="2800" dirty="0" smtClean="0"/>
              <a:t>Articulate with the apices of arytenoid cartilages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800" b="1" dirty="0" smtClean="0">
                <a:solidFill>
                  <a:srgbClr val="FFFF00"/>
                </a:solidFill>
              </a:rPr>
              <a:t>Cuneiform Cartilages</a:t>
            </a:r>
          </a:p>
          <a:p>
            <a:r>
              <a:rPr lang="en-US" sz="2800" dirty="0" smtClean="0"/>
              <a:t>Small rod shaped, placed in each </a:t>
            </a:r>
            <a:r>
              <a:rPr lang="en-US" sz="2800" dirty="0" err="1" smtClean="0"/>
              <a:t>aryepiglottic</a:t>
            </a:r>
            <a:r>
              <a:rPr lang="en-US" sz="2800" dirty="0" smtClean="0"/>
              <a:t> fold, producing a small elevation</a:t>
            </a:r>
          </a:p>
          <a:p>
            <a:pPr eaLnBrk="1" hangingPunct="1"/>
            <a:r>
              <a:rPr lang="en-US" sz="2800" dirty="0" smtClean="0"/>
              <a:t>Do not articulate with any other cartilage </a:t>
            </a:r>
          </a:p>
          <a:p>
            <a:pPr eaLnBrk="1" hangingPunct="1">
              <a:buFont typeface="Arial" charset="0"/>
              <a:buNone/>
            </a:pPr>
            <a:r>
              <a:rPr lang="en-US" sz="2800" b="1" dirty="0" smtClean="0">
                <a:solidFill>
                  <a:srgbClr val="FF99FF"/>
                </a:solidFill>
              </a:rPr>
              <a:t> Serve as support for the </a:t>
            </a:r>
            <a:r>
              <a:rPr lang="en-US" sz="2800" b="1" dirty="0" err="1" smtClean="0">
                <a:solidFill>
                  <a:srgbClr val="FF99FF"/>
                </a:solidFill>
              </a:rPr>
              <a:t>ary-epiglottic</a:t>
            </a:r>
            <a:r>
              <a:rPr lang="en-US" sz="2800" b="1" dirty="0" smtClean="0">
                <a:solidFill>
                  <a:srgbClr val="FF99FF"/>
                </a:solidFill>
              </a:rPr>
              <a:t> fold</a:t>
            </a:r>
          </a:p>
          <a:p>
            <a:pPr eaLnBrk="1" hangingPunct="1">
              <a:buFont typeface="Wingdings" pitchFamily="2" charset="2"/>
              <a:buNone/>
            </a:pPr>
            <a:endParaRPr lang="en-US" sz="2400" dirty="0" smtClean="0">
              <a:solidFill>
                <a:srgbClr val="FF99FF"/>
              </a:solidFill>
            </a:endParaRPr>
          </a:p>
        </p:txBody>
      </p:sp>
      <p:pic>
        <p:nvPicPr>
          <p:cNvPr id="23556" name="Picture 5" descr="C:\Documents and Settings\user\My Documents\My Pictures\IntrisicM.gif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1600200"/>
            <a:ext cx="4038600" cy="4530725"/>
          </a:xfrm>
          <a:noFill/>
        </p:spPr>
      </p:pic>
      <p:pic>
        <p:nvPicPr>
          <p:cNvPr id="23557" name="Picture 7" descr="C:\Documents and Settings\user\My Documents\My Pictures\Picture1o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2411" y="746125"/>
            <a:ext cx="3752850" cy="256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8" name="TextBox 7"/>
          <p:cNvSpPr txBox="1">
            <a:spLocks noChangeArrowheads="1"/>
          </p:cNvSpPr>
          <p:nvPr/>
        </p:nvSpPr>
        <p:spPr bwMode="auto">
          <a:xfrm>
            <a:off x="7924800" y="1371600"/>
            <a:ext cx="3048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prstClr val="black"/>
                </a:solidFill>
              </a:rPr>
              <a:t>E</a:t>
            </a:r>
          </a:p>
        </p:txBody>
      </p:sp>
      <p:sp>
        <p:nvSpPr>
          <p:cNvPr id="23559" name="TextBox 9"/>
          <p:cNvSpPr txBox="1">
            <a:spLocks noChangeArrowheads="1"/>
          </p:cNvSpPr>
          <p:nvPr/>
        </p:nvSpPr>
        <p:spPr bwMode="auto">
          <a:xfrm>
            <a:off x="6477000" y="2514600"/>
            <a:ext cx="5334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b="1">
                <a:solidFill>
                  <a:prstClr val="black"/>
                </a:solidFill>
              </a:rPr>
              <a:t>CU</a:t>
            </a:r>
          </a:p>
        </p:txBody>
      </p:sp>
      <p:sp>
        <p:nvSpPr>
          <p:cNvPr id="23560" name="TextBox 10"/>
          <p:cNvSpPr txBox="1">
            <a:spLocks noChangeArrowheads="1"/>
          </p:cNvSpPr>
          <p:nvPr/>
        </p:nvSpPr>
        <p:spPr bwMode="auto">
          <a:xfrm>
            <a:off x="6705600" y="2971800"/>
            <a:ext cx="5334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b="1">
                <a:solidFill>
                  <a:prstClr val="black"/>
                </a:solidFill>
              </a:rPr>
              <a:t>CO</a:t>
            </a:r>
          </a:p>
        </p:txBody>
      </p:sp>
      <p:sp>
        <p:nvSpPr>
          <p:cNvPr id="23561" name="TextBox 11"/>
          <p:cNvSpPr txBox="1">
            <a:spLocks noChangeArrowheads="1"/>
          </p:cNvSpPr>
          <p:nvPr/>
        </p:nvSpPr>
        <p:spPr bwMode="auto">
          <a:xfrm>
            <a:off x="7620000" y="2286000"/>
            <a:ext cx="38100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b="1">
                <a:solidFill>
                  <a:prstClr val="black"/>
                </a:solidFill>
              </a:rPr>
              <a:t>VF</a:t>
            </a:r>
          </a:p>
        </p:txBody>
      </p:sp>
    </p:spTree>
    <p:extLst>
      <p:ext uri="{BB962C8B-B14F-4D97-AF65-F5344CB8AC3E}">
        <p14:creationId xmlns:p14="http://schemas.microsoft.com/office/powerpoint/2010/main" val="3509435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152400"/>
            <a:ext cx="5257800" cy="5334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 smtClean="0">
                <a:solidFill>
                  <a:srgbClr val="FFFFCC"/>
                </a:solidFill>
                <a:latin typeface="Arial Rounded MT Bold" pitchFamily="34" charset="0"/>
              </a:rPr>
              <a:t>Epiglottis</a:t>
            </a:r>
          </a:p>
        </p:txBody>
      </p:sp>
      <p:sp>
        <p:nvSpPr>
          <p:cNvPr id="24579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838200"/>
            <a:ext cx="5410200" cy="563880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400" smtClean="0"/>
              <a:t>Leaf shaped, situated behind the root of the tongue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Connected:</a:t>
            </a:r>
          </a:p>
          <a:p>
            <a:pPr lvl="1" eaLnBrk="1" hangingPunct="1">
              <a:lnSpc>
                <a:spcPct val="90000"/>
              </a:lnSpc>
              <a:buClr>
                <a:srgbClr val="FFC000"/>
              </a:buClr>
              <a:buFont typeface="Wingdings" pitchFamily="2" charset="2"/>
              <a:buChar char="§"/>
            </a:pPr>
            <a:r>
              <a:rPr lang="en-US" sz="2400" smtClean="0"/>
              <a:t>In front to the body of hyoid bone by the </a:t>
            </a:r>
            <a:r>
              <a:rPr lang="en-US" sz="2400" smtClean="0">
                <a:solidFill>
                  <a:srgbClr val="FF00FF"/>
                </a:solidFill>
              </a:rPr>
              <a:t>hyoepiglottic ligament</a:t>
            </a:r>
          </a:p>
          <a:p>
            <a:pPr lvl="1" eaLnBrk="1" hangingPunct="1">
              <a:lnSpc>
                <a:spcPct val="90000"/>
              </a:lnSpc>
              <a:buClr>
                <a:srgbClr val="FFC000"/>
              </a:buClr>
              <a:buFont typeface="Wingdings" pitchFamily="2" charset="2"/>
              <a:buChar char="§"/>
            </a:pPr>
            <a:r>
              <a:rPr lang="en-US" sz="2400" smtClean="0"/>
              <a:t>By its stalk to the back of thyroid cartilage by the </a:t>
            </a:r>
            <a:r>
              <a:rPr lang="en-US" sz="2400" smtClean="0">
                <a:solidFill>
                  <a:srgbClr val="FF00FF"/>
                </a:solidFill>
              </a:rPr>
              <a:t>thyroepiglottic ligament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Upper edge is free.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>
                <a:solidFill>
                  <a:srgbClr val="FFFF00"/>
                </a:solidFill>
              </a:rPr>
              <a:t>Laterally</a:t>
            </a:r>
            <a:r>
              <a:rPr lang="en-US" sz="2400" smtClean="0"/>
              <a:t> gives attachment to </a:t>
            </a:r>
            <a:r>
              <a:rPr lang="en-US" sz="2400" smtClean="0">
                <a:solidFill>
                  <a:srgbClr val="FF00FF"/>
                </a:solidFill>
              </a:rPr>
              <a:t>aryepiglottic fold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Anteriorly mucosa is reflected onto the tongue forming three </a:t>
            </a:r>
            <a:r>
              <a:rPr lang="en-US" sz="2400" smtClean="0">
                <a:solidFill>
                  <a:srgbClr val="FF00FF"/>
                </a:solidFill>
              </a:rPr>
              <a:t>glossoepiglottic folds &amp; valleculae</a:t>
            </a:r>
          </a:p>
        </p:txBody>
      </p:sp>
      <p:pic>
        <p:nvPicPr>
          <p:cNvPr id="24580" name="Picture 8" descr="C:\Documents and Settings\user\My Documents\My Pictures\larynxp8f17L1.gif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86400" y="228600"/>
            <a:ext cx="2743200" cy="2900363"/>
          </a:xfrm>
          <a:noFill/>
        </p:spPr>
      </p:pic>
      <p:pic>
        <p:nvPicPr>
          <p:cNvPr id="24581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54" t="2971" r="6055" b="12349"/>
          <a:stretch>
            <a:fillRect/>
          </a:stretch>
        </p:blipFill>
        <p:spPr bwMode="auto">
          <a:xfrm>
            <a:off x="5257800" y="3276600"/>
            <a:ext cx="1981200" cy="282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2" name="Picture 6" descr="C:\Documents and Settings\user\My Documents\My Pictures\868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0" r="8000" b="6876"/>
          <a:stretch>
            <a:fillRect/>
          </a:stretch>
        </p:blipFill>
        <p:spPr bwMode="auto">
          <a:xfrm>
            <a:off x="6629400" y="4419600"/>
            <a:ext cx="2362200" cy="1954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3970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636588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 smtClean="0">
                <a:solidFill>
                  <a:srgbClr val="FFFFCC"/>
                </a:solidFill>
                <a:latin typeface="Arial Rounded MT Bold" pitchFamily="34" charset="0"/>
              </a:rPr>
              <a:t>Membranes &amp; Ligaments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1219200"/>
            <a:ext cx="5105400" cy="5181600"/>
          </a:xfrm>
        </p:spPr>
        <p:txBody>
          <a:bodyPr/>
          <a:lstStyle/>
          <a:p>
            <a:pPr eaLnBrk="1" hangingPunct="1"/>
            <a:r>
              <a:rPr lang="en-US" smtClean="0">
                <a:solidFill>
                  <a:srgbClr val="00FFFF"/>
                </a:solidFill>
              </a:rPr>
              <a:t>Thyrohoid membrane</a:t>
            </a:r>
            <a:r>
              <a:rPr lang="en-US" smtClean="0"/>
              <a:t>, median &amp; lateral thyrohoid ligaments</a:t>
            </a:r>
          </a:p>
          <a:p>
            <a:pPr eaLnBrk="1" hangingPunct="1"/>
            <a:r>
              <a:rPr lang="en-US" smtClean="0">
                <a:solidFill>
                  <a:srgbClr val="00FFFF"/>
                </a:solidFill>
              </a:rPr>
              <a:t>Median cricothyroid ligament</a:t>
            </a:r>
          </a:p>
          <a:p>
            <a:pPr eaLnBrk="1" hangingPunct="1"/>
            <a:r>
              <a:rPr lang="en-US" smtClean="0">
                <a:solidFill>
                  <a:srgbClr val="00FFFF"/>
                </a:solidFill>
              </a:rPr>
              <a:t>Cricotracheal membrane</a:t>
            </a:r>
            <a:endParaRPr lang="en-US" smtClean="0"/>
          </a:p>
          <a:p>
            <a:pPr eaLnBrk="1" hangingPunct="1"/>
            <a:r>
              <a:rPr lang="en-US" smtClean="0">
                <a:solidFill>
                  <a:srgbClr val="00FFFF"/>
                </a:solidFill>
              </a:rPr>
              <a:t>Hyoepiglottic ligament</a:t>
            </a:r>
          </a:p>
          <a:p>
            <a:pPr eaLnBrk="1" hangingPunct="1"/>
            <a:r>
              <a:rPr lang="en-US" smtClean="0">
                <a:solidFill>
                  <a:srgbClr val="00FFFF"/>
                </a:solidFill>
              </a:rPr>
              <a:t>Thyroepiglottic ligament</a:t>
            </a:r>
          </a:p>
        </p:txBody>
      </p:sp>
      <p:pic>
        <p:nvPicPr>
          <p:cNvPr id="25605" name="Picture 6" descr="C:\Documents and Settings\user\My Documents\My Pictures\Copy of Image193.gif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492" b="14700"/>
          <a:stretch>
            <a:fillRect/>
          </a:stretch>
        </p:blipFill>
        <p:spPr>
          <a:xfrm>
            <a:off x="5410200" y="1066800"/>
            <a:ext cx="2763838" cy="2762250"/>
          </a:xfrm>
          <a:noFill/>
        </p:spPr>
      </p:pic>
      <p:pic>
        <p:nvPicPr>
          <p:cNvPr id="25604" name="Picture 8" descr="C:\Documents and Settings\user\My Documents\My Pictures\larynxp8f17L1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3886200"/>
            <a:ext cx="2514600" cy="2659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3047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0"/>
            <a:ext cx="4800600" cy="670560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400" smtClean="0">
                <a:solidFill>
                  <a:srgbClr val="00FFFF"/>
                </a:solidFill>
              </a:rPr>
              <a:t>Quadrangular membrane: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Extends between the epiglottis and the arytenoid cartilages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Its lower free margin forms the </a:t>
            </a:r>
            <a:r>
              <a:rPr lang="en-US" sz="2400" smtClean="0">
                <a:solidFill>
                  <a:srgbClr val="FFFF00"/>
                </a:solidFill>
              </a:rPr>
              <a:t>vestibular ligament</a:t>
            </a:r>
            <a:r>
              <a:rPr lang="en-US" sz="2400" smtClean="0"/>
              <a:t> that lies within the vestibular fold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smtClean="0">
                <a:solidFill>
                  <a:srgbClr val="00FFFF"/>
                </a:solidFill>
              </a:rPr>
              <a:t>Cricothyroid membrane (conus elasticus):</a:t>
            </a:r>
            <a:r>
              <a:rPr lang="en-US" sz="2800" smtClean="0"/>
              <a:t> 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Lower margin is attached to upper border of cricoid cartilage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Upper free margin forms </a:t>
            </a:r>
            <a:r>
              <a:rPr lang="en-US" sz="2400" smtClean="0">
                <a:solidFill>
                  <a:srgbClr val="FFFF00"/>
                </a:solidFill>
              </a:rPr>
              <a:t>vocal ligament </a:t>
            </a:r>
            <a:r>
              <a:rPr lang="en-US" sz="2400" smtClean="0"/>
              <a:t>that is attached </a:t>
            </a:r>
            <a:r>
              <a:rPr lang="en-US" sz="2400" smtClean="0">
                <a:solidFill>
                  <a:srgbClr val="FF00FF"/>
                </a:solidFill>
              </a:rPr>
              <a:t>anteriorly</a:t>
            </a:r>
            <a:r>
              <a:rPr lang="en-US" sz="2400" smtClean="0"/>
              <a:t> to deep surface of thyroid cartilage &amp; </a:t>
            </a:r>
            <a:r>
              <a:rPr lang="en-US" sz="2400" smtClean="0">
                <a:solidFill>
                  <a:srgbClr val="FF00FF"/>
                </a:solidFill>
              </a:rPr>
              <a:t>posteriorly</a:t>
            </a:r>
            <a:r>
              <a:rPr lang="en-US" sz="2400" smtClean="0"/>
              <a:t>  to the vocal process of arytenoid cartilage</a:t>
            </a:r>
          </a:p>
          <a:p>
            <a:pPr eaLnBrk="1" hangingPunct="1">
              <a:lnSpc>
                <a:spcPct val="90000"/>
              </a:lnSpc>
            </a:pPr>
            <a:endParaRPr lang="en-US" sz="2400" smtClean="0"/>
          </a:p>
          <a:p>
            <a:pPr eaLnBrk="1" hangingPunct="1">
              <a:lnSpc>
                <a:spcPct val="90000"/>
              </a:lnSpc>
            </a:pPr>
            <a:endParaRPr lang="en-US" sz="2000" smtClean="0"/>
          </a:p>
        </p:txBody>
      </p:sp>
      <p:pic>
        <p:nvPicPr>
          <p:cNvPr id="26627" name="Picture 6" descr="C:\Documents and Settings\user\My Documents\My Pictures\Copy of Image193.gif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69" b="10178"/>
          <a:stretch>
            <a:fillRect/>
          </a:stretch>
        </p:blipFill>
        <p:spPr>
          <a:xfrm>
            <a:off x="5791200" y="0"/>
            <a:ext cx="3352800" cy="2771775"/>
          </a:xfrm>
          <a:noFill/>
        </p:spPr>
      </p:pic>
      <p:pic>
        <p:nvPicPr>
          <p:cNvPr id="26628" name="Picture 5" descr="coron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3581400"/>
            <a:ext cx="4343400" cy="313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8220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4572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 smtClean="0">
                <a:solidFill>
                  <a:srgbClr val="FFFFCC"/>
                </a:solidFill>
                <a:latin typeface="Arial Rounded MT Bold" pitchFamily="34" charset="0"/>
              </a:rPr>
              <a:t>Laryngeal Inlet</a:t>
            </a:r>
          </a:p>
        </p:txBody>
      </p:sp>
      <p:sp>
        <p:nvSpPr>
          <p:cNvPr id="27651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838200"/>
            <a:ext cx="4495800" cy="541020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800" smtClean="0"/>
              <a:t>Faces backward and upward  and opens into the laryngeal part of the pharynx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smtClean="0"/>
              <a:t>The opening is bounded:</a:t>
            </a:r>
          </a:p>
          <a:p>
            <a:pPr lvl="1" eaLnBrk="1" hangingPunct="1">
              <a:lnSpc>
                <a:spcPct val="90000"/>
              </a:lnSpc>
              <a:buFontTx/>
              <a:buChar char="•"/>
            </a:pPr>
            <a:r>
              <a:rPr lang="en-US" smtClean="0">
                <a:solidFill>
                  <a:srgbClr val="00FFFF"/>
                </a:solidFill>
              </a:rPr>
              <a:t>Anteriorly</a:t>
            </a:r>
            <a:r>
              <a:rPr lang="en-US" smtClean="0"/>
              <a:t>: by the </a:t>
            </a:r>
            <a:r>
              <a:rPr lang="en-US" smtClean="0">
                <a:solidFill>
                  <a:srgbClr val="FFFF00"/>
                </a:solidFill>
              </a:rPr>
              <a:t>upper margin of epiglottis</a:t>
            </a:r>
          </a:p>
          <a:p>
            <a:pPr lvl="1" eaLnBrk="1" hangingPunct="1">
              <a:lnSpc>
                <a:spcPct val="90000"/>
              </a:lnSpc>
              <a:buFontTx/>
              <a:buChar char="•"/>
            </a:pPr>
            <a:r>
              <a:rPr lang="en-US" smtClean="0">
                <a:solidFill>
                  <a:srgbClr val="00FFFF"/>
                </a:solidFill>
              </a:rPr>
              <a:t>Posteriorly &amp; below</a:t>
            </a:r>
            <a:r>
              <a:rPr lang="en-US" smtClean="0"/>
              <a:t> by </a:t>
            </a:r>
            <a:r>
              <a:rPr lang="en-US" smtClean="0">
                <a:solidFill>
                  <a:srgbClr val="FFFF00"/>
                </a:solidFill>
              </a:rPr>
              <a:t>arytenoid cartilages</a:t>
            </a:r>
          </a:p>
          <a:p>
            <a:pPr lvl="1" eaLnBrk="1" hangingPunct="1">
              <a:lnSpc>
                <a:spcPct val="90000"/>
              </a:lnSpc>
              <a:buFontTx/>
              <a:buChar char="•"/>
            </a:pPr>
            <a:r>
              <a:rPr lang="en-US" smtClean="0">
                <a:solidFill>
                  <a:srgbClr val="00FFFF"/>
                </a:solidFill>
              </a:rPr>
              <a:t>Laterally</a:t>
            </a:r>
            <a:r>
              <a:rPr lang="en-US" smtClean="0"/>
              <a:t> by </a:t>
            </a:r>
            <a:r>
              <a:rPr lang="en-US" smtClean="0">
                <a:solidFill>
                  <a:srgbClr val="FFFF00"/>
                </a:solidFill>
              </a:rPr>
              <a:t>aryepiglottic folds</a:t>
            </a:r>
          </a:p>
        </p:txBody>
      </p:sp>
      <p:pic>
        <p:nvPicPr>
          <p:cNvPr id="27652" name="ClipArt Placeholder 5" descr="C:\Documents and Settings\user\My Documents\My Pictures\IntrisicM.gif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63"/>
          <a:stretch>
            <a:fillRect/>
          </a:stretch>
        </p:blipFill>
        <p:spPr>
          <a:xfrm>
            <a:off x="5105400" y="1066800"/>
            <a:ext cx="3092450" cy="2416175"/>
          </a:xfrm>
          <a:noFill/>
        </p:spPr>
      </p:pic>
      <p:pic>
        <p:nvPicPr>
          <p:cNvPr id="27653" name="Picture 7" descr="C:\Documents and Settings\user\My Documents\My Pictures\Picture1o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3733800"/>
            <a:ext cx="3752850" cy="256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4" name="TextBox 6"/>
          <p:cNvSpPr txBox="1">
            <a:spLocks noChangeArrowheads="1"/>
          </p:cNvSpPr>
          <p:nvPr/>
        </p:nvSpPr>
        <p:spPr bwMode="auto">
          <a:xfrm>
            <a:off x="7391400" y="3886200"/>
            <a:ext cx="304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="1">
                <a:solidFill>
                  <a:prstClr val="black"/>
                </a:solidFill>
              </a:rPr>
              <a:t>E</a:t>
            </a:r>
          </a:p>
        </p:txBody>
      </p:sp>
      <p:sp>
        <p:nvSpPr>
          <p:cNvPr id="27655" name="TextBox 7"/>
          <p:cNvSpPr txBox="1">
            <a:spLocks noChangeArrowheads="1"/>
          </p:cNvSpPr>
          <p:nvPr/>
        </p:nvSpPr>
        <p:spPr bwMode="auto">
          <a:xfrm>
            <a:off x="6096000" y="5105400"/>
            <a:ext cx="4572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200" b="1">
                <a:solidFill>
                  <a:prstClr val="black"/>
                </a:solidFill>
              </a:rPr>
              <a:t>CU</a:t>
            </a:r>
          </a:p>
        </p:txBody>
      </p:sp>
      <p:sp>
        <p:nvSpPr>
          <p:cNvPr id="27656" name="TextBox 9"/>
          <p:cNvSpPr txBox="1">
            <a:spLocks noChangeArrowheads="1"/>
          </p:cNvSpPr>
          <p:nvPr/>
        </p:nvSpPr>
        <p:spPr bwMode="auto">
          <a:xfrm>
            <a:off x="6248400" y="5486400"/>
            <a:ext cx="4572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200" b="1">
                <a:solidFill>
                  <a:prstClr val="black"/>
                </a:solidFill>
              </a:rPr>
              <a:t>CO</a:t>
            </a:r>
          </a:p>
        </p:txBody>
      </p:sp>
      <p:sp>
        <p:nvSpPr>
          <p:cNvPr id="27657" name="TextBox 11"/>
          <p:cNvSpPr txBox="1">
            <a:spLocks noChangeArrowheads="1"/>
          </p:cNvSpPr>
          <p:nvPr/>
        </p:nvSpPr>
        <p:spPr bwMode="auto">
          <a:xfrm>
            <a:off x="7162800" y="5715000"/>
            <a:ext cx="6858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b="1">
                <a:solidFill>
                  <a:prstClr val="black"/>
                </a:solidFill>
              </a:rPr>
              <a:t>AEF</a:t>
            </a:r>
          </a:p>
        </p:txBody>
      </p:sp>
      <p:sp>
        <p:nvSpPr>
          <p:cNvPr id="27658" name="TextBox 12"/>
          <p:cNvSpPr txBox="1">
            <a:spLocks noChangeArrowheads="1"/>
          </p:cNvSpPr>
          <p:nvPr/>
        </p:nvSpPr>
        <p:spPr bwMode="auto">
          <a:xfrm>
            <a:off x="6553200" y="5943600"/>
            <a:ext cx="3048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b="1">
                <a:solidFill>
                  <a:prstClr val="black"/>
                </a:solidFill>
              </a:rPr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2339698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63658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 smtClean="0">
                <a:solidFill>
                  <a:srgbClr val="FFFFCC"/>
                </a:solidFill>
                <a:latin typeface="Arial Rounded MT Bold" pitchFamily="34" charset="0"/>
              </a:rPr>
              <a:t>Laryngeal Cavity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219200"/>
            <a:ext cx="3962400" cy="51054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800" smtClean="0"/>
              <a:t>Extends from laryngeal inlet to lower border of the cricoid cartilage</a:t>
            </a:r>
          </a:p>
          <a:p>
            <a:pPr eaLnBrk="1" hangingPunct="1"/>
            <a:r>
              <a:rPr lang="en-US" sz="2800" smtClean="0"/>
              <a:t>Narrow in the region of the vestibular folds (</a:t>
            </a:r>
            <a:r>
              <a:rPr lang="en-US" sz="2800" smtClean="0">
                <a:solidFill>
                  <a:srgbClr val="00FFFF"/>
                </a:solidFill>
              </a:rPr>
              <a:t>rima vestibuli</a:t>
            </a:r>
            <a:r>
              <a:rPr lang="en-US" sz="2800" smtClean="0"/>
              <a:t>) </a:t>
            </a:r>
          </a:p>
          <a:p>
            <a:pPr eaLnBrk="1" hangingPunct="1"/>
            <a:r>
              <a:rPr lang="en-US" sz="2800" smtClean="0"/>
              <a:t>Narrowest in the region of the vocal folds (</a:t>
            </a:r>
            <a:r>
              <a:rPr lang="en-US" sz="2800" smtClean="0">
                <a:solidFill>
                  <a:srgbClr val="00FFFF"/>
                </a:solidFill>
              </a:rPr>
              <a:t>rima glottidis</a:t>
            </a:r>
            <a:r>
              <a:rPr lang="en-US" sz="2800" smtClean="0"/>
              <a:t>) </a:t>
            </a:r>
          </a:p>
        </p:txBody>
      </p:sp>
      <p:pic>
        <p:nvPicPr>
          <p:cNvPr id="28676" name="Picture 6" descr="C:\Documents and Settings\user\My Documents\My Pictures\Larynxcutsm.jpg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82" b="13747"/>
          <a:stretch>
            <a:fillRect/>
          </a:stretch>
        </p:blipFill>
        <p:spPr>
          <a:xfrm>
            <a:off x="4572000" y="1447800"/>
            <a:ext cx="4054475" cy="4267200"/>
          </a:xfrm>
          <a:noFill/>
        </p:spPr>
      </p:pic>
      <p:sp>
        <p:nvSpPr>
          <p:cNvPr id="28677" name="TextBox 14"/>
          <p:cNvSpPr txBox="1">
            <a:spLocks noChangeArrowheads="1"/>
          </p:cNvSpPr>
          <p:nvPr/>
        </p:nvSpPr>
        <p:spPr bwMode="auto">
          <a:xfrm>
            <a:off x="7696200" y="2438400"/>
            <a:ext cx="8382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b="1">
                <a:solidFill>
                  <a:prstClr val="black"/>
                </a:solidFill>
              </a:rPr>
              <a:t>Rima vestibuli</a:t>
            </a:r>
          </a:p>
        </p:txBody>
      </p:sp>
      <p:cxnSp>
        <p:nvCxnSpPr>
          <p:cNvPr id="18" name="Straight Arrow Connector 17"/>
          <p:cNvCxnSpPr/>
          <p:nvPr/>
        </p:nvCxnSpPr>
        <p:spPr>
          <a:xfrm rot="10800000" flipV="1">
            <a:off x="6553200" y="2667000"/>
            <a:ext cx="1143000" cy="804863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679" name="TextBox 15"/>
          <p:cNvSpPr txBox="1">
            <a:spLocks noChangeArrowheads="1"/>
          </p:cNvSpPr>
          <p:nvPr/>
        </p:nvSpPr>
        <p:spPr bwMode="auto">
          <a:xfrm>
            <a:off x="5257800" y="4876800"/>
            <a:ext cx="8382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b="1">
                <a:solidFill>
                  <a:prstClr val="black"/>
                </a:solidFill>
              </a:rPr>
              <a:t>Rima glottidis</a:t>
            </a:r>
          </a:p>
        </p:txBody>
      </p:sp>
      <p:cxnSp>
        <p:nvCxnSpPr>
          <p:cNvPr id="19" name="Straight Arrow Connector 18"/>
          <p:cNvCxnSpPr/>
          <p:nvPr/>
        </p:nvCxnSpPr>
        <p:spPr>
          <a:xfrm rot="5400000" flipH="1" flipV="1">
            <a:off x="5600700" y="3924300"/>
            <a:ext cx="1143000" cy="7620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47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636588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 smtClean="0">
                <a:solidFill>
                  <a:srgbClr val="FFFFCC"/>
                </a:solidFill>
                <a:latin typeface="Arial Rounded MT Bold" pitchFamily="34" charset="0"/>
              </a:rPr>
              <a:t>Laryngeal Cavity cont’d</a:t>
            </a:r>
          </a:p>
        </p:txBody>
      </p:sp>
      <p:sp>
        <p:nvSpPr>
          <p:cNvPr id="75780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1143000"/>
            <a:ext cx="4038600" cy="53340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800" dirty="0" smtClean="0"/>
              <a:t>Divided into </a:t>
            </a:r>
            <a:r>
              <a:rPr lang="en-US" sz="2800" dirty="0" smtClean="0">
                <a:solidFill>
                  <a:srgbClr val="00FFFF"/>
                </a:solidFill>
              </a:rPr>
              <a:t>three parts</a:t>
            </a:r>
            <a:r>
              <a:rPr lang="en-US" sz="2800" dirty="0" smtClean="0"/>
              <a:t>:</a:t>
            </a:r>
          </a:p>
          <a:p>
            <a:pPr marL="971550" lvl="1" indent="-514350" eaLnBrk="1" fontAlgn="auto" hangingPunct="1">
              <a:spcAft>
                <a:spcPts val="0"/>
              </a:spcAft>
              <a:buClr>
                <a:srgbClr val="FFFF00"/>
              </a:buClr>
              <a:buFont typeface="+mj-lt"/>
              <a:buAutoNum type="alphaUcPeriod"/>
              <a:defRPr/>
            </a:pPr>
            <a:r>
              <a:rPr lang="en-US" dirty="0" err="1" smtClean="0">
                <a:solidFill>
                  <a:srgbClr val="FFFF00"/>
                </a:solidFill>
              </a:rPr>
              <a:t>Supraglottic</a:t>
            </a:r>
            <a:r>
              <a:rPr lang="en-US" dirty="0" smtClean="0">
                <a:solidFill>
                  <a:srgbClr val="FFFF00"/>
                </a:solidFill>
              </a:rPr>
              <a:t> part</a:t>
            </a:r>
            <a:r>
              <a:rPr lang="en-US" dirty="0" smtClean="0"/>
              <a:t>, the part above the vestibular folds, is called the </a:t>
            </a:r>
            <a:r>
              <a:rPr lang="en-US" dirty="0" smtClean="0">
                <a:solidFill>
                  <a:srgbClr val="FFFF00"/>
                </a:solidFill>
              </a:rPr>
              <a:t>vestibule</a:t>
            </a:r>
          </a:p>
          <a:p>
            <a:pPr marL="971550" lvl="1" indent="-514350" eaLnBrk="1" fontAlgn="auto" hangingPunct="1">
              <a:spcAft>
                <a:spcPts val="0"/>
              </a:spcAft>
              <a:buClr>
                <a:srgbClr val="FFFF00"/>
              </a:buClr>
              <a:buFont typeface="+mj-lt"/>
              <a:buAutoNum type="alphaUcPeriod"/>
              <a:defRPr/>
            </a:pPr>
            <a:r>
              <a:rPr lang="en-US" dirty="0" smtClean="0"/>
              <a:t>The part between the vestibular &amp; the vocal folds, is called the </a:t>
            </a:r>
            <a:r>
              <a:rPr lang="en-US" dirty="0" smtClean="0">
                <a:solidFill>
                  <a:srgbClr val="FFFF00"/>
                </a:solidFill>
              </a:rPr>
              <a:t>ventricle </a:t>
            </a:r>
            <a:r>
              <a:rPr lang="en-US" dirty="0" smtClean="0"/>
              <a:t> </a:t>
            </a:r>
          </a:p>
          <a:p>
            <a:pPr marL="971550" lvl="1" indent="-514350" eaLnBrk="1" fontAlgn="auto" hangingPunct="1">
              <a:spcAft>
                <a:spcPts val="0"/>
              </a:spcAft>
              <a:buClr>
                <a:srgbClr val="FFFF00"/>
              </a:buClr>
              <a:buFont typeface="+mj-lt"/>
              <a:buAutoNum type="alphaUcPeriod"/>
              <a:defRPr/>
            </a:pPr>
            <a:r>
              <a:rPr lang="en-US" dirty="0" err="1" smtClean="0">
                <a:solidFill>
                  <a:srgbClr val="FFFF00"/>
                </a:solidFill>
              </a:rPr>
              <a:t>Infraglottic</a:t>
            </a:r>
            <a:r>
              <a:rPr lang="en-US" dirty="0" smtClean="0">
                <a:solidFill>
                  <a:srgbClr val="FFFF00"/>
                </a:solidFill>
              </a:rPr>
              <a:t> part</a:t>
            </a:r>
            <a:r>
              <a:rPr lang="en-US" dirty="0" smtClean="0"/>
              <a:t>, the part below the vocal folds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2800" dirty="0" smtClean="0"/>
          </a:p>
        </p:txBody>
      </p:sp>
      <p:pic>
        <p:nvPicPr>
          <p:cNvPr id="29700" name="Picture 7" descr="C:\Documents and Settings\user\My Documents\My Pictures\larynxp8f17L1.gif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343400" y="1371600"/>
            <a:ext cx="4443413" cy="4953000"/>
          </a:xfrm>
          <a:noFill/>
        </p:spPr>
      </p:pic>
      <p:sp>
        <p:nvSpPr>
          <p:cNvPr id="29701" name="TextBox 7"/>
          <p:cNvSpPr txBox="1">
            <a:spLocks noChangeArrowheads="1"/>
          </p:cNvSpPr>
          <p:nvPr/>
        </p:nvSpPr>
        <p:spPr bwMode="auto">
          <a:xfrm>
            <a:off x="6477000" y="3657600"/>
            <a:ext cx="3968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rgbClr val="FFFF00"/>
                </a:solidFill>
              </a:rPr>
              <a:t>A</a:t>
            </a:r>
          </a:p>
        </p:txBody>
      </p:sp>
      <p:sp>
        <p:nvSpPr>
          <p:cNvPr id="29702" name="TextBox 8"/>
          <p:cNvSpPr txBox="1">
            <a:spLocks noChangeArrowheads="1"/>
          </p:cNvSpPr>
          <p:nvPr/>
        </p:nvSpPr>
        <p:spPr bwMode="auto">
          <a:xfrm>
            <a:off x="6629400" y="4267200"/>
            <a:ext cx="381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="1">
                <a:solidFill>
                  <a:srgbClr val="FFFF00"/>
                </a:solidFill>
              </a:rPr>
              <a:t>B</a:t>
            </a:r>
          </a:p>
        </p:txBody>
      </p:sp>
      <p:sp>
        <p:nvSpPr>
          <p:cNvPr id="29703" name="TextBox 9"/>
          <p:cNvSpPr txBox="1">
            <a:spLocks noChangeArrowheads="1"/>
          </p:cNvSpPr>
          <p:nvPr/>
        </p:nvSpPr>
        <p:spPr bwMode="auto">
          <a:xfrm>
            <a:off x="6629400" y="4724400"/>
            <a:ext cx="3048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rgbClr val="FFFF00"/>
                </a:solidFill>
              </a:rPr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4100450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0"/>
            <a:ext cx="4419600" cy="6858000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sz="2400" smtClean="0">
                <a:solidFill>
                  <a:srgbClr val="FFFFCC"/>
                </a:solidFill>
                <a:latin typeface="Arial Rounded MT Bold" pitchFamily="34" charset="0"/>
              </a:rPr>
              <a:t>Vestibular Part:</a:t>
            </a:r>
            <a:endParaRPr lang="en-US" sz="2400" smtClean="0"/>
          </a:p>
          <a:p>
            <a:pPr eaLnBrk="1" hangingPunct="1">
              <a:lnSpc>
                <a:spcPct val="80000"/>
              </a:lnSpc>
            </a:pPr>
            <a:r>
              <a:rPr lang="en-US" sz="2400" smtClean="0"/>
              <a:t>Extends from the </a:t>
            </a:r>
            <a:r>
              <a:rPr lang="en-US" sz="2400" smtClean="0">
                <a:solidFill>
                  <a:srgbClr val="00FFFF"/>
                </a:solidFill>
              </a:rPr>
              <a:t>inlet</a:t>
            </a:r>
            <a:r>
              <a:rPr lang="en-US" sz="2400" smtClean="0"/>
              <a:t> to the </a:t>
            </a:r>
            <a:r>
              <a:rPr lang="en-US" sz="2400" smtClean="0">
                <a:solidFill>
                  <a:srgbClr val="00FFFF"/>
                </a:solidFill>
              </a:rPr>
              <a:t>vestibular fold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smtClean="0"/>
              <a:t>Below it becomes narrow as the vestibular folds project medially.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smtClean="0"/>
              <a:t> Each vestibular fold contains </a:t>
            </a:r>
            <a:r>
              <a:rPr lang="en-US" sz="2400" smtClean="0">
                <a:solidFill>
                  <a:srgbClr val="00FFFF"/>
                </a:solidFill>
              </a:rPr>
              <a:t>vestibular ligament</a:t>
            </a:r>
            <a:r>
              <a:rPr lang="en-US" sz="2400" smtClean="0"/>
              <a:t>, the lower free margin of the </a:t>
            </a:r>
            <a:r>
              <a:rPr lang="en-US" sz="2400" smtClean="0">
                <a:solidFill>
                  <a:srgbClr val="FFFF00"/>
                </a:solidFill>
              </a:rPr>
              <a:t>quadrangular membrane </a:t>
            </a:r>
            <a:r>
              <a:rPr lang="en-US" sz="2400" smtClean="0"/>
              <a:t>stretching from thyroid cartilage to the arytenoid cartilage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smtClean="0">
                <a:solidFill>
                  <a:srgbClr val="FFFFCC"/>
                </a:solidFill>
                <a:latin typeface="Arial Rounded MT Bold" pitchFamily="34" charset="0"/>
              </a:rPr>
              <a:t>Lower Part: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smtClean="0"/>
              <a:t>Extends from vocal folds to lower border of cricoid cartilage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smtClean="0"/>
              <a:t>Walls formed by the inner surface of the </a:t>
            </a:r>
            <a:r>
              <a:rPr lang="en-US" sz="2400" smtClean="0">
                <a:solidFill>
                  <a:srgbClr val="FFFF00"/>
                </a:solidFill>
              </a:rPr>
              <a:t>cricothyroid ligament </a:t>
            </a:r>
            <a:r>
              <a:rPr lang="en-US" sz="2400" smtClean="0"/>
              <a:t>and the </a:t>
            </a:r>
            <a:r>
              <a:rPr lang="en-US" sz="2400" smtClean="0">
                <a:solidFill>
                  <a:srgbClr val="FFFF00"/>
                </a:solidFill>
              </a:rPr>
              <a:t>cricoid carti</a:t>
            </a:r>
            <a:r>
              <a:rPr lang="en-US" sz="2400" smtClean="0"/>
              <a:t>lage</a:t>
            </a:r>
            <a:endParaRPr lang="en-US" sz="2000" smtClean="0"/>
          </a:p>
        </p:txBody>
      </p:sp>
      <p:pic>
        <p:nvPicPr>
          <p:cNvPr id="30723" name="Picture 7" descr="C:\Documents and Settings\user\My Documents\My Pictures\larynxp8f17L1.gif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48200" y="1524000"/>
            <a:ext cx="4033838" cy="4495800"/>
          </a:xfrm>
          <a:noFill/>
        </p:spPr>
      </p:pic>
      <p:sp>
        <p:nvSpPr>
          <p:cNvPr id="7" name="Flowchart: Connector 6"/>
          <p:cNvSpPr/>
          <p:nvPr/>
        </p:nvSpPr>
        <p:spPr>
          <a:xfrm flipH="1">
            <a:off x="6629400" y="3810000"/>
            <a:ext cx="152400" cy="152400"/>
          </a:xfrm>
          <a:prstGeom prst="flowChartConnector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Flowchart: Connector 6"/>
          <p:cNvSpPr/>
          <p:nvPr/>
        </p:nvSpPr>
        <p:spPr>
          <a:xfrm flipH="1">
            <a:off x="6705600" y="4724400"/>
            <a:ext cx="152400" cy="152400"/>
          </a:xfrm>
          <a:prstGeom prst="flowChartConnector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3528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63658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 smtClean="0">
                <a:solidFill>
                  <a:srgbClr val="FFFFCC"/>
                </a:solidFill>
                <a:latin typeface="Arial Rounded MT Bold" pitchFamily="34" charset="0"/>
              </a:rPr>
              <a:t>Middle Part</a:t>
            </a:r>
          </a:p>
        </p:txBody>
      </p:sp>
      <p:sp>
        <p:nvSpPr>
          <p:cNvPr id="31747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990600"/>
            <a:ext cx="4267200" cy="487680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800" dirty="0" smtClean="0"/>
              <a:t>Extend from vestibular folds to the vocal folds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 smtClean="0"/>
              <a:t>Laterally a small recess between the vestibular fold &amp; the vocal fold is called the </a:t>
            </a:r>
            <a:r>
              <a:rPr lang="en-US" sz="2800" dirty="0" smtClean="0">
                <a:solidFill>
                  <a:srgbClr val="00FFFF"/>
                </a:solidFill>
              </a:rPr>
              <a:t>sinus of the larynx</a:t>
            </a:r>
            <a:r>
              <a:rPr lang="en-US" sz="2800" dirty="0" smtClean="0"/>
              <a:t>, which may extend upwards between vestibular fold and the thyroid cartilage as </a:t>
            </a:r>
            <a:r>
              <a:rPr lang="en-US" sz="2800" dirty="0" err="1" smtClean="0">
                <a:solidFill>
                  <a:srgbClr val="00FFFF"/>
                </a:solidFill>
              </a:rPr>
              <a:t>saccule</a:t>
            </a:r>
            <a:r>
              <a:rPr lang="en-US" sz="2800" dirty="0" smtClean="0">
                <a:solidFill>
                  <a:srgbClr val="00FFFF"/>
                </a:solidFill>
              </a:rPr>
              <a:t> of the larynx</a:t>
            </a:r>
          </a:p>
        </p:txBody>
      </p:sp>
      <p:pic>
        <p:nvPicPr>
          <p:cNvPr id="31748" name="Picture 6" descr="C:\Documents and Settings\user\My Documents\My Pictures\Larynxcutsm.jpg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82" b="13747"/>
          <a:stretch>
            <a:fillRect/>
          </a:stretch>
        </p:blipFill>
        <p:spPr>
          <a:xfrm>
            <a:off x="4648200" y="1371600"/>
            <a:ext cx="3692525" cy="3886200"/>
          </a:xfrm>
          <a:noFill/>
        </p:spPr>
      </p:pic>
      <p:sp>
        <p:nvSpPr>
          <p:cNvPr id="5" name="Flowchart: Connector 4"/>
          <p:cNvSpPr/>
          <p:nvPr/>
        </p:nvSpPr>
        <p:spPr>
          <a:xfrm flipH="1">
            <a:off x="6400800" y="3200400"/>
            <a:ext cx="152400" cy="152400"/>
          </a:xfrm>
          <a:prstGeom prst="flowChartConnector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9362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>
          <a:xfrm>
            <a:off x="0" y="457200"/>
            <a:ext cx="9144000" cy="6400800"/>
          </a:xfrm>
          <a:prstGeom prst="rect">
            <a:avLst/>
          </a:prstGeo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smtClean="0"/>
              <a:t>The cavity is lined with </a:t>
            </a:r>
            <a:r>
              <a:rPr lang="en-US" sz="2400" smtClean="0">
                <a:solidFill>
                  <a:srgbClr val="FF00FF"/>
                </a:solidFill>
              </a:rPr>
              <a:t>ciliated columnar epithelium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The surface of </a:t>
            </a:r>
            <a:r>
              <a:rPr lang="en-US" sz="2400" smtClean="0">
                <a:solidFill>
                  <a:srgbClr val="FFC000"/>
                </a:solidFill>
              </a:rPr>
              <a:t>vocal folds</a:t>
            </a:r>
            <a:r>
              <a:rPr lang="en-US" sz="2400" smtClean="0"/>
              <a:t>, because of exposure to continuous trauma during phonation, is covered with </a:t>
            </a:r>
            <a:r>
              <a:rPr lang="en-US" sz="2400" smtClean="0">
                <a:solidFill>
                  <a:srgbClr val="FF00FF"/>
                </a:solidFill>
              </a:rPr>
              <a:t>stratified squamous epithelium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Contains many </a:t>
            </a:r>
            <a:r>
              <a:rPr lang="en-US" sz="2400" smtClean="0">
                <a:solidFill>
                  <a:srgbClr val="FFC000"/>
                </a:solidFill>
              </a:rPr>
              <a:t>mucous glands</a:t>
            </a:r>
            <a:r>
              <a:rPr lang="en-US" sz="2400" smtClean="0"/>
              <a:t>, more numerous in the saccule (for lubrication of vocal folds)</a:t>
            </a:r>
          </a:p>
          <a:p>
            <a:pPr algn="ctr" eaLnBrk="1" hangingPunct="1">
              <a:lnSpc>
                <a:spcPct val="90000"/>
              </a:lnSpc>
              <a:buFont typeface="Arial" charset="0"/>
              <a:buNone/>
            </a:pPr>
            <a:r>
              <a:rPr lang="en-US" sz="2400" smtClean="0">
                <a:solidFill>
                  <a:srgbClr val="FFFFCC"/>
                </a:solidFill>
                <a:latin typeface="Arial Rounded MT Bold" pitchFamily="34" charset="0"/>
              </a:rPr>
              <a:t>Muscles: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400" smtClean="0"/>
              <a:t>Divided into two groups: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>
                <a:solidFill>
                  <a:srgbClr val="00FFFF"/>
                </a:solidFill>
              </a:rPr>
              <a:t>Extrinsic muscles</a:t>
            </a:r>
            <a:r>
              <a:rPr lang="en-US" sz="2400" smtClean="0"/>
              <a:t>: divided into two groups</a:t>
            </a:r>
          </a:p>
          <a:p>
            <a:pPr lvl="1" eaLnBrk="1" hangingPunct="1">
              <a:lnSpc>
                <a:spcPct val="90000"/>
              </a:lnSpc>
              <a:buFontTx/>
              <a:buChar char="•"/>
            </a:pPr>
            <a:r>
              <a:rPr lang="en-US" sz="2400" smtClean="0">
                <a:solidFill>
                  <a:srgbClr val="FFFF00"/>
                </a:solidFill>
              </a:rPr>
              <a:t>Elevators</a:t>
            </a:r>
            <a:r>
              <a:rPr lang="en-US" sz="2400" smtClean="0"/>
              <a:t> of the larynx</a:t>
            </a:r>
          </a:p>
          <a:p>
            <a:pPr lvl="1" eaLnBrk="1" hangingPunct="1">
              <a:lnSpc>
                <a:spcPct val="90000"/>
              </a:lnSpc>
              <a:buFontTx/>
              <a:buChar char="•"/>
            </a:pPr>
            <a:r>
              <a:rPr lang="en-US" sz="2400" smtClean="0">
                <a:solidFill>
                  <a:srgbClr val="FFFF00"/>
                </a:solidFill>
              </a:rPr>
              <a:t>Depressors</a:t>
            </a:r>
            <a:r>
              <a:rPr lang="en-US" sz="2400" smtClean="0"/>
              <a:t> of the larynx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>
                <a:solidFill>
                  <a:srgbClr val="00FFFF"/>
                </a:solidFill>
              </a:rPr>
              <a:t>Intrinsic muscles</a:t>
            </a:r>
            <a:r>
              <a:rPr lang="en-US" sz="2400" smtClean="0"/>
              <a:t>: divided into two groups</a:t>
            </a:r>
          </a:p>
          <a:p>
            <a:pPr lvl="1" eaLnBrk="1" hangingPunct="1">
              <a:lnSpc>
                <a:spcPct val="90000"/>
              </a:lnSpc>
              <a:buFontTx/>
              <a:buChar char="•"/>
            </a:pPr>
            <a:r>
              <a:rPr lang="en-US" sz="2400" smtClean="0"/>
              <a:t>Muscles </a:t>
            </a:r>
            <a:r>
              <a:rPr lang="en-US" sz="2400" smtClean="0">
                <a:solidFill>
                  <a:srgbClr val="FFFF00"/>
                </a:solidFill>
              </a:rPr>
              <a:t>controlling the laryngeal inlet</a:t>
            </a:r>
          </a:p>
          <a:p>
            <a:pPr lvl="1" eaLnBrk="1" hangingPunct="1">
              <a:lnSpc>
                <a:spcPct val="90000"/>
              </a:lnSpc>
              <a:buFontTx/>
              <a:buChar char="•"/>
            </a:pPr>
            <a:r>
              <a:rPr lang="en-US" sz="2400" smtClean="0"/>
              <a:t>Muscles </a:t>
            </a:r>
            <a:r>
              <a:rPr lang="en-US" sz="2400" smtClean="0">
                <a:solidFill>
                  <a:srgbClr val="FFFF00"/>
                </a:solidFill>
              </a:rPr>
              <a:t>controlling the movements of the vocal cords</a:t>
            </a:r>
            <a:endParaRPr lang="en-US" sz="2400" smtClean="0">
              <a:solidFill>
                <a:srgbClr val="FFFFCC"/>
              </a:solidFill>
              <a:latin typeface="Arial Rounded MT Bold" pitchFamily="34" charset="0"/>
            </a:endParaRPr>
          </a:p>
        </p:txBody>
      </p:sp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4572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 smtClean="0">
                <a:solidFill>
                  <a:srgbClr val="FFFFCC"/>
                </a:solidFill>
                <a:latin typeface="Arial Rounded MT Bold" pitchFamily="34" charset="0"/>
              </a:rPr>
              <a:t>Mucous Membrane</a:t>
            </a:r>
          </a:p>
        </p:txBody>
      </p:sp>
    </p:spTree>
    <p:extLst>
      <p:ext uri="{BB962C8B-B14F-4D97-AF65-F5344CB8AC3E}">
        <p14:creationId xmlns:p14="http://schemas.microsoft.com/office/powerpoint/2010/main" val="2712970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4"/>
          <p:cNvSpPr>
            <a:spLocks noGrp="1" noChangeArrowheads="1"/>
          </p:cNvSpPr>
          <p:nvPr>
            <p:ph type="title"/>
          </p:nvPr>
        </p:nvSpPr>
        <p:spPr>
          <a:xfrm>
            <a:off x="539552" y="116632"/>
            <a:ext cx="8229600" cy="788987"/>
          </a:xfrm>
        </p:spPr>
        <p:txBody>
          <a:bodyPr/>
          <a:lstStyle/>
          <a:p>
            <a:pPr eaLnBrk="1" hangingPunct="1"/>
            <a:r>
              <a:rPr lang="en-US" b="1" dirty="0" smtClean="0">
                <a:solidFill>
                  <a:srgbClr val="FFC000"/>
                </a:solidFill>
                <a:effectLst/>
              </a:rPr>
              <a:t>Pre-</a:t>
            </a:r>
            <a:r>
              <a:rPr lang="en-US" b="1" dirty="0" err="1" smtClean="0">
                <a:solidFill>
                  <a:srgbClr val="FFC000"/>
                </a:solidFill>
                <a:effectLst/>
              </a:rPr>
              <a:t>Epiglottic</a:t>
            </a:r>
            <a:r>
              <a:rPr lang="en-US" b="1" dirty="0" smtClean="0">
                <a:solidFill>
                  <a:srgbClr val="FFC000"/>
                </a:solidFill>
                <a:effectLst/>
              </a:rPr>
              <a:t> Space</a:t>
            </a:r>
          </a:p>
        </p:txBody>
      </p:sp>
      <p:sp>
        <p:nvSpPr>
          <p:cNvPr id="27651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990600"/>
            <a:ext cx="4038600" cy="5140325"/>
          </a:xfrm>
        </p:spPr>
        <p:txBody>
          <a:bodyPr/>
          <a:lstStyle/>
          <a:p>
            <a:pPr eaLnBrk="1" hangingPunct="1"/>
            <a:r>
              <a:rPr lang="en-US" sz="2600" dirty="0" smtClean="0"/>
              <a:t>Bound sup by </a:t>
            </a:r>
            <a:r>
              <a:rPr lang="en-US" sz="2600" dirty="0" err="1" smtClean="0"/>
              <a:t>hyo-epiglottic</a:t>
            </a:r>
            <a:r>
              <a:rPr lang="en-US" sz="2600" dirty="0" smtClean="0"/>
              <a:t> ligament, ant by </a:t>
            </a:r>
            <a:r>
              <a:rPr lang="en-US" sz="2600" dirty="0" err="1" smtClean="0"/>
              <a:t>thyrohyoid</a:t>
            </a:r>
            <a:r>
              <a:rPr lang="en-US" sz="2600" dirty="0" smtClean="0"/>
              <a:t> </a:t>
            </a:r>
            <a:r>
              <a:rPr lang="en-US" sz="2600" dirty="0" err="1" smtClean="0"/>
              <a:t>memb</a:t>
            </a:r>
            <a:r>
              <a:rPr lang="en-US" sz="2600" dirty="0" smtClean="0"/>
              <a:t>. &amp; thyroid cartilage and posteriorly by epiglottis</a:t>
            </a:r>
          </a:p>
          <a:p>
            <a:pPr eaLnBrk="1" hangingPunct="1"/>
            <a:r>
              <a:rPr lang="en-US" sz="2600" dirty="0" smtClean="0"/>
              <a:t>Filled with fat and areolar tissue</a:t>
            </a:r>
          </a:p>
          <a:p>
            <a:pPr eaLnBrk="1" hangingPunct="1"/>
            <a:r>
              <a:rPr lang="en-US" sz="2600" dirty="0" smtClean="0"/>
              <a:t>Continuous with </a:t>
            </a:r>
            <a:r>
              <a:rPr lang="en-US" sz="2600" dirty="0" err="1" smtClean="0"/>
              <a:t>para-glottic</a:t>
            </a:r>
            <a:r>
              <a:rPr lang="en-US" sz="2600" dirty="0" smtClean="0"/>
              <a:t> space</a:t>
            </a:r>
          </a:p>
          <a:p>
            <a:pPr eaLnBrk="1" hangingPunct="1"/>
            <a:r>
              <a:rPr lang="en-US" sz="2600" dirty="0" err="1" smtClean="0"/>
              <a:t>Cx</a:t>
            </a:r>
            <a:r>
              <a:rPr lang="en-US" sz="2600" dirty="0" smtClean="0"/>
              <a:t> of laryngeal surface of epiglottis readily spread to </a:t>
            </a:r>
            <a:r>
              <a:rPr lang="en-US" sz="2600" dirty="0" err="1" smtClean="0"/>
              <a:t>PreEpiSpace</a:t>
            </a:r>
            <a:endParaRPr lang="en-US" sz="2600" dirty="0" smtClean="0"/>
          </a:p>
          <a:p>
            <a:pPr eaLnBrk="1" hangingPunct="1"/>
            <a:endParaRPr lang="en-US" sz="2600" dirty="0" smtClean="0"/>
          </a:p>
        </p:txBody>
      </p:sp>
      <p:pic>
        <p:nvPicPr>
          <p:cNvPr id="27652" name="Picture 6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48200" y="990600"/>
            <a:ext cx="4038600" cy="5140325"/>
          </a:xfrm>
        </p:spPr>
      </p:pic>
    </p:spTree>
    <p:extLst>
      <p:ext uri="{BB962C8B-B14F-4D97-AF65-F5344CB8AC3E}">
        <p14:creationId xmlns:p14="http://schemas.microsoft.com/office/powerpoint/2010/main" val="2707363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Para-</a:t>
            </a:r>
            <a:r>
              <a:rPr lang="en-US" dirty="0" err="1" smtClean="0"/>
              <a:t>glottic</a:t>
            </a:r>
            <a:r>
              <a:rPr lang="en-US" dirty="0" smtClean="0"/>
              <a:t> space</a:t>
            </a:r>
          </a:p>
        </p:txBody>
      </p:sp>
      <p:pic>
        <p:nvPicPr>
          <p:cNvPr id="29699" name="Picture 5"/>
          <p:cNvPicPr>
            <a:picLocks noGrp="1" noChangeAspect="1" noChangeArrowheads="1"/>
          </p:cNvPicPr>
          <p:nvPr>
            <p:ph type="body"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9700" name="Picture 6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265008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 err="1" smtClean="0">
                <a:solidFill>
                  <a:srgbClr val="FFC000"/>
                </a:solidFill>
              </a:rPr>
              <a:t>Reinke’s</a:t>
            </a:r>
            <a:r>
              <a:rPr lang="en-US" b="1" dirty="0" smtClean="0">
                <a:solidFill>
                  <a:srgbClr val="FFC000"/>
                </a:solidFill>
              </a:rPr>
              <a:t> Space</a:t>
            </a:r>
          </a:p>
        </p:txBody>
      </p:sp>
      <p:sp>
        <p:nvSpPr>
          <p:cNvPr id="28675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en-US" sz="2600" smtClean="0"/>
              <a:t>Mucosa over the vocal ligament loosely attached to ligaments</a:t>
            </a:r>
          </a:p>
          <a:p>
            <a:pPr eaLnBrk="1" hangingPunct="1"/>
            <a:r>
              <a:rPr lang="en-US" sz="2600" smtClean="0"/>
              <a:t>Thus there is a submucosal space along most of the length of truer VC</a:t>
            </a:r>
          </a:p>
        </p:txBody>
      </p:sp>
      <p:pic>
        <p:nvPicPr>
          <p:cNvPr id="28676" name="Picture 6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1600200"/>
            <a:ext cx="4038600" cy="4530725"/>
          </a:xfrm>
        </p:spPr>
      </p:pic>
    </p:spTree>
    <p:extLst>
      <p:ext uri="{BB962C8B-B14F-4D97-AF65-F5344CB8AC3E}">
        <p14:creationId xmlns:p14="http://schemas.microsoft.com/office/powerpoint/2010/main" val="1467948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5"/>
          <p:cNvPicPr>
            <a:picLocks noGrp="1" noChangeAspect="1" noChangeArrowheads="1"/>
          </p:cNvPicPr>
          <p:nvPr>
            <p:ph type="body"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600200"/>
            <a:ext cx="4038600" cy="4530725"/>
          </a:xfrm>
        </p:spPr>
      </p:pic>
      <p:pic>
        <p:nvPicPr>
          <p:cNvPr id="30723" name="Picture 6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1600200"/>
            <a:ext cx="4038600" cy="4530725"/>
          </a:xfrm>
        </p:spPr>
      </p:pic>
    </p:spTree>
    <p:extLst>
      <p:ext uri="{BB962C8B-B14F-4D97-AF65-F5344CB8AC3E}">
        <p14:creationId xmlns:p14="http://schemas.microsoft.com/office/powerpoint/2010/main" val="1631010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811213" y="246063"/>
            <a:ext cx="7510462" cy="576262"/>
          </a:xfrm>
          <a:noFill/>
        </p:spPr>
        <p:txBody>
          <a:bodyPr/>
          <a:lstStyle/>
          <a:p>
            <a:r>
              <a:rPr lang="en-US" sz="4400" dirty="0" smtClean="0">
                <a:solidFill>
                  <a:srgbClr val="FFC000"/>
                </a:solidFill>
              </a:rPr>
              <a:t>Extrinsic Laryngeal Muscles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04813" y="1000125"/>
            <a:ext cx="8434387" cy="5553075"/>
          </a:xfrm>
          <a:noFill/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sz="3400" dirty="0" smtClean="0"/>
              <a:t>Three Main Purposes: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3400" dirty="0" smtClean="0"/>
              <a:t>		1) Fixation (primary role)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3400" dirty="0" smtClean="0"/>
              <a:t>		2) Elevation (move larynx up)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3400" dirty="0" smtClean="0"/>
              <a:t>		3) Depression (move larynx down)</a:t>
            </a:r>
          </a:p>
          <a:p>
            <a:pPr>
              <a:lnSpc>
                <a:spcPct val="90000"/>
              </a:lnSpc>
            </a:pPr>
            <a:r>
              <a:rPr lang="en-US" sz="3400" dirty="0" smtClean="0"/>
              <a:t>Two major groups: </a:t>
            </a:r>
            <a:r>
              <a:rPr lang="en-US" sz="3400" dirty="0" err="1" smtClean="0"/>
              <a:t>Suprahyoid</a:t>
            </a:r>
            <a:r>
              <a:rPr lang="en-US" sz="3400" dirty="0" smtClean="0"/>
              <a:t> &amp; </a:t>
            </a:r>
            <a:r>
              <a:rPr lang="en-US" sz="3400" dirty="0" err="1" smtClean="0"/>
              <a:t>Infrahyoid</a:t>
            </a:r>
            <a:endParaRPr lang="en-US" sz="3400" dirty="0" smtClean="0"/>
          </a:p>
          <a:p>
            <a:pPr>
              <a:lnSpc>
                <a:spcPct val="90000"/>
              </a:lnSpc>
            </a:pPr>
            <a:r>
              <a:rPr lang="en-US" sz="3400" dirty="0" smtClean="0"/>
              <a:t>Anatomical position: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3400" dirty="0" smtClean="0"/>
              <a:t>		</a:t>
            </a:r>
            <a:r>
              <a:rPr lang="en-US" sz="3400" u="sng" dirty="0" err="1" smtClean="0">
                <a:solidFill>
                  <a:srgbClr val="990099"/>
                </a:solidFill>
              </a:rPr>
              <a:t>Suprahyoid</a:t>
            </a:r>
            <a:r>
              <a:rPr lang="en-US" sz="3400" dirty="0" smtClean="0"/>
              <a:t>- Attachment lies above 			hyoid bone.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3400" dirty="0" smtClean="0"/>
              <a:t>		</a:t>
            </a:r>
            <a:r>
              <a:rPr lang="en-US" sz="3400" u="sng" dirty="0" err="1" smtClean="0">
                <a:solidFill>
                  <a:srgbClr val="FF3399"/>
                </a:solidFill>
              </a:rPr>
              <a:t>Infrahyoid</a:t>
            </a:r>
            <a:r>
              <a:rPr lang="en-US" sz="3400" dirty="0" smtClean="0"/>
              <a:t>- Attachment lies below 			hyoid bone.</a:t>
            </a:r>
          </a:p>
        </p:txBody>
      </p:sp>
    </p:spTree>
    <p:extLst>
      <p:ext uri="{BB962C8B-B14F-4D97-AF65-F5344CB8AC3E}">
        <p14:creationId xmlns:p14="http://schemas.microsoft.com/office/powerpoint/2010/main" val="3569164983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2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2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2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2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2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2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27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27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1" grpId="0" build="p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4"/>
          <p:cNvSpPr>
            <a:spLocks noGrp="1"/>
          </p:cNvSpPr>
          <p:nvPr>
            <p:ph type="title"/>
          </p:nvPr>
        </p:nvSpPr>
        <p:spPr>
          <a:xfrm>
            <a:off x="4267200" y="277813"/>
            <a:ext cx="4419600" cy="1398587"/>
          </a:xfrm>
        </p:spPr>
        <p:txBody>
          <a:bodyPr>
            <a:normAutofit fontScale="90000"/>
          </a:bodyPr>
          <a:lstStyle/>
          <a:p>
            <a:r>
              <a:rPr lang="en-US" sz="4000" dirty="0" smtClean="0">
                <a:solidFill>
                  <a:srgbClr val="FF0000"/>
                </a:solidFill>
                <a:latin typeface="Arial Rounded MT Bold" pitchFamily="34" charset="0"/>
              </a:rPr>
              <a:t/>
            </a:r>
            <a:br>
              <a:rPr lang="en-US" sz="4000" dirty="0" smtClean="0">
                <a:solidFill>
                  <a:srgbClr val="FF0000"/>
                </a:solidFill>
                <a:latin typeface="Arial Rounded MT Bold" pitchFamily="34" charset="0"/>
              </a:rPr>
            </a:br>
            <a:r>
              <a:rPr lang="en-US" sz="4000" dirty="0" smtClean="0">
                <a:solidFill>
                  <a:srgbClr val="FF0000"/>
                </a:solidFill>
                <a:latin typeface="Arial Rounded MT Bold" pitchFamily="34" charset="0"/>
              </a:rPr>
              <a:t>Elevators of the Larynx</a:t>
            </a:r>
            <a:br>
              <a:rPr lang="en-US" sz="4000" dirty="0" smtClean="0">
                <a:solidFill>
                  <a:srgbClr val="FF0000"/>
                </a:solidFill>
                <a:latin typeface="Arial Rounded MT Bold" pitchFamily="34" charset="0"/>
              </a:rPr>
            </a:br>
            <a:endParaRPr lang="en-US" sz="4000" dirty="0" smtClean="0">
              <a:solidFill>
                <a:srgbClr val="FF0000"/>
              </a:solidFill>
            </a:endParaRP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0"/>
            <a:ext cx="4953000" cy="685800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600" dirty="0" smtClean="0">
                <a:solidFill>
                  <a:srgbClr val="00FFFF"/>
                </a:solidFill>
              </a:rPr>
              <a:t>The </a:t>
            </a:r>
            <a:r>
              <a:rPr lang="en-US" sz="2600" dirty="0" err="1" smtClean="0">
                <a:solidFill>
                  <a:srgbClr val="00FFFF"/>
                </a:solidFill>
              </a:rPr>
              <a:t>Suprahyoid</a:t>
            </a:r>
            <a:r>
              <a:rPr lang="en-US" sz="2600" dirty="0" smtClean="0">
                <a:solidFill>
                  <a:srgbClr val="00FFFF"/>
                </a:solidFill>
              </a:rPr>
              <a:t> Muscles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en-US" sz="2600" dirty="0" smtClean="0"/>
              <a:t>Digastric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en-US" sz="2600" dirty="0" err="1" smtClean="0"/>
              <a:t>Stylohyoid</a:t>
            </a:r>
            <a:endParaRPr lang="en-US" sz="2600" dirty="0" smtClean="0"/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en-US" sz="2600" dirty="0" err="1" smtClean="0"/>
              <a:t>Mylohyoid</a:t>
            </a:r>
            <a:endParaRPr lang="en-US" sz="2600" dirty="0" smtClean="0"/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en-US" sz="2600" dirty="0" err="1" smtClean="0"/>
              <a:t>Geniohyoid</a:t>
            </a:r>
            <a:endParaRPr lang="en-US" sz="2600" dirty="0" smtClean="0"/>
          </a:p>
          <a:p>
            <a:pPr eaLnBrk="1" hangingPunct="1">
              <a:lnSpc>
                <a:spcPct val="90000"/>
              </a:lnSpc>
            </a:pPr>
            <a:r>
              <a:rPr lang="en-US" sz="2600" dirty="0" smtClean="0">
                <a:solidFill>
                  <a:srgbClr val="00FFFF"/>
                </a:solidFill>
              </a:rPr>
              <a:t>The Longitudinal Muscles of the Pharynx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en-US" sz="2600" dirty="0" err="1" smtClean="0"/>
              <a:t>Stylopharyngeus</a:t>
            </a:r>
            <a:endParaRPr lang="en-US" sz="2600" dirty="0" smtClean="0"/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en-US" sz="2600" dirty="0" err="1" smtClean="0"/>
              <a:t>Salpingopharyngeus</a:t>
            </a:r>
            <a:endParaRPr lang="en-US" sz="2600" dirty="0" smtClean="0"/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en-US" sz="2600" dirty="0" err="1" smtClean="0"/>
              <a:t>Palatopharyngeus</a:t>
            </a:r>
            <a:endParaRPr lang="en-US" sz="2600" dirty="0" smtClean="0"/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600" dirty="0" smtClean="0">
                <a:solidFill>
                  <a:srgbClr val="FF0000"/>
                </a:solidFill>
                <a:latin typeface="Arial Rounded MT Bold" pitchFamily="34" charset="0"/>
              </a:rPr>
              <a:t>Depressors of the larynx</a:t>
            </a:r>
            <a:r>
              <a:rPr lang="en-US" sz="2600" dirty="0" smtClean="0">
                <a:solidFill>
                  <a:srgbClr val="FFFFCC"/>
                </a:solidFill>
                <a:latin typeface="Arial Rounded MT Bold" pitchFamily="34" charset="0"/>
              </a:rPr>
              <a:t>:</a:t>
            </a:r>
          </a:p>
          <a:p>
            <a:pPr eaLnBrk="1" hangingPunct="1">
              <a:lnSpc>
                <a:spcPct val="90000"/>
              </a:lnSpc>
            </a:pPr>
            <a:r>
              <a:rPr lang="en-US" sz="2600" dirty="0" smtClean="0">
                <a:solidFill>
                  <a:srgbClr val="00FFFF"/>
                </a:solidFill>
              </a:rPr>
              <a:t>The </a:t>
            </a:r>
            <a:r>
              <a:rPr lang="en-US" sz="2600" dirty="0" err="1" smtClean="0">
                <a:solidFill>
                  <a:srgbClr val="00FFFF"/>
                </a:solidFill>
              </a:rPr>
              <a:t>Infrahyoid</a:t>
            </a:r>
            <a:r>
              <a:rPr lang="en-US" sz="2600" dirty="0" smtClean="0">
                <a:solidFill>
                  <a:srgbClr val="00FFFF"/>
                </a:solidFill>
              </a:rPr>
              <a:t> Muscles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en-US" sz="2600" dirty="0" err="1" smtClean="0"/>
              <a:t>Sternohyoid</a:t>
            </a:r>
            <a:endParaRPr lang="en-US" sz="2600" dirty="0" smtClean="0"/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en-US" sz="2600" dirty="0" err="1" smtClean="0"/>
              <a:t>Sternothyroid</a:t>
            </a:r>
            <a:endParaRPr lang="en-US" sz="2600" dirty="0" smtClean="0"/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en-US" sz="2600" dirty="0" err="1" smtClean="0"/>
              <a:t>Omohyoid</a:t>
            </a:r>
            <a:endParaRPr lang="en-US" sz="2600" dirty="0" smtClean="0"/>
          </a:p>
        </p:txBody>
      </p:sp>
      <p:pic>
        <p:nvPicPr>
          <p:cNvPr id="33796" name="Picture 6" descr="neck2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81575" y="1981200"/>
            <a:ext cx="4162425" cy="2971800"/>
          </a:xfrm>
          <a:noFill/>
        </p:spPr>
      </p:pic>
    </p:spTree>
    <p:extLst>
      <p:ext uri="{BB962C8B-B14F-4D97-AF65-F5344CB8AC3E}">
        <p14:creationId xmlns:p14="http://schemas.microsoft.com/office/powerpoint/2010/main" val="3058054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228600"/>
            <a:ext cx="8915400" cy="762000"/>
          </a:xfrm>
          <a:noFill/>
        </p:spPr>
        <p:txBody>
          <a:bodyPr/>
          <a:lstStyle/>
          <a:p>
            <a:r>
              <a:rPr lang="en-US" smtClean="0"/>
              <a:t>Extrinsic laryngeal Muscles</a:t>
            </a:r>
          </a:p>
        </p:txBody>
      </p:sp>
      <p:pic>
        <p:nvPicPr>
          <p:cNvPr id="20483" name="Picture 3"/>
          <p:cNvPicPr>
            <a:picLocks noGrp="1" noChangeArrowheads="1"/>
          </p:cNvPicPr>
          <p:nvPr>
            <p:ph type="clipArt"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52613" y="2103438"/>
            <a:ext cx="3600450" cy="3794125"/>
          </a:xfrm>
          <a:noFill/>
        </p:spPr>
      </p:pic>
      <p:sp>
        <p:nvSpPr>
          <p:cNvPr id="38916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5867400" y="892175"/>
            <a:ext cx="3048000" cy="5572125"/>
          </a:xfrm>
          <a:noFill/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  <a:buFontTx/>
              <a:buNone/>
            </a:pPr>
            <a:r>
              <a:rPr lang="en-US" sz="3600" smtClean="0"/>
              <a:t>Mastoid Tip</a:t>
            </a:r>
          </a:p>
          <a:p>
            <a:pPr>
              <a:lnSpc>
                <a:spcPct val="150000"/>
              </a:lnSpc>
              <a:buFontTx/>
              <a:buNone/>
            </a:pPr>
            <a:r>
              <a:rPr lang="en-US" sz="3600" smtClean="0"/>
              <a:t>Mylohyoid</a:t>
            </a:r>
          </a:p>
          <a:p>
            <a:pPr>
              <a:lnSpc>
                <a:spcPct val="150000"/>
              </a:lnSpc>
              <a:buFontTx/>
              <a:buNone/>
            </a:pPr>
            <a:r>
              <a:rPr lang="en-US" sz="3600" smtClean="0"/>
              <a:t>Hyoid Bone</a:t>
            </a:r>
          </a:p>
          <a:p>
            <a:pPr>
              <a:lnSpc>
                <a:spcPct val="150000"/>
              </a:lnSpc>
              <a:buFontTx/>
              <a:buNone/>
            </a:pPr>
            <a:r>
              <a:rPr lang="en-US" sz="3600" smtClean="0"/>
              <a:t>Sternohyoid</a:t>
            </a:r>
          </a:p>
          <a:p>
            <a:pPr>
              <a:lnSpc>
                <a:spcPct val="150000"/>
              </a:lnSpc>
              <a:buFontTx/>
              <a:buNone/>
            </a:pPr>
            <a:r>
              <a:rPr lang="en-US" sz="3600" smtClean="0"/>
              <a:t>Omohyoid</a:t>
            </a:r>
          </a:p>
          <a:p>
            <a:pPr>
              <a:lnSpc>
                <a:spcPct val="150000"/>
              </a:lnSpc>
              <a:buFontTx/>
              <a:buNone/>
            </a:pPr>
            <a:r>
              <a:rPr lang="en-US" sz="3600" smtClean="0"/>
              <a:t>Sternum</a:t>
            </a:r>
          </a:p>
        </p:txBody>
      </p:sp>
      <p:sp>
        <p:nvSpPr>
          <p:cNvPr id="20485" name="Line 5"/>
          <p:cNvSpPr>
            <a:spLocks noChangeShapeType="1"/>
          </p:cNvSpPr>
          <p:nvPr/>
        </p:nvSpPr>
        <p:spPr bwMode="auto">
          <a:xfrm flipH="1" flipV="1">
            <a:off x="3357563" y="1404938"/>
            <a:ext cx="892175" cy="749300"/>
          </a:xfrm>
          <a:prstGeom prst="line">
            <a:avLst/>
          </a:prstGeom>
          <a:noFill/>
          <a:ln w="12700">
            <a:solidFill>
              <a:schemeClr val="tx2"/>
            </a:solidFill>
            <a:round/>
            <a:headEnd type="stealth" w="med" len="lg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486" name="Rectangle 6"/>
          <p:cNvSpPr>
            <a:spLocks noChangeArrowheads="1"/>
          </p:cNvSpPr>
          <p:nvPr/>
        </p:nvSpPr>
        <p:spPr bwMode="auto">
          <a:xfrm>
            <a:off x="2598738" y="949325"/>
            <a:ext cx="1544637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sz="2800" b="0"/>
              <a:t>Mandible</a:t>
            </a:r>
            <a:endParaRPr lang="en-US" sz="2800"/>
          </a:p>
        </p:txBody>
      </p:sp>
      <p:sp>
        <p:nvSpPr>
          <p:cNvPr id="20487" name="Line 7"/>
          <p:cNvSpPr>
            <a:spLocks noChangeShapeType="1"/>
          </p:cNvSpPr>
          <p:nvPr/>
        </p:nvSpPr>
        <p:spPr bwMode="auto">
          <a:xfrm flipH="1" flipV="1">
            <a:off x="2119313" y="1820863"/>
            <a:ext cx="1330325" cy="876300"/>
          </a:xfrm>
          <a:prstGeom prst="line">
            <a:avLst/>
          </a:prstGeom>
          <a:noFill/>
          <a:ln w="12700">
            <a:solidFill>
              <a:schemeClr val="tx2"/>
            </a:solidFill>
            <a:round/>
            <a:headEnd type="stealth" w="med" len="lg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488" name="Rectangle 8"/>
          <p:cNvSpPr>
            <a:spLocks noChangeArrowheads="1"/>
          </p:cNvSpPr>
          <p:nvPr/>
        </p:nvSpPr>
        <p:spPr bwMode="auto">
          <a:xfrm>
            <a:off x="468313" y="1390650"/>
            <a:ext cx="2365375" cy="40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lnSpc>
                <a:spcPct val="80000"/>
              </a:lnSpc>
            </a:pPr>
            <a:r>
              <a:rPr lang="en-US" sz="2600" b="0"/>
              <a:t>Ant. Digastric</a:t>
            </a:r>
          </a:p>
        </p:txBody>
      </p:sp>
      <p:sp>
        <p:nvSpPr>
          <p:cNvPr id="20489" name="Line 9"/>
          <p:cNvSpPr>
            <a:spLocks noChangeShapeType="1"/>
          </p:cNvSpPr>
          <p:nvPr/>
        </p:nvSpPr>
        <p:spPr bwMode="auto">
          <a:xfrm flipH="1" flipV="1">
            <a:off x="1439863" y="2344738"/>
            <a:ext cx="1227137" cy="506412"/>
          </a:xfrm>
          <a:prstGeom prst="line">
            <a:avLst/>
          </a:prstGeom>
          <a:noFill/>
          <a:ln w="12700">
            <a:solidFill>
              <a:schemeClr val="tx2"/>
            </a:solidFill>
            <a:round/>
            <a:headEnd type="stealth" w="med" len="lg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490" name="Rectangle 10"/>
          <p:cNvSpPr>
            <a:spLocks noChangeArrowheads="1"/>
          </p:cNvSpPr>
          <p:nvPr/>
        </p:nvSpPr>
        <p:spPr bwMode="auto">
          <a:xfrm>
            <a:off x="411163" y="2105025"/>
            <a:ext cx="1441450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>
              <a:lnSpc>
                <a:spcPct val="80000"/>
              </a:lnSpc>
            </a:pPr>
            <a:r>
              <a:rPr lang="en-US" sz="2700" b="0"/>
              <a:t>Post.</a:t>
            </a:r>
          </a:p>
          <a:p>
            <a:pPr>
              <a:lnSpc>
                <a:spcPct val="80000"/>
              </a:lnSpc>
            </a:pPr>
            <a:r>
              <a:rPr lang="en-US" sz="2700" b="0"/>
              <a:t>Digastric</a:t>
            </a:r>
          </a:p>
        </p:txBody>
      </p:sp>
      <p:sp>
        <p:nvSpPr>
          <p:cNvPr id="20491" name="Line 11"/>
          <p:cNvSpPr>
            <a:spLocks noChangeShapeType="1"/>
          </p:cNvSpPr>
          <p:nvPr/>
        </p:nvSpPr>
        <p:spPr bwMode="auto">
          <a:xfrm flipV="1">
            <a:off x="1725613" y="2970213"/>
            <a:ext cx="1162050" cy="231775"/>
          </a:xfrm>
          <a:prstGeom prst="line">
            <a:avLst/>
          </a:prstGeom>
          <a:noFill/>
          <a:ln w="12700">
            <a:solidFill>
              <a:schemeClr val="tx2"/>
            </a:solidFill>
            <a:round/>
            <a:headEnd type="none" w="sm" len="sm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492" name="Rectangle 12"/>
          <p:cNvSpPr>
            <a:spLocks noChangeArrowheads="1"/>
          </p:cNvSpPr>
          <p:nvPr/>
        </p:nvSpPr>
        <p:spPr bwMode="auto">
          <a:xfrm>
            <a:off x="179388" y="2947988"/>
            <a:ext cx="2057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r>
              <a:rPr lang="en-US"/>
              <a:t>Stylohyoid</a:t>
            </a:r>
          </a:p>
        </p:txBody>
      </p:sp>
      <p:sp>
        <p:nvSpPr>
          <p:cNvPr id="20493" name="Line 13"/>
          <p:cNvSpPr>
            <a:spLocks noChangeShapeType="1"/>
          </p:cNvSpPr>
          <p:nvPr/>
        </p:nvSpPr>
        <p:spPr bwMode="auto">
          <a:xfrm flipH="1">
            <a:off x="1725613" y="3571875"/>
            <a:ext cx="1381125" cy="523875"/>
          </a:xfrm>
          <a:prstGeom prst="line">
            <a:avLst/>
          </a:prstGeom>
          <a:noFill/>
          <a:ln w="12700">
            <a:solidFill>
              <a:schemeClr val="tx2"/>
            </a:solidFill>
            <a:round/>
            <a:headEnd type="stealth" w="med" len="lg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494" name="Rectangle 14"/>
          <p:cNvSpPr>
            <a:spLocks noChangeArrowheads="1"/>
          </p:cNvSpPr>
          <p:nvPr/>
        </p:nvSpPr>
        <p:spPr bwMode="auto">
          <a:xfrm>
            <a:off x="0" y="3870325"/>
            <a:ext cx="1981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r>
              <a:rPr lang="en-US"/>
              <a:t>Thyrohyoid</a:t>
            </a:r>
          </a:p>
        </p:txBody>
      </p:sp>
      <p:sp>
        <p:nvSpPr>
          <p:cNvPr id="20495" name="Line 15"/>
          <p:cNvSpPr>
            <a:spLocks noChangeShapeType="1"/>
          </p:cNvSpPr>
          <p:nvPr/>
        </p:nvSpPr>
        <p:spPr bwMode="auto">
          <a:xfrm flipH="1">
            <a:off x="2535238" y="4643438"/>
            <a:ext cx="690562" cy="1500187"/>
          </a:xfrm>
          <a:prstGeom prst="line">
            <a:avLst/>
          </a:prstGeom>
          <a:noFill/>
          <a:ln w="12700">
            <a:solidFill>
              <a:schemeClr val="tx2"/>
            </a:solidFill>
            <a:round/>
            <a:headEnd type="stealth" w="med" len="lg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496" name="Rectangle 16"/>
          <p:cNvSpPr>
            <a:spLocks noChangeArrowheads="1"/>
          </p:cNvSpPr>
          <p:nvPr/>
        </p:nvSpPr>
        <p:spPr bwMode="auto">
          <a:xfrm>
            <a:off x="379413" y="5935663"/>
            <a:ext cx="2438400" cy="885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r>
              <a:rPr lang="en-US" sz="2600" b="0"/>
              <a:t>Sternothyroid</a:t>
            </a:r>
            <a:endParaRPr lang="en-US" sz="2600"/>
          </a:p>
          <a:p>
            <a:endParaRPr lang="en-US" sz="2600"/>
          </a:p>
        </p:txBody>
      </p:sp>
      <p:sp>
        <p:nvSpPr>
          <p:cNvPr id="20497" name="Line 17"/>
          <p:cNvSpPr>
            <a:spLocks noChangeShapeType="1"/>
          </p:cNvSpPr>
          <p:nvPr/>
        </p:nvSpPr>
        <p:spPr bwMode="auto">
          <a:xfrm flipH="1">
            <a:off x="5030788" y="1439863"/>
            <a:ext cx="874712" cy="782637"/>
          </a:xfrm>
          <a:prstGeom prst="line">
            <a:avLst/>
          </a:prstGeom>
          <a:noFill/>
          <a:ln w="12700">
            <a:solidFill>
              <a:schemeClr val="tx2"/>
            </a:solidFill>
            <a:round/>
            <a:headEnd type="none" w="sm" len="sm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498" name="Line 18"/>
          <p:cNvSpPr>
            <a:spLocks noChangeShapeType="1"/>
          </p:cNvSpPr>
          <p:nvPr/>
        </p:nvSpPr>
        <p:spPr bwMode="auto">
          <a:xfrm flipH="1">
            <a:off x="3925888" y="2392363"/>
            <a:ext cx="2003425" cy="134937"/>
          </a:xfrm>
          <a:prstGeom prst="line">
            <a:avLst/>
          </a:prstGeom>
          <a:noFill/>
          <a:ln w="12700">
            <a:solidFill>
              <a:schemeClr val="tx2"/>
            </a:solidFill>
            <a:round/>
            <a:headEnd type="none" w="sm" len="sm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499" name="Line 19"/>
          <p:cNvSpPr>
            <a:spLocks noChangeShapeType="1"/>
          </p:cNvSpPr>
          <p:nvPr/>
        </p:nvSpPr>
        <p:spPr bwMode="auto">
          <a:xfrm flipH="1" flipV="1">
            <a:off x="3725863" y="3201988"/>
            <a:ext cx="2192337" cy="107950"/>
          </a:xfrm>
          <a:prstGeom prst="line">
            <a:avLst/>
          </a:prstGeom>
          <a:noFill/>
          <a:ln w="12700">
            <a:solidFill>
              <a:schemeClr val="tx2"/>
            </a:solidFill>
            <a:round/>
            <a:headEnd type="none" w="sm" len="sm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500" name="Line 20"/>
          <p:cNvSpPr>
            <a:spLocks noChangeShapeType="1"/>
          </p:cNvSpPr>
          <p:nvPr/>
        </p:nvSpPr>
        <p:spPr bwMode="auto">
          <a:xfrm flipH="1">
            <a:off x="3725863" y="4203700"/>
            <a:ext cx="2192337" cy="142875"/>
          </a:xfrm>
          <a:prstGeom prst="line">
            <a:avLst/>
          </a:prstGeom>
          <a:noFill/>
          <a:ln w="12700">
            <a:solidFill>
              <a:schemeClr val="tx2"/>
            </a:solidFill>
            <a:round/>
            <a:headEnd type="none" w="sm" len="sm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501" name="Line 21"/>
          <p:cNvSpPr>
            <a:spLocks noChangeShapeType="1"/>
          </p:cNvSpPr>
          <p:nvPr/>
        </p:nvSpPr>
        <p:spPr bwMode="auto">
          <a:xfrm flipH="1">
            <a:off x="5037138" y="5191125"/>
            <a:ext cx="868362" cy="47625"/>
          </a:xfrm>
          <a:prstGeom prst="line">
            <a:avLst/>
          </a:prstGeom>
          <a:noFill/>
          <a:ln w="12700">
            <a:solidFill>
              <a:schemeClr val="tx2"/>
            </a:solidFill>
            <a:round/>
            <a:headEnd type="none" w="sm" len="sm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502" name="Line 22"/>
          <p:cNvSpPr>
            <a:spLocks noChangeShapeType="1"/>
          </p:cNvSpPr>
          <p:nvPr/>
        </p:nvSpPr>
        <p:spPr bwMode="auto">
          <a:xfrm flipH="1" flipV="1">
            <a:off x="3571875" y="5738813"/>
            <a:ext cx="2346325" cy="333375"/>
          </a:xfrm>
          <a:prstGeom prst="line">
            <a:avLst/>
          </a:prstGeom>
          <a:noFill/>
          <a:ln w="12700">
            <a:solidFill>
              <a:schemeClr val="tx2"/>
            </a:solidFill>
            <a:round/>
            <a:headEnd type="none" w="sm" len="sm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8705894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89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89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89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89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89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89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89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89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89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89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89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89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6" grpId="0" build="p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839200" cy="1066800"/>
          </a:xfrm>
          <a:noFill/>
        </p:spPr>
        <p:txBody>
          <a:bodyPr/>
          <a:lstStyle/>
          <a:p>
            <a:r>
              <a:rPr lang="en-US" sz="5400" b="1" dirty="0" smtClean="0">
                <a:solidFill>
                  <a:srgbClr val="FFC000"/>
                </a:solidFill>
              </a:rPr>
              <a:t>Intrinsic Laryngeal Muscles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76250" y="1219200"/>
            <a:ext cx="8362950" cy="5410200"/>
          </a:xfrm>
          <a:noFill/>
        </p:spPr>
        <p:txBody>
          <a:bodyPr/>
          <a:lstStyle/>
          <a:p>
            <a:r>
              <a:rPr lang="en-US" sz="4400" u="sng" smtClean="0"/>
              <a:t>Functions:</a:t>
            </a:r>
          </a:p>
          <a:p>
            <a:pPr>
              <a:buFontTx/>
              <a:buNone/>
            </a:pPr>
            <a:r>
              <a:rPr lang="en-US" smtClean="0"/>
              <a:t>		</a:t>
            </a:r>
            <a:r>
              <a:rPr lang="en-US" sz="4000" smtClean="0"/>
              <a:t>1) Abduction of vocal folds 		for respiration,</a:t>
            </a:r>
          </a:p>
          <a:p>
            <a:pPr>
              <a:buFontTx/>
              <a:buNone/>
            </a:pPr>
            <a:r>
              <a:rPr lang="en-US" sz="4000" smtClean="0"/>
              <a:t>		2) Fine discrete movements 		during voice production &amp; 		closure of vocal folds and,</a:t>
            </a:r>
          </a:p>
          <a:p>
            <a:pPr>
              <a:lnSpc>
                <a:spcPct val="120000"/>
              </a:lnSpc>
              <a:buFontTx/>
              <a:buNone/>
            </a:pPr>
            <a:r>
              <a:rPr lang="en-US" sz="4000" smtClean="0"/>
              <a:t>		3) Protection of trachea,</a:t>
            </a:r>
            <a:r>
              <a:rPr lang="en-US" sz="440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34223930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0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0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0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0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3" grpId="0" build="p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0"/>
            <a:ext cx="8686800" cy="990600"/>
          </a:xfrm>
          <a:noFill/>
        </p:spPr>
        <p:txBody>
          <a:bodyPr/>
          <a:lstStyle/>
          <a:p>
            <a:r>
              <a:rPr lang="en-US" smtClean="0"/>
              <a:t>More Specifically...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2438" y="990600"/>
            <a:ext cx="8539162" cy="5638800"/>
          </a:xfrm>
          <a:noFill/>
        </p:spPr>
        <p:txBody>
          <a:bodyPr>
            <a:normAutofit fontScale="92500"/>
          </a:bodyPr>
          <a:lstStyle/>
          <a:p>
            <a:r>
              <a:rPr lang="en-US" sz="3900" smtClean="0"/>
              <a:t>Change degree of abduction/ adduction</a:t>
            </a:r>
          </a:p>
          <a:p>
            <a:r>
              <a:rPr lang="en-US" sz="3900" smtClean="0"/>
              <a:t>Change mass characteristics of folds</a:t>
            </a:r>
          </a:p>
          <a:p>
            <a:r>
              <a:rPr lang="en-US" sz="3900" smtClean="0"/>
              <a:t>Change tension of folds</a:t>
            </a:r>
          </a:p>
          <a:p>
            <a:r>
              <a:rPr lang="en-US" sz="3900" smtClean="0"/>
              <a:t>Change length characteristics of folds</a:t>
            </a:r>
          </a:p>
          <a:p>
            <a:r>
              <a:rPr lang="en-US" sz="3900" smtClean="0"/>
              <a:t>React during swallowing- closure of folds</a:t>
            </a:r>
          </a:p>
          <a:p>
            <a:r>
              <a:rPr lang="en-US" sz="3900" smtClean="0"/>
              <a:t>Assist in muscular mechanical advantage</a:t>
            </a:r>
          </a:p>
        </p:txBody>
      </p:sp>
    </p:spTree>
    <p:extLst>
      <p:ext uri="{BB962C8B-B14F-4D97-AF65-F5344CB8AC3E}">
        <p14:creationId xmlns:p14="http://schemas.microsoft.com/office/powerpoint/2010/main" val="2719026351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3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3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3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3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30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30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30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30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1" grpId="0" build="p" autoUpdateAnimBg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795338" y="649288"/>
            <a:ext cx="7577137" cy="573087"/>
          </a:xfrm>
          <a:noFill/>
        </p:spPr>
        <p:txBody>
          <a:bodyPr/>
          <a:lstStyle/>
          <a:p>
            <a:r>
              <a:rPr lang="en-US" smtClean="0"/>
              <a:t>Intrinsic Muscles </a:t>
            </a:r>
          </a:p>
        </p:txBody>
      </p:sp>
      <p:pic>
        <p:nvPicPr>
          <p:cNvPr id="23555" name="Picture 3"/>
          <p:cNvPicPr>
            <a:picLocks noGrp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9400" y="1219200"/>
            <a:ext cx="3429000" cy="4038600"/>
          </a:xfrm>
          <a:noFill/>
        </p:spPr>
      </p:pic>
      <p:sp>
        <p:nvSpPr>
          <p:cNvPr id="45060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760413" y="5280025"/>
            <a:ext cx="7602537" cy="733425"/>
          </a:xfrm>
          <a:noFill/>
        </p:spPr>
        <p:txBody>
          <a:bodyPr>
            <a:normAutofit fontScale="70000" lnSpcReduction="20000"/>
          </a:bodyPr>
          <a:lstStyle/>
          <a:p>
            <a:r>
              <a:rPr lang="en-US" sz="3600" u="sng" smtClean="0">
                <a:solidFill>
                  <a:srgbClr val="0000FF"/>
                </a:solidFill>
              </a:rPr>
              <a:t>Cricothyroid</a:t>
            </a:r>
            <a:r>
              <a:rPr lang="en-US" sz="3600" u="sng" smtClean="0"/>
              <a:t>:</a:t>
            </a:r>
            <a:r>
              <a:rPr lang="en-US" sz="3600" smtClean="0"/>
              <a:t>  fan-shaped, 2 divisions, Lengthens &amp; tenses vocal folds.</a:t>
            </a:r>
          </a:p>
        </p:txBody>
      </p:sp>
      <p:sp>
        <p:nvSpPr>
          <p:cNvPr id="23557" name="Line 5"/>
          <p:cNvSpPr>
            <a:spLocks noChangeShapeType="1"/>
          </p:cNvSpPr>
          <p:nvPr/>
        </p:nvSpPr>
        <p:spPr bwMode="auto">
          <a:xfrm>
            <a:off x="3886200" y="1295400"/>
            <a:ext cx="838200" cy="304800"/>
          </a:xfrm>
          <a:prstGeom prst="line">
            <a:avLst/>
          </a:prstGeom>
          <a:noFill/>
          <a:ln w="25400">
            <a:solidFill>
              <a:srgbClr val="00279F"/>
            </a:solidFill>
            <a:round/>
            <a:headEnd type="stealth" w="med" len="lg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558" name="Rectangle 6"/>
          <p:cNvSpPr>
            <a:spLocks noChangeArrowheads="1"/>
          </p:cNvSpPr>
          <p:nvPr/>
        </p:nvSpPr>
        <p:spPr bwMode="auto">
          <a:xfrm>
            <a:off x="4784725" y="1247775"/>
            <a:ext cx="1312863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ctr"/>
            <a:r>
              <a:rPr lang="en-US" sz="1600">
                <a:solidFill>
                  <a:srgbClr val="00279F"/>
                </a:solidFill>
              </a:rPr>
              <a:t>Action of </a:t>
            </a:r>
          </a:p>
          <a:p>
            <a:pPr algn="ctr"/>
            <a:r>
              <a:rPr lang="en-US" sz="1600">
                <a:solidFill>
                  <a:srgbClr val="00279F"/>
                </a:solidFill>
              </a:rPr>
              <a:t>Cricothyriod</a:t>
            </a:r>
          </a:p>
        </p:txBody>
      </p:sp>
      <p:sp>
        <p:nvSpPr>
          <p:cNvPr id="23559" name="Line 7"/>
          <p:cNvSpPr>
            <a:spLocks noChangeShapeType="1"/>
          </p:cNvSpPr>
          <p:nvPr/>
        </p:nvSpPr>
        <p:spPr bwMode="auto">
          <a:xfrm>
            <a:off x="4724400" y="1600200"/>
            <a:ext cx="0" cy="1981200"/>
          </a:xfrm>
          <a:prstGeom prst="line">
            <a:avLst/>
          </a:prstGeom>
          <a:noFill/>
          <a:ln w="25400">
            <a:solidFill>
              <a:srgbClr val="00279F"/>
            </a:solidFill>
            <a:round/>
            <a:headEnd type="none" w="sm" len="sm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560" name="Line 8"/>
          <p:cNvSpPr>
            <a:spLocks noChangeShapeType="1"/>
          </p:cNvSpPr>
          <p:nvPr/>
        </p:nvSpPr>
        <p:spPr bwMode="auto">
          <a:xfrm flipH="1" flipV="1">
            <a:off x="2571750" y="3857625"/>
            <a:ext cx="1543050" cy="714375"/>
          </a:xfrm>
          <a:prstGeom prst="line">
            <a:avLst/>
          </a:prstGeom>
          <a:noFill/>
          <a:ln w="25400">
            <a:solidFill>
              <a:srgbClr val="00279F"/>
            </a:solidFill>
            <a:round/>
            <a:headEnd type="stealth" w="med" len="lg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561" name="Rectangle 9"/>
          <p:cNvSpPr>
            <a:spLocks noChangeArrowheads="1"/>
          </p:cNvSpPr>
          <p:nvPr/>
        </p:nvSpPr>
        <p:spPr bwMode="auto">
          <a:xfrm>
            <a:off x="415925" y="3370263"/>
            <a:ext cx="2363788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sz="3200">
                <a:solidFill>
                  <a:schemeClr val="tx2"/>
                </a:solidFill>
              </a:rPr>
              <a:t>Pars oblique</a:t>
            </a:r>
          </a:p>
        </p:txBody>
      </p:sp>
      <p:sp>
        <p:nvSpPr>
          <p:cNvPr id="23562" name="Line 10"/>
          <p:cNvSpPr>
            <a:spLocks noChangeShapeType="1"/>
          </p:cNvSpPr>
          <p:nvPr/>
        </p:nvSpPr>
        <p:spPr bwMode="auto">
          <a:xfrm flipV="1">
            <a:off x="4876800" y="4500563"/>
            <a:ext cx="1504950" cy="71437"/>
          </a:xfrm>
          <a:prstGeom prst="line">
            <a:avLst/>
          </a:prstGeom>
          <a:noFill/>
          <a:ln w="25400">
            <a:solidFill>
              <a:srgbClr val="00279F"/>
            </a:solidFill>
            <a:round/>
            <a:headEnd type="stealth" w="med" len="lg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563" name="Rectangle 11"/>
          <p:cNvSpPr>
            <a:spLocks noChangeArrowheads="1"/>
          </p:cNvSpPr>
          <p:nvPr/>
        </p:nvSpPr>
        <p:spPr bwMode="auto">
          <a:xfrm>
            <a:off x="6286500" y="4175125"/>
            <a:ext cx="2176463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sz="3600">
                <a:solidFill>
                  <a:schemeClr val="tx2"/>
                </a:solidFill>
              </a:rPr>
              <a:t>Pars recta</a:t>
            </a:r>
          </a:p>
        </p:txBody>
      </p:sp>
    </p:spTree>
    <p:extLst>
      <p:ext uri="{BB962C8B-B14F-4D97-AF65-F5344CB8AC3E}">
        <p14:creationId xmlns:p14="http://schemas.microsoft.com/office/powerpoint/2010/main" val="2233414542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50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50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60" grpId="0" build="p" autoUpdateAnimBg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728663" y="342900"/>
            <a:ext cx="7710487" cy="458788"/>
          </a:xfrm>
          <a:noFill/>
        </p:spPr>
        <p:txBody>
          <a:bodyPr/>
          <a:lstStyle/>
          <a:p>
            <a:r>
              <a:rPr lang="en-US" smtClean="0"/>
              <a:t>Intrinsic Muscles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749300" y="5122863"/>
            <a:ext cx="7602538" cy="1208087"/>
          </a:xfrm>
          <a:noFill/>
        </p:spPr>
        <p:txBody>
          <a:bodyPr>
            <a:normAutofit lnSpcReduction="10000"/>
          </a:bodyPr>
          <a:lstStyle/>
          <a:p>
            <a:pPr>
              <a:lnSpc>
                <a:spcPct val="85000"/>
              </a:lnSpc>
            </a:pPr>
            <a:r>
              <a:rPr lang="en-US" sz="2400" b="1" u="sng" smtClean="0">
                <a:solidFill>
                  <a:srgbClr val="FF33CC"/>
                </a:solidFill>
              </a:rPr>
              <a:t>Thyroarytenoid</a:t>
            </a:r>
            <a:r>
              <a:rPr lang="en-US" sz="2400" b="1" u="sng" smtClean="0"/>
              <a:t>:</a:t>
            </a:r>
            <a:r>
              <a:rPr lang="en-US" sz="2400" b="1" smtClean="0"/>
              <a:t>  muscle making up true vocal folds, 2 parts: thyrovocalis (bound to vocal ligament) &amp; thyromuscularis (lateral to arytenoids).</a:t>
            </a:r>
          </a:p>
        </p:txBody>
      </p:sp>
      <p:pic>
        <p:nvPicPr>
          <p:cNvPr id="24580" name="Picture 4"/>
          <p:cNvPicPr>
            <a:picLocks noGrp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90750" y="833438"/>
            <a:ext cx="4667250" cy="4214812"/>
          </a:xfrm>
          <a:noFill/>
        </p:spPr>
      </p:pic>
      <p:sp>
        <p:nvSpPr>
          <p:cNvPr id="24581" name="Line 5"/>
          <p:cNvSpPr>
            <a:spLocks noChangeShapeType="1"/>
          </p:cNvSpPr>
          <p:nvPr/>
        </p:nvSpPr>
        <p:spPr bwMode="auto">
          <a:xfrm flipH="1" flipV="1">
            <a:off x="1797050" y="1762125"/>
            <a:ext cx="2393950" cy="600075"/>
          </a:xfrm>
          <a:prstGeom prst="line">
            <a:avLst/>
          </a:prstGeom>
          <a:noFill/>
          <a:ln w="50800">
            <a:solidFill>
              <a:srgbClr val="00279F"/>
            </a:solidFill>
            <a:round/>
            <a:headEnd type="stealth" w="med" len="lg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582" name="Rectangle 6"/>
          <p:cNvSpPr>
            <a:spLocks noChangeArrowheads="1"/>
          </p:cNvSpPr>
          <p:nvPr/>
        </p:nvSpPr>
        <p:spPr bwMode="auto">
          <a:xfrm>
            <a:off x="331788" y="1393825"/>
            <a:ext cx="307498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r>
              <a:rPr lang="en-US" sz="2000"/>
              <a:t>Thyroarytenoid</a:t>
            </a:r>
          </a:p>
        </p:txBody>
      </p:sp>
      <p:sp>
        <p:nvSpPr>
          <p:cNvPr id="24583" name="Line 7"/>
          <p:cNvSpPr>
            <a:spLocks noChangeShapeType="1"/>
          </p:cNvSpPr>
          <p:nvPr/>
        </p:nvSpPr>
        <p:spPr bwMode="auto">
          <a:xfrm flipV="1">
            <a:off x="4648200" y="1452563"/>
            <a:ext cx="2532063" cy="833437"/>
          </a:xfrm>
          <a:prstGeom prst="line">
            <a:avLst/>
          </a:prstGeom>
          <a:noFill/>
          <a:ln w="50800">
            <a:solidFill>
              <a:srgbClr val="00279F"/>
            </a:solidFill>
            <a:round/>
            <a:headEnd type="stealth" w="med" len="lg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584" name="Line 8"/>
          <p:cNvSpPr>
            <a:spLocks noChangeShapeType="1"/>
          </p:cNvSpPr>
          <p:nvPr/>
        </p:nvSpPr>
        <p:spPr bwMode="auto">
          <a:xfrm flipH="1">
            <a:off x="4167188" y="1666875"/>
            <a:ext cx="2298700" cy="1452563"/>
          </a:xfrm>
          <a:prstGeom prst="line">
            <a:avLst/>
          </a:prstGeom>
          <a:noFill/>
          <a:ln w="50800">
            <a:solidFill>
              <a:srgbClr val="00279F"/>
            </a:solidFill>
            <a:round/>
            <a:headEnd type="none" w="sm" len="sm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585" name="Rectangle 9"/>
          <p:cNvSpPr>
            <a:spLocks noChangeArrowheads="1"/>
          </p:cNvSpPr>
          <p:nvPr/>
        </p:nvSpPr>
        <p:spPr bwMode="auto">
          <a:xfrm>
            <a:off x="6334125" y="1076325"/>
            <a:ext cx="2808288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algn="ctr"/>
            <a:r>
              <a:rPr lang="en-US" sz="3200"/>
              <a:t>Vocal</a:t>
            </a:r>
          </a:p>
          <a:p>
            <a:pPr algn="ctr"/>
            <a:r>
              <a:rPr lang="en-US" sz="3200"/>
              <a:t> Ligament</a:t>
            </a:r>
          </a:p>
        </p:txBody>
      </p:sp>
      <p:sp>
        <p:nvSpPr>
          <p:cNvPr id="24586" name="Line 10"/>
          <p:cNvSpPr>
            <a:spLocks noChangeShapeType="1"/>
          </p:cNvSpPr>
          <p:nvPr/>
        </p:nvSpPr>
        <p:spPr bwMode="auto">
          <a:xfrm flipH="1">
            <a:off x="2238375" y="2762250"/>
            <a:ext cx="1928813" cy="904875"/>
          </a:xfrm>
          <a:prstGeom prst="line">
            <a:avLst/>
          </a:prstGeom>
          <a:noFill/>
          <a:ln w="50800">
            <a:solidFill>
              <a:srgbClr val="00279F"/>
            </a:solidFill>
            <a:round/>
            <a:headEnd type="stealth" w="med" len="lg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587" name="Line 11"/>
          <p:cNvSpPr>
            <a:spLocks noChangeShapeType="1"/>
          </p:cNvSpPr>
          <p:nvPr/>
        </p:nvSpPr>
        <p:spPr bwMode="auto">
          <a:xfrm flipH="1">
            <a:off x="2249488" y="3200400"/>
            <a:ext cx="1712912" cy="1014413"/>
          </a:xfrm>
          <a:prstGeom prst="line">
            <a:avLst/>
          </a:prstGeom>
          <a:noFill/>
          <a:ln w="50800">
            <a:solidFill>
              <a:srgbClr val="00279F"/>
            </a:solidFill>
            <a:round/>
            <a:headEnd type="stealth" w="med" len="lg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588" name="Rectangle 12"/>
          <p:cNvSpPr>
            <a:spLocks noChangeArrowheads="1"/>
          </p:cNvSpPr>
          <p:nvPr/>
        </p:nvSpPr>
        <p:spPr bwMode="auto">
          <a:xfrm>
            <a:off x="476250" y="3427413"/>
            <a:ext cx="21971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r>
              <a:rPr lang="en-US" sz="2000"/>
              <a:t>Thyrovocalis</a:t>
            </a:r>
          </a:p>
        </p:txBody>
      </p:sp>
      <p:sp>
        <p:nvSpPr>
          <p:cNvPr id="24589" name="Rectangle 13"/>
          <p:cNvSpPr>
            <a:spLocks noChangeArrowheads="1"/>
          </p:cNvSpPr>
          <p:nvPr/>
        </p:nvSpPr>
        <p:spPr bwMode="auto">
          <a:xfrm>
            <a:off x="225425" y="4013200"/>
            <a:ext cx="2895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r>
              <a:rPr lang="en-US" sz="2000"/>
              <a:t>Thyromuscularis</a:t>
            </a:r>
          </a:p>
        </p:txBody>
      </p:sp>
    </p:spTree>
    <p:extLst>
      <p:ext uri="{BB962C8B-B14F-4D97-AF65-F5344CB8AC3E}">
        <p14:creationId xmlns:p14="http://schemas.microsoft.com/office/powerpoint/2010/main" val="2057739853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7" grpId="0" build="p" autoUpdateAnimBg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755576" y="206375"/>
            <a:ext cx="8568952" cy="747713"/>
          </a:xfrm>
          <a:noFill/>
        </p:spPr>
        <p:txBody>
          <a:bodyPr/>
          <a:lstStyle/>
          <a:p>
            <a:r>
              <a:rPr lang="en-US" sz="4800" dirty="0" err="1" smtClean="0">
                <a:solidFill>
                  <a:srgbClr val="FFC000"/>
                </a:solidFill>
              </a:rPr>
              <a:t>Thyroarytenoid</a:t>
            </a:r>
            <a:r>
              <a:rPr lang="en-US" sz="4800" dirty="0" smtClean="0">
                <a:solidFill>
                  <a:srgbClr val="FFC000"/>
                </a:solidFill>
              </a:rPr>
              <a:t> Functions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3550" y="1219200"/>
            <a:ext cx="8451850" cy="5410200"/>
          </a:xfrm>
          <a:noFill/>
        </p:spPr>
        <p:txBody>
          <a:bodyPr/>
          <a:lstStyle/>
          <a:p>
            <a:r>
              <a:rPr lang="en-US" sz="4300" smtClean="0"/>
              <a:t>Decreases distance between the thyroid &amp; arytenoid cartilage's,</a:t>
            </a:r>
          </a:p>
          <a:p>
            <a:r>
              <a:rPr lang="en-US" sz="4300" smtClean="0"/>
              <a:t>Shortens folds,</a:t>
            </a:r>
          </a:p>
          <a:p>
            <a:r>
              <a:rPr lang="en-US" sz="4300" smtClean="0"/>
              <a:t>Decreases tension</a:t>
            </a:r>
          </a:p>
          <a:p>
            <a:r>
              <a:rPr lang="en-US" sz="4300" smtClean="0"/>
              <a:t>Decreases pitch of the voice,</a:t>
            </a:r>
          </a:p>
          <a:p>
            <a:r>
              <a:rPr lang="en-US" sz="4300" smtClean="0"/>
              <a:t>Active contraction lowers pitch of voice.</a:t>
            </a:r>
          </a:p>
        </p:txBody>
      </p:sp>
    </p:spTree>
    <p:extLst>
      <p:ext uri="{BB962C8B-B14F-4D97-AF65-F5344CB8AC3E}">
        <p14:creationId xmlns:p14="http://schemas.microsoft.com/office/powerpoint/2010/main" val="531265465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9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9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9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9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9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9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91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91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91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91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55" grpId="0" build="p" autoUpdateAnimBg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228600"/>
            <a:ext cx="8915400" cy="685800"/>
          </a:xfrm>
          <a:noFill/>
        </p:spPr>
        <p:txBody>
          <a:bodyPr/>
          <a:lstStyle/>
          <a:p>
            <a:r>
              <a:rPr lang="en-US" smtClean="0"/>
              <a:t>Intrinsic Muscles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777875" y="5073650"/>
            <a:ext cx="7669213" cy="1149350"/>
          </a:xfrm>
          <a:noFill/>
        </p:spPr>
        <p:txBody>
          <a:bodyPr>
            <a:normAutofit lnSpcReduction="10000"/>
          </a:bodyPr>
          <a:lstStyle/>
          <a:p>
            <a:r>
              <a:rPr lang="en-US" sz="2400" b="1" u="sng" smtClean="0">
                <a:solidFill>
                  <a:schemeClr val="accent1"/>
                </a:solidFill>
              </a:rPr>
              <a:t>Posterior Cricoarytenoid</a:t>
            </a:r>
            <a:r>
              <a:rPr lang="en-US" sz="2400" b="1" u="sng" smtClean="0"/>
              <a:t>:</a:t>
            </a:r>
            <a:r>
              <a:rPr lang="en-US" sz="2400" b="1" smtClean="0"/>
              <a:t>  Abducts the vocal folds, actively contracted at the end of phonation &amp; any speech sound not requiring v.f. vibration.</a:t>
            </a:r>
          </a:p>
        </p:txBody>
      </p:sp>
      <p:pic>
        <p:nvPicPr>
          <p:cNvPr id="26628" name="Picture 4"/>
          <p:cNvPicPr>
            <a:picLocks noGrp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90800" y="1143000"/>
            <a:ext cx="4038600" cy="3733800"/>
          </a:xfrm>
          <a:noFill/>
        </p:spPr>
      </p:pic>
      <p:sp>
        <p:nvSpPr>
          <p:cNvPr id="26629" name="Line 5"/>
          <p:cNvSpPr>
            <a:spLocks noChangeShapeType="1"/>
          </p:cNvSpPr>
          <p:nvPr/>
        </p:nvSpPr>
        <p:spPr bwMode="auto">
          <a:xfrm flipV="1">
            <a:off x="5060950" y="3810000"/>
            <a:ext cx="1952625" cy="369888"/>
          </a:xfrm>
          <a:prstGeom prst="line">
            <a:avLst/>
          </a:prstGeom>
          <a:noFill/>
          <a:ln w="25400">
            <a:solidFill>
              <a:srgbClr val="00279F"/>
            </a:solidFill>
            <a:round/>
            <a:headEnd type="stealth" w="med" len="lg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30" name="Rectangle 6"/>
          <p:cNvSpPr>
            <a:spLocks noChangeArrowheads="1"/>
          </p:cNvSpPr>
          <p:nvPr/>
        </p:nvSpPr>
        <p:spPr bwMode="auto">
          <a:xfrm>
            <a:off x="6513513" y="3421063"/>
            <a:ext cx="262890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algn="ctr"/>
            <a:r>
              <a:rPr lang="en-US" sz="2800"/>
              <a:t>Posterior</a:t>
            </a:r>
          </a:p>
          <a:p>
            <a:pPr algn="ctr"/>
            <a:r>
              <a:rPr lang="en-US" sz="2800"/>
              <a:t>Cricoarytenoid</a:t>
            </a:r>
          </a:p>
        </p:txBody>
      </p:sp>
      <p:sp>
        <p:nvSpPr>
          <p:cNvPr id="26631" name="Line 7"/>
          <p:cNvSpPr>
            <a:spLocks noChangeShapeType="1"/>
          </p:cNvSpPr>
          <p:nvPr/>
        </p:nvSpPr>
        <p:spPr bwMode="auto">
          <a:xfrm flipH="1" flipV="1">
            <a:off x="2428875" y="3775075"/>
            <a:ext cx="1381125" cy="644525"/>
          </a:xfrm>
          <a:prstGeom prst="line">
            <a:avLst/>
          </a:prstGeom>
          <a:noFill/>
          <a:ln w="25400">
            <a:solidFill>
              <a:srgbClr val="00279F"/>
            </a:solidFill>
            <a:round/>
            <a:headEnd type="stealth" w="med" len="lg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32" name="Rectangle 8"/>
          <p:cNvSpPr>
            <a:spLocks noChangeArrowheads="1"/>
          </p:cNvSpPr>
          <p:nvPr/>
        </p:nvSpPr>
        <p:spPr bwMode="auto">
          <a:xfrm>
            <a:off x="407988" y="3429000"/>
            <a:ext cx="216535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/>
              <a:t>Action of Post.</a:t>
            </a:r>
          </a:p>
          <a:p>
            <a:r>
              <a:rPr lang="en-US"/>
              <a:t>Cricoarytenoid</a:t>
            </a:r>
          </a:p>
        </p:txBody>
      </p:sp>
    </p:spTree>
    <p:extLst>
      <p:ext uri="{BB962C8B-B14F-4D97-AF65-F5344CB8AC3E}">
        <p14:creationId xmlns:p14="http://schemas.microsoft.com/office/powerpoint/2010/main" val="2808709380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3" grpId="0" build="p" autoUpdateAnimBg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795338" y="361950"/>
            <a:ext cx="7577137" cy="630238"/>
          </a:xfrm>
          <a:noFill/>
        </p:spPr>
        <p:txBody>
          <a:bodyPr/>
          <a:lstStyle/>
          <a:p>
            <a:r>
              <a:rPr lang="en-US" smtClean="0"/>
              <a:t>Intrinsic Muscles</a:t>
            </a:r>
          </a:p>
        </p:txBody>
      </p:sp>
      <p:pic>
        <p:nvPicPr>
          <p:cNvPr id="27651" name="Picture 3"/>
          <p:cNvPicPr>
            <a:picLocks noGrp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09800" y="1219200"/>
            <a:ext cx="5029200" cy="4114800"/>
          </a:xfrm>
          <a:noFill/>
        </p:spPr>
      </p:pic>
      <p:sp>
        <p:nvSpPr>
          <p:cNvPr id="53252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693738" y="5453063"/>
            <a:ext cx="7735887" cy="1403350"/>
          </a:xfrm>
          <a:noFill/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</a:pPr>
            <a:r>
              <a:rPr lang="en-US" sz="2800" u="sng" smtClean="0">
                <a:solidFill>
                  <a:srgbClr val="FF5050"/>
                </a:solidFill>
              </a:rPr>
              <a:t>Lateral Cricoarytenoid</a:t>
            </a:r>
            <a:r>
              <a:rPr lang="en-US" sz="2800" smtClean="0"/>
              <a:t>: lies </a:t>
            </a:r>
            <a:r>
              <a:rPr lang="en-US" sz="2400" b="1" smtClean="0"/>
              <a:t>on</a:t>
            </a:r>
            <a:r>
              <a:rPr lang="en-US" sz="2800" smtClean="0"/>
              <a:t> upper surface of cricoid cartilage, adducts vocal processes of arytenoids closing membranous portion of v.f.’s.</a:t>
            </a:r>
          </a:p>
        </p:txBody>
      </p:sp>
      <p:sp>
        <p:nvSpPr>
          <p:cNvPr id="27653" name="Line 5"/>
          <p:cNvSpPr>
            <a:spLocks noChangeShapeType="1"/>
          </p:cNvSpPr>
          <p:nvPr/>
        </p:nvSpPr>
        <p:spPr bwMode="auto">
          <a:xfrm flipH="1" flipV="1">
            <a:off x="1677988" y="2405063"/>
            <a:ext cx="1598612" cy="1328737"/>
          </a:xfrm>
          <a:prstGeom prst="line">
            <a:avLst/>
          </a:prstGeom>
          <a:noFill/>
          <a:ln w="50800">
            <a:solidFill>
              <a:schemeClr val="tx2"/>
            </a:solidFill>
            <a:round/>
            <a:headEnd type="stealth" w="med" len="lg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54" name="Rectangle 6"/>
          <p:cNvSpPr>
            <a:spLocks noChangeArrowheads="1"/>
          </p:cNvSpPr>
          <p:nvPr/>
        </p:nvSpPr>
        <p:spPr bwMode="auto">
          <a:xfrm>
            <a:off x="212725" y="1660525"/>
            <a:ext cx="216535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/>
              <a:t>Action of Lat.</a:t>
            </a:r>
          </a:p>
          <a:p>
            <a:r>
              <a:rPr lang="en-US"/>
              <a:t>Cricoarytenoid</a:t>
            </a:r>
          </a:p>
        </p:txBody>
      </p:sp>
      <p:sp>
        <p:nvSpPr>
          <p:cNvPr id="27655" name="Line 7"/>
          <p:cNvSpPr>
            <a:spLocks noChangeShapeType="1"/>
          </p:cNvSpPr>
          <p:nvPr/>
        </p:nvSpPr>
        <p:spPr bwMode="auto">
          <a:xfrm>
            <a:off x="5715000" y="3429000"/>
            <a:ext cx="1762125" cy="893763"/>
          </a:xfrm>
          <a:prstGeom prst="line">
            <a:avLst/>
          </a:prstGeom>
          <a:noFill/>
          <a:ln w="50800">
            <a:solidFill>
              <a:schemeClr val="tx2"/>
            </a:solidFill>
            <a:round/>
            <a:headEnd type="stealth" w="med" len="lg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56" name="Rectangle 8"/>
          <p:cNvSpPr>
            <a:spLocks noChangeArrowheads="1"/>
          </p:cNvSpPr>
          <p:nvPr/>
        </p:nvSpPr>
        <p:spPr bwMode="auto">
          <a:xfrm>
            <a:off x="6891338" y="4057650"/>
            <a:ext cx="2379662" cy="71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 sz="2000"/>
              <a:t>Lateral</a:t>
            </a:r>
          </a:p>
          <a:p>
            <a:pPr algn="ctr">
              <a:lnSpc>
                <a:spcPct val="85000"/>
              </a:lnSpc>
            </a:pPr>
            <a:r>
              <a:rPr lang="en-US" sz="2000"/>
              <a:t>Cricoarytenoid</a:t>
            </a:r>
          </a:p>
        </p:txBody>
      </p:sp>
    </p:spTree>
    <p:extLst>
      <p:ext uri="{BB962C8B-B14F-4D97-AF65-F5344CB8AC3E}">
        <p14:creationId xmlns:p14="http://schemas.microsoft.com/office/powerpoint/2010/main" val="4031327403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32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32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2" grpId="0" build="p" autoUpdateAnimBg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746125" y="223838"/>
            <a:ext cx="7643813" cy="631825"/>
          </a:xfrm>
          <a:noFill/>
        </p:spPr>
        <p:txBody>
          <a:bodyPr/>
          <a:lstStyle/>
          <a:p>
            <a:r>
              <a:rPr lang="en-US" smtClean="0"/>
              <a:t>Intrinsic Muscles</a:t>
            </a:r>
          </a:p>
        </p:txBody>
      </p:sp>
      <p:pic>
        <p:nvPicPr>
          <p:cNvPr id="28675" name="Picture 3"/>
          <p:cNvPicPr>
            <a:picLocks noGrp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63600" y="1066800"/>
            <a:ext cx="7493000" cy="3657600"/>
          </a:xfrm>
          <a:noFill/>
        </p:spPr>
      </p:pic>
      <p:sp>
        <p:nvSpPr>
          <p:cNvPr id="55300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879475" y="4892675"/>
            <a:ext cx="7602538" cy="1381125"/>
          </a:xfrm>
          <a:noFill/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u="sng" smtClean="0">
                <a:solidFill>
                  <a:srgbClr val="00CC66"/>
                </a:solidFill>
              </a:rPr>
              <a:t>Interarytenoids (transverse &amp; oblique):</a:t>
            </a:r>
            <a:r>
              <a:rPr lang="en-US" smtClean="0"/>
              <a:t> Unpaired, 2 part muscle, adducts v.f.’s in cartilaginous portion by pulling arytenoid tips together.</a:t>
            </a:r>
          </a:p>
        </p:txBody>
      </p:sp>
      <p:sp>
        <p:nvSpPr>
          <p:cNvPr id="28677" name="Line 5"/>
          <p:cNvSpPr>
            <a:spLocks noChangeShapeType="1"/>
          </p:cNvSpPr>
          <p:nvPr/>
        </p:nvSpPr>
        <p:spPr bwMode="auto">
          <a:xfrm>
            <a:off x="2286000" y="3048000"/>
            <a:ext cx="1606550" cy="904875"/>
          </a:xfrm>
          <a:prstGeom prst="line">
            <a:avLst/>
          </a:prstGeom>
          <a:noFill/>
          <a:ln w="50800">
            <a:solidFill>
              <a:schemeClr val="tx2"/>
            </a:solidFill>
            <a:round/>
            <a:headEnd type="stealth" w="med" len="lg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678" name="Rectangle 6"/>
          <p:cNvSpPr>
            <a:spLocks noChangeArrowheads="1"/>
          </p:cNvSpPr>
          <p:nvPr/>
        </p:nvSpPr>
        <p:spPr bwMode="auto">
          <a:xfrm>
            <a:off x="3260725" y="3624263"/>
            <a:ext cx="2724150" cy="869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 sz="3000">
                <a:solidFill>
                  <a:schemeClr val="tx2"/>
                </a:solidFill>
              </a:rPr>
              <a:t>Oblique</a:t>
            </a:r>
          </a:p>
          <a:p>
            <a:pPr algn="ctr">
              <a:lnSpc>
                <a:spcPct val="85000"/>
              </a:lnSpc>
            </a:pPr>
            <a:r>
              <a:rPr lang="en-US" sz="3000">
                <a:solidFill>
                  <a:schemeClr val="tx2"/>
                </a:solidFill>
              </a:rPr>
              <a:t>Interarytenoids</a:t>
            </a:r>
          </a:p>
        </p:txBody>
      </p:sp>
      <p:sp>
        <p:nvSpPr>
          <p:cNvPr id="28679" name="Line 7"/>
          <p:cNvSpPr>
            <a:spLocks noChangeShapeType="1"/>
          </p:cNvSpPr>
          <p:nvPr/>
        </p:nvSpPr>
        <p:spPr bwMode="auto">
          <a:xfrm flipH="1" flipV="1">
            <a:off x="5595938" y="2952750"/>
            <a:ext cx="1185862" cy="19050"/>
          </a:xfrm>
          <a:prstGeom prst="line">
            <a:avLst/>
          </a:prstGeom>
          <a:noFill/>
          <a:ln w="50800">
            <a:solidFill>
              <a:schemeClr val="tx2"/>
            </a:solidFill>
            <a:round/>
            <a:headEnd type="stealth" w="med" len="lg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680" name="Rectangle 8"/>
          <p:cNvSpPr>
            <a:spLocks noChangeArrowheads="1"/>
          </p:cNvSpPr>
          <p:nvPr/>
        </p:nvSpPr>
        <p:spPr bwMode="auto">
          <a:xfrm>
            <a:off x="3260725" y="2574925"/>
            <a:ext cx="272415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3000">
                <a:solidFill>
                  <a:schemeClr val="tx2"/>
                </a:solidFill>
              </a:rPr>
              <a:t>Transverse</a:t>
            </a:r>
          </a:p>
          <a:p>
            <a:pPr algn="ctr">
              <a:lnSpc>
                <a:spcPct val="80000"/>
              </a:lnSpc>
            </a:pPr>
            <a:r>
              <a:rPr lang="en-US" sz="3000">
                <a:solidFill>
                  <a:schemeClr val="tx2"/>
                </a:solidFill>
              </a:rPr>
              <a:t>Interarytenoids</a:t>
            </a:r>
          </a:p>
        </p:txBody>
      </p:sp>
    </p:spTree>
    <p:extLst>
      <p:ext uri="{BB962C8B-B14F-4D97-AF65-F5344CB8AC3E}">
        <p14:creationId xmlns:p14="http://schemas.microsoft.com/office/powerpoint/2010/main" val="2208538973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53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53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300" grpId="0" build="p" autoUpdateAnimBg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728663" y="649288"/>
            <a:ext cx="7643812" cy="631825"/>
          </a:xfrm>
          <a:noFill/>
        </p:spPr>
        <p:txBody>
          <a:bodyPr/>
          <a:lstStyle/>
          <a:p>
            <a:r>
              <a:rPr lang="en-US" smtClean="0"/>
              <a:t>The Glottis</a:t>
            </a:r>
          </a:p>
        </p:txBody>
      </p:sp>
      <p:pic>
        <p:nvPicPr>
          <p:cNvPr id="29699" name="Picture 3"/>
          <p:cNvPicPr>
            <a:picLocks noGrp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4788" y="1585913"/>
            <a:ext cx="3579812" cy="2581275"/>
          </a:xfrm>
          <a:noFill/>
        </p:spPr>
      </p:pic>
      <p:sp>
        <p:nvSpPr>
          <p:cNvPr id="57348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39738" y="4370388"/>
            <a:ext cx="8628062" cy="2335212"/>
          </a:xfrm>
          <a:noFill/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sz="3000" smtClean="0"/>
              <a:t>Glottis is an open space between vocal folds.</a:t>
            </a:r>
          </a:p>
          <a:p>
            <a:pPr>
              <a:lnSpc>
                <a:spcPct val="90000"/>
              </a:lnSpc>
            </a:pPr>
            <a:r>
              <a:rPr lang="en-US" sz="3000" smtClean="0"/>
              <a:t>Size is dependent on what position the v.f.’s are in.</a:t>
            </a:r>
          </a:p>
          <a:p>
            <a:pPr>
              <a:lnSpc>
                <a:spcPct val="90000"/>
              </a:lnSpc>
            </a:pPr>
            <a:r>
              <a:rPr lang="en-US" sz="3000" u="sng" smtClean="0"/>
              <a:t>Not</a:t>
            </a:r>
            <a:r>
              <a:rPr lang="en-US" sz="3000" smtClean="0"/>
              <a:t> a muscle or cartilage.</a:t>
            </a:r>
          </a:p>
          <a:p>
            <a:pPr>
              <a:lnSpc>
                <a:spcPct val="90000"/>
              </a:lnSpc>
            </a:pPr>
            <a:r>
              <a:rPr lang="en-US" sz="3000" i="1" u="sng" smtClean="0"/>
              <a:t>Abduction</a:t>
            </a:r>
            <a:r>
              <a:rPr lang="en-US" sz="3000" smtClean="0"/>
              <a:t>- open v.f.’s; </a:t>
            </a:r>
            <a:r>
              <a:rPr lang="en-US" sz="3000" i="1" u="sng" smtClean="0"/>
              <a:t>Adduction</a:t>
            </a:r>
            <a:r>
              <a:rPr lang="en-US" sz="3000" smtClean="0"/>
              <a:t>- closed v.f.’s</a:t>
            </a:r>
          </a:p>
        </p:txBody>
      </p:sp>
      <p:sp>
        <p:nvSpPr>
          <p:cNvPr id="29701" name="Line 5"/>
          <p:cNvSpPr>
            <a:spLocks noChangeShapeType="1"/>
          </p:cNvSpPr>
          <p:nvPr/>
        </p:nvSpPr>
        <p:spPr bwMode="auto">
          <a:xfrm flipH="1" flipV="1">
            <a:off x="2133600" y="2438400"/>
            <a:ext cx="2362200" cy="53340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 type="stealth" w="med" len="lg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702" name="Rectangle 6"/>
          <p:cNvSpPr>
            <a:spLocks noChangeArrowheads="1"/>
          </p:cNvSpPr>
          <p:nvPr/>
        </p:nvSpPr>
        <p:spPr bwMode="auto">
          <a:xfrm>
            <a:off x="669925" y="2055813"/>
            <a:ext cx="15049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sz="3600"/>
              <a:t>Glottis</a:t>
            </a:r>
          </a:p>
        </p:txBody>
      </p:sp>
    </p:spTree>
    <p:extLst>
      <p:ext uri="{BB962C8B-B14F-4D97-AF65-F5344CB8AC3E}">
        <p14:creationId xmlns:p14="http://schemas.microsoft.com/office/powerpoint/2010/main" val="2147637972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73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73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73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73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73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73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73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73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8" grpId="0" build="p" autoUpdateAnimBg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668338" y="200025"/>
            <a:ext cx="7772400" cy="806450"/>
          </a:xfrm>
          <a:noFill/>
        </p:spPr>
        <p:txBody>
          <a:bodyPr/>
          <a:lstStyle/>
          <a:p>
            <a:r>
              <a:rPr lang="en-US" dirty="0" smtClean="0">
                <a:solidFill>
                  <a:srgbClr val="FFC000"/>
                </a:solidFill>
              </a:rPr>
              <a:t>Ventricular Folds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3875" y="1333500"/>
            <a:ext cx="8061325" cy="5024438"/>
          </a:xfrm>
          <a:noFill/>
        </p:spPr>
        <p:txBody>
          <a:bodyPr>
            <a:normAutofit lnSpcReduction="10000"/>
          </a:bodyPr>
          <a:lstStyle/>
          <a:p>
            <a:r>
              <a:rPr lang="en-US" sz="3700" dirty="0" smtClean="0"/>
              <a:t>False Folds,</a:t>
            </a:r>
          </a:p>
          <a:p>
            <a:r>
              <a:rPr lang="en-US" sz="3700" dirty="0" smtClean="0"/>
              <a:t>Superior &amp; lateral to true vocal folds,</a:t>
            </a:r>
          </a:p>
          <a:p>
            <a:r>
              <a:rPr lang="en-US" sz="3700" dirty="0" smtClean="0"/>
              <a:t>Their role in phonation?</a:t>
            </a:r>
          </a:p>
          <a:p>
            <a:pPr>
              <a:buFontTx/>
              <a:buNone/>
            </a:pPr>
            <a:r>
              <a:rPr lang="en-US" sz="3700" dirty="0" smtClean="0"/>
              <a:t>		-No role in voicing</a:t>
            </a:r>
          </a:p>
          <a:p>
            <a:r>
              <a:rPr lang="en-US" sz="3700" dirty="0" smtClean="0"/>
              <a:t>Consist of muscle, but doesn’t have innervation for discrete movements,</a:t>
            </a:r>
          </a:p>
        </p:txBody>
      </p:sp>
    </p:spTree>
    <p:extLst>
      <p:ext uri="{BB962C8B-B14F-4D97-AF65-F5344CB8AC3E}">
        <p14:creationId xmlns:p14="http://schemas.microsoft.com/office/powerpoint/2010/main" val="779066631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9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9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5" grpId="0" build="p" autoUpdateAnimBg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228600"/>
            <a:ext cx="8763000" cy="830263"/>
          </a:xfrm>
          <a:noFill/>
        </p:spPr>
        <p:txBody>
          <a:bodyPr/>
          <a:lstStyle/>
          <a:p>
            <a:r>
              <a:rPr lang="en-US" sz="4000" dirty="0" err="1" smtClean="0">
                <a:solidFill>
                  <a:srgbClr val="FFC000"/>
                </a:solidFill>
              </a:rPr>
              <a:t>Neuroanatomy</a:t>
            </a:r>
            <a:r>
              <a:rPr lang="en-US" sz="4000" dirty="0" smtClean="0">
                <a:solidFill>
                  <a:srgbClr val="FFC000"/>
                </a:solidFill>
              </a:rPr>
              <a:t> of Vocal Mechanism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2438" y="1524000"/>
            <a:ext cx="8386762" cy="5105400"/>
          </a:xfrm>
          <a:noFill/>
        </p:spPr>
        <p:txBody>
          <a:bodyPr>
            <a:normAutofit fontScale="92500"/>
          </a:bodyPr>
          <a:lstStyle/>
          <a:p>
            <a:pPr>
              <a:lnSpc>
                <a:spcPct val="120000"/>
              </a:lnSpc>
            </a:pPr>
            <a:r>
              <a:rPr lang="en-US" sz="3600" smtClean="0"/>
              <a:t>Volitional control of laryngeal muscles: Resides in brain.</a:t>
            </a:r>
          </a:p>
          <a:p>
            <a:pPr>
              <a:lnSpc>
                <a:spcPct val="120000"/>
              </a:lnSpc>
            </a:pPr>
            <a:r>
              <a:rPr lang="en-US" sz="3600" smtClean="0"/>
              <a:t>Connecting points in brain having a role in control of phonation: cortex, subcortical areas, midbrain &amp; medulla.</a:t>
            </a:r>
          </a:p>
          <a:p>
            <a:pPr>
              <a:lnSpc>
                <a:spcPct val="120000"/>
              </a:lnSpc>
            </a:pPr>
            <a:r>
              <a:rPr lang="en-US" sz="3600" smtClean="0"/>
              <a:t>Next slides will briefly review phonation neuroanatomy &amp; neurophysiology.</a:t>
            </a:r>
          </a:p>
        </p:txBody>
      </p:sp>
    </p:spTree>
    <p:extLst>
      <p:ext uri="{BB962C8B-B14F-4D97-AF65-F5344CB8AC3E}">
        <p14:creationId xmlns:p14="http://schemas.microsoft.com/office/powerpoint/2010/main" val="1706401274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1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4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14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14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4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14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14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3" grpId="0" build="p" autoUpdateAnimBg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304800"/>
            <a:ext cx="8991600" cy="914400"/>
          </a:xfrm>
          <a:noFill/>
        </p:spPr>
        <p:txBody>
          <a:bodyPr/>
          <a:lstStyle/>
          <a:p>
            <a:r>
              <a:rPr lang="en-US" sz="3800" dirty="0" smtClean="0">
                <a:solidFill>
                  <a:srgbClr val="FFC000"/>
                </a:solidFill>
              </a:rPr>
              <a:t>Cortical Mechanisms of </a:t>
            </a:r>
            <a:r>
              <a:rPr lang="en-US" sz="3800" dirty="0" err="1" smtClean="0">
                <a:solidFill>
                  <a:srgbClr val="FFC000"/>
                </a:solidFill>
              </a:rPr>
              <a:t>Phonatory</a:t>
            </a:r>
            <a:r>
              <a:rPr lang="en-US" sz="3800" dirty="0" smtClean="0">
                <a:solidFill>
                  <a:srgbClr val="FFC000"/>
                </a:solidFill>
              </a:rPr>
              <a:t> Control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68300" y="1371600"/>
            <a:ext cx="8548688" cy="5181600"/>
          </a:xfrm>
          <a:noFill/>
        </p:spPr>
        <p:txBody>
          <a:bodyPr>
            <a:normAutofit lnSpcReduction="10000"/>
          </a:bodyPr>
          <a:lstStyle/>
          <a:p>
            <a:r>
              <a:rPr lang="en-US" sz="3600" dirty="0" smtClean="0"/>
              <a:t>The </a:t>
            </a:r>
            <a:r>
              <a:rPr lang="en-US" sz="3600" dirty="0" smtClean="0">
                <a:solidFill>
                  <a:srgbClr val="00CC66"/>
                </a:solidFill>
              </a:rPr>
              <a:t>cerebral cortex</a:t>
            </a:r>
            <a:r>
              <a:rPr lang="en-US" sz="3600" dirty="0" smtClean="0"/>
              <a:t> is responsible for conceptualization, planning, and execution of the speech act (phonation).</a:t>
            </a:r>
          </a:p>
          <a:p>
            <a:r>
              <a:rPr lang="en-US" sz="3600" dirty="0" smtClean="0"/>
              <a:t>Three major areas of cortex responsible for vocalization: </a:t>
            </a:r>
          </a:p>
          <a:p>
            <a:r>
              <a:rPr lang="en-US" sz="3600" dirty="0" smtClean="0"/>
              <a:t>a) </a:t>
            </a:r>
            <a:r>
              <a:rPr lang="en-US" sz="3600" dirty="0" err="1" smtClean="0"/>
              <a:t>Precentral</a:t>
            </a:r>
            <a:r>
              <a:rPr lang="en-US" sz="3600" dirty="0" smtClean="0"/>
              <a:t> &amp; </a:t>
            </a:r>
            <a:r>
              <a:rPr lang="en-US" sz="3600" dirty="0" err="1" smtClean="0"/>
              <a:t>postcentral</a:t>
            </a:r>
            <a:r>
              <a:rPr lang="en-US" sz="3600" dirty="0" smtClean="0"/>
              <a:t> </a:t>
            </a:r>
            <a:r>
              <a:rPr lang="en-US" sz="3600" dirty="0" err="1" smtClean="0"/>
              <a:t>gyrus</a:t>
            </a:r>
            <a:r>
              <a:rPr lang="en-US" sz="3600" dirty="0" smtClean="0"/>
              <a:t>, </a:t>
            </a:r>
          </a:p>
          <a:p>
            <a:r>
              <a:rPr lang="en-US" sz="3600" dirty="0" smtClean="0"/>
              <a:t>b) Anterior (</a:t>
            </a:r>
            <a:r>
              <a:rPr lang="en-US" sz="3600" dirty="0" err="1" smtClean="0"/>
              <a:t>Broca’s</a:t>
            </a:r>
            <a:r>
              <a:rPr lang="en-US" sz="3600" dirty="0" smtClean="0"/>
              <a:t>) area, and </a:t>
            </a:r>
          </a:p>
          <a:p>
            <a:r>
              <a:rPr lang="en-US" sz="3600" dirty="0" smtClean="0"/>
              <a:t>c) Supplementary motor area.</a:t>
            </a:r>
          </a:p>
        </p:txBody>
      </p:sp>
    </p:spTree>
    <p:extLst>
      <p:ext uri="{BB962C8B-B14F-4D97-AF65-F5344CB8AC3E}">
        <p14:creationId xmlns:p14="http://schemas.microsoft.com/office/powerpoint/2010/main" val="3284175337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3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3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3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3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3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3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3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3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3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3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1" grpId="0" build="p" autoUpdateAnimBg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7848600" cy="1219200"/>
          </a:xfrm>
          <a:noFill/>
        </p:spPr>
        <p:txBody>
          <a:bodyPr/>
          <a:lstStyle/>
          <a:p>
            <a:r>
              <a:rPr lang="en-US" sz="3000" smtClean="0"/>
              <a:t>Cortical Areas Involved in Speech Movement Control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392113" y="5180013"/>
            <a:ext cx="8675687" cy="1220787"/>
          </a:xfrm>
          <a:noFill/>
        </p:spPr>
        <p:txBody>
          <a:bodyPr>
            <a:normAutofit fontScale="92500" lnSpcReduction="10000"/>
          </a:bodyPr>
          <a:lstStyle/>
          <a:p>
            <a:pPr>
              <a:lnSpc>
                <a:spcPct val="85000"/>
              </a:lnSpc>
              <a:spcBef>
                <a:spcPct val="0"/>
              </a:spcBef>
              <a:buFontTx/>
              <a:buNone/>
            </a:pPr>
            <a:r>
              <a:rPr lang="en-US" sz="2400" smtClean="0"/>
              <a:t>1. Stimulation of these areas can initiate, stop or distort vocalization.</a:t>
            </a:r>
          </a:p>
          <a:p>
            <a:pPr>
              <a:lnSpc>
                <a:spcPct val="85000"/>
              </a:lnSpc>
              <a:spcBef>
                <a:spcPct val="0"/>
              </a:spcBef>
              <a:buFontTx/>
              <a:buNone/>
            </a:pPr>
            <a:endParaRPr lang="en-US" sz="2400" smtClean="0"/>
          </a:p>
          <a:p>
            <a:pPr>
              <a:lnSpc>
                <a:spcPct val="85000"/>
              </a:lnSpc>
              <a:spcBef>
                <a:spcPct val="0"/>
              </a:spcBef>
              <a:buFontTx/>
              <a:buNone/>
            </a:pPr>
            <a:r>
              <a:rPr lang="en-US" sz="2400" smtClean="0"/>
              <a:t>2. These behaviors occur in dominant &amp; nondominant hemispheres.</a:t>
            </a:r>
          </a:p>
        </p:txBody>
      </p:sp>
      <p:pic>
        <p:nvPicPr>
          <p:cNvPr id="33796" name="Picture 4"/>
          <p:cNvPicPr>
            <a:picLocks noGrp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36913" y="2311400"/>
            <a:ext cx="3676650" cy="2616200"/>
          </a:xfrm>
          <a:noFill/>
        </p:spPr>
      </p:pic>
      <p:sp>
        <p:nvSpPr>
          <p:cNvPr id="33797" name="Line 5"/>
          <p:cNvSpPr>
            <a:spLocks noChangeShapeType="1"/>
          </p:cNvSpPr>
          <p:nvPr/>
        </p:nvSpPr>
        <p:spPr bwMode="auto">
          <a:xfrm flipH="1">
            <a:off x="2417763" y="3581400"/>
            <a:ext cx="1925637" cy="990600"/>
          </a:xfrm>
          <a:prstGeom prst="line">
            <a:avLst/>
          </a:prstGeom>
          <a:noFill/>
          <a:ln w="50800">
            <a:solidFill>
              <a:schemeClr val="tx2"/>
            </a:solidFill>
            <a:round/>
            <a:headEnd type="stealth" w="med" len="lg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8" name="Line 6"/>
          <p:cNvSpPr>
            <a:spLocks noChangeShapeType="1"/>
          </p:cNvSpPr>
          <p:nvPr/>
        </p:nvSpPr>
        <p:spPr bwMode="auto">
          <a:xfrm flipH="1" flipV="1">
            <a:off x="2952750" y="2155825"/>
            <a:ext cx="1314450" cy="587375"/>
          </a:xfrm>
          <a:prstGeom prst="line">
            <a:avLst/>
          </a:prstGeom>
          <a:noFill/>
          <a:ln w="50800">
            <a:solidFill>
              <a:schemeClr val="tx2"/>
            </a:solidFill>
            <a:round/>
            <a:headEnd type="stealth" w="med" len="lg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9" name="Line 7"/>
          <p:cNvSpPr>
            <a:spLocks noChangeShapeType="1"/>
          </p:cNvSpPr>
          <p:nvPr/>
        </p:nvSpPr>
        <p:spPr bwMode="auto">
          <a:xfrm flipV="1">
            <a:off x="4800600" y="1676400"/>
            <a:ext cx="1676400" cy="838200"/>
          </a:xfrm>
          <a:prstGeom prst="line">
            <a:avLst/>
          </a:prstGeom>
          <a:noFill/>
          <a:ln w="50800">
            <a:solidFill>
              <a:schemeClr val="tx2"/>
            </a:solidFill>
            <a:round/>
            <a:headEnd type="stealth" w="med" len="lg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800" name="Line 8"/>
          <p:cNvSpPr>
            <a:spLocks noChangeShapeType="1"/>
          </p:cNvSpPr>
          <p:nvPr/>
        </p:nvSpPr>
        <p:spPr bwMode="auto">
          <a:xfrm flipV="1">
            <a:off x="5029200" y="2514600"/>
            <a:ext cx="2133600" cy="304800"/>
          </a:xfrm>
          <a:prstGeom prst="line">
            <a:avLst/>
          </a:prstGeom>
          <a:noFill/>
          <a:ln w="50800">
            <a:solidFill>
              <a:schemeClr val="tx2"/>
            </a:solidFill>
            <a:round/>
            <a:headEnd type="stealth" w="med" len="lg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801" name="Rectangle 9"/>
          <p:cNvSpPr>
            <a:spLocks noChangeArrowheads="1"/>
          </p:cNvSpPr>
          <p:nvPr/>
        </p:nvSpPr>
        <p:spPr bwMode="auto">
          <a:xfrm>
            <a:off x="65088" y="1674813"/>
            <a:ext cx="4287837" cy="78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7312" tIns="44450" rIns="87312" bIns="44450">
            <a:spAutoFit/>
          </a:bodyPr>
          <a:lstStyle/>
          <a:p>
            <a:pPr defTabSz="860425">
              <a:lnSpc>
                <a:spcPct val="85000"/>
              </a:lnSpc>
            </a:pPr>
            <a:r>
              <a:rPr lang="en-US" sz="2700"/>
              <a:t>Premotor &amp; Supplementary</a:t>
            </a:r>
          </a:p>
          <a:p>
            <a:pPr defTabSz="860425">
              <a:lnSpc>
                <a:spcPct val="85000"/>
              </a:lnSpc>
            </a:pPr>
            <a:r>
              <a:rPr lang="en-US" sz="2700"/>
              <a:t>Cortex</a:t>
            </a:r>
          </a:p>
        </p:txBody>
      </p:sp>
      <p:sp>
        <p:nvSpPr>
          <p:cNvPr id="33802" name="Rectangle 10"/>
          <p:cNvSpPr>
            <a:spLocks noChangeArrowheads="1"/>
          </p:cNvSpPr>
          <p:nvPr/>
        </p:nvSpPr>
        <p:spPr bwMode="auto">
          <a:xfrm>
            <a:off x="827088" y="4524375"/>
            <a:ext cx="2108200" cy="50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7312" tIns="44450" rIns="87312" bIns="44450">
            <a:spAutoFit/>
          </a:bodyPr>
          <a:lstStyle/>
          <a:p>
            <a:pPr defTabSz="860425"/>
            <a:r>
              <a:rPr lang="en-US" sz="2700"/>
              <a:t>Broca’s Area</a:t>
            </a:r>
          </a:p>
        </p:txBody>
      </p:sp>
      <p:sp>
        <p:nvSpPr>
          <p:cNvPr id="33803" name="Rectangle 11"/>
          <p:cNvSpPr>
            <a:spLocks noChangeArrowheads="1"/>
          </p:cNvSpPr>
          <p:nvPr/>
        </p:nvSpPr>
        <p:spPr bwMode="auto">
          <a:xfrm>
            <a:off x="6465888" y="1235075"/>
            <a:ext cx="2446337" cy="78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7312" tIns="44450" rIns="87312" bIns="44450">
            <a:spAutoFit/>
          </a:bodyPr>
          <a:lstStyle/>
          <a:p>
            <a:pPr defTabSz="860425">
              <a:lnSpc>
                <a:spcPct val="85000"/>
              </a:lnSpc>
            </a:pPr>
            <a:r>
              <a:rPr lang="en-US" sz="2700"/>
              <a:t>Primary Motor Cortex</a:t>
            </a:r>
          </a:p>
        </p:txBody>
      </p:sp>
      <p:sp>
        <p:nvSpPr>
          <p:cNvPr id="33804" name="Rectangle 12"/>
          <p:cNvSpPr>
            <a:spLocks noChangeArrowheads="1"/>
          </p:cNvSpPr>
          <p:nvPr/>
        </p:nvSpPr>
        <p:spPr bwMode="auto">
          <a:xfrm>
            <a:off x="6883400" y="2160588"/>
            <a:ext cx="2138363" cy="71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7312" tIns="44450" rIns="87312" bIns="44450">
            <a:spAutoFit/>
          </a:bodyPr>
          <a:lstStyle/>
          <a:p>
            <a:pPr defTabSz="860425">
              <a:lnSpc>
                <a:spcPct val="85000"/>
              </a:lnSpc>
            </a:pPr>
            <a:r>
              <a:rPr lang="en-US"/>
              <a:t>Somatosensory</a:t>
            </a:r>
          </a:p>
          <a:p>
            <a:pPr defTabSz="860425">
              <a:lnSpc>
                <a:spcPct val="85000"/>
              </a:lnSpc>
            </a:pPr>
            <a:r>
              <a:rPr lang="en-US"/>
              <a:t>    Cortex</a:t>
            </a:r>
          </a:p>
        </p:txBody>
      </p:sp>
    </p:spTree>
    <p:extLst>
      <p:ext uri="{BB962C8B-B14F-4D97-AF65-F5344CB8AC3E}">
        <p14:creationId xmlns:p14="http://schemas.microsoft.com/office/powerpoint/2010/main" val="4124985143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5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5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55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55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39" grpId="0" build="p" autoUpdateAnimBg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1115616" y="404664"/>
            <a:ext cx="7543800" cy="914400"/>
          </a:xfrm>
          <a:noFill/>
        </p:spPr>
        <p:txBody>
          <a:bodyPr/>
          <a:lstStyle/>
          <a:p>
            <a:r>
              <a:rPr lang="en-US" sz="4000" b="1" dirty="0" smtClean="0">
                <a:solidFill>
                  <a:srgbClr val="FFFF00"/>
                </a:solidFill>
                <a:effectLst/>
              </a:rPr>
              <a:t>What nerve innervates the intrinsic laryngeal muscles?</a:t>
            </a:r>
          </a:p>
        </p:txBody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3390" y="1988840"/>
            <a:ext cx="8244408" cy="4204320"/>
          </a:xfrm>
          <a:noFill/>
        </p:spPr>
        <p:txBody>
          <a:bodyPr>
            <a:normAutofit lnSpcReduction="10000"/>
          </a:bodyPr>
          <a:lstStyle/>
          <a:p>
            <a:pPr>
              <a:lnSpc>
                <a:spcPct val="85000"/>
              </a:lnSpc>
            </a:pPr>
            <a:r>
              <a:rPr lang="en-US" sz="3600" dirty="0" smtClean="0"/>
              <a:t>Intrinsic laryngeal muscles are innervated by branches of </a:t>
            </a:r>
            <a:r>
              <a:rPr lang="en-US" sz="3600" dirty="0" err="1" smtClean="0"/>
              <a:t>vagus</a:t>
            </a:r>
            <a:r>
              <a:rPr lang="en-US" sz="3600" dirty="0" smtClean="0"/>
              <a:t> (X) nerve </a:t>
            </a:r>
          </a:p>
          <a:p>
            <a:pPr>
              <a:lnSpc>
                <a:spcPct val="85000"/>
              </a:lnSpc>
            </a:pPr>
            <a:r>
              <a:rPr lang="en-US" sz="3600" dirty="0" smtClean="0"/>
              <a:t>The </a:t>
            </a:r>
            <a:r>
              <a:rPr lang="en-US" sz="3600" dirty="0" err="1" smtClean="0"/>
              <a:t>vagus</a:t>
            </a:r>
            <a:r>
              <a:rPr lang="en-US" sz="3600" dirty="0" smtClean="0"/>
              <a:t> nerve splits into several branches:</a:t>
            </a:r>
          </a:p>
          <a:p>
            <a:pPr>
              <a:lnSpc>
                <a:spcPct val="85000"/>
              </a:lnSpc>
              <a:buFontTx/>
              <a:buNone/>
            </a:pPr>
            <a:r>
              <a:rPr lang="en-US" sz="3600" dirty="0" smtClean="0"/>
              <a:t>		1. Recurrent laryngeal nerve,</a:t>
            </a:r>
          </a:p>
          <a:p>
            <a:pPr>
              <a:lnSpc>
                <a:spcPct val="85000"/>
              </a:lnSpc>
              <a:buFontTx/>
              <a:buNone/>
            </a:pPr>
            <a:r>
              <a:rPr lang="en-US" sz="3600" dirty="0" smtClean="0"/>
              <a:t>		2. Superior laryngeal nerve,</a:t>
            </a:r>
          </a:p>
          <a:p>
            <a:pPr>
              <a:lnSpc>
                <a:spcPct val="85000"/>
              </a:lnSpc>
              <a:buFontTx/>
              <a:buNone/>
            </a:pPr>
            <a:r>
              <a:rPr lang="en-US" sz="3600" dirty="0" smtClean="0"/>
              <a:t>		3. Pharyngeal nerve.</a:t>
            </a:r>
          </a:p>
        </p:txBody>
      </p:sp>
    </p:spTree>
    <p:extLst>
      <p:ext uri="{BB962C8B-B14F-4D97-AF65-F5344CB8AC3E}">
        <p14:creationId xmlns:p14="http://schemas.microsoft.com/office/powerpoint/2010/main" val="3839691385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0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0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01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01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01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01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01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01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01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01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115" grpId="0" build="p" autoUpdateAnimBg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-32776" y="116632"/>
            <a:ext cx="9306744" cy="914400"/>
          </a:xfrm>
          <a:noFill/>
        </p:spPr>
        <p:txBody>
          <a:bodyPr/>
          <a:lstStyle/>
          <a:p>
            <a:r>
              <a:rPr lang="en-US" sz="4400" dirty="0" smtClean="0">
                <a:solidFill>
                  <a:srgbClr val="FFFF00"/>
                </a:solidFill>
              </a:rPr>
              <a:t>Recurrent Laryngeal nerve of </a:t>
            </a:r>
            <a:r>
              <a:rPr lang="en-US" sz="4400" dirty="0" err="1" smtClean="0">
                <a:solidFill>
                  <a:srgbClr val="FFFF00"/>
                </a:solidFill>
              </a:rPr>
              <a:t>Vagus</a:t>
            </a:r>
            <a:endParaRPr lang="en-US" sz="4400" dirty="0" smtClean="0">
              <a:solidFill>
                <a:srgbClr val="FFFF00"/>
              </a:solidFill>
            </a:endParaRPr>
          </a:p>
        </p:txBody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7975" y="1404938"/>
            <a:ext cx="8609013" cy="5300662"/>
          </a:xfrm>
          <a:noFill/>
        </p:spPr>
        <p:txBody>
          <a:bodyPr/>
          <a:lstStyle/>
          <a:p>
            <a:pPr>
              <a:lnSpc>
                <a:spcPct val="95000"/>
              </a:lnSpc>
            </a:pPr>
            <a:r>
              <a:rPr lang="en-US" sz="3800" dirty="0" smtClean="0"/>
              <a:t>Courses along laryngeal branch of inferior thyroid artery.</a:t>
            </a:r>
          </a:p>
          <a:p>
            <a:pPr>
              <a:lnSpc>
                <a:spcPct val="95000"/>
              </a:lnSpc>
            </a:pPr>
            <a:r>
              <a:rPr lang="en-US" sz="3800" dirty="0" smtClean="0"/>
              <a:t>It passes under caudal border of inferior constrictor muscle.</a:t>
            </a:r>
          </a:p>
          <a:p>
            <a:pPr>
              <a:lnSpc>
                <a:spcPct val="95000"/>
              </a:lnSpc>
            </a:pPr>
            <a:r>
              <a:rPr lang="en-US" sz="3800" dirty="0" smtClean="0"/>
              <a:t>Divides into a </a:t>
            </a:r>
            <a:r>
              <a:rPr lang="en-US" sz="3800" u="sng" dirty="0" smtClean="0"/>
              <a:t>motor</a:t>
            </a:r>
            <a:r>
              <a:rPr lang="en-US" sz="3800" dirty="0" smtClean="0"/>
              <a:t> &amp; </a:t>
            </a:r>
            <a:r>
              <a:rPr lang="en-US" sz="3800" u="sng" dirty="0" smtClean="0"/>
              <a:t>sensory</a:t>
            </a:r>
            <a:r>
              <a:rPr lang="en-US" sz="3800" dirty="0" smtClean="0"/>
              <a:t> branch prior to entry into larynx.</a:t>
            </a:r>
          </a:p>
          <a:p>
            <a:pPr>
              <a:lnSpc>
                <a:spcPct val="95000"/>
              </a:lnSpc>
            </a:pPr>
            <a:r>
              <a:rPr lang="en-US" sz="3800" dirty="0" smtClean="0"/>
              <a:t>Innervates int. muscles that control abduction/adduction of vocal folds</a:t>
            </a:r>
          </a:p>
        </p:txBody>
      </p:sp>
    </p:spTree>
    <p:extLst>
      <p:ext uri="{BB962C8B-B14F-4D97-AF65-F5344CB8AC3E}">
        <p14:creationId xmlns:p14="http://schemas.microsoft.com/office/powerpoint/2010/main" val="2046768132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21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21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21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21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21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21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63" grpId="0" build="p" autoUpdateAnimBg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85800"/>
            <a:ext cx="7772400" cy="914400"/>
          </a:xfrm>
          <a:noFill/>
        </p:spPr>
        <p:txBody>
          <a:bodyPr/>
          <a:lstStyle/>
          <a:p>
            <a:r>
              <a:rPr lang="en-US" sz="4800" dirty="0" smtClean="0">
                <a:solidFill>
                  <a:srgbClr val="FF0000"/>
                </a:solidFill>
              </a:rPr>
              <a:t>RLN &amp; SLN </a:t>
            </a:r>
          </a:p>
        </p:txBody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2057400"/>
            <a:ext cx="8534400" cy="4495800"/>
          </a:xfrm>
          <a:noFill/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en-US" sz="2800" dirty="0" smtClean="0">
                <a:solidFill>
                  <a:srgbClr val="FFFF00"/>
                </a:solidFill>
              </a:rPr>
              <a:t>Inferior Recurrent Laryngeal Branch:</a:t>
            </a:r>
          </a:p>
          <a:p>
            <a:pPr lvl="1">
              <a:lnSpc>
                <a:spcPct val="110000"/>
              </a:lnSpc>
            </a:pPr>
            <a:r>
              <a:rPr lang="en-US" sz="2400" dirty="0" err="1" smtClean="0">
                <a:solidFill>
                  <a:srgbClr val="FFFF00"/>
                </a:solidFill>
              </a:rPr>
              <a:t>Thyroarytenoid</a:t>
            </a:r>
            <a:endParaRPr lang="en-US" sz="2400" dirty="0" smtClean="0">
              <a:solidFill>
                <a:srgbClr val="FFFF00"/>
              </a:solidFill>
            </a:endParaRPr>
          </a:p>
          <a:p>
            <a:pPr lvl="1">
              <a:lnSpc>
                <a:spcPct val="110000"/>
              </a:lnSpc>
            </a:pPr>
            <a:r>
              <a:rPr lang="en-US" sz="2400" dirty="0" smtClean="0">
                <a:solidFill>
                  <a:srgbClr val="FFFF00"/>
                </a:solidFill>
              </a:rPr>
              <a:t>Lateral </a:t>
            </a:r>
            <a:r>
              <a:rPr lang="en-US" sz="2400" dirty="0" err="1" smtClean="0">
                <a:solidFill>
                  <a:srgbClr val="FFFF00"/>
                </a:solidFill>
              </a:rPr>
              <a:t>Cricoarytenoid</a:t>
            </a:r>
            <a:endParaRPr lang="en-US" sz="2400" dirty="0" smtClean="0">
              <a:solidFill>
                <a:srgbClr val="FFFF00"/>
              </a:solidFill>
            </a:endParaRPr>
          </a:p>
          <a:p>
            <a:pPr lvl="1">
              <a:lnSpc>
                <a:spcPct val="110000"/>
              </a:lnSpc>
            </a:pPr>
            <a:r>
              <a:rPr lang="en-US" sz="2400" dirty="0" smtClean="0">
                <a:solidFill>
                  <a:srgbClr val="FFFF00"/>
                </a:solidFill>
              </a:rPr>
              <a:t>Posterior </a:t>
            </a:r>
            <a:r>
              <a:rPr lang="en-US" sz="2400" dirty="0" err="1" smtClean="0">
                <a:solidFill>
                  <a:srgbClr val="FFFF00"/>
                </a:solidFill>
              </a:rPr>
              <a:t>Cricoarytenoid</a:t>
            </a:r>
            <a:endParaRPr lang="en-US" sz="2400" dirty="0" smtClean="0">
              <a:solidFill>
                <a:srgbClr val="FFFF00"/>
              </a:solidFill>
            </a:endParaRPr>
          </a:p>
          <a:p>
            <a:pPr lvl="1">
              <a:lnSpc>
                <a:spcPct val="110000"/>
              </a:lnSpc>
            </a:pPr>
            <a:r>
              <a:rPr lang="en-US" sz="2400" dirty="0" err="1" smtClean="0">
                <a:solidFill>
                  <a:srgbClr val="FFFF00"/>
                </a:solidFill>
              </a:rPr>
              <a:t>Interarytenoids</a:t>
            </a:r>
            <a:endParaRPr lang="en-US" sz="2400" dirty="0" smtClean="0">
              <a:solidFill>
                <a:srgbClr val="FFFF00"/>
              </a:solidFill>
            </a:endParaRPr>
          </a:p>
          <a:p>
            <a:pPr>
              <a:lnSpc>
                <a:spcPct val="110000"/>
              </a:lnSpc>
            </a:pPr>
            <a:r>
              <a:rPr lang="en-US" sz="2800" dirty="0" smtClean="0">
                <a:solidFill>
                  <a:srgbClr val="FFFF00"/>
                </a:solidFill>
              </a:rPr>
              <a:t>Superior Laryngeal Branch:</a:t>
            </a:r>
          </a:p>
          <a:p>
            <a:pPr lvl="1">
              <a:lnSpc>
                <a:spcPct val="110000"/>
              </a:lnSpc>
            </a:pPr>
            <a:r>
              <a:rPr lang="en-US" sz="2400" dirty="0" err="1" smtClean="0">
                <a:solidFill>
                  <a:srgbClr val="FFFF00"/>
                </a:solidFill>
              </a:rPr>
              <a:t>Cricothyroid</a:t>
            </a:r>
            <a:endParaRPr lang="en-US" sz="2400" dirty="0" smtClean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9466198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4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4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42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42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42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42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42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42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42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42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42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42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42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42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211" grpId="0" build="p" autoUpdateAnimBg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066800"/>
          </a:xfrm>
          <a:noFill/>
        </p:spPr>
        <p:txBody>
          <a:bodyPr/>
          <a:lstStyle/>
          <a:p>
            <a:r>
              <a:rPr lang="en-US" sz="5400" dirty="0" smtClean="0">
                <a:solidFill>
                  <a:srgbClr val="FFC000"/>
                </a:solidFill>
              </a:rPr>
              <a:t>SLN &amp; RLN</a:t>
            </a:r>
          </a:p>
        </p:txBody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3550" y="1487488"/>
            <a:ext cx="8451850" cy="5141912"/>
          </a:xfrm>
          <a:noFill/>
        </p:spPr>
        <p:txBody>
          <a:bodyPr/>
          <a:lstStyle/>
          <a:p>
            <a:pPr>
              <a:lnSpc>
                <a:spcPct val="95000"/>
              </a:lnSpc>
            </a:pPr>
            <a:r>
              <a:rPr lang="en-US" sz="4400" dirty="0" smtClean="0"/>
              <a:t>Ensure ability of intrinsic muscles to move quickly &amp; fine motor control</a:t>
            </a:r>
          </a:p>
          <a:p>
            <a:pPr>
              <a:lnSpc>
                <a:spcPct val="95000"/>
              </a:lnSpc>
            </a:pPr>
            <a:r>
              <a:rPr lang="en-US" sz="4400" dirty="0" smtClean="0"/>
              <a:t>High conduction velocity</a:t>
            </a:r>
          </a:p>
          <a:p>
            <a:pPr>
              <a:lnSpc>
                <a:spcPct val="95000"/>
              </a:lnSpc>
            </a:pPr>
            <a:r>
              <a:rPr lang="en-US" sz="4400" dirty="0" smtClean="0"/>
              <a:t>Rapid contractions</a:t>
            </a:r>
          </a:p>
        </p:txBody>
      </p:sp>
    </p:spTree>
    <p:extLst>
      <p:ext uri="{BB962C8B-B14F-4D97-AF65-F5344CB8AC3E}">
        <p14:creationId xmlns:p14="http://schemas.microsoft.com/office/powerpoint/2010/main" val="1236637944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03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03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03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03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03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03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355" grpId="0" build="p" autoUpdateAnimBg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712787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 dirty="0" smtClean="0">
                <a:solidFill>
                  <a:srgbClr val="FFFFCC"/>
                </a:solidFill>
                <a:latin typeface="Arial Rounded MT Bold" pitchFamily="34" charset="0"/>
              </a:rPr>
              <a:t>Muscles Controlling the Laryngeal Inlet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52400" y="1676400"/>
            <a:ext cx="4267200" cy="1828800"/>
          </a:xfrm>
        </p:spPr>
        <p:txBody>
          <a:bodyPr/>
          <a:lstStyle/>
          <a:p>
            <a:pPr eaLnBrk="1" hangingPunct="1"/>
            <a:endParaRPr lang="en-US" sz="2800" smtClean="0"/>
          </a:p>
          <a:p>
            <a:pPr eaLnBrk="1" hangingPunct="1"/>
            <a:r>
              <a:rPr lang="en-US" smtClean="0">
                <a:solidFill>
                  <a:srgbClr val="FFFF00"/>
                </a:solidFill>
              </a:rPr>
              <a:t>Oblique arytenoid</a:t>
            </a:r>
          </a:p>
          <a:p>
            <a:pPr eaLnBrk="1" hangingPunct="1"/>
            <a:r>
              <a:rPr lang="en-US" smtClean="0">
                <a:solidFill>
                  <a:srgbClr val="FFFF00"/>
                </a:solidFill>
              </a:rPr>
              <a:t>Aryepiglottic muscle</a:t>
            </a:r>
          </a:p>
        </p:txBody>
      </p:sp>
      <p:pic>
        <p:nvPicPr>
          <p:cNvPr id="34820" name="ClipArt Placeholder 5" descr="C:\Documents and Settings\user\My Documents\My Pictures\IntrisicM.gif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63"/>
          <a:stretch>
            <a:fillRect/>
          </a:stretch>
        </p:blipFill>
        <p:spPr>
          <a:xfrm>
            <a:off x="4267200" y="1905000"/>
            <a:ext cx="4583113" cy="3581400"/>
          </a:xfrm>
          <a:noFill/>
        </p:spPr>
      </p:pic>
      <p:sp>
        <p:nvSpPr>
          <p:cNvPr id="8" name="Rounded Rectangle 7"/>
          <p:cNvSpPr/>
          <p:nvPr/>
        </p:nvSpPr>
        <p:spPr>
          <a:xfrm>
            <a:off x="7543800" y="3657600"/>
            <a:ext cx="1295400" cy="4572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7772400" y="2819400"/>
            <a:ext cx="1066800" cy="4572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1494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712787"/>
          </a:xfrm>
        </p:spPr>
        <p:txBody>
          <a:bodyPr/>
          <a:lstStyle/>
          <a:p>
            <a:pPr eaLnBrk="1" hangingPunct="1"/>
            <a:r>
              <a:rPr lang="en-US" sz="4000" smtClean="0">
                <a:solidFill>
                  <a:srgbClr val="FFFFCC"/>
                </a:solidFill>
                <a:latin typeface="Arial Rounded MT Bold" pitchFamily="34" charset="0"/>
              </a:rPr>
              <a:t>Movements of the Vocal Cords</a:t>
            </a:r>
          </a:p>
        </p:txBody>
      </p:sp>
      <p:sp>
        <p:nvSpPr>
          <p:cNvPr id="37891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762000" y="1447800"/>
            <a:ext cx="3276600" cy="1447800"/>
          </a:xfrm>
        </p:spPr>
        <p:txBody>
          <a:bodyPr>
            <a:normAutofit/>
          </a:bodyPr>
          <a:lstStyle/>
          <a:p>
            <a:pPr eaLnBrk="1" hangingPunct="1"/>
            <a:r>
              <a:rPr lang="en-GB" sz="4000" smtClean="0">
                <a:solidFill>
                  <a:srgbClr val="FFFF00"/>
                </a:solidFill>
              </a:rPr>
              <a:t>Adduction</a:t>
            </a:r>
          </a:p>
          <a:p>
            <a:pPr eaLnBrk="1" hangingPunct="1"/>
            <a:r>
              <a:rPr lang="en-GB" sz="4000" smtClean="0">
                <a:solidFill>
                  <a:srgbClr val="FFFF00"/>
                </a:solidFill>
              </a:rPr>
              <a:t>Abduction</a:t>
            </a:r>
            <a:endParaRPr lang="en-US" sz="4000" smtClean="0">
              <a:solidFill>
                <a:srgbClr val="FFFF00"/>
              </a:solidFill>
            </a:endParaRPr>
          </a:p>
        </p:txBody>
      </p:sp>
      <p:pic>
        <p:nvPicPr>
          <p:cNvPr id="37894" name="Picture 5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56" t="13251" r="5556" b="17184"/>
          <a:stretch>
            <a:fillRect/>
          </a:stretch>
        </p:blipFill>
        <p:spPr>
          <a:xfrm>
            <a:off x="381000" y="3810000"/>
            <a:ext cx="2209800" cy="2209800"/>
          </a:xfrm>
          <a:noFill/>
        </p:spPr>
      </p:pic>
      <p:sp>
        <p:nvSpPr>
          <p:cNvPr id="37892" name="Text Box 9"/>
          <p:cNvSpPr txBox="1">
            <a:spLocks noChangeArrowheads="1"/>
          </p:cNvSpPr>
          <p:nvPr/>
        </p:nvSpPr>
        <p:spPr bwMode="auto">
          <a:xfrm>
            <a:off x="228600" y="5943600"/>
            <a:ext cx="49530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GB">
                <a:solidFill>
                  <a:srgbClr val="FFFF00"/>
                </a:solidFill>
              </a:rPr>
              <a:t>Folds closed (adducted)        Folds open (abducted</a:t>
            </a:r>
            <a:r>
              <a:rPr lang="en-GB" sz="2000">
                <a:solidFill>
                  <a:srgbClr val="FFFF00"/>
                </a:solidFill>
              </a:rPr>
              <a:t>)       </a:t>
            </a:r>
            <a:r>
              <a:rPr lang="en-GB" sz="2000">
                <a:solidFill>
                  <a:prstClr val="white"/>
                </a:solidFill>
              </a:rPr>
              <a:t>	          (View from above)</a:t>
            </a:r>
            <a:endParaRPr lang="en-US" sz="2000">
              <a:solidFill>
                <a:prstClr val="white"/>
              </a:solidFill>
            </a:endParaRPr>
          </a:p>
        </p:txBody>
      </p:sp>
      <p:sp>
        <p:nvSpPr>
          <p:cNvPr id="37893" name="Text Box 11"/>
          <p:cNvSpPr txBox="1">
            <a:spLocks noChangeArrowheads="1"/>
          </p:cNvSpPr>
          <p:nvPr/>
        </p:nvSpPr>
        <p:spPr bwMode="auto">
          <a:xfrm>
            <a:off x="5181600" y="5486400"/>
            <a:ext cx="3962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GB" sz="2400">
                <a:solidFill>
                  <a:srgbClr val="FF0000"/>
                </a:solidFill>
              </a:rPr>
              <a:t>Glottis (space between folds)</a:t>
            </a:r>
            <a:endParaRPr lang="en-US" sz="2400">
              <a:solidFill>
                <a:srgbClr val="FF0000"/>
              </a:solidFill>
            </a:endParaRPr>
          </a:p>
        </p:txBody>
      </p:sp>
      <p:pic>
        <p:nvPicPr>
          <p:cNvPr id="37895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80" t="13251" r="54630" b="17184"/>
          <a:stretch>
            <a:fillRect/>
          </a:stretch>
        </p:blipFill>
        <p:spPr bwMode="auto">
          <a:xfrm>
            <a:off x="2819400" y="3810000"/>
            <a:ext cx="2209800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6" name="Line 10"/>
          <p:cNvSpPr>
            <a:spLocks noChangeShapeType="1"/>
          </p:cNvSpPr>
          <p:nvPr/>
        </p:nvSpPr>
        <p:spPr bwMode="auto">
          <a:xfrm flipH="1" flipV="1">
            <a:off x="4038600" y="5105400"/>
            <a:ext cx="1676400" cy="4572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  <a:latin typeface="Times New Roman" pitchFamily="18" charset="0"/>
            </a:endParaRPr>
          </a:p>
        </p:txBody>
      </p:sp>
      <p:pic>
        <p:nvPicPr>
          <p:cNvPr id="37897" name="Picture 5" descr="larynx_diagram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2188" y="990600"/>
            <a:ext cx="4037012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06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611560" y="0"/>
            <a:ext cx="8229600" cy="56038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3600" dirty="0" smtClean="0">
                <a:solidFill>
                  <a:srgbClr val="FFFFCC"/>
                </a:solidFill>
                <a:latin typeface="Arial Rounded MT Bold" pitchFamily="34" charset="0"/>
              </a:rPr>
              <a:t>Adductors of the Vocal Cords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295400"/>
            <a:ext cx="4572000" cy="1676400"/>
          </a:xfrm>
        </p:spPr>
        <p:txBody>
          <a:bodyPr>
            <a:normAutofit fontScale="92500" lnSpcReduction="10000"/>
          </a:bodyPr>
          <a:lstStyle/>
          <a:p>
            <a:pPr eaLnBrk="1" hangingPunct="1"/>
            <a:r>
              <a:rPr lang="en-US" sz="3600" dirty="0" smtClean="0">
                <a:solidFill>
                  <a:srgbClr val="FF00FF"/>
                </a:solidFill>
              </a:rPr>
              <a:t>Lateral </a:t>
            </a:r>
            <a:r>
              <a:rPr lang="en-US" sz="3600" dirty="0" err="1" smtClean="0">
                <a:solidFill>
                  <a:srgbClr val="FF00FF"/>
                </a:solidFill>
              </a:rPr>
              <a:t>cricoarytenoid</a:t>
            </a:r>
            <a:endParaRPr lang="en-US" sz="3600" dirty="0" smtClean="0">
              <a:solidFill>
                <a:srgbClr val="FF00FF"/>
              </a:solidFill>
            </a:endParaRPr>
          </a:p>
          <a:p>
            <a:pPr eaLnBrk="1" hangingPunct="1"/>
            <a:r>
              <a:rPr lang="en-US" sz="3600" dirty="0" smtClean="0">
                <a:solidFill>
                  <a:srgbClr val="FF00FF"/>
                </a:solidFill>
              </a:rPr>
              <a:t>Transverse arytenoid</a:t>
            </a:r>
          </a:p>
          <a:p>
            <a:pPr eaLnBrk="1" hangingPunct="1">
              <a:buFont typeface="Wingdings" pitchFamily="2" charset="2"/>
              <a:buNone/>
            </a:pPr>
            <a:endParaRPr lang="en-US" sz="2800" dirty="0" smtClean="0"/>
          </a:p>
          <a:p>
            <a:pPr eaLnBrk="1" hangingPunct="1">
              <a:buFont typeface="Wingdings" pitchFamily="2" charset="2"/>
              <a:buNone/>
            </a:pPr>
            <a:endParaRPr lang="en-US" sz="2800" dirty="0" smtClean="0"/>
          </a:p>
          <a:p>
            <a:pPr eaLnBrk="1" hangingPunct="1"/>
            <a:endParaRPr lang="en-US" sz="2800" dirty="0" smtClean="0"/>
          </a:p>
          <a:p>
            <a:pPr eaLnBrk="1" hangingPunct="1"/>
            <a:endParaRPr lang="en-US" sz="2800" dirty="0" smtClean="0"/>
          </a:p>
        </p:txBody>
      </p:sp>
      <p:pic>
        <p:nvPicPr>
          <p:cNvPr id="38916" name="ClipArt Placeholder 5" descr="C:\Documents and Settings\user\My Documents\My Pictures\IntrisicM.gif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3272958"/>
            <a:ext cx="4038600" cy="3436284"/>
          </a:xfrm>
          <a:noFill/>
        </p:spPr>
      </p:pic>
      <p:pic>
        <p:nvPicPr>
          <p:cNvPr id="38917" name="Picture 7" descr="C:\Documents and Settings\user\My Documents\My Pictures\Copy of vbc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82" r="7660" b="4716"/>
          <a:stretch>
            <a:fillRect/>
          </a:stretch>
        </p:blipFill>
        <p:spPr bwMode="auto">
          <a:xfrm>
            <a:off x="5257800" y="914400"/>
            <a:ext cx="3335338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ounded Rectangle 10"/>
          <p:cNvSpPr/>
          <p:nvPr/>
        </p:nvSpPr>
        <p:spPr>
          <a:xfrm>
            <a:off x="5257800" y="2286000"/>
            <a:ext cx="1066800" cy="4572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5334000" y="5257800"/>
            <a:ext cx="914400" cy="3810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pic>
        <p:nvPicPr>
          <p:cNvPr id="38920" name="Picture 6" descr="adductio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78" r="2985"/>
          <a:stretch>
            <a:fillRect/>
          </a:stretch>
        </p:blipFill>
        <p:spPr bwMode="auto">
          <a:xfrm>
            <a:off x="381000" y="3733800"/>
            <a:ext cx="4724400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26443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560387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000" dirty="0" smtClean="0">
                <a:solidFill>
                  <a:srgbClr val="FFFFCC"/>
                </a:solidFill>
                <a:latin typeface="Arial Rounded MT Bold" pitchFamily="34" charset="0"/>
              </a:rPr>
              <a:t>Abductor of the Vocal Cords</a:t>
            </a:r>
          </a:p>
        </p:txBody>
      </p:sp>
      <p:sp>
        <p:nvSpPr>
          <p:cNvPr id="39939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752600"/>
            <a:ext cx="4038600" cy="1371600"/>
          </a:xfrm>
        </p:spPr>
        <p:txBody>
          <a:bodyPr/>
          <a:lstStyle/>
          <a:p>
            <a:pPr eaLnBrk="1" hangingPunct="1"/>
            <a:r>
              <a:rPr lang="en-US" sz="3600" smtClean="0">
                <a:solidFill>
                  <a:srgbClr val="FF00FF"/>
                </a:solidFill>
              </a:rPr>
              <a:t>Posterior cricoarytenoid</a:t>
            </a:r>
          </a:p>
        </p:txBody>
      </p:sp>
      <p:pic>
        <p:nvPicPr>
          <p:cNvPr id="39940" name="ClipArt Placeholder 5" descr="C:\Documents and Settings\user\My Documents\My Pictures\IntrisicM.gif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63"/>
          <a:stretch>
            <a:fillRect/>
          </a:stretch>
        </p:blipFill>
        <p:spPr>
          <a:xfrm>
            <a:off x="5105400" y="1066800"/>
            <a:ext cx="3605213" cy="2816225"/>
          </a:xfrm>
          <a:noFill/>
        </p:spPr>
      </p:pic>
      <p:sp>
        <p:nvSpPr>
          <p:cNvPr id="9" name="Rounded Rectangle 8"/>
          <p:cNvSpPr/>
          <p:nvPr/>
        </p:nvSpPr>
        <p:spPr>
          <a:xfrm>
            <a:off x="5181600" y="2971800"/>
            <a:ext cx="1219200" cy="3810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pic>
        <p:nvPicPr>
          <p:cNvPr id="39942" name="Picture 4" descr="abducti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2" t="2383" r="1111" b="3310"/>
          <a:stretch>
            <a:fillRect/>
          </a:stretch>
        </p:blipFill>
        <p:spPr bwMode="auto">
          <a:xfrm>
            <a:off x="304800" y="3657600"/>
            <a:ext cx="6019800" cy="262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1631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865187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000" dirty="0" err="1" smtClean="0">
                <a:solidFill>
                  <a:srgbClr val="FFFFCC"/>
                </a:solidFill>
                <a:latin typeface="Arial Rounded MT Bold" pitchFamily="34" charset="0"/>
              </a:rPr>
              <a:t>Sphincteric</a:t>
            </a:r>
            <a:r>
              <a:rPr lang="en-US" sz="4000" dirty="0" smtClean="0">
                <a:solidFill>
                  <a:srgbClr val="FFFFCC"/>
                </a:solidFill>
                <a:latin typeface="Arial Rounded MT Bold" pitchFamily="34" charset="0"/>
              </a:rPr>
              <a:t> Function of the Larynx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1447800"/>
            <a:ext cx="4495800" cy="45307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dirty="0" smtClean="0"/>
              <a:t>There are two sphincters:</a:t>
            </a:r>
          </a:p>
          <a:p>
            <a:pPr eaLnBrk="1" hangingPunct="1"/>
            <a:r>
              <a:rPr lang="en-US" dirty="0" smtClean="0">
                <a:solidFill>
                  <a:srgbClr val="00FFFF"/>
                </a:solidFill>
              </a:rPr>
              <a:t>At the inlet</a:t>
            </a:r>
            <a:r>
              <a:rPr lang="en-US" dirty="0" smtClean="0"/>
              <a:t>: used only during swallowing</a:t>
            </a:r>
          </a:p>
          <a:p>
            <a:pPr eaLnBrk="1" hangingPunct="1"/>
            <a:r>
              <a:rPr lang="en-US" dirty="0" smtClean="0">
                <a:solidFill>
                  <a:srgbClr val="00FFFF"/>
                </a:solidFill>
              </a:rPr>
              <a:t>At the </a:t>
            </a:r>
            <a:r>
              <a:rPr lang="en-US" dirty="0" err="1" smtClean="0">
                <a:solidFill>
                  <a:srgbClr val="00FFFF"/>
                </a:solidFill>
              </a:rPr>
              <a:t>rima</a:t>
            </a:r>
            <a:r>
              <a:rPr lang="en-US" dirty="0" smtClean="0">
                <a:solidFill>
                  <a:srgbClr val="00FFFF"/>
                </a:solidFill>
              </a:rPr>
              <a:t> glottis</a:t>
            </a:r>
            <a:r>
              <a:rPr lang="en-US" dirty="0" smtClean="0"/>
              <a:t>: used in coughing and sneezing</a:t>
            </a:r>
          </a:p>
        </p:txBody>
      </p:sp>
      <p:pic>
        <p:nvPicPr>
          <p:cNvPr id="40964" name="Picture 6" descr="rs12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3" t="4729" r="1613" b="7784"/>
          <a:stretch>
            <a:fillRect/>
          </a:stretch>
        </p:blipFill>
        <p:spPr>
          <a:xfrm>
            <a:off x="4800600" y="1981200"/>
            <a:ext cx="3810000" cy="2514600"/>
          </a:xfrm>
          <a:noFill/>
        </p:spPr>
      </p:pic>
    </p:spTree>
    <p:extLst>
      <p:ext uri="{BB962C8B-B14F-4D97-AF65-F5344CB8AC3E}">
        <p14:creationId xmlns:p14="http://schemas.microsoft.com/office/powerpoint/2010/main" val="1394529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56038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3600" smtClean="0">
                <a:solidFill>
                  <a:srgbClr val="FFFFCC"/>
                </a:solidFill>
                <a:latin typeface="Arial Rounded MT Bold" pitchFamily="34" charset="0"/>
              </a:rPr>
              <a:t>Blood Supply &amp; Lymph Drainage 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52400" y="914400"/>
            <a:ext cx="4724400" cy="5715000"/>
          </a:xfrm>
        </p:spPr>
        <p:txBody>
          <a:bodyPr>
            <a:normAutofit fontScale="92500"/>
          </a:bodyPr>
          <a:lstStyle/>
          <a:p>
            <a:pPr eaLnBrk="1" hangingPunct="1"/>
            <a:r>
              <a:rPr lang="en-US" sz="2400" smtClean="0">
                <a:solidFill>
                  <a:srgbClr val="00FFFF"/>
                </a:solidFill>
              </a:rPr>
              <a:t>Arteries: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en-US" sz="2400" smtClean="0">
                <a:solidFill>
                  <a:srgbClr val="FFFF00"/>
                </a:solidFill>
              </a:rPr>
              <a:t>Upper half: </a:t>
            </a:r>
            <a:r>
              <a:rPr lang="en-US" sz="2400" smtClean="0">
                <a:solidFill>
                  <a:srgbClr val="FF0000"/>
                </a:solidFill>
              </a:rPr>
              <a:t>Superior laryngeal artery</a:t>
            </a:r>
            <a:r>
              <a:rPr lang="en-US" sz="2400" smtClean="0"/>
              <a:t>, branch of superior thyroid artery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en-US" sz="2400" smtClean="0">
                <a:solidFill>
                  <a:srgbClr val="FFFF00"/>
                </a:solidFill>
              </a:rPr>
              <a:t>Lower half</a:t>
            </a:r>
            <a:r>
              <a:rPr lang="en-US" sz="2400" smtClean="0"/>
              <a:t>: </a:t>
            </a:r>
            <a:r>
              <a:rPr lang="en-US" sz="2400" smtClean="0">
                <a:solidFill>
                  <a:srgbClr val="FF0000"/>
                </a:solidFill>
              </a:rPr>
              <a:t>Inferior laryngeal artery</a:t>
            </a:r>
            <a:r>
              <a:rPr lang="en-US" sz="2400" smtClean="0"/>
              <a:t>, branch of inferior thyroid artery</a:t>
            </a:r>
            <a:endParaRPr lang="en-US" sz="2400" smtClean="0">
              <a:solidFill>
                <a:srgbClr val="00FFFF"/>
              </a:solidFill>
            </a:endParaRPr>
          </a:p>
          <a:p>
            <a:pPr eaLnBrk="1" hangingPunct="1"/>
            <a:r>
              <a:rPr lang="en-US" sz="2400" smtClean="0">
                <a:solidFill>
                  <a:srgbClr val="00FFFF"/>
                </a:solidFill>
              </a:rPr>
              <a:t>Veins:</a:t>
            </a:r>
            <a:endParaRPr lang="en-US" sz="2400" smtClean="0"/>
          </a:p>
          <a:p>
            <a:pPr lvl="1" eaLnBrk="1" hangingPunct="1">
              <a:buFont typeface="Wingdings" pitchFamily="2" charset="2"/>
              <a:buChar char="§"/>
            </a:pPr>
            <a:r>
              <a:rPr lang="en-US" sz="2400" smtClean="0"/>
              <a:t>Accompany the corresponding arteries</a:t>
            </a:r>
          </a:p>
          <a:p>
            <a:pPr eaLnBrk="1" hangingPunct="1"/>
            <a:r>
              <a:rPr lang="en-US" sz="2400" smtClean="0">
                <a:solidFill>
                  <a:srgbClr val="00FFFF"/>
                </a:solidFill>
              </a:rPr>
              <a:t>Lymphatics: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en-US" sz="2400" smtClean="0"/>
              <a:t>The lymph vessels drain into the </a:t>
            </a:r>
            <a:r>
              <a:rPr lang="en-US" sz="2400" smtClean="0">
                <a:solidFill>
                  <a:srgbClr val="00FFFF"/>
                </a:solidFill>
              </a:rPr>
              <a:t>deep cervical lymph nodes</a:t>
            </a:r>
          </a:p>
          <a:p>
            <a:pPr eaLnBrk="1" hangingPunct="1"/>
            <a:endParaRPr lang="en-US" sz="2400" smtClean="0">
              <a:solidFill>
                <a:srgbClr val="00FFFF"/>
              </a:solidFill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sz="2400" smtClean="0"/>
              <a:t> </a:t>
            </a:r>
          </a:p>
        </p:txBody>
      </p:sp>
      <p:pic>
        <p:nvPicPr>
          <p:cNvPr id="41989" name="Picture 2" descr="C:\Documents and Settings\user\My Documents\My Pictures\Larynx\C7FF28.png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1600200"/>
            <a:ext cx="4038600" cy="4530725"/>
          </a:xfrm>
          <a:noFill/>
        </p:spPr>
      </p:pic>
      <p:pic>
        <p:nvPicPr>
          <p:cNvPr id="41988" name="Picture 6" descr="Picture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990600"/>
            <a:ext cx="2971800" cy="2986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40904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 smtClean="0">
                <a:solidFill>
                  <a:srgbClr val="FFFFCC"/>
                </a:solidFill>
                <a:latin typeface="Arial Rounded MT Bold" pitchFamily="34" charset="0"/>
              </a:rPr>
              <a:t>Nerve Supply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52400" y="685800"/>
            <a:ext cx="4876800" cy="563880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</a:pPr>
            <a:r>
              <a:rPr lang="en-US" sz="2400" smtClean="0">
                <a:solidFill>
                  <a:srgbClr val="FFC000"/>
                </a:solidFill>
              </a:rPr>
              <a:t>Sensory</a:t>
            </a:r>
            <a:r>
              <a:rPr lang="en-US" sz="2000" smtClean="0"/>
              <a:t> 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Char char="§"/>
            </a:pPr>
            <a:r>
              <a:rPr lang="en-US" sz="2400" smtClean="0">
                <a:solidFill>
                  <a:srgbClr val="FF00FF"/>
                </a:solidFill>
              </a:rPr>
              <a:t>Above the vocal cords: </a:t>
            </a:r>
            <a:r>
              <a:rPr lang="en-US" sz="2400" smtClean="0">
                <a:solidFill>
                  <a:srgbClr val="FFFF00"/>
                </a:solidFill>
              </a:rPr>
              <a:t>Internal laryngeal nerve</a:t>
            </a:r>
            <a:r>
              <a:rPr lang="en-US" sz="2400" smtClean="0"/>
              <a:t>, branch of the superior laryngeal branch of the vagus nerve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Char char="§"/>
            </a:pPr>
            <a:r>
              <a:rPr lang="en-US" sz="2400" smtClean="0">
                <a:solidFill>
                  <a:srgbClr val="FF00FF"/>
                </a:solidFill>
              </a:rPr>
              <a:t>Below the vocal cords: </a:t>
            </a:r>
            <a:r>
              <a:rPr lang="en-US" sz="2400" smtClean="0">
                <a:solidFill>
                  <a:srgbClr val="FFFF00"/>
                </a:solidFill>
              </a:rPr>
              <a:t>Recurrent laryngeal nerve</a:t>
            </a:r>
            <a:r>
              <a:rPr lang="en-US" sz="2400" smtClean="0"/>
              <a:t>, branch of the vagus nerve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smtClean="0">
                <a:solidFill>
                  <a:srgbClr val="FFC000"/>
                </a:solidFill>
              </a:rPr>
              <a:t>Motor</a:t>
            </a:r>
          </a:p>
          <a:p>
            <a:pPr lvl="1" eaLnBrk="1" hangingPunct="1">
              <a:lnSpc>
                <a:spcPct val="80000"/>
              </a:lnSpc>
              <a:buClr>
                <a:srgbClr val="FF99FF"/>
              </a:buClr>
              <a:buFont typeface="Wingdings" pitchFamily="2" charset="2"/>
              <a:buChar char="§"/>
            </a:pPr>
            <a:r>
              <a:rPr lang="en-US" sz="2400" smtClean="0"/>
              <a:t>All intrinsic muscles, except </a:t>
            </a:r>
            <a:r>
              <a:rPr lang="en-US" sz="2400" smtClean="0">
                <a:solidFill>
                  <a:srgbClr val="FF9900"/>
                </a:solidFill>
              </a:rPr>
              <a:t>cricothyroid</a:t>
            </a:r>
            <a:r>
              <a:rPr lang="en-US" sz="2400" smtClean="0"/>
              <a:t>, supplied by the </a:t>
            </a:r>
            <a:r>
              <a:rPr lang="en-US" sz="2400" smtClean="0">
                <a:solidFill>
                  <a:srgbClr val="FFFF00"/>
                </a:solidFill>
              </a:rPr>
              <a:t>recurrent laryngeal nerve</a:t>
            </a:r>
          </a:p>
          <a:p>
            <a:pPr lvl="1" eaLnBrk="1" hangingPunct="1">
              <a:lnSpc>
                <a:spcPct val="80000"/>
              </a:lnSpc>
              <a:buClr>
                <a:srgbClr val="FF99FF"/>
              </a:buClr>
              <a:buFont typeface="Wingdings" pitchFamily="2" charset="2"/>
              <a:buChar char="§"/>
            </a:pPr>
            <a:r>
              <a:rPr lang="en-US" sz="2400" smtClean="0"/>
              <a:t>The </a:t>
            </a:r>
            <a:r>
              <a:rPr lang="en-US" sz="2400" smtClean="0">
                <a:solidFill>
                  <a:srgbClr val="FF9900"/>
                </a:solidFill>
              </a:rPr>
              <a:t>cricothyroid</a:t>
            </a:r>
            <a:r>
              <a:rPr lang="en-US" sz="2400" smtClean="0"/>
              <a:t> muscle is supplied by the </a:t>
            </a:r>
            <a:r>
              <a:rPr lang="en-US" sz="2400" smtClean="0">
                <a:solidFill>
                  <a:srgbClr val="FFFF00"/>
                </a:solidFill>
              </a:rPr>
              <a:t>external laryngeal nerve,</a:t>
            </a:r>
            <a:r>
              <a:rPr lang="en-US" sz="2400" smtClean="0">
                <a:solidFill>
                  <a:srgbClr val="00FFFF"/>
                </a:solidFill>
              </a:rPr>
              <a:t> </a:t>
            </a:r>
            <a:r>
              <a:rPr lang="en-US" sz="2400" smtClean="0"/>
              <a:t>a branch of the superior laryngeal branch of vagus nerve</a:t>
            </a:r>
          </a:p>
          <a:p>
            <a:pPr eaLnBrk="1" hangingPunct="1">
              <a:lnSpc>
                <a:spcPct val="80000"/>
              </a:lnSpc>
            </a:pPr>
            <a:endParaRPr lang="en-US" sz="24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600" smtClean="0"/>
              <a:t> </a:t>
            </a:r>
          </a:p>
        </p:txBody>
      </p:sp>
      <p:pic>
        <p:nvPicPr>
          <p:cNvPr id="43012" name="Picture 5" descr="C:\Documents and Settings\user\My Documents\My Pictures\hnb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1524000"/>
            <a:ext cx="3857625" cy="3490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7936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17500"/>
            <a:ext cx="7772400" cy="765175"/>
          </a:xfrm>
          <a:noFill/>
        </p:spPr>
        <p:txBody>
          <a:bodyPr/>
          <a:lstStyle/>
          <a:p>
            <a:r>
              <a:rPr lang="en-US" sz="4800" b="1" dirty="0" smtClean="0">
                <a:solidFill>
                  <a:srgbClr val="FFC000"/>
                </a:solidFill>
              </a:rPr>
              <a:t>What is voice?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04813" y="1309688"/>
            <a:ext cx="8323262" cy="4691062"/>
          </a:xfrm>
          <a:noFill/>
        </p:spPr>
        <p:txBody>
          <a:bodyPr>
            <a:normAutofit/>
          </a:bodyPr>
          <a:lstStyle/>
          <a:p>
            <a:r>
              <a:rPr lang="en-US" sz="2800" dirty="0" smtClean="0"/>
              <a:t>The acoustic result of the interaction between:</a:t>
            </a:r>
          </a:p>
          <a:p>
            <a:pPr lvl="1"/>
            <a:r>
              <a:rPr lang="en-US" sz="2400" dirty="0" smtClean="0"/>
              <a:t> muscle groups </a:t>
            </a:r>
          </a:p>
          <a:p>
            <a:pPr lvl="1"/>
            <a:r>
              <a:rPr lang="en-US" sz="2400" dirty="0" smtClean="0"/>
              <a:t>cartilage's and </a:t>
            </a:r>
          </a:p>
          <a:p>
            <a:pPr lvl="1"/>
            <a:r>
              <a:rPr lang="en-US" sz="2400" dirty="0" smtClean="0"/>
              <a:t>the aerodynamic system.  </a:t>
            </a:r>
          </a:p>
          <a:p>
            <a:r>
              <a:rPr lang="en-US" sz="2800" dirty="0" smtClean="0"/>
              <a:t>Three major subsystem to be concerned about:</a:t>
            </a:r>
          </a:p>
          <a:p>
            <a:pPr lvl="1"/>
            <a:r>
              <a:rPr lang="en-US" sz="4000" dirty="0" smtClean="0"/>
              <a:t>Respiratory</a:t>
            </a:r>
          </a:p>
          <a:p>
            <a:pPr lvl="1"/>
            <a:r>
              <a:rPr lang="en-US" sz="4000" dirty="0" err="1" smtClean="0"/>
              <a:t>Phonatory</a:t>
            </a:r>
            <a:endParaRPr lang="en-US" sz="4000" dirty="0" smtClean="0"/>
          </a:p>
          <a:p>
            <a:pPr lvl="1"/>
            <a:r>
              <a:rPr lang="en-US" sz="4000" dirty="0" err="1" smtClean="0"/>
              <a:t>Supraglottal</a:t>
            </a:r>
            <a:endParaRPr lang="en-US" sz="4000" dirty="0" smtClean="0"/>
          </a:p>
        </p:txBody>
      </p:sp>
    </p:spTree>
    <p:extLst>
      <p:ext uri="{BB962C8B-B14F-4D97-AF65-F5344CB8AC3E}">
        <p14:creationId xmlns:p14="http://schemas.microsoft.com/office/powerpoint/2010/main" val="825109412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3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3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build="p" autoUpdateAnimBg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Rectangle 3"/>
          <p:cNvSpPr>
            <a:spLocks noGrp="1" noChangeArrowheads="1"/>
          </p:cNvSpPr>
          <p:nvPr>
            <p:ph idx="1"/>
          </p:nvPr>
        </p:nvSpPr>
        <p:spPr>
          <a:xfrm>
            <a:off x="0" y="533400"/>
            <a:ext cx="9144000" cy="6324600"/>
          </a:xfrm>
          <a:prstGeom prst="rect">
            <a:avLst/>
          </a:prstGeo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200" b="1" dirty="0" smtClean="0"/>
              <a:t>The production of voice has three components: </a:t>
            </a:r>
          </a:p>
          <a:p>
            <a:pPr eaLnBrk="1" hangingPunct="1">
              <a:lnSpc>
                <a:spcPct val="90000"/>
              </a:lnSpc>
            </a:pPr>
            <a:r>
              <a:rPr lang="en-US" sz="2200" dirty="0" smtClean="0">
                <a:solidFill>
                  <a:srgbClr val="FFC000"/>
                </a:solidFill>
              </a:rPr>
              <a:t>The generation of sound:</a:t>
            </a:r>
            <a:r>
              <a:rPr lang="en-US" sz="2200" dirty="0" smtClean="0"/>
              <a:t> </a:t>
            </a:r>
            <a:r>
              <a:rPr lang="en-US" altLang="en-US" sz="2200" dirty="0" smtClean="0">
                <a:solidFill>
                  <a:srgbClr val="F8F8F8"/>
                </a:solidFill>
              </a:rPr>
              <a:t>Sound production originates from the larynx as a</a:t>
            </a:r>
            <a:r>
              <a:rPr lang="en-US" altLang="en-US" sz="2200" b="1" dirty="0" smtClean="0">
                <a:solidFill>
                  <a:srgbClr val="F8F8F8"/>
                </a:solidFill>
              </a:rPr>
              <a:t> </a:t>
            </a:r>
            <a:r>
              <a:rPr lang="en-US" altLang="en-US" sz="2200" dirty="0" smtClean="0">
                <a:solidFill>
                  <a:srgbClr val="FF3300"/>
                </a:solidFill>
              </a:rPr>
              <a:t>fundamental tone</a:t>
            </a:r>
            <a:r>
              <a:rPr lang="en-US" altLang="en-US" sz="2200" dirty="0" smtClean="0">
                <a:solidFill>
                  <a:srgbClr val="F8F8F8"/>
                </a:solidFill>
              </a:rPr>
              <a:t> by t</a:t>
            </a:r>
            <a:r>
              <a:rPr lang="en-US" sz="2200" dirty="0" smtClean="0"/>
              <a:t>he intermittent release of expired air between the adducted vocal cords resulting in their vibration. </a:t>
            </a:r>
          </a:p>
          <a:p>
            <a:pPr eaLnBrk="1" hangingPunct="1">
              <a:lnSpc>
                <a:spcPct val="90000"/>
              </a:lnSpc>
            </a:pPr>
            <a:r>
              <a:rPr lang="en-US" sz="2200" dirty="0" smtClean="0">
                <a:solidFill>
                  <a:srgbClr val="FFC000"/>
                </a:solidFill>
              </a:rPr>
              <a:t>The resonance of sound: </a:t>
            </a:r>
            <a:r>
              <a:rPr lang="en-US" sz="2200" dirty="0" smtClean="0"/>
              <a:t>This tone </a:t>
            </a:r>
            <a:r>
              <a:rPr lang="en-US" altLang="en-US" sz="2200" dirty="0" smtClean="0">
                <a:solidFill>
                  <a:srgbClr val="F8F8F8"/>
                </a:solidFill>
              </a:rPr>
              <a:t>is modified by various resonating chambers (</a:t>
            </a:r>
            <a:r>
              <a:rPr lang="en-US" sz="2200" dirty="0" smtClean="0"/>
              <a:t>resonators) i.e. pharynx, mouth and </a:t>
            </a:r>
            <a:r>
              <a:rPr lang="en-US" sz="2200" dirty="0" err="1" smtClean="0"/>
              <a:t>paranasal</a:t>
            </a:r>
            <a:r>
              <a:rPr lang="en-US" sz="2200" dirty="0" smtClean="0"/>
              <a:t> sinuses. </a:t>
            </a:r>
          </a:p>
          <a:p>
            <a:pPr eaLnBrk="1" hangingPunct="1">
              <a:lnSpc>
                <a:spcPct val="90000"/>
              </a:lnSpc>
            </a:pPr>
            <a:r>
              <a:rPr lang="en-US" sz="2200" dirty="0" smtClean="0">
                <a:solidFill>
                  <a:srgbClr val="FFC000"/>
                </a:solidFill>
              </a:rPr>
              <a:t>The articulation of voice</a:t>
            </a:r>
            <a:r>
              <a:rPr lang="en-US" sz="2200" dirty="0" smtClean="0"/>
              <a:t> (speech production) </a:t>
            </a:r>
            <a:r>
              <a:rPr lang="en-US" sz="2200" dirty="0" smtClean="0">
                <a:solidFill>
                  <a:srgbClr val="FFC000"/>
                </a:solidFill>
              </a:rPr>
              <a:t>:</a:t>
            </a:r>
            <a:r>
              <a:rPr lang="en-US" sz="2200" dirty="0" smtClean="0"/>
              <a:t> Finally converted to speech by the action of the mouth, nose, nasal cavity and throat, where the tongue, palate, cheek and lips are involved in articulation</a:t>
            </a:r>
          </a:p>
          <a:p>
            <a:pPr algn="ctr" eaLnBrk="1" hangingPunct="1">
              <a:lnSpc>
                <a:spcPct val="90000"/>
              </a:lnSpc>
              <a:buFont typeface="Arial" charset="0"/>
              <a:buNone/>
            </a:pPr>
            <a:r>
              <a:rPr lang="en-US" sz="3000" dirty="0" smtClean="0">
                <a:solidFill>
                  <a:srgbClr val="FFFFCC"/>
                </a:solidFill>
                <a:latin typeface="Arial Rounded MT Bold" pitchFamily="34" charset="0"/>
              </a:rPr>
              <a:t>Parameters of Voice</a:t>
            </a:r>
          </a:p>
          <a:p>
            <a:r>
              <a:rPr lang="en-US" sz="2200" u="sng" dirty="0" smtClean="0">
                <a:solidFill>
                  <a:srgbClr val="00FFFF"/>
                </a:solidFill>
              </a:rPr>
              <a:t>Quality</a:t>
            </a:r>
            <a:r>
              <a:rPr lang="en-US" sz="2200" dirty="0" smtClean="0">
                <a:solidFill>
                  <a:srgbClr val="00FFFF"/>
                </a:solidFill>
              </a:rPr>
              <a:t>, </a:t>
            </a:r>
            <a:r>
              <a:rPr lang="en-US" sz="2200" u="sng" dirty="0" smtClean="0">
                <a:solidFill>
                  <a:srgbClr val="00FFFF"/>
                </a:solidFill>
              </a:rPr>
              <a:t>Loudness</a:t>
            </a:r>
            <a:r>
              <a:rPr lang="en-US" sz="2200" dirty="0" smtClean="0">
                <a:solidFill>
                  <a:srgbClr val="00FFFF"/>
                </a:solidFill>
              </a:rPr>
              <a:t>, </a:t>
            </a:r>
            <a:r>
              <a:rPr lang="en-US" sz="2200" dirty="0" smtClean="0"/>
              <a:t>and</a:t>
            </a:r>
            <a:r>
              <a:rPr lang="en-US" sz="2200" dirty="0" smtClean="0">
                <a:solidFill>
                  <a:srgbClr val="00FFFF"/>
                </a:solidFill>
              </a:rPr>
              <a:t> </a:t>
            </a:r>
            <a:r>
              <a:rPr lang="en-US" sz="2200" u="sng" dirty="0" smtClean="0">
                <a:solidFill>
                  <a:srgbClr val="00FFFF"/>
                </a:solidFill>
              </a:rPr>
              <a:t>Pitch</a:t>
            </a:r>
          </a:p>
          <a:p>
            <a:r>
              <a:rPr lang="en-US" sz="2200" u="sng" dirty="0" smtClean="0">
                <a:solidFill>
                  <a:srgbClr val="00FFFF"/>
                </a:solidFill>
              </a:rPr>
              <a:t>Quality</a:t>
            </a:r>
            <a:r>
              <a:rPr lang="en-US" sz="2200" dirty="0" smtClean="0"/>
              <a:t> :depends on symmetrical vibration at the midline of the glottis</a:t>
            </a:r>
          </a:p>
          <a:p>
            <a:r>
              <a:rPr lang="en-US" sz="2200" u="sng" dirty="0" smtClean="0">
                <a:solidFill>
                  <a:srgbClr val="00FFFF"/>
                </a:solidFill>
              </a:rPr>
              <a:t>Loudness</a:t>
            </a:r>
            <a:r>
              <a:rPr lang="en-US" sz="2200" dirty="0" smtClean="0"/>
              <a:t> : is influenced by subglottic pressure, </a:t>
            </a:r>
            <a:r>
              <a:rPr lang="en-US" sz="2200" dirty="0" err="1" smtClean="0"/>
              <a:t>glottic</a:t>
            </a:r>
            <a:r>
              <a:rPr lang="en-US" sz="2200" dirty="0" smtClean="0"/>
              <a:t> resistance, </a:t>
            </a:r>
            <a:r>
              <a:rPr lang="en-US" sz="2200" dirty="0" err="1" smtClean="0"/>
              <a:t>transglottic</a:t>
            </a:r>
            <a:r>
              <a:rPr lang="en-US" sz="2200" dirty="0" smtClean="0"/>
              <a:t> air flow, and amplitude of vibration</a:t>
            </a:r>
          </a:p>
          <a:p>
            <a:r>
              <a:rPr lang="en-US" sz="2200" u="sng" dirty="0" smtClean="0">
                <a:solidFill>
                  <a:srgbClr val="00FFFF"/>
                </a:solidFill>
              </a:rPr>
              <a:t>Pitch</a:t>
            </a:r>
            <a:r>
              <a:rPr lang="en-US" sz="2200" dirty="0" smtClean="0"/>
              <a:t> : depends on the alterations in </a:t>
            </a:r>
            <a:r>
              <a:rPr lang="en-US" sz="2200" dirty="0" smtClean="0">
                <a:solidFill>
                  <a:srgbClr val="FF00FF"/>
                </a:solidFill>
              </a:rPr>
              <a:t>length </a:t>
            </a:r>
            <a:r>
              <a:rPr lang="en-US" sz="2200" dirty="0" smtClean="0"/>
              <a:t>and </a:t>
            </a:r>
            <a:r>
              <a:rPr lang="en-US" sz="2200" dirty="0" smtClean="0">
                <a:solidFill>
                  <a:srgbClr val="FF00FF"/>
                </a:solidFill>
              </a:rPr>
              <a:t>tension </a:t>
            </a:r>
            <a:r>
              <a:rPr lang="en-US" sz="2200" dirty="0" smtClean="0"/>
              <a:t>of vocal folds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endParaRPr lang="en-US" sz="2200" dirty="0" smtClean="0"/>
          </a:p>
        </p:txBody>
      </p:sp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487363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 dirty="0" smtClean="0">
                <a:solidFill>
                  <a:srgbClr val="FF0000"/>
                </a:solidFill>
                <a:latin typeface="Arial Rounded MT Bold" pitchFamily="34" charset="0"/>
              </a:rPr>
              <a:t>Production of Voice</a:t>
            </a:r>
          </a:p>
        </p:txBody>
      </p:sp>
    </p:spTree>
    <p:extLst>
      <p:ext uri="{BB962C8B-B14F-4D97-AF65-F5344CB8AC3E}">
        <p14:creationId xmlns:p14="http://schemas.microsoft.com/office/powerpoint/2010/main" val="3173728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52400"/>
            <a:ext cx="8229600" cy="636588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 smtClean="0">
                <a:solidFill>
                  <a:srgbClr val="FFFFCC"/>
                </a:solidFill>
                <a:latin typeface="Arial Rounded MT Bold" pitchFamily="34" charset="0"/>
              </a:rPr>
              <a:t>Clinical Notes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52400" y="762000"/>
            <a:ext cx="4724400" cy="6934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800" smtClean="0">
                <a:solidFill>
                  <a:srgbClr val="FFFF00"/>
                </a:solidFill>
              </a:rPr>
              <a:t>Laryngitis</a:t>
            </a:r>
          </a:p>
          <a:p>
            <a:pPr eaLnBrk="1" hangingPunct="1">
              <a:lnSpc>
                <a:spcPct val="80000"/>
              </a:lnSpc>
            </a:pPr>
            <a:r>
              <a:rPr lang="en-US" sz="2800" smtClean="0">
                <a:solidFill>
                  <a:srgbClr val="FFFF00"/>
                </a:solidFill>
              </a:rPr>
              <a:t>Edema of laryngeal mucosa</a:t>
            </a:r>
          </a:p>
          <a:p>
            <a:pPr eaLnBrk="1" hangingPunct="1">
              <a:lnSpc>
                <a:spcPct val="80000"/>
              </a:lnSpc>
            </a:pPr>
            <a:r>
              <a:rPr lang="en-US" sz="2800" b="1" smtClean="0">
                <a:solidFill>
                  <a:srgbClr val="00FFFF"/>
                </a:solidFill>
              </a:rPr>
              <a:t>Laryngeal nerve lesions:</a:t>
            </a:r>
          </a:p>
          <a:p>
            <a:pPr eaLnBrk="1" hangingPunct="1">
              <a:lnSpc>
                <a:spcPct val="80000"/>
              </a:lnSpc>
            </a:pPr>
            <a:r>
              <a:rPr lang="en-US" sz="2800" smtClean="0">
                <a:solidFill>
                  <a:srgbClr val="FF00FF"/>
                </a:solidFill>
              </a:rPr>
              <a:t>External laryngeal nerve</a:t>
            </a:r>
          </a:p>
          <a:p>
            <a:pPr marL="914400" lvl="1" indent="-514350" eaLnBrk="1" hangingPunct="1">
              <a:lnSpc>
                <a:spcPct val="80000"/>
              </a:lnSpc>
              <a:buClr>
                <a:srgbClr val="FFFF00"/>
              </a:buClr>
              <a:buFont typeface="Calibri" pitchFamily="34" charset="0"/>
              <a:buAutoNum type="alphaUcPeriod"/>
            </a:pPr>
            <a:r>
              <a:rPr lang="en-US" smtClean="0">
                <a:solidFill>
                  <a:srgbClr val="FF9900"/>
                </a:solidFill>
              </a:rPr>
              <a:t>Unilateral</a:t>
            </a:r>
          </a:p>
          <a:p>
            <a:pPr marL="914400" lvl="1" indent="-514350" eaLnBrk="1" hangingPunct="1">
              <a:lnSpc>
                <a:spcPct val="80000"/>
              </a:lnSpc>
              <a:buClr>
                <a:srgbClr val="FFFF00"/>
              </a:buClr>
              <a:buFont typeface="Calibri" pitchFamily="34" charset="0"/>
              <a:buAutoNum type="alphaUcPeriod"/>
            </a:pPr>
            <a:r>
              <a:rPr lang="en-US" smtClean="0">
                <a:solidFill>
                  <a:srgbClr val="FF9900"/>
                </a:solidFill>
              </a:rPr>
              <a:t>Bilateral</a:t>
            </a:r>
          </a:p>
          <a:p>
            <a:pPr eaLnBrk="1" hangingPunct="1">
              <a:lnSpc>
                <a:spcPct val="80000"/>
              </a:lnSpc>
            </a:pPr>
            <a:r>
              <a:rPr lang="en-US" sz="2800" smtClean="0">
                <a:solidFill>
                  <a:srgbClr val="FF00FF"/>
                </a:solidFill>
              </a:rPr>
              <a:t>Recurrent laryngeal nerve</a:t>
            </a:r>
          </a:p>
          <a:p>
            <a:pPr marL="914400" lvl="1" indent="-514350" eaLnBrk="1" hangingPunct="1">
              <a:lnSpc>
                <a:spcPct val="80000"/>
              </a:lnSpc>
              <a:buFont typeface="Arial" charset="0"/>
              <a:buNone/>
            </a:pPr>
            <a:r>
              <a:rPr lang="en-US" sz="2400" b="1" smtClean="0">
                <a:solidFill>
                  <a:srgbClr val="FFFF00"/>
                </a:solidFill>
              </a:rPr>
              <a:t>C</a:t>
            </a:r>
            <a:r>
              <a:rPr lang="en-US" sz="2400" smtClean="0">
                <a:solidFill>
                  <a:srgbClr val="FFFF00"/>
                </a:solidFill>
              </a:rPr>
              <a:t>. </a:t>
            </a:r>
            <a:r>
              <a:rPr lang="en-US" smtClean="0">
                <a:solidFill>
                  <a:srgbClr val="FF9900"/>
                </a:solidFill>
              </a:rPr>
              <a:t>Unilateral</a:t>
            </a:r>
            <a:r>
              <a:rPr lang="en-US" smtClean="0">
                <a:solidFill>
                  <a:srgbClr val="FFC000"/>
                </a:solidFill>
              </a:rPr>
              <a:t> </a:t>
            </a:r>
            <a:r>
              <a:rPr lang="en-US" smtClean="0">
                <a:solidFill>
                  <a:srgbClr val="FF9900"/>
                </a:solidFill>
              </a:rPr>
              <a:t>complete (of right nerve)</a:t>
            </a:r>
          </a:p>
          <a:p>
            <a:pPr marL="914400" lvl="1" indent="-514350" eaLnBrk="1" hangingPunct="1">
              <a:lnSpc>
                <a:spcPct val="80000"/>
              </a:lnSpc>
              <a:buFont typeface="Arial" charset="0"/>
              <a:buNone/>
            </a:pPr>
            <a:r>
              <a:rPr lang="en-US" smtClean="0">
                <a:solidFill>
                  <a:srgbClr val="FFFF00"/>
                </a:solidFill>
              </a:rPr>
              <a:t>D.</a:t>
            </a:r>
            <a:r>
              <a:rPr lang="en-US" smtClean="0">
                <a:solidFill>
                  <a:srgbClr val="FF9900"/>
                </a:solidFill>
              </a:rPr>
              <a:t> Bilateral</a:t>
            </a:r>
            <a:r>
              <a:rPr lang="en-US" smtClean="0">
                <a:solidFill>
                  <a:srgbClr val="FFC000"/>
                </a:solidFill>
              </a:rPr>
              <a:t> </a:t>
            </a:r>
            <a:r>
              <a:rPr lang="en-US" smtClean="0">
                <a:solidFill>
                  <a:srgbClr val="FF9900"/>
                </a:solidFill>
              </a:rPr>
              <a:t>complete</a:t>
            </a:r>
          </a:p>
          <a:p>
            <a:pPr marL="914400" lvl="1" indent="-514350" eaLnBrk="1" hangingPunct="1">
              <a:lnSpc>
                <a:spcPct val="80000"/>
              </a:lnSpc>
              <a:buFont typeface="Arial" charset="0"/>
              <a:buNone/>
            </a:pPr>
            <a:r>
              <a:rPr lang="en-US" smtClean="0">
                <a:solidFill>
                  <a:srgbClr val="FFFF00"/>
                </a:solidFill>
              </a:rPr>
              <a:t>E.</a:t>
            </a:r>
            <a:r>
              <a:rPr lang="en-US" smtClean="0">
                <a:solidFill>
                  <a:srgbClr val="FF9900"/>
                </a:solidFill>
              </a:rPr>
              <a:t> Unilateral</a:t>
            </a:r>
            <a:r>
              <a:rPr lang="en-US" smtClean="0">
                <a:solidFill>
                  <a:srgbClr val="FFC000"/>
                </a:solidFill>
              </a:rPr>
              <a:t> </a:t>
            </a:r>
            <a:r>
              <a:rPr lang="en-US" smtClean="0">
                <a:solidFill>
                  <a:srgbClr val="FF9900"/>
                </a:solidFill>
              </a:rPr>
              <a:t>partial (of right nerve)</a:t>
            </a:r>
          </a:p>
          <a:p>
            <a:pPr marL="914400" lvl="1" indent="-514350" eaLnBrk="1" hangingPunct="1">
              <a:lnSpc>
                <a:spcPct val="80000"/>
              </a:lnSpc>
              <a:buFont typeface="Arial" charset="0"/>
              <a:buNone/>
            </a:pPr>
            <a:r>
              <a:rPr lang="en-US" smtClean="0">
                <a:solidFill>
                  <a:srgbClr val="FFFF00"/>
                </a:solidFill>
              </a:rPr>
              <a:t>F.</a:t>
            </a:r>
            <a:r>
              <a:rPr lang="en-US" smtClean="0">
                <a:solidFill>
                  <a:srgbClr val="FF9900"/>
                </a:solidFill>
              </a:rPr>
              <a:t> Bilateral</a:t>
            </a:r>
            <a:r>
              <a:rPr lang="en-US" smtClean="0">
                <a:solidFill>
                  <a:srgbClr val="FFC000"/>
                </a:solidFill>
              </a:rPr>
              <a:t> </a:t>
            </a:r>
            <a:r>
              <a:rPr lang="en-US" smtClean="0">
                <a:solidFill>
                  <a:srgbClr val="FF9900"/>
                </a:solidFill>
              </a:rPr>
              <a:t>partial</a:t>
            </a:r>
            <a:endParaRPr lang="en-US" smtClean="0">
              <a:solidFill>
                <a:srgbClr val="FF99FF"/>
              </a:solidFill>
            </a:endParaRPr>
          </a:p>
          <a:p>
            <a:pPr marL="914400" lvl="1" indent="-514350" eaLnBrk="1" hangingPunct="1">
              <a:lnSpc>
                <a:spcPct val="80000"/>
              </a:lnSpc>
              <a:buFont typeface="Arial" charset="0"/>
              <a:buNone/>
            </a:pPr>
            <a:endParaRPr lang="en-US" smtClean="0"/>
          </a:p>
        </p:txBody>
      </p:sp>
      <p:pic>
        <p:nvPicPr>
          <p:cNvPr id="45060" name="Picture 5" descr="C:\Documents and Settings\user\My Documents\My Pictures\hunb.jpg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89"/>
          <a:stretch>
            <a:fillRect/>
          </a:stretch>
        </p:blipFill>
        <p:spPr>
          <a:xfrm>
            <a:off x="4953000" y="914400"/>
            <a:ext cx="3505200" cy="5191125"/>
          </a:xfrm>
          <a:noFill/>
        </p:spPr>
      </p:pic>
      <p:sp>
        <p:nvSpPr>
          <p:cNvPr id="45061" name="TextBox 7"/>
          <p:cNvSpPr txBox="1">
            <a:spLocks noChangeArrowheads="1"/>
          </p:cNvSpPr>
          <p:nvPr/>
        </p:nvSpPr>
        <p:spPr bwMode="auto">
          <a:xfrm>
            <a:off x="5105400" y="6096000"/>
            <a:ext cx="33528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prstClr val="white"/>
                </a:solidFill>
              </a:rPr>
              <a:t>The position of vocal cords</a:t>
            </a:r>
          </a:p>
        </p:txBody>
      </p:sp>
    </p:spTree>
    <p:extLst>
      <p:ext uri="{BB962C8B-B14F-4D97-AF65-F5344CB8AC3E}">
        <p14:creationId xmlns:p14="http://schemas.microsoft.com/office/powerpoint/2010/main" val="4293705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5" name="Rectangle 3"/>
          <p:cNvSpPr>
            <a:spLocks noGrp="1" noChangeArrowheads="1"/>
          </p:cNvSpPr>
          <p:nvPr>
            <p:ph idx="1"/>
          </p:nvPr>
        </p:nvSpPr>
        <p:spPr>
          <a:xfrm>
            <a:off x="179512" y="1772816"/>
            <a:ext cx="8683625" cy="4725987"/>
          </a:xfrm>
          <a:prstGeom prst="rect">
            <a:avLst/>
          </a:prstGeom>
          <a:noFill/>
        </p:spPr>
        <p:txBody>
          <a:bodyPr>
            <a:normAutofit lnSpcReduction="10000"/>
          </a:bodyPr>
          <a:lstStyle/>
          <a:p>
            <a:pPr>
              <a:lnSpc>
                <a:spcPct val="85000"/>
              </a:lnSpc>
            </a:pPr>
            <a:r>
              <a:rPr lang="en-US" sz="3600" dirty="0" smtClean="0"/>
              <a:t>Intrinsic laryngeal muscles are innervated by branches of </a:t>
            </a:r>
            <a:r>
              <a:rPr lang="en-US" sz="3600" dirty="0" err="1" smtClean="0"/>
              <a:t>vagus</a:t>
            </a:r>
            <a:r>
              <a:rPr lang="en-US" sz="3600" dirty="0" smtClean="0"/>
              <a:t> (X) nerve </a:t>
            </a:r>
          </a:p>
          <a:p>
            <a:pPr>
              <a:lnSpc>
                <a:spcPct val="85000"/>
              </a:lnSpc>
              <a:buFontTx/>
              <a:buNone/>
            </a:pPr>
            <a:endParaRPr lang="en-US" sz="3600" dirty="0" smtClean="0"/>
          </a:p>
          <a:p>
            <a:pPr>
              <a:lnSpc>
                <a:spcPct val="85000"/>
              </a:lnSpc>
            </a:pPr>
            <a:r>
              <a:rPr lang="en-US" sz="3600" dirty="0" smtClean="0"/>
              <a:t>The </a:t>
            </a:r>
            <a:r>
              <a:rPr lang="en-US" sz="3600" dirty="0" err="1" smtClean="0"/>
              <a:t>vagus</a:t>
            </a:r>
            <a:r>
              <a:rPr lang="en-US" sz="3600" dirty="0" smtClean="0"/>
              <a:t> nerve splits into several branches:</a:t>
            </a:r>
          </a:p>
          <a:p>
            <a:pPr>
              <a:lnSpc>
                <a:spcPct val="85000"/>
              </a:lnSpc>
              <a:buFontTx/>
              <a:buNone/>
            </a:pPr>
            <a:r>
              <a:rPr lang="en-US" sz="3600" dirty="0" smtClean="0"/>
              <a:t>		1. Recurrent laryngeal nerve,</a:t>
            </a:r>
          </a:p>
          <a:p>
            <a:pPr>
              <a:lnSpc>
                <a:spcPct val="85000"/>
              </a:lnSpc>
              <a:buFontTx/>
              <a:buNone/>
            </a:pPr>
            <a:r>
              <a:rPr lang="en-US" sz="3600" dirty="0" smtClean="0"/>
              <a:t>		2. Superior laryngeal nerve,</a:t>
            </a:r>
          </a:p>
          <a:p>
            <a:pPr>
              <a:lnSpc>
                <a:spcPct val="85000"/>
              </a:lnSpc>
              <a:buFontTx/>
              <a:buNone/>
            </a:pPr>
            <a:r>
              <a:rPr lang="en-US" sz="3600" dirty="0" smtClean="0"/>
              <a:t>		3. Pharyngeal nerve.</a:t>
            </a:r>
          </a:p>
        </p:txBody>
      </p:sp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1331640" y="404664"/>
            <a:ext cx="7488832" cy="1143000"/>
          </a:xfrm>
          <a:noFill/>
        </p:spPr>
        <p:txBody>
          <a:bodyPr/>
          <a:lstStyle/>
          <a:p>
            <a:r>
              <a:rPr lang="en-US" sz="4000" b="1" dirty="0" smtClean="0">
                <a:solidFill>
                  <a:srgbClr val="FFC000"/>
                </a:solidFill>
              </a:rPr>
              <a:t>What nerve innervates the intrinsic laryngeal muscles?</a:t>
            </a:r>
          </a:p>
        </p:txBody>
      </p:sp>
    </p:spTree>
    <p:extLst>
      <p:ext uri="{BB962C8B-B14F-4D97-AF65-F5344CB8AC3E}">
        <p14:creationId xmlns:p14="http://schemas.microsoft.com/office/powerpoint/2010/main" val="1837509695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0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0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01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01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01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01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01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01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01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01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115" grpId="0" build="p" autoUpdateAnimBg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lemental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Elemental</Template>
  <TotalTime>271</TotalTime>
  <Words>2194</Words>
  <Application>Microsoft Office PowerPoint</Application>
  <PresentationFormat>عرض على الشاشة (3:4)‏</PresentationFormat>
  <Paragraphs>396</Paragraphs>
  <Slides>57</Slides>
  <Notes>11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57</vt:i4>
      </vt:variant>
    </vt:vector>
  </HeadingPairs>
  <TitlesOfParts>
    <vt:vector size="58" baseType="lpstr">
      <vt:lpstr>Elemental</vt:lpstr>
      <vt:lpstr>Anatomy of Larynx</vt:lpstr>
      <vt:lpstr>General principles of development</vt:lpstr>
      <vt:lpstr>عرض تقديمي في PowerPoint</vt:lpstr>
      <vt:lpstr>The Larynx: Relations</vt:lpstr>
      <vt:lpstr>Structure</vt:lpstr>
      <vt:lpstr>The Cartilages</vt:lpstr>
      <vt:lpstr>Laryngeal Cartilage's</vt:lpstr>
      <vt:lpstr>عرض تقديمي في PowerPoint</vt:lpstr>
      <vt:lpstr>عرض تقديمي في PowerPoint</vt:lpstr>
      <vt:lpstr>Thyroid Cartilage</vt:lpstr>
      <vt:lpstr>Cricoid Cartilage</vt:lpstr>
      <vt:lpstr>Arytenoid Cartilages</vt:lpstr>
      <vt:lpstr>Corniculate &amp; Cuneiform Cartilages</vt:lpstr>
      <vt:lpstr>Epiglottis</vt:lpstr>
      <vt:lpstr>Membranes &amp; Ligaments</vt:lpstr>
      <vt:lpstr>عرض تقديمي في PowerPoint</vt:lpstr>
      <vt:lpstr>Laryngeal Inlet</vt:lpstr>
      <vt:lpstr>Laryngeal Cavity</vt:lpstr>
      <vt:lpstr>Laryngeal Cavity cont’d</vt:lpstr>
      <vt:lpstr>عرض تقديمي في PowerPoint</vt:lpstr>
      <vt:lpstr>Middle Part</vt:lpstr>
      <vt:lpstr>Mucous Membrane</vt:lpstr>
      <vt:lpstr>Pre-Epiglottic Space</vt:lpstr>
      <vt:lpstr>Para-glottic space</vt:lpstr>
      <vt:lpstr>Reinke’s Space</vt:lpstr>
      <vt:lpstr>عرض تقديمي في PowerPoint</vt:lpstr>
      <vt:lpstr>Extrinsic Laryngeal Muscles</vt:lpstr>
      <vt:lpstr> Elevators of the Larynx </vt:lpstr>
      <vt:lpstr>Extrinsic laryngeal Muscles</vt:lpstr>
      <vt:lpstr>Intrinsic Laryngeal Muscles</vt:lpstr>
      <vt:lpstr>More Specifically...</vt:lpstr>
      <vt:lpstr>Intrinsic Muscles </vt:lpstr>
      <vt:lpstr>Intrinsic Muscles</vt:lpstr>
      <vt:lpstr>Thyroarytenoid Functions</vt:lpstr>
      <vt:lpstr>Intrinsic Muscles</vt:lpstr>
      <vt:lpstr>Intrinsic Muscles</vt:lpstr>
      <vt:lpstr>Intrinsic Muscles</vt:lpstr>
      <vt:lpstr>The Glottis</vt:lpstr>
      <vt:lpstr>Ventricular Folds</vt:lpstr>
      <vt:lpstr>Neuroanatomy of Vocal Mechanism</vt:lpstr>
      <vt:lpstr>Cortical Mechanisms of Phonatory Control</vt:lpstr>
      <vt:lpstr>Cortical Areas Involved in Speech Movement Control</vt:lpstr>
      <vt:lpstr>What nerve innervates the intrinsic laryngeal muscles?</vt:lpstr>
      <vt:lpstr>Recurrent Laryngeal nerve of Vagus</vt:lpstr>
      <vt:lpstr>RLN &amp; SLN </vt:lpstr>
      <vt:lpstr>SLN &amp; RLN</vt:lpstr>
      <vt:lpstr>Muscles Controlling the Laryngeal Inlet</vt:lpstr>
      <vt:lpstr>Movements of the Vocal Cords</vt:lpstr>
      <vt:lpstr>Adductors of the Vocal Cords</vt:lpstr>
      <vt:lpstr>Abductor of the Vocal Cords</vt:lpstr>
      <vt:lpstr>Sphincteric Function of the Larynx</vt:lpstr>
      <vt:lpstr>Blood Supply &amp; Lymph Drainage </vt:lpstr>
      <vt:lpstr>Nerve Supply</vt:lpstr>
      <vt:lpstr>What is voice?</vt:lpstr>
      <vt:lpstr>Production of Voice</vt:lpstr>
      <vt:lpstr>Clinical Notes</vt:lpstr>
      <vt:lpstr>What nerve innervates the intrinsic laryngeal muscles?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sony</dc:creator>
  <cp:lastModifiedBy>DR.Ahmed Saker 2O11</cp:lastModifiedBy>
  <cp:revision>23</cp:revision>
  <dcterms:created xsi:type="dcterms:W3CDTF">2015-03-29T20:58:39Z</dcterms:created>
  <dcterms:modified xsi:type="dcterms:W3CDTF">2023-03-27T22:41:59Z</dcterms:modified>
</cp:coreProperties>
</file>