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5" r:id="rId3"/>
    <p:sldMasterId id="2147483689" r:id="rId4"/>
  </p:sldMasterIdLst>
  <p:notesMasterIdLst>
    <p:notesMasterId r:id="rId80"/>
  </p:notesMasterIdLst>
  <p:sldIdLst>
    <p:sldId id="256" r:id="rId5"/>
    <p:sldId id="274" r:id="rId6"/>
    <p:sldId id="287" r:id="rId7"/>
    <p:sldId id="257" r:id="rId8"/>
    <p:sldId id="258" r:id="rId9"/>
    <p:sldId id="275" r:id="rId10"/>
    <p:sldId id="276" r:id="rId11"/>
    <p:sldId id="263" r:id="rId12"/>
    <p:sldId id="259" r:id="rId13"/>
    <p:sldId id="264" r:id="rId14"/>
    <p:sldId id="260" r:id="rId15"/>
    <p:sldId id="261" r:id="rId16"/>
    <p:sldId id="262" r:id="rId17"/>
    <p:sldId id="266" r:id="rId18"/>
    <p:sldId id="267" r:id="rId19"/>
    <p:sldId id="268" r:id="rId20"/>
    <p:sldId id="288" r:id="rId21"/>
    <p:sldId id="289" r:id="rId22"/>
    <p:sldId id="269" r:id="rId23"/>
    <p:sldId id="270" r:id="rId24"/>
    <p:sldId id="271" r:id="rId25"/>
    <p:sldId id="272" r:id="rId26"/>
    <p:sldId id="273" r:id="rId27"/>
    <p:sldId id="286" r:id="rId28"/>
    <p:sldId id="283" r:id="rId29"/>
    <p:sldId id="278" r:id="rId30"/>
    <p:sldId id="277" r:id="rId31"/>
    <p:sldId id="282" r:id="rId32"/>
    <p:sldId id="279" r:id="rId33"/>
    <p:sldId id="280" r:id="rId34"/>
    <p:sldId id="285" r:id="rId35"/>
    <p:sldId id="290" r:id="rId36"/>
    <p:sldId id="293" r:id="rId37"/>
    <p:sldId id="292" r:id="rId38"/>
    <p:sldId id="291" r:id="rId39"/>
    <p:sldId id="295" r:id="rId40"/>
    <p:sldId id="312" r:id="rId41"/>
    <p:sldId id="294" r:id="rId42"/>
    <p:sldId id="296" r:id="rId43"/>
    <p:sldId id="298" r:id="rId44"/>
    <p:sldId id="297" r:id="rId45"/>
    <p:sldId id="299" r:id="rId46"/>
    <p:sldId id="301" r:id="rId47"/>
    <p:sldId id="300" r:id="rId48"/>
    <p:sldId id="302" r:id="rId49"/>
    <p:sldId id="304" r:id="rId50"/>
    <p:sldId id="306" r:id="rId51"/>
    <p:sldId id="311" r:id="rId52"/>
    <p:sldId id="305" r:id="rId53"/>
    <p:sldId id="308" r:id="rId54"/>
    <p:sldId id="310" r:id="rId55"/>
    <p:sldId id="309" r:id="rId56"/>
    <p:sldId id="307" r:id="rId57"/>
    <p:sldId id="313" r:id="rId58"/>
    <p:sldId id="314" r:id="rId59"/>
    <p:sldId id="315" r:id="rId60"/>
    <p:sldId id="316" r:id="rId61"/>
    <p:sldId id="317" r:id="rId62"/>
    <p:sldId id="318" r:id="rId63"/>
    <p:sldId id="319" r:id="rId64"/>
    <p:sldId id="322" r:id="rId65"/>
    <p:sldId id="320" r:id="rId66"/>
    <p:sldId id="323" r:id="rId67"/>
    <p:sldId id="321" r:id="rId68"/>
    <p:sldId id="325" r:id="rId69"/>
    <p:sldId id="327" r:id="rId70"/>
    <p:sldId id="328" r:id="rId71"/>
    <p:sldId id="329" r:id="rId72"/>
    <p:sldId id="330" r:id="rId73"/>
    <p:sldId id="332" r:id="rId74"/>
    <p:sldId id="331" r:id="rId75"/>
    <p:sldId id="333" r:id="rId76"/>
    <p:sldId id="334" r:id="rId77"/>
    <p:sldId id="335" r:id="rId78"/>
    <p:sldId id="336"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622" autoAdjust="0"/>
  </p:normalViewPr>
  <p:slideViewPr>
    <p:cSldViewPr>
      <p:cViewPr varScale="1">
        <p:scale>
          <a:sx n="69" d="100"/>
          <a:sy n="69" d="100"/>
        </p:scale>
        <p:origin x="-1148" y="-76"/>
      </p:cViewPr>
      <p:guideLst>
        <p:guide orient="horz" pos="2160"/>
        <p:guide pos="2880"/>
      </p:guideLst>
    </p:cSldViewPr>
  </p:slideViewPr>
  <p:outlineViewPr>
    <p:cViewPr>
      <p:scale>
        <a:sx n="33" d="100"/>
        <a:sy n="33" d="100"/>
      </p:scale>
      <p:origin x="0" y="1417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910F14-E844-436E-98EA-CF828FCE0001}" type="datetimeFigureOut">
              <a:rPr lang="en-US" smtClean="0"/>
              <a:t>3/31/2023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C1CABF-50F6-4F46-BE6B-A5E115625F31}" type="slidenum">
              <a:rPr lang="en-US" smtClean="0"/>
              <a:t>‹#›</a:t>
            </a:fld>
            <a:endParaRPr lang="en-US"/>
          </a:p>
        </p:txBody>
      </p:sp>
    </p:spTree>
    <p:extLst>
      <p:ext uri="{BB962C8B-B14F-4D97-AF65-F5344CB8AC3E}">
        <p14:creationId xmlns:p14="http://schemas.microsoft.com/office/powerpoint/2010/main" val="2863935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1996EBB1-7F7E-4872-847D-F0C42E8149E5}" type="slidenum">
              <a:rPr lang="en-US" smtClean="0">
                <a:latin typeface="Palatino" charset="0"/>
              </a:rPr>
              <a:pPr/>
              <a:t>8</a:t>
            </a:fld>
            <a:endParaRPr lang="en-US" smtClean="0">
              <a:latin typeface="Palatino"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solidFill>
                  <a:srgbClr val="000000"/>
                </a:solidFill>
                <a:latin typeface="Hoefler Text" charset="0"/>
              </a:rPr>
              <a:t>The structures of the middle ear lie in a cavity within the petrous portion of the temporal bone.  Altho most diagrams are 2 dimensional, you need to get a feel for the middle ear cavity as a volume.</a:t>
            </a:r>
          </a:p>
          <a:p>
            <a:pPr eaLnBrk="1" hangingPunct="1"/>
            <a:r>
              <a:rPr lang="en-US" sz="1000" smtClean="0">
                <a:solidFill>
                  <a:srgbClr val="000000"/>
                </a:solidFill>
                <a:latin typeface="Hoefler Text" charset="0"/>
              </a:rPr>
              <a:t>Fig 10.1 middle ear in cross section--very simplified drawing</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The volume is narrow--only 2mm to 4mm wide, but very high with the vertical dimension about 15 mm.</a:t>
            </a:r>
          </a:p>
          <a:p>
            <a:pPr eaLnBrk="1" hangingPunct="1"/>
            <a:r>
              <a:rPr lang="en-US" sz="1000" smtClean="0">
                <a:solidFill>
                  <a:srgbClr val="000000"/>
                </a:solidFill>
                <a:latin typeface="Hoefler Text" charset="0"/>
              </a:rPr>
              <a:t>Total volume is 2cc--if you filled it with water, this is how much water you would use.</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The cavity is divided into 2 parts--the attic or epitympanic recess, which is the portion extending upward beyond the superior border of the eardrum.</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Tympanic cavity or middle ear space--which is the portion lying medially to the eardrum.</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The epitympanic recess is largely occupied by the head of the malleus and the bulk of the incus, two of the middle ear ossicles.</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The tympanic antrum communicates with the mastoid air cells.  Has implications regarding pathways for infection.</a:t>
            </a:r>
            <a:endParaRPr lang="en-US" sz="1800" smtClean="0">
              <a:solidFill>
                <a:srgbClr val="000000"/>
              </a:solidFill>
              <a:latin typeface="Hoefler Text" charset="0"/>
            </a:endParaRP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0D49E610-5B39-4B23-A25E-9365B2390A3F}" type="slidenum">
              <a:rPr lang="en-US" smtClean="0">
                <a:latin typeface="Palatino" charset="0"/>
              </a:rPr>
              <a:pPr/>
              <a:t>10</a:t>
            </a:fld>
            <a:endParaRPr lang="en-US" smtClean="0">
              <a:latin typeface="Palatino"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Many authors view the middle ear cavity as a box--to get a perspective regarding where the middle ear structures are found.</a:t>
            </a:r>
            <a:endParaRPr lang="en-US" sz="1800" b="1" smtClean="0">
              <a:solidFill>
                <a:srgbClr val="000000"/>
              </a:solidFill>
              <a:latin typeface="Hoefler Text" charset="0"/>
            </a:endParaRPr>
          </a:p>
          <a:p>
            <a:pPr eaLnBrk="1" hangingPunct="1"/>
            <a:endParaRPr lang="en-US" sz="1800" b="1" smtClean="0">
              <a:solidFill>
                <a:srgbClr val="000000"/>
              </a:solidFill>
              <a:latin typeface="Hoefler Text" charset="0"/>
            </a:endParaRPr>
          </a:p>
          <a:p>
            <a:pPr eaLnBrk="1" hangingPunct="1"/>
            <a:r>
              <a:rPr lang="en-US" sz="1800" smtClean="0">
                <a:solidFill>
                  <a:srgbClr val="000000"/>
                </a:solidFill>
                <a:latin typeface="Hoefler Text" charset="0"/>
              </a:rPr>
              <a:t>Fig 1-2 shows the names of the six faces of the box.</a:t>
            </a:r>
          </a:p>
          <a:p>
            <a:pPr eaLnBrk="1" hangingPunct="1"/>
            <a:r>
              <a:rPr lang="en-US" sz="1800" smtClean="0">
                <a:solidFill>
                  <a:srgbClr val="000000"/>
                </a:solidFill>
                <a:latin typeface="Hoefler Text" charset="0"/>
              </a:rPr>
              <a:t>•	superior face (ceiling)</a:t>
            </a:r>
          </a:p>
          <a:p>
            <a:pPr eaLnBrk="1" hangingPunct="1"/>
            <a:r>
              <a:rPr lang="en-US" sz="1800" smtClean="0">
                <a:solidFill>
                  <a:srgbClr val="000000"/>
                </a:solidFill>
                <a:latin typeface="Hoefler Text" charset="0"/>
              </a:rPr>
              <a:t>•	inferior face (floor)</a:t>
            </a:r>
          </a:p>
          <a:p>
            <a:pPr eaLnBrk="1" hangingPunct="1"/>
            <a:r>
              <a:rPr lang="en-US" sz="1800" smtClean="0">
                <a:solidFill>
                  <a:srgbClr val="000000"/>
                </a:solidFill>
                <a:latin typeface="Hoefler Text" charset="0"/>
              </a:rPr>
              <a:t>•	posterior face (left side wall)</a:t>
            </a:r>
          </a:p>
          <a:p>
            <a:pPr eaLnBrk="1" hangingPunct="1"/>
            <a:r>
              <a:rPr lang="en-US" sz="1800" smtClean="0">
                <a:solidFill>
                  <a:srgbClr val="000000"/>
                </a:solidFill>
                <a:latin typeface="Hoefler Text" charset="0"/>
              </a:rPr>
              <a:t>•	anterior face (right side wall)</a:t>
            </a:r>
          </a:p>
          <a:p>
            <a:pPr eaLnBrk="1" hangingPunct="1"/>
            <a:r>
              <a:rPr lang="en-US" sz="1800" smtClean="0">
                <a:solidFill>
                  <a:srgbClr val="000000"/>
                </a:solidFill>
                <a:latin typeface="Hoefler Text" charset="0"/>
              </a:rPr>
              <a:t>•	lateral face (front wall)</a:t>
            </a:r>
          </a:p>
          <a:p>
            <a:pPr eaLnBrk="1" hangingPunct="1"/>
            <a:r>
              <a:rPr lang="en-US" sz="1800" smtClean="0">
                <a:solidFill>
                  <a:srgbClr val="000000"/>
                </a:solidFill>
                <a:latin typeface="Hoefler Text" charset="0"/>
              </a:rPr>
              <a:t>•	medial face (back wall)</a:t>
            </a:r>
          </a:p>
          <a:p>
            <a:pPr eaLnBrk="1" hangingPunct="1"/>
            <a:r>
              <a:rPr lang="en-US" sz="1800" smtClean="0">
                <a:solidFill>
                  <a:srgbClr val="000000"/>
                </a:solidFill>
                <a:latin typeface="Hoefler Text" charset="0"/>
              </a:rPr>
              <a:t>Let’s talk about some structures associated with these faces.</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FBF0D-1EC8-4C72-A2C2-C4F68F88AECA}" type="slidenum">
              <a:rPr lang="en-US"/>
              <a:pPr/>
              <a:t>14</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2B2BB71D-39D3-44D2-B481-51543A7CD47B}" type="slidenum">
              <a:rPr lang="en-US" smtClean="0">
                <a:latin typeface="Times" charset="0"/>
              </a:rPr>
              <a:pPr/>
              <a:t>17</a:t>
            </a:fld>
            <a:endParaRPr lang="en-US" smtClean="0">
              <a:latin typeface="Times"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solidFill>
                  <a:srgbClr val="000000"/>
                </a:solidFill>
                <a:latin typeface="Palatino" charset="0"/>
              </a:rPr>
              <a:t>Tympanic Membrane:</a:t>
            </a:r>
          </a:p>
          <a:p>
            <a:pPr eaLnBrk="1" hangingPunct="1"/>
            <a:r>
              <a:rPr lang="en-US" sz="1000" smtClean="0">
                <a:solidFill>
                  <a:srgbClr val="000000"/>
                </a:solidFill>
                <a:latin typeface="Palatino" charset="0"/>
              </a:rPr>
              <a:t>The external meatus ends at the TM, which is tilted at an angle of about 55o to the canal.</a:t>
            </a:r>
          </a:p>
          <a:p>
            <a:pPr eaLnBrk="1" hangingPunct="1"/>
            <a:r>
              <a:rPr lang="en-US" sz="1000" smtClean="0">
                <a:solidFill>
                  <a:srgbClr val="000000"/>
                </a:solidFill>
                <a:latin typeface="Palatino" charset="0"/>
              </a:rPr>
              <a:t>Fig 2-8 major landmarks of the TM--looking otoscopically.</a:t>
            </a:r>
          </a:p>
          <a:p>
            <a:pPr eaLnBrk="1" hangingPunct="1"/>
            <a:r>
              <a:rPr lang="en-US" sz="1000" smtClean="0">
                <a:solidFill>
                  <a:srgbClr val="000000"/>
                </a:solidFill>
                <a:latin typeface="Palatino" charset="0"/>
              </a:rPr>
              <a:t>The TM is firmly attached to the tympanic sulcus, a groove in the temporal bone, by a ring of fibrocartilaginous connective tissue called the tympanic annulus</a:t>
            </a:r>
          </a:p>
          <a:p>
            <a:pPr eaLnBrk="1" hangingPunct="1"/>
            <a:endParaRPr lang="en-US" sz="1000" smtClean="0">
              <a:solidFill>
                <a:srgbClr val="000000"/>
              </a:solidFill>
              <a:latin typeface="Palatino" charset="0"/>
            </a:endParaRPr>
          </a:p>
          <a:p>
            <a:pPr eaLnBrk="1" hangingPunct="1"/>
            <a:r>
              <a:rPr lang="en-US" sz="1000" smtClean="0">
                <a:solidFill>
                  <a:srgbClr val="000000"/>
                </a:solidFill>
                <a:latin typeface="Palatino" charset="0"/>
              </a:rPr>
              <a:t>The eardrum is smooth and translucent.</a:t>
            </a:r>
          </a:p>
          <a:p>
            <a:pPr eaLnBrk="1" hangingPunct="1"/>
            <a:r>
              <a:rPr lang="en-US" sz="1000" smtClean="0">
                <a:solidFill>
                  <a:srgbClr val="000000"/>
                </a:solidFill>
                <a:latin typeface="Palatino" charset="0"/>
              </a:rPr>
              <a:t>Average thickness is about 0.074 mm</a:t>
            </a:r>
          </a:p>
          <a:p>
            <a:pPr eaLnBrk="1" hangingPunct="1"/>
            <a:r>
              <a:rPr lang="en-US" sz="1000" smtClean="0">
                <a:solidFill>
                  <a:srgbClr val="000000"/>
                </a:solidFill>
                <a:latin typeface="Palatino" charset="0"/>
              </a:rPr>
              <a:t>Concave outward rather than flat with the meatus.</a:t>
            </a:r>
          </a:p>
          <a:p>
            <a:pPr eaLnBrk="1" hangingPunct="1"/>
            <a:r>
              <a:rPr lang="en-US" sz="1000" smtClean="0">
                <a:solidFill>
                  <a:srgbClr val="000000"/>
                </a:solidFill>
                <a:latin typeface="Palatino" charset="0"/>
              </a:rPr>
              <a:t>The dimple or peak of the concavity is called the umbo.</a:t>
            </a:r>
          </a:p>
          <a:p>
            <a:pPr eaLnBrk="1" hangingPunct="1"/>
            <a:r>
              <a:rPr lang="en-US" sz="1000" smtClean="0">
                <a:solidFill>
                  <a:srgbClr val="000000"/>
                </a:solidFill>
                <a:latin typeface="Palatino" charset="0"/>
              </a:rPr>
              <a:t>The eardrum has four layers.</a:t>
            </a:r>
          </a:p>
          <a:p>
            <a:pPr eaLnBrk="1" hangingPunct="1"/>
            <a:r>
              <a:rPr lang="en-US" sz="1000" smtClean="0">
                <a:solidFill>
                  <a:srgbClr val="000000"/>
                </a:solidFill>
                <a:latin typeface="Palatino" charset="0"/>
              </a:rPr>
              <a:t>The most lateral layer is continuous with the skin of the ear canal.</a:t>
            </a:r>
          </a:p>
          <a:p>
            <a:pPr eaLnBrk="1" hangingPunct="1"/>
            <a:r>
              <a:rPr lang="en-US" sz="1000" smtClean="0">
                <a:solidFill>
                  <a:srgbClr val="000000"/>
                </a:solidFill>
                <a:latin typeface="Palatino" charset="0"/>
              </a:rPr>
              <a:t>The most medial layer is continuous with the mucous membrane of the middle ear.</a:t>
            </a:r>
          </a:p>
          <a:p>
            <a:pPr eaLnBrk="1" hangingPunct="1"/>
            <a:r>
              <a:rPr lang="en-US" sz="1000" smtClean="0">
                <a:solidFill>
                  <a:srgbClr val="000000"/>
                </a:solidFill>
                <a:latin typeface="Palatino" charset="0"/>
              </a:rPr>
              <a:t>Sandwiched between them are two fibrous layers--which provides a lot of strength to the tm.</a:t>
            </a:r>
          </a:p>
          <a:p>
            <a:pPr eaLnBrk="1" hangingPunct="1"/>
            <a:r>
              <a:rPr lang="en-US" sz="1000" smtClean="0">
                <a:solidFill>
                  <a:srgbClr val="000000"/>
                </a:solidFill>
                <a:latin typeface="Palatino" charset="0"/>
              </a:rPr>
              <a:t>The fibrous layers are unevenly distributed.  The density is greatest towards the periphery and in the center.  A small triangular area contains very few fibers, so results in rather flaccid region of the membrane.  Hence referred to as pars flaccida</a:t>
            </a:r>
          </a:p>
          <a:p>
            <a:pPr eaLnBrk="1" hangingPunct="1"/>
            <a:r>
              <a:rPr lang="en-US" sz="1000" smtClean="0">
                <a:solidFill>
                  <a:srgbClr val="000000"/>
                </a:solidFill>
                <a:latin typeface="Palatino" charset="0"/>
              </a:rPr>
              <a:t>the remainder of the eardrum is held rather tense and is known as the pars tensa.</a:t>
            </a:r>
          </a:p>
          <a:p>
            <a:pPr eaLnBrk="1" hangingPunct="1"/>
            <a:r>
              <a:rPr lang="en-US" sz="1000" smtClean="0">
                <a:solidFill>
                  <a:srgbClr val="000000"/>
                </a:solidFill>
                <a:latin typeface="Palatino" charset="0"/>
              </a:rPr>
              <a:t>The TM is connected to the malleus, which is the first of the 3 middle ear bones at the manubrium</a:t>
            </a:r>
          </a:p>
          <a:p>
            <a:pPr eaLnBrk="1" hangingPunct="1"/>
            <a:r>
              <a:rPr lang="en-US" sz="1000" smtClean="0">
                <a:solidFill>
                  <a:srgbClr val="000000"/>
                </a:solidFill>
                <a:latin typeface="Palatino" charset="0"/>
              </a:rPr>
              <a:t>Cone of light--define.  Radiates from the umbo.  Hallmark of a healthy TM</a:t>
            </a:r>
            <a:endParaRPr lang="en-US" smtClean="0">
              <a:latin typeface="Time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17ACC21A-CB05-42EC-93DD-3E945342820D}" type="slidenum">
              <a:rPr lang="en-US" smtClean="0">
                <a:latin typeface="Times" charset="0"/>
              </a:rPr>
              <a:pPr/>
              <a:t>18</a:t>
            </a:fld>
            <a:endParaRPr lang="en-US" smtClean="0">
              <a:latin typeface="Times"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smtClean="0">
                <a:solidFill>
                  <a:srgbClr val="000000"/>
                </a:solidFill>
                <a:latin typeface="Palatino" charset="0"/>
              </a:rPr>
              <a:t>Fig 9.3 a right TM</a:t>
            </a:r>
          </a:p>
          <a:p>
            <a:pPr eaLnBrk="1" hangingPunct="1"/>
            <a:endParaRPr lang="en-US" sz="1400" smtClean="0">
              <a:solidFill>
                <a:srgbClr val="000000"/>
              </a:solidFill>
              <a:latin typeface="Palatino" charset="0"/>
            </a:endParaRPr>
          </a:p>
          <a:p>
            <a:pPr eaLnBrk="1" hangingPunct="1"/>
            <a:r>
              <a:rPr lang="en-US" sz="1400" smtClean="0">
                <a:solidFill>
                  <a:srgbClr val="000000"/>
                </a:solidFill>
                <a:latin typeface="Palatino" charset="0"/>
              </a:rPr>
              <a:t>Identify major landmarks again.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A4D0A1E7-8A91-4F8D-97C9-13216B5BBAFA}" type="slidenum">
              <a:rPr lang="en-US" smtClean="0">
                <a:latin typeface="Palatino" charset="0"/>
              </a:rPr>
              <a:pPr/>
              <a:t>26</a:t>
            </a:fld>
            <a:endParaRPr lang="en-US" smtClean="0">
              <a:latin typeface="Palatino"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1800" smtClean="0">
              <a:solidFill>
                <a:srgbClr val="000000"/>
              </a:solidFill>
              <a:latin typeface="Hoefler Text" charset="0"/>
            </a:endParaRPr>
          </a:p>
          <a:p>
            <a:pPr eaLnBrk="1" hangingPunct="1"/>
            <a:r>
              <a:rPr lang="en-US" sz="1800" smtClean="0">
                <a:solidFill>
                  <a:srgbClr val="000000"/>
                </a:solidFill>
                <a:latin typeface="Hoefler Text" charset="0"/>
              </a:rPr>
              <a:t>•	the lateral face---most of the lateral wall is formed by the eardrum.</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61200C6-331F-482E-A32F-A926F5937263}" type="slidenum">
              <a:rPr lang="en-US" smtClean="0"/>
              <a:pPr eaLnBrk="1" hangingPunct="1"/>
              <a:t>29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A94B41FA-378E-4CF3-BF2E-D4892CA28245}" type="slidenum">
              <a:rPr lang="en-US" smtClean="0">
                <a:latin typeface="Palatino" charset="0"/>
              </a:rPr>
              <a:pPr/>
              <a:t>34</a:t>
            </a:fld>
            <a:endParaRPr lang="en-US" smtClean="0">
              <a:latin typeface="Palatino"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the anterior face---sometimes call the carotid wall.  The internal carotid artery runs behind this wall.  Major auditory landmark is the eustachian tube.</a:t>
            </a:r>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8E347525-50A3-4F8E-9602-DF09B470AA7F}" type="slidenum">
              <a:rPr lang="en-US" smtClean="0">
                <a:latin typeface="Palatino" charset="0"/>
              </a:rPr>
              <a:pPr/>
              <a:t>45</a:t>
            </a:fld>
            <a:endParaRPr lang="en-US" smtClean="0">
              <a:latin typeface="Palatino"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the inferior face---formed by the tympanic plate of the temporal bone which separates the cavity from the jugular fossa (large groove than accommodates the jugular vein).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FCE2869-7338-4E5A-9717-8270268AE162}" type="slidenum">
              <a:rPr lang="en-US" smtClean="0">
                <a:latin typeface="Palatino" charset="0"/>
              </a:rPr>
              <a:pPr/>
              <a:t>49</a:t>
            </a:fld>
            <a:endParaRPr lang="en-US" smtClean="0">
              <a:latin typeface="Palatino"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	the medial face---on the other side is the cochlea or inner ear.  Important landmarks</a:t>
            </a:r>
          </a:p>
          <a:p>
            <a:pPr eaLnBrk="1" hangingPunct="1"/>
            <a:endParaRPr lang="en-US" sz="1800" smtClean="0">
              <a:solidFill>
                <a:srgbClr val="000000"/>
              </a:solidFill>
              <a:latin typeface="Hoefler Text" charset="0"/>
            </a:endParaRPr>
          </a:p>
          <a:p>
            <a:pPr eaLnBrk="1" hangingPunct="1"/>
            <a:r>
              <a:rPr lang="en-US" sz="1800" smtClean="0">
                <a:solidFill>
                  <a:srgbClr val="000000"/>
                </a:solidFill>
                <a:latin typeface="Hoefler Text" charset="0"/>
              </a:rPr>
              <a:t>	-	the oval window--a kidney shape opening into the vestibule of the inner ear.  Occupied by the footplate of the stapes</a:t>
            </a:r>
          </a:p>
          <a:p>
            <a:pPr eaLnBrk="1" hangingPunct="1"/>
            <a:r>
              <a:rPr lang="en-US" sz="1800" smtClean="0">
                <a:solidFill>
                  <a:srgbClr val="000000"/>
                </a:solidFill>
                <a:latin typeface="Hoefler Text" charset="0"/>
              </a:rPr>
              <a:t>	-	the round window--a circular opening into the basal turn of the cochlea which is covered by a thin membrane</a:t>
            </a:r>
          </a:p>
          <a:p>
            <a:pPr eaLnBrk="1" hangingPunct="1"/>
            <a:r>
              <a:rPr lang="en-US" sz="1800" smtClean="0">
                <a:solidFill>
                  <a:srgbClr val="000000"/>
                </a:solidFill>
                <a:latin typeface="Hoefler Text" charset="0"/>
              </a:rPr>
              <a:t>	-	promontory--a rounded prominence projecting into the middle ear cavity.  Caused by the first turn of the bony labyrinth of the inner ear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1EC1E253-8E11-4F9B-897A-F26726EA40EE}" type="slidenum">
              <a:rPr lang="en-US" smtClean="0">
                <a:latin typeface="Palatino" charset="0"/>
              </a:rPr>
              <a:pPr/>
              <a:t>53</a:t>
            </a:fld>
            <a:endParaRPr lang="en-US" smtClean="0">
              <a:latin typeface="Palatino"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the posterior face---sometimes called the mastoid wall.  Landmarks include the tympanic aditus which is the entrance to the tympanic antrum.  The pyramidal eminence is here and contains the stapedius muscle.  A major landmark is the chorda tympani nerve runs along this wall.  The chorda tympani is a branch of the facial nerve that courses thru the middle ear.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04A7D7E4-D6B0-4B8F-93F7-8072DC18B6CA}" type="slidenum">
              <a:rPr lang="en-US" smtClean="0">
                <a:latin typeface="Palatino" charset="0"/>
              </a:rPr>
              <a:pPr/>
              <a:t>59</a:t>
            </a:fld>
            <a:endParaRPr lang="en-US" smtClean="0">
              <a:latin typeface="Palatino"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The ossicles: the three tiny bones that make up the ossicular chain transmit the sound-induces vibrations of the eardrum to the cochlea through the oval window.</a:t>
            </a:r>
          </a:p>
          <a:p>
            <a:pPr eaLnBrk="1" hangingPunct="1"/>
            <a:r>
              <a:rPr lang="en-US" sz="1800" smtClean="0">
                <a:solidFill>
                  <a:srgbClr val="000000"/>
                </a:solidFill>
                <a:latin typeface="Hoefler Text" charset="0"/>
              </a:rPr>
              <a:t>The ossicles are the smallest bones in the body and are at their adult size at birth--they don’t grow.</a:t>
            </a:r>
          </a:p>
          <a:p>
            <a:pPr eaLnBrk="1" hangingPunct="1"/>
            <a:r>
              <a:rPr lang="en-US" sz="1800" smtClean="0">
                <a:solidFill>
                  <a:srgbClr val="000000"/>
                </a:solidFill>
                <a:latin typeface="Hoefler Text" charset="0"/>
              </a:rPr>
              <a:t>The three bones include the malleus (hammer), incus (anvil) and stapes (stirrup).  Instead of being attached to other bones the ossicles are suspended within the cavity by a series of ligaments and tendons.  We’ll look at these later.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5C711FE-3048-40DB-AB42-A16366B7341A}" type="slidenum">
              <a:rPr lang="en-US" smtClean="0">
                <a:latin typeface="Palatino" charset="0"/>
              </a:rPr>
              <a:pPr/>
              <a:t>61</a:t>
            </a:fld>
            <a:endParaRPr lang="en-US" smtClean="0">
              <a:latin typeface="Palatino"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	The malleus--Show fig 10.2 approximately 8-9 mm long.  Landmarks include the manubrium (handle)--which in life is firmly embedded between the fibrous and mucous membrane layers of the tm.  This is the most lateral attachment of the ossicular chain.</a:t>
            </a:r>
          </a:p>
          <a:p>
            <a:pPr eaLnBrk="1" hangingPunct="1"/>
            <a:r>
              <a:rPr lang="en-US" sz="1800" smtClean="0">
                <a:solidFill>
                  <a:srgbClr val="000000"/>
                </a:solidFill>
                <a:latin typeface="Hoefler Text" charset="0"/>
              </a:rPr>
              <a:t>	The neck is a narrowing between its manubrium and head.</a:t>
            </a:r>
          </a:p>
          <a:p>
            <a:pPr eaLnBrk="1" hangingPunct="1"/>
            <a:r>
              <a:rPr lang="en-US" sz="1800" smtClean="0">
                <a:solidFill>
                  <a:srgbClr val="000000"/>
                </a:solidFill>
                <a:latin typeface="Hoefler Text" charset="0"/>
              </a:rPr>
              <a:t>	The lateral process is what produces the bulge on the eardrum when we look otoscopically.</a:t>
            </a:r>
          </a:p>
          <a:p>
            <a:pPr eaLnBrk="1" hangingPunct="1"/>
            <a:r>
              <a:rPr lang="en-US" sz="1800" smtClean="0">
                <a:solidFill>
                  <a:srgbClr val="000000"/>
                </a:solidFill>
                <a:latin typeface="Hoefler Text" charset="0"/>
              </a:rPr>
              <a:t>	The head of the malleus connects with the body of the next middle ear ossicle--the incus.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11CA2AA4-C9E4-40FE-97AB-2E4D50E3DC69}" type="slidenum">
              <a:rPr lang="en-US" smtClean="0">
                <a:latin typeface="Palatino" charset="0"/>
              </a:rPr>
              <a:pPr/>
              <a:t>63</a:t>
            </a:fld>
            <a:endParaRPr lang="en-US" smtClean="0">
              <a:latin typeface="Palatino"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	The incus--show fig 10.3.  About 7 mm long and is the middle bone.</a:t>
            </a:r>
          </a:p>
          <a:p>
            <a:pPr eaLnBrk="1" hangingPunct="1"/>
            <a:r>
              <a:rPr lang="en-US" sz="1800" smtClean="0">
                <a:solidFill>
                  <a:srgbClr val="000000"/>
                </a:solidFill>
                <a:latin typeface="Hoefler Text" charset="0"/>
              </a:rPr>
              <a:t>	Landmarks include the short process, the long process, and the lenticular process.  This is the point of attachment with the stapes.</a:t>
            </a:r>
          </a:p>
          <a:p>
            <a:pPr eaLnBrk="1" hangingPunct="1"/>
            <a:r>
              <a:rPr lang="en-US" sz="1800" smtClean="0">
                <a:solidFill>
                  <a:srgbClr val="000000"/>
                </a:solidFill>
                <a:latin typeface="Hoefler Text" charset="0"/>
              </a:rPr>
              <a:t>	The connection is thru a true ball-and-socket kind of joint called the incudostapedial joint.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540B567-E69D-4967-8890-4F3D42781AB0}" type="slidenum">
              <a:rPr lang="en-US" smtClean="0">
                <a:latin typeface="Palatino" charset="0"/>
              </a:rPr>
              <a:pPr/>
              <a:t>65</a:t>
            </a:fld>
            <a:endParaRPr lang="en-US" smtClean="0">
              <a:latin typeface="Palatino"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	the stapes---show fig 10.4 only about 3.5 mm long.  This is THE smallest bone in the human body.  Landmarks include the head, the neck, the anterior and posterior crus or crura, and the footplate.  The footplate is embedded into the oval window by the annular ligament.  This is the most medial attachment of the ossicular chain.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F5136C9-17FD-4D24-A042-83AC0F74F90C}" type="slidenum">
              <a:rPr lang="en-US" smtClean="0">
                <a:latin typeface="Palatino" charset="0"/>
              </a:rPr>
              <a:pPr/>
              <a:t>66</a:t>
            </a:fld>
            <a:endParaRPr lang="en-US" smtClean="0">
              <a:latin typeface="Palatino"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articulated ossicular chain--fig 6-52 showing various views of an articulated ossicular chain.  Very much moves as a unit</a:t>
            </a:r>
          </a:p>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3364486E-61EC-46E6-9A6E-BCA98CA193E2}" type="slidenum">
              <a:rPr lang="en-US" smtClean="0">
                <a:latin typeface="Palatino" charset="0"/>
              </a:rPr>
              <a:pPr/>
              <a:t>67</a:t>
            </a:fld>
            <a:endParaRPr lang="en-US" smtClean="0">
              <a:latin typeface="Palatino"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solidFill>
                  <a:srgbClr val="000000"/>
                </a:solidFill>
                <a:latin typeface="Hoefler Text" charset="0"/>
              </a:rPr>
              <a:t>The ligaments that suspend the ossicular chain--show fig 1-3.  The ossicles are suspended in the middle ear cavity by four ligaments.</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	the superior malleal ligament---runs from the superior face of the cavity (tegmen tympani) to the head of the malleus</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	the anterior malleal ligament--runs from the anterior face of the cavity to the anterior process of the malleus</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	the lateral malleal ligament--runs from the bony wall to the neck of the malleus</a:t>
            </a:r>
          </a:p>
          <a:p>
            <a:pPr eaLnBrk="1" hangingPunct="1"/>
            <a:endParaRPr lang="en-US" sz="1000" smtClean="0">
              <a:solidFill>
                <a:srgbClr val="000000"/>
              </a:solidFill>
              <a:latin typeface="Hoefler Text" charset="0"/>
            </a:endParaRPr>
          </a:p>
          <a:p>
            <a:pPr eaLnBrk="1" hangingPunct="1"/>
            <a:r>
              <a:rPr lang="en-US" sz="1000" smtClean="0">
                <a:solidFill>
                  <a:srgbClr val="000000"/>
                </a:solidFill>
                <a:latin typeface="Hoefler Text" charset="0"/>
              </a:rPr>
              <a:t>•	the posterior incudal ligament---runs from the mastoid (posterior wall) to the short process of the incus</a:t>
            </a:r>
          </a:p>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120D9C6D-C6ED-4D93-9526-B57B0BD14557}" type="slidenum">
              <a:rPr lang="en-US" smtClean="0">
                <a:latin typeface="Palatino" charset="0"/>
              </a:rPr>
              <a:pPr/>
              <a:t>68</a:t>
            </a:fld>
            <a:endParaRPr lang="en-US" smtClean="0">
              <a:latin typeface="Palatino"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solidFill>
                  <a:srgbClr val="000000"/>
                </a:solidFill>
                <a:latin typeface="Hoefler Text" charset="0"/>
              </a:rPr>
              <a:t>Because of the way the ossicular chain is suspended by these series of ligaments, its inertia is very small and they are well balanced.    As a result, once sound vibrations have ceased, the vibrations of the ossicles also terminate abruptly.  If this were not the case, the ossicular chain would tend</a:t>
            </a:r>
            <a:endParaRPr lang="en-US" sz="1800" b="1" smtClean="0">
              <a:solidFill>
                <a:srgbClr val="000000"/>
              </a:solidFill>
              <a:latin typeface="Hoefler Text" charset="0"/>
            </a:endParaRPr>
          </a:p>
          <a:p>
            <a:pPr eaLnBrk="1" hangingPunct="1"/>
            <a:r>
              <a:rPr lang="en-US" sz="1800" smtClean="0">
                <a:solidFill>
                  <a:srgbClr val="000000"/>
                </a:solidFill>
                <a:latin typeface="Hoefler Text" charset="0"/>
              </a:rPr>
              <a:t>to swing like a pendulum and would continue to vibrate after the sound had ceased.</a:t>
            </a:r>
          </a:p>
          <a:p>
            <a:pPr eaLnBrk="1" hangingPunct="1"/>
            <a:endParaRPr lang="en-US" sz="1800" smtClean="0">
              <a:solidFill>
                <a:srgbClr val="000000"/>
              </a:solidFill>
              <a:latin typeface="Hoefler Text" charset="0"/>
            </a:endParaRPr>
          </a:p>
          <a:p>
            <a:pPr eaLnBrk="1" hangingPunct="1"/>
            <a:r>
              <a:rPr lang="en-US" sz="1800" smtClean="0">
                <a:solidFill>
                  <a:srgbClr val="000000"/>
                </a:solidFill>
                <a:latin typeface="Hoefler Text" charset="0"/>
              </a:rPr>
              <a:t>Fig 2-10 the ossicular chain in place--review major landmarks</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4D4C24-998B-493F-876A-ECA93499EACB}"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3506304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4D4C24-998B-493F-876A-ECA93499EACB}"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759344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4D4C24-998B-493F-876A-ECA93499EACB}"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126978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4D4C24-998B-493F-876A-ECA93499EACB}"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2068326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4D4C24-998B-493F-876A-ECA93499EACB}" type="datetimeFigureOut">
              <a:rPr lang="en-US" smtClean="0"/>
              <a:t>3/31/2023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2691338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4D4C24-998B-493F-876A-ECA93499EACB}" type="datetimeFigureOut">
              <a:rPr lang="en-US" smtClean="0"/>
              <a:t>3/31/2023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865811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D4C24-998B-493F-876A-ECA93499EACB}" type="datetimeFigureOut">
              <a:rPr lang="en-US" smtClean="0"/>
              <a:t>3/31/2023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130145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D4C24-998B-493F-876A-ECA93499EACB}"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317656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D4C24-998B-493F-876A-ECA93499EACB}"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1431228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4D4C24-998B-493F-876A-ECA93499EACB}"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220445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4D4C24-998B-493F-876A-ECA93499EACB}"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1B9FC-4E82-4B3C-9197-50B0BB46F19C}" type="slidenum">
              <a:rPr lang="en-US" smtClean="0"/>
              <a:t>‹#›</a:t>
            </a:fld>
            <a:endParaRPr lang="en-US"/>
          </a:p>
        </p:txBody>
      </p:sp>
    </p:spTree>
    <p:extLst>
      <p:ext uri="{BB962C8B-B14F-4D97-AF65-F5344CB8AC3E}">
        <p14:creationId xmlns:p14="http://schemas.microsoft.com/office/powerpoint/2010/main" val="4062807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06FEBD-C748-4668-976E-0E02CE1204DB}" type="slidenum">
              <a:rPr lang="en-US"/>
              <a:pPr>
                <a:defRPr/>
              </a:pPr>
              <a:t>‹#›</a:t>
            </a:fld>
            <a:endParaRPr lang="en-US"/>
          </a:p>
        </p:txBody>
      </p:sp>
    </p:spTree>
    <p:extLst>
      <p:ext uri="{BB962C8B-B14F-4D97-AF65-F5344CB8AC3E}">
        <p14:creationId xmlns:p14="http://schemas.microsoft.com/office/powerpoint/2010/main" val="4137545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3DFAAAC-9212-48B3-A483-FE235B7DC6E9}" type="slidenum">
              <a:rPr lang="en-US"/>
              <a:pPr>
                <a:defRPr/>
              </a:pPr>
              <a:t>‹#›</a:t>
            </a:fld>
            <a:endParaRPr lang="en-US"/>
          </a:p>
        </p:txBody>
      </p:sp>
    </p:spTree>
    <p:extLst>
      <p:ext uri="{BB962C8B-B14F-4D97-AF65-F5344CB8AC3E}">
        <p14:creationId xmlns:p14="http://schemas.microsoft.com/office/powerpoint/2010/main" val="1106338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7E934E-6AFE-40A2-9A51-CA171B94D8AA}" type="slidenum">
              <a:rPr lang="en-US"/>
              <a:pPr>
                <a:defRPr/>
              </a:pPr>
              <a:t>‹#›</a:t>
            </a:fld>
            <a:endParaRPr lang="en-US"/>
          </a:p>
        </p:txBody>
      </p:sp>
    </p:spTree>
    <p:extLst>
      <p:ext uri="{BB962C8B-B14F-4D97-AF65-F5344CB8AC3E}">
        <p14:creationId xmlns:p14="http://schemas.microsoft.com/office/powerpoint/2010/main" val="1711470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863256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2931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915857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3886200"/>
            <a:ext cx="3124200" cy="2971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3886200"/>
            <a:ext cx="3124200" cy="2971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9402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5049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46599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168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5479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75048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3213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844675"/>
            <a:ext cx="1943100" cy="5013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844675"/>
            <a:ext cx="5676900" cy="5013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64019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a:p>
        </p:txBody>
      </p:sp>
      <p:sp>
        <p:nvSpPr>
          <p:cNvPr id="6"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177E934E-6AFE-40A2-9A51-CA171B94D8AA}" type="slidenum">
              <a:rPr lang="en-US"/>
              <a:pPr>
                <a:defRPr/>
              </a:pPr>
              <a:t>‹#›</a:t>
            </a:fld>
            <a:endParaRPr lang="en-US"/>
          </a:p>
        </p:txBody>
      </p:sp>
    </p:spTree>
    <p:extLst>
      <p:ext uri="{BB962C8B-B14F-4D97-AF65-F5344CB8AC3E}">
        <p14:creationId xmlns:p14="http://schemas.microsoft.com/office/powerpoint/2010/main" val="21000743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pPr>
              <a:defRPr/>
            </a:pPr>
            <a:fld id="{944C7819-F956-43A8-A52A-938FDE386E71}"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3463263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pPr>
              <a:defRPr/>
            </a:pPr>
            <a:fld id="{B4A18CE5-DBE6-4778-9C00-524CFE1D9763}"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9793163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pPr>
              <a:defRPr/>
            </a:pPr>
            <a:fld id="{BE60C707-57A6-407D-8E50-FCC0A13760A3}"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343065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pPr>
              <a:defRPr/>
            </a:pPr>
            <a:fld id="{76842676-840B-4901-90B0-A04FD971A91C}"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3847602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8"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9" name="Rectangle 6"/>
          <p:cNvSpPr>
            <a:spLocks noGrp="1" noChangeArrowheads="1"/>
          </p:cNvSpPr>
          <p:nvPr>
            <p:ph type="sldNum" sz="quarter" idx="12"/>
            <p:custDataLst>
              <p:tags r:id="rId3"/>
            </p:custDataLst>
          </p:nvPr>
        </p:nvSpPr>
        <p:spPr>
          <a:ln/>
        </p:spPr>
        <p:txBody>
          <a:bodyPr/>
          <a:lstStyle>
            <a:lvl1pPr>
              <a:defRPr/>
            </a:lvl1pPr>
          </a:lstStyle>
          <a:p>
            <a:pPr>
              <a:defRPr/>
            </a:pPr>
            <a:fld id="{1C73904B-44AF-4E45-B061-DB0E0BE24CE9}"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3754409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4"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5" name="Rectangle 6"/>
          <p:cNvSpPr>
            <a:spLocks noGrp="1" noChangeArrowheads="1"/>
          </p:cNvSpPr>
          <p:nvPr>
            <p:ph type="sldNum" sz="quarter" idx="12"/>
            <p:custDataLst>
              <p:tags r:id="rId3"/>
            </p:custDataLst>
          </p:nvPr>
        </p:nvSpPr>
        <p:spPr>
          <a:ln/>
        </p:spPr>
        <p:txBody>
          <a:bodyPr/>
          <a:lstStyle>
            <a:lvl1pPr>
              <a:defRPr/>
            </a:lvl1pPr>
          </a:lstStyle>
          <a:p>
            <a:pPr>
              <a:defRPr/>
            </a:pPr>
            <a:fld id="{F3A5330B-4E16-4503-97F1-CAC18DD6C52D}"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29157754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3"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4" name="Rectangle 6"/>
          <p:cNvSpPr>
            <a:spLocks noGrp="1" noChangeArrowheads="1"/>
          </p:cNvSpPr>
          <p:nvPr>
            <p:ph type="sldNum" sz="quarter" idx="12"/>
            <p:custDataLst>
              <p:tags r:id="rId3"/>
            </p:custDataLst>
          </p:nvPr>
        </p:nvSpPr>
        <p:spPr>
          <a:ln/>
        </p:spPr>
        <p:txBody>
          <a:bodyPr/>
          <a:lstStyle>
            <a:lvl1pPr>
              <a:defRPr/>
            </a:lvl1pPr>
          </a:lstStyle>
          <a:p>
            <a:pPr>
              <a:defRPr/>
            </a:pPr>
            <a:fld id="{489AA017-84DB-4713-BA10-85BF6E9E86E5}"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11357934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pPr>
              <a:defRPr/>
            </a:pPr>
            <a:fld id="{678F7962-25C1-4EA6-8331-09997678BAE2}"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1306714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6"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7" name="Rectangle 6"/>
          <p:cNvSpPr>
            <a:spLocks noGrp="1" noChangeArrowheads="1"/>
          </p:cNvSpPr>
          <p:nvPr>
            <p:ph type="sldNum" sz="quarter" idx="12"/>
            <p:custDataLst>
              <p:tags r:id="rId3"/>
            </p:custDataLst>
          </p:nvPr>
        </p:nvSpPr>
        <p:spPr>
          <a:ln/>
        </p:spPr>
        <p:txBody>
          <a:bodyPr/>
          <a:lstStyle>
            <a:lvl1pPr>
              <a:defRPr/>
            </a:lvl1pPr>
          </a:lstStyle>
          <a:p>
            <a:pPr>
              <a:defRPr/>
            </a:pPr>
            <a:fld id="{C025E5F3-7914-4522-8FD0-65EFB04A5CF1}"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11490583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pPr>
              <a:defRPr/>
            </a:pPr>
            <a:fld id="{6EB28643-D835-4B55-9993-FBFE58FCBC42}"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35414847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custDataLst>
              <p:tags r:id="rId1"/>
            </p:custDataLst>
          </p:nvPr>
        </p:nvSpPr>
        <p:spPr>
          <a:ln/>
        </p:spPr>
        <p:txBody>
          <a:bodyPr/>
          <a:lstStyle>
            <a:lvl1pPr>
              <a:defRPr/>
            </a:lvl1pPr>
          </a:lstStyle>
          <a:p>
            <a:pPr>
              <a:defRPr/>
            </a:pPr>
            <a:endParaRPr lang="en-US">
              <a:solidFill>
                <a:srgbClr val="000048"/>
              </a:solidFill>
            </a:endParaRPr>
          </a:p>
        </p:txBody>
      </p:sp>
      <p:sp>
        <p:nvSpPr>
          <p:cNvPr id="5" name="Rectangle 5"/>
          <p:cNvSpPr>
            <a:spLocks noGrp="1" noChangeArrowheads="1"/>
          </p:cNvSpPr>
          <p:nvPr>
            <p:ph type="ftr" sz="quarter" idx="11"/>
            <p:custDataLst>
              <p:tags r:id="rId2"/>
            </p:custDataLst>
          </p:nvPr>
        </p:nvSpPr>
        <p:spPr>
          <a:ln/>
        </p:spPr>
        <p:txBody>
          <a:bodyPr/>
          <a:lstStyle>
            <a:lvl1pPr>
              <a:defRPr/>
            </a:lvl1pPr>
          </a:lstStyle>
          <a:p>
            <a:pPr>
              <a:defRPr/>
            </a:pPr>
            <a:endParaRPr lang="en-US">
              <a:solidFill>
                <a:srgbClr val="000048"/>
              </a:solidFill>
            </a:endParaRPr>
          </a:p>
        </p:txBody>
      </p:sp>
      <p:sp>
        <p:nvSpPr>
          <p:cNvPr id="6" name="Rectangle 6"/>
          <p:cNvSpPr>
            <a:spLocks noGrp="1" noChangeArrowheads="1"/>
          </p:cNvSpPr>
          <p:nvPr>
            <p:ph type="sldNum" sz="quarter" idx="12"/>
            <p:custDataLst>
              <p:tags r:id="rId3"/>
            </p:custDataLst>
          </p:nvPr>
        </p:nvSpPr>
        <p:spPr>
          <a:ln/>
        </p:spPr>
        <p:txBody>
          <a:bodyPr/>
          <a:lstStyle>
            <a:lvl1pPr>
              <a:defRPr/>
            </a:lvl1pPr>
          </a:lstStyle>
          <a:p>
            <a:pPr>
              <a:defRPr/>
            </a:pPr>
            <a:fld id="{41335F82-B7A7-48FB-B103-BAFFD3DE769E}" type="slidenum">
              <a:rPr lang="en-US" altLang="en-US">
                <a:solidFill>
                  <a:srgbClr val="000048"/>
                </a:solidFill>
              </a:rPr>
              <a:pPr>
                <a:defRPr/>
              </a:pPr>
              <a:t>‹#›</a:t>
            </a:fld>
            <a:endParaRPr lang="en-US" altLang="en-US">
              <a:solidFill>
                <a:srgbClr val="000048"/>
              </a:solidFill>
            </a:endParaRPr>
          </a:p>
        </p:txBody>
      </p:sp>
    </p:spTree>
    <p:extLst>
      <p:ext uri="{BB962C8B-B14F-4D97-AF65-F5344CB8AC3E}">
        <p14:creationId xmlns:p14="http://schemas.microsoft.com/office/powerpoint/2010/main" val="25567697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A29B7D-7E86-45D6-8C20-CABBA0DDE18F}" type="slidenum">
              <a:rPr lang="en-US"/>
              <a:pPr>
                <a:defRPr/>
              </a:pPr>
              <a:t>‹#›</a:t>
            </a:fld>
            <a:endParaRPr lang="en-US"/>
          </a:p>
        </p:txBody>
      </p:sp>
    </p:spTree>
    <p:extLst>
      <p:ext uri="{BB962C8B-B14F-4D97-AF65-F5344CB8AC3E}">
        <p14:creationId xmlns:p14="http://schemas.microsoft.com/office/powerpoint/2010/main" val="37007269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7E934E-6AFE-40A2-9A51-CA171B94D8AA}" type="slidenum">
              <a:rPr lang="en-US"/>
              <a:pPr>
                <a:defRPr/>
              </a:pPr>
              <a:t>‹#›</a:t>
            </a:fld>
            <a:endParaRPr lang="en-US"/>
          </a:p>
        </p:txBody>
      </p:sp>
    </p:spTree>
    <p:extLst>
      <p:ext uri="{BB962C8B-B14F-4D97-AF65-F5344CB8AC3E}">
        <p14:creationId xmlns:p14="http://schemas.microsoft.com/office/powerpoint/2010/main" val="22114846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1190618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03955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16093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2425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4487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211753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2185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283969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charset="0"/>
            </a:endParaRP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971695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63742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3850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ags" Target="../tags/tag4.xml"/><Relationship Id="rId3" Type="http://schemas.openxmlformats.org/officeDocument/2006/relationships/slideLayout" Target="../slideLayouts/slideLayout29.xml"/><Relationship Id="rId21" Type="http://schemas.openxmlformats.org/officeDocument/2006/relationships/image" Target="../media/image1.png"/><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ags" Target="../tags/tag3.xml"/><Relationship Id="rId2" Type="http://schemas.openxmlformats.org/officeDocument/2006/relationships/slideLayout" Target="../slideLayouts/slideLayout28.xml"/><Relationship Id="rId16" Type="http://schemas.openxmlformats.org/officeDocument/2006/relationships/tags" Target="../tags/tag2.xml"/><Relationship Id="rId20" Type="http://schemas.openxmlformats.org/officeDocument/2006/relationships/tags" Target="../tags/tag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1.xml"/><Relationship Id="rId10" Type="http://schemas.openxmlformats.org/officeDocument/2006/relationships/slideLayout" Target="../slideLayouts/slideLayout36.xml"/><Relationship Id="rId19" Type="http://schemas.openxmlformats.org/officeDocument/2006/relationships/tags" Target="../tags/tag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D4C24-998B-493F-876A-ECA93499EACB}" type="datetimeFigureOut">
              <a:rPr lang="en-US" smtClean="0"/>
              <a:t>3/31/2023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B1B9FC-4E82-4B3C-9197-50B0BB46F19C}" type="slidenum">
              <a:rPr lang="en-US" smtClean="0"/>
              <a:t>‹#›</a:t>
            </a:fld>
            <a:endParaRPr lang="en-US"/>
          </a:p>
        </p:txBody>
      </p:sp>
    </p:spTree>
    <p:extLst>
      <p:ext uri="{BB962C8B-B14F-4D97-AF65-F5344CB8AC3E}">
        <p14:creationId xmlns:p14="http://schemas.microsoft.com/office/powerpoint/2010/main" val="418610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3" r:id="rId13"/>
    <p:sldLayoutId id="214748370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p:cNvSpPr>
          <p:nvPr>
            <p:ph type="title"/>
          </p:nvPr>
        </p:nvSpPr>
        <p:spPr bwMode="auto">
          <a:xfrm>
            <a:off x="685800" y="1844675"/>
            <a:ext cx="7772400" cy="2041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smtClean="0">
                <a:sym typeface="Helvetica" charset="0"/>
              </a:rPr>
              <a:t>Click to edit Master title style</a:t>
            </a:r>
          </a:p>
        </p:txBody>
      </p:sp>
      <p:sp>
        <p:nvSpPr>
          <p:cNvPr id="3075" name="Rectangle 2"/>
          <p:cNvSpPr>
            <a:spLocks noGrp="1"/>
          </p:cNvSpPr>
          <p:nvPr>
            <p:ph type="body" idx="1"/>
          </p:nvPr>
        </p:nvSpPr>
        <p:spPr bwMode="auto">
          <a:xfrm>
            <a:off x="1371600" y="3886200"/>
            <a:ext cx="6400800"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smtClean="0">
                <a:sym typeface="Helvetica" charset="0"/>
              </a:rPr>
              <a:t>Click to edit Master text styles</a:t>
            </a:r>
          </a:p>
          <a:p>
            <a:pPr lvl="1"/>
            <a:r>
              <a:rPr lang="en-US" smtClean="0">
                <a:sym typeface="Helvetica" charset="0"/>
              </a:rPr>
              <a:t>Second level</a:t>
            </a:r>
          </a:p>
          <a:p>
            <a:pPr lvl="2"/>
            <a:r>
              <a:rPr lang="en-US" smtClean="0">
                <a:sym typeface="Helvetica" charset="0"/>
              </a:rPr>
              <a:t>Third level</a:t>
            </a:r>
          </a:p>
          <a:p>
            <a:pPr lvl="3"/>
            <a:r>
              <a:rPr lang="en-US" smtClean="0">
                <a:sym typeface="Helvetica" charset="0"/>
              </a:rPr>
              <a:t>Fourth level</a:t>
            </a:r>
          </a:p>
          <a:p>
            <a:pPr lvl="4"/>
            <a:r>
              <a:rPr lang="en-US" smtClean="0">
                <a:sym typeface="Helvetica" charset="0"/>
              </a:rPr>
              <a:t>Fifth level</a:t>
            </a:r>
          </a:p>
        </p:txBody>
      </p:sp>
    </p:spTree>
    <p:extLst>
      <p:ext uri="{BB962C8B-B14F-4D97-AF65-F5344CB8AC3E}">
        <p14:creationId xmlns:p14="http://schemas.microsoft.com/office/powerpoint/2010/main" val="29788424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Helvetica" charset="0"/>
        </a:defRPr>
      </a:lvl1pPr>
      <a:lvl2pPr marL="457200" algn="ctr" rtl="0" eaLnBrk="0" fontAlgn="base" hangingPunct="0">
        <a:spcBef>
          <a:spcPct val="0"/>
        </a:spcBef>
        <a:spcAft>
          <a:spcPct val="0"/>
        </a:spcAft>
        <a:defRPr>
          <a:solidFill>
            <a:srgbClr val="FFFFFF"/>
          </a:solidFill>
          <a:latin typeface="+mn-lt"/>
          <a:ea typeface="+mn-ea"/>
          <a:cs typeface="+mn-cs"/>
          <a:sym typeface="Helvetica" charset="0"/>
        </a:defRPr>
      </a:lvl2pPr>
      <a:lvl3pPr marL="914400" algn="ctr" rtl="0" eaLnBrk="0" fontAlgn="base" hangingPunct="0">
        <a:spcBef>
          <a:spcPct val="0"/>
        </a:spcBef>
        <a:spcAft>
          <a:spcPct val="0"/>
        </a:spcAft>
        <a:defRPr>
          <a:solidFill>
            <a:srgbClr val="FFFFFF"/>
          </a:solidFill>
          <a:latin typeface="+mn-lt"/>
          <a:ea typeface="+mn-ea"/>
          <a:cs typeface="+mn-cs"/>
          <a:sym typeface="Helvetica" charset="0"/>
        </a:defRPr>
      </a:lvl3pPr>
      <a:lvl4pPr marL="1371600" algn="ctr" rtl="0" eaLnBrk="0" fontAlgn="base" hangingPunct="0">
        <a:spcBef>
          <a:spcPct val="0"/>
        </a:spcBef>
        <a:spcAft>
          <a:spcPct val="0"/>
        </a:spcAft>
        <a:defRPr>
          <a:solidFill>
            <a:srgbClr val="FFFFFF"/>
          </a:solidFill>
          <a:latin typeface="+mn-lt"/>
          <a:ea typeface="+mn-ea"/>
          <a:cs typeface="+mn-cs"/>
          <a:sym typeface="Helvetica" charset="0"/>
        </a:defRPr>
      </a:lvl4pPr>
      <a:lvl5pPr marL="1828800" algn="ctr" rtl="0" eaLnBrk="0" fontAlgn="base" hangingPunct="0">
        <a:spcBef>
          <a:spcPct val="0"/>
        </a:spcBef>
        <a:spcAft>
          <a:spcPct val="0"/>
        </a:spcAft>
        <a:defRPr>
          <a:solidFill>
            <a:srgbClr val="FFFFFF"/>
          </a:solidFill>
          <a:latin typeface="+mn-lt"/>
          <a:ea typeface="+mn-ea"/>
          <a:cs typeface="+mn-cs"/>
          <a:sym typeface="Helvetica" charset="0"/>
        </a:defRPr>
      </a:lvl5pPr>
      <a:lvl6pPr marL="2286000" algn="ctr" rtl="0" fontAlgn="base" hangingPunct="0">
        <a:spcBef>
          <a:spcPct val="0"/>
        </a:spcBef>
        <a:spcAft>
          <a:spcPct val="0"/>
        </a:spcAft>
        <a:defRPr>
          <a:solidFill>
            <a:srgbClr val="FFFFFF"/>
          </a:solidFill>
          <a:latin typeface="+mn-lt"/>
          <a:ea typeface="+mn-ea"/>
          <a:cs typeface="+mn-cs"/>
          <a:sym typeface="Helvetica" charset="0"/>
        </a:defRPr>
      </a:lvl6pPr>
      <a:lvl7pPr marL="2743200" algn="ctr" rtl="0" fontAlgn="base" hangingPunct="0">
        <a:spcBef>
          <a:spcPct val="0"/>
        </a:spcBef>
        <a:spcAft>
          <a:spcPct val="0"/>
        </a:spcAft>
        <a:defRPr>
          <a:solidFill>
            <a:srgbClr val="FFFFFF"/>
          </a:solidFill>
          <a:latin typeface="+mn-lt"/>
          <a:ea typeface="+mn-ea"/>
          <a:cs typeface="+mn-cs"/>
          <a:sym typeface="Helvetica" charset="0"/>
        </a:defRPr>
      </a:lvl7pPr>
      <a:lvl8pPr marL="3200400" algn="ctr" rtl="0" fontAlgn="base" hangingPunct="0">
        <a:spcBef>
          <a:spcPct val="0"/>
        </a:spcBef>
        <a:spcAft>
          <a:spcPct val="0"/>
        </a:spcAft>
        <a:defRPr>
          <a:solidFill>
            <a:srgbClr val="FFFFFF"/>
          </a:solidFill>
          <a:latin typeface="+mn-lt"/>
          <a:ea typeface="+mn-ea"/>
          <a:cs typeface="+mn-cs"/>
          <a:sym typeface="Helvetica" charset="0"/>
        </a:defRPr>
      </a:lvl8pPr>
      <a:lvl9pPr marL="3657600" algn="ctr" rtl="0" fontAlgn="base" hangingPunct="0">
        <a:spcBef>
          <a:spcPct val="0"/>
        </a:spcBef>
        <a:spcAft>
          <a:spcPct val="0"/>
        </a:spcAft>
        <a:defRPr>
          <a:solidFill>
            <a:srgbClr val="FFFFFF"/>
          </a:solidFill>
          <a:latin typeface="+mn-lt"/>
          <a:ea typeface="+mn-ea"/>
          <a:cs typeface="+mn-cs"/>
          <a:sym typeface="Helvetica"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5"/>
            </p:custDataLst>
          </p:nvPr>
        </p:nvSpPr>
        <p:spPr bwMode="auto">
          <a:xfrm>
            <a:off x="685800" y="152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custDataLst>
              <p:tags r:id="rId16"/>
            </p:custDataLst>
          </p:nvPr>
        </p:nvSpPr>
        <p:spPr bwMode="auto">
          <a:xfrm>
            <a:off x="685800" y="16764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custDataLst>
              <p:tags r:id="rId17"/>
            </p:custDataLst>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solidFill>
                <a:srgbClr val="000048"/>
              </a:solidFill>
            </a:endParaRPr>
          </a:p>
        </p:txBody>
      </p:sp>
      <p:sp>
        <p:nvSpPr>
          <p:cNvPr id="1029" name="Rectangle 5"/>
          <p:cNvSpPr>
            <a:spLocks noGrp="1" noChangeArrowheads="1"/>
          </p:cNvSpPr>
          <p:nvPr>
            <p:ph type="ftr" sz="quarter" idx="3"/>
            <p:custDataLst>
              <p:tags r:id="rId18"/>
            </p:custDataLst>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solidFill>
                <a:srgbClr val="000048"/>
              </a:solidFill>
            </a:endParaRPr>
          </a:p>
        </p:txBody>
      </p:sp>
      <p:sp>
        <p:nvSpPr>
          <p:cNvPr id="1030" name="Rectangle 6"/>
          <p:cNvSpPr>
            <a:spLocks noGrp="1" noChangeArrowheads="1"/>
          </p:cNvSpPr>
          <p:nvPr>
            <p:ph type="sldNum" sz="quarter" idx="4"/>
            <p:custDataLst>
              <p:tags r:id="rId19"/>
            </p:custDataLst>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AC642512-0887-4E90-8D28-65162D602E1D}" type="slidenum">
              <a:rPr lang="en-US" altLang="en-US">
                <a:solidFill>
                  <a:srgbClr val="000048"/>
                </a:solidFill>
              </a:rPr>
              <a:pPr fontAlgn="base">
                <a:spcBef>
                  <a:spcPct val="0"/>
                </a:spcBef>
                <a:spcAft>
                  <a:spcPct val="0"/>
                </a:spcAft>
                <a:defRPr/>
              </a:pPr>
              <a:t>‹#›</a:t>
            </a:fld>
            <a:endParaRPr lang="en-US" altLang="en-US">
              <a:solidFill>
                <a:srgbClr val="000048"/>
              </a:solidFill>
            </a:endParaRPr>
          </a:p>
        </p:txBody>
      </p:sp>
      <p:pic>
        <p:nvPicPr>
          <p:cNvPr id="1031" name="Picture 7" descr="compute_waveform"/>
          <p:cNvPicPr>
            <a:picLocks noChangeAspect="1" noChangeArrowheads="1"/>
          </p:cNvPicPr>
          <p:nvPr>
            <p:custDataLst>
              <p:tags r:id="rId20"/>
            </p:custDataLst>
          </p:nvPr>
        </p:nvPicPr>
        <p:blipFill>
          <a:blip r:embed="rId21">
            <a:extLst>
              <a:ext uri="{28A0092B-C50C-407E-A947-70E740481C1C}">
                <a14:useLocalDpi xmlns:a14="http://schemas.microsoft.com/office/drawing/2010/main" val="0"/>
              </a:ext>
            </a:extLst>
          </a:blip>
          <a:srcRect l="25000" t="43590" b="2563"/>
          <a:stretch>
            <a:fillRect/>
          </a:stretch>
        </p:blipFill>
        <p:spPr bwMode="auto">
          <a:xfrm>
            <a:off x="457200" y="12192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54273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4116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457200" rtl="0" eaLnBrk="0" fontAlgn="base" hangingPunct="0">
        <a:spcBef>
          <a:spcPct val="0"/>
        </a:spcBef>
        <a:spcAft>
          <a:spcPct val="0"/>
        </a:spcAft>
        <a:defRPr sz="1200">
          <a:solidFill>
            <a:srgbClr val="000000"/>
          </a:solidFill>
          <a:latin typeface="+mj-lt"/>
          <a:ea typeface="+mj-ea"/>
          <a:cs typeface="+mj-cs"/>
          <a:sym typeface="Helvetica" charset="0"/>
        </a:defRPr>
      </a:lvl1pPr>
      <a:lvl2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2pPr>
      <a:lvl3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3pPr>
      <a:lvl4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4pPr>
      <a:lvl5pPr algn="l" defTabSz="457200" rtl="0" eaLnBrk="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5pPr>
      <a:lvl6pPr marL="4572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Helvetica" charset="0"/>
          <a:cs typeface="Helvetica" charset="0"/>
          <a:sym typeface="Helvetica" charset="0"/>
        </a:defRPr>
      </a:lvl9pPr>
    </p:titleStyle>
    <p:bodyStyle>
      <a:lvl1pPr marL="342900" indent="-342900" algn="ctr" rtl="0" eaLnBrk="0" fontAlgn="base" hangingPunct="0">
        <a:spcBef>
          <a:spcPct val="0"/>
        </a:spcBef>
        <a:spcAft>
          <a:spcPct val="0"/>
        </a:spcAft>
        <a:defRPr>
          <a:solidFill>
            <a:srgbClr val="FFFFFF"/>
          </a:solidFill>
          <a:latin typeface="+mn-lt"/>
          <a:ea typeface="+mn-ea"/>
          <a:cs typeface="+mn-cs"/>
          <a:sym typeface="Helvetica" charset="0"/>
        </a:defRPr>
      </a:lvl1pPr>
      <a:lvl2pPr marL="457200" algn="ctr" rtl="0" eaLnBrk="0" fontAlgn="base" hangingPunct="0">
        <a:spcBef>
          <a:spcPct val="0"/>
        </a:spcBef>
        <a:spcAft>
          <a:spcPct val="0"/>
        </a:spcAft>
        <a:defRPr>
          <a:solidFill>
            <a:srgbClr val="FFFFFF"/>
          </a:solidFill>
          <a:latin typeface="+mn-lt"/>
          <a:ea typeface="+mn-ea"/>
          <a:cs typeface="+mn-cs"/>
          <a:sym typeface="Helvetica" charset="0"/>
        </a:defRPr>
      </a:lvl2pPr>
      <a:lvl3pPr marL="914400" algn="ctr" rtl="0" eaLnBrk="0" fontAlgn="base" hangingPunct="0">
        <a:spcBef>
          <a:spcPct val="0"/>
        </a:spcBef>
        <a:spcAft>
          <a:spcPct val="0"/>
        </a:spcAft>
        <a:defRPr>
          <a:solidFill>
            <a:srgbClr val="FFFFFF"/>
          </a:solidFill>
          <a:latin typeface="+mn-lt"/>
          <a:ea typeface="+mn-ea"/>
          <a:cs typeface="+mn-cs"/>
          <a:sym typeface="Helvetica" charset="0"/>
        </a:defRPr>
      </a:lvl3pPr>
      <a:lvl4pPr marL="1371600" algn="ctr" rtl="0" eaLnBrk="0" fontAlgn="base" hangingPunct="0">
        <a:spcBef>
          <a:spcPct val="0"/>
        </a:spcBef>
        <a:spcAft>
          <a:spcPct val="0"/>
        </a:spcAft>
        <a:defRPr>
          <a:solidFill>
            <a:srgbClr val="FFFFFF"/>
          </a:solidFill>
          <a:latin typeface="+mn-lt"/>
          <a:ea typeface="+mn-ea"/>
          <a:cs typeface="+mn-cs"/>
          <a:sym typeface="Helvetica" charset="0"/>
        </a:defRPr>
      </a:lvl4pPr>
      <a:lvl5pPr marL="1828800" algn="ctr" rtl="0" eaLnBrk="0" fontAlgn="base" hangingPunct="0">
        <a:spcBef>
          <a:spcPct val="0"/>
        </a:spcBef>
        <a:spcAft>
          <a:spcPct val="0"/>
        </a:spcAft>
        <a:defRPr>
          <a:solidFill>
            <a:srgbClr val="FFFFFF"/>
          </a:solidFill>
          <a:latin typeface="+mn-lt"/>
          <a:ea typeface="+mn-ea"/>
          <a:cs typeface="+mn-cs"/>
          <a:sym typeface="Helvetica" charset="0"/>
        </a:defRPr>
      </a:lvl5pPr>
      <a:lvl6pPr marL="2286000" algn="ctr" rtl="0" fontAlgn="base" hangingPunct="0">
        <a:spcBef>
          <a:spcPct val="0"/>
        </a:spcBef>
        <a:spcAft>
          <a:spcPct val="0"/>
        </a:spcAft>
        <a:defRPr>
          <a:solidFill>
            <a:srgbClr val="FFFFFF"/>
          </a:solidFill>
          <a:latin typeface="+mn-lt"/>
          <a:ea typeface="+mn-ea"/>
          <a:cs typeface="+mn-cs"/>
          <a:sym typeface="Helvetica" charset="0"/>
        </a:defRPr>
      </a:lvl6pPr>
      <a:lvl7pPr marL="2743200" algn="ctr" rtl="0" fontAlgn="base" hangingPunct="0">
        <a:spcBef>
          <a:spcPct val="0"/>
        </a:spcBef>
        <a:spcAft>
          <a:spcPct val="0"/>
        </a:spcAft>
        <a:defRPr>
          <a:solidFill>
            <a:srgbClr val="FFFFFF"/>
          </a:solidFill>
          <a:latin typeface="+mn-lt"/>
          <a:ea typeface="+mn-ea"/>
          <a:cs typeface="+mn-cs"/>
          <a:sym typeface="Helvetica" charset="0"/>
        </a:defRPr>
      </a:lvl7pPr>
      <a:lvl8pPr marL="3200400" algn="ctr" rtl="0" fontAlgn="base" hangingPunct="0">
        <a:spcBef>
          <a:spcPct val="0"/>
        </a:spcBef>
        <a:spcAft>
          <a:spcPct val="0"/>
        </a:spcAft>
        <a:defRPr>
          <a:solidFill>
            <a:srgbClr val="FFFFFF"/>
          </a:solidFill>
          <a:latin typeface="+mn-lt"/>
          <a:ea typeface="+mn-ea"/>
          <a:cs typeface="+mn-cs"/>
          <a:sym typeface="Helvetica" charset="0"/>
        </a:defRPr>
      </a:lvl8pPr>
      <a:lvl9pPr marL="3657600" algn="ctr" rtl="0" fontAlgn="base" hangingPunct="0">
        <a:spcBef>
          <a:spcPct val="0"/>
        </a:spcBef>
        <a:spcAft>
          <a:spcPct val="0"/>
        </a:spcAft>
        <a:defRPr>
          <a:solidFill>
            <a:srgbClr val="FFFFFF"/>
          </a:solidFill>
          <a:latin typeface="+mn-lt"/>
          <a:ea typeface="+mn-ea"/>
          <a:cs typeface="+mn-cs"/>
          <a:sym typeface="Helvetica"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www.sfu.ca/~saunders/l33098/Ear.f/midear.html" TargetMode="External"/><Relationship Id="rId13" Type="http://schemas.openxmlformats.org/officeDocument/2006/relationships/hyperlink" Target="http://www.wadalab.mech.tohoku.ac.jp/FEM_mid-e.html" TargetMode="External"/><Relationship Id="rId18" Type="http://schemas.openxmlformats.org/officeDocument/2006/relationships/hyperlink" Target="http://www.marshfieldclinic.org/earsurgery/otosclerosis.asp" TargetMode="External"/><Relationship Id="rId3" Type="http://schemas.openxmlformats.org/officeDocument/2006/relationships/tags" Target="../tags/tag42.xml"/><Relationship Id="rId7" Type="http://schemas.openxmlformats.org/officeDocument/2006/relationships/slideLayout" Target="../slideLayouts/slideLayout6.xml"/><Relationship Id="rId12" Type="http://schemas.openxmlformats.org/officeDocument/2006/relationships/hyperlink" Target="http://www.rxabbott.com/eb/hn026.htm" TargetMode="External"/><Relationship Id="rId17" Type="http://schemas.openxmlformats.org/officeDocument/2006/relationships/hyperlink" Target="http://www.entusa.com/eardrum_and_middle_ear.htm" TargetMode="External"/><Relationship Id="rId2" Type="http://schemas.openxmlformats.org/officeDocument/2006/relationships/tags" Target="../tags/tag41.xml"/><Relationship Id="rId16" Type="http://schemas.openxmlformats.org/officeDocument/2006/relationships/hyperlink" Target="http://www.ghorayeb.com/TBFX.html" TargetMode="Externa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hyperlink" Target="http://www.upstate.edu/cdb/grossanat/hnsklattb.shtml" TargetMode="External"/><Relationship Id="rId5" Type="http://schemas.openxmlformats.org/officeDocument/2006/relationships/tags" Target="../tags/tag44.xml"/><Relationship Id="rId15" Type="http://schemas.openxmlformats.org/officeDocument/2006/relationships/hyperlink" Target="http://www.ghorayeb.com/Cholesteatoma.html" TargetMode="External"/><Relationship Id="rId10" Type="http://schemas.openxmlformats.org/officeDocument/2006/relationships/hyperlink" Target="http://www.drjimboyd.com/tt.jpg" TargetMode="External"/><Relationship Id="rId19" Type="http://schemas.openxmlformats.org/officeDocument/2006/relationships/image" Target="../media/image4.jpeg"/><Relationship Id="rId4" Type="http://schemas.openxmlformats.org/officeDocument/2006/relationships/tags" Target="../tags/tag43.xml"/><Relationship Id="rId9" Type="http://schemas.openxmlformats.org/officeDocument/2006/relationships/hyperlink" Target="http://picinfor.googlepages.com/ossicles" TargetMode="External"/><Relationship Id="rId14" Type="http://schemas.openxmlformats.org/officeDocument/2006/relationships/hyperlink" Target="http://hyperphysics.phy-astr.gsu.edu/hbase/sound/earsens.html#c4" TargetMode="External"/></Relationships>
</file>

<file path=ppt/slides/_rels/slide5.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gif"/></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52.png"/><Relationship Id="rId5" Type="http://schemas.openxmlformats.org/officeDocument/2006/relationships/slideLayout" Target="../slideLayouts/slideLayout2.xml"/><Relationship Id="rId4" Type="http://schemas.openxmlformats.org/officeDocument/2006/relationships/tags" Target="../tags/tag5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16632"/>
            <a:ext cx="7772400" cy="1470025"/>
          </a:xfrm>
        </p:spPr>
        <p:txBody>
          <a:bodyPr>
            <a:normAutofit/>
          </a:bodyPr>
          <a:lstStyle/>
          <a:p>
            <a:r>
              <a:rPr lang="en-US" sz="5400" dirty="0" smtClean="0">
                <a:solidFill>
                  <a:srgbClr val="FF0000"/>
                </a:solidFill>
              </a:rPr>
              <a:t>Anatomy of the middle ear</a:t>
            </a:r>
            <a:endParaRPr lang="en-US" sz="5400" dirty="0">
              <a:solidFill>
                <a:srgbClr val="FF0000"/>
              </a:solidFill>
            </a:endParaRPr>
          </a:p>
        </p:txBody>
      </p:sp>
      <p:sp>
        <p:nvSpPr>
          <p:cNvPr id="5" name="Subtitle 2"/>
          <p:cNvSpPr>
            <a:spLocks noGrp="1"/>
          </p:cNvSpPr>
          <p:nvPr/>
        </p:nvSpPr>
        <p:spPr bwMode="auto">
          <a:xfrm>
            <a:off x="426050" y="3068960"/>
            <a:ext cx="8280400"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600"/>
              </a:spcBef>
              <a:buClr>
                <a:schemeClr val="accent1"/>
              </a:buClr>
              <a:buSzPct val="70000"/>
              <a:buFont typeface="Wingdings" pitchFamily="2" charset="2"/>
              <a:buNone/>
            </a:pPr>
            <a:r>
              <a:rPr lang="en-US" sz="3600" b="1" dirty="0">
                <a:solidFill>
                  <a:srgbClr val="0070C0"/>
                </a:solidFill>
                <a:latin typeface="Baskerville Old Face" pitchFamily="18" charset="0"/>
              </a:rPr>
              <a:t>Assistant Professor </a:t>
            </a:r>
          </a:p>
          <a:p>
            <a:pPr algn="ctr">
              <a:spcBef>
                <a:spcPts val="600"/>
              </a:spcBef>
              <a:buClr>
                <a:schemeClr val="accent1"/>
              </a:buClr>
              <a:buSzPct val="70000"/>
              <a:buFont typeface="Wingdings" pitchFamily="2" charset="2"/>
              <a:buNone/>
            </a:pPr>
            <a:r>
              <a:rPr lang="en-US" sz="4400" b="1" dirty="0">
                <a:solidFill>
                  <a:srgbClr val="0070C0"/>
                </a:solidFill>
                <a:latin typeface="Baskerville Old Face" pitchFamily="18" charset="0"/>
              </a:rPr>
              <a:t>Dr. </a:t>
            </a:r>
            <a:r>
              <a:rPr lang="en-US" sz="4400" b="1" dirty="0" err="1">
                <a:solidFill>
                  <a:srgbClr val="0070C0"/>
                </a:solidFill>
                <a:latin typeface="Baskerville Old Face" pitchFamily="18" charset="0"/>
              </a:rPr>
              <a:t>Duraid</a:t>
            </a:r>
            <a:r>
              <a:rPr lang="en-US" sz="4400" b="1" dirty="0">
                <a:solidFill>
                  <a:srgbClr val="0070C0"/>
                </a:solidFill>
                <a:latin typeface="Baskerville Old Face" pitchFamily="18" charset="0"/>
              </a:rPr>
              <a:t> H </a:t>
            </a:r>
            <a:r>
              <a:rPr lang="en-US" sz="4400" b="1" dirty="0" err="1">
                <a:solidFill>
                  <a:srgbClr val="0070C0"/>
                </a:solidFill>
                <a:latin typeface="Baskerville Old Face" pitchFamily="18" charset="0"/>
              </a:rPr>
              <a:t>Abid</a:t>
            </a:r>
            <a:r>
              <a:rPr lang="en-US" sz="4400" b="1" dirty="0">
                <a:solidFill>
                  <a:srgbClr val="0070C0"/>
                </a:solidFill>
                <a:latin typeface="Baskerville Old Face" pitchFamily="18" charset="0"/>
              </a:rPr>
              <a:t> </a:t>
            </a:r>
            <a:r>
              <a:rPr lang="en-US" sz="4400" b="1" dirty="0" err="1">
                <a:solidFill>
                  <a:srgbClr val="0070C0"/>
                </a:solidFill>
                <a:latin typeface="Baskerville Old Face" pitchFamily="18" charset="0"/>
              </a:rPr>
              <a:t>Alkadem</a:t>
            </a:r>
            <a:endParaRPr lang="en-US" sz="4400" b="1" dirty="0">
              <a:solidFill>
                <a:srgbClr val="0070C0"/>
              </a:solidFill>
              <a:latin typeface="Baskerville Old Face" pitchFamily="18" charset="0"/>
            </a:endParaRPr>
          </a:p>
          <a:p>
            <a:pPr>
              <a:spcBef>
                <a:spcPts val="600"/>
              </a:spcBef>
              <a:buClr>
                <a:schemeClr val="accent1"/>
              </a:buClr>
              <a:buSzPct val="70000"/>
              <a:buFont typeface="Wingdings" pitchFamily="2" charset="2"/>
              <a:buNone/>
            </a:pPr>
            <a:r>
              <a:rPr lang="en-US" sz="2000" b="1" dirty="0" err="1">
                <a:solidFill>
                  <a:srgbClr val="0070C0"/>
                </a:solidFill>
                <a:latin typeface="Baskerville Old Face" pitchFamily="18" charset="0"/>
              </a:rPr>
              <a:t>M.B.Ch.B</a:t>
            </a:r>
            <a:r>
              <a:rPr lang="en-US" sz="2000" b="1" dirty="0">
                <a:solidFill>
                  <a:srgbClr val="0070C0"/>
                </a:solidFill>
                <a:latin typeface="Baskerville Old Face" pitchFamily="18" charset="0"/>
              </a:rPr>
              <a:t> (TUCOM)</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MRCS  ENT  (</a:t>
            </a:r>
            <a:r>
              <a:rPr lang="en-US" sz="2000" b="1" dirty="0" err="1">
                <a:solidFill>
                  <a:srgbClr val="0070C0"/>
                </a:solidFill>
                <a:latin typeface="Baskerville Old Face" pitchFamily="18" charset="0"/>
              </a:rPr>
              <a:t>RCSEd</a:t>
            </a:r>
            <a:r>
              <a:rPr lang="en-US" sz="2000" b="1" dirty="0">
                <a:solidFill>
                  <a:srgbClr val="0070C0"/>
                </a:solidFill>
                <a:latin typeface="Baskerville Old Face" pitchFamily="18" charset="0"/>
              </a:rPr>
              <a:t>, UK),</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DOHNS (</a:t>
            </a:r>
            <a:r>
              <a:rPr lang="en-US" sz="2000" b="1" dirty="0" err="1">
                <a:solidFill>
                  <a:srgbClr val="0070C0"/>
                </a:solidFill>
                <a:latin typeface="Baskerville Old Face" pitchFamily="18" charset="0"/>
              </a:rPr>
              <a:t>RCSEd</a:t>
            </a:r>
            <a:r>
              <a:rPr lang="en-US" sz="2000" b="1" dirty="0">
                <a:solidFill>
                  <a:srgbClr val="0070C0"/>
                </a:solidFill>
                <a:latin typeface="Baskerville Old Face" pitchFamily="18" charset="0"/>
              </a:rPr>
              <a:t>, UK),</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MRES  Anatomy ( Liverpool, UK)</a:t>
            </a:r>
          </a:p>
          <a:p>
            <a:pPr>
              <a:spcBef>
                <a:spcPts val="600"/>
              </a:spcBef>
              <a:buClr>
                <a:schemeClr val="accent1"/>
              </a:buClr>
              <a:buSzPct val="70000"/>
              <a:buFont typeface="Wingdings" pitchFamily="2" charset="2"/>
              <a:buNone/>
            </a:pPr>
            <a:endParaRPr lang="en-US" sz="2000" b="1" dirty="0">
              <a:solidFill>
                <a:srgbClr val="0070C0"/>
              </a:solidFill>
              <a:latin typeface="Baskerville Old Face" pitchFamily="18" charset="0"/>
            </a:endParaRPr>
          </a:p>
          <a:p>
            <a:pPr>
              <a:spcBef>
                <a:spcPts val="600"/>
              </a:spcBef>
              <a:buClr>
                <a:schemeClr val="accent1"/>
              </a:buClr>
              <a:buSzPct val="70000"/>
              <a:buFont typeface="Wingdings" pitchFamily="2" charset="2"/>
              <a:buNone/>
            </a:pPr>
            <a:endParaRPr lang="en-US" sz="2000" b="1" dirty="0">
              <a:solidFill>
                <a:srgbClr val="0070C0"/>
              </a:solidFill>
              <a:latin typeface="Palatino Linotype" pitchFamily="18" charset="0"/>
            </a:endParaRPr>
          </a:p>
        </p:txBody>
      </p:sp>
    </p:spTree>
    <p:extLst>
      <p:ext uri="{BB962C8B-B14F-4D97-AF65-F5344CB8AC3E}">
        <p14:creationId xmlns:p14="http://schemas.microsoft.com/office/powerpoint/2010/main" val="3048543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outerShdw blurRad="38100" dist="38100" dir="2700000" algn="tl">
                    <a:srgbClr val="000000">
                      <a:alpha val="43137"/>
                    </a:srgbClr>
                  </a:outerShdw>
                </a:effectLst>
              </a:rPr>
              <a:t>The middle ear </a:t>
            </a:r>
          </a:p>
        </p:txBody>
      </p:sp>
      <p:sp>
        <p:nvSpPr>
          <p:cNvPr id="3" name="Content Placeholder 2"/>
          <p:cNvSpPr>
            <a:spLocks noGrp="1"/>
          </p:cNvSpPr>
          <p:nvPr>
            <p:ph idx="1"/>
          </p:nvPr>
        </p:nvSpPr>
        <p:spPr/>
        <p:txBody>
          <a:bodyPr>
            <a:normAutofit lnSpcReduction="10000"/>
          </a:bodyPr>
          <a:lstStyle/>
          <a:p>
            <a:r>
              <a:rPr lang="en-US" dirty="0" smtClean="0"/>
              <a:t>The middle ear or </a:t>
            </a:r>
            <a:r>
              <a:rPr lang="en-US" dirty="0"/>
              <a:t>tympanic cavity is an irregular, laterally compressed space within the </a:t>
            </a:r>
            <a:r>
              <a:rPr lang="en-US" b="1" dirty="0">
                <a:solidFill>
                  <a:srgbClr val="00B050"/>
                </a:solidFill>
              </a:rPr>
              <a:t>temporal bone</a:t>
            </a:r>
            <a:r>
              <a:rPr lang="en-US" dirty="0"/>
              <a:t>. It is filled with </a:t>
            </a:r>
            <a:r>
              <a:rPr lang="en-US" b="1" dirty="0">
                <a:solidFill>
                  <a:srgbClr val="00B050"/>
                </a:solidFill>
              </a:rPr>
              <a:t>air</a:t>
            </a:r>
            <a:r>
              <a:rPr lang="en-US" dirty="0"/>
              <a:t>, which is conveyed to it from the nasal part of the pharynx through the </a:t>
            </a:r>
            <a:r>
              <a:rPr lang="en-US" b="1" dirty="0">
                <a:solidFill>
                  <a:srgbClr val="00B050"/>
                </a:solidFill>
              </a:rPr>
              <a:t>auditory tube</a:t>
            </a:r>
            <a:r>
              <a:rPr lang="en-US" dirty="0"/>
              <a:t>. It contains a chain of movable bones, which connect its lateral to its medial wall, and serve to convey the vibrations communicated to the tympanic membrane across the cavity to the internal ear.</a:t>
            </a:r>
          </a:p>
        </p:txBody>
      </p:sp>
    </p:spTree>
    <p:extLst>
      <p:ext uri="{BB962C8B-B14F-4D97-AF65-F5344CB8AC3E}">
        <p14:creationId xmlns:p14="http://schemas.microsoft.com/office/powerpoint/2010/main" val="2962043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image4.png"/>
          <p:cNvPicPr>
            <a:picLocks noChangeAspect="1"/>
          </p:cNvPicPr>
          <p:nvPr/>
        </p:nvPicPr>
        <p:blipFill>
          <a:blip r:embed="rId2">
            <a:extLst>
              <a:ext uri="{28A0092B-C50C-407E-A947-70E740481C1C}">
                <a14:useLocalDpi xmlns:a14="http://schemas.microsoft.com/office/drawing/2010/main" val="0"/>
              </a:ext>
            </a:extLst>
          </a:blip>
          <a:srcRect b="4362"/>
          <a:stretch>
            <a:fillRect/>
          </a:stretch>
        </p:blipFill>
        <p:spPr bwMode="auto">
          <a:xfrm>
            <a:off x="822325" y="0"/>
            <a:ext cx="8093075"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2" name="Picture 2" descr="image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03200"/>
            <a:ext cx="4876800" cy="650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3" name="Picture 3" descr="image5.jpg"/>
          <p:cNvPicPr>
            <a:picLocks noChangeAspect="1"/>
          </p:cNvPicPr>
          <p:nvPr/>
        </p:nvPicPr>
        <p:blipFill>
          <a:blip r:embed="rId3">
            <a:extLst>
              <a:ext uri="{28A0092B-C50C-407E-A947-70E740481C1C}">
                <a14:useLocalDpi xmlns:a14="http://schemas.microsoft.com/office/drawing/2010/main" val="0"/>
              </a:ext>
            </a:extLst>
          </a:blip>
          <a:srcRect l="43750" t="37891" b="24608"/>
          <a:stretch>
            <a:fillRect/>
          </a:stretch>
        </p:blipFill>
        <p:spPr bwMode="auto">
          <a:xfrm>
            <a:off x="1447800" y="74613"/>
            <a:ext cx="6943725" cy="617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4" name="AutoShape 4"/>
          <p:cNvSpPr>
            <a:spLocks/>
          </p:cNvSpPr>
          <p:nvPr/>
        </p:nvSpPr>
        <p:spPr bwMode="auto">
          <a:xfrm>
            <a:off x="4495800" y="2438400"/>
            <a:ext cx="2362200" cy="2895600"/>
          </a:xfrm>
          <a:custGeom>
            <a:avLst/>
            <a:gdLst>
              <a:gd name="T0" fmla="*/ 1181100 w 21600"/>
              <a:gd name="T1" fmla="*/ 1447800 h 21600"/>
              <a:gd name="T2" fmla="*/ 1181100 w 21600"/>
              <a:gd name="T3" fmla="*/ 1447800 h 21600"/>
              <a:gd name="T4" fmla="*/ 1181100 w 21600"/>
              <a:gd name="T5" fmla="*/ 1447800 h 21600"/>
              <a:gd name="T6" fmla="*/ 1181100 w 21600"/>
              <a:gd name="T7" fmla="*/ 1447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4F81BD">
              <a:alpha val="27058"/>
            </a:srgbClr>
          </a:solidFill>
          <a:ln w="25400" cap="flat" cmpd="sng">
            <a:solidFill>
              <a:srgbClr val="3A5E8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5845" name="AutoShape 5"/>
          <p:cNvSpPr>
            <a:spLocks/>
          </p:cNvSpPr>
          <p:nvPr/>
        </p:nvSpPr>
        <p:spPr bwMode="auto">
          <a:xfrm>
            <a:off x="3552825" y="2317750"/>
            <a:ext cx="860425" cy="657225"/>
          </a:xfrm>
          <a:custGeom>
            <a:avLst/>
            <a:gdLst>
              <a:gd name="T0" fmla="*/ 430213 w 20756"/>
              <a:gd name="T1" fmla="*/ 340339 h 21018"/>
              <a:gd name="T2" fmla="*/ 430213 w 20756"/>
              <a:gd name="T3" fmla="*/ 340339 h 21018"/>
              <a:gd name="T4" fmla="*/ 430213 w 20756"/>
              <a:gd name="T5" fmla="*/ 340339 h 21018"/>
              <a:gd name="T6" fmla="*/ 430213 w 20756"/>
              <a:gd name="T7" fmla="*/ 340339 h 210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56" h="21018">
                <a:moveTo>
                  <a:pt x="3837" y="61"/>
                </a:moveTo>
                <a:cubicBezTo>
                  <a:pt x="767" y="-375"/>
                  <a:pt x="658" y="1588"/>
                  <a:pt x="219" y="3115"/>
                </a:cubicBezTo>
                <a:cubicBezTo>
                  <a:pt x="-219" y="4643"/>
                  <a:pt x="-55" y="7043"/>
                  <a:pt x="1206" y="9224"/>
                </a:cubicBezTo>
                <a:cubicBezTo>
                  <a:pt x="2467" y="11406"/>
                  <a:pt x="5482" y="14243"/>
                  <a:pt x="7785" y="16206"/>
                </a:cubicBezTo>
                <a:cubicBezTo>
                  <a:pt x="10087" y="18170"/>
                  <a:pt x="12938" y="21225"/>
                  <a:pt x="15021" y="21006"/>
                </a:cubicBezTo>
                <a:cubicBezTo>
                  <a:pt x="17104" y="20788"/>
                  <a:pt x="19681" y="17443"/>
                  <a:pt x="20284" y="14897"/>
                </a:cubicBezTo>
                <a:cubicBezTo>
                  <a:pt x="20887" y="12352"/>
                  <a:pt x="21381" y="8206"/>
                  <a:pt x="18639" y="5734"/>
                </a:cubicBezTo>
                <a:cubicBezTo>
                  <a:pt x="15898" y="3261"/>
                  <a:pt x="6907" y="497"/>
                  <a:pt x="3837" y="61"/>
                </a:cubicBezTo>
                <a:close/>
              </a:path>
            </a:pathLst>
          </a:custGeom>
          <a:solidFill>
            <a:srgbClr val="4F81BD">
              <a:alpha val="30980"/>
            </a:srgbClr>
          </a:solidFill>
          <a:ln w="25400" cap="flat" cmpd="sng">
            <a:solidFill>
              <a:srgbClr val="3A5E8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5846" name="AutoShape 6"/>
          <p:cNvSpPr>
            <a:spLocks/>
          </p:cNvSpPr>
          <p:nvPr/>
        </p:nvSpPr>
        <p:spPr bwMode="auto">
          <a:xfrm>
            <a:off x="4295775" y="2686050"/>
            <a:ext cx="577850" cy="623888"/>
          </a:xfrm>
          <a:custGeom>
            <a:avLst/>
            <a:gdLst>
              <a:gd name="T0" fmla="*/ 288911 w 20623"/>
              <a:gd name="T1" fmla="*/ 326511 h 20644"/>
              <a:gd name="T2" fmla="*/ 288911 w 20623"/>
              <a:gd name="T3" fmla="*/ 326511 h 20644"/>
              <a:gd name="T4" fmla="*/ 288911 w 20623"/>
              <a:gd name="T5" fmla="*/ 326511 h 20644"/>
              <a:gd name="T6" fmla="*/ 288911 w 20623"/>
              <a:gd name="T7" fmla="*/ 326511 h 20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23" h="20644">
                <a:moveTo>
                  <a:pt x="6429" y="44"/>
                </a:moveTo>
                <a:cubicBezTo>
                  <a:pt x="3830" y="571"/>
                  <a:pt x="2531" y="6291"/>
                  <a:pt x="1556" y="8624"/>
                </a:cubicBezTo>
                <a:cubicBezTo>
                  <a:pt x="582" y="10957"/>
                  <a:pt x="-798" y="12086"/>
                  <a:pt x="582" y="14043"/>
                </a:cubicBezTo>
                <a:cubicBezTo>
                  <a:pt x="1962" y="16000"/>
                  <a:pt x="6835" y="19612"/>
                  <a:pt x="9839" y="20365"/>
                </a:cubicBezTo>
                <a:cubicBezTo>
                  <a:pt x="12844" y="21118"/>
                  <a:pt x="16823" y="20290"/>
                  <a:pt x="18609" y="18559"/>
                </a:cubicBezTo>
                <a:cubicBezTo>
                  <a:pt x="20395" y="16828"/>
                  <a:pt x="20802" y="12161"/>
                  <a:pt x="20558" y="9979"/>
                </a:cubicBezTo>
                <a:cubicBezTo>
                  <a:pt x="20314" y="7796"/>
                  <a:pt x="19421" y="7119"/>
                  <a:pt x="17147" y="5463"/>
                </a:cubicBezTo>
                <a:cubicBezTo>
                  <a:pt x="14874" y="3807"/>
                  <a:pt x="9027" y="-482"/>
                  <a:pt x="6429" y="44"/>
                </a:cubicBezTo>
                <a:close/>
              </a:path>
            </a:pathLst>
          </a:custGeom>
          <a:solidFill>
            <a:srgbClr val="4F81BD">
              <a:alpha val="30980"/>
            </a:srgbClr>
          </a:solidFill>
          <a:ln w="25400" cap="flat" cmpd="sng">
            <a:solidFill>
              <a:srgbClr val="3A5E8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5847" name="AutoShape 7"/>
          <p:cNvSpPr>
            <a:spLocks/>
          </p:cNvSpPr>
          <p:nvPr/>
        </p:nvSpPr>
        <p:spPr bwMode="auto">
          <a:xfrm>
            <a:off x="5003800" y="3219450"/>
            <a:ext cx="836613" cy="1135063"/>
          </a:xfrm>
          <a:custGeom>
            <a:avLst/>
            <a:gdLst>
              <a:gd name="T0" fmla="*/ 418307 w 20710"/>
              <a:gd name="T1" fmla="*/ 587563 h 20852"/>
              <a:gd name="T2" fmla="*/ 418307 w 20710"/>
              <a:gd name="T3" fmla="*/ 587563 h 20852"/>
              <a:gd name="T4" fmla="*/ 418307 w 20710"/>
              <a:gd name="T5" fmla="*/ 587563 h 20852"/>
              <a:gd name="T6" fmla="*/ 418307 w 20710"/>
              <a:gd name="T7" fmla="*/ 587563 h 20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10" h="20852">
                <a:moveTo>
                  <a:pt x="666" y="410"/>
                </a:moveTo>
                <a:cubicBezTo>
                  <a:pt x="1589" y="-368"/>
                  <a:pt x="3686" y="60"/>
                  <a:pt x="5699" y="877"/>
                </a:cubicBezTo>
                <a:cubicBezTo>
                  <a:pt x="7712" y="1694"/>
                  <a:pt x="10313" y="3290"/>
                  <a:pt x="12745" y="5314"/>
                </a:cubicBezTo>
                <a:cubicBezTo>
                  <a:pt x="15178" y="7337"/>
                  <a:pt x="19246" y="10762"/>
                  <a:pt x="20295" y="13020"/>
                </a:cubicBezTo>
                <a:cubicBezTo>
                  <a:pt x="21344" y="15277"/>
                  <a:pt x="20211" y="17573"/>
                  <a:pt x="19037" y="18857"/>
                </a:cubicBezTo>
                <a:cubicBezTo>
                  <a:pt x="17862" y="20142"/>
                  <a:pt x="15639" y="21232"/>
                  <a:pt x="13249" y="20726"/>
                </a:cubicBezTo>
                <a:cubicBezTo>
                  <a:pt x="10858" y="20220"/>
                  <a:pt x="6622" y="17651"/>
                  <a:pt x="4693" y="15822"/>
                </a:cubicBezTo>
                <a:cubicBezTo>
                  <a:pt x="2763" y="13993"/>
                  <a:pt x="2428" y="11463"/>
                  <a:pt x="1673" y="9750"/>
                </a:cubicBezTo>
                <a:cubicBezTo>
                  <a:pt x="918" y="8038"/>
                  <a:pt x="331" y="7182"/>
                  <a:pt x="163" y="5547"/>
                </a:cubicBezTo>
                <a:cubicBezTo>
                  <a:pt x="-5" y="3913"/>
                  <a:pt x="-256" y="1188"/>
                  <a:pt x="666" y="410"/>
                </a:cubicBezTo>
                <a:close/>
              </a:path>
            </a:pathLst>
          </a:custGeom>
          <a:solidFill>
            <a:srgbClr val="4F81BD">
              <a:alpha val="30980"/>
            </a:srgbClr>
          </a:solidFill>
          <a:ln w="25400" cap="flat" cmpd="sng">
            <a:solidFill>
              <a:srgbClr val="3A5E8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5848" name="AutoShape 8"/>
          <p:cNvSpPr>
            <a:spLocks/>
          </p:cNvSpPr>
          <p:nvPr/>
        </p:nvSpPr>
        <p:spPr bwMode="auto">
          <a:xfrm>
            <a:off x="4799013" y="2795588"/>
            <a:ext cx="2073275" cy="2566987"/>
          </a:xfrm>
          <a:custGeom>
            <a:avLst/>
            <a:gdLst>
              <a:gd name="T0" fmla="*/ 1036587 w 20599"/>
              <a:gd name="T1" fmla="*/ 1293989 h 21401"/>
              <a:gd name="T2" fmla="*/ 1036587 w 20599"/>
              <a:gd name="T3" fmla="*/ 1293989 h 21401"/>
              <a:gd name="T4" fmla="*/ 1036587 w 20599"/>
              <a:gd name="T5" fmla="*/ 1293989 h 21401"/>
              <a:gd name="T6" fmla="*/ 1036587 w 20599"/>
              <a:gd name="T7" fmla="*/ 1293989 h 214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99" h="21401">
                <a:moveTo>
                  <a:pt x="379" y="6"/>
                </a:moveTo>
                <a:cubicBezTo>
                  <a:pt x="1505" y="-88"/>
                  <a:pt x="5844" y="784"/>
                  <a:pt x="8400" y="1599"/>
                </a:cubicBezTo>
                <a:cubicBezTo>
                  <a:pt x="10956" y="2415"/>
                  <a:pt x="13771" y="3496"/>
                  <a:pt x="15717" y="4899"/>
                </a:cubicBezTo>
                <a:cubicBezTo>
                  <a:pt x="17664" y="6302"/>
                  <a:pt x="19306" y="8199"/>
                  <a:pt x="20080" y="10019"/>
                </a:cubicBezTo>
                <a:cubicBezTo>
                  <a:pt x="20854" y="11840"/>
                  <a:pt x="20596" y="13926"/>
                  <a:pt x="20361" y="15822"/>
                </a:cubicBezTo>
                <a:cubicBezTo>
                  <a:pt x="20126" y="17719"/>
                  <a:pt x="20314" y="21512"/>
                  <a:pt x="18672" y="21398"/>
                </a:cubicBezTo>
                <a:cubicBezTo>
                  <a:pt x="17031" y="21284"/>
                  <a:pt x="12038" y="16789"/>
                  <a:pt x="10511" y="15140"/>
                </a:cubicBezTo>
                <a:cubicBezTo>
                  <a:pt x="8983" y="13490"/>
                  <a:pt x="9560" y="12105"/>
                  <a:pt x="9507" y="11499"/>
                </a:cubicBezTo>
                <a:cubicBezTo>
                  <a:pt x="9453" y="10892"/>
                  <a:pt x="10162" y="12048"/>
                  <a:pt x="10189" y="11499"/>
                </a:cubicBezTo>
                <a:cubicBezTo>
                  <a:pt x="10216" y="10949"/>
                  <a:pt x="10551" y="9450"/>
                  <a:pt x="9667" y="8199"/>
                </a:cubicBezTo>
                <a:cubicBezTo>
                  <a:pt x="8782" y="6947"/>
                  <a:pt x="6219" y="4994"/>
                  <a:pt x="4882" y="3989"/>
                </a:cubicBezTo>
                <a:cubicBezTo>
                  <a:pt x="3545" y="2984"/>
                  <a:pt x="2373" y="2889"/>
                  <a:pt x="1646" y="2168"/>
                </a:cubicBezTo>
                <a:cubicBezTo>
                  <a:pt x="919" y="1448"/>
                  <a:pt x="-746" y="101"/>
                  <a:pt x="379" y="6"/>
                </a:cubicBezTo>
                <a:close/>
              </a:path>
            </a:pathLst>
          </a:custGeom>
          <a:solidFill>
            <a:srgbClr val="4F81BD">
              <a:alpha val="30980"/>
            </a:srgbClr>
          </a:solidFill>
          <a:ln w="25400" cap="flat" cmpd="sng">
            <a:solidFill>
              <a:srgbClr val="3A5E8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Tree>
    <p:extLst>
      <p:ext uri="{BB962C8B-B14F-4D97-AF65-F5344CB8AC3E}">
        <p14:creationId xmlns:p14="http://schemas.microsoft.com/office/powerpoint/2010/main" val="4082801521"/>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127232" presetClass="entr" presetSubtype="33743784" fill="hold" nodeType="afterEffect">
                                  <p:stCondLst>
                                    <p:cond delay="0"/>
                                  </p:stCondLst>
                                  <p:childTnLst>
                                    <p:set>
                                      <p:cBhvr>
                                        <p:cTn id="6" dur="1" fill="hold">
                                          <p:stCondLst>
                                            <p:cond delay="499"/>
                                          </p:stCondLst>
                                        </p:cTn>
                                        <p:tgtEl>
                                          <p:spTgt spid="358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5844"/>
                                        </p:tgtEl>
                                        <p:attrNameLst>
                                          <p:attrName>style.visibility</p:attrName>
                                        </p:attrNameLst>
                                      </p:cBhvr>
                                      <p:to>
                                        <p:strVal val="visible"/>
                                      </p:to>
                                    </p:set>
                                    <p:animEffect transition="in" filter="box(in)">
                                      <p:cBhvr>
                                        <p:cTn id="11" dur="500"/>
                                        <p:tgtEl>
                                          <p:spTgt spid="35844"/>
                                        </p:tgtEl>
                                      </p:cBhvr>
                                    </p:animEffect>
                                  </p:childTnLst>
                                </p:cTn>
                              </p:par>
                            </p:childTnLst>
                          </p:cTn>
                        </p:par>
                        <p:par>
                          <p:cTn id="12" fill="hold" nodeType="afterGroup">
                            <p:stCondLst>
                              <p:cond delay="500"/>
                            </p:stCondLst>
                            <p:childTnLst>
                              <p:par>
                                <p:cTn id="13" presetID="34127232" presetClass="entr" presetSubtype="161025232" fill="hold" nodeType="afterEffect">
                                  <p:stCondLst>
                                    <p:cond delay="0"/>
                                  </p:stCondLst>
                                  <p:childTnLst>
                                    <p:set>
                                      <p:cBhvr>
                                        <p:cTn id="14" dur="1" fill="hold">
                                          <p:stCondLst>
                                            <p:cond delay="499"/>
                                          </p:stCondLst>
                                        </p:cTn>
                                        <p:tgtEl>
                                          <p:spTgt spid="358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84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84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584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5848"/>
                                        </p:tgtEl>
                                        <p:attrNameLst>
                                          <p:attrName>style.visibility</p:attrName>
                                        </p:attrNameLst>
                                      </p:cBhvr>
                                      <p:to>
                                        <p:strVal val="visible"/>
                                      </p:to>
                                    </p:set>
                                  </p:childTnLst>
                                </p:cTn>
                              </p:par>
                            </p:childTnLst>
                          </p:cTn>
                        </p:par>
                        <p:par>
                          <p:cTn id="31" fill="hold" nodeType="afterGroup">
                            <p:stCondLst>
                              <p:cond delay="500"/>
                            </p:stCondLst>
                            <p:childTnLst>
                              <p:par>
                                <p:cTn id="32" presetID="34127232" presetClass="entr" presetSubtype="21133608" fill="hold" nodeType="afterEffect">
                                  <p:stCondLst>
                                    <p:cond delay="0"/>
                                  </p:stCondLst>
                                  <p:childTnLst>
                                    <p:set>
                                      <p:cBhvr>
                                        <p:cTn id="33" dur="1" fill="hold">
                                          <p:stCondLst>
                                            <p:cond delay="499"/>
                                          </p:stCondLst>
                                        </p:cTn>
                                        <p:tgtEl>
                                          <p:spTgt spid="358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animBg="1"/>
      <p:bldP spid="35846" grpId="0" animBg="1"/>
      <p:bldP spid="35847" grpId="0" animBg="1"/>
      <p:bldP spid="358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custDataLst>
              <p:tags r:id="rId2"/>
            </p:custDataLst>
          </p:nvPr>
        </p:nvSpPr>
        <p:spPr/>
        <p:txBody>
          <a:bodyPr/>
          <a:lstStyle/>
          <a:p>
            <a:pPr eaLnBrk="1" hangingPunct="1"/>
            <a:r>
              <a:rPr lang="en-US" altLang="en-US" smtClean="0"/>
              <a:t>Middle Ear</a:t>
            </a:r>
          </a:p>
        </p:txBody>
      </p:sp>
      <p:sp>
        <p:nvSpPr>
          <p:cNvPr id="24579" name="Rectangle 3"/>
          <p:cNvSpPr>
            <a:spLocks noChangeArrowheads="1"/>
          </p:cNvSpPr>
          <p:nvPr>
            <p:custDataLst>
              <p:tags r:id="rId3"/>
            </p:custDataLst>
          </p:nvPr>
        </p:nvSpPr>
        <p:spPr bwMode="auto">
          <a:xfrm>
            <a:off x="228600" y="2057400"/>
            <a:ext cx="4038600" cy="4495800"/>
          </a:xfrm>
          <a:prstGeom prst="rect">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ln w="9525">
            <a:solidFill>
              <a:schemeClr val="tx1"/>
            </a:solidFill>
            <a:miter lim="800000"/>
            <a:headEnd/>
            <a:tailEnd/>
          </a:ln>
        </p:spPr>
        <p:txBody>
          <a:bodyPr wrap="none" anchor="ctr"/>
          <a:lstStyle/>
          <a:p>
            <a:pPr algn="ctr" eaLnBrk="1" hangingPunct="1"/>
            <a:r>
              <a:rPr lang="en-US" altLang="en-US" sz="3600">
                <a:solidFill>
                  <a:srgbClr val="FFFFFF"/>
                </a:solidFill>
              </a:rPr>
              <a:t>Tympanic Cavity</a:t>
            </a:r>
          </a:p>
          <a:p>
            <a:pPr algn="ctr" eaLnBrk="1" hangingPunct="1"/>
            <a:r>
              <a:rPr lang="en-US" altLang="en-US" sz="3600">
                <a:solidFill>
                  <a:srgbClr val="FFFFFF"/>
                </a:solidFill>
              </a:rPr>
              <a:t>Tympanic Membrane</a:t>
            </a:r>
          </a:p>
          <a:p>
            <a:pPr algn="ctr" eaLnBrk="1" hangingPunct="1"/>
            <a:r>
              <a:rPr lang="en-US" altLang="en-US" sz="3600">
                <a:solidFill>
                  <a:srgbClr val="FFFFFF"/>
                </a:solidFill>
              </a:rPr>
              <a:t>Ossicles</a:t>
            </a:r>
          </a:p>
          <a:p>
            <a:pPr algn="ctr" eaLnBrk="1" hangingPunct="1"/>
            <a:r>
              <a:rPr lang="en-US" altLang="en-US" sz="3600">
                <a:solidFill>
                  <a:srgbClr val="FFFFFF"/>
                </a:solidFill>
              </a:rPr>
              <a:t>Middle Ear Muscles</a:t>
            </a:r>
          </a:p>
          <a:p>
            <a:pPr algn="ctr" eaLnBrk="1" hangingPunct="1"/>
            <a:r>
              <a:rPr lang="en-US" altLang="en-US" sz="3600">
                <a:solidFill>
                  <a:srgbClr val="FFFFFF"/>
                </a:solidFill>
              </a:rPr>
              <a:t>Eustachian Tube</a:t>
            </a:r>
          </a:p>
          <a:p>
            <a:pPr algn="ctr" eaLnBrk="1" hangingPunct="1"/>
            <a:r>
              <a:rPr lang="en-US" altLang="en-US" sz="3600">
                <a:solidFill>
                  <a:srgbClr val="FFFFFF"/>
                </a:solidFill>
              </a:rPr>
              <a:t>Mastoid</a:t>
            </a:r>
          </a:p>
        </p:txBody>
      </p:sp>
      <p:sp>
        <p:nvSpPr>
          <p:cNvPr id="24580" name="Text Box 4"/>
          <p:cNvSpPr txBox="1">
            <a:spLocks noChangeArrowheads="1"/>
          </p:cNvSpPr>
          <p:nvPr>
            <p:custDataLst>
              <p:tags r:id="rId4"/>
            </p:custDataLst>
          </p:nvPr>
        </p:nvSpPr>
        <p:spPr bwMode="auto">
          <a:xfrm>
            <a:off x="4648200" y="1752600"/>
            <a:ext cx="3962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a:spcBef>
                <a:spcPct val="50000"/>
              </a:spcBef>
            </a:pPr>
            <a:r>
              <a:rPr lang="en-US" altLang="en-US" sz="2000" u="sng" dirty="0">
                <a:solidFill>
                  <a:srgbClr val="00B0F0"/>
                </a:solidFill>
              </a:rPr>
              <a:t>Tympanic membrane</a:t>
            </a:r>
          </a:p>
          <a:p>
            <a:pPr eaLnBrk="1" hangingPunct="1">
              <a:spcBef>
                <a:spcPct val="50000"/>
              </a:spcBef>
            </a:pPr>
            <a:r>
              <a:rPr lang="en-US" altLang="en-US" sz="2000" dirty="0">
                <a:hlinkClick r:id="rId8"/>
              </a:rPr>
              <a:t>Middle Ear Cavity</a:t>
            </a:r>
            <a:endParaRPr lang="en-US" altLang="en-US" sz="2000" dirty="0"/>
          </a:p>
          <a:p>
            <a:pPr eaLnBrk="1" hangingPunct="1">
              <a:spcBef>
                <a:spcPct val="50000"/>
              </a:spcBef>
            </a:pPr>
            <a:r>
              <a:rPr lang="en-US" altLang="en-US" sz="2000" dirty="0" err="1">
                <a:hlinkClick r:id="rId9"/>
              </a:rPr>
              <a:t>Ossicles</a:t>
            </a:r>
            <a:r>
              <a:rPr lang="en-US" altLang="en-US" sz="2000" dirty="0"/>
              <a:t>  </a:t>
            </a:r>
          </a:p>
          <a:p>
            <a:pPr eaLnBrk="1" hangingPunct="1">
              <a:spcBef>
                <a:spcPct val="50000"/>
              </a:spcBef>
            </a:pPr>
            <a:r>
              <a:rPr lang="en-US" altLang="en-US" sz="2000" dirty="0">
                <a:hlinkClick r:id="rId10"/>
              </a:rPr>
              <a:t>Middle Ear Muscles</a:t>
            </a:r>
            <a:endParaRPr lang="en-US" altLang="en-US" sz="2000" dirty="0"/>
          </a:p>
          <a:p>
            <a:pPr eaLnBrk="1" hangingPunct="1">
              <a:spcBef>
                <a:spcPct val="50000"/>
              </a:spcBef>
            </a:pPr>
            <a:r>
              <a:rPr lang="en-US" altLang="en-US" sz="2000" dirty="0">
                <a:hlinkClick r:id="rId11"/>
              </a:rPr>
              <a:t>Mastoid</a:t>
            </a:r>
            <a:endParaRPr lang="en-US" altLang="en-US" sz="2000" dirty="0"/>
          </a:p>
          <a:p>
            <a:pPr eaLnBrk="1" hangingPunct="1">
              <a:spcBef>
                <a:spcPct val="50000"/>
              </a:spcBef>
            </a:pPr>
            <a:r>
              <a:rPr lang="en-US" altLang="en-US" sz="2000" u="sng" dirty="0">
                <a:hlinkClick r:id="rId12"/>
              </a:rPr>
              <a:t>Eustachian Tube</a:t>
            </a:r>
            <a:endParaRPr lang="en-US" altLang="en-US" sz="2000" u="sng" dirty="0"/>
          </a:p>
          <a:p>
            <a:pPr eaLnBrk="1" hangingPunct="1">
              <a:spcBef>
                <a:spcPct val="50000"/>
              </a:spcBef>
            </a:pPr>
            <a:r>
              <a:rPr lang="en-US" altLang="en-US" sz="2000" dirty="0">
                <a:hlinkClick r:id="rId13"/>
              </a:rPr>
              <a:t>Function      </a:t>
            </a:r>
            <a:r>
              <a:rPr lang="en-US" altLang="en-US" sz="2000" dirty="0">
                <a:hlinkClick r:id="rId14"/>
              </a:rPr>
              <a:t>Amplifier</a:t>
            </a:r>
            <a:endParaRPr lang="en-US" altLang="en-US" sz="2000" dirty="0"/>
          </a:p>
        </p:txBody>
      </p:sp>
      <p:sp>
        <p:nvSpPr>
          <p:cNvPr id="24581" name="Text Box 5"/>
          <p:cNvSpPr txBox="1">
            <a:spLocks noChangeArrowheads="1"/>
          </p:cNvSpPr>
          <p:nvPr>
            <p:custDataLst>
              <p:tags r:id="rId5"/>
            </p:custDataLst>
          </p:nvPr>
        </p:nvSpPr>
        <p:spPr bwMode="auto">
          <a:xfrm>
            <a:off x="4648200" y="4953000"/>
            <a:ext cx="35814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eaLnBrk="1" hangingPunct="1">
              <a:spcBef>
                <a:spcPct val="50000"/>
              </a:spcBef>
            </a:pPr>
            <a:r>
              <a:rPr lang="en-US" altLang="en-US" sz="2000" dirty="0" err="1">
                <a:hlinkClick r:id="rId15"/>
              </a:rPr>
              <a:t>Cholesteatoma</a:t>
            </a:r>
            <a:endParaRPr lang="en-US" altLang="en-US" sz="2000" dirty="0"/>
          </a:p>
          <a:p>
            <a:pPr eaLnBrk="1" hangingPunct="1">
              <a:spcBef>
                <a:spcPct val="50000"/>
              </a:spcBef>
            </a:pPr>
            <a:r>
              <a:rPr lang="en-US" altLang="en-US" sz="2000" dirty="0">
                <a:hlinkClick r:id="rId16"/>
              </a:rPr>
              <a:t>Temporal bone fractures</a:t>
            </a:r>
            <a:endParaRPr lang="en-US" altLang="en-US" sz="2000" dirty="0"/>
          </a:p>
          <a:p>
            <a:pPr eaLnBrk="1" hangingPunct="1">
              <a:spcBef>
                <a:spcPct val="50000"/>
              </a:spcBef>
            </a:pPr>
            <a:r>
              <a:rPr lang="en-US" altLang="en-US" sz="2000" dirty="0">
                <a:hlinkClick r:id="rId17"/>
              </a:rPr>
              <a:t>Otitis Media</a:t>
            </a:r>
            <a:endParaRPr lang="en-US" altLang="en-US" sz="2000" dirty="0"/>
          </a:p>
          <a:p>
            <a:pPr eaLnBrk="1" hangingPunct="1">
              <a:spcBef>
                <a:spcPct val="50000"/>
              </a:spcBef>
            </a:pPr>
            <a:r>
              <a:rPr lang="en-US" altLang="en-US" sz="2000" dirty="0" err="1" smtClean="0">
                <a:hlinkClick r:id="rId18"/>
              </a:rPr>
              <a:t>Otosclerosis</a:t>
            </a:r>
            <a:endParaRPr lang="en-US" altLang="en-US" sz="2000" dirty="0"/>
          </a:p>
        </p:txBody>
      </p:sp>
      <p:pic>
        <p:nvPicPr>
          <p:cNvPr id="24582" name="Picture 7" descr="l101_07"/>
          <p:cNvPicPr>
            <a:picLocks noChangeAspect="1" noChangeArrowheads="1"/>
          </p:cNvPicPr>
          <p:nvPr>
            <p:custDataLst>
              <p:tags r:id="rId6"/>
            </p:custDataLst>
          </p:nvPr>
        </p:nvPicPr>
        <p:blipFill>
          <a:blip r:embed="rId19">
            <a:extLst>
              <a:ext uri="{28A0092B-C50C-407E-A947-70E740481C1C}">
                <a14:useLocalDpi xmlns:a14="http://schemas.microsoft.com/office/drawing/2010/main" val="0"/>
              </a:ext>
            </a:extLst>
          </a:blip>
          <a:srcRect/>
          <a:stretch>
            <a:fillRect/>
          </a:stretch>
        </p:blipFill>
        <p:spPr bwMode="auto">
          <a:xfrm>
            <a:off x="7042150" y="2286000"/>
            <a:ext cx="21018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38573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custDataLst>
              <p:tags r:id="rId2"/>
            </p:custDataLst>
          </p:nvPr>
        </p:nvSpPr>
        <p:spPr>
          <a:xfrm>
            <a:off x="899592" y="0"/>
            <a:ext cx="7272808" cy="792088"/>
          </a:xfrm>
        </p:spPr>
        <p:txBody>
          <a:bodyPr/>
          <a:lstStyle/>
          <a:p>
            <a:pPr eaLnBrk="1" hangingPunct="1"/>
            <a:r>
              <a:rPr lang="en-US" altLang="en-US" b="1" dirty="0" smtClean="0">
                <a:solidFill>
                  <a:srgbClr val="FF0000"/>
                </a:solidFill>
              </a:rPr>
              <a:t>Function of Middle Ear</a:t>
            </a:r>
          </a:p>
        </p:txBody>
      </p:sp>
      <p:sp>
        <p:nvSpPr>
          <p:cNvPr id="25603" name="Rectangle 3"/>
          <p:cNvSpPr>
            <a:spLocks noGrp="1" noChangeArrowheads="1"/>
          </p:cNvSpPr>
          <p:nvPr>
            <p:ph idx="1"/>
            <p:custDataLst>
              <p:tags r:id="rId3"/>
            </p:custDataLst>
          </p:nvPr>
        </p:nvSpPr>
        <p:spPr>
          <a:xfrm>
            <a:off x="683568" y="764704"/>
            <a:ext cx="7772400" cy="4800600"/>
          </a:xfrm>
        </p:spPr>
        <p:txBody>
          <a:bodyPr>
            <a:noAutofit/>
          </a:bodyPr>
          <a:lstStyle/>
          <a:p>
            <a:pPr eaLnBrk="1" hangingPunct="1">
              <a:lnSpc>
                <a:spcPct val="90000"/>
              </a:lnSpc>
            </a:pPr>
            <a:r>
              <a:rPr lang="en-US" altLang="en-US" sz="2800" dirty="0" smtClean="0">
                <a:solidFill>
                  <a:srgbClr val="FF0000"/>
                </a:solidFill>
              </a:rPr>
              <a:t>Conduction</a:t>
            </a:r>
          </a:p>
          <a:p>
            <a:pPr lvl="1" eaLnBrk="1" hangingPunct="1">
              <a:lnSpc>
                <a:spcPct val="90000"/>
              </a:lnSpc>
            </a:pPr>
            <a:r>
              <a:rPr lang="en-US" altLang="en-US" sz="2400" dirty="0" smtClean="0"/>
              <a:t>Conduct sound from the outer ear to the inner ear</a:t>
            </a:r>
          </a:p>
          <a:p>
            <a:pPr eaLnBrk="1" hangingPunct="1">
              <a:lnSpc>
                <a:spcPct val="90000"/>
              </a:lnSpc>
            </a:pPr>
            <a:r>
              <a:rPr lang="en-US" altLang="en-US" sz="2800" dirty="0" smtClean="0">
                <a:solidFill>
                  <a:srgbClr val="FF0000"/>
                </a:solidFill>
              </a:rPr>
              <a:t>Protection</a:t>
            </a:r>
          </a:p>
          <a:p>
            <a:pPr lvl="1" eaLnBrk="1" hangingPunct="1">
              <a:lnSpc>
                <a:spcPct val="90000"/>
              </a:lnSpc>
            </a:pPr>
            <a:r>
              <a:rPr lang="en-US" altLang="en-US" sz="2400" dirty="0" smtClean="0"/>
              <a:t>Creates a barrier that protects the middle and inner areas from foreign objects</a:t>
            </a:r>
          </a:p>
          <a:p>
            <a:pPr lvl="1" eaLnBrk="1" hangingPunct="1">
              <a:lnSpc>
                <a:spcPct val="90000"/>
              </a:lnSpc>
            </a:pPr>
            <a:r>
              <a:rPr lang="en-US" altLang="en-US" sz="2400" dirty="0" smtClean="0"/>
              <a:t>Middle ear muscles may provide protection from loud sounds</a:t>
            </a:r>
          </a:p>
          <a:p>
            <a:pPr eaLnBrk="1" hangingPunct="1">
              <a:lnSpc>
                <a:spcPct val="90000"/>
              </a:lnSpc>
            </a:pPr>
            <a:r>
              <a:rPr lang="en-US" altLang="en-US" sz="2800" dirty="0" smtClean="0">
                <a:solidFill>
                  <a:srgbClr val="FF0000"/>
                </a:solidFill>
              </a:rPr>
              <a:t>Transducer</a:t>
            </a:r>
          </a:p>
          <a:p>
            <a:pPr lvl="1" eaLnBrk="1" hangingPunct="1">
              <a:lnSpc>
                <a:spcPct val="90000"/>
              </a:lnSpc>
            </a:pPr>
            <a:r>
              <a:rPr lang="en-US" altLang="en-US" sz="2400" dirty="0" smtClean="0"/>
              <a:t>Converts acoustic energy to mechanical energy</a:t>
            </a:r>
          </a:p>
          <a:p>
            <a:pPr lvl="1" eaLnBrk="1" hangingPunct="1">
              <a:lnSpc>
                <a:spcPct val="90000"/>
              </a:lnSpc>
            </a:pPr>
            <a:r>
              <a:rPr lang="en-US" altLang="en-US" sz="2400" dirty="0" smtClean="0"/>
              <a:t>Converts mechanical energy to hydraulic energy</a:t>
            </a:r>
          </a:p>
          <a:p>
            <a:pPr eaLnBrk="1" hangingPunct="1">
              <a:lnSpc>
                <a:spcPct val="90000"/>
              </a:lnSpc>
            </a:pPr>
            <a:r>
              <a:rPr lang="en-US" altLang="en-US" sz="2800" dirty="0" smtClean="0">
                <a:solidFill>
                  <a:srgbClr val="FF0000"/>
                </a:solidFill>
              </a:rPr>
              <a:t>Amplifier</a:t>
            </a:r>
          </a:p>
          <a:p>
            <a:pPr lvl="1" eaLnBrk="1" hangingPunct="1">
              <a:lnSpc>
                <a:spcPct val="90000"/>
              </a:lnSpc>
            </a:pPr>
            <a:r>
              <a:rPr lang="en-US" altLang="en-US" sz="2400" dirty="0" smtClean="0"/>
              <a:t>Transformer action of the middle ear</a:t>
            </a:r>
          </a:p>
          <a:p>
            <a:pPr lvl="1" eaLnBrk="1" hangingPunct="1">
              <a:lnSpc>
                <a:spcPct val="90000"/>
              </a:lnSpc>
            </a:pPr>
            <a:r>
              <a:rPr lang="en-US" altLang="en-US" sz="2400" dirty="0" smtClean="0"/>
              <a:t>only about 1/1000 of the acoustic energy in air would be transmitted to the inner-ear fluids (about 30 dB hearing loss)  </a:t>
            </a:r>
          </a:p>
        </p:txBody>
      </p:sp>
    </p:spTree>
    <p:custDataLst>
      <p:tags r:id="rId1"/>
    </p:custDataLst>
    <p:extLst>
      <p:ext uri="{BB962C8B-B14F-4D97-AF65-F5344CB8AC3E}">
        <p14:creationId xmlns:p14="http://schemas.microsoft.com/office/powerpoint/2010/main" val="2203846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The tympanic cavity </a:t>
            </a:r>
            <a:r>
              <a:rPr lang="en-US" dirty="0" smtClean="0">
                <a:solidFill>
                  <a:srgbClr val="FF0000"/>
                </a:solidFill>
              </a:rPr>
              <a:t>consists of</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solidFill>
                  <a:srgbClr val="FF0000"/>
                </a:solidFill>
              </a:rPr>
              <a:t>1. The </a:t>
            </a:r>
            <a:r>
              <a:rPr lang="en-US" dirty="0">
                <a:solidFill>
                  <a:srgbClr val="FF0000"/>
                </a:solidFill>
              </a:rPr>
              <a:t>tympanic cavity proper</a:t>
            </a:r>
            <a:r>
              <a:rPr lang="en-US" dirty="0"/>
              <a:t>, opposite the tympanic </a:t>
            </a:r>
            <a:r>
              <a:rPr lang="en-US" dirty="0" smtClean="0"/>
              <a:t>membrane.</a:t>
            </a:r>
          </a:p>
          <a:p>
            <a:pPr marL="0" indent="0">
              <a:buNone/>
            </a:pPr>
            <a:r>
              <a:rPr lang="en-US" dirty="0" smtClean="0">
                <a:solidFill>
                  <a:srgbClr val="FF0000"/>
                </a:solidFill>
              </a:rPr>
              <a:t>2. The </a:t>
            </a:r>
            <a:r>
              <a:rPr lang="en-US" dirty="0">
                <a:solidFill>
                  <a:srgbClr val="FF0000"/>
                </a:solidFill>
              </a:rPr>
              <a:t>attic or </a:t>
            </a:r>
            <a:r>
              <a:rPr lang="en-US" dirty="0" err="1">
                <a:solidFill>
                  <a:srgbClr val="FF0000"/>
                </a:solidFill>
              </a:rPr>
              <a:t>epitympanic</a:t>
            </a:r>
            <a:r>
              <a:rPr lang="en-US" dirty="0">
                <a:solidFill>
                  <a:srgbClr val="FF0000"/>
                </a:solidFill>
              </a:rPr>
              <a:t> recess</a:t>
            </a:r>
            <a:r>
              <a:rPr lang="en-US" dirty="0"/>
              <a:t>, above the level of </a:t>
            </a:r>
            <a:r>
              <a:rPr lang="en-US" dirty="0" smtClean="0"/>
              <a:t>the </a:t>
            </a:r>
            <a:r>
              <a:rPr lang="en-US" dirty="0"/>
              <a:t>membrane; the latter contains the upper half of the malleus and the greater part of the incus.</a:t>
            </a:r>
          </a:p>
        </p:txBody>
      </p:sp>
    </p:spTree>
    <p:extLst>
      <p:ext uri="{BB962C8B-B14F-4D97-AF65-F5344CB8AC3E}">
        <p14:creationId xmlns:p14="http://schemas.microsoft.com/office/powerpoint/2010/main" val="21374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Boundaries of tympanic cavity</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tympanic cavity is </a:t>
            </a:r>
            <a:r>
              <a:rPr lang="en-US" dirty="0" smtClean="0"/>
              <a:t>bounded</a:t>
            </a:r>
          </a:p>
          <a:p>
            <a:pPr marL="0" indent="0">
              <a:buNone/>
            </a:pPr>
            <a:r>
              <a:rPr lang="en-US" dirty="0" smtClean="0">
                <a:solidFill>
                  <a:srgbClr val="FF0000"/>
                </a:solidFill>
              </a:rPr>
              <a:t> </a:t>
            </a:r>
            <a:r>
              <a:rPr lang="en-US" dirty="0">
                <a:solidFill>
                  <a:srgbClr val="FF0000"/>
                </a:solidFill>
              </a:rPr>
              <a:t>laterally </a:t>
            </a:r>
            <a:r>
              <a:rPr lang="en-US" dirty="0"/>
              <a:t>by the tympanic membrane</a:t>
            </a:r>
            <a:r>
              <a:rPr lang="en-US" dirty="0" smtClean="0"/>
              <a:t>;</a:t>
            </a:r>
          </a:p>
          <a:p>
            <a:pPr marL="0" indent="0">
              <a:buNone/>
            </a:pPr>
            <a:r>
              <a:rPr lang="en-US" dirty="0" smtClean="0"/>
              <a:t> </a:t>
            </a:r>
            <a:r>
              <a:rPr lang="en-US" dirty="0">
                <a:solidFill>
                  <a:srgbClr val="FF0000"/>
                </a:solidFill>
              </a:rPr>
              <a:t>medially</a:t>
            </a:r>
            <a:r>
              <a:rPr lang="en-US" dirty="0"/>
              <a:t>, by the lateral wall of the internal </a:t>
            </a:r>
            <a:r>
              <a:rPr lang="en-US" dirty="0" smtClean="0"/>
              <a:t>ear.</a:t>
            </a:r>
          </a:p>
          <a:p>
            <a:pPr marL="0" indent="0">
              <a:buNone/>
            </a:pPr>
            <a:r>
              <a:rPr lang="en-US" dirty="0" smtClean="0">
                <a:solidFill>
                  <a:srgbClr val="FF0000"/>
                </a:solidFill>
              </a:rPr>
              <a:t>Posteriorly</a:t>
            </a:r>
            <a:r>
              <a:rPr lang="en-US" dirty="0" smtClean="0"/>
              <a:t> </a:t>
            </a:r>
            <a:r>
              <a:rPr lang="en-US" dirty="0"/>
              <a:t>with the tympanic </a:t>
            </a:r>
            <a:r>
              <a:rPr lang="en-US" dirty="0" err="1" smtClean="0"/>
              <a:t>antrum</a:t>
            </a:r>
            <a:r>
              <a:rPr lang="en-US" dirty="0" smtClean="0"/>
              <a:t> </a:t>
            </a:r>
            <a:r>
              <a:rPr lang="en-US" dirty="0"/>
              <a:t>and through it with the mastoid air cells</a:t>
            </a:r>
            <a:r>
              <a:rPr lang="en-US" dirty="0" smtClean="0"/>
              <a:t>,</a:t>
            </a:r>
          </a:p>
          <a:p>
            <a:pPr marL="0" indent="0">
              <a:buNone/>
            </a:pPr>
            <a:r>
              <a:rPr lang="en-US" dirty="0" smtClean="0"/>
              <a:t> </a:t>
            </a:r>
            <a:r>
              <a:rPr lang="en-US" dirty="0" smtClean="0">
                <a:solidFill>
                  <a:srgbClr val="FF0000"/>
                </a:solidFill>
              </a:rPr>
              <a:t>Anteriorly</a:t>
            </a:r>
            <a:r>
              <a:rPr lang="en-US" dirty="0" smtClean="0"/>
              <a:t> </a:t>
            </a:r>
            <a:r>
              <a:rPr lang="en-US" dirty="0"/>
              <a:t>with the auditory </a:t>
            </a:r>
            <a:r>
              <a:rPr lang="en-US" dirty="0" smtClean="0"/>
              <a:t>tube.</a:t>
            </a:r>
            <a:endParaRPr lang="en-US" dirty="0"/>
          </a:p>
        </p:txBody>
      </p:sp>
    </p:spTree>
    <p:extLst>
      <p:ext uri="{BB962C8B-B14F-4D97-AF65-F5344CB8AC3E}">
        <p14:creationId xmlns:p14="http://schemas.microsoft.com/office/powerpoint/2010/main" val="2002513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sz="4000" b="1" dirty="0" smtClean="0">
                <a:solidFill>
                  <a:srgbClr val="FF0000"/>
                </a:solidFill>
                <a:effectLst>
                  <a:outerShdw blurRad="38100" dist="38100" dir="2700000" algn="tl">
                    <a:srgbClr val="000000">
                      <a:alpha val="43137"/>
                    </a:srgbClr>
                  </a:outerShdw>
                </a:effectLst>
                <a:latin typeface="Castellar" pitchFamily="18" charset="0"/>
              </a:rPr>
              <a:t>The middle ear</a:t>
            </a:r>
          </a:p>
        </p:txBody>
      </p:sp>
      <p:sp>
        <p:nvSpPr>
          <p:cNvPr id="2051" name="Rectangle 3"/>
          <p:cNvSpPr>
            <a:spLocks noGrp="1" noChangeArrowheads="1"/>
          </p:cNvSpPr>
          <p:nvPr>
            <p:ph type="body" sz="half" idx="1"/>
          </p:nvPr>
        </p:nvSpPr>
        <p:spPr>
          <a:xfrm>
            <a:off x="304800" y="2286000"/>
            <a:ext cx="3810000" cy="3429000"/>
          </a:xfrm>
        </p:spPr>
        <p:txBody>
          <a:bodyPr/>
          <a:lstStyle/>
          <a:p>
            <a:pPr marL="533400" indent="-533400" algn="ctr" eaLnBrk="1" hangingPunct="1">
              <a:buFont typeface="Wingdings" pitchFamily="2" charset="2"/>
              <a:buNone/>
            </a:pPr>
            <a:r>
              <a:rPr lang="en-US" sz="2400" u="sng" dirty="0" smtClean="0">
                <a:solidFill>
                  <a:srgbClr val="FF0000"/>
                </a:solidFill>
                <a:latin typeface="Franklin Gothic Book" pitchFamily="34" charset="0"/>
              </a:rPr>
              <a:t>Important Structures:</a:t>
            </a:r>
          </a:p>
          <a:p>
            <a:pPr marL="533400" indent="-533400" eaLnBrk="1" hangingPunct="1">
              <a:buFont typeface="Wingdings" pitchFamily="2" charset="2"/>
              <a:buNone/>
            </a:pPr>
            <a:endParaRPr lang="en-US" sz="2400" dirty="0" smtClean="0">
              <a:latin typeface="Franklin Gothic Book" pitchFamily="34" charset="0"/>
            </a:endParaRPr>
          </a:p>
          <a:p>
            <a:pPr marL="533400" indent="-533400" eaLnBrk="1" hangingPunct="1">
              <a:buClr>
                <a:schemeClr val="tx1"/>
              </a:buClr>
              <a:buSzPct val="85000"/>
              <a:buFont typeface="PressWriter Symbols" charset="2"/>
              <a:buChar char=""/>
            </a:pPr>
            <a:r>
              <a:rPr lang="en-US" sz="2400" dirty="0" err="1" smtClean="0">
                <a:latin typeface="Franklin Gothic Book" pitchFamily="34" charset="0"/>
              </a:rPr>
              <a:t>Epitympanic</a:t>
            </a:r>
            <a:r>
              <a:rPr lang="en-US" sz="2400" dirty="0" smtClean="0">
                <a:latin typeface="Franklin Gothic Book" pitchFamily="34" charset="0"/>
              </a:rPr>
              <a:t> recess</a:t>
            </a:r>
          </a:p>
          <a:p>
            <a:pPr marL="533400" indent="-533400" eaLnBrk="1" hangingPunct="1">
              <a:buClr>
                <a:schemeClr val="tx1"/>
              </a:buClr>
              <a:buSzPct val="85000"/>
              <a:buFont typeface="PressWriter Symbols" charset="2"/>
              <a:buChar char=""/>
            </a:pPr>
            <a:r>
              <a:rPr lang="en-US" sz="2400" dirty="0" smtClean="0">
                <a:latin typeface="Franklin Gothic Book" pitchFamily="34" charset="0"/>
              </a:rPr>
              <a:t>Tympanic cavity</a:t>
            </a:r>
          </a:p>
          <a:p>
            <a:pPr marL="533400" indent="-533400" eaLnBrk="1" hangingPunct="1">
              <a:buClr>
                <a:schemeClr val="tx1"/>
              </a:buClr>
              <a:buSzPct val="85000"/>
              <a:buFont typeface="PressWriter Symbols" charset="2"/>
              <a:buChar char=""/>
            </a:pPr>
            <a:r>
              <a:rPr lang="en-US" sz="2400" dirty="0" err="1" smtClean="0">
                <a:latin typeface="Franklin Gothic Book" pitchFamily="34" charset="0"/>
              </a:rPr>
              <a:t>Aditus</a:t>
            </a:r>
            <a:r>
              <a:rPr lang="en-US" sz="2400" dirty="0" smtClean="0">
                <a:latin typeface="Franklin Gothic Book" pitchFamily="34" charset="0"/>
              </a:rPr>
              <a:t> ad </a:t>
            </a:r>
            <a:r>
              <a:rPr lang="en-US" sz="2400" dirty="0" err="1" smtClean="0">
                <a:latin typeface="Franklin Gothic Book" pitchFamily="34" charset="0"/>
              </a:rPr>
              <a:t>antrum</a:t>
            </a:r>
            <a:endParaRPr lang="en-US" sz="2400" dirty="0" smtClean="0">
              <a:latin typeface="Franklin Gothic Book" pitchFamily="34" charset="0"/>
            </a:endParaRPr>
          </a:p>
          <a:p>
            <a:pPr marL="533400" indent="-533400" eaLnBrk="1" hangingPunct="1">
              <a:buClr>
                <a:schemeClr val="tx1"/>
              </a:buClr>
              <a:buSzPct val="85000"/>
              <a:buFont typeface="PressWriter Symbols" charset="2"/>
              <a:buChar char=""/>
            </a:pPr>
            <a:r>
              <a:rPr lang="en-US" sz="2400" dirty="0" smtClean="0">
                <a:latin typeface="Franklin Gothic Book" pitchFamily="34" charset="0"/>
              </a:rPr>
              <a:t>Mastoid air cells</a:t>
            </a:r>
          </a:p>
          <a:p>
            <a:pPr marL="533400" indent="-533400" eaLnBrk="1" hangingPunct="1">
              <a:buClr>
                <a:schemeClr val="tx1"/>
              </a:buClr>
              <a:buSzPct val="85000"/>
              <a:buFont typeface="PressWriter Symbols" charset="2"/>
              <a:buChar char=""/>
            </a:pPr>
            <a:r>
              <a:rPr lang="en-US" sz="2400" dirty="0" err="1" smtClean="0">
                <a:latin typeface="Franklin Gothic Book" pitchFamily="34" charset="0"/>
              </a:rPr>
              <a:t>Ossicles</a:t>
            </a:r>
            <a:endParaRPr lang="en-US" sz="2400" dirty="0" smtClean="0">
              <a:latin typeface="Franklin Gothic Book" pitchFamily="34" charset="0"/>
            </a:endParaRPr>
          </a:p>
          <a:p>
            <a:pPr marL="533400" indent="-533400" eaLnBrk="1" hangingPunct="1">
              <a:buFontTx/>
              <a:buAutoNum type="arabicPeriod"/>
            </a:pPr>
            <a:endParaRPr lang="en-US" sz="2400" dirty="0" smtClean="0">
              <a:latin typeface="Franklin Gothic Book" pitchFamily="34" charset="0"/>
            </a:endParaRPr>
          </a:p>
        </p:txBody>
      </p:sp>
      <p:pic>
        <p:nvPicPr>
          <p:cNvPr id="4100" name="Picture 5"/>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3733800" y="2438400"/>
            <a:ext cx="5410200" cy="3190875"/>
          </a:xfrm>
        </p:spPr>
      </p:pic>
    </p:spTree>
    <p:extLst>
      <p:ext uri="{BB962C8B-B14F-4D97-AF65-F5344CB8AC3E}">
        <p14:creationId xmlns:p14="http://schemas.microsoft.com/office/powerpoint/2010/main" val="4271397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5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5000"/>
                                  </p:stCondLst>
                                  <p:childTnLst>
                                    <p:set>
                                      <p:cBhvr>
                                        <p:cTn id="9" dur="1" fill="hold">
                                          <p:stCondLst>
                                            <p:cond delay="499"/>
                                          </p:stCondLst>
                                        </p:cTn>
                                        <p:tgtEl>
                                          <p:spTgt spid="2051">
                                            <p:txEl>
                                              <p:pRg st="2" end="2"/>
                                            </p:txEl>
                                          </p:spTgt>
                                        </p:tgtEl>
                                        <p:attrNameLst>
                                          <p:attrName>style.visibility</p:attrName>
                                        </p:attrNameLst>
                                      </p:cBhvr>
                                      <p:to>
                                        <p:strVal val="visible"/>
                                      </p:to>
                                    </p:set>
                                  </p:childTnLst>
                                </p:cTn>
                              </p:par>
                            </p:childTnLst>
                          </p:cTn>
                        </p:par>
                        <p:par>
                          <p:cTn id="10" fill="hold" nodeType="afterGroup">
                            <p:stCondLst>
                              <p:cond delay="6000"/>
                            </p:stCondLst>
                            <p:childTnLst>
                              <p:par>
                                <p:cTn id="11" presetID="1" presetClass="entr" presetSubtype="0" fill="hold" grpId="0" nodeType="afterEffect">
                                  <p:stCondLst>
                                    <p:cond delay="5000"/>
                                  </p:stCondLst>
                                  <p:childTnLst>
                                    <p:set>
                                      <p:cBhvr>
                                        <p:cTn id="12" dur="1" fill="hold">
                                          <p:stCondLst>
                                            <p:cond delay="499"/>
                                          </p:stCondLst>
                                        </p:cTn>
                                        <p:tgtEl>
                                          <p:spTgt spid="2051">
                                            <p:txEl>
                                              <p:pRg st="3" end="3"/>
                                            </p:txEl>
                                          </p:spTgt>
                                        </p:tgtEl>
                                        <p:attrNameLst>
                                          <p:attrName>style.visibility</p:attrName>
                                        </p:attrNameLst>
                                      </p:cBhvr>
                                      <p:to>
                                        <p:strVal val="visible"/>
                                      </p:to>
                                    </p:set>
                                  </p:childTnLst>
                                </p:cTn>
                              </p:par>
                            </p:childTnLst>
                          </p:cTn>
                        </p:par>
                        <p:par>
                          <p:cTn id="13" fill="hold" nodeType="afterGroup">
                            <p:stCondLst>
                              <p:cond delay="11500"/>
                            </p:stCondLst>
                            <p:childTnLst>
                              <p:par>
                                <p:cTn id="14" presetID="1" presetClass="entr" presetSubtype="0" fill="hold" grpId="0" nodeType="afterEffect">
                                  <p:stCondLst>
                                    <p:cond delay="5000"/>
                                  </p:stCondLst>
                                  <p:childTnLst>
                                    <p:set>
                                      <p:cBhvr>
                                        <p:cTn id="15" dur="1" fill="hold">
                                          <p:stCondLst>
                                            <p:cond delay="499"/>
                                          </p:stCondLst>
                                        </p:cTn>
                                        <p:tgtEl>
                                          <p:spTgt spid="2051">
                                            <p:txEl>
                                              <p:pRg st="4" end="4"/>
                                            </p:txEl>
                                          </p:spTgt>
                                        </p:tgtEl>
                                        <p:attrNameLst>
                                          <p:attrName>style.visibility</p:attrName>
                                        </p:attrNameLst>
                                      </p:cBhvr>
                                      <p:to>
                                        <p:strVal val="visible"/>
                                      </p:to>
                                    </p:set>
                                  </p:childTnLst>
                                </p:cTn>
                              </p:par>
                            </p:childTnLst>
                          </p:cTn>
                        </p:par>
                        <p:par>
                          <p:cTn id="16" fill="hold" nodeType="afterGroup">
                            <p:stCondLst>
                              <p:cond delay="17000"/>
                            </p:stCondLst>
                            <p:childTnLst>
                              <p:par>
                                <p:cTn id="17" presetID="1" presetClass="entr" presetSubtype="0" fill="hold" grpId="0" nodeType="afterEffect">
                                  <p:stCondLst>
                                    <p:cond delay="5000"/>
                                  </p:stCondLst>
                                  <p:childTnLst>
                                    <p:set>
                                      <p:cBhvr>
                                        <p:cTn id="18" dur="1" fill="hold">
                                          <p:stCondLst>
                                            <p:cond delay="499"/>
                                          </p:stCondLst>
                                        </p:cTn>
                                        <p:tgtEl>
                                          <p:spTgt spid="2051">
                                            <p:txEl>
                                              <p:pRg st="5" end="5"/>
                                            </p:txEl>
                                          </p:spTgt>
                                        </p:tgtEl>
                                        <p:attrNameLst>
                                          <p:attrName>style.visibility</p:attrName>
                                        </p:attrNameLst>
                                      </p:cBhvr>
                                      <p:to>
                                        <p:strVal val="visible"/>
                                      </p:to>
                                    </p:set>
                                  </p:childTnLst>
                                </p:cTn>
                              </p:par>
                            </p:childTnLst>
                          </p:cTn>
                        </p:par>
                        <p:par>
                          <p:cTn id="19" fill="hold" nodeType="afterGroup">
                            <p:stCondLst>
                              <p:cond delay="22500"/>
                            </p:stCondLst>
                            <p:childTnLst>
                              <p:par>
                                <p:cTn id="20" presetID="1" presetClass="entr" presetSubtype="0" fill="hold" grpId="0" nodeType="afterEffect">
                                  <p:stCondLst>
                                    <p:cond delay="5000"/>
                                  </p:stCondLst>
                                  <p:childTnLst>
                                    <p:set>
                                      <p:cBhvr>
                                        <p:cTn id="21" dur="1" fill="hold">
                                          <p:stCondLst>
                                            <p:cond delay="499"/>
                                          </p:stCondLst>
                                        </p:cTn>
                                        <p:tgtEl>
                                          <p:spTgt spid="2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611188" y="260350"/>
            <a:ext cx="8208962"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a:solidFill>
                  <a:schemeClr val="tx1"/>
                </a:solidFill>
                <a:latin typeface="Tahoma" pitchFamily="34" charset="0"/>
              </a:defRPr>
            </a:lvl1pPr>
            <a:lvl2pPr marL="914400" indent="-45720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endParaRPr lang="bg-BG" sz="2000" b="1" dirty="0">
              <a:solidFill>
                <a:srgbClr val="FFFF00"/>
              </a:solidFill>
              <a:latin typeface="Arial" charset="0"/>
            </a:endParaRPr>
          </a:p>
          <a:p>
            <a:pPr algn="ctr"/>
            <a:r>
              <a:rPr lang="bg-BG" sz="3200" b="1" dirty="0">
                <a:solidFill>
                  <a:srgbClr val="FF0000"/>
                </a:solidFill>
              </a:rPr>
              <a:t>	</a:t>
            </a:r>
            <a:r>
              <a:rPr lang="en-US" sz="3200" b="1" dirty="0">
                <a:solidFill>
                  <a:srgbClr val="FF0000"/>
                </a:solidFill>
              </a:rPr>
              <a:t>Tympanic </a:t>
            </a:r>
            <a:r>
              <a:rPr lang="en-US" sz="3200" b="1" dirty="0" smtClean="0">
                <a:solidFill>
                  <a:srgbClr val="FF0000"/>
                </a:solidFill>
              </a:rPr>
              <a:t>cavity</a:t>
            </a:r>
          </a:p>
          <a:p>
            <a:pPr algn="ctr"/>
            <a:endParaRPr lang="bg-BG" sz="3200" b="1" dirty="0" smtClean="0">
              <a:solidFill>
                <a:srgbClr val="FFCC00"/>
              </a:solidFill>
            </a:endParaRPr>
          </a:p>
          <a:p>
            <a:pPr>
              <a:buFontTx/>
              <a:buChar char="•"/>
            </a:pPr>
            <a:r>
              <a:rPr lang="en-US" sz="2400" b="1" dirty="0" smtClean="0">
                <a:solidFill>
                  <a:schemeClr val="tx1">
                    <a:lumMod val="75000"/>
                    <a:lumOff val="25000"/>
                  </a:schemeClr>
                </a:solidFill>
                <a:latin typeface="Arial" charset="0"/>
              </a:rPr>
              <a:t>Volume</a:t>
            </a:r>
            <a:r>
              <a:rPr lang="bg-BG" sz="2400" b="1" dirty="0" smtClean="0">
                <a:solidFill>
                  <a:schemeClr val="tx1">
                    <a:lumMod val="75000"/>
                    <a:lumOff val="25000"/>
                  </a:schemeClr>
                </a:solidFill>
                <a:latin typeface="Arial" charset="0"/>
              </a:rPr>
              <a:t>     </a:t>
            </a:r>
            <a:r>
              <a:rPr lang="bg-BG" sz="2400" b="1" dirty="0">
                <a:solidFill>
                  <a:schemeClr val="tx1">
                    <a:lumMod val="75000"/>
                    <a:lumOff val="25000"/>
                  </a:schemeClr>
                </a:solidFill>
                <a:latin typeface="Arial" charset="0"/>
              </a:rPr>
              <a:t>– 1.5 ml </a:t>
            </a:r>
          </a:p>
          <a:p>
            <a:pPr>
              <a:buFontTx/>
              <a:buChar char="•"/>
            </a:pPr>
            <a:r>
              <a:rPr lang="en-US" sz="2400" b="1" dirty="0">
                <a:solidFill>
                  <a:schemeClr val="tx1">
                    <a:lumMod val="75000"/>
                    <a:lumOff val="25000"/>
                  </a:schemeClr>
                </a:solidFill>
                <a:latin typeface="Arial" charset="0"/>
              </a:rPr>
              <a:t>Form</a:t>
            </a:r>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flatten drum</a:t>
            </a:r>
            <a:endParaRPr lang="bg-BG" sz="2400" b="1" dirty="0">
              <a:solidFill>
                <a:schemeClr val="tx1">
                  <a:lumMod val="75000"/>
                  <a:lumOff val="25000"/>
                </a:schemeClr>
              </a:solidFill>
              <a:latin typeface="Arial" charset="0"/>
            </a:endParaRPr>
          </a:p>
          <a:p>
            <a:pPr>
              <a:buFontTx/>
              <a:buChar char="•"/>
            </a:pPr>
            <a:r>
              <a:rPr lang="en-US" sz="2400" b="1" dirty="0">
                <a:solidFill>
                  <a:schemeClr val="tx1">
                    <a:lumMod val="75000"/>
                    <a:lumOff val="25000"/>
                  </a:schemeClr>
                </a:solidFill>
                <a:latin typeface="Arial" charset="0"/>
              </a:rPr>
              <a:t>Structure</a:t>
            </a:r>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six walls</a:t>
            </a:r>
            <a:r>
              <a:rPr lang="bg-BG" sz="2400" b="1" dirty="0">
                <a:solidFill>
                  <a:schemeClr val="tx1">
                    <a:lumMod val="75000"/>
                    <a:lumOff val="25000"/>
                  </a:schemeClr>
                </a:solidFill>
                <a:latin typeface="Arial" charset="0"/>
              </a:rPr>
              <a:t>:</a:t>
            </a: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Lateral</a:t>
            </a:r>
            <a:endParaRPr lang="bg-BG" sz="2400" b="1" dirty="0">
              <a:solidFill>
                <a:schemeClr val="tx1">
                  <a:lumMod val="75000"/>
                  <a:lumOff val="25000"/>
                </a:schemeClr>
              </a:solidFill>
              <a:latin typeface="Arial" charset="0"/>
            </a:endParaRP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Medial</a:t>
            </a:r>
            <a:endParaRPr lang="bg-BG" sz="2400" b="1" dirty="0">
              <a:solidFill>
                <a:schemeClr val="tx1">
                  <a:lumMod val="75000"/>
                  <a:lumOff val="25000"/>
                </a:schemeClr>
              </a:solidFill>
              <a:latin typeface="Arial" charset="0"/>
            </a:endParaRP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Anterior</a:t>
            </a:r>
            <a:endParaRPr lang="bg-BG" sz="2400" b="1" dirty="0">
              <a:solidFill>
                <a:schemeClr val="tx1">
                  <a:lumMod val="75000"/>
                  <a:lumOff val="25000"/>
                </a:schemeClr>
              </a:solidFill>
              <a:latin typeface="Arial" charset="0"/>
            </a:endParaRP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Posterior</a:t>
            </a:r>
            <a:endParaRPr lang="bg-BG" sz="2400" b="1" dirty="0">
              <a:solidFill>
                <a:schemeClr val="tx1">
                  <a:lumMod val="75000"/>
                  <a:lumOff val="25000"/>
                </a:schemeClr>
              </a:solidFill>
              <a:latin typeface="Arial" charset="0"/>
            </a:endParaRP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Superior</a:t>
            </a:r>
            <a:r>
              <a:rPr lang="bg-BG" sz="2400" b="1" dirty="0">
                <a:solidFill>
                  <a:schemeClr val="tx1">
                    <a:lumMod val="75000"/>
                    <a:lumOff val="25000"/>
                  </a:schemeClr>
                </a:solidFill>
                <a:latin typeface="Arial" charset="0"/>
              </a:rPr>
              <a:t> </a:t>
            </a:r>
          </a:p>
          <a:p>
            <a:pPr lvl="1"/>
            <a:r>
              <a:rPr lang="bg-BG" sz="2400" b="1" dirty="0">
                <a:solidFill>
                  <a:schemeClr val="tx1">
                    <a:lumMod val="75000"/>
                    <a:lumOff val="25000"/>
                  </a:schemeClr>
                </a:solidFill>
                <a:latin typeface="Arial" charset="0"/>
              </a:rPr>
              <a:t>	- </a:t>
            </a:r>
            <a:r>
              <a:rPr lang="en-US" sz="2400" b="1" dirty="0">
                <a:solidFill>
                  <a:schemeClr val="tx1">
                    <a:lumMod val="75000"/>
                    <a:lumOff val="25000"/>
                  </a:schemeClr>
                </a:solidFill>
                <a:latin typeface="Arial" charset="0"/>
              </a:rPr>
              <a:t>Inferior</a:t>
            </a:r>
            <a:endParaRPr lang="bg-BG" sz="2400" b="1" dirty="0">
              <a:solidFill>
                <a:schemeClr val="tx1">
                  <a:lumMod val="75000"/>
                  <a:lumOff val="25000"/>
                </a:schemeClr>
              </a:solidFill>
              <a:latin typeface="Arial" charset="0"/>
            </a:endParaRPr>
          </a:p>
        </p:txBody>
      </p:sp>
      <p:pic>
        <p:nvPicPr>
          <p:cNvPr id="1331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125538"/>
            <a:ext cx="3614737" cy="295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3573463"/>
            <a:ext cx="3600450" cy="297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33832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wedge">
                                      <p:cBhvr>
                                        <p:cTn id="7" dur="2000"/>
                                        <p:tgtEl>
                                          <p:spTgt spid="38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sz="4000" b="1" dirty="0" smtClean="0">
                <a:solidFill>
                  <a:srgbClr val="FF0000"/>
                </a:solidFill>
                <a:effectLst>
                  <a:outerShdw blurRad="38100" dist="38100" dir="2700000" algn="tl">
                    <a:srgbClr val="000000">
                      <a:alpha val="43137"/>
                    </a:srgbClr>
                  </a:outerShdw>
                </a:effectLst>
                <a:latin typeface="Castellar" pitchFamily="18" charset="0"/>
              </a:rPr>
              <a:t>The middle ear</a:t>
            </a:r>
          </a:p>
        </p:txBody>
      </p:sp>
      <p:sp>
        <p:nvSpPr>
          <p:cNvPr id="5123" name="Rectangle 4"/>
          <p:cNvSpPr>
            <a:spLocks noGrp="1" noChangeArrowheads="1"/>
          </p:cNvSpPr>
          <p:nvPr>
            <p:ph type="body" sz="half" idx="1"/>
          </p:nvPr>
        </p:nvSpPr>
        <p:spPr>
          <a:xfrm>
            <a:off x="304800" y="2286000"/>
            <a:ext cx="2286000" cy="3311525"/>
          </a:xfrm>
        </p:spPr>
        <p:txBody>
          <a:bodyPr anchor="ctr"/>
          <a:lstStyle/>
          <a:p>
            <a:pPr eaLnBrk="1" hangingPunct="1">
              <a:buFont typeface="Wingdings" pitchFamily="2" charset="2"/>
              <a:buNone/>
            </a:pPr>
            <a:r>
              <a:rPr lang="en-US" sz="2400" smtClean="0">
                <a:latin typeface="Palatino" charset="0"/>
              </a:rPr>
              <a:t>	</a:t>
            </a:r>
            <a:r>
              <a:rPr lang="en-US" sz="2400" smtClean="0">
                <a:latin typeface="Franklin Gothic Book" pitchFamily="34" charset="0"/>
              </a:rPr>
              <a:t>Schematic view of the middle ear boundaries and landmarks</a:t>
            </a:r>
          </a:p>
          <a:p>
            <a:pPr eaLnBrk="1" hangingPunct="1">
              <a:buFont typeface="Wingdings" pitchFamily="2" charset="2"/>
              <a:buNone/>
            </a:pPr>
            <a:endParaRPr lang="en-US" sz="2400" smtClean="0">
              <a:latin typeface="Franklin Gothic Book" pitchFamily="34" charset="0"/>
            </a:endParaRPr>
          </a:p>
        </p:txBody>
      </p:sp>
      <p:pic>
        <p:nvPicPr>
          <p:cNvPr id="5124"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67000" y="1752600"/>
            <a:ext cx="6172200" cy="3948113"/>
          </a:xfrm>
        </p:spPr>
      </p:pic>
    </p:spTree>
    <p:extLst>
      <p:ext uri="{BB962C8B-B14F-4D97-AF65-F5344CB8AC3E}">
        <p14:creationId xmlns:p14="http://schemas.microsoft.com/office/powerpoint/2010/main" val="3291613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457200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059238"/>
            <a:ext cx="5105400" cy="264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Rectangle 4"/>
          <p:cNvSpPr>
            <a:spLocks noChangeArrowheads="1"/>
          </p:cNvSpPr>
          <p:nvPr/>
        </p:nvSpPr>
        <p:spPr bwMode="auto">
          <a:xfrm>
            <a:off x="1905000" y="257175"/>
            <a:ext cx="5105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3200" b="1">
                <a:solidFill>
                  <a:srgbClr val="000099"/>
                </a:solidFill>
                <a:latin typeface="Arial" charset="0"/>
              </a:rPr>
              <a:t>Lateral wall</a:t>
            </a:r>
            <a:endParaRPr lang="en-US" sz="3600" b="1">
              <a:solidFill>
                <a:srgbClr val="000099"/>
              </a:solidFill>
              <a:latin typeface="Arial" charset="0"/>
            </a:endParaRPr>
          </a:p>
        </p:txBody>
      </p:sp>
    </p:spTree>
    <p:extLst>
      <p:ext uri="{BB962C8B-B14F-4D97-AF65-F5344CB8AC3E}">
        <p14:creationId xmlns:p14="http://schemas.microsoft.com/office/powerpoint/2010/main" val="3744535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Effect transition="in" filter="fade">
                                      <p:cBhvr>
                                        <p:cTn id="9"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eaLnBrk="1" hangingPunct="1">
              <a:defRPr/>
            </a:pPr>
            <a:r>
              <a:rPr lang="en-US" sz="3600" b="1" smtClean="0">
                <a:solidFill>
                  <a:srgbClr val="000099"/>
                </a:solidFill>
                <a:effectLst>
                  <a:outerShdw blurRad="38100" dist="38100" dir="2700000" algn="tl">
                    <a:srgbClr val="C0C0C0"/>
                  </a:outerShdw>
                </a:effectLst>
              </a:rPr>
              <a:t>Tympanic Membrane</a:t>
            </a:r>
          </a:p>
        </p:txBody>
      </p:sp>
      <p:sp>
        <p:nvSpPr>
          <p:cNvPr id="215043" name="Rectangle 3"/>
          <p:cNvSpPr>
            <a:spLocks noGrp="1" noChangeArrowheads="1"/>
          </p:cNvSpPr>
          <p:nvPr>
            <p:ph idx="1"/>
          </p:nvPr>
        </p:nvSpPr>
        <p:spPr>
          <a:xfrm>
            <a:off x="250825" y="1484313"/>
            <a:ext cx="5845175" cy="4648200"/>
          </a:xfrm>
        </p:spPr>
        <p:txBody>
          <a:bodyPr/>
          <a:lstStyle/>
          <a:p>
            <a:pPr eaLnBrk="1" hangingPunct="1">
              <a:defRPr/>
            </a:pPr>
            <a:r>
              <a:rPr lang="en-US" sz="2400" b="1" smtClean="0">
                <a:solidFill>
                  <a:srgbClr val="000099"/>
                </a:solidFill>
                <a:effectLst>
                  <a:outerShdw blurRad="38100" dist="38100" dir="2700000" algn="tl">
                    <a:srgbClr val="C0C0C0"/>
                  </a:outerShdw>
                </a:effectLst>
                <a:latin typeface="Arial" charset="0"/>
              </a:rPr>
              <a:t>Separates outer ear from middle ear</a:t>
            </a:r>
          </a:p>
          <a:p>
            <a:pPr eaLnBrk="1" hangingPunct="1">
              <a:defRPr/>
            </a:pPr>
            <a:r>
              <a:rPr lang="en-US" sz="2400" b="1" smtClean="0">
                <a:solidFill>
                  <a:srgbClr val="000099"/>
                </a:solidFill>
                <a:effectLst>
                  <a:outerShdw blurRad="38100" dist="38100" dir="2700000" algn="tl">
                    <a:srgbClr val="C0C0C0"/>
                  </a:outerShdw>
                </a:effectLst>
                <a:latin typeface="Arial" charset="0"/>
              </a:rPr>
              <a:t>Barrier from foreign objects</a:t>
            </a:r>
          </a:p>
          <a:p>
            <a:pPr eaLnBrk="1" hangingPunct="1">
              <a:defRPr/>
            </a:pPr>
            <a:r>
              <a:rPr lang="en-US" sz="2400" b="1" smtClean="0">
                <a:solidFill>
                  <a:srgbClr val="000099"/>
                </a:solidFill>
                <a:effectLst>
                  <a:outerShdw blurRad="38100" dist="38100" dir="2700000" algn="tl">
                    <a:srgbClr val="C0C0C0"/>
                  </a:outerShdw>
                </a:effectLst>
                <a:latin typeface="Arial" charset="0"/>
              </a:rPr>
              <a:t>Cone-shaped in appearance</a:t>
            </a:r>
          </a:p>
          <a:p>
            <a:pPr lvl="1" eaLnBrk="1" hangingPunct="1">
              <a:defRPr/>
            </a:pPr>
            <a:r>
              <a:rPr lang="en-US" sz="2000" b="1" smtClean="0">
                <a:solidFill>
                  <a:srgbClr val="000099"/>
                </a:solidFill>
                <a:effectLst>
                  <a:outerShdw blurRad="38100" dist="38100" dir="2700000" algn="tl">
                    <a:srgbClr val="C0C0C0"/>
                  </a:outerShdw>
                </a:effectLst>
                <a:latin typeface="Arial" charset="0"/>
              </a:rPr>
              <a:t>about 17.5 mm in diameter</a:t>
            </a:r>
          </a:p>
          <a:p>
            <a:pPr eaLnBrk="1" hangingPunct="1">
              <a:defRPr/>
            </a:pPr>
            <a:r>
              <a:rPr lang="en-US" sz="2400" b="1" smtClean="0">
                <a:solidFill>
                  <a:srgbClr val="000099"/>
                </a:solidFill>
                <a:effectLst>
                  <a:outerShdw blurRad="38100" dist="38100" dir="2700000" algn="tl">
                    <a:srgbClr val="C0C0C0"/>
                  </a:outerShdw>
                </a:effectLst>
                <a:latin typeface="Arial" charset="0"/>
              </a:rPr>
              <a:t>Vibrates in response to sound waves. </a:t>
            </a:r>
          </a:p>
          <a:p>
            <a:pPr eaLnBrk="1" hangingPunct="1">
              <a:defRPr/>
            </a:pPr>
            <a:r>
              <a:rPr lang="en-US" sz="2400" b="1" smtClean="0">
                <a:solidFill>
                  <a:srgbClr val="000099"/>
                </a:solidFill>
                <a:effectLst>
                  <a:outerShdw blurRad="38100" dist="38100" dir="2700000" algn="tl">
                    <a:srgbClr val="C0C0C0"/>
                  </a:outerShdw>
                </a:effectLst>
                <a:latin typeface="Arial" charset="0"/>
              </a:rPr>
              <a:t>The membrane movement is incredibly small</a:t>
            </a:r>
          </a:p>
          <a:p>
            <a:pPr lvl="1" eaLnBrk="1" hangingPunct="1">
              <a:defRPr/>
            </a:pPr>
            <a:r>
              <a:rPr lang="en-US" sz="2400" b="1" smtClean="0">
                <a:solidFill>
                  <a:srgbClr val="000099"/>
                </a:solidFill>
                <a:effectLst>
                  <a:outerShdw blurRad="38100" dist="38100" dir="2700000" algn="tl">
                    <a:srgbClr val="C0C0C0"/>
                  </a:outerShdw>
                </a:effectLst>
                <a:latin typeface="Arial" charset="0"/>
              </a:rPr>
              <a:t>as little as one-billionth of a centimeter</a:t>
            </a:r>
            <a:r>
              <a:rPr lang="en-US" sz="2400" b="1" smtClean="0">
                <a:effectLst>
                  <a:outerShdw blurRad="38100" dist="38100" dir="2700000" algn="tl">
                    <a:srgbClr val="C0C0C0"/>
                  </a:outerShdw>
                </a:effectLst>
                <a:latin typeface="Arial" charset="0"/>
              </a:rPr>
              <a:t> </a:t>
            </a:r>
          </a:p>
        </p:txBody>
      </p:sp>
      <p:pic>
        <p:nvPicPr>
          <p:cNvPr id="15364" name="Picture 4" descr="image9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2324100"/>
            <a:ext cx="3838575"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262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250825" y="1249363"/>
            <a:ext cx="56896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2400" b="1">
                <a:solidFill>
                  <a:srgbClr val="000099"/>
                </a:solidFill>
                <a:latin typeface="Arial" charset="0"/>
              </a:rPr>
              <a:t>Two parts</a:t>
            </a:r>
            <a:r>
              <a:rPr lang="bg-BG" sz="2400" b="1">
                <a:solidFill>
                  <a:srgbClr val="000099"/>
                </a:solidFill>
                <a:latin typeface="Arial" charset="0"/>
              </a:rPr>
              <a:t>:</a:t>
            </a:r>
          </a:p>
          <a:p>
            <a:r>
              <a:rPr lang="en-US" sz="2400" b="1">
                <a:solidFill>
                  <a:srgbClr val="000000"/>
                </a:solidFill>
                <a:latin typeface="Arial" charset="0"/>
              </a:rPr>
              <a:t>Pars flaccida </a:t>
            </a:r>
            <a:r>
              <a:rPr lang="bg-BG" sz="2400" b="1">
                <a:solidFill>
                  <a:srgbClr val="000000"/>
                </a:solidFill>
                <a:latin typeface="Arial" charset="0"/>
              </a:rPr>
              <a:t>– </a:t>
            </a:r>
            <a:r>
              <a:rPr lang="en-US" sz="2400" b="1">
                <a:solidFill>
                  <a:srgbClr val="000000"/>
                </a:solidFill>
                <a:latin typeface="Arial" charset="0"/>
              </a:rPr>
              <a:t>upper, thin</a:t>
            </a:r>
            <a:r>
              <a:rPr lang="bg-BG" sz="2400" b="1">
                <a:solidFill>
                  <a:srgbClr val="000000"/>
                </a:solidFill>
                <a:latin typeface="Arial" charset="0"/>
              </a:rPr>
              <a:t>, </a:t>
            </a:r>
            <a:r>
              <a:rPr lang="en-US" sz="2400" b="1">
                <a:solidFill>
                  <a:srgbClr val="000000"/>
                </a:solidFill>
                <a:latin typeface="Arial" charset="0"/>
              </a:rPr>
              <a:t>loose</a:t>
            </a:r>
            <a:endParaRPr lang="bg-BG" sz="2400" b="1">
              <a:solidFill>
                <a:srgbClr val="000000"/>
              </a:solidFill>
              <a:latin typeface="Arial" charset="0"/>
            </a:endParaRPr>
          </a:p>
          <a:p>
            <a:r>
              <a:rPr lang="en-US" sz="2400" b="1">
                <a:solidFill>
                  <a:srgbClr val="000099"/>
                </a:solidFill>
                <a:latin typeface="Arial" charset="0"/>
              </a:rPr>
              <a:t>Pars tensa</a:t>
            </a:r>
            <a:r>
              <a:rPr lang="bg-BG" sz="2400" b="1">
                <a:solidFill>
                  <a:srgbClr val="000000"/>
                </a:solidFill>
                <a:latin typeface="Arial" charset="0"/>
              </a:rPr>
              <a:t> – </a:t>
            </a:r>
            <a:r>
              <a:rPr lang="en-US" sz="2400" b="1">
                <a:solidFill>
                  <a:srgbClr val="000000"/>
                </a:solidFill>
                <a:latin typeface="Arial" charset="0"/>
              </a:rPr>
              <a:t>lower</a:t>
            </a:r>
            <a:r>
              <a:rPr lang="bg-BG" sz="2400" b="1">
                <a:solidFill>
                  <a:srgbClr val="000000"/>
                </a:solidFill>
                <a:latin typeface="Arial" charset="0"/>
              </a:rPr>
              <a:t>, </a:t>
            </a:r>
            <a:r>
              <a:rPr lang="en-US" sz="2400" b="1">
                <a:solidFill>
                  <a:srgbClr val="000000"/>
                </a:solidFill>
                <a:latin typeface="Arial" charset="0"/>
              </a:rPr>
              <a:t>tense</a:t>
            </a:r>
          </a:p>
          <a:p>
            <a:endParaRPr lang="en-US" sz="2400" b="1">
              <a:solidFill>
                <a:srgbClr val="000000"/>
              </a:solidFill>
              <a:latin typeface="Arial" charset="0"/>
            </a:endParaRPr>
          </a:p>
          <a:p>
            <a:r>
              <a:rPr lang="en-US" sz="2400" b="1">
                <a:solidFill>
                  <a:srgbClr val="000099"/>
                </a:solidFill>
                <a:latin typeface="Arial" charset="0"/>
              </a:rPr>
              <a:t>Three layers</a:t>
            </a:r>
            <a:r>
              <a:rPr lang="bg-BG" sz="2400" b="1">
                <a:solidFill>
                  <a:srgbClr val="000099"/>
                </a:solidFill>
                <a:latin typeface="Arial" charset="0"/>
              </a:rPr>
              <a:t>:</a:t>
            </a:r>
          </a:p>
          <a:p>
            <a:r>
              <a:rPr lang="bg-BG" sz="2400" b="1">
                <a:solidFill>
                  <a:srgbClr val="000000"/>
                </a:solidFill>
                <a:latin typeface="Arial" charset="0"/>
              </a:rPr>
              <a:t>1. </a:t>
            </a:r>
            <a:r>
              <a:rPr lang="en-US" sz="2400" b="1">
                <a:solidFill>
                  <a:srgbClr val="000099"/>
                </a:solidFill>
                <a:latin typeface="Arial" charset="0"/>
              </a:rPr>
              <a:t>Outer, cutaneous</a:t>
            </a:r>
            <a:r>
              <a:rPr lang="bg-BG" sz="2400" b="1">
                <a:solidFill>
                  <a:srgbClr val="000000"/>
                </a:solidFill>
                <a:latin typeface="Arial" charset="0"/>
              </a:rPr>
              <a:t> – </a:t>
            </a:r>
            <a:r>
              <a:rPr lang="en-US" sz="2400" b="1">
                <a:solidFill>
                  <a:srgbClr val="000000"/>
                </a:solidFill>
                <a:latin typeface="Arial" charset="0"/>
              </a:rPr>
              <a:t>continuation of the canal skin</a:t>
            </a:r>
            <a:r>
              <a:rPr lang="bg-BG" sz="2400" b="1">
                <a:solidFill>
                  <a:srgbClr val="000000"/>
                </a:solidFill>
                <a:latin typeface="Arial" charset="0"/>
              </a:rPr>
              <a:t>. </a:t>
            </a:r>
            <a:r>
              <a:rPr lang="en-US" sz="2400" b="1">
                <a:solidFill>
                  <a:srgbClr val="000000"/>
                </a:solidFill>
                <a:latin typeface="Arial" charset="0"/>
              </a:rPr>
              <a:t>No hairs and glands</a:t>
            </a:r>
            <a:r>
              <a:rPr lang="bg-BG" sz="2400" b="1">
                <a:solidFill>
                  <a:srgbClr val="000000"/>
                </a:solidFill>
                <a:latin typeface="Arial" charset="0"/>
              </a:rPr>
              <a:t>.</a:t>
            </a:r>
          </a:p>
          <a:p>
            <a:r>
              <a:rPr lang="bg-BG" sz="2400" b="1">
                <a:solidFill>
                  <a:srgbClr val="000000"/>
                </a:solidFill>
                <a:latin typeface="Arial" charset="0"/>
              </a:rPr>
              <a:t>2. </a:t>
            </a:r>
            <a:r>
              <a:rPr lang="en-US" sz="2400" b="1">
                <a:solidFill>
                  <a:srgbClr val="000099"/>
                </a:solidFill>
                <a:latin typeface="Arial" charset="0"/>
              </a:rPr>
              <a:t>Middle, fibrous</a:t>
            </a:r>
            <a:r>
              <a:rPr lang="bg-BG" sz="2400" b="1">
                <a:solidFill>
                  <a:srgbClr val="000000"/>
                </a:solidFill>
                <a:latin typeface="Arial" charset="0"/>
              </a:rPr>
              <a:t> – </a:t>
            </a:r>
            <a:r>
              <a:rPr lang="en-US" sz="2400" b="1">
                <a:solidFill>
                  <a:srgbClr val="000000"/>
                </a:solidFill>
                <a:latin typeface="Arial" charset="0"/>
              </a:rPr>
              <a:t>elastic fibers.</a:t>
            </a:r>
            <a:endParaRPr lang="bg-BG" sz="2400" b="1">
              <a:solidFill>
                <a:srgbClr val="000000"/>
              </a:solidFill>
              <a:latin typeface="Arial" charset="0"/>
            </a:endParaRPr>
          </a:p>
          <a:p>
            <a:r>
              <a:rPr lang="bg-BG" sz="2400" b="1">
                <a:solidFill>
                  <a:srgbClr val="000000"/>
                </a:solidFill>
                <a:latin typeface="Arial" charset="0"/>
              </a:rPr>
              <a:t>3. </a:t>
            </a:r>
            <a:r>
              <a:rPr lang="en-US" sz="2400" b="1">
                <a:solidFill>
                  <a:srgbClr val="000099"/>
                </a:solidFill>
                <a:latin typeface="Arial" charset="0"/>
              </a:rPr>
              <a:t>Inner, mucous</a:t>
            </a:r>
            <a:r>
              <a:rPr lang="bg-BG" sz="2400" b="1">
                <a:solidFill>
                  <a:srgbClr val="000000"/>
                </a:solidFill>
                <a:latin typeface="Arial" charset="0"/>
              </a:rPr>
              <a:t> – </a:t>
            </a:r>
            <a:r>
              <a:rPr lang="en-US" sz="2400" b="1">
                <a:solidFill>
                  <a:srgbClr val="000000"/>
                </a:solidFill>
                <a:latin typeface="Arial" charset="0"/>
              </a:rPr>
              <a:t>tympanic cavity lining</a:t>
            </a:r>
            <a:endParaRPr lang="bg-BG" sz="2400" b="1">
              <a:solidFill>
                <a:srgbClr val="000000"/>
              </a:solidFill>
              <a:latin typeface="Arial" charset="0"/>
            </a:endParaRPr>
          </a:p>
        </p:txBody>
      </p:sp>
      <p:sp>
        <p:nvSpPr>
          <p:cNvPr id="16387" name="Rectangle 5"/>
          <p:cNvSpPr>
            <a:spLocks noGrp="1" noChangeArrowheads="1"/>
          </p:cNvSpPr>
          <p:nvPr>
            <p:ph type="title"/>
          </p:nvPr>
        </p:nvSpPr>
        <p:spPr>
          <a:xfrm>
            <a:off x="250825" y="260350"/>
            <a:ext cx="5257800" cy="720725"/>
          </a:xfrm>
        </p:spPr>
        <p:txBody>
          <a:bodyPr/>
          <a:lstStyle/>
          <a:p>
            <a:pPr eaLnBrk="1" hangingPunct="1"/>
            <a:r>
              <a:rPr lang="en-US" sz="3600" b="1" smtClean="0">
                <a:solidFill>
                  <a:srgbClr val="000099"/>
                </a:solidFill>
                <a:effectLst/>
              </a:rPr>
              <a:t>Tympanic membrane</a:t>
            </a:r>
            <a:endParaRPr lang="bg-BG" sz="3600" b="1" smtClean="0">
              <a:solidFill>
                <a:srgbClr val="000099"/>
              </a:solidFill>
              <a:effectLst/>
            </a:endParaRPr>
          </a:p>
        </p:txBody>
      </p:sp>
      <p:pic>
        <p:nvPicPr>
          <p:cNvPr id="1638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981075"/>
            <a:ext cx="3995737" cy="20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1196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strVal val="#ppt_w*0.70"/>
                                          </p:val>
                                        </p:tav>
                                        <p:tav tm="100000">
                                          <p:val>
                                            <p:strVal val="#ppt_w"/>
                                          </p:val>
                                        </p:tav>
                                      </p:tavLst>
                                    </p:anim>
                                    <p:anim calcmode="lin" valueType="num">
                                      <p:cBhvr>
                                        <p:cTn id="8" dur="1000" fill="hold"/>
                                        <p:tgtEl>
                                          <p:spTgt spid="40964"/>
                                        </p:tgtEl>
                                        <p:attrNameLst>
                                          <p:attrName>ppt_h</p:attrName>
                                        </p:attrNameLst>
                                      </p:cBhvr>
                                      <p:tavLst>
                                        <p:tav tm="0">
                                          <p:val>
                                            <p:strVal val="#ppt_h"/>
                                          </p:val>
                                        </p:tav>
                                        <p:tav tm="100000">
                                          <p:val>
                                            <p:strVal val="#ppt_h"/>
                                          </p:val>
                                        </p:tav>
                                      </p:tavLst>
                                    </p:anim>
                                    <p:animEffect transition="in" filter="fade">
                                      <p:cBhvr>
                                        <p:cTn id="9" dur="1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p:txBody>
          <a:bodyPr/>
          <a:lstStyle/>
          <a:p>
            <a:r>
              <a:rPr lang="en-US" dirty="0" smtClean="0">
                <a:solidFill>
                  <a:srgbClr val="FF0000"/>
                </a:solidFill>
                <a:latin typeface="Arial Black" pitchFamily="34" charset="0"/>
              </a:rPr>
              <a:t> </a:t>
            </a:r>
            <a:r>
              <a:rPr lang="en-US" dirty="0">
                <a:solidFill>
                  <a:srgbClr val="FF0000"/>
                </a:solidFill>
                <a:latin typeface="Arial Black" pitchFamily="34" charset="0"/>
              </a:rPr>
              <a:t>Middle Ear</a:t>
            </a:r>
          </a:p>
        </p:txBody>
      </p:sp>
      <p:sp>
        <p:nvSpPr>
          <p:cNvPr id="18437" name="Rectangle 5"/>
          <p:cNvSpPr>
            <a:spLocks noGrp="1" noChangeArrowheads="1"/>
          </p:cNvSpPr>
          <p:nvPr>
            <p:ph type="body" sz="half" idx="1"/>
          </p:nvPr>
        </p:nvSpPr>
        <p:spPr/>
        <p:txBody>
          <a:bodyPr/>
          <a:lstStyle/>
          <a:p>
            <a:r>
              <a:rPr lang="en-US" sz="2800" dirty="0"/>
              <a:t>Sound waves change to mechanical energy in the middle ear</a:t>
            </a:r>
          </a:p>
          <a:p>
            <a:r>
              <a:rPr lang="en-US" sz="2800" dirty="0"/>
              <a:t> ½”  chamber</a:t>
            </a:r>
          </a:p>
          <a:p>
            <a:pPr>
              <a:buFontTx/>
              <a:buNone/>
            </a:pPr>
            <a:endParaRPr lang="en-US" sz="2800" dirty="0"/>
          </a:p>
        </p:txBody>
      </p:sp>
      <p:pic>
        <p:nvPicPr>
          <p:cNvPr id="18441" name="Picture 9" descr="ear_diagram"/>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4400" y="1905000"/>
            <a:ext cx="3933825" cy="3744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2" name="Picture 10" descr="ear midear_ani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68450" y="4038600"/>
            <a:ext cx="2154238"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582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fade">
                                      <p:cBhvr>
                                        <p:cTn id="7" dur="2000"/>
                                        <p:tgtEl>
                                          <p:spTgt spid="18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7">
                                            <p:txEl>
                                              <p:pRg st="0" end="0"/>
                                            </p:txEl>
                                          </p:spTgt>
                                        </p:tgtEl>
                                        <p:attrNameLst>
                                          <p:attrName>style.visibility</p:attrName>
                                        </p:attrNameLst>
                                      </p:cBhvr>
                                      <p:to>
                                        <p:strVal val="visible"/>
                                      </p:to>
                                    </p:set>
                                    <p:animEffect transition="in" filter="fade">
                                      <p:cBhvr>
                                        <p:cTn id="12" dur="2000"/>
                                        <p:tgtEl>
                                          <p:spTgt spid="1843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7">
                                            <p:txEl>
                                              <p:pRg st="1" end="1"/>
                                            </p:txEl>
                                          </p:spTgt>
                                        </p:tgtEl>
                                        <p:attrNameLst>
                                          <p:attrName>style.visibility</p:attrName>
                                        </p:attrNameLst>
                                      </p:cBhvr>
                                      <p:to>
                                        <p:strVal val="visible"/>
                                      </p:to>
                                    </p:set>
                                    <p:animEffect transition="in" filter="fade">
                                      <p:cBhvr>
                                        <p:cTn id="17" dur="2000"/>
                                        <p:tgtEl>
                                          <p:spTgt spid="184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843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descr="asset.JPG"/>
          <p:cNvPicPr>
            <a:picLocks noChangeAspect="1"/>
          </p:cNvPicPr>
          <p:nvPr/>
        </p:nvPicPr>
        <p:blipFill>
          <a:blip r:embed="rId2">
            <a:extLst>
              <a:ext uri="{28A0092B-C50C-407E-A947-70E740481C1C}">
                <a14:useLocalDpi xmlns:a14="http://schemas.microsoft.com/office/drawing/2010/main" val="0"/>
              </a:ext>
            </a:extLst>
          </a:blip>
          <a:srcRect l="9875" t="29761" r="35155" b="16237"/>
          <a:stretch>
            <a:fillRect/>
          </a:stretch>
        </p:blipFill>
        <p:spPr bwMode="auto">
          <a:xfrm rot="115469">
            <a:off x="476250" y="458788"/>
            <a:ext cx="5337175" cy="5938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3" name="AutoShape 2"/>
          <p:cNvSpPr>
            <a:spLocks/>
          </p:cNvSpPr>
          <p:nvPr/>
        </p:nvSpPr>
        <p:spPr bwMode="auto">
          <a:xfrm>
            <a:off x="4889500" y="4606925"/>
            <a:ext cx="3970338" cy="1600200"/>
          </a:xfrm>
          <a:custGeom>
            <a:avLst/>
            <a:gdLst>
              <a:gd name="T0" fmla="*/ 1985169 w 21600"/>
              <a:gd name="T1" fmla="*/ 800100 h 21600"/>
              <a:gd name="T2" fmla="*/ 1985169 w 21600"/>
              <a:gd name="T3" fmla="*/ 800100 h 21600"/>
              <a:gd name="T4" fmla="*/ 1985169 w 21600"/>
              <a:gd name="T5" fmla="*/ 800100 h 21600"/>
              <a:gd name="T6" fmla="*/ 1985169 w 21600"/>
              <a:gd name="T7" fmla="*/ 800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w="25400">
            <a:solidFill>
              <a:srgbClr val="C0504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dirty="0"/>
              <a:t>about </a:t>
            </a:r>
            <a:r>
              <a:rPr lang="en-US" sz="2400" dirty="0" smtClean="0"/>
              <a:t>17 </a:t>
            </a:r>
            <a:r>
              <a:rPr lang="en-US" sz="2400" dirty="0"/>
              <a:t>mm in diameter</a:t>
            </a:r>
          </a:p>
          <a:p>
            <a:pPr defTabSz="914400"/>
            <a:r>
              <a:rPr lang="en-US" sz="2400" dirty="0"/>
              <a:t>it is obliquely directed making an angle of 55 with the floor of the meatus</a:t>
            </a:r>
            <a:endParaRPr lang="en-US" dirty="0"/>
          </a:p>
        </p:txBody>
      </p:sp>
    </p:spTree>
    <p:extLst>
      <p:ext uri="{BB962C8B-B14F-4D97-AF65-F5344CB8AC3E}">
        <p14:creationId xmlns:p14="http://schemas.microsoft.com/office/powerpoint/2010/main" val="217692818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1"/>
          <p:cNvGrpSpPr>
            <a:grpSpLocks/>
          </p:cNvGrpSpPr>
          <p:nvPr/>
        </p:nvGrpSpPr>
        <p:grpSpPr bwMode="auto">
          <a:xfrm>
            <a:off x="533400" y="304800"/>
            <a:ext cx="8305800" cy="5943600"/>
            <a:chOff x="0" y="0"/>
            <a:chExt cx="654" cy="468"/>
          </a:xfrm>
        </p:grpSpPr>
        <p:pic>
          <p:nvPicPr>
            <p:cNvPr id="31749" name="Picture 2" descr="image8.jpg"/>
            <p:cNvPicPr>
              <a:picLocks noChangeAspect="1"/>
            </p:cNvPicPr>
            <p:nvPr/>
          </p:nvPicPr>
          <p:blipFill>
            <a:blip r:embed="rId2">
              <a:extLst>
                <a:ext uri="{28A0092B-C50C-407E-A947-70E740481C1C}">
                  <a14:useLocalDpi xmlns:a14="http://schemas.microsoft.com/office/drawing/2010/main" val="0"/>
                </a:ext>
              </a:extLst>
            </a:blip>
            <a:srcRect l="10561" r="11101" b="7941"/>
            <a:stretch>
              <a:fillRect/>
            </a:stretch>
          </p:blipFill>
          <p:spPr bwMode="auto">
            <a:xfrm>
              <a:off x="0" y="15"/>
              <a:ext cx="654" cy="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0" name="AutoShape 3"/>
            <p:cNvSpPr>
              <a:spLocks/>
            </p:cNvSpPr>
            <p:nvPr/>
          </p:nvSpPr>
          <p:spPr bwMode="auto">
            <a:xfrm>
              <a:off x="7" y="0"/>
              <a:ext cx="38" cy="47"/>
            </a:xfrm>
            <a:custGeom>
              <a:avLst/>
              <a:gdLst>
                <a:gd name="T0" fmla="*/ 19 w 21600"/>
                <a:gd name="T1" fmla="*/ 24 h 21600"/>
                <a:gd name="T2" fmla="*/ 19 w 21600"/>
                <a:gd name="T3" fmla="*/ 24 h 21600"/>
                <a:gd name="T4" fmla="*/ 19 w 21600"/>
                <a:gd name="T5" fmla="*/ 24 h 21600"/>
                <a:gd name="T6" fmla="*/ 19 w 21600"/>
                <a:gd name="T7" fmla="*/ 2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0800"/>
                  </a:moveTo>
                  <a:lnTo>
                    <a:pt x="0" y="10800"/>
                  </a:lnTo>
                  <a:cubicBezTo>
                    <a:pt x="0" y="4835"/>
                    <a:pt x="4835" y="0"/>
                    <a:pt x="10800" y="0"/>
                  </a:cubicBezTo>
                  <a:cubicBezTo>
                    <a:pt x="16764" y="0"/>
                    <a:pt x="21600" y="4835"/>
                    <a:pt x="21600" y="10800"/>
                  </a:cubicBezTo>
                  <a:cubicBezTo>
                    <a:pt x="21600" y="16764"/>
                    <a:pt x="16764" y="21600"/>
                    <a:pt x="10800" y="21600"/>
                  </a:cubicBezTo>
                  <a:cubicBezTo>
                    <a:pt x="4835" y="21600"/>
                    <a:pt x="0" y="16764"/>
                    <a:pt x="0" y="10800"/>
                  </a:cubicBezTo>
                  <a:close/>
                </a:path>
              </a:pathLst>
            </a:custGeom>
            <a:solidFill>
              <a:srgbClr val="FFFFFF"/>
            </a:solidFill>
            <a:ln w="25400" cap="flat"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grpSp>
      <p:sp>
        <p:nvSpPr>
          <p:cNvPr id="28676" name="AutoShape 4"/>
          <p:cNvSpPr>
            <a:spLocks/>
          </p:cNvSpPr>
          <p:nvPr/>
        </p:nvSpPr>
        <p:spPr bwMode="auto">
          <a:xfrm>
            <a:off x="7435850" y="4437063"/>
            <a:ext cx="1585913" cy="725487"/>
          </a:xfrm>
          <a:prstGeom prst="rightArrow">
            <a:avLst>
              <a:gd name="adj1" fmla="val 83963"/>
              <a:gd name="adj2" fmla="val 132567"/>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anterior</a:t>
            </a:r>
            <a:endParaRPr lang="en-US"/>
          </a:p>
        </p:txBody>
      </p:sp>
      <p:sp>
        <p:nvSpPr>
          <p:cNvPr id="28677" name="AutoShape 5"/>
          <p:cNvSpPr>
            <a:spLocks/>
          </p:cNvSpPr>
          <p:nvPr/>
        </p:nvSpPr>
        <p:spPr bwMode="auto">
          <a:xfrm flipH="1">
            <a:off x="12700" y="4437063"/>
            <a:ext cx="1549400" cy="725487"/>
          </a:xfrm>
          <a:prstGeom prst="rightArrow">
            <a:avLst>
              <a:gd name="adj1" fmla="val 83963"/>
              <a:gd name="adj2" fmla="val 132530"/>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posterior</a:t>
            </a:r>
            <a:endParaRPr lang="en-US"/>
          </a:p>
        </p:txBody>
      </p:sp>
    </p:spTree>
    <p:extLst>
      <p:ext uri="{BB962C8B-B14F-4D97-AF65-F5344CB8AC3E}">
        <p14:creationId xmlns:p14="http://schemas.microsoft.com/office/powerpoint/2010/main" val="35613177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hangingPunct="1"/>
            <a:r>
              <a:rPr lang="en-US" sz="4000" smtClean="0">
                <a:latin typeface="Castellar" pitchFamily="18" charset="0"/>
              </a:rPr>
              <a:t>The tympanic membrane</a:t>
            </a:r>
          </a:p>
        </p:txBody>
      </p:sp>
      <p:sp>
        <p:nvSpPr>
          <p:cNvPr id="15363" name="Rectangle 4"/>
          <p:cNvSpPr>
            <a:spLocks noGrp="1" noChangeArrowheads="1"/>
          </p:cNvSpPr>
          <p:nvPr>
            <p:ph type="body" sz="half" idx="2"/>
          </p:nvPr>
        </p:nvSpPr>
        <p:spPr>
          <a:xfrm>
            <a:off x="533400" y="5791200"/>
            <a:ext cx="8229600" cy="720725"/>
          </a:xfrm>
        </p:spPr>
        <p:txBody>
          <a:bodyPr anchor="b"/>
          <a:lstStyle/>
          <a:p>
            <a:pPr algn="ctr" eaLnBrk="1" hangingPunct="1">
              <a:buFont typeface="Wingdings" pitchFamily="2" charset="2"/>
              <a:buNone/>
            </a:pPr>
            <a:r>
              <a:rPr lang="en-US" sz="2400" smtClean="0">
                <a:latin typeface="Franklin Gothic Book" pitchFamily="34" charset="0"/>
              </a:rPr>
              <a:t>Major landmarks of the tympanic membrane</a:t>
            </a:r>
          </a:p>
        </p:txBody>
      </p:sp>
      <p:pic>
        <p:nvPicPr>
          <p:cNvPr id="15364"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990600" y="1600200"/>
            <a:ext cx="6819900" cy="4129088"/>
          </a:xfrm>
        </p:spPr>
      </p:pic>
    </p:spTree>
    <p:extLst>
      <p:ext uri="{BB962C8B-B14F-4D97-AF65-F5344CB8AC3E}">
        <p14:creationId xmlns:p14="http://schemas.microsoft.com/office/powerpoint/2010/main" val="2723320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sz="4000" smtClean="0">
                <a:latin typeface="Castellar" pitchFamily="18" charset="0"/>
              </a:rPr>
              <a:t>The tympanic membrane</a:t>
            </a:r>
          </a:p>
        </p:txBody>
      </p:sp>
      <p:sp>
        <p:nvSpPr>
          <p:cNvPr id="16387" name="Rectangle 4"/>
          <p:cNvSpPr>
            <a:spLocks noGrp="1" noChangeArrowheads="1"/>
          </p:cNvSpPr>
          <p:nvPr>
            <p:ph type="body" sz="half" idx="2"/>
          </p:nvPr>
        </p:nvSpPr>
        <p:spPr>
          <a:xfrm>
            <a:off x="914400" y="5562600"/>
            <a:ext cx="8229600" cy="1524000"/>
          </a:xfrm>
        </p:spPr>
        <p:txBody>
          <a:bodyPr anchor="b"/>
          <a:lstStyle/>
          <a:p>
            <a:pPr algn="ctr" eaLnBrk="1" hangingPunct="1">
              <a:buFontTx/>
              <a:buNone/>
            </a:pPr>
            <a:r>
              <a:rPr lang="en-US" sz="2400" smtClean="0">
                <a:latin typeface="Franklin Gothic Book" pitchFamily="34" charset="0"/>
              </a:rPr>
              <a:t>A healthy right tympanic membrane</a:t>
            </a:r>
          </a:p>
          <a:p>
            <a:pPr algn="ctr" eaLnBrk="1" hangingPunct="1">
              <a:buFontTx/>
              <a:buNone/>
            </a:pPr>
            <a:endParaRPr lang="en-US" sz="2400" smtClean="0">
              <a:latin typeface="Skia" charset="0"/>
            </a:endParaRPr>
          </a:p>
          <a:p>
            <a:pPr eaLnBrk="1" hangingPunct="1"/>
            <a:endParaRPr lang="en-US" sz="2400" smtClean="0">
              <a:latin typeface="Skia" charset="0"/>
            </a:endParaRPr>
          </a:p>
        </p:txBody>
      </p:sp>
      <p:pic>
        <p:nvPicPr>
          <p:cNvPr id="16388"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762000" y="1752600"/>
            <a:ext cx="8147050" cy="3724275"/>
          </a:xfrm>
        </p:spPr>
      </p:pic>
    </p:spTree>
    <p:extLst>
      <p:ext uri="{BB962C8B-B14F-4D97-AF65-F5344CB8AC3E}">
        <p14:creationId xmlns:p14="http://schemas.microsoft.com/office/powerpoint/2010/main" val="140192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6475" y="920750"/>
            <a:ext cx="6865938" cy="489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7987188"/>
      </p:ext>
    </p:extLst>
  </p:cSld>
  <p:clrMapOvr>
    <a:masterClrMapping/>
  </p:clrMapOvr>
  <p:transition spd="med">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85813"/>
            <a:ext cx="8623300" cy="5284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1717900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188" y="576263"/>
            <a:ext cx="8597900" cy="5703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6166588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0" y="1174750"/>
            <a:ext cx="7213600" cy="450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78328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01800" y="1276350"/>
            <a:ext cx="5549900" cy="430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3230800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AutoShape 1"/>
          <p:cNvSpPr>
            <a:spLocks/>
          </p:cNvSpPr>
          <p:nvPr/>
        </p:nvSpPr>
        <p:spPr bwMode="auto">
          <a:xfrm>
            <a:off x="833438" y="2286000"/>
            <a:ext cx="7885112" cy="1943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fontAlgn="base" hangingPunct="0">
              <a:spcBef>
                <a:spcPct val="0"/>
              </a:spcBef>
              <a:spcAft>
                <a:spcPct val="0"/>
              </a:spcAft>
              <a:defRPr/>
            </a:pPr>
            <a:r>
              <a:rPr lang="en-US" sz="6000" dirty="0">
                <a:solidFill>
                  <a:srgbClr val="FFFFFF"/>
                </a:solidFill>
                <a:sym typeface="Helvetica" charset="0"/>
              </a:rPr>
              <a:t>Lateral (membranous) </a:t>
            </a:r>
            <a:endParaRPr lang="en-US" dirty="0">
              <a:solidFill>
                <a:srgbClr val="FFFFFF"/>
              </a:solidFill>
              <a:sym typeface="Helvetica" charset="0"/>
            </a:endParaRPr>
          </a:p>
          <a:p>
            <a:pPr algn="ctr" fontAlgn="base" hangingPunct="0">
              <a:spcBef>
                <a:spcPct val="0"/>
              </a:spcBef>
              <a:spcAft>
                <a:spcPct val="0"/>
              </a:spcAft>
              <a:defRPr/>
            </a:pPr>
            <a:r>
              <a:rPr lang="en-US" sz="6000" dirty="0">
                <a:solidFill>
                  <a:srgbClr val="FFFFFF"/>
                </a:solidFill>
                <a:sym typeface="Helvetica" charset="0"/>
              </a:rPr>
              <a:t>wall</a:t>
            </a:r>
            <a:endParaRPr lang="en-US" sz="1200" dirty="0">
              <a:solidFill>
                <a:srgbClr val="000000"/>
              </a:solidFill>
              <a:sym typeface="Helvetica" charset="0"/>
            </a:endParaRPr>
          </a:p>
        </p:txBody>
      </p:sp>
    </p:spTree>
    <p:extLst>
      <p:ext uri="{BB962C8B-B14F-4D97-AF65-F5344CB8AC3E}">
        <p14:creationId xmlns:p14="http://schemas.microsoft.com/office/powerpoint/2010/main" val="3019922578"/>
      </p:ext>
    </p:extLst>
  </p:cSld>
  <p:clrMapOvr>
    <a:masterClrMapping/>
  </p:clrMapOvr>
  <p:transition spd="med">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descr="image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6213" y="1295400"/>
            <a:ext cx="6286500" cy="502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7890" name="Group 2"/>
          <p:cNvGrpSpPr>
            <a:grpSpLocks/>
          </p:cNvGrpSpPr>
          <p:nvPr/>
        </p:nvGrpSpPr>
        <p:grpSpPr bwMode="auto">
          <a:xfrm>
            <a:off x="533400" y="152400"/>
            <a:ext cx="2133600" cy="685800"/>
            <a:chOff x="0" y="0"/>
            <a:chExt cx="168" cy="54"/>
          </a:xfrm>
        </p:grpSpPr>
        <p:sp>
          <p:nvSpPr>
            <p:cNvPr id="40974" name="AutoShape 3"/>
            <p:cNvSpPr>
              <a:spLocks/>
            </p:cNvSpPr>
            <p:nvPr/>
          </p:nvSpPr>
          <p:spPr bwMode="auto">
            <a:xfrm flipH="1">
              <a:off x="0" y="0"/>
              <a:ext cx="168" cy="54"/>
            </a:xfrm>
            <a:prstGeom prst="rightArrow">
              <a:avLst>
                <a:gd name="adj1" fmla="val 50000"/>
                <a:gd name="adj2" fmla="val 49994"/>
              </a:avLst>
            </a:prstGeom>
            <a:solidFill>
              <a:srgbClr val="4F81BD"/>
            </a:solidFill>
            <a:ln w="25400">
              <a:solidFill>
                <a:srgbClr val="3A5E8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lgn="ctr" defTabSz="914400"/>
              <a:endParaRPr lang="en-US" sz="2800">
                <a:solidFill>
                  <a:srgbClr val="FFFFFF"/>
                </a:solidFill>
              </a:endParaRPr>
            </a:p>
          </p:txBody>
        </p:sp>
        <p:sp>
          <p:nvSpPr>
            <p:cNvPr id="40975" name="AutoShape 4"/>
            <p:cNvSpPr>
              <a:spLocks/>
            </p:cNvSpPr>
            <p:nvPr/>
          </p:nvSpPr>
          <p:spPr bwMode="auto">
            <a:xfrm>
              <a:off x="13" y="6"/>
              <a:ext cx="155" cy="42"/>
            </a:xfrm>
            <a:custGeom>
              <a:avLst/>
              <a:gdLst>
                <a:gd name="T0" fmla="*/ 78 w 21600"/>
                <a:gd name="T1" fmla="*/ 21 h 21600"/>
                <a:gd name="T2" fmla="*/ 78 w 21600"/>
                <a:gd name="T3" fmla="*/ 21 h 21600"/>
                <a:gd name="T4" fmla="*/ 78 w 21600"/>
                <a:gd name="T5" fmla="*/ 21 h 21600"/>
                <a:gd name="T6" fmla="*/ 78 w 21600"/>
                <a:gd name="T7" fmla="*/ 2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ctr"/>
            <a:lstStyle/>
            <a:p>
              <a:pPr algn="ctr" defTabSz="914400"/>
              <a:r>
                <a:rPr lang="en-US" sz="2800">
                  <a:solidFill>
                    <a:srgbClr val="FFFFFF"/>
                  </a:solidFill>
                </a:rPr>
                <a:t>Posterior</a:t>
              </a:r>
              <a:endParaRPr lang="en-US"/>
            </a:p>
          </p:txBody>
        </p:sp>
      </p:grpSp>
      <p:grpSp>
        <p:nvGrpSpPr>
          <p:cNvPr id="37893" name="Group 5"/>
          <p:cNvGrpSpPr>
            <a:grpSpLocks/>
          </p:cNvGrpSpPr>
          <p:nvPr/>
        </p:nvGrpSpPr>
        <p:grpSpPr bwMode="auto">
          <a:xfrm>
            <a:off x="6400800" y="228600"/>
            <a:ext cx="2133600" cy="609600"/>
            <a:chOff x="0" y="0"/>
            <a:chExt cx="168" cy="48"/>
          </a:xfrm>
        </p:grpSpPr>
        <p:sp>
          <p:nvSpPr>
            <p:cNvPr id="40972" name="AutoShape 6"/>
            <p:cNvSpPr>
              <a:spLocks/>
            </p:cNvSpPr>
            <p:nvPr/>
          </p:nvSpPr>
          <p:spPr bwMode="auto">
            <a:xfrm>
              <a:off x="0" y="0"/>
              <a:ext cx="168" cy="48"/>
            </a:xfrm>
            <a:prstGeom prst="rightArrow">
              <a:avLst>
                <a:gd name="adj1" fmla="val 50000"/>
                <a:gd name="adj2" fmla="val 50005"/>
              </a:avLst>
            </a:prstGeom>
            <a:solidFill>
              <a:srgbClr val="4F81BD"/>
            </a:solidFill>
            <a:ln w="25400">
              <a:solidFill>
                <a:srgbClr val="3A5E8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lgn="ctr" defTabSz="914400"/>
              <a:endParaRPr lang="en-US" sz="2800">
                <a:solidFill>
                  <a:srgbClr val="FFFFFF"/>
                </a:solidFill>
              </a:endParaRPr>
            </a:p>
          </p:txBody>
        </p:sp>
        <p:sp>
          <p:nvSpPr>
            <p:cNvPr id="40973" name="AutoShape 7"/>
            <p:cNvSpPr>
              <a:spLocks/>
            </p:cNvSpPr>
            <p:nvPr/>
          </p:nvSpPr>
          <p:spPr bwMode="auto">
            <a:xfrm>
              <a:off x="0" y="3"/>
              <a:ext cx="156" cy="42"/>
            </a:xfrm>
            <a:custGeom>
              <a:avLst/>
              <a:gdLst>
                <a:gd name="T0" fmla="*/ 78 w 21600"/>
                <a:gd name="T1" fmla="*/ 21 h 21600"/>
                <a:gd name="T2" fmla="*/ 78 w 21600"/>
                <a:gd name="T3" fmla="*/ 21 h 21600"/>
                <a:gd name="T4" fmla="*/ 78 w 21600"/>
                <a:gd name="T5" fmla="*/ 21 h 21600"/>
                <a:gd name="T6" fmla="*/ 78 w 21600"/>
                <a:gd name="T7" fmla="*/ 2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ctr"/>
            <a:lstStyle/>
            <a:p>
              <a:pPr algn="ctr" defTabSz="914400"/>
              <a:r>
                <a:rPr lang="en-US" sz="2800">
                  <a:solidFill>
                    <a:srgbClr val="FFFFFF"/>
                  </a:solidFill>
                </a:rPr>
                <a:t>Anterior</a:t>
              </a:r>
              <a:endParaRPr lang="en-US"/>
            </a:p>
          </p:txBody>
        </p:sp>
      </p:grpSp>
      <p:pic>
        <p:nvPicPr>
          <p:cNvPr id="37896" name="Picture 8" descr="image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7650" y="0"/>
            <a:ext cx="8515350" cy="681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7" name="Line 9"/>
          <p:cNvSpPr>
            <a:spLocks noChangeShapeType="1"/>
          </p:cNvSpPr>
          <p:nvPr/>
        </p:nvSpPr>
        <p:spPr bwMode="auto">
          <a:xfrm>
            <a:off x="2970213" y="2209800"/>
            <a:ext cx="3125787" cy="1588"/>
          </a:xfrm>
          <a:prstGeom prst="line">
            <a:avLst/>
          </a:prstGeom>
          <a:noFill/>
          <a:ln w="76200">
            <a:solidFill>
              <a:srgbClr val="984807"/>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898" name="Line 10"/>
          <p:cNvSpPr>
            <a:spLocks noChangeShapeType="1"/>
          </p:cNvSpPr>
          <p:nvPr/>
        </p:nvSpPr>
        <p:spPr bwMode="auto">
          <a:xfrm>
            <a:off x="2970213" y="4876800"/>
            <a:ext cx="3125787" cy="1588"/>
          </a:xfrm>
          <a:prstGeom prst="line">
            <a:avLst/>
          </a:prstGeom>
          <a:noFill/>
          <a:ln w="76200">
            <a:solidFill>
              <a:srgbClr val="984807"/>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899" name="Line 11"/>
          <p:cNvSpPr>
            <a:spLocks noChangeShapeType="1"/>
          </p:cNvSpPr>
          <p:nvPr/>
        </p:nvSpPr>
        <p:spPr bwMode="auto">
          <a:xfrm flipH="1">
            <a:off x="6096000" y="2286000"/>
            <a:ext cx="76200" cy="2590800"/>
          </a:xfrm>
          <a:prstGeom prst="line">
            <a:avLst/>
          </a:prstGeom>
          <a:noFill/>
          <a:ln w="76200">
            <a:solidFill>
              <a:srgbClr val="984807"/>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00" name="Line 12"/>
          <p:cNvSpPr>
            <a:spLocks noChangeShapeType="1"/>
          </p:cNvSpPr>
          <p:nvPr/>
        </p:nvSpPr>
        <p:spPr bwMode="auto">
          <a:xfrm flipH="1">
            <a:off x="2895600" y="2209800"/>
            <a:ext cx="74613" cy="2590800"/>
          </a:xfrm>
          <a:prstGeom prst="line">
            <a:avLst/>
          </a:prstGeom>
          <a:noFill/>
          <a:ln w="76200">
            <a:solidFill>
              <a:srgbClr val="984807"/>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pic>
        <p:nvPicPr>
          <p:cNvPr id="37901" name="Picture 13" descr="image1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5213" y="-41275"/>
            <a:ext cx="6815137" cy="674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902" name="AutoShape 14"/>
          <p:cNvSpPr>
            <a:spLocks/>
          </p:cNvSpPr>
          <p:nvPr/>
        </p:nvSpPr>
        <p:spPr bwMode="auto">
          <a:xfrm>
            <a:off x="2667000" y="2895600"/>
            <a:ext cx="3352800" cy="2362200"/>
          </a:xfrm>
          <a:custGeom>
            <a:avLst/>
            <a:gdLst>
              <a:gd name="T0" fmla="*/ 1676400 w 21600"/>
              <a:gd name="T1" fmla="*/ 1181100 h 21600"/>
              <a:gd name="T2" fmla="*/ 1676400 w 21600"/>
              <a:gd name="T3" fmla="*/ 1181100 h 21600"/>
              <a:gd name="T4" fmla="*/ 1676400 w 21600"/>
              <a:gd name="T5" fmla="*/ 1181100 h 21600"/>
              <a:gd name="T6" fmla="*/ 1676400 w 21600"/>
              <a:gd name="T7" fmla="*/ 11811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CD5B5">
              <a:alpha val="72156"/>
            </a:srgbClr>
          </a:solidFill>
          <a:ln w="25400" cap="flat" cmpd="sng">
            <a:solidFill>
              <a:srgbClr val="E46C0A"/>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Tree>
    <p:extLst>
      <p:ext uri="{BB962C8B-B14F-4D97-AF65-F5344CB8AC3E}">
        <p14:creationId xmlns:p14="http://schemas.microsoft.com/office/powerpoint/2010/main" val="303687906"/>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79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902"/>
                                        </p:tgtEl>
                                        <p:attrNameLst>
                                          <p:attrName>style.visibility</p:attrName>
                                        </p:attrNameLst>
                                      </p:cBhvr>
                                      <p:to>
                                        <p:strVal val="visible"/>
                                      </p:to>
                                    </p:set>
                                  </p:childTnLst>
                                </p:cTn>
                              </p:par>
                            </p:childTnLst>
                          </p:cTn>
                        </p:par>
                        <p:par>
                          <p:cTn id="11" fill="hold" nodeType="afterGroup">
                            <p:stCondLst>
                              <p:cond delay="500"/>
                            </p:stCondLst>
                            <p:childTnLst>
                              <p:par>
                                <p:cTn id="12" presetID="35728000" presetClass="entr" presetSubtype="36005032" fill="hold" nodeType="afterEffect">
                                  <p:stCondLst>
                                    <p:cond delay="0"/>
                                  </p:stCondLst>
                                  <p:childTnLst>
                                    <p:set>
                                      <p:cBhvr>
                                        <p:cTn id="13" dur="1" fill="hold">
                                          <p:stCondLst>
                                            <p:cond delay="499"/>
                                          </p:stCondLst>
                                        </p:cTn>
                                        <p:tgtEl>
                                          <p:spTgt spid="3788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5" fill="hold" nodeType="clickEffect">
                                  <p:stCondLst>
                                    <p:cond delay="0"/>
                                  </p:stCondLst>
                                  <p:childTnLst>
                                    <p:set>
                                      <p:cBhvr>
                                        <p:cTn id="17" dur="1" fill="hold">
                                          <p:stCondLst>
                                            <p:cond delay="0"/>
                                          </p:stCondLst>
                                        </p:cTn>
                                        <p:tgtEl>
                                          <p:spTgt spid="37893"/>
                                        </p:tgtEl>
                                        <p:attrNameLst>
                                          <p:attrName>style.visibility</p:attrName>
                                        </p:attrNameLst>
                                      </p:cBhvr>
                                      <p:to>
                                        <p:strVal val="visible"/>
                                      </p:to>
                                    </p:set>
                                    <p:animEffect transition="in" filter="blinds(vertical)">
                                      <p:cBhvr>
                                        <p:cTn id="18" dur="500"/>
                                        <p:tgtEl>
                                          <p:spTgt spid="3789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5" fill="hold" nodeType="clickEffect">
                                  <p:stCondLst>
                                    <p:cond delay="0"/>
                                  </p:stCondLst>
                                  <p:childTnLst>
                                    <p:set>
                                      <p:cBhvr>
                                        <p:cTn id="22" dur="1" fill="hold">
                                          <p:stCondLst>
                                            <p:cond delay="0"/>
                                          </p:stCondLst>
                                        </p:cTn>
                                        <p:tgtEl>
                                          <p:spTgt spid="37890"/>
                                        </p:tgtEl>
                                        <p:attrNameLst>
                                          <p:attrName>style.visibility</p:attrName>
                                        </p:attrNameLst>
                                      </p:cBhvr>
                                      <p:to>
                                        <p:strVal val="visible"/>
                                      </p:to>
                                    </p:set>
                                    <p:animEffect transition="in" filter="blinds(vertical)">
                                      <p:cBhvr>
                                        <p:cTn id="23" dur="500"/>
                                        <p:tgtEl>
                                          <p:spTgt spid="3789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5728000" presetClass="entr" presetSubtype="36005800" fill="hold" nodeType="clickEffect">
                                  <p:stCondLst>
                                    <p:cond delay="0"/>
                                  </p:stCondLst>
                                  <p:childTnLst>
                                    <p:set>
                                      <p:cBhvr>
                                        <p:cTn id="27" dur="1" fill="hold">
                                          <p:stCondLst>
                                            <p:cond delay="499"/>
                                          </p:stCondLst>
                                        </p:cTn>
                                        <p:tgtEl>
                                          <p:spTgt spid="37896"/>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7897"/>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7898"/>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37899"/>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379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7" grpId="0" animBg="1"/>
      <p:bldP spid="37898" grpId="0" animBg="1"/>
      <p:bldP spid="37899" grpId="0" animBg="1"/>
      <p:bldP spid="37900" grpId="0" animBg="1"/>
      <p:bldP spid="3790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7544" y="332656"/>
            <a:ext cx="8229600" cy="960438"/>
          </a:xfrm>
        </p:spPr>
        <p:txBody>
          <a:bodyPr/>
          <a:lstStyle/>
          <a:p>
            <a:pPr algn="ctr" eaLnBrk="1" hangingPunct="1"/>
            <a:r>
              <a:rPr lang="en-US" sz="4000" b="1" dirty="0" smtClean="0">
                <a:solidFill>
                  <a:srgbClr val="FF0000"/>
                </a:solidFill>
                <a:effectLst>
                  <a:outerShdw blurRad="38100" dist="38100" dir="2700000" algn="tl">
                    <a:srgbClr val="000000">
                      <a:alpha val="43137"/>
                    </a:srgbClr>
                  </a:outerShdw>
                </a:effectLst>
                <a:latin typeface="Castellar" pitchFamily="18" charset="0"/>
              </a:rPr>
              <a:t>The lateral wall</a:t>
            </a:r>
          </a:p>
        </p:txBody>
      </p:sp>
      <p:sp>
        <p:nvSpPr>
          <p:cNvPr id="9219" name="Rectangle 3"/>
          <p:cNvSpPr>
            <a:spLocks noGrp="1" noChangeArrowheads="1"/>
          </p:cNvSpPr>
          <p:nvPr>
            <p:ph type="body" sz="half" idx="1"/>
          </p:nvPr>
        </p:nvSpPr>
        <p:spPr>
          <a:xfrm>
            <a:off x="533400" y="3048000"/>
            <a:ext cx="1676400" cy="944563"/>
          </a:xfrm>
        </p:spPr>
        <p:txBody>
          <a:bodyPr/>
          <a:lstStyle/>
          <a:p>
            <a:pPr algn="ctr" eaLnBrk="1" hangingPunct="1">
              <a:lnSpc>
                <a:spcPct val="200000"/>
              </a:lnSpc>
              <a:buClr>
                <a:schemeClr val="tx1"/>
              </a:buClr>
              <a:buSzPct val="85000"/>
              <a:buFont typeface="Symbol" pitchFamily="18" charset="2"/>
              <a:buChar char="à"/>
            </a:pPr>
            <a:r>
              <a:rPr lang="en-US" sz="2400" smtClean="0">
                <a:latin typeface="Franklin Gothic Book" pitchFamily="34" charset="0"/>
              </a:rPr>
              <a:t>Eardrum</a:t>
            </a:r>
          </a:p>
        </p:txBody>
      </p:sp>
      <p:pic>
        <p:nvPicPr>
          <p:cNvPr id="9220" name="Picture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2209800" y="1600200"/>
            <a:ext cx="6769100" cy="4449763"/>
          </a:xfrm>
        </p:spPr>
      </p:pic>
    </p:spTree>
    <p:extLst>
      <p:ext uri="{BB962C8B-B14F-4D97-AF65-F5344CB8AC3E}">
        <p14:creationId xmlns:p14="http://schemas.microsoft.com/office/powerpoint/2010/main" val="382587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445624" cy="6552728"/>
          </a:xfrm>
        </p:spPr>
        <p:txBody>
          <a:bodyPr>
            <a:noAutofit/>
          </a:bodyPr>
          <a:lstStyle/>
          <a:p>
            <a:r>
              <a:rPr lang="en-US" sz="2800" dirty="0" smtClean="0"/>
              <a:t> </a:t>
            </a:r>
            <a:r>
              <a:rPr lang="en-US" sz="2800" dirty="0"/>
              <a:t>The lateral wall of the </a:t>
            </a:r>
            <a:r>
              <a:rPr lang="en-US" sz="2800" dirty="0" smtClean="0"/>
              <a:t>middle </a:t>
            </a:r>
            <a:r>
              <a:rPr lang="en-US" sz="2800" dirty="0"/>
              <a:t>ear is </a:t>
            </a:r>
            <a:r>
              <a:rPr lang="en-US" sz="2800" dirty="0">
                <a:solidFill>
                  <a:srgbClr val="FF0000"/>
                </a:solidFill>
              </a:rPr>
              <a:t>partly bony </a:t>
            </a:r>
            <a:r>
              <a:rPr lang="en-US" sz="2800" dirty="0"/>
              <a:t>and </a:t>
            </a:r>
            <a:r>
              <a:rPr lang="en-US" sz="2800" dirty="0">
                <a:solidFill>
                  <a:srgbClr val="FF0000"/>
                </a:solidFill>
              </a:rPr>
              <a:t>partly membranous</a:t>
            </a:r>
            <a:r>
              <a:rPr lang="en-US" sz="2800" dirty="0"/>
              <a:t>. The central portion of the lateral wall is formed by the </a:t>
            </a:r>
            <a:r>
              <a:rPr lang="en-US" sz="2800" dirty="0">
                <a:solidFill>
                  <a:srgbClr val="FF0000"/>
                </a:solidFill>
              </a:rPr>
              <a:t>tympanic</a:t>
            </a:r>
            <a:r>
              <a:rPr lang="en-US" sz="2800" dirty="0"/>
              <a:t> </a:t>
            </a:r>
            <a:r>
              <a:rPr lang="en-US" sz="2800" dirty="0">
                <a:solidFill>
                  <a:srgbClr val="FF0000"/>
                </a:solidFill>
              </a:rPr>
              <a:t>membrane</a:t>
            </a:r>
            <a:r>
              <a:rPr lang="en-US" sz="2800" dirty="0"/>
              <a:t>, while above and below the tympanic membrane there is bone, forming the outer lateral walls of the </a:t>
            </a:r>
            <a:r>
              <a:rPr lang="en-US" sz="2800" dirty="0" err="1">
                <a:solidFill>
                  <a:srgbClr val="FF0000"/>
                </a:solidFill>
              </a:rPr>
              <a:t>epitympanum</a:t>
            </a:r>
            <a:r>
              <a:rPr lang="en-US" sz="2800" dirty="0"/>
              <a:t> (</a:t>
            </a:r>
            <a:r>
              <a:rPr lang="en-US" sz="2800" dirty="0">
                <a:solidFill>
                  <a:srgbClr val="FF0000"/>
                </a:solidFill>
              </a:rPr>
              <a:t>attic</a:t>
            </a:r>
            <a:r>
              <a:rPr lang="en-US" sz="2800" dirty="0"/>
              <a:t>) and </a:t>
            </a:r>
            <a:r>
              <a:rPr lang="en-US" sz="2800" dirty="0" err="1">
                <a:solidFill>
                  <a:srgbClr val="FF0000"/>
                </a:solidFill>
              </a:rPr>
              <a:t>hypotympanum</a:t>
            </a:r>
            <a:r>
              <a:rPr lang="en-US" sz="2800" dirty="0"/>
              <a:t> respectively. The lateral wall of the </a:t>
            </a:r>
            <a:r>
              <a:rPr lang="en-US" sz="2800" dirty="0" err="1"/>
              <a:t>epitympanum</a:t>
            </a:r>
            <a:r>
              <a:rPr lang="en-US" sz="2800" dirty="0"/>
              <a:t> (attic) also includes that part of the tympanic membrane lying above the </a:t>
            </a:r>
            <a:r>
              <a:rPr lang="en-US" sz="2800" dirty="0">
                <a:solidFill>
                  <a:srgbClr val="FF0000"/>
                </a:solidFill>
              </a:rPr>
              <a:t>anterior and posterior </a:t>
            </a:r>
            <a:r>
              <a:rPr lang="en-US" sz="2800" dirty="0" err="1">
                <a:solidFill>
                  <a:srgbClr val="FF0000"/>
                </a:solidFill>
              </a:rPr>
              <a:t>malleolar</a:t>
            </a:r>
            <a:r>
              <a:rPr lang="en-US" sz="2800" dirty="0">
                <a:solidFill>
                  <a:srgbClr val="FF0000"/>
                </a:solidFill>
              </a:rPr>
              <a:t> folds </a:t>
            </a:r>
            <a:r>
              <a:rPr lang="en-US" sz="2800" dirty="0"/>
              <a:t>- this portion of the ear drum is also known as </a:t>
            </a:r>
            <a:r>
              <a:rPr lang="en-US" sz="2800" dirty="0">
                <a:solidFill>
                  <a:schemeClr val="tx2">
                    <a:lumMod val="60000"/>
                    <a:lumOff val="40000"/>
                  </a:schemeClr>
                </a:solidFill>
              </a:rPr>
              <a:t>pars </a:t>
            </a:r>
            <a:r>
              <a:rPr lang="en-US" sz="2800" dirty="0" err="1">
                <a:solidFill>
                  <a:schemeClr val="tx2">
                    <a:lumMod val="60000"/>
                    <a:lumOff val="40000"/>
                  </a:schemeClr>
                </a:solidFill>
              </a:rPr>
              <a:t>flaccida</a:t>
            </a:r>
            <a:r>
              <a:rPr lang="en-US" sz="2800" dirty="0">
                <a:solidFill>
                  <a:schemeClr val="tx2">
                    <a:lumMod val="60000"/>
                    <a:lumOff val="40000"/>
                  </a:schemeClr>
                </a:solidFill>
              </a:rPr>
              <a:t>.</a:t>
            </a:r>
            <a:r>
              <a:rPr lang="en-US" sz="2800" dirty="0"/>
              <a:t> This portion of the tympanic membrane lacks the middle fibrous layer, hence the name. The lateral attic wall (bony portion) is wedge shaped, its lower portion is also called the outer attic wall (</a:t>
            </a:r>
            <a:r>
              <a:rPr lang="en-US" sz="2800" dirty="0" err="1"/>
              <a:t>scutum</a:t>
            </a:r>
            <a:r>
              <a:rPr lang="en-US" sz="2800" dirty="0"/>
              <a:t>)</a:t>
            </a:r>
          </a:p>
        </p:txBody>
      </p:sp>
    </p:spTree>
    <p:extLst>
      <p:ext uri="{BB962C8B-B14F-4D97-AF65-F5344CB8AC3E}">
        <p14:creationId xmlns:p14="http://schemas.microsoft.com/office/powerpoint/2010/main" val="669809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descr="image9.jpg"/>
          <p:cNvPicPr>
            <a:picLocks noChangeAspect="1"/>
          </p:cNvPicPr>
          <p:nvPr/>
        </p:nvPicPr>
        <p:blipFill>
          <a:blip r:embed="rId2">
            <a:extLst>
              <a:ext uri="{28A0092B-C50C-407E-A947-70E740481C1C}">
                <a14:useLocalDpi xmlns:a14="http://schemas.microsoft.com/office/drawing/2010/main" val="0"/>
              </a:ext>
            </a:extLst>
          </a:blip>
          <a:srcRect l="15178" r="14455" b="4955"/>
          <a:stretch>
            <a:fillRect/>
          </a:stretch>
        </p:blipFill>
        <p:spPr bwMode="auto">
          <a:xfrm>
            <a:off x="2741613" y="150813"/>
            <a:ext cx="6021387" cy="6338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866" name="AutoShape 2"/>
          <p:cNvSpPr>
            <a:spLocks/>
          </p:cNvSpPr>
          <p:nvPr/>
        </p:nvSpPr>
        <p:spPr bwMode="auto">
          <a:xfrm>
            <a:off x="4416425" y="1255713"/>
            <a:ext cx="2527300" cy="2717800"/>
          </a:xfrm>
          <a:custGeom>
            <a:avLst/>
            <a:gdLst>
              <a:gd name="T0" fmla="*/ 1263650 w 21566"/>
              <a:gd name="T1" fmla="*/ 1374396 h 21309"/>
              <a:gd name="T2" fmla="*/ 1263650 w 21566"/>
              <a:gd name="T3" fmla="*/ 1374396 h 21309"/>
              <a:gd name="T4" fmla="*/ 1263650 w 21566"/>
              <a:gd name="T5" fmla="*/ 1374396 h 21309"/>
              <a:gd name="T6" fmla="*/ 1263650 w 21566"/>
              <a:gd name="T7" fmla="*/ 1374396 h 213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6" h="21309">
                <a:moveTo>
                  <a:pt x="92" y="4061"/>
                </a:moveTo>
                <a:cubicBezTo>
                  <a:pt x="750" y="2844"/>
                  <a:pt x="1408" y="1628"/>
                  <a:pt x="2042" y="1158"/>
                </a:cubicBezTo>
                <a:cubicBezTo>
                  <a:pt x="2676" y="689"/>
                  <a:pt x="3373" y="1400"/>
                  <a:pt x="3899" y="1244"/>
                </a:cubicBezTo>
                <a:cubicBezTo>
                  <a:pt x="4425" y="1087"/>
                  <a:pt x="4502" y="404"/>
                  <a:pt x="5198" y="219"/>
                </a:cubicBezTo>
                <a:cubicBezTo>
                  <a:pt x="5895" y="34"/>
                  <a:pt x="7488" y="-122"/>
                  <a:pt x="8076" y="134"/>
                </a:cubicBezTo>
                <a:cubicBezTo>
                  <a:pt x="8664" y="390"/>
                  <a:pt x="8386" y="1315"/>
                  <a:pt x="8726" y="1756"/>
                </a:cubicBezTo>
                <a:cubicBezTo>
                  <a:pt x="9067" y="2197"/>
                  <a:pt x="9670" y="2425"/>
                  <a:pt x="10119" y="2780"/>
                </a:cubicBezTo>
                <a:cubicBezTo>
                  <a:pt x="10567" y="3136"/>
                  <a:pt x="11140" y="3506"/>
                  <a:pt x="11418" y="3890"/>
                </a:cubicBezTo>
                <a:cubicBezTo>
                  <a:pt x="11697" y="4274"/>
                  <a:pt x="11728" y="4815"/>
                  <a:pt x="11790" y="5085"/>
                </a:cubicBezTo>
                <a:cubicBezTo>
                  <a:pt x="11852" y="5356"/>
                  <a:pt x="11511" y="5242"/>
                  <a:pt x="11790" y="5512"/>
                </a:cubicBezTo>
                <a:cubicBezTo>
                  <a:pt x="12068" y="5783"/>
                  <a:pt x="12718" y="6451"/>
                  <a:pt x="13461" y="6708"/>
                </a:cubicBezTo>
                <a:cubicBezTo>
                  <a:pt x="14204" y="6964"/>
                  <a:pt x="15550" y="6878"/>
                  <a:pt x="16246" y="7049"/>
                </a:cubicBezTo>
                <a:cubicBezTo>
                  <a:pt x="16942" y="7220"/>
                  <a:pt x="17329" y="7149"/>
                  <a:pt x="17638" y="7732"/>
                </a:cubicBezTo>
                <a:cubicBezTo>
                  <a:pt x="17948" y="8315"/>
                  <a:pt x="18041" y="9710"/>
                  <a:pt x="18103" y="10549"/>
                </a:cubicBezTo>
                <a:cubicBezTo>
                  <a:pt x="18165" y="11389"/>
                  <a:pt x="17762" y="12157"/>
                  <a:pt x="18010" y="12769"/>
                </a:cubicBezTo>
                <a:cubicBezTo>
                  <a:pt x="18257" y="13381"/>
                  <a:pt x="19077" y="13794"/>
                  <a:pt x="19588" y="14221"/>
                </a:cubicBezTo>
                <a:cubicBezTo>
                  <a:pt x="20099" y="14647"/>
                  <a:pt x="20748" y="14818"/>
                  <a:pt x="21073" y="15330"/>
                </a:cubicBezTo>
                <a:cubicBezTo>
                  <a:pt x="21398" y="15843"/>
                  <a:pt x="21476" y="16654"/>
                  <a:pt x="21538" y="17294"/>
                </a:cubicBezTo>
                <a:cubicBezTo>
                  <a:pt x="21600" y="17934"/>
                  <a:pt x="21553" y="18660"/>
                  <a:pt x="21445" y="19172"/>
                </a:cubicBezTo>
                <a:cubicBezTo>
                  <a:pt x="21336" y="19685"/>
                  <a:pt x="21352" y="20083"/>
                  <a:pt x="20888" y="20368"/>
                </a:cubicBezTo>
                <a:cubicBezTo>
                  <a:pt x="20424" y="20652"/>
                  <a:pt x="19449" y="20780"/>
                  <a:pt x="18660" y="20880"/>
                </a:cubicBezTo>
                <a:cubicBezTo>
                  <a:pt x="17871" y="20979"/>
                  <a:pt x="16153" y="20965"/>
                  <a:pt x="16153" y="20965"/>
                </a:cubicBezTo>
                <a:cubicBezTo>
                  <a:pt x="15379" y="20994"/>
                  <a:pt x="14714" y="21008"/>
                  <a:pt x="14018" y="21051"/>
                </a:cubicBezTo>
                <a:cubicBezTo>
                  <a:pt x="13322" y="21093"/>
                  <a:pt x="12424" y="21477"/>
                  <a:pt x="11975" y="21221"/>
                </a:cubicBezTo>
                <a:cubicBezTo>
                  <a:pt x="11527" y="20965"/>
                  <a:pt x="11604" y="20268"/>
                  <a:pt x="11326" y="19514"/>
                </a:cubicBezTo>
                <a:cubicBezTo>
                  <a:pt x="11047" y="18760"/>
                  <a:pt x="10861" y="17621"/>
                  <a:pt x="10304" y="16696"/>
                </a:cubicBezTo>
                <a:cubicBezTo>
                  <a:pt x="9747" y="15772"/>
                  <a:pt x="8742" y="14761"/>
                  <a:pt x="7983" y="13964"/>
                </a:cubicBezTo>
                <a:cubicBezTo>
                  <a:pt x="7225" y="13168"/>
                  <a:pt x="6498" y="12513"/>
                  <a:pt x="5755" y="11915"/>
                </a:cubicBezTo>
                <a:cubicBezTo>
                  <a:pt x="5013" y="11318"/>
                  <a:pt x="4162" y="10862"/>
                  <a:pt x="3527" y="10379"/>
                </a:cubicBezTo>
                <a:cubicBezTo>
                  <a:pt x="2893" y="9895"/>
                  <a:pt x="2181" y="9425"/>
                  <a:pt x="1949" y="9013"/>
                </a:cubicBezTo>
                <a:cubicBezTo>
                  <a:pt x="1717" y="8600"/>
                  <a:pt x="2351" y="8344"/>
                  <a:pt x="2135" y="7903"/>
                </a:cubicBezTo>
                <a:cubicBezTo>
                  <a:pt x="1918" y="7462"/>
                  <a:pt x="990" y="6864"/>
                  <a:pt x="649" y="6366"/>
                </a:cubicBezTo>
                <a:cubicBezTo>
                  <a:pt x="309" y="5868"/>
                  <a:pt x="46" y="5441"/>
                  <a:pt x="92" y="4915"/>
                </a:cubicBezTo>
                <a:cubicBezTo>
                  <a:pt x="139" y="4388"/>
                  <a:pt x="943" y="3179"/>
                  <a:pt x="928" y="3207"/>
                </a:cubicBezTo>
                <a:cubicBezTo>
                  <a:pt x="912" y="3236"/>
                  <a:pt x="456" y="4160"/>
                  <a:pt x="0" y="5085"/>
                </a:cubicBezTo>
              </a:path>
            </a:pathLst>
          </a:custGeom>
          <a:noFill/>
          <a:ln w="57150" cap="flat" cmpd="sng">
            <a:solidFill>
              <a:srgbClr val="FFFF0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6867" name="AutoShape 3"/>
          <p:cNvSpPr>
            <a:spLocks/>
          </p:cNvSpPr>
          <p:nvPr/>
        </p:nvSpPr>
        <p:spPr bwMode="auto">
          <a:xfrm>
            <a:off x="2189163" y="3452813"/>
            <a:ext cx="2736850" cy="415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CE3B37"/>
              </a:gs>
              <a:gs pos="20001">
                <a:srgbClr val="CA3E3A"/>
              </a:gs>
              <a:gs pos="100000">
                <a:srgbClr val="9A2F2C"/>
              </a:gs>
            </a:gsLst>
            <a:lin ang="5400000"/>
          </a:gradFill>
          <a:ln w="9525" cap="flat" cmpd="sng">
            <a:solidFill>
              <a:srgbClr val="BE4B48"/>
            </a:solidFill>
            <a:prstDash val="solid"/>
            <a:round/>
            <a:headEnd/>
            <a:tailEnd/>
          </a:ln>
          <a:effectLst>
            <a:outerShdw blurRad="38100" dist="23000" dir="5400000" algn="ctr" rotWithShape="0">
              <a:srgbClr val="000000">
                <a:alpha val="34999"/>
              </a:srgbClr>
            </a:outerShdw>
          </a:effectLst>
        </p:spPr>
        <p:txBody>
          <a:bodyPr lIns="50800" tIns="50800" rIns="50800" bIns="50800"/>
          <a:lstStyle/>
          <a:p>
            <a:pPr defTabSz="914400">
              <a:defRPr/>
            </a:pPr>
            <a:r>
              <a:rPr lang="en-US" sz="2000">
                <a:solidFill>
                  <a:srgbClr val="FFFFFF"/>
                </a:solidFill>
              </a:rPr>
              <a:t>Tympanic cavity proper</a:t>
            </a:r>
            <a:endParaRPr lang="en-US"/>
          </a:p>
        </p:txBody>
      </p:sp>
      <p:sp>
        <p:nvSpPr>
          <p:cNvPr id="36868" name="AutoShape 4"/>
          <p:cNvSpPr>
            <a:spLocks/>
          </p:cNvSpPr>
          <p:nvPr/>
        </p:nvSpPr>
        <p:spPr bwMode="auto">
          <a:xfrm>
            <a:off x="1368425" y="1600200"/>
            <a:ext cx="2325688" cy="415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CE3B37"/>
              </a:gs>
              <a:gs pos="20001">
                <a:srgbClr val="CA3E3A"/>
              </a:gs>
              <a:gs pos="100000">
                <a:srgbClr val="9A2F2C"/>
              </a:gs>
            </a:gsLst>
            <a:lin ang="5400000"/>
          </a:gradFill>
          <a:ln w="9525" cap="flat" cmpd="sng">
            <a:solidFill>
              <a:srgbClr val="BE4B48"/>
            </a:solidFill>
            <a:prstDash val="solid"/>
            <a:round/>
            <a:headEnd/>
            <a:tailEnd/>
          </a:ln>
          <a:effectLst>
            <a:outerShdw blurRad="38100" dist="23000" dir="5400000" algn="ctr" rotWithShape="0">
              <a:srgbClr val="000000">
                <a:alpha val="34999"/>
              </a:srgbClr>
            </a:outerShdw>
          </a:effectLst>
        </p:spPr>
        <p:txBody>
          <a:bodyPr lIns="50800" tIns="50800" rIns="50800" bIns="50800"/>
          <a:lstStyle/>
          <a:p>
            <a:pPr defTabSz="914400">
              <a:defRPr/>
            </a:pPr>
            <a:r>
              <a:rPr lang="en-US" sz="2000">
                <a:solidFill>
                  <a:srgbClr val="FFFFFF"/>
                </a:solidFill>
              </a:rPr>
              <a:t>Epitympanic recess</a:t>
            </a:r>
            <a:endParaRPr lang="en-US"/>
          </a:p>
        </p:txBody>
      </p:sp>
      <p:sp>
        <p:nvSpPr>
          <p:cNvPr id="36869" name="AutoShape 5"/>
          <p:cNvSpPr>
            <a:spLocks/>
          </p:cNvSpPr>
          <p:nvPr/>
        </p:nvSpPr>
        <p:spPr bwMode="auto">
          <a:xfrm rot="-2700000">
            <a:off x="4899025" y="2352675"/>
            <a:ext cx="611188" cy="2038350"/>
          </a:xfrm>
          <a:custGeom>
            <a:avLst/>
            <a:gdLst>
              <a:gd name="T0" fmla="*/ 305594 w 21600"/>
              <a:gd name="T1" fmla="*/ 1019175 h 21600"/>
              <a:gd name="T2" fmla="*/ 305594 w 21600"/>
              <a:gd name="T3" fmla="*/ 1019175 h 21600"/>
              <a:gd name="T4" fmla="*/ 305594 w 21600"/>
              <a:gd name="T5" fmla="*/ 1019175 h 21600"/>
              <a:gd name="T6" fmla="*/ 305594 w 21600"/>
              <a:gd name="T7" fmla="*/ 1019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21600" y="21600"/>
                </a:lnTo>
                <a:cubicBezTo>
                  <a:pt x="15635" y="21600"/>
                  <a:pt x="10800" y="21358"/>
                  <a:pt x="10800" y="21060"/>
                </a:cubicBezTo>
                <a:lnTo>
                  <a:pt x="10800" y="11339"/>
                </a:lnTo>
                <a:cubicBezTo>
                  <a:pt x="10800" y="11041"/>
                  <a:pt x="5964" y="10800"/>
                  <a:pt x="0" y="10800"/>
                </a:cubicBezTo>
                <a:cubicBezTo>
                  <a:pt x="5964" y="10800"/>
                  <a:pt x="10800" y="10558"/>
                  <a:pt x="10800" y="10260"/>
                </a:cubicBezTo>
                <a:lnTo>
                  <a:pt x="10800" y="539"/>
                </a:lnTo>
                <a:cubicBezTo>
                  <a:pt x="10800" y="241"/>
                  <a:pt x="15635" y="0"/>
                  <a:pt x="21600" y="0"/>
                </a:cubicBezTo>
              </a:path>
            </a:pathLst>
          </a:custGeom>
          <a:noFill/>
          <a:ln w="57150" cap="flat" cmpd="sng">
            <a:solidFill>
              <a:srgbClr val="953735"/>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
        <p:nvSpPr>
          <p:cNvPr id="36870" name="AutoShape 6"/>
          <p:cNvSpPr>
            <a:spLocks/>
          </p:cNvSpPr>
          <p:nvPr/>
        </p:nvSpPr>
        <p:spPr bwMode="auto">
          <a:xfrm>
            <a:off x="3830638" y="1198563"/>
            <a:ext cx="457200" cy="1219200"/>
          </a:xfrm>
          <a:custGeom>
            <a:avLst/>
            <a:gdLst>
              <a:gd name="T0" fmla="*/ 228600 w 21600"/>
              <a:gd name="T1" fmla="*/ 609600 h 21600"/>
              <a:gd name="T2" fmla="*/ 228600 w 21600"/>
              <a:gd name="T3" fmla="*/ 609600 h 21600"/>
              <a:gd name="T4" fmla="*/ 228600 w 21600"/>
              <a:gd name="T5" fmla="*/ 609600 h 21600"/>
              <a:gd name="T6" fmla="*/ 228600 w 21600"/>
              <a:gd name="T7" fmla="*/ 609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21600" y="21600"/>
                </a:lnTo>
                <a:cubicBezTo>
                  <a:pt x="15635" y="21600"/>
                  <a:pt x="10800" y="21297"/>
                  <a:pt x="10800" y="20925"/>
                </a:cubicBezTo>
                <a:lnTo>
                  <a:pt x="10800" y="11474"/>
                </a:lnTo>
                <a:cubicBezTo>
                  <a:pt x="10800" y="11102"/>
                  <a:pt x="5964" y="10800"/>
                  <a:pt x="0" y="10800"/>
                </a:cubicBezTo>
                <a:cubicBezTo>
                  <a:pt x="5964" y="10800"/>
                  <a:pt x="10800" y="10497"/>
                  <a:pt x="10800" y="10125"/>
                </a:cubicBezTo>
                <a:lnTo>
                  <a:pt x="10800" y="674"/>
                </a:lnTo>
                <a:cubicBezTo>
                  <a:pt x="10800" y="302"/>
                  <a:pt x="15635" y="0"/>
                  <a:pt x="21600" y="0"/>
                </a:cubicBezTo>
              </a:path>
            </a:pathLst>
          </a:custGeom>
          <a:noFill/>
          <a:ln w="57150" cap="flat" cmpd="sng">
            <a:solidFill>
              <a:srgbClr val="953735"/>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en-US"/>
          </a:p>
        </p:txBody>
      </p:sp>
    </p:spTree>
    <p:extLst>
      <p:ext uri="{BB962C8B-B14F-4D97-AF65-F5344CB8AC3E}">
        <p14:creationId xmlns:p14="http://schemas.microsoft.com/office/powerpoint/2010/main" val="410561038"/>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727232" presetClass="entr" presetSubtype="21133776" fill="hold" grpId="0" nodeType="clickEffect">
                                  <p:stCondLst>
                                    <p:cond delay="0"/>
                                  </p:stCondLst>
                                  <p:childTnLst>
                                    <p:set>
                                      <p:cBhvr>
                                        <p:cTn id="6" dur="1" fill="hold">
                                          <p:stCondLst>
                                            <p:cond delay="499"/>
                                          </p:stCondLst>
                                        </p:cTn>
                                        <p:tgtEl>
                                          <p:spTgt spid="368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67"/>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36869"/>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36870"/>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animBg="1" autoUpdateAnimBg="0"/>
      <p:bldP spid="36868" grpId="0" animBg="1" autoUpdateAnimBg="0"/>
      <p:bldP spid="36869" grpId="0" animBg="1"/>
      <p:bldP spid="3687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n-US" smtClean="0"/>
          </a:p>
        </p:txBody>
      </p:sp>
      <p:sp>
        <p:nvSpPr>
          <p:cNvPr id="14339" name="Rectangle 3"/>
          <p:cNvSpPr>
            <a:spLocks noGrp="1" noChangeArrowheads="1"/>
          </p:cNvSpPr>
          <p:nvPr>
            <p:ph type="body" idx="1"/>
          </p:nvPr>
        </p:nvSpPr>
        <p:spPr/>
        <p:txBody>
          <a:bodyPr/>
          <a:lstStyle/>
          <a:p>
            <a:pPr eaLnBrk="1" hangingPunct="1"/>
            <a:endParaRPr lang="en-US" smtClean="0"/>
          </a:p>
        </p:txBody>
      </p:sp>
      <p:pic>
        <p:nvPicPr>
          <p:cNvPr id="14340" name="Picture 5" descr="DA13C59F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65BE73F-13FC-4983-936A-FCDDA388F9C4}" type="slidenum">
              <a:rPr lang="ar-SA" smtClean="0">
                <a:latin typeface="Arial Black" pitchFamily="34" charset="0"/>
              </a:rPr>
              <a:pPr eaLnBrk="1" hangingPunct="1"/>
              <a:t>29</a:t>
            </a:fld>
            <a:endParaRPr lang="en-US" smtClean="0">
              <a:latin typeface="Arial Black" pitchFamily="34" charset="0"/>
            </a:endParaRPr>
          </a:p>
        </p:txBody>
      </p:sp>
    </p:spTree>
    <p:extLst>
      <p:ext uri="{BB962C8B-B14F-4D97-AF65-F5344CB8AC3E}">
        <p14:creationId xmlns:p14="http://schemas.microsoft.com/office/powerpoint/2010/main" val="8579951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Openings of the lateral wall</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smtClean="0">
                <a:solidFill>
                  <a:srgbClr val="FF0000"/>
                </a:solidFill>
              </a:rPr>
              <a:t>posterior </a:t>
            </a:r>
            <a:r>
              <a:rPr lang="en-US" dirty="0" err="1">
                <a:solidFill>
                  <a:srgbClr val="FF0000"/>
                </a:solidFill>
              </a:rPr>
              <a:t>canaliculus</a:t>
            </a:r>
            <a:r>
              <a:rPr lang="en-US" dirty="0">
                <a:solidFill>
                  <a:srgbClr val="FF0000"/>
                </a:solidFill>
              </a:rPr>
              <a:t> for the chorda tympani nerve. </a:t>
            </a:r>
            <a:r>
              <a:rPr lang="en-US" dirty="0"/>
              <a:t>This opening is situated at the junction between the lateral and posterior walls of the tympanic </a:t>
            </a:r>
            <a:r>
              <a:rPr lang="en-US" dirty="0" smtClean="0"/>
              <a:t>cavity. </a:t>
            </a:r>
            <a:r>
              <a:rPr lang="en-US" b="1" dirty="0" smtClean="0"/>
              <a:t>It also </a:t>
            </a:r>
            <a:r>
              <a:rPr lang="en-US" b="1" dirty="0"/>
              <a:t>contains a branch from the </a:t>
            </a:r>
            <a:r>
              <a:rPr lang="en-US" b="1" dirty="0" err="1" smtClean="0"/>
              <a:t>stylomastoid</a:t>
            </a:r>
            <a:r>
              <a:rPr lang="en-US" b="1" dirty="0" smtClean="0"/>
              <a:t> artery.</a:t>
            </a:r>
          </a:p>
          <a:p>
            <a:pPr marL="514350" indent="-514350">
              <a:buFont typeface="+mj-lt"/>
              <a:buAutoNum type="arabicPeriod"/>
            </a:pPr>
            <a:r>
              <a:rPr lang="en-US" dirty="0" err="1">
                <a:solidFill>
                  <a:srgbClr val="FF0000"/>
                </a:solidFill>
              </a:rPr>
              <a:t>petrotympanic</a:t>
            </a:r>
            <a:r>
              <a:rPr lang="en-US" dirty="0">
                <a:solidFill>
                  <a:srgbClr val="FF0000"/>
                </a:solidFill>
              </a:rPr>
              <a:t> (</a:t>
            </a:r>
            <a:r>
              <a:rPr lang="en-US" dirty="0" err="1">
                <a:solidFill>
                  <a:srgbClr val="FF0000"/>
                </a:solidFill>
              </a:rPr>
              <a:t>Glaserian</a:t>
            </a:r>
            <a:r>
              <a:rPr lang="en-US" dirty="0">
                <a:solidFill>
                  <a:srgbClr val="FF0000"/>
                </a:solidFill>
              </a:rPr>
              <a:t>) fissure. </a:t>
            </a:r>
            <a:r>
              <a:rPr lang="en-US" dirty="0"/>
              <a:t>2 mm long. It receives the anterior </a:t>
            </a:r>
            <a:r>
              <a:rPr lang="en-US" dirty="0" err="1"/>
              <a:t>malleolar</a:t>
            </a:r>
            <a:r>
              <a:rPr lang="en-US" dirty="0"/>
              <a:t> ligament. It also transmits the anterior tympanic branch of the maxillary artery to the tympani cavity</a:t>
            </a:r>
            <a:r>
              <a:rPr lang="en-US" dirty="0" smtClean="0"/>
              <a:t>.</a:t>
            </a:r>
          </a:p>
          <a:p>
            <a:pPr marL="514350" indent="-514350">
              <a:buFont typeface="+mj-lt"/>
              <a:buAutoNum type="arabicPeriod"/>
            </a:pPr>
            <a:r>
              <a:rPr lang="en-US" dirty="0">
                <a:solidFill>
                  <a:srgbClr val="FF0000"/>
                </a:solidFill>
              </a:rPr>
              <a:t>canal of </a:t>
            </a:r>
            <a:r>
              <a:rPr lang="en-US" dirty="0" err="1">
                <a:solidFill>
                  <a:srgbClr val="FF0000"/>
                </a:solidFill>
              </a:rPr>
              <a:t>Hugier</a:t>
            </a:r>
            <a:r>
              <a:rPr lang="en-US" dirty="0">
                <a:solidFill>
                  <a:srgbClr val="FF0000"/>
                </a:solidFill>
              </a:rPr>
              <a:t>. </a:t>
            </a:r>
            <a:r>
              <a:rPr lang="en-US" dirty="0"/>
              <a:t>It lies medial to the </a:t>
            </a:r>
            <a:r>
              <a:rPr lang="en-US" dirty="0" err="1"/>
              <a:t>Glaserian</a:t>
            </a:r>
            <a:r>
              <a:rPr lang="en-US" dirty="0"/>
              <a:t> fissure. The chorda tympani nerve enters through this.</a:t>
            </a:r>
          </a:p>
        </p:txBody>
      </p:sp>
    </p:spTree>
    <p:extLst>
      <p:ext uri="{BB962C8B-B14F-4D97-AF65-F5344CB8AC3E}">
        <p14:creationId xmlns:p14="http://schemas.microsoft.com/office/powerpoint/2010/main" val="2583119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descr="image13.jpg"/>
          <p:cNvPicPr>
            <a:picLocks noChangeAspect="1"/>
          </p:cNvPicPr>
          <p:nvPr/>
        </p:nvPicPr>
        <p:blipFill>
          <a:blip r:embed="rId2">
            <a:extLst>
              <a:ext uri="{28A0092B-C50C-407E-A947-70E740481C1C}">
                <a14:useLocalDpi xmlns:a14="http://schemas.microsoft.com/office/drawing/2010/main" val="0"/>
              </a:ext>
            </a:extLst>
          </a:blip>
          <a:srcRect l="6264" t="50853" r="-2718" b="2145"/>
          <a:stretch>
            <a:fillRect/>
          </a:stretch>
        </p:blipFill>
        <p:spPr bwMode="auto">
          <a:xfrm>
            <a:off x="74613" y="457200"/>
            <a:ext cx="8931275" cy="617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371" name="AutoShape 2"/>
          <p:cNvSpPr>
            <a:spLocks/>
          </p:cNvSpPr>
          <p:nvPr/>
        </p:nvSpPr>
        <p:spPr bwMode="auto">
          <a:xfrm>
            <a:off x="838200" y="1524000"/>
            <a:ext cx="228600" cy="381000"/>
          </a:xfrm>
          <a:custGeom>
            <a:avLst/>
            <a:gdLst>
              <a:gd name="T0" fmla="*/ 114300 w 21600"/>
              <a:gd name="T1" fmla="*/ 190500 h 21600"/>
              <a:gd name="T2" fmla="*/ 114300 w 21600"/>
              <a:gd name="T3" fmla="*/ 190500 h 21600"/>
              <a:gd name="T4" fmla="*/ 114300 w 21600"/>
              <a:gd name="T5" fmla="*/ 190500 h 21600"/>
              <a:gd name="T6" fmla="*/ 114300 w 21600"/>
              <a:gd name="T7" fmla="*/ 190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0800"/>
                </a:moveTo>
                <a:lnTo>
                  <a:pt x="0" y="10800"/>
                </a:lnTo>
                <a:cubicBezTo>
                  <a:pt x="0" y="4835"/>
                  <a:pt x="4835" y="0"/>
                  <a:pt x="10800" y="0"/>
                </a:cubicBezTo>
                <a:cubicBezTo>
                  <a:pt x="16764" y="0"/>
                  <a:pt x="21600" y="4835"/>
                  <a:pt x="21600" y="10800"/>
                </a:cubicBezTo>
                <a:cubicBezTo>
                  <a:pt x="21600" y="16764"/>
                  <a:pt x="16764" y="21600"/>
                  <a:pt x="10800" y="21600"/>
                </a:cubicBezTo>
                <a:cubicBezTo>
                  <a:pt x="4835" y="21600"/>
                  <a:pt x="0" y="16764"/>
                  <a:pt x="0" y="10800"/>
                </a:cubicBezTo>
                <a:close/>
              </a:path>
            </a:pathLst>
          </a:custGeom>
          <a:solidFill>
            <a:srgbClr val="FFFFFF"/>
          </a:solidFill>
          <a:ln w="25400" cap="flat"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defTabSz="457200" fontAlgn="base" hangingPunct="0">
              <a:spcBef>
                <a:spcPct val="0"/>
              </a:spcBef>
              <a:spcAft>
                <a:spcPct val="0"/>
              </a:spcAft>
            </a:pPr>
            <a:endParaRPr lang="en-US" sz="1200" smtClean="0">
              <a:solidFill>
                <a:srgbClr val="000000"/>
              </a:solidFill>
              <a:sym typeface="Helvetica" charset="0"/>
            </a:endParaRPr>
          </a:p>
        </p:txBody>
      </p:sp>
    </p:spTree>
    <p:extLst>
      <p:ext uri="{BB962C8B-B14F-4D97-AF65-F5344CB8AC3E}">
        <p14:creationId xmlns:p14="http://schemas.microsoft.com/office/powerpoint/2010/main" val="2069530947"/>
      </p:ext>
    </p:extLst>
  </p:cSld>
  <p:clrMapOvr>
    <a:masterClrMapping/>
  </p:clrMapOvr>
  <p:transition spd="med">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AutoShape 1"/>
          <p:cNvSpPr>
            <a:spLocks/>
          </p:cNvSpPr>
          <p:nvPr/>
        </p:nvSpPr>
        <p:spPr bwMode="auto">
          <a:xfrm>
            <a:off x="1458913" y="2286000"/>
            <a:ext cx="6062662" cy="1943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defTabSz="914400">
              <a:defRPr/>
            </a:pPr>
            <a:r>
              <a:rPr lang="en-US" sz="6000" dirty="0">
                <a:solidFill>
                  <a:srgbClr val="FFFFFF"/>
                </a:solidFill>
              </a:rPr>
              <a:t>Anterior (carotid) </a:t>
            </a:r>
            <a:endParaRPr lang="en-US" sz="1800" dirty="0">
              <a:solidFill>
                <a:srgbClr val="FFFFFF"/>
              </a:solidFill>
            </a:endParaRPr>
          </a:p>
          <a:p>
            <a:pPr algn="ctr" defTabSz="914400">
              <a:defRPr/>
            </a:pPr>
            <a:r>
              <a:rPr lang="en-US" sz="6000" dirty="0">
                <a:solidFill>
                  <a:srgbClr val="FFFFFF"/>
                </a:solidFill>
              </a:rPr>
              <a:t>wall</a:t>
            </a:r>
            <a:endParaRPr lang="en-US" dirty="0"/>
          </a:p>
        </p:txBody>
      </p:sp>
    </p:spTree>
    <p:extLst>
      <p:ext uri="{BB962C8B-B14F-4D97-AF65-F5344CB8AC3E}">
        <p14:creationId xmlns:p14="http://schemas.microsoft.com/office/powerpoint/2010/main" val="1606626457"/>
      </p:ext>
    </p:extLst>
  </p:cSld>
  <p:clrMapOvr>
    <a:masterClrMapping/>
  </p:clrMapOvr>
  <p:transition spd="med">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496944" cy="6192688"/>
          </a:xfrm>
        </p:spPr>
        <p:txBody>
          <a:bodyPr/>
          <a:lstStyle/>
          <a:p>
            <a:pPr algn="l"/>
            <a:r>
              <a:rPr lang="en-US" sz="2800" dirty="0" smtClean="0">
                <a:solidFill>
                  <a:schemeClr val="tx1"/>
                </a:solidFill>
              </a:rPr>
              <a:t>It is formed by thin plate separate the cavity from </a:t>
            </a:r>
            <a:r>
              <a:rPr lang="en-US" sz="2800" dirty="0" smtClean="0">
                <a:solidFill>
                  <a:srgbClr val="FF0000"/>
                </a:solidFill>
              </a:rPr>
              <a:t>internal carotid artery </a:t>
            </a:r>
            <a:r>
              <a:rPr lang="en-US" sz="2800" dirty="0" smtClean="0">
                <a:solidFill>
                  <a:schemeClr val="tx1"/>
                </a:solidFill>
              </a:rPr>
              <a:t>and its surrounding sympathetic plexus.</a:t>
            </a:r>
          </a:p>
          <a:p>
            <a:pPr algn="l"/>
            <a:r>
              <a:rPr lang="en-US" sz="2800" dirty="0" smtClean="0">
                <a:solidFill>
                  <a:schemeClr val="tx1"/>
                </a:solidFill>
              </a:rPr>
              <a:t>There are 2 openings or canal</a:t>
            </a:r>
          </a:p>
          <a:p>
            <a:pPr algn="l"/>
            <a:r>
              <a:rPr lang="en-US" sz="2800" dirty="0" smtClean="0">
                <a:solidFill>
                  <a:schemeClr val="tx1"/>
                </a:solidFill>
              </a:rPr>
              <a:t>1. The lower and large </a:t>
            </a:r>
            <a:r>
              <a:rPr lang="en-US" sz="2800" dirty="0" err="1" smtClean="0">
                <a:solidFill>
                  <a:srgbClr val="FF0000"/>
                </a:solidFill>
              </a:rPr>
              <a:t>eustachian</a:t>
            </a:r>
            <a:r>
              <a:rPr lang="en-US" sz="2800" dirty="0" smtClean="0">
                <a:solidFill>
                  <a:srgbClr val="FF0000"/>
                </a:solidFill>
              </a:rPr>
              <a:t> tube</a:t>
            </a:r>
            <a:r>
              <a:rPr lang="en-US" sz="2800" dirty="0" smtClean="0">
                <a:solidFill>
                  <a:schemeClr val="tx1"/>
                </a:solidFill>
              </a:rPr>
              <a:t>.</a:t>
            </a:r>
          </a:p>
          <a:p>
            <a:pPr algn="l"/>
            <a:r>
              <a:rPr lang="en-US" sz="2800" dirty="0" smtClean="0">
                <a:solidFill>
                  <a:schemeClr val="tx1"/>
                </a:solidFill>
              </a:rPr>
              <a:t>2. The upper and smaller is the </a:t>
            </a:r>
            <a:r>
              <a:rPr lang="en-US" sz="2800" dirty="0" smtClean="0">
                <a:solidFill>
                  <a:srgbClr val="FF0000"/>
                </a:solidFill>
              </a:rPr>
              <a:t>tensor tympani muscle.</a:t>
            </a:r>
            <a:endParaRPr lang="en-US" sz="2800" dirty="0">
              <a:solidFill>
                <a:srgbClr val="FF0000"/>
              </a:solidFill>
            </a:endParaRPr>
          </a:p>
        </p:txBody>
      </p:sp>
    </p:spTree>
    <p:extLst>
      <p:ext uri="{BB962C8B-B14F-4D97-AF65-F5344CB8AC3E}">
        <p14:creationId xmlns:p14="http://schemas.microsoft.com/office/powerpoint/2010/main" val="3234398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eaLnBrk="1" hangingPunct="1"/>
            <a:r>
              <a:rPr lang="en-US" sz="4000" dirty="0" smtClean="0">
                <a:solidFill>
                  <a:srgbClr val="FF0000"/>
                </a:solidFill>
                <a:effectLst>
                  <a:outerShdw blurRad="38100" dist="38100" dir="2700000" algn="tl">
                    <a:srgbClr val="000000">
                      <a:alpha val="43137"/>
                    </a:srgbClr>
                  </a:outerShdw>
                </a:effectLst>
                <a:latin typeface="Castellar" pitchFamily="18" charset="0"/>
              </a:rPr>
              <a:t>The anterior wall</a:t>
            </a:r>
          </a:p>
        </p:txBody>
      </p:sp>
      <p:sp>
        <p:nvSpPr>
          <p:cNvPr id="11267" name="Rectangle 3"/>
          <p:cNvSpPr>
            <a:spLocks noGrp="1" noChangeArrowheads="1"/>
          </p:cNvSpPr>
          <p:nvPr>
            <p:ph type="body" sz="half" idx="2"/>
          </p:nvPr>
        </p:nvSpPr>
        <p:spPr>
          <a:xfrm>
            <a:off x="6553200" y="2819400"/>
            <a:ext cx="2590800" cy="1828800"/>
          </a:xfrm>
        </p:spPr>
        <p:txBody>
          <a:bodyPr anchor="ctr"/>
          <a:lstStyle/>
          <a:p>
            <a:pPr algn="l" eaLnBrk="1" hangingPunct="1">
              <a:buClr>
                <a:schemeClr val="tx1"/>
              </a:buClr>
              <a:buSzPct val="95000"/>
              <a:buFont typeface="Webdings" pitchFamily="18" charset="2"/>
              <a:buChar char=""/>
            </a:pPr>
            <a:r>
              <a:rPr lang="en-US" sz="2400" dirty="0" smtClean="0">
                <a:solidFill>
                  <a:schemeClr val="tx1"/>
                </a:solidFill>
                <a:latin typeface="Franklin Gothic Book" pitchFamily="34" charset="0"/>
              </a:rPr>
              <a:t>Carotid wall</a:t>
            </a:r>
          </a:p>
          <a:p>
            <a:pPr algn="l" eaLnBrk="1" hangingPunct="1">
              <a:lnSpc>
                <a:spcPct val="120000"/>
              </a:lnSpc>
              <a:buClr>
                <a:schemeClr val="tx1"/>
              </a:buClr>
              <a:buSzPct val="95000"/>
              <a:buFont typeface="Webdings" pitchFamily="18" charset="2"/>
              <a:buChar char=""/>
            </a:pPr>
            <a:r>
              <a:rPr lang="en-US" sz="2400" dirty="0" smtClean="0">
                <a:solidFill>
                  <a:schemeClr val="tx1"/>
                </a:solidFill>
                <a:latin typeface="Franklin Gothic Book" pitchFamily="34" charset="0"/>
              </a:rPr>
              <a:t>Eustachian tube</a:t>
            </a:r>
          </a:p>
        </p:txBody>
      </p:sp>
      <p:pic>
        <p:nvPicPr>
          <p:cNvPr id="11268" name="Picture 6"/>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304800" y="1524000"/>
            <a:ext cx="6324600" cy="4157663"/>
          </a:xfrm>
        </p:spPr>
      </p:pic>
    </p:spTree>
    <p:extLst>
      <p:ext uri="{BB962C8B-B14F-4D97-AF65-F5344CB8AC3E}">
        <p14:creationId xmlns:p14="http://schemas.microsoft.com/office/powerpoint/2010/main" val="607327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12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descr="imag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13" y="0"/>
            <a:ext cx="6932613"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9938" name="Group 2"/>
          <p:cNvGrpSpPr>
            <a:grpSpLocks/>
          </p:cNvGrpSpPr>
          <p:nvPr/>
        </p:nvGrpSpPr>
        <p:grpSpPr bwMode="auto">
          <a:xfrm>
            <a:off x="4265613" y="455613"/>
            <a:ext cx="839787" cy="4573587"/>
            <a:chOff x="0" y="0"/>
            <a:chExt cx="67" cy="361"/>
          </a:xfrm>
        </p:grpSpPr>
        <p:sp>
          <p:nvSpPr>
            <p:cNvPr id="43015" name="Line 3"/>
            <p:cNvSpPr>
              <a:spLocks noChangeShapeType="1"/>
            </p:cNvSpPr>
            <p:nvPr/>
          </p:nvSpPr>
          <p:spPr bwMode="auto">
            <a:xfrm flipV="1">
              <a:off x="0" y="0"/>
              <a:ext cx="67" cy="54"/>
            </a:xfrm>
            <a:prstGeom prst="line">
              <a:avLst/>
            </a:prstGeom>
            <a:noFill/>
            <a:ln w="57150">
              <a:solidFill>
                <a:srgbClr val="00206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016" name="Line 4"/>
            <p:cNvSpPr>
              <a:spLocks noChangeShapeType="1"/>
            </p:cNvSpPr>
            <p:nvPr/>
          </p:nvSpPr>
          <p:spPr bwMode="auto">
            <a:xfrm flipH="1">
              <a:off x="66" y="0"/>
              <a:ext cx="1" cy="361"/>
            </a:xfrm>
            <a:prstGeom prst="line">
              <a:avLst/>
            </a:prstGeom>
            <a:noFill/>
            <a:ln w="57150">
              <a:solidFill>
                <a:srgbClr val="00206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017" name="Line 5"/>
            <p:cNvSpPr>
              <a:spLocks noChangeShapeType="1"/>
            </p:cNvSpPr>
            <p:nvPr/>
          </p:nvSpPr>
          <p:spPr bwMode="auto">
            <a:xfrm flipH="1" flipV="1">
              <a:off x="0" y="288"/>
              <a:ext cx="67" cy="72"/>
            </a:xfrm>
            <a:prstGeom prst="line">
              <a:avLst/>
            </a:prstGeom>
            <a:noFill/>
            <a:ln w="57150">
              <a:solidFill>
                <a:srgbClr val="00206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018" name="Line 6"/>
            <p:cNvSpPr>
              <a:spLocks noChangeShapeType="1"/>
            </p:cNvSpPr>
            <p:nvPr/>
          </p:nvSpPr>
          <p:spPr bwMode="auto">
            <a:xfrm flipV="1">
              <a:off x="0" y="54"/>
              <a:ext cx="1" cy="235"/>
            </a:xfrm>
            <a:prstGeom prst="line">
              <a:avLst/>
            </a:prstGeom>
            <a:noFill/>
            <a:ln w="57150">
              <a:solidFill>
                <a:srgbClr val="00206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39943" name="AutoShape 7"/>
          <p:cNvSpPr>
            <a:spLocks/>
          </p:cNvSpPr>
          <p:nvPr/>
        </p:nvSpPr>
        <p:spPr bwMode="auto">
          <a:xfrm>
            <a:off x="6096000" y="5410200"/>
            <a:ext cx="3019425" cy="495300"/>
          </a:xfrm>
          <a:custGeom>
            <a:avLst/>
            <a:gdLst>
              <a:gd name="T0" fmla="*/ 211040054 w 21600"/>
              <a:gd name="T1" fmla="*/ 5678752 h 21600"/>
              <a:gd name="T2" fmla="*/ 211040054 w 21600"/>
              <a:gd name="T3" fmla="*/ 5678752 h 21600"/>
              <a:gd name="T4" fmla="*/ 211040054 w 21600"/>
              <a:gd name="T5" fmla="*/ 5678752 h 21600"/>
              <a:gd name="T6" fmla="*/ 211040054 w 21600"/>
              <a:gd name="T7" fmla="*/ 567875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Internal carotid artery</a:t>
            </a:r>
            <a:endParaRPr lang="en-US"/>
          </a:p>
        </p:txBody>
      </p:sp>
      <p:sp>
        <p:nvSpPr>
          <p:cNvPr id="39944" name="AutoShape 8"/>
          <p:cNvSpPr>
            <a:spLocks/>
          </p:cNvSpPr>
          <p:nvPr/>
        </p:nvSpPr>
        <p:spPr bwMode="auto">
          <a:xfrm>
            <a:off x="6781800" y="1828800"/>
            <a:ext cx="1935163" cy="863600"/>
          </a:xfrm>
          <a:custGeom>
            <a:avLst/>
            <a:gdLst>
              <a:gd name="T0" fmla="*/ 86686522 w 21600"/>
              <a:gd name="T1" fmla="*/ 17264004 h 21600"/>
              <a:gd name="T2" fmla="*/ 86686522 w 21600"/>
              <a:gd name="T3" fmla="*/ 17264004 h 21600"/>
              <a:gd name="T4" fmla="*/ 86686522 w 21600"/>
              <a:gd name="T5" fmla="*/ 17264004 h 21600"/>
              <a:gd name="T6" fmla="*/ 86686522 w 21600"/>
              <a:gd name="T7" fmla="*/ 1726400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Bony part of</a:t>
            </a:r>
            <a:endParaRPr lang="en-US" sz="1800"/>
          </a:p>
          <a:p>
            <a:pPr defTabSz="914400"/>
            <a:r>
              <a:rPr lang="en-US" sz="2400"/>
              <a:t>Auditory tube</a:t>
            </a:r>
            <a:endParaRPr lang="en-US"/>
          </a:p>
        </p:txBody>
      </p:sp>
      <p:sp>
        <p:nvSpPr>
          <p:cNvPr id="39945" name="AutoShape 9"/>
          <p:cNvSpPr>
            <a:spLocks/>
          </p:cNvSpPr>
          <p:nvPr/>
        </p:nvSpPr>
        <p:spPr bwMode="auto">
          <a:xfrm>
            <a:off x="6629400" y="685800"/>
            <a:ext cx="2205038" cy="863600"/>
          </a:xfrm>
          <a:custGeom>
            <a:avLst/>
            <a:gdLst>
              <a:gd name="T0" fmla="*/ 112550754 w 21600"/>
              <a:gd name="T1" fmla="*/ 17264004 h 21600"/>
              <a:gd name="T2" fmla="*/ 112550754 w 21600"/>
              <a:gd name="T3" fmla="*/ 17264004 h 21600"/>
              <a:gd name="T4" fmla="*/ 112550754 w 21600"/>
              <a:gd name="T5" fmla="*/ 17264004 h 21600"/>
              <a:gd name="T6" fmla="*/ 112550754 w 21600"/>
              <a:gd name="T7" fmla="*/ 1726400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Canal for</a:t>
            </a:r>
            <a:endParaRPr lang="en-US" sz="1800"/>
          </a:p>
          <a:p>
            <a:pPr defTabSz="914400"/>
            <a:r>
              <a:rPr lang="en-US" sz="2400"/>
              <a:t>Tensor tympani</a:t>
            </a:r>
            <a:endParaRPr lang="en-US"/>
          </a:p>
        </p:txBody>
      </p:sp>
    </p:spTree>
    <p:extLst>
      <p:ext uri="{BB962C8B-B14F-4D97-AF65-F5344CB8AC3E}">
        <p14:creationId xmlns:p14="http://schemas.microsoft.com/office/powerpoint/2010/main" val="105554655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774464" presetClass="entr" presetSubtype="21134080" fill="hold" nodeType="clickEffect">
                                  <p:stCondLst>
                                    <p:cond delay="0"/>
                                  </p:stCondLst>
                                  <p:childTnLst>
                                    <p:set>
                                      <p:cBhvr>
                                        <p:cTn id="6" dur="1" fill="hold">
                                          <p:stCondLst>
                                            <p:cond delay="499"/>
                                          </p:stCondLst>
                                        </p:cTn>
                                        <p:tgtEl>
                                          <p:spTgt spid="399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94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9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9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animBg="1" autoUpdateAnimBg="0"/>
      <p:bldP spid="39944" grpId="0" animBg="1" autoUpdateAnimBg="0"/>
      <p:bldP spid="39945"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179388" y="188913"/>
            <a:ext cx="6264275"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defRPr/>
            </a:pPr>
            <a:r>
              <a:rPr lang="en-US" sz="3000" b="1" dirty="0">
                <a:solidFill>
                  <a:srgbClr val="FF0000"/>
                </a:solidFill>
                <a:latin typeface="Arial" charset="0"/>
              </a:rPr>
              <a:t>Auditory (Eustachian) tube</a:t>
            </a:r>
            <a:endParaRPr lang="bg-BG" sz="3000" b="1" dirty="0">
              <a:solidFill>
                <a:srgbClr val="FF0000"/>
              </a:solidFill>
              <a:latin typeface="Arial" charset="0"/>
            </a:endParaRPr>
          </a:p>
          <a:p>
            <a:pPr eaLnBrk="0" hangingPunct="0">
              <a:defRPr/>
            </a:pPr>
            <a:endParaRPr lang="bg-BG" sz="3000" b="1" dirty="0">
              <a:solidFill>
                <a:srgbClr val="000099"/>
              </a:solidFill>
              <a:latin typeface="Arial" charset="0"/>
            </a:endParaRPr>
          </a:p>
          <a:p>
            <a:pPr eaLnBrk="0" hangingPunct="0">
              <a:defRPr/>
            </a:pPr>
            <a:r>
              <a:rPr lang="en-US" sz="2400" b="1" dirty="0">
                <a:solidFill>
                  <a:srgbClr val="000099"/>
                </a:solidFill>
                <a:latin typeface="Arial" charset="0"/>
              </a:rPr>
              <a:t>Connects tympanic cavity with pharynx</a:t>
            </a:r>
            <a:r>
              <a:rPr lang="bg-BG" sz="2400" b="1" dirty="0">
                <a:solidFill>
                  <a:srgbClr val="000099"/>
                </a:solidFill>
                <a:latin typeface="Arial" charset="0"/>
              </a:rPr>
              <a:t> </a:t>
            </a:r>
            <a:r>
              <a:rPr lang="en-US" sz="2400" b="1" dirty="0">
                <a:solidFill>
                  <a:srgbClr val="000099"/>
                </a:solidFill>
                <a:latin typeface="Arial" charset="0"/>
              </a:rPr>
              <a:t>	</a:t>
            </a:r>
          </a:p>
          <a:p>
            <a:pPr eaLnBrk="0" hangingPunct="0">
              <a:defRPr/>
            </a:pPr>
            <a:r>
              <a:rPr lang="en-US" sz="2400" b="1" dirty="0">
                <a:solidFill>
                  <a:srgbClr val="000099"/>
                </a:solidFill>
                <a:latin typeface="Arial" charset="0"/>
              </a:rPr>
              <a:t>	Two openings</a:t>
            </a:r>
            <a:r>
              <a:rPr lang="bg-BG" sz="2400" b="1" dirty="0">
                <a:solidFill>
                  <a:srgbClr val="000099"/>
                </a:solidFill>
                <a:latin typeface="Arial" charset="0"/>
              </a:rPr>
              <a:t>:</a:t>
            </a:r>
          </a:p>
          <a:p>
            <a:pPr eaLnBrk="0" hangingPunct="0">
              <a:buFontTx/>
              <a:buChar char="•"/>
              <a:defRPr/>
            </a:pPr>
            <a:r>
              <a:rPr lang="en-US" sz="2400" b="1" dirty="0" err="1">
                <a:solidFill>
                  <a:srgbClr val="000099"/>
                </a:solidFill>
                <a:latin typeface="Arial" charset="0"/>
              </a:rPr>
              <a:t>ostium</a:t>
            </a:r>
            <a:r>
              <a:rPr lang="en-US" sz="2400" b="1" dirty="0">
                <a:solidFill>
                  <a:srgbClr val="000099"/>
                </a:solidFill>
                <a:latin typeface="Arial" charset="0"/>
              </a:rPr>
              <a:t> </a:t>
            </a:r>
            <a:r>
              <a:rPr lang="en-US" sz="2400" b="1" dirty="0" err="1">
                <a:solidFill>
                  <a:srgbClr val="000099"/>
                </a:solidFill>
                <a:latin typeface="Arial" charset="0"/>
              </a:rPr>
              <a:t>pharyngeum</a:t>
            </a:r>
            <a:r>
              <a:rPr lang="en-US" sz="2400" b="1" dirty="0">
                <a:solidFill>
                  <a:srgbClr val="000099"/>
                </a:solidFill>
                <a:latin typeface="Arial" charset="0"/>
              </a:rPr>
              <a:t> </a:t>
            </a:r>
            <a:r>
              <a:rPr lang="en-US" sz="2400" b="1" dirty="0" err="1">
                <a:solidFill>
                  <a:srgbClr val="000099"/>
                </a:solidFill>
                <a:latin typeface="Arial" charset="0"/>
              </a:rPr>
              <a:t>tubae</a:t>
            </a:r>
            <a:endParaRPr lang="bg-BG" sz="2400" b="1" dirty="0">
              <a:solidFill>
                <a:srgbClr val="000099"/>
              </a:solidFill>
              <a:latin typeface="Arial" charset="0"/>
            </a:endParaRPr>
          </a:p>
          <a:p>
            <a:pPr eaLnBrk="0" hangingPunct="0">
              <a:buFontTx/>
              <a:buChar char="•"/>
              <a:defRPr/>
            </a:pPr>
            <a:r>
              <a:rPr lang="en-US" sz="2400" b="1" dirty="0" err="1">
                <a:solidFill>
                  <a:srgbClr val="000099"/>
                </a:solidFill>
                <a:latin typeface="Arial" charset="0"/>
              </a:rPr>
              <a:t>ostium</a:t>
            </a:r>
            <a:r>
              <a:rPr lang="en-US" sz="2400" b="1" dirty="0">
                <a:solidFill>
                  <a:srgbClr val="000099"/>
                </a:solidFill>
                <a:latin typeface="Arial" charset="0"/>
              </a:rPr>
              <a:t> </a:t>
            </a:r>
            <a:r>
              <a:rPr lang="en-US" sz="2400" b="1" dirty="0" err="1">
                <a:solidFill>
                  <a:srgbClr val="000099"/>
                </a:solidFill>
                <a:latin typeface="Arial" charset="0"/>
              </a:rPr>
              <a:t>tympanicum</a:t>
            </a:r>
            <a:r>
              <a:rPr lang="en-US" sz="2400" b="1" dirty="0">
                <a:solidFill>
                  <a:srgbClr val="000099"/>
                </a:solidFill>
                <a:latin typeface="Arial" charset="0"/>
              </a:rPr>
              <a:t> </a:t>
            </a:r>
            <a:r>
              <a:rPr lang="en-US" sz="2400" b="1" dirty="0" err="1">
                <a:solidFill>
                  <a:srgbClr val="000099"/>
                </a:solidFill>
                <a:latin typeface="Arial" charset="0"/>
              </a:rPr>
              <a:t>tubae</a:t>
            </a:r>
            <a:r>
              <a:rPr lang="en-US" sz="2400" b="1" dirty="0">
                <a:solidFill>
                  <a:srgbClr val="000099"/>
                </a:solidFill>
                <a:latin typeface="Arial" charset="0"/>
              </a:rPr>
              <a:t>.</a:t>
            </a:r>
            <a:endParaRPr lang="bg-BG" sz="2400" b="1" dirty="0">
              <a:solidFill>
                <a:srgbClr val="000099"/>
              </a:solidFill>
              <a:latin typeface="Arial" charset="0"/>
            </a:endParaRPr>
          </a:p>
          <a:p>
            <a:pPr eaLnBrk="0" hangingPunct="0">
              <a:defRPr/>
            </a:pPr>
            <a:r>
              <a:rPr lang="en-US" sz="2400" b="1" dirty="0">
                <a:solidFill>
                  <a:srgbClr val="000099"/>
                </a:solidFill>
                <a:latin typeface="Arial" charset="0"/>
              </a:rPr>
              <a:t>	</a:t>
            </a:r>
          </a:p>
          <a:p>
            <a:pPr eaLnBrk="0" hangingPunct="0">
              <a:defRPr/>
            </a:pPr>
            <a:r>
              <a:rPr lang="en-US" sz="2400" b="1" dirty="0">
                <a:solidFill>
                  <a:srgbClr val="000099"/>
                </a:solidFill>
                <a:latin typeface="Arial" charset="0"/>
              </a:rPr>
              <a:t>	Two parts</a:t>
            </a:r>
            <a:r>
              <a:rPr lang="bg-BG" sz="2400" b="1" dirty="0">
                <a:solidFill>
                  <a:srgbClr val="000099"/>
                </a:solidFill>
                <a:latin typeface="Arial" charset="0"/>
              </a:rPr>
              <a:t>:</a:t>
            </a:r>
          </a:p>
          <a:p>
            <a:pPr eaLnBrk="0" hangingPunct="0">
              <a:buFontTx/>
              <a:buChar char="•"/>
              <a:defRPr/>
            </a:pPr>
            <a:r>
              <a:rPr lang="en-US" sz="2400" b="1" dirty="0">
                <a:solidFill>
                  <a:srgbClr val="000099"/>
                </a:solidFill>
                <a:latin typeface="Arial" charset="0"/>
              </a:rPr>
              <a:t>bony</a:t>
            </a:r>
            <a:endParaRPr lang="bg-BG" sz="2400" b="1" dirty="0">
              <a:solidFill>
                <a:srgbClr val="000099"/>
              </a:solidFill>
              <a:latin typeface="Arial" charset="0"/>
            </a:endParaRPr>
          </a:p>
          <a:p>
            <a:pPr eaLnBrk="0" hangingPunct="0">
              <a:buFontTx/>
              <a:buChar char="•"/>
              <a:defRPr/>
            </a:pPr>
            <a:r>
              <a:rPr lang="en-US" sz="2400" b="1" dirty="0" err="1">
                <a:solidFill>
                  <a:srgbClr val="000099"/>
                </a:solidFill>
                <a:latin typeface="Arial" charset="0"/>
              </a:rPr>
              <a:t>cartilagenous</a:t>
            </a:r>
            <a:endParaRPr lang="bg-BG" sz="2400" b="1" dirty="0">
              <a:solidFill>
                <a:srgbClr val="000099"/>
              </a:solidFill>
              <a:latin typeface="Arial" charset="0"/>
            </a:endParaRPr>
          </a:p>
          <a:p>
            <a:pPr eaLnBrk="0" hangingPunct="0">
              <a:defRPr/>
            </a:pPr>
            <a:r>
              <a:rPr lang="en-US" sz="2400" b="1" dirty="0">
                <a:solidFill>
                  <a:srgbClr val="000099"/>
                </a:solidFill>
                <a:latin typeface="Arial" charset="0"/>
              </a:rPr>
              <a:t>	</a:t>
            </a:r>
          </a:p>
          <a:p>
            <a:pPr eaLnBrk="0" hangingPunct="0">
              <a:defRPr/>
            </a:pPr>
            <a:r>
              <a:rPr lang="en-US" sz="2400" b="1" dirty="0">
                <a:solidFill>
                  <a:srgbClr val="000099"/>
                </a:solidFill>
                <a:latin typeface="Arial" charset="0"/>
              </a:rPr>
              <a:t>	Function</a:t>
            </a:r>
            <a:r>
              <a:rPr lang="bg-BG" sz="2400" b="1" dirty="0">
                <a:solidFill>
                  <a:srgbClr val="000099"/>
                </a:solidFill>
                <a:latin typeface="Arial" charset="0"/>
              </a:rPr>
              <a:t>: </a:t>
            </a:r>
            <a:endParaRPr lang="en-US" sz="2400" b="1" dirty="0">
              <a:solidFill>
                <a:srgbClr val="000099"/>
              </a:solidFill>
              <a:latin typeface="Arial" charset="0"/>
            </a:endParaRPr>
          </a:p>
          <a:p>
            <a:pPr eaLnBrk="0" hangingPunct="0">
              <a:buFontTx/>
              <a:buChar char="•"/>
              <a:defRPr/>
            </a:pPr>
            <a:r>
              <a:rPr lang="en-US" sz="2400" b="1" dirty="0">
                <a:solidFill>
                  <a:srgbClr val="000099"/>
                </a:solidFill>
                <a:effectLst>
                  <a:outerShdw blurRad="38100" dist="38100" dir="2700000" algn="tl">
                    <a:srgbClr val="C0C0C0"/>
                  </a:outerShdw>
                </a:effectLst>
                <a:latin typeface="Arial" charset="0"/>
              </a:rPr>
              <a:t> Equalizes pressure on both sides of tympanic membrane for optimal hearing.</a:t>
            </a:r>
            <a:endParaRPr lang="bg-BG" sz="2400" dirty="0">
              <a:solidFill>
                <a:srgbClr val="000099"/>
              </a:solidFill>
              <a:latin typeface="Arial" charset="0"/>
            </a:endParaRPr>
          </a:p>
          <a:p>
            <a:pPr eaLnBrk="0" hangingPunct="0">
              <a:defRPr/>
            </a:pPr>
            <a:r>
              <a:rPr lang="bg-BG" sz="2600" b="1" dirty="0">
                <a:solidFill>
                  <a:srgbClr val="FFCC00"/>
                </a:solidFill>
                <a:latin typeface="Arial" charset="0"/>
              </a:rPr>
              <a:t>		</a:t>
            </a:r>
          </a:p>
        </p:txBody>
      </p:sp>
      <p:pic>
        <p:nvPicPr>
          <p:cNvPr id="1945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28800"/>
            <a:ext cx="4439884" cy="3551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0926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circle(in)">
                                      <p:cBhvr>
                                        <p:cTn id="7" dur="20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effectLst>
                  <a:outerShdw blurRad="38100" dist="38100" dir="2700000" algn="tl">
                    <a:srgbClr val="000000">
                      <a:alpha val="43137"/>
                    </a:srgbClr>
                  </a:outerShdw>
                </a:effectLst>
              </a:rPr>
              <a:t>Eustachian Tube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en-US" dirty="0"/>
              <a:t> The </a:t>
            </a:r>
            <a:r>
              <a:rPr lang="en-US" b="1" dirty="0"/>
              <a:t>auditory tube</a:t>
            </a:r>
            <a:r>
              <a:rPr lang="en-US" dirty="0"/>
              <a:t> (</a:t>
            </a:r>
            <a:r>
              <a:rPr lang="en-US" i="1" dirty="0"/>
              <a:t>tuba </a:t>
            </a:r>
            <a:r>
              <a:rPr lang="en-US" i="1" dirty="0" err="1"/>
              <a:t>auditiva</a:t>
            </a:r>
            <a:r>
              <a:rPr lang="en-US" i="1" dirty="0"/>
              <a:t>; Eustachian tube</a:t>
            </a:r>
            <a:r>
              <a:rPr lang="en-US" dirty="0"/>
              <a:t>) is the channel through which the tympanic cavity communicates with the nasal part of the pharynx. Its length is about </a:t>
            </a:r>
            <a:r>
              <a:rPr lang="en-US" dirty="0">
                <a:solidFill>
                  <a:srgbClr val="FF0000"/>
                </a:solidFill>
              </a:rPr>
              <a:t>36 mm</a:t>
            </a:r>
            <a:r>
              <a:rPr lang="en-US" dirty="0"/>
              <a:t>., and its direction is </a:t>
            </a:r>
            <a:r>
              <a:rPr lang="en-US" dirty="0">
                <a:solidFill>
                  <a:srgbClr val="FF0000"/>
                </a:solidFill>
              </a:rPr>
              <a:t>downward, forward, and </a:t>
            </a:r>
            <a:r>
              <a:rPr lang="en-US" dirty="0" smtClean="0">
                <a:solidFill>
                  <a:srgbClr val="FF0000"/>
                </a:solidFill>
              </a:rPr>
              <a:t>medially</a:t>
            </a:r>
            <a:r>
              <a:rPr lang="en-US" dirty="0" smtClean="0"/>
              <a:t>, </a:t>
            </a:r>
            <a:r>
              <a:rPr lang="en-US" dirty="0"/>
              <a:t>forming an angle of about </a:t>
            </a:r>
            <a:r>
              <a:rPr lang="en-US" dirty="0">
                <a:solidFill>
                  <a:srgbClr val="FF0000"/>
                </a:solidFill>
              </a:rPr>
              <a:t>45 degrees</a:t>
            </a:r>
            <a:r>
              <a:rPr lang="en-US" dirty="0"/>
              <a:t> with the sagittal plane and one of from </a:t>
            </a:r>
            <a:r>
              <a:rPr lang="en-US" dirty="0">
                <a:solidFill>
                  <a:srgbClr val="FF0000"/>
                </a:solidFill>
              </a:rPr>
              <a:t>30 to 40 degrees</a:t>
            </a:r>
            <a:r>
              <a:rPr lang="en-US" dirty="0"/>
              <a:t> with the horizontal plane. It is formed partly of </a:t>
            </a:r>
            <a:r>
              <a:rPr lang="en-US" dirty="0" smtClean="0"/>
              <a:t>bone (</a:t>
            </a:r>
            <a:r>
              <a:rPr lang="en-US" dirty="0"/>
              <a:t> </a:t>
            </a:r>
            <a:r>
              <a:rPr lang="en-US" dirty="0">
                <a:solidFill>
                  <a:srgbClr val="FF0000"/>
                </a:solidFill>
              </a:rPr>
              <a:t>12 mm. in length</a:t>
            </a:r>
            <a:r>
              <a:rPr lang="en-US" dirty="0" smtClean="0"/>
              <a:t>), </a:t>
            </a:r>
            <a:r>
              <a:rPr lang="en-US" dirty="0"/>
              <a:t>partly of </a:t>
            </a:r>
            <a:r>
              <a:rPr lang="en-US" dirty="0" smtClean="0"/>
              <a:t>cartilage (</a:t>
            </a:r>
            <a:r>
              <a:rPr lang="en-US" dirty="0">
                <a:solidFill>
                  <a:srgbClr val="FF0000"/>
                </a:solidFill>
              </a:rPr>
              <a:t>about 24 mm. in length</a:t>
            </a:r>
            <a:r>
              <a:rPr lang="en-US" dirty="0" smtClean="0"/>
              <a:t>) </a:t>
            </a:r>
            <a:r>
              <a:rPr lang="en-US" dirty="0"/>
              <a:t>and fibrous tissue</a:t>
            </a:r>
          </a:p>
        </p:txBody>
      </p:sp>
    </p:spTree>
    <p:extLst>
      <p:ext uri="{BB962C8B-B14F-4D97-AF65-F5344CB8AC3E}">
        <p14:creationId xmlns:p14="http://schemas.microsoft.com/office/powerpoint/2010/main" val="76377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2"/>
            </p:custDataLst>
          </p:nvPr>
        </p:nvSpPr>
        <p:spPr>
          <a:xfrm>
            <a:off x="467544" y="-31960"/>
            <a:ext cx="8229600" cy="1143000"/>
          </a:xfrm>
        </p:spPr>
        <p:txBody>
          <a:bodyPr/>
          <a:lstStyle/>
          <a:p>
            <a:pPr eaLnBrk="1" hangingPunct="1"/>
            <a:r>
              <a:rPr lang="en-US" altLang="en-US" dirty="0" smtClean="0">
                <a:solidFill>
                  <a:srgbClr val="FF0000"/>
                </a:solidFill>
              </a:rPr>
              <a:t>Eustachian Tube</a:t>
            </a:r>
          </a:p>
        </p:txBody>
      </p:sp>
      <p:sp>
        <p:nvSpPr>
          <p:cNvPr id="29699" name="Rectangle 3"/>
          <p:cNvSpPr>
            <a:spLocks noGrp="1" noChangeArrowheads="1"/>
          </p:cNvSpPr>
          <p:nvPr>
            <p:ph idx="1"/>
            <p:custDataLst>
              <p:tags r:id="rId3"/>
            </p:custDataLst>
          </p:nvPr>
        </p:nvSpPr>
        <p:spPr>
          <a:xfrm>
            <a:off x="179512" y="908720"/>
            <a:ext cx="8229600" cy="5832648"/>
          </a:xfrm>
        </p:spPr>
        <p:txBody>
          <a:bodyPr>
            <a:noAutofit/>
          </a:bodyPr>
          <a:lstStyle/>
          <a:p>
            <a:pPr eaLnBrk="1" hangingPunct="1">
              <a:lnSpc>
                <a:spcPct val="90000"/>
              </a:lnSpc>
            </a:pPr>
            <a:r>
              <a:rPr lang="en-US" altLang="en-US" sz="2800" dirty="0" smtClean="0"/>
              <a:t>The </a:t>
            </a:r>
            <a:r>
              <a:rPr lang="en-US" altLang="en-US" sz="2800" dirty="0" err="1" smtClean="0"/>
              <a:t>eustachian</a:t>
            </a:r>
            <a:r>
              <a:rPr lang="en-US" altLang="en-US" sz="2800" dirty="0" smtClean="0"/>
              <a:t> tube connects the front wall of the middle ear with the </a:t>
            </a:r>
            <a:r>
              <a:rPr lang="en-US" altLang="en-US" sz="2800" dirty="0" err="1" smtClean="0"/>
              <a:t>nasopharynx</a:t>
            </a:r>
            <a:r>
              <a:rPr lang="en-US" altLang="en-US" sz="2800" dirty="0" smtClean="0"/>
              <a:t> </a:t>
            </a:r>
          </a:p>
          <a:p>
            <a:pPr eaLnBrk="1" hangingPunct="1">
              <a:lnSpc>
                <a:spcPct val="90000"/>
              </a:lnSpc>
            </a:pPr>
            <a:r>
              <a:rPr lang="en-US" altLang="en-US" sz="2800" dirty="0" smtClean="0"/>
              <a:t>The </a:t>
            </a:r>
            <a:r>
              <a:rPr lang="en-US" altLang="en-US" sz="2800" dirty="0" err="1" smtClean="0"/>
              <a:t>eustachian</a:t>
            </a:r>
            <a:r>
              <a:rPr lang="en-US" altLang="en-US" sz="2800" dirty="0" smtClean="0"/>
              <a:t> tube also operates like a valve, which opens during swallowing and yawning</a:t>
            </a:r>
          </a:p>
          <a:p>
            <a:pPr lvl="1" eaLnBrk="1" hangingPunct="1">
              <a:lnSpc>
                <a:spcPct val="90000"/>
              </a:lnSpc>
            </a:pPr>
            <a:r>
              <a:rPr lang="en-US" altLang="en-US" sz="2400" dirty="0" smtClean="0"/>
              <a:t>This equalizes the pressure on either side of the eardrum, which is necessary for optimal hearing.</a:t>
            </a:r>
          </a:p>
          <a:p>
            <a:pPr lvl="1" eaLnBrk="1" hangingPunct="1">
              <a:lnSpc>
                <a:spcPct val="90000"/>
              </a:lnSpc>
            </a:pPr>
            <a:r>
              <a:rPr lang="en-US" altLang="en-US" sz="2400" dirty="0" smtClean="0"/>
              <a:t>Without this function, a difference between the static pressure in the middle ear and the outside pressure may develop, causing the eardrum to displace inward or outward</a:t>
            </a:r>
          </a:p>
          <a:p>
            <a:pPr lvl="2" eaLnBrk="1" hangingPunct="1">
              <a:lnSpc>
                <a:spcPct val="90000"/>
              </a:lnSpc>
            </a:pPr>
            <a:r>
              <a:rPr lang="en-US" altLang="en-US" sz="2000" dirty="0" smtClean="0"/>
              <a:t>This reduces the efficiency of the middle ear and less acoustic energy will be transmitted to the inner ear. </a:t>
            </a:r>
          </a:p>
          <a:p>
            <a:pPr lvl="2" eaLnBrk="1" hangingPunct="1">
              <a:lnSpc>
                <a:spcPct val="90000"/>
              </a:lnSpc>
            </a:pPr>
            <a:r>
              <a:rPr lang="en-US" sz="2000" dirty="0"/>
              <a:t>. Contraction of the tensor </a:t>
            </a:r>
            <a:r>
              <a:rPr lang="en-US" sz="2000" dirty="0" err="1"/>
              <a:t>veli</a:t>
            </a:r>
            <a:r>
              <a:rPr lang="en-US" sz="2000" dirty="0"/>
              <a:t> </a:t>
            </a:r>
            <a:r>
              <a:rPr lang="en-US" sz="2000" dirty="0" err="1"/>
              <a:t>palatini</a:t>
            </a:r>
            <a:r>
              <a:rPr lang="en-US" sz="2000" dirty="0"/>
              <a:t> and the </a:t>
            </a:r>
            <a:r>
              <a:rPr lang="en-US" sz="2000" dirty="0" err="1"/>
              <a:t>salpingopharyngeus</a:t>
            </a:r>
            <a:r>
              <a:rPr lang="en-US" sz="2000" dirty="0"/>
              <a:t> outside of the tympanic cavity (middle ear) dilate and open the auditory tube</a:t>
            </a:r>
            <a:endParaRPr lang="en-US" altLang="en-US" sz="2000" dirty="0" smtClean="0"/>
          </a:p>
        </p:txBody>
      </p:sp>
    </p:spTree>
    <p:custDataLst>
      <p:tags r:id="rId1"/>
    </p:custDataLst>
    <p:extLst>
      <p:ext uri="{BB962C8B-B14F-4D97-AF65-F5344CB8AC3E}">
        <p14:creationId xmlns:p14="http://schemas.microsoft.com/office/powerpoint/2010/main" val="37135916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AutoShape 1"/>
          <p:cNvSpPr>
            <a:spLocks/>
          </p:cNvSpPr>
          <p:nvPr/>
        </p:nvSpPr>
        <p:spPr bwMode="auto">
          <a:xfrm>
            <a:off x="395537" y="2362200"/>
            <a:ext cx="8568952" cy="1426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defTabSz="914400">
              <a:defRPr/>
            </a:pPr>
            <a:r>
              <a:rPr lang="en-US" sz="6000" dirty="0">
                <a:solidFill>
                  <a:srgbClr val="FFFFFF"/>
                </a:solidFill>
              </a:rPr>
              <a:t>Roof  (tegmental) </a:t>
            </a:r>
            <a:r>
              <a:rPr lang="en-US" sz="6000" dirty="0" smtClean="0">
                <a:solidFill>
                  <a:srgbClr val="FFFFFF"/>
                </a:solidFill>
              </a:rPr>
              <a:t>wall</a:t>
            </a:r>
            <a:endParaRPr lang="en-US" dirty="0"/>
          </a:p>
        </p:txBody>
      </p:sp>
    </p:spTree>
    <p:extLst>
      <p:ext uri="{BB962C8B-B14F-4D97-AF65-F5344CB8AC3E}">
        <p14:creationId xmlns:p14="http://schemas.microsoft.com/office/powerpoint/2010/main" val="4066736535"/>
      </p:ext>
    </p:extLst>
  </p:cSld>
  <p:clrMapOvr>
    <a:masterClrMapping/>
  </p:clrMapOvr>
  <p:transition spd="med">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24744"/>
            <a:ext cx="8712968" cy="3384376"/>
          </a:xfrm>
        </p:spPr>
        <p:txBody>
          <a:bodyPr/>
          <a:lstStyle/>
          <a:p>
            <a:pPr algn="l"/>
            <a:r>
              <a:rPr lang="en-US" sz="2800" dirty="0">
                <a:solidFill>
                  <a:schemeClr val="tx1"/>
                </a:solidFill>
              </a:rPr>
              <a:t> </a:t>
            </a:r>
            <a:r>
              <a:rPr lang="en-US" sz="2800" dirty="0">
                <a:solidFill>
                  <a:srgbClr val="FF0000"/>
                </a:solidFill>
              </a:rPr>
              <a:t>The Tegmental Wall or Roof </a:t>
            </a:r>
            <a:r>
              <a:rPr lang="en-US" sz="2800" dirty="0">
                <a:solidFill>
                  <a:schemeClr val="tx1"/>
                </a:solidFill>
              </a:rPr>
              <a:t>(</a:t>
            </a:r>
            <a:r>
              <a:rPr lang="en-US" sz="2800" dirty="0" err="1">
                <a:solidFill>
                  <a:schemeClr val="tx1"/>
                </a:solidFill>
              </a:rPr>
              <a:t>paries</a:t>
            </a:r>
            <a:r>
              <a:rPr lang="en-US" sz="2800" dirty="0">
                <a:solidFill>
                  <a:schemeClr val="tx1"/>
                </a:solidFill>
              </a:rPr>
              <a:t> </a:t>
            </a:r>
            <a:r>
              <a:rPr lang="en-US" sz="2800" dirty="0" err="1">
                <a:solidFill>
                  <a:schemeClr val="tx1"/>
                </a:solidFill>
              </a:rPr>
              <a:t>tegmentalis</a:t>
            </a:r>
            <a:r>
              <a:rPr lang="en-US" sz="2800" dirty="0">
                <a:solidFill>
                  <a:schemeClr val="tx1"/>
                </a:solidFill>
              </a:rPr>
              <a:t>) is formed by a thin plate of bone, the </a:t>
            </a:r>
            <a:r>
              <a:rPr lang="en-US" sz="2800" dirty="0" err="1">
                <a:solidFill>
                  <a:srgbClr val="FF0000"/>
                </a:solidFill>
              </a:rPr>
              <a:t>tegmen</a:t>
            </a:r>
            <a:r>
              <a:rPr lang="en-US" sz="2800" dirty="0">
                <a:solidFill>
                  <a:srgbClr val="FF0000"/>
                </a:solidFill>
              </a:rPr>
              <a:t> tympani,</a:t>
            </a:r>
            <a:r>
              <a:rPr lang="en-US" sz="2800" dirty="0">
                <a:solidFill>
                  <a:schemeClr val="tx1"/>
                </a:solidFill>
              </a:rPr>
              <a:t> which separates the cranial and tympanic </a:t>
            </a:r>
            <a:r>
              <a:rPr lang="en-US" sz="2800" dirty="0" smtClean="0">
                <a:solidFill>
                  <a:schemeClr val="tx1"/>
                </a:solidFill>
              </a:rPr>
              <a:t>cavities</a:t>
            </a:r>
          </a:p>
          <a:p>
            <a:pPr algn="l"/>
            <a:r>
              <a:rPr lang="en-US" sz="2800" dirty="0">
                <a:solidFill>
                  <a:schemeClr val="tx1"/>
                </a:solidFill>
              </a:rPr>
              <a:t>  </a:t>
            </a:r>
          </a:p>
        </p:txBody>
      </p:sp>
    </p:spTree>
    <p:extLst>
      <p:ext uri="{BB962C8B-B14F-4D97-AF65-F5344CB8AC3E}">
        <p14:creationId xmlns:p14="http://schemas.microsoft.com/office/powerpoint/2010/main" val="1455008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imag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9150"/>
            <a:ext cx="6105525" cy="603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9155" name="Group 2"/>
          <p:cNvGrpSpPr>
            <a:grpSpLocks/>
          </p:cNvGrpSpPr>
          <p:nvPr/>
        </p:nvGrpSpPr>
        <p:grpSpPr bwMode="auto">
          <a:xfrm>
            <a:off x="1903413" y="1217613"/>
            <a:ext cx="4116387" cy="687387"/>
            <a:chOff x="0" y="0"/>
            <a:chExt cx="324" cy="55"/>
          </a:xfrm>
        </p:grpSpPr>
        <p:sp>
          <p:nvSpPr>
            <p:cNvPr id="49157" name="Line 3"/>
            <p:cNvSpPr>
              <a:spLocks noChangeShapeType="1"/>
            </p:cNvSpPr>
            <p:nvPr/>
          </p:nvSpPr>
          <p:spPr bwMode="auto">
            <a:xfrm>
              <a:off x="-1" y="-1"/>
              <a:ext cx="325" cy="2"/>
            </a:xfrm>
            <a:prstGeom prst="line">
              <a:avLst/>
            </a:prstGeom>
            <a:noFill/>
            <a:ln w="38100">
              <a:solidFill>
                <a:srgbClr val="FF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158" name="Line 4"/>
            <p:cNvSpPr>
              <a:spLocks noChangeShapeType="1"/>
            </p:cNvSpPr>
            <p:nvPr/>
          </p:nvSpPr>
          <p:spPr bwMode="auto">
            <a:xfrm>
              <a:off x="0" y="0"/>
              <a:ext cx="61" cy="55"/>
            </a:xfrm>
            <a:prstGeom prst="line">
              <a:avLst/>
            </a:prstGeom>
            <a:noFill/>
            <a:ln w="38100">
              <a:solidFill>
                <a:srgbClr val="FF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159" name="Line 5"/>
            <p:cNvSpPr>
              <a:spLocks noChangeShapeType="1"/>
            </p:cNvSpPr>
            <p:nvPr/>
          </p:nvSpPr>
          <p:spPr bwMode="auto">
            <a:xfrm>
              <a:off x="59" y="48"/>
              <a:ext cx="205" cy="1"/>
            </a:xfrm>
            <a:prstGeom prst="line">
              <a:avLst/>
            </a:prstGeom>
            <a:noFill/>
            <a:ln w="38100">
              <a:solidFill>
                <a:srgbClr val="FF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160" name="Line 6"/>
            <p:cNvSpPr>
              <a:spLocks noChangeShapeType="1"/>
            </p:cNvSpPr>
            <p:nvPr/>
          </p:nvSpPr>
          <p:spPr bwMode="auto">
            <a:xfrm flipV="1">
              <a:off x="264" y="0"/>
              <a:ext cx="60" cy="49"/>
            </a:xfrm>
            <a:prstGeom prst="line">
              <a:avLst/>
            </a:prstGeom>
            <a:noFill/>
            <a:ln w="38100">
              <a:solidFill>
                <a:srgbClr val="FF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46087" name="AutoShape 7"/>
          <p:cNvSpPr>
            <a:spLocks/>
          </p:cNvSpPr>
          <p:nvPr/>
        </p:nvSpPr>
        <p:spPr bwMode="auto">
          <a:xfrm>
            <a:off x="2743200" y="381000"/>
            <a:ext cx="2374900" cy="495300"/>
          </a:xfrm>
          <a:custGeom>
            <a:avLst/>
            <a:gdLst>
              <a:gd name="T0" fmla="*/ 130559028 w 21600"/>
              <a:gd name="T1" fmla="*/ 5678752 h 21600"/>
              <a:gd name="T2" fmla="*/ 130559028 w 21600"/>
              <a:gd name="T3" fmla="*/ 5678752 h 21600"/>
              <a:gd name="T4" fmla="*/ 130559028 w 21600"/>
              <a:gd name="T5" fmla="*/ 5678752 h 21600"/>
              <a:gd name="T6" fmla="*/ 130559028 w 21600"/>
              <a:gd name="T7" fmla="*/ 567875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Tegmen tympani</a:t>
            </a:r>
            <a:endParaRPr lang="en-US"/>
          </a:p>
        </p:txBody>
      </p:sp>
    </p:spTree>
    <p:extLst>
      <p:ext uri="{BB962C8B-B14F-4D97-AF65-F5344CB8AC3E}">
        <p14:creationId xmlns:p14="http://schemas.microsoft.com/office/powerpoint/2010/main" val="2151652727"/>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60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AutoShape 1"/>
          <p:cNvSpPr>
            <a:spLocks/>
          </p:cNvSpPr>
          <p:nvPr/>
        </p:nvSpPr>
        <p:spPr bwMode="auto">
          <a:xfrm>
            <a:off x="1881188" y="2362200"/>
            <a:ext cx="5343525" cy="1943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defTabSz="914400">
              <a:defRPr/>
            </a:pPr>
            <a:r>
              <a:rPr lang="en-US" sz="6000" dirty="0">
                <a:solidFill>
                  <a:srgbClr val="FFFFFF"/>
                </a:solidFill>
              </a:rPr>
              <a:t>Floor (Jugular) </a:t>
            </a:r>
            <a:endParaRPr lang="en-US" sz="1800" dirty="0">
              <a:solidFill>
                <a:srgbClr val="FFFFFF"/>
              </a:solidFill>
            </a:endParaRPr>
          </a:p>
          <a:p>
            <a:pPr algn="ctr" defTabSz="914400">
              <a:defRPr/>
            </a:pPr>
            <a:r>
              <a:rPr lang="en-US" sz="6000" dirty="0">
                <a:solidFill>
                  <a:srgbClr val="FFFFFF"/>
                </a:solidFill>
              </a:rPr>
              <a:t>wall</a:t>
            </a:r>
            <a:endParaRPr lang="en-US" dirty="0"/>
          </a:p>
        </p:txBody>
      </p:sp>
    </p:spTree>
    <p:extLst>
      <p:ext uri="{BB962C8B-B14F-4D97-AF65-F5344CB8AC3E}">
        <p14:creationId xmlns:p14="http://schemas.microsoft.com/office/powerpoint/2010/main" val="2096853541"/>
      </p:ext>
    </p:extLst>
  </p:cSld>
  <p:clrMapOvr>
    <a:masterClrMapping/>
  </p:clrMapOvr>
  <p:transition spd="med">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Inferior wall</a:t>
            </a:r>
            <a:endParaRPr lang="en-US" dirty="0">
              <a:solidFill>
                <a:srgbClr val="FF0000"/>
              </a:solidFill>
            </a:endParaRPr>
          </a:p>
        </p:txBody>
      </p:sp>
      <p:sp>
        <p:nvSpPr>
          <p:cNvPr id="3" name="Content Placeholder 2"/>
          <p:cNvSpPr>
            <a:spLocks noGrp="1"/>
          </p:cNvSpPr>
          <p:nvPr>
            <p:ph idx="1"/>
          </p:nvPr>
        </p:nvSpPr>
        <p:spPr/>
        <p:txBody>
          <a:bodyPr/>
          <a:lstStyle/>
          <a:p>
            <a:r>
              <a:rPr lang="en-US" dirty="0"/>
              <a:t>The </a:t>
            </a:r>
            <a:r>
              <a:rPr lang="en-US" b="1" dirty="0">
                <a:solidFill>
                  <a:srgbClr val="FF0000"/>
                </a:solidFill>
              </a:rPr>
              <a:t>Jugular Wall</a:t>
            </a:r>
            <a:r>
              <a:rPr lang="en-US" dirty="0">
                <a:solidFill>
                  <a:srgbClr val="FF0000"/>
                </a:solidFill>
              </a:rPr>
              <a:t> or </a:t>
            </a:r>
            <a:r>
              <a:rPr lang="en-US" b="1" dirty="0">
                <a:solidFill>
                  <a:srgbClr val="FF0000"/>
                </a:solidFill>
              </a:rPr>
              <a:t>Floor</a:t>
            </a:r>
            <a:r>
              <a:rPr lang="en-US" dirty="0"/>
              <a:t> (</a:t>
            </a:r>
            <a:r>
              <a:rPr lang="en-US" i="1" dirty="0" err="1"/>
              <a:t>paries</a:t>
            </a:r>
            <a:r>
              <a:rPr lang="en-US" i="1" dirty="0"/>
              <a:t> </a:t>
            </a:r>
            <a:r>
              <a:rPr lang="en-US" i="1" dirty="0" err="1"/>
              <a:t>jugularis</a:t>
            </a:r>
            <a:r>
              <a:rPr lang="en-US" dirty="0"/>
              <a:t>) is narrow, and consists of a thin plate of bone (</a:t>
            </a:r>
            <a:r>
              <a:rPr lang="en-US" b="1" dirty="0">
                <a:solidFill>
                  <a:srgbClr val="FF0000"/>
                </a:solidFill>
              </a:rPr>
              <a:t>fundus tympani</a:t>
            </a:r>
            <a:r>
              <a:rPr lang="en-US" dirty="0"/>
              <a:t>) which separates the tympanic cavity from the jugular fossa. </a:t>
            </a:r>
            <a:r>
              <a:rPr lang="en-US" dirty="0" smtClean="0"/>
              <a:t>If </a:t>
            </a:r>
            <a:r>
              <a:rPr lang="en-US" dirty="0"/>
              <a:t>presents, near the </a:t>
            </a:r>
            <a:r>
              <a:rPr lang="en-US" dirty="0" err="1"/>
              <a:t>labyrinthic</a:t>
            </a:r>
            <a:r>
              <a:rPr lang="en-US" dirty="0"/>
              <a:t> wall, a small aperture for the passage of the </a:t>
            </a:r>
            <a:r>
              <a:rPr lang="en-US" dirty="0">
                <a:solidFill>
                  <a:srgbClr val="FF0000"/>
                </a:solidFill>
              </a:rPr>
              <a:t>tympanic branch of the glossopharyngeal nerve</a:t>
            </a:r>
            <a:r>
              <a:rPr lang="en-US" dirty="0"/>
              <a:t>.</a:t>
            </a:r>
          </a:p>
        </p:txBody>
      </p:sp>
    </p:spTree>
    <p:extLst>
      <p:ext uri="{BB962C8B-B14F-4D97-AF65-F5344CB8AC3E}">
        <p14:creationId xmlns:p14="http://schemas.microsoft.com/office/powerpoint/2010/main" val="4253285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imag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05525" cy="603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8130" name="Group 2"/>
          <p:cNvGrpSpPr>
            <a:grpSpLocks/>
          </p:cNvGrpSpPr>
          <p:nvPr/>
        </p:nvGrpSpPr>
        <p:grpSpPr bwMode="auto">
          <a:xfrm>
            <a:off x="457200" y="3656013"/>
            <a:ext cx="4114800" cy="841375"/>
            <a:chOff x="0" y="0"/>
            <a:chExt cx="324" cy="67"/>
          </a:xfrm>
        </p:grpSpPr>
        <p:sp>
          <p:nvSpPr>
            <p:cNvPr id="51207" name="Line 3"/>
            <p:cNvSpPr>
              <a:spLocks noChangeShapeType="1"/>
            </p:cNvSpPr>
            <p:nvPr/>
          </p:nvSpPr>
          <p:spPr bwMode="auto">
            <a:xfrm>
              <a:off x="59" y="-1"/>
              <a:ext cx="205" cy="2"/>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08" name="Line 4"/>
            <p:cNvSpPr>
              <a:spLocks noChangeShapeType="1"/>
            </p:cNvSpPr>
            <p:nvPr/>
          </p:nvSpPr>
          <p:spPr bwMode="auto">
            <a:xfrm>
              <a:off x="264" y="0"/>
              <a:ext cx="60" cy="67"/>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09" name="Line 5"/>
            <p:cNvSpPr>
              <a:spLocks noChangeShapeType="1"/>
            </p:cNvSpPr>
            <p:nvPr/>
          </p:nvSpPr>
          <p:spPr bwMode="auto">
            <a:xfrm flipH="1" flipV="1">
              <a:off x="-1" y="66"/>
              <a:ext cx="325" cy="1"/>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1210" name="Line 6"/>
            <p:cNvSpPr>
              <a:spLocks noChangeShapeType="1"/>
            </p:cNvSpPr>
            <p:nvPr/>
          </p:nvSpPr>
          <p:spPr bwMode="auto">
            <a:xfrm flipV="1">
              <a:off x="0" y="0"/>
              <a:ext cx="61" cy="67"/>
            </a:xfrm>
            <a:prstGeom prst="line">
              <a:avLst/>
            </a:prstGeom>
            <a:noFill/>
            <a:ln w="57150">
              <a:solidFill>
                <a:srgbClr val="FF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48135" name="AutoShape 7"/>
          <p:cNvSpPr>
            <a:spLocks/>
          </p:cNvSpPr>
          <p:nvPr/>
        </p:nvSpPr>
        <p:spPr bwMode="auto">
          <a:xfrm>
            <a:off x="3124200" y="5181600"/>
            <a:ext cx="2798763" cy="495300"/>
          </a:xfrm>
          <a:custGeom>
            <a:avLst/>
            <a:gdLst>
              <a:gd name="T0" fmla="*/ 181321230 w 21600"/>
              <a:gd name="T1" fmla="*/ 5678752 h 21600"/>
              <a:gd name="T2" fmla="*/ 181321230 w 21600"/>
              <a:gd name="T3" fmla="*/ 5678752 h 21600"/>
              <a:gd name="T4" fmla="*/ 181321230 w 21600"/>
              <a:gd name="T5" fmla="*/ 5678752 h 21600"/>
              <a:gd name="T6" fmla="*/ 181321230 w 21600"/>
              <a:gd name="T7" fmla="*/ 567875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Internal jugular vein</a:t>
            </a:r>
            <a:endParaRPr lang="en-US"/>
          </a:p>
        </p:txBody>
      </p:sp>
      <p:sp>
        <p:nvSpPr>
          <p:cNvPr id="48136" name="AutoShape 8"/>
          <p:cNvSpPr>
            <a:spLocks/>
          </p:cNvSpPr>
          <p:nvPr/>
        </p:nvSpPr>
        <p:spPr bwMode="auto">
          <a:xfrm>
            <a:off x="6019800" y="2667000"/>
            <a:ext cx="3171825" cy="495300"/>
          </a:xfrm>
          <a:custGeom>
            <a:avLst/>
            <a:gdLst>
              <a:gd name="T0" fmla="*/ 232881412 w 21600"/>
              <a:gd name="T1" fmla="*/ 5678752 h 21600"/>
              <a:gd name="T2" fmla="*/ 232881412 w 21600"/>
              <a:gd name="T3" fmla="*/ 5678752 h 21600"/>
              <a:gd name="T4" fmla="*/ 232881412 w 21600"/>
              <a:gd name="T5" fmla="*/ 5678752 h 21600"/>
              <a:gd name="T6" fmla="*/ 232881412 w 21600"/>
              <a:gd name="T7" fmla="*/ 567875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Tympanic branch of XI</a:t>
            </a:r>
            <a:endParaRPr lang="en-US"/>
          </a:p>
        </p:txBody>
      </p:sp>
      <p:sp>
        <p:nvSpPr>
          <p:cNvPr id="48137" name="Line 9"/>
          <p:cNvSpPr>
            <a:spLocks noChangeShapeType="1"/>
          </p:cNvSpPr>
          <p:nvPr/>
        </p:nvSpPr>
        <p:spPr bwMode="auto">
          <a:xfrm flipH="1">
            <a:off x="2589213" y="2895600"/>
            <a:ext cx="3354387" cy="836613"/>
          </a:xfrm>
          <a:prstGeom prst="line">
            <a:avLst/>
          </a:prstGeom>
          <a:noFill/>
          <a:ln w="38100">
            <a:solidFill>
              <a:srgbClr val="4A7EB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extLst>
      <p:ext uri="{BB962C8B-B14F-4D97-AF65-F5344CB8AC3E}">
        <p14:creationId xmlns:p14="http://schemas.microsoft.com/office/powerpoint/2010/main" val="1874312281"/>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397760" presetClass="entr" presetSubtype="71721768" fill="hold" nodeType="clickEffect">
                                  <p:stCondLst>
                                    <p:cond delay="0"/>
                                  </p:stCondLst>
                                  <p:childTnLst>
                                    <p:set>
                                      <p:cBhvr>
                                        <p:cTn id="6" dur="1" fill="hold">
                                          <p:stCondLst>
                                            <p:cond delay="499"/>
                                          </p:stCondLst>
                                        </p:cTn>
                                        <p:tgtEl>
                                          <p:spTgt spid="48130"/>
                                        </p:tgtEl>
                                        <p:attrNameLst>
                                          <p:attrName>style.visibility</p:attrName>
                                        </p:attrNameLst>
                                      </p:cBhvr>
                                      <p:to>
                                        <p:strVal val="visible"/>
                                      </p:to>
                                    </p:set>
                                  </p:childTnLst>
                                </p:cTn>
                              </p:par>
                            </p:childTnLst>
                          </p:cTn>
                        </p:par>
                        <p:par>
                          <p:cTn id="7" fill="hold" nodeType="afterGroup">
                            <p:stCondLst>
                              <p:cond delay="500"/>
                            </p:stCondLst>
                            <p:childTnLst>
                              <p:par>
                                <p:cTn id="8" presetID="4" presetClass="entr" presetSubtype="16" fill="hold" grpId="0" nodeType="afterEffect">
                                  <p:stCondLst>
                                    <p:cond delay="0"/>
                                  </p:stCondLst>
                                  <p:childTnLst>
                                    <p:set>
                                      <p:cBhvr>
                                        <p:cTn id="9" dur="1" fill="hold">
                                          <p:stCondLst>
                                            <p:cond delay="0"/>
                                          </p:stCondLst>
                                        </p:cTn>
                                        <p:tgtEl>
                                          <p:spTgt spid="48135"/>
                                        </p:tgtEl>
                                        <p:attrNameLst>
                                          <p:attrName>style.visibility</p:attrName>
                                        </p:attrNameLst>
                                      </p:cBhvr>
                                      <p:to>
                                        <p:strVal val="visible"/>
                                      </p:to>
                                    </p:set>
                                    <p:animEffect transition="in" filter="box(in)">
                                      <p:cBhvr>
                                        <p:cTn id="10" dur="500"/>
                                        <p:tgtEl>
                                          <p:spTgt spid="4813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48136"/>
                                        </p:tgtEl>
                                        <p:attrNameLst>
                                          <p:attrName>style.visibility</p:attrName>
                                        </p:attrNameLst>
                                      </p:cBhvr>
                                      <p:to>
                                        <p:strVal val="visible"/>
                                      </p:to>
                                    </p:set>
                                    <p:animEffect transition="in" filter="box(in)">
                                      <p:cBhvr>
                                        <p:cTn id="15" dur="500"/>
                                        <p:tgtEl>
                                          <p:spTgt spid="48136"/>
                                        </p:tgtEl>
                                      </p:cBhvr>
                                    </p:animEffect>
                                  </p:childTnLst>
                                </p:cTn>
                              </p:par>
                            </p:childTnLst>
                          </p:cTn>
                        </p:par>
                        <p:par>
                          <p:cTn id="16" fill="hold" nodeType="afterGroup">
                            <p:stCondLst>
                              <p:cond delay="500"/>
                            </p:stCondLst>
                            <p:childTnLst>
                              <p:par>
                                <p:cTn id="17" presetID="4" presetClass="entr" presetSubtype="16" fill="hold" grpId="0" nodeType="afterEffect">
                                  <p:stCondLst>
                                    <p:cond delay="0"/>
                                  </p:stCondLst>
                                  <p:childTnLst>
                                    <p:set>
                                      <p:cBhvr>
                                        <p:cTn id="18" dur="1" fill="hold">
                                          <p:stCondLst>
                                            <p:cond delay="0"/>
                                          </p:stCondLst>
                                        </p:cTn>
                                        <p:tgtEl>
                                          <p:spTgt spid="48137"/>
                                        </p:tgtEl>
                                        <p:attrNameLst>
                                          <p:attrName>style.visibility</p:attrName>
                                        </p:attrNameLst>
                                      </p:cBhvr>
                                      <p:to>
                                        <p:strVal val="visible"/>
                                      </p:to>
                                    </p:set>
                                    <p:animEffect transition="in" filter="box(in)">
                                      <p:cBhvr>
                                        <p:cTn id="19" dur="500"/>
                                        <p:tgtEl>
                                          <p:spTgt spid="48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animBg="1" autoUpdateAnimBg="0"/>
      <p:bldP spid="48136" grpId="0" animBg="1" autoUpdateAnimBg="0"/>
      <p:bldP spid="48137"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sz="4000" dirty="0" smtClean="0">
                <a:solidFill>
                  <a:srgbClr val="FF0000"/>
                </a:solidFill>
                <a:latin typeface="Castellar" pitchFamily="18" charset="0"/>
              </a:rPr>
              <a:t>The inferior surface</a:t>
            </a:r>
          </a:p>
        </p:txBody>
      </p:sp>
      <p:sp>
        <p:nvSpPr>
          <p:cNvPr id="7171" name="Rectangle 3"/>
          <p:cNvSpPr>
            <a:spLocks noGrp="1" noChangeArrowheads="1"/>
          </p:cNvSpPr>
          <p:nvPr>
            <p:ph type="body" sz="half" idx="1"/>
          </p:nvPr>
        </p:nvSpPr>
        <p:spPr>
          <a:xfrm>
            <a:off x="381000" y="2514600"/>
            <a:ext cx="2590800" cy="3311525"/>
          </a:xfrm>
        </p:spPr>
        <p:txBody>
          <a:bodyPr anchor="ctr"/>
          <a:lstStyle/>
          <a:p>
            <a:pPr eaLnBrk="1" hangingPunct="1">
              <a:buClr>
                <a:schemeClr val="tx1"/>
              </a:buClr>
              <a:buFont typeface="Wingdings" pitchFamily="2" charset="2"/>
              <a:buChar char="3"/>
            </a:pPr>
            <a:r>
              <a:rPr lang="en-US" sz="2400" smtClean="0">
                <a:latin typeface="Franklin Gothic Book" pitchFamily="34" charset="0"/>
              </a:rPr>
              <a:t>Tympanic plate</a:t>
            </a:r>
          </a:p>
          <a:p>
            <a:pPr eaLnBrk="1" hangingPunct="1">
              <a:lnSpc>
                <a:spcPct val="90000"/>
              </a:lnSpc>
              <a:buClr>
                <a:schemeClr val="tx1"/>
              </a:buClr>
              <a:buFont typeface="Wingdings" pitchFamily="2" charset="2"/>
              <a:buChar char="3"/>
            </a:pPr>
            <a:r>
              <a:rPr lang="en-US" sz="2400" smtClean="0">
                <a:latin typeface="Franklin Gothic Book" pitchFamily="34" charset="0"/>
              </a:rPr>
              <a:t>Jugular fossa</a:t>
            </a:r>
          </a:p>
        </p:txBody>
      </p:sp>
      <p:pic>
        <p:nvPicPr>
          <p:cNvPr id="7172" name="Picture 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971800" y="1524000"/>
            <a:ext cx="5938838" cy="5051425"/>
          </a:xfrm>
        </p:spPr>
      </p:pic>
      <p:sp>
        <p:nvSpPr>
          <p:cNvPr id="7173" name="Rectangle 7"/>
          <p:cNvSpPr>
            <a:spLocks noChangeArrowheads="1"/>
          </p:cNvSpPr>
          <p:nvPr/>
        </p:nvSpPr>
        <p:spPr bwMode="auto">
          <a:xfrm>
            <a:off x="2057400" y="556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a:solidFill>
                <a:schemeClr val="tx2"/>
              </a:solidFill>
            </a:endParaRPr>
          </a:p>
        </p:txBody>
      </p:sp>
    </p:spTree>
    <p:extLst>
      <p:ext uri="{BB962C8B-B14F-4D97-AF65-F5344CB8AC3E}">
        <p14:creationId xmlns:p14="http://schemas.microsoft.com/office/powerpoint/2010/main" val="765999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2000"/>
                                  </p:stCondLst>
                                  <p:childTnLst>
                                    <p:set>
                                      <p:cBhvr>
                                        <p:cTn id="9" dur="1" fill="hold">
                                          <p:stCondLst>
                                            <p:cond delay="499"/>
                                          </p:stCondLst>
                                        </p:cTn>
                                        <p:tgtEl>
                                          <p:spTgt spid="71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AutoShape 1"/>
          <p:cNvSpPr>
            <a:spLocks/>
          </p:cNvSpPr>
          <p:nvPr/>
        </p:nvSpPr>
        <p:spPr bwMode="auto">
          <a:xfrm>
            <a:off x="774700" y="2209800"/>
            <a:ext cx="7505700" cy="1943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defTabSz="914400">
              <a:defRPr/>
            </a:pPr>
            <a:r>
              <a:rPr lang="en-US" sz="6000" dirty="0">
                <a:solidFill>
                  <a:srgbClr val="FFFFFF"/>
                </a:solidFill>
              </a:rPr>
              <a:t>Medial (Labyrinthine) </a:t>
            </a:r>
            <a:endParaRPr lang="en-US" sz="1800" dirty="0">
              <a:solidFill>
                <a:srgbClr val="FFFFFF"/>
              </a:solidFill>
            </a:endParaRPr>
          </a:p>
          <a:p>
            <a:pPr algn="ctr" defTabSz="914400">
              <a:defRPr/>
            </a:pPr>
            <a:r>
              <a:rPr lang="en-US" sz="6000" dirty="0">
                <a:solidFill>
                  <a:srgbClr val="FFFFFF"/>
                </a:solidFill>
              </a:rPr>
              <a:t>wall</a:t>
            </a:r>
            <a:endParaRPr lang="en-US" dirty="0"/>
          </a:p>
        </p:txBody>
      </p:sp>
    </p:spTree>
    <p:extLst>
      <p:ext uri="{BB962C8B-B14F-4D97-AF65-F5344CB8AC3E}">
        <p14:creationId xmlns:p14="http://schemas.microsoft.com/office/powerpoint/2010/main" val="473463214"/>
      </p:ext>
    </p:extLst>
  </p:cSld>
  <p:clrMapOvr>
    <a:masterClrMapping/>
  </p:clrMapOvr>
  <p:transition spd="med">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3528" y="116632"/>
            <a:ext cx="8363272" cy="6624736"/>
          </a:xfrm>
        </p:spPr>
        <p:txBody>
          <a:bodyPr>
            <a:normAutofit fontScale="92500" lnSpcReduction="20000"/>
          </a:bodyPr>
          <a:lstStyle/>
          <a:p>
            <a:pPr fontAlgn="base"/>
            <a:r>
              <a:rPr lang="en-US" dirty="0"/>
              <a:t>Medial </a:t>
            </a:r>
            <a:r>
              <a:rPr lang="en-US" dirty="0" smtClean="0"/>
              <a:t>wall</a:t>
            </a:r>
          </a:p>
          <a:p>
            <a:pPr fontAlgn="base"/>
            <a:r>
              <a:rPr lang="en-US" dirty="0" smtClean="0"/>
              <a:t>cochlea/inner </a:t>
            </a:r>
            <a:r>
              <a:rPr lang="en-US" dirty="0"/>
              <a:t>ear</a:t>
            </a:r>
          </a:p>
          <a:p>
            <a:pPr fontAlgn="base"/>
            <a:r>
              <a:rPr lang="en-US" dirty="0"/>
              <a:t>important landmarks</a:t>
            </a:r>
          </a:p>
          <a:p>
            <a:pPr lvl="1" fontAlgn="base"/>
            <a:r>
              <a:rPr lang="en-US" dirty="0">
                <a:solidFill>
                  <a:srgbClr val="FF0000"/>
                </a:solidFill>
              </a:rPr>
              <a:t>oval </a:t>
            </a:r>
            <a:r>
              <a:rPr lang="en-US" dirty="0" smtClean="0">
                <a:solidFill>
                  <a:srgbClr val="FF0000"/>
                </a:solidFill>
              </a:rPr>
              <a:t>window (fenestra </a:t>
            </a:r>
            <a:r>
              <a:rPr lang="en-US" dirty="0" err="1" smtClean="0">
                <a:solidFill>
                  <a:srgbClr val="FF0000"/>
                </a:solidFill>
              </a:rPr>
              <a:t>vestibuli</a:t>
            </a:r>
            <a:r>
              <a:rPr lang="en-US" dirty="0" smtClean="0">
                <a:solidFill>
                  <a:srgbClr val="FF0000"/>
                </a:solidFill>
              </a:rPr>
              <a:t>)</a:t>
            </a:r>
            <a:endParaRPr lang="en-US" dirty="0">
              <a:solidFill>
                <a:srgbClr val="FF0000"/>
              </a:solidFill>
            </a:endParaRPr>
          </a:p>
          <a:p>
            <a:pPr lvl="2" fontAlgn="base"/>
            <a:r>
              <a:rPr lang="en-US" dirty="0"/>
              <a:t>a kidney shaped opening into the vestibule of the inner ear</a:t>
            </a:r>
          </a:p>
          <a:p>
            <a:pPr lvl="2" fontAlgn="base"/>
            <a:r>
              <a:rPr lang="en-US" dirty="0"/>
              <a:t>occupied by the </a:t>
            </a:r>
            <a:r>
              <a:rPr lang="en-US" u="sng" dirty="0"/>
              <a:t>footplate of the stapes</a:t>
            </a:r>
            <a:endParaRPr lang="en-US" dirty="0"/>
          </a:p>
          <a:p>
            <a:pPr lvl="2" fontAlgn="base"/>
            <a:r>
              <a:rPr lang="en-US" dirty="0"/>
              <a:t>are of tympanic membrane is 17x the oval window.</a:t>
            </a:r>
          </a:p>
          <a:p>
            <a:pPr lvl="3" fontAlgn="base"/>
            <a:r>
              <a:rPr lang="en-US" dirty="0"/>
              <a:t>as the area increases, pressure </a:t>
            </a:r>
            <a:r>
              <a:rPr lang="en-US" dirty="0" smtClean="0"/>
              <a:t>increases</a:t>
            </a:r>
            <a:endParaRPr lang="en-US" dirty="0"/>
          </a:p>
          <a:p>
            <a:pPr lvl="3" fontAlgn="base"/>
            <a:r>
              <a:rPr lang="en-US" dirty="0"/>
              <a:t>amplitude of sound wave increased at oval </a:t>
            </a:r>
            <a:r>
              <a:rPr lang="en-US" dirty="0" smtClean="0"/>
              <a:t>window</a:t>
            </a:r>
          </a:p>
          <a:p>
            <a:pPr lvl="3" fontAlgn="base"/>
            <a:r>
              <a:rPr lang="en-US" dirty="0" smtClean="0"/>
              <a:t>On the medial side is the perilymph of </a:t>
            </a:r>
            <a:r>
              <a:rPr lang="en-US" b="1" dirty="0" err="1" smtClean="0">
                <a:solidFill>
                  <a:srgbClr val="00B050"/>
                </a:solidFill>
              </a:rPr>
              <a:t>scala</a:t>
            </a:r>
            <a:r>
              <a:rPr lang="en-US" b="1" dirty="0" smtClean="0">
                <a:solidFill>
                  <a:srgbClr val="00B050"/>
                </a:solidFill>
              </a:rPr>
              <a:t> </a:t>
            </a:r>
            <a:r>
              <a:rPr lang="en-US" b="1" dirty="0" err="1" smtClean="0">
                <a:solidFill>
                  <a:srgbClr val="00B050"/>
                </a:solidFill>
              </a:rPr>
              <a:t>vestibuli</a:t>
            </a:r>
            <a:r>
              <a:rPr lang="en-US" b="1" dirty="0" smtClean="0">
                <a:solidFill>
                  <a:srgbClr val="00B050"/>
                </a:solidFill>
              </a:rPr>
              <a:t> </a:t>
            </a:r>
            <a:r>
              <a:rPr lang="en-US" dirty="0" smtClean="0"/>
              <a:t>of inner ear.</a:t>
            </a:r>
            <a:endParaRPr lang="en-US" dirty="0"/>
          </a:p>
          <a:p>
            <a:pPr lvl="1" fontAlgn="base"/>
            <a:r>
              <a:rPr lang="en-US" dirty="0">
                <a:solidFill>
                  <a:srgbClr val="FF0000"/>
                </a:solidFill>
              </a:rPr>
              <a:t>round </a:t>
            </a:r>
            <a:r>
              <a:rPr lang="en-US" dirty="0" smtClean="0">
                <a:solidFill>
                  <a:srgbClr val="FF0000"/>
                </a:solidFill>
              </a:rPr>
              <a:t>window (fenestra cochleae)</a:t>
            </a:r>
            <a:endParaRPr lang="en-US" dirty="0">
              <a:solidFill>
                <a:srgbClr val="FF0000"/>
              </a:solidFill>
            </a:endParaRPr>
          </a:p>
          <a:p>
            <a:pPr lvl="2" fontAlgn="base"/>
            <a:r>
              <a:rPr lang="en-US" dirty="0"/>
              <a:t>a circular opening </a:t>
            </a:r>
            <a:r>
              <a:rPr lang="en-US" dirty="0" smtClean="0"/>
              <a:t>into </a:t>
            </a:r>
            <a:r>
              <a:rPr lang="en-US" dirty="0"/>
              <a:t>the basal turn of the cochlea which is covered by a thin </a:t>
            </a:r>
            <a:r>
              <a:rPr lang="en-US" dirty="0" smtClean="0"/>
              <a:t>membrane (</a:t>
            </a:r>
            <a:r>
              <a:rPr lang="en-US" dirty="0" smtClean="0">
                <a:solidFill>
                  <a:srgbClr val="FF0000"/>
                </a:solidFill>
              </a:rPr>
              <a:t>secondary tympanic </a:t>
            </a:r>
            <a:r>
              <a:rPr lang="en-US" dirty="0" err="1" smtClean="0">
                <a:solidFill>
                  <a:srgbClr val="FF0000"/>
                </a:solidFill>
              </a:rPr>
              <a:t>memb</a:t>
            </a:r>
            <a:r>
              <a:rPr lang="en-US" dirty="0" smtClean="0"/>
              <a:t>.)</a:t>
            </a:r>
          </a:p>
          <a:p>
            <a:pPr lvl="2" fontAlgn="base"/>
            <a:r>
              <a:rPr lang="en-US" dirty="0" smtClean="0"/>
              <a:t>On the medial side is the perilymph of </a:t>
            </a:r>
            <a:r>
              <a:rPr lang="en-US" b="1" dirty="0" err="1" smtClean="0">
                <a:solidFill>
                  <a:srgbClr val="00B050"/>
                </a:solidFill>
              </a:rPr>
              <a:t>scala</a:t>
            </a:r>
            <a:r>
              <a:rPr lang="en-US" b="1" dirty="0" smtClean="0">
                <a:solidFill>
                  <a:srgbClr val="00B050"/>
                </a:solidFill>
              </a:rPr>
              <a:t> tympani</a:t>
            </a:r>
            <a:endParaRPr lang="en-US" b="1" dirty="0">
              <a:solidFill>
                <a:srgbClr val="00B050"/>
              </a:solidFill>
            </a:endParaRPr>
          </a:p>
          <a:p>
            <a:pPr lvl="1" fontAlgn="base"/>
            <a:r>
              <a:rPr lang="en-US" dirty="0" err="1">
                <a:solidFill>
                  <a:srgbClr val="FF0000"/>
                </a:solidFill>
              </a:rPr>
              <a:t>promontary</a:t>
            </a:r>
            <a:endParaRPr lang="en-US" dirty="0">
              <a:solidFill>
                <a:srgbClr val="FF0000"/>
              </a:solidFill>
            </a:endParaRPr>
          </a:p>
          <a:p>
            <a:pPr lvl="2" fontAlgn="base"/>
            <a:r>
              <a:rPr lang="en-US" dirty="0"/>
              <a:t>a rounded prominence caused by the 1st turn of the bony labyrinth of the inner </a:t>
            </a:r>
            <a:r>
              <a:rPr lang="en-US" dirty="0" smtClean="0"/>
              <a:t>ear.</a:t>
            </a:r>
          </a:p>
          <a:p>
            <a:pPr marL="914400" lvl="2" indent="0" fontAlgn="base">
              <a:buNone/>
            </a:pPr>
            <a:r>
              <a:rPr lang="en-US" dirty="0" smtClean="0"/>
              <a:t>Above and behind the promontory is the  </a:t>
            </a:r>
            <a:r>
              <a:rPr lang="en-US" b="1" dirty="0" smtClean="0">
                <a:solidFill>
                  <a:srgbClr val="00B050"/>
                </a:solidFill>
              </a:rPr>
              <a:t>prominence of the facial nerve canal.</a:t>
            </a:r>
          </a:p>
          <a:p>
            <a:pPr lvl="2" fontAlgn="base"/>
            <a:endParaRPr lang="en-US" dirty="0" smtClean="0"/>
          </a:p>
          <a:p>
            <a:pPr lvl="2" fontAlgn="base"/>
            <a:endParaRPr lang="en-US" dirty="0"/>
          </a:p>
        </p:txBody>
      </p:sp>
    </p:spTree>
    <p:extLst>
      <p:ext uri="{BB962C8B-B14F-4D97-AF65-F5344CB8AC3E}">
        <p14:creationId xmlns:p14="http://schemas.microsoft.com/office/powerpoint/2010/main" val="34170039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imag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742950"/>
            <a:ext cx="6105525" cy="603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26" name="AutoShape 2"/>
          <p:cNvSpPr>
            <a:spLocks/>
          </p:cNvSpPr>
          <p:nvPr/>
        </p:nvSpPr>
        <p:spPr bwMode="auto">
          <a:xfrm>
            <a:off x="4267200" y="1752600"/>
            <a:ext cx="2590800" cy="2667000"/>
          </a:xfrm>
          <a:custGeom>
            <a:avLst/>
            <a:gdLst>
              <a:gd name="T0" fmla="*/ 155376033 w 21600"/>
              <a:gd name="T1" fmla="*/ 164650208 h 21600"/>
              <a:gd name="T2" fmla="*/ 155376033 w 21600"/>
              <a:gd name="T3" fmla="*/ 164650208 h 21600"/>
              <a:gd name="T4" fmla="*/ 155376033 w 21600"/>
              <a:gd name="T5" fmla="*/ 164650208 h 21600"/>
              <a:gd name="T6" fmla="*/ 155376033 w 21600"/>
              <a:gd name="T7" fmla="*/ 1646502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noFill/>
          <a:ln w="57150" cap="flat" cmpd="sng">
            <a:solidFill>
              <a:srgbClr val="558ED5"/>
            </a:solidFill>
            <a:prstDash val="lg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27" name="AutoShape 3"/>
          <p:cNvSpPr>
            <a:spLocks/>
          </p:cNvSpPr>
          <p:nvPr/>
        </p:nvSpPr>
        <p:spPr bwMode="auto">
          <a:xfrm>
            <a:off x="685800" y="1828800"/>
            <a:ext cx="2511425"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Fenestra vestibuli</a:t>
            </a:r>
            <a:endParaRPr lang="en-US" sz="1200">
              <a:solidFill>
                <a:srgbClr val="000000"/>
              </a:solidFill>
              <a:sym typeface="Helvetica" charset="0"/>
            </a:endParaRPr>
          </a:p>
        </p:txBody>
      </p:sp>
      <p:sp>
        <p:nvSpPr>
          <p:cNvPr id="52228" name="AutoShape 4"/>
          <p:cNvSpPr>
            <a:spLocks/>
          </p:cNvSpPr>
          <p:nvPr/>
        </p:nvSpPr>
        <p:spPr bwMode="auto">
          <a:xfrm>
            <a:off x="4953000" y="147638"/>
            <a:ext cx="1698625"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Promontory</a:t>
            </a:r>
            <a:endParaRPr lang="en-US" sz="1200">
              <a:solidFill>
                <a:srgbClr val="000000"/>
              </a:solidFill>
              <a:sym typeface="Helvetica" charset="0"/>
            </a:endParaRPr>
          </a:p>
        </p:txBody>
      </p:sp>
      <p:sp>
        <p:nvSpPr>
          <p:cNvPr id="52229" name="AutoShape 5"/>
          <p:cNvSpPr>
            <a:spLocks/>
          </p:cNvSpPr>
          <p:nvPr/>
        </p:nvSpPr>
        <p:spPr bwMode="auto">
          <a:xfrm>
            <a:off x="411163" y="2755900"/>
            <a:ext cx="2632075"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Fenestra chocleae</a:t>
            </a:r>
            <a:endParaRPr lang="en-US" sz="1200">
              <a:solidFill>
                <a:srgbClr val="000000"/>
              </a:solidFill>
              <a:sym typeface="Helvetica" charset="0"/>
            </a:endParaRPr>
          </a:p>
        </p:txBody>
      </p:sp>
      <p:sp>
        <p:nvSpPr>
          <p:cNvPr id="52230" name="AutoShape 6"/>
          <p:cNvSpPr>
            <a:spLocks/>
          </p:cNvSpPr>
          <p:nvPr/>
        </p:nvSpPr>
        <p:spPr bwMode="auto">
          <a:xfrm>
            <a:off x="609600" y="533400"/>
            <a:ext cx="2236788" cy="847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Prominence of </a:t>
            </a:r>
            <a:endParaRPr lang="en-US">
              <a:solidFill>
                <a:srgbClr val="000000"/>
              </a:solidFill>
              <a:sym typeface="Helvetica" charset="0"/>
            </a:endParaRPr>
          </a:p>
          <a:p>
            <a:pPr fontAlgn="base" hangingPunct="0">
              <a:spcBef>
                <a:spcPct val="0"/>
              </a:spcBef>
              <a:spcAft>
                <a:spcPct val="0"/>
              </a:spcAft>
              <a:defRPr/>
            </a:pPr>
            <a:r>
              <a:rPr lang="en-US" sz="2400">
                <a:solidFill>
                  <a:srgbClr val="000000"/>
                </a:solidFill>
                <a:sym typeface="Helvetica" charset="0"/>
              </a:rPr>
              <a:t>Facial n. canal</a:t>
            </a:r>
            <a:endParaRPr lang="en-US" sz="1200">
              <a:solidFill>
                <a:srgbClr val="000000"/>
              </a:solidFill>
              <a:sym typeface="Helvetica" charset="0"/>
            </a:endParaRPr>
          </a:p>
        </p:txBody>
      </p:sp>
      <p:sp>
        <p:nvSpPr>
          <p:cNvPr id="52231" name="AutoShape 7"/>
          <p:cNvSpPr>
            <a:spLocks/>
          </p:cNvSpPr>
          <p:nvPr/>
        </p:nvSpPr>
        <p:spPr bwMode="auto">
          <a:xfrm>
            <a:off x="215900" y="5491163"/>
            <a:ext cx="3224213"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Tympanic plexus of ns.</a:t>
            </a:r>
            <a:endParaRPr lang="en-US" sz="1200">
              <a:solidFill>
                <a:srgbClr val="000000"/>
              </a:solidFill>
              <a:sym typeface="Helvetica" charset="0"/>
            </a:endParaRPr>
          </a:p>
        </p:txBody>
      </p:sp>
      <p:sp>
        <p:nvSpPr>
          <p:cNvPr id="52232" name="Line 8"/>
          <p:cNvSpPr>
            <a:spLocks noChangeShapeType="1"/>
          </p:cNvSpPr>
          <p:nvPr/>
        </p:nvSpPr>
        <p:spPr bwMode="auto">
          <a:xfrm flipH="1">
            <a:off x="5638800" y="684213"/>
            <a:ext cx="304800" cy="2439987"/>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33" name="Line 9"/>
          <p:cNvSpPr>
            <a:spLocks noChangeShapeType="1"/>
          </p:cNvSpPr>
          <p:nvPr/>
        </p:nvSpPr>
        <p:spPr bwMode="auto">
          <a:xfrm>
            <a:off x="3200400" y="2057400"/>
            <a:ext cx="1828800" cy="836613"/>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34" name="Line 10"/>
          <p:cNvSpPr>
            <a:spLocks noChangeShapeType="1"/>
          </p:cNvSpPr>
          <p:nvPr/>
        </p:nvSpPr>
        <p:spPr bwMode="auto">
          <a:xfrm flipV="1">
            <a:off x="3297238" y="3581400"/>
            <a:ext cx="2189162" cy="1830388"/>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35" name="Line 11"/>
          <p:cNvSpPr>
            <a:spLocks noChangeShapeType="1"/>
          </p:cNvSpPr>
          <p:nvPr/>
        </p:nvSpPr>
        <p:spPr bwMode="auto">
          <a:xfrm>
            <a:off x="2971800" y="836613"/>
            <a:ext cx="2057400" cy="1601787"/>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36" name="Line 12"/>
          <p:cNvSpPr>
            <a:spLocks noChangeShapeType="1"/>
          </p:cNvSpPr>
          <p:nvPr/>
        </p:nvSpPr>
        <p:spPr bwMode="auto">
          <a:xfrm>
            <a:off x="3124200" y="3046413"/>
            <a:ext cx="1676400" cy="915987"/>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
        <p:nvSpPr>
          <p:cNvPr id="52237" name="AutoShape 13"/>
          <p:cNvSpPr>
            <a:spLocks/>
          </p:cNvSpPr>
          <p:nvPr/>
        </p:nvSpPr>
        <p:spPr bwMode="auto">
          <a:xfrm>
            <a:off x="412750" y="3875088"/>
            <a:ext cx="2276475"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50800" tIns="50800" rIns="50800" bIns="50800"/>
          <a:lstStyle/>
          <a:p>
            <a:pPr fontAlgn="base" hangingPunct="0">
              <a:spcBef>
                <a:spcPct val="0"/>
              </a:spcBef>
              <a:spcAft>
                <a:spcPct val="0"/>
              </a:spcAft>
              <a:defRPr/>
            </a:pPr>
            <a:r>
              <a:rPr lang="en-US" sz="2400">
                <a:solidFill>
                  <a:srgbClr val="000000"/>
                </a:solidFill>
                <a:sym typeface="Helvetica" charset="0"/>
              </a:rPr>
              <a:t>Sinus tympani</a:t>
            </a:r>
            <a:endParaRPr lang="en-US" sz="1200">
              <a:solidFill>
                <a:srgbClr val="000000"/>
              </a:solidFill>
              <a:sym typeface="Helvetica" charset="0"/>
            </a:endParaRPr>
          </a:p>
        </p:txBody>
      </p:sp>
      <p:sp>
        <p:nvSpPr>
          <p:cNvPr id="52238" name="Line 14"/>
          <p:cNvSpPr>
            <a:spLocks noChangeShapeType="1"/>
          </p:cNvSpPr>
          <p:nvPr/>
        </p:nvSpPr>
        <p:spPr bwMode="auto">
          <a:xfrm flipV="1">
            <a:off x="2933700" y="3365500"/>
            <a:ext cx="1757363" cy="763588"/>
          </a:xfrm>
          <a:prstGeom prst="line">
            <a:avLst/>
          </a:prstGeom>
          <a:noFill/>
          <a:ln w="38100">
            <a:solidFill>
              <a:srgbClr val="98480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hangingPunct="0">
              <a:spcBef>
                <a:spcPct val="0"/>
              </a:spcBef>
              <a:spcAft>
                <a:spcPct val="0"/>
              </a:spcAft>
            </a:pPr>
            <a:endParaRPr lang="en-US" sz="1200" smtClean="0">
              <a:solidFill>
                <a:srgbClr val="000000"/>
              </a:solidFill>
              <a:sym typeface="Helvetica" charset="0"/>
            </a:endParaRPr>
          </a:p>
        </p:txBody>
      </p:sp>
    </p:spTree>
    <p:extLst>
      <p:ext uri="{BB962C8B-B14F-4D97-AF65-F5344CB8AC3E}">
        <p14:creationId xmlns:p14="http://schemas.microsoft.com/office/powerpoint/2010/main" val="889453402"/>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6"/>
                                        </p:tgtEl>
                                        <p:attrNameLst>
                                          <p:attrName>style.visibility</p:attrName>
                                        </p:attrNameLst>
                                      </p:cBhvr>
                                      <p:to>
                                        <p:strVal val="visible"/>
                                      </p:to>
                                    </p:set>
                                  </p:childTnLst>
                                </p:cTn>
                              </p:par>
                            </p:childTnLst>
                          </p:cTn>
                        </p:par>
                        <p:par>
                          <p:cTn id="7" fill="hold" nodeType="afterGroup">
                            <p:stCondLst>
                              <p:cond delay="500"/>
                            </p:stCondLst>
                            <p:childTnLst>
                              <p:par>
                                <p:cTn id="8" presetID="3" presetClass="entr" presetSubtype="5" fill="hold" grpId="0" nodeType="afterEffect">
                                  <p:stCondLst>
                                    <p:cond delay="0"/>
                                  </p:stCondLst>
                                  <p:childTnLst>
                                    <p:set>
                                      <p:cBhvr>
                                        <p:cTn id="9" dur="1" fill="hold">
                                          <p:stCondLst>
                                            <p:cond delay="0"/>
                                          </p:stCondLst>
                                        </p:cTn>
                                        <p:tgtEl>
                                          <p:spTgt spid="52228"/>
                                        </p:tgtEl>
                                        <p:attrNameLst>
                                          <p:attrName>style.visibility</p:attrName>
                                        </p:attrNameLst>
                                      </p:cBhvr>
                                      <p:to>
                                        <p:strVal val="visible"/>
                                      </p:to>
                                    </p:set>
                                    <p:animEffect transition="in" filter="blinds(vertical)">
                                      <p:cBhvr>
                                        <p:cTn id="10" dur="500"/>
                                        <p:tgtEl>
                                          <p:spTgt spid="52228"/>
                                        </p:tgtEl>
                                      </p:cBhvr>
                                    </p:animEffect>
                                  </p:childTnLst>
                                </p:cTn>
                              </p:par>
                            </p:childTnLst>
                          </p:cTn>
                        </p:par>
                        <p:par>
                          <p:cTn id="11" fill="hold" nodeType="afterGroup">
                            <p:stCondLst>
                              <p:cond delay="1000"/>
                            </p:stCondLst>
                            <p:childTnLst>
                              <p:par>
                                <p:cTn id="12" presetID="3" presetClass="entr" presetSubtype="5" fill="hold" grpId="0" nodeType="afterEffect">
                                  <p:stCondLst>
                                    <p:cond delay="0"/>
                                  </p:stCondLst>
                                  <p:childTnLst>
                                    <p:set>
                                      <p:cBhvr>
                                        <p:cTn id="13" dur="1" fill="hold">
                                          <p:stCondLst>
                                            <p:cond delay="0"/>
                                          </p:stCondLst>
                                        </p:cTn>
                                        <p:tgtEl>
                                          <p:spTgt spid="52232"/>
                                        </p:tgtEl>
                                        <p:attrNameLst>
                                          <p:attrName>style.visibility</p:attrName>
                                        </p:attrNameLst>
                                      </p:cBhvr>
                                      <p:to>
                                        <p:strVal val="visible"/>
                                      </p:to>
                                    </p:set>
                                    <p:animEffect transition="in" filter="blinds(vertical)">
                                      <p:cBhvr>
                                        <p:cTn id="14" dur="500"/>
                                        <p:tgtEl>
                                          <p:spTgt spid="5223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5" fill="hold" grpId="0" nodeType="clickEffect">
                                  <p:stCondLst>
                                    <p:cond delay="0"/>
                                  </p:stCondLst>
                                  <p:childTnLst>
                                    <p:set>
                                      <p:cBhvr>
                                        <p:cTn id="18" dur="1" fill="hold">
                                          <p:stCondLst>
                                            <p:cond delay="0"/>
                                          </p:stCondLst>
                                        </p:cTn>
                                        <p:tgtEl>
                                          <p:spTgt spid="52227"/>
                                        </p:tgtEl>
                                        <p:attrNameLst>
                                          <p:attrName>style.visibility</p:attrName>
                                        </p:attrNameLst>
                                      </p:cBhvr>
                                      <p:to>
                                        <p:strVal val="visible"/>
                                      </p:to>
                                    </p:set>
                                    <p:animEffect transition="in" filter="blinds(vertical)">
                                      <p:cBhvr>
                                        <p:cTn id="19" dur="500"/>
                                        <p:tgtEl>
                                          <p:spTgt spid="52227"/>
                                        </p:tgtEl>
                                      </p:cBhvr>
                                    </p:animEffect>
                                  </p:childTnLst>
                                </p:cTn>
                              </p:par>
                            </p:childTnLst>
                          </p:cTn>
                        </p:par>
                        <p:par>
                          <p:cTn id="20" fill="hold" nodeType="afterGroup">
                            <p:stCondLst>
                              <p:cond delay="500"/>
                            </p:stCondLst>
                            <p:childTnLst>
                              <p:par>
                                <p:cTn id="21" presetID="3" presetClass="entr" presetSubtype="5" fill="hold" grpId="0" nodeType="afterEffect">
                                  <p:stCondLst>
                                    <p:cond delay="0"/>
                                  </p:stCondLst>
                                  <p:childTnLst>
                                    <p:set>
                                      <p:cBhvr>
                                        <p:cTn id="22" dur="1" fill="hold">
                                          <p:stCondLst>
                                            <p:cond delay="0"/>
                                          </p:stCondLst>
                                        </p:cTn>
                                        <p:tgtEl>
                                          <p:spTgt spid="52233"/>
                                        </p:tgtEl>
                                        <p:attrNameLst>
                                          <p:attrName>style.visibility</p:attrName>
                                        </p:attrNameLst>
                                      </p:cBhvr>
                                      <p:to>
                                        <p:strVal val="visible"/>
                                      </p:to>
                                    </p:set>
                                    <p:animEffect transition="in" filter="blinds(vertical)">
                                      <p:cBhvr>
                                        <p:cTn id="23" dur="500"/>
                                        <p:tgtEl>
                                          <p:spTgt spid="5223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5" fill="hold" grpId="0" nodeType="clickEffect">
                                  <p:stCondLst>
                                    <p:cond delay="0"/>
                                  </p:stCondLst>
                                  <p:childTnLst>
                                    <p:set>
                                      <p:cBhvr>
                                        <p:cTn id="27" dur="1" fill="hold">
                                          <p:stCondLst>
                                            <p:cond delay="0"/>
                                          </p:stCondLst>
                                        </p:cTn>
                                        <p:tgtEl>
                                          <p:spTgt spid="52229"/>
                                        </p:tgtEl>
                                        <p:attrNameLst>
                                          <p:attrName>style.visibility</p:attrName>
                                        </p:attrNameLst>
                                      </p:cBhvr>
                                      <p:to>
                                        <p:strVal val="visible"/>
                                      </p:to>
                                    </p:set>
                                    <p:animEffect transition="in" filter="blinds(vertical)">
                                      <p:cBhvr>
                                        <p:cTn id="28" dur="500"/>
                                        <p:tgtEl>
                                          <p:spTgt spid="52229"/>
                                        </p:tgtEl>
                                      </p:cBhvr>
                                    </p:animEffect>
                                  </p:childTnLst>
                                </p:cTn>
                              </p:par>
                            </p:childTnLst>
                          </p:cTn>
                        </p:par>
                        <p:par>
                          <p:cTn id="29" fill="hold" nodeType="afterGroup">
                            <p:stCondLst>
                              <p:cond delay="500"/>
                            </p:stCondLst>
                            <p:childTnLst>
                              <p:par>
                                <p:cTn id="30" presetID="3" presetClass="entr" presetSubtype="5" fill="hold" grpId="0" nodeType="afterEffect">
                                  <p:stCondLst>
                                    <p:cond delay="0"/>
                                  </p:stCondLst>
                                  <p:childTnLst>
                                    <p:set>
                                      <p:cBhvr>
                                        <p:cTn id="31" dur="1" fill="hold">
                                          <p:stCondLst>
                                            <p:cond delay="0"/>
                                          </p:stCondLst>
                                        </p:cTn>
                                        <p:tgtEl>
                                          <p:spTgt spid="52236"/>
                                        </p:tgtEl>
                                        <p:attrNameLst>
                                          <p:attrName>style.visibility</p:attrName>
                                        </p:attrNameLst>
                                      </p:cBhvr>
                                      <p:to>
                                        <p:strVal val="visible"/>
                                      </p:to>
                                    </p:set>
                                    <p:animEffect transition="in" filter="blinds(vertical)">
                                      <p:cBhvr>
                                        <p:cTn id="32" dur="500"/>
                                        <p:tgtEl>
                                          <p:spTgt spid="522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52231"/>
                                        </p:tgtEl>
                                        <p:attrNameLst>
                                          <p:attrName>style.visibility</p:attrName>
                                        </p:attrNameLst>
                                      </p:cBhvr>
                                      <p:to>
                                        <p:strVal val="visible"/>
                                      </p:to>
                                    </p:set>
                                    <p:animEffect transition="in" filter="blinds(vertical)">
                                      <p:cBhvr>
                                        <p:cTn id="37" dur="500"/>
                                        <p:tgtEl>
                                          <p:spTgt spid="52231"/>
                                        </p:tgtEl>
                                      </p:cBhvr>
                                    </p:animEffect>
                                  </p:childTnLst>
                                </p:cTn>
                              </p:par>
                            </p:childTnLst>
                          </p:cTn>
                        </p:par>
                        <p:par>
                          <p:cTn id="38" fill="hold" nodeType="afterGroup">
                            <p:stCondLst>
                              <p:cond delay="500"/>
                            </p:stCondLst>
                            <p:childTnLst>
                              <p:par>
                                <p:cTn id="39" presetID="3" presetClass="entr" presetSubtype="5" fill="hold" grpId="0" nodeType="afterEffect">
                                  <p:stCondLst>
                                    <p:cond delay="0"/>
                                  </p:stCondLst>
                                  <p:childTnLst>
                                    <p:set>
                                      <p:cBhvr>
                                        <p:cTn id="40" dur="1" fill="hold">
                                          <p:stCondLst>
                                            <p:cond delay="0"/>
                                          </p:stCondLst>
                                        </p:cTn>
                                        <p:tgtEl>
                                          <p:spTgt spid="52234"/>
                                        </p:tgtEl>
                                        <p:attrNameLst>
                                          <p:attrName>style.visibility</p:attrName>
                                        </p:attrNameLst>
                                      </p:cBhvr>
                                      <p:to>
                                        <p:strVal val="visible"/>
                                      </p:to>
                                    </p:set>
                                    <p:animEffect transition="in" filter="blinds(vertical)">
                                      <p:cBhvr>
                                        <p:cTn id="41" dur="500"/>
                                        <p:tgtEl>
                                          <p:spTgt spid="5223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5" fill="hold" grpId="0" nodeType="clickEffect">
                                  <p:stCondLst>
                                    <p:cond delay="0"/>
                                  </p:stCondLst>
                                  <p:childTnLst>
                                    <p:set>
                                      <p:cBhvr>
                                        <p:cTn id="45" dur="1" fill="hold">
                                          <p:stCondLst>
                                            <p:cond delay="0"/>
                                          </p:stCondLst>
                                        </p:cTn>
                                        <p:tgtEl>
                                          <p:spTgt spid="52230"/>
                                        </p:tgtEl>
                                        <p:attrNameLst>
                                          <p:attrName>style.visibility</p:attrName>
                                        </p:attrNameLst>
                                      </p:cBhvr>
                                      <p:to>
                                        <p:strVal val="visible"/>
                                      </p:to>
                                    </p:set>
                                    <p:animEffect transition="in" filter="blinds(vertical)">
                                      <p:cBhvr>
                                        <p:cTn id="46" dur="500"/>
                                        <p:tgtEl>
                                          <p:spTgt spid="52230"/>
                                        </p:tgtEl>
                                      </p:cBhvr>
                                    </p:animEffect>
                                  </p:childTnLst>
                                </p:cTn>
                              </p:par>
                            </p:childTnLst>
                          </p:cTn>
                        </p:par>
                        <p:par>
                          <p:cTn id="47" fill="hold" nodeType="afterGroup">
                            <p:stCondLst>
                              <p:cond delay="500"/>
                            </p:stCondLst>
                            <p:childTnLst>
                              <p:par>
                                <p:cTn id="48" presetID="3" presetClass="entr" presetSubtype="5" fill="hold" grpId="0" nodeType="afterEffect">
                                  <p:stCondLst>
                                    <p:cond delay="0"/>
                                  </p:stCondLst>
                                  <p:childTnLst>
                                    <p:set>
                                      <p:cBhvr>
                                        <p:cTn id="49" dur="1" fill="hold">
                                          <p:stCondLst>
                                            <p:cond delay="0"/>
                                          </p:stCondLst>
                                        </p:cTn>
                                        <p:tgtEl>
                                          <p:spTgt spid="52235"/>
                                        </p:tgtEl>
                                        <p:attrNameLst>
                                          <p:attrName>style.visibility</p:attrName>
                                        </p:attrNameLst>
                                      </p:cBhvr>
                                      <p:to>
                                        <p:strVal val="visible"/>
                                      </p:to>
                                    </p:set>
                                    <p:animEffect transition="in" filter="blinds(vertical)">
                                      <p:cBhvr>
                                        <p:cTn id="50" dur="500"/>
                                        <p:tgtEl>
                                          <p:spTgt spid="5223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5" fill="hold" grpId="0" nodeType="clickEffect">
                                  <p:stCondLst>
                                    <p:cond delay="0"/>
                                  </p:stCondLst>
                                  <p:childTnLst>
                                    <p:set>
                                      <p:cBhvr>
                                        <p:cTn id="54" dur="1" fill="hold">
                                          <p:stCondLst>
                                            <p:cond delay="0"/>
                                          </p:stCondLst>
                                        </p:cTn>
                                        <p:tgtEl>
                                          <p:spTgt spid="52237"/>
                                        </p:tgtEl>
                                        <p:attrNameLst>
                                          <p:attrName>style.visibility</p:attrName>
                                        </p:attrNameLst>
                                      </p:cBhvr>
                                      <p:to>
                                        <p:strVal val="visible"/>
                                      </p:to>
                                    </p:set>
                                    <p:animEffect transition="in" filter="blinds(vertical)">
                                      <p:cBhvr>
                                        <p:cTn id="55" dur="500"/>
                                        <p:tgtEl>
                                          <p:spTgt spid="52237"/>
                                        </p:tgtEl>
                                      </p:cBhvr>
                                    </p:animEffect>
                                  </p:childTnLst>
                                </p:cTn>
                              </p:par>
                            </p:childTnLst>
                          </p:cTn>
                        </p:par>
                        <p:par>
                          <p:cTn id="56" fill="hold" nodeType="afterGroup">
                            <p:stCondLst>
                              <p:cond delay="500"/>
                            </p:stCondLst>
                            <p:childTnLst>
                              <p:par>
                                <p:cTn id="57" presetID="3" presetClass="entr" presetSubtype="5" fill="hold" grpId="0" nodeType="afterEffect">
                                  <p:stCondLst>
                                    <p:cond delay="0"/>
                                  </p:stCondLst>
                                  <p:childTnLst>
                                    <p:set>
                                      <p:cBhvr>
                                        <p:cTn id="58" dur="1" fill="hold">
                                          <p:stCondLst>
                                            <p:cond delay="0"/>
                                          </p:stCondLst>
                                        </p:cTn>
                                        <p:tgtEl>
                                          <p:spTgt spid="52238"/>
                                        </p:tgtEl>
                                        <p:attrNameLst>
                                          <p:attrName>style.visibility</p:attrName>
                                        </p:attrNameLst>
                                      </p:cBhvr>
                                      <p:to>
                                        <p:strVal val="visible"/>
                                      </p:to>
                                    </p:set>
                                    <p:animEffect transition="in" filter="blinds(vertical)">
                                      <p:cBhvr>
                                        <p:cTn id="59" dur="500"/>
                                        <p:tgtEl>
                                          <p:spTgt spid="52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p:bldP spid="52227" grpId="0" animBg="1" autoUpdateAnimBg="0"/>
      <p:bldP spid="52228" grpId="0" animBg="1" autoUpdateAnimBg="0"/>
      <p:bldP spid="52229" grpId="0" animBg="1" autoUpdateAnimBg="0"/>
      <p:bldP spid="52230" grpId="0" animBg="1" autoUpdateAnimBg="0"/>
      <p:bldP spid="52231" grpId="0" animBg="1" autoUpdateAnimBg="0"/>
      <p:bldP spid="52232" grpId="0" animBg="1"/>
      <p:bldP spid="52233" grpId="0" animBg="1"/>
      <p:bldP spid="52234" grpId="0" animBg="1"/>
      <p:bldP spid="52235" grpId="0" animBg="1"/>
      <p:bldP spid="52236" grpId="0" animBg="1"/>
      <p:bldP spid="52237" grpId="0" animBg="1" autoUpdateAnimBg="0"/>
      <p:bldP spid="5223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sz="4000" dirty="0" smtClean="0">
                <a:solidFill>
                  <a:srgbClr val="FF0000"/>
                </a:solidFill>
                <a:effectLst>
                  <a:outerShdw blurRad="38100" dist="38100" dir="2700000" algn="tl">
                    <a:srgbClr val="000000">
                      <a:alpha val="43137"/>
                    </a:srgbClr>
                  </a:outerShdw>
                </a:effectLst>
                <a:latin typeface="Castellar" pitchFamily="18" charset="0"/>
              </a:rPr>
              <a:t>The medial wall</a:t>
            </a:r>
          </a:p>
        </p:txBody>
      </p:sp>
      <p:sp>
        <p:nvSpPr>
          <p:cNvPr id="8197" name="Rectangle 5"/>
          <p:cNvSpPr>
            <a:spLocks noGrp="1" noChangeArrowheads="1"/>
          </p:cNvSpPr>
          <p:nvPr>
            <p:ph type="body" sz="half" idx="2"/>
          </p:nvPr>
        </p:nvSpPr>
        <p:spPr>
          <a:xfrm>
            <a:off x="6553200" y="2438400"/>
            <a:ext cx="2590800" cy="3276600"/>
          </a:xfrm>
        </p:spPr>
        <p:txBody>
          <a:bodyPr/>
          <a:lstStyle/>
          <a:p>
            <a:pPr eaLnBrk="1" hangingPunct="1">
              <a:lnSpc>
                <a:spcPct val="160000"/>
              </a:lnSpc>
              <a:buClr>
                <a:schemeClr val="tx1"/>
              </a:buClr>
              <a:buSzPct val="85000"/>
              <a:buFont typeface="Wingdings" pitchFamily="2" charset="2"/>
              <a:buChar char="Q"/>
            </a:pPr>
            <a:r>
              <a:rPr lang="en-US" sz="2400" smtClean="0">
                <a:latin typeface="Franklin Gothic Book" pitchFamily="34" charset="0"/>
              </a:rPr>
              <a:t>Oval window</a:t>
            </a:r>
          </a:p>
          <a:p>
            <a:pPr eaLnBrk="1" hangingPunct="1">
              <a:lnSpc>
                <a:spcPct val="90000"/>
              </a:lnSpc>
              <a:buClr>
                <a:schemeClr val="tx1"/>
              </a:buClr>
              <a:buSzPct val="85000"/>
              <a:buFont typeface="Wingdings" pitchFamily="2" charset="2"/>
              <a:buChar char="Q"/>
            </a:pPr>
            <a:r>
              <a:rPr lang="en-US" sz="2400" smtClean="0">
                <a:latin typeface="Franklin Gothic Book" pitchFamily="34" charset="0"/>
              </a:rPr>
              <a:t>Footplate of the stapes</a:t>
            </a:r>
          </a:p>
          <a:p>
            <a:pPr eaLnBrk="1" hangingPunct="1">
              <a:lnSpc>
                <a:spcPct val="130000"/>
              </a:lnSpc>
              <a:buClr>
                <a:schemeClr val="tx1"/>
              </a:buClr>
              <a:buSzPct val="85000"/>
              <a:buFont typeface="Wingdings" pitchFamily="2" charset="2"/>
              <a:buChar char="Q"/>
            </a:pPr>
            <a:r>
              <a:rPr lang="en-US" sz="2400" smtClean="0">
                <a:latin typeface="Franklin Gothic Book" pitchFamily="34" charset="0"/>
              </a:rPr>
              <a:t>Round window</a:t>
            </a:r>
          </a:p>
          <a:p>
            <a:pPr eaLnBrk="1" hangingPunct="1">
              <a:lnSpc>
                <a:spcPct val="130000"/>
              </a:lnSpc>
              <a:buClr>
                <a:schemeClr val="tx1"/>
              </a:buClr>
              <a:buSzPct val="85000"/>
              <a:buFont typeface="Wingdings" pitchFamily="2" charset="2"/>
              <a:buChar char="Q"/>
            </a:pPr>
            <a:r>
              <a:rPr lang="en-US" sz="2400" smtClean="0">
                <a:latin typeface="Franklin Gothic Book" pitchFamily="34" charset="0"/>
              </a:rPr>
              <a:t>Promontory</a:t>
            </a:r>
          </a:p>
        </p:txBody>
      </p:sp>
      <p:pic>
        <p:nvPicPr>
          <p:cNvPr id="8196" name="Picture 6"/>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228600" y="2286000"/>
            <a:ext cx="6172200" cy="3900488"/>
          </a:xfrm>
        </p:spPr>
      </p:pic>
    </p:spTree>
    <p:extLst>
      <p:ext uri="{BB962C8B-B14F-4D97-AF65-F5344CB8AC3E}">
        <p14:creationId xmlns:p14="http://schemas.microsoft.com/office/powerpoint/2010/main" val="252856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19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8197">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8197">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819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AutoShape 1"/>
          <p:cNvSpPr>
            <a:spLocks/>
          </p:cNvSpPr>
          <p:nvPr/>
        </p:nvSpPr>
        <p:spPr bwMode="auto">
          <a:xfrm>
            <a:off x="1377950" y="2286000"/>
            <a:ext cx="6613525" cy="1943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B0F0"/>
          </a:solidFill>
          <a:ln>
            <a:noFill/>
          </a:ln>
          <a:effectLst>
            <a:outerShdw blurRad="38100" dist="23000" dir="5400000" algn="ctr" rotWithShape="0">
              <a:srgbClr val="000000">
                <a:alpha val="34999"/>
              </a:srgbClr>
            </a:outerShdw>
          </a:effectLst>
          <a:extLst/>
        </p:spPr>
        <p:txBody>
          <a:bodyPr lIns="50800" tIns="50800" rIns="50800" bIns="50800"/>
          <a:lstStyle/>
          <a:p>
            <a:pPr algn="ctr" defTabSz="914400">
              <a:defRPr/>
            </a:pPr>
            <a:r>
              <a:rPr lang="en-US" sz="6000" dirty="0">
                <a:solidFill>
                  <a:srgbClr val="FFFFFF"/>
                </a:solidFill>
              </a:rPr>
              <a:t>Posterior(mastoid) </a:t>
            </a:r>
            <a:endParaRPr lang="en-US" sz="1800" dirty="0">
              <a:solidFill>
                <a:srgbClr val="FFFFFF"/>
              </a:solidFill>
            </a:endParaRPr>
          </a:p>
          <a:p>
            <a:pPr algn="ctr" defTabSz="914400">
              <a:defRPr/>
            </a:pPr>
            <a:r>
              <a:rPr lang="en-US" sz="6000" dirty="0">
                <a:solidFill>
                  <a:srgbClr val="FFFFFF"/>
                </a:solidFill>
              </a:rPr>
              <a:t>wall</a:t>
            </a:r>
            <a:endParaRPr lang="en-US" dirty="0"/>
          </a:p>
        </p:txBody>
      </p:sp>
    </p:spTree>
    <p:extLst>
      <p:ext uri="{BB962C8B-B14F-4D97-AF65-F5344CB8AC3E}">
        <p14:creationId xmlns:p14="http://schemas.microsoft.com/office/powerpoint/2010/main" val="71762389"/>
      </p:ext>
    </p:extLst>
  </p:cSld>
  <p:clrMapOvr>
    <a:masterClrMapping/>
  </p:clrMapOvr>
  <p:transition spd="med">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9512" y="116632"/>
            <a:ext cx="8507288" cy="6552728"/>
          </a:xfrm>
        </p:spPr>
        <p:txBody>
          <a:bodyPr>
            <a:normAutofit lnSpcReduction="10000"/>
          </a:bodyPr>
          <a:lstStyle/>
          <a:p>
            <a:r>
              <a:rPr lang="en-US" sz="2400" dirty="0"/>
              <a:t> The </a:t>
            </a:r>
            <a:r>
              <a:rPr lang="en-US" sz="2400" b="1" dirty="0">
                <a:solidFill>
                  <a:srgbClr val="FF0000"/>
                </a:solidFill>
              </a:rPr>
              <a:t>entrance to the </a:t>
            </a:r>
            <a:r>
              <a:rPr lang="en-US" sz="2400" b="1" dirty="0" err="1">
                <a:solidFill>
                  <a:srgbClr val="FF0000"/>
                </a:solidFill>
              </a:rPr>
              <a:t>antrum</a:t>
            </a:r>
            <a:r>
              <a:rPr lang="en-US" sz="2400" dirty="0"/>
              <a:t> is a large irregular aperture, which leads backward from the </a:t>
            </a:r>
            <a:r>
              <a:rPr lang="en-US" sz="2400" dirty="0" err="1"/>
              <a:t>epitympanic</a:t>
            </a:r>
            <a:r>
              <a:rPr lang="en-US" sz="2400" dirty="0"/>
              <a:t> recess into a considerable air space, named the </a:t>
            </a:r>
            <a:r>
              <a:rPr lang="en-US" sz="2400" b="1" dirty="0"/>
              <a:t>tympanic</a:t>
            </a:r>
            <a:r>
              <a:rPr lang="en-US" sz="2400" dirty="0"/>
              <a:t> or </a:t>
            </a:r>
            <a:r>
              <a:rPr lang="en-US" sz="2400" b="1" dirty="0"/>
              <a:t>mastoid </a:t>
            </a:r>
            <a:r>
              <a:rPr lang="en-US" sz="2400" b="1" dirty="0" err="1" smtClean="0"/>
              <a:t>antrum</a:t>
            </a:r>
            <a:r>
              <a:rPr lang="en-US" sz="2400" b="1" dirty="0" smtClean="0"/>
              <a:t>.</a:t>
            </a:r>
          </a:p>
          <a:p>
            <a:r>
              <a:rPr lang="en-US" sz="2400" dirty="0"/>
              <a:t>On the medial wall of the entrance to the </a:t>
            </a:r>
            <a:r>
              <a:rPr lang="en-US" sz="2400" dirty="0" err="1"/>
              <a:t>antrum</a:t>
            </a:r>
            <a:r>
              <a:rPr lang="en-US" sz="2400" dirty="0"/>
              <a:t> is a rounded eminence, situated above and behind the prominence of the facial canal; it corresponds with the position of </a:t>
            </a:r>
            <a:r>
              <a:rPr lang="en-US" sz="2400" dirty="0">
                <a:solidFill>
                  <a:srgbClr val="FF0000"/>
                </a:solidFill>
              </a:rPr>
              <a:t>the </a:t>
            </a:r>
            <a:r>
              <a:rPr lang="en-US" sz="2400" b="1" dirty="0" err="1">
                <a:solidFill>
                  <a:srgbClr val="FF0000"/>
                </a:solidFill>
              </a:rPr>
              <a:t>ampullated</a:t>
            </a:r>
            <a:r>
              <a:rPr lang="en-US" sz="2400" b="1" dirty="0">
                <a:solidFill>
                  <a:srgbClr val="FF0000"/>
                </a:solidFill>
              </a:rPr>
              <a:t> ends of the superior and lateral </a:t>
            </a:r>
            <a:r>
              <a:rPr lang="en-US" sz="2400" b="1" dirty="0" smtClean="0">
                <a:solidFill>
                  <a:srgbClr val="FF0000"/>
                </a:solidFill>
              </a:rPr>
              <a:t>semicircular.</a:t>
            </a:r>
            <a:endParaRPr lang="en-US" sz="2400" b="1" dirty="0" smtClean="0"/>
          </a:p>
          <a:p>
            <a:r>
              <a:rPr lang="en-US" sz="2400" b="1" dirty="0">
                <a:solidFill>
                  <a:srgbClr val="FF0000"/>
                </a:solidFill>
              </a:rPr>
              <a:t> </a:t>
            </a:r>
            <a:r>
              <a:rPr lang="en-US" sz="2400" dirty="0"/>
              <a:t> The </a:t>
            </a:r>
            <a:r>
              <a:rPr lang="en-US" sz="2400" b="1" dirty="0"/>
              <a:t>pyramidal eminence</a:t>
            </a:r>
            <a:r>
              <a:rPr lang="en-US" sz="2400" dirty="0"/>
              <a:t> </a:t>
            </a:r>
            <a:r>
              <a:rPr lang="en-US" sz="2400" dirty="0" smtClean="0"/>
              <a:t>is </a:t>
            </a:r>
            <a:r>
              <a:rPr lang="en-US" sz="2400" dirty="0"/>
              <a:t>situated immediately behind the fenestra </a:t>
            </a:r>
            <a:r>
              <a:rPr lang="en-US" sz="2400" dirty="0" err="1"/>
              <a:t>vestibuli</a:t>
            </a:r>
            <a:r>
              <a:rPr lang="en-US" sz="2400" dirty="0"/>
              <a:t>, and in front of the vertical portion of the facial canal; it is hollow, and contains the </a:t>
            </a:r>
            <a:r>
              <a:rPr lang="en-US" sz="2400" dirty="0" err="1"/>
              <a:t>Stapedius</a:t>
            </a:r>
            <a:r>
              <a:rPr lang="en-US" sz="2400" dirty="0"/>
              <a:t> </a:t>
            </a:r>
            <a:r>
              <a:rPr lang="en-US" sz="2400" dirty="0" smtClean="0"/>
              <a:t>muscle.</a:t>
            </a:r>
          </a:p>
          <a:p>
            <a:endParaRPr lang="en-US" sz="2400" dirty="0" smtClean="0"/>
          </a:p>
          <a:p>
            <a:r>
              <a:rPr lang="en-US" sz="2400" dirty="0"/>
              <a:t>The cavity in the pyramidal eminence is prolonged downward and backward in front of the facial canal, and communicates with it by a minute aperture which transmits a twig from the </a:t>
            </a:r>
            <a:r>
              <a:rPr lang="en-US" sz="2400" b="1" i="1" dirty="0">
                <a:solidFill>
                  <a:schemeClr val="tx2">
                    <a:lumMod val="60000"/>
                    <a:lumOff val="40000"/>
                  </a:schemeClr>
                </a:solidFill>
              </a:rPr>
              <a:t>facial nerve to the </a:t>
            </a:r>
            <a:r>
              <a:rPr lang="en-US" sz="2400" b="1" i="1" dirty="0" err="1">
                <a:solidFill>
                  <a:schemeClr val="tx2">
                    <a:lumMod val="60000"/>
                    <a:lumOff val="40000"/>
                  </a:schemeClr>
                </a:solidFill>
              </a:rPr>
              <a:t>Stapedius</a:t>
            </a:r>
            <a:r>
              <a:rPr lang="en-US" sz="2400" b="1" i="1" dirty="0">
                <a:solidFill>
                  <a:schemeClr val="tx2">
                    <a:lumMod val="60000"/>
                    <a:lumOff val="40000"/>
                  </a:schemeClr>
                </a:solidFill>
              </a:rPr>
              <a:t> muscle</a:t>
            </a:r>
            <a:r>
              <a:rPr lang="en-US" sz="2400" dirty="0" smtClean="0">
                <a:solidFill>
                  <a:schemeClr val="tx2">
                    <a:lumMod val="60000"/>
                    <a:lumOff val="40000"/>
                  </a:schemeClr>
                </a:solidFill>
              </a:rPr>
              <a:t>.</a:t>
            </a:r>
          </a:p>
          <a:p>
            <a:r>
              <a:rPr lang="en-US" sz="2400" dirty="0"/>
              <a:t> </a:t>
            </a:r>
            <a:r>
              <a:rPr lang="en-US" sz="2400" b="1" dirty="0">
                <a:solidFill>
                  <a:schemeClr val="tx2">
                    <a:lumMod val="60000"/>
                    <a:lumOff val="40000"/>
                  </a:schemeClr>
                </a:solidFill>
              </a:rPr>
              <a:t>The fossa </a:t>
            </a:r>
            <a:r>
              <a:rPr lang="en-US" sz="2400" b="1" dirty="0" err="1">
                <a:solidFill>
                  <a:schemeClr val="tx2">
                    <a:lumMod val="60000"/>
                    <a:lumOff val="40000"/>
                  </a:schemeClr>
                </a:solidFill>
              </a:rPr>
              <a:t>incudis</a:t>
            </a:r>
            <a:r>
              <a:rPr lang="en-US" sz="2400" dirty="0"/>
              <a:t> is a small depression in the lower and back part of the </a:t>
            </a:r>
            <a:r>
              <a:rPr lang="en-US" sz="2400" dirty="0" err="1"/>
              <a:t>epitympanic</a:t>
            </a:r>
            <a:r>
              <a:rPr lang="en-US" sz="2400" dirty="0"/>
              <a:t> recess; it lodges the short crus of the incus.</a:t>
            </a:r>
            <a:endParaRPr lang="en-US" sz="2400" dirty="0" smtClean="0"/>
          </a:p>
          <a:p>
            <a:endParaRPr lang="en-US" sz="2400" b="1" dirty="0">
              <a:solidFill>
                <a:srgbClr val="FF0000"/>
              </a:solidFill>
            </a:endParaRPr>
          </a:p>
        </p:txBody>
      </p:sp>
    </p:spTree>
    <p:extLst>
      <p:ext uri="{BB962C8B-B14F-4D97-AF65-F5344CB8AC3E}">
        <p14:creationId xmlns:p14="http://schemas.microsoft.com/office/powerpoint/2010/main" val="2863808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image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8475" y="381000"/>
            <a:ext cx="6105525" cy="603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3010" name="Group 2"/>
          <p:cNvGrpSpPr>
            <a:grpSpLocks/>
          </p:cNvGrpSpPr>
          <p:nvPr/>
        </p:nvGrpSpPr>
        <p:grpSpPr bwMode="auto">
          <a:xfrm>
            <a:off x="3503613" y="762000"/>
            <a:ext cx="763587" cy="4114800"/>
            <a:chOff x="0" y="0"/>
            <a:chExt cx="61" cy="324"/>
          </a:xfrm>
        </p:grpSpPr>
        <p:sp>
          <p:nvSpPr>
            <p:cNvPr id="46088" name="Line 3"/>
            <p:cNvSpPr>
              <a:spLocks noChangeShapeType="1"/>
            </p:cNvSpPr>
            <p:nvPr/>
          </p:nvSpPr>
          <p:spPr bwMode="auto">
            <a:xfrm>
              <a:off x="6" y="5"/>
              <a:ext cx="55" cy="49"/>
            </a:xfrm>
            <a:prstGeom prst="line">
              <a:avLst/>
            </a:prstGeom>
            <a:noFill/>
            <a:ln w="57150">
              <a:solidFill>
                <a:srgbClr val="00B0F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6089" name="Line 4"/>
            <p:cNvSpPr>
              <a:spLocks noChangeShapeType="1"/>
            </p:cNvSpPr>
            <p:nvPr/>
          </p:nvSpPr>
          <p:spPr bwMode="auto">
            <a:xfrm flipH="1">
              <a:off x="59" y="59"/>
              <a:ext cx="2" cy="199"/>
            </a:xfrm>
            <a:prstGeom prst="line">
              <a:avLst/>
            </a:prstGeom>
            <a:noFill/>
            <a:ln w="57150">
              <a:solidFill>
                <a:srgbClr val="00B0F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6090" name="Line 5"/>
            <p:cNvSpPr>
              <a:spLocks noChangeShapeType="1"/>
            </p:cNvSpPr>
            <p:nvPr/>
          </p:nvSpPr>
          <p:spPr bwMode="auto">
            <a:xfrm flipH="1">
              <a:off x="0" y="257"/>
              <a:ext cx="61" cy="67"/>
            </a:xfrm>
            <a:prstGeom prst="line">
              <a:avLst/>
            </a:prstGeom>
            <a:noFill/>
            <a:ln w="57150">
              <a:solidFill>
                <a:srgbClr val="00B0F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6091" name="Line 6"/>
            <p:cNvSpPr>
              <a:spLocks noChangeShapeType="1"/>
            </p:cNvSpPr>
            <p:nvPr/>
          </p:nvSpPr>
          <p:spPr bwMode="auto">
            <a:xfrm flipV="1">
              <a:off x="-1" y="-1"/>
              <a:ext cx="2" cy="325"/>
            </a:xfrm>
            <a:prstGeom prst="line">
              <a:avLst/>
            </a:prstGeom>
            <a:noFill/>
            <a:ln w="57150">
              <a:solidFill>
                <a:srgbClr val="00B0F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43015" name="AutoShape 7"/>
          <p:cNvSpPr>
            <a:spLocks/>
          </p:cNvSpPr>
          <p:nvPr/>
        </p:nvSpPr>
        <p:spPr bwMode="auto">
          <a:xfrm>
            <a:off x="381000" y="914400"/>
            <a:ext cx="2239963" cy="863600"/>
          </a:xfrm>
          <a:custGeom>
            <a:avLst/>
            <a:gdLst>
              <a:gd name="T0" fmla="*/ 116144363 w 21600"/>
              <a:gd name="T1" fmla="*/ 17264004 h 21600"/>
              <a:gd name="T2" fmla="*/ 116144363 w 21600"/>
              <a:gd name="T3" fmla="*/ 17264004 h 21600"/>
              <a:gd name="T4" fmla="*/ 116144363 w 21600"/>
              <a:gd name="T5" fmla="*/ 17264004 h 21600"/>
              <a:gd name="T6" fmla="*/ 116144363 w 21600"/>
              <a:gd name="T7" fmla="*/ 1726400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Aditus to </a:t>
            </a:r>
            <a:endParaRPr lang="en-US" sz="1800"/>
          </a:p>
          <a:p>
            <a:pPr defTabSz="914400"/>
            <a:r>
              <a:rPr lang="en-US" sz="2400"/>
              <a:t>Mastoid antrum</a:t>
            </a:r>
            <a:endParaRPr lang="en-US"/>
          </a:p>
        </p:txBody>
      </p:sp>
      <p:sp>
        <p:nvSpPr>
          <p:cNvPr id="43016" name="AutoShape 8"/>
          <p:cNvSpPr>
            <a:spLocks/>
          </p:cNvSpPr>
          <p:nvPr/>
        </p:nvSpPr>
        <p:spPr bwMode="auto">
          <a:xfrm>
            <a:off x="685800" y="3048000"/>
            <a:ext cx="1257300" cy="495300"/>
          </a:xfrm>
          <a:custGeom>
            <a:avLst/>
            <a:gdLst>
              <a:gd name="T0" fmla="*/ 36592669 w 21600"/>
              <a:gd name="T1" fmla="*/ 5678752 h 21600"/>
              <a:gd name="T2" fmla="*/ 36592669 w 21600"/>
              <a:gd name="T3" fmla="*/ 5678752 h 21600"/>
              <a:gd name="T4" fmla="*/ 36592669 w 21600"/>
              <a:gd name="T5" fmla="*/ 5678752 h 21600"/>
              <a:gd name="T6" fmla="*/ 36592669 w 21600"/>
              <a:gd name="T7" fmla="*/ 567875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25400">
            <a:solidFill>
              <a:srgbClr val="C0504D"/>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defTabSz="914400"/>
            <a:r>
              <a:rPr lang="en-US" sz="2400"/>
              <a:t>Pyramid</a:t>
            </a:r>
            <a:endParaRPr lang="en-US"/>
          </a:p>
        </p:txBody>
      </p:sp>
      <p:sp>
        <p:nvSpPr>
          <p:cNvPr id="43017" name="Line 9"/>
          <p:cNvSpPr>
            <a:spLocks noChangeShapeType="1"/>
          </p:cNvSpPr>
          <p:nvPr/>
        </p:nvSpPr>
        <p:spPr bwMode="auto">
          <a:xfrm>
            <a:off x="1895475" y="3278188"/>
            <a:ext cx="2219325" cy="150812"/>
          </a:xfrm>
          <a:prstGeom prst="line">
            <a:avLst/>
          </a:prstGeom>
          <a:noFill/>
          <a:ln w="38100">
            <a:solidFill>
              <a:srgbClr val="17375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018" name="Line 10"/>
          <p:cNvSpPr>
            <a:spLocks noChangeShapeType="1"/>
          </p:cNvSpPr>
          <p:nvPr/>
        </p:nvSpPr>
        <p:spPr bwMode="auto">
          <a:xfrm>
            <a:off x="2743200" y="1371600"/>
            <a:ext cx="1143000" cy="228600"/>
          </a:xfrm>
          <a:prstGeom prst="line">
            <a:avLst/>
          </a:prstGeom>
          <a:noFill/>
          <a:ln w="38100">
            <a:solidFill>
              <a:srgbClr val="17375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extLst>
      <p:ext uri="{BB962C8B-B14F-4D97-AF65-F5344CB8AC3E}">
        <p14:creationId xmlns:p14="http://schemas.microsoft.com/office/powerpoint/2010/main" val="297279562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10"/>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3015"/>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430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3016"/>
                                        </p:tgtEl>
                                        <p:attrNameLst>
                                          <p:attrName>style.visibility</p:attrName>
                                        </p:attrNameLst>
                                      </p:cBhvr>
                                      <p:to>
                                        <p:strVal val="visible"/>
                                      </p:to>
                                    </p:se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499"/>
                                          </p:stCondLst>
                                        </p:cTn>
                                        <p:tgtEl>
                                          <p:spTgt spid="430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animBg="1" autoUpdateAnimBg="0"/>
      <p:bldP spid="43016" grpId="0" animBg="1" autoUpdateAnimBg="0"/>
      <p:bldP spid="43017" grpId="0" animBg="1"/>
      <p:bldP spid="43018"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en-US" sz="4000" smtClean="0">
                <a:latin typeface="Castellar" pitchFamily="18" charset="0"/>
              </a:rPr>
              <a:t>The posterior face</a:t>
            </a:r>
          </a:p>
        </p:txBody>
      </p:sp>
      <p:sp>
        <p:nvSpPr>
          <p:cNvPr id="10245" name="Rectangle 5"/>
          <p:cNvSpPr>
            <a:spLocks noGrp="1" noChangeArrowheads="1"/>
          </p:cNvSpPr>
          <p:nvPr>
            <p:ph type="body" sz="half" idx="1"/>
          </p:nvPr>
        </p:nvSpPr>
        <p:spPr>
          <a:xfrm>
            <a:off x="457200" y="1600200"/>
            <a:ext cx="3200400" cy="4530725"/>
          </a:xfrm>
        </p:spPr>
        <p:txBody>
          <a:bodyPr anchor="ctr"/>
          <a:lstStyle/>
          <a:p>
            <a:pPr eaLnBrk="1" hangingPunct="1">
              <a:lnSpc>
                <a:spcPct val="130000"/>
              </a:lnSpc>
              <a:buClr>
                <a:schemeClr val="tx1"/>
              </a:buClr>
              <a:buFont typeface="Wingdings" pitchFamily="2" charset="2"/>
              <a:buChar char="J"/>
            </a:pPr>
            <a:r>
              <a:rPr lang="en-US" sz="2400" smtClean="0">
                <a:latin typeface="Franklin Gothic Book" pitchFamily="34" charset="0"/>
              </a:rPr>
              <a:t>Mastoid wall</a:t>
            </a:r>
          </a:p>
          <a:p>
            <a:pPr eaLnBrk="1" hangingPunct="1">
              <a:lnSpc>
                <a:spcPct val="130000"/>
              </a:lnSpc>
              <a:buClr>
                <a:schemeClr val="tx1"/>
              </a:buClr>
              <a:buFont typeface="Wingdings" pitchFamily="2" charset="2"/>
              <a:buChar char="J"/>
            </a:pPr>
            <a:r>
              <a:rPr lang="en-US" sz="2400" smtClean="0">
                <a:latin typeface="Franklin Gothic Book" pitchFamily="34" charset="0"/>
              </a:rPr>
              <a:t>Tympanic aditus</a:t>
            </a:r>
          </a:p>
          <a:p>
            <a:pPr eaLnBrk="1" hangingPunct="1">
              <a:lnSpc>
                <a:spcPct val="130000"/>
              </a:lnSpc>
              <a:buClr>
                <a:schemeClr val="tx1"/>
              </a:buClr>
              <a:buFont typeface="Wingdings" pitchFamily="2" charset="2"/>
              <a:buChar char="J"/>
            </a:pPr>
            <a:r>
              <a:rPr lang="en-US" sz="2400" smtClean="0">
                <a:latin typeface="Franklin Gothic Book" pitchFamily="34" charset="0"/>
              </a:rPr>
              <a:t>Pyramidal eminence</a:t>
            </a:r>
          </a:p>
          <a:p>
            <a:pPr eaLnBrk="1" hangingPunct="1">
              <a:lnSpc>
                <a:spcPct val="70000"/>
              </a:lnSpc>
              <a:buClr>
                <a:schemeClr val="tx1"/>
              </a:buClr>
              <a:buFont typeface="Wingdings" pitchFamily="2" charset="2"/>
              <a:buChar char="J"/>
            </a:pPr>
            <a:r>
              <a:rPr lang="en-US" sz="2400" smtClean="0">
                <a:latin typeface="Franklin Gothic Book" pitchFamily="34" charset="0"/>
              </a:rPr>
              <a:t>Chorda tympani nerve</a:t>
            </a:r>
          </a:p>
        </p:txBody>
      </p:sp>
      <p:pic>
        <p:nvPicPr>
          <p:cNvPr id="10244" name="Picture 6"/>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657600" y="1600200"/>
            <a:ext cx="5329238" cy="4532313"/>
          </a:xfrm>
        </p:spPr>
      </p:pic>
    </p:spTree>
    <p:extLst>
      <p:ext uri="{BB962C8B-B14F-4D97-AF65-F5344CB8AC3E}">
        <p14:creationId xmlns:p14="http://schemas.microsoft.com/office/powerpoint/2010/main" val="4041657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24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0245">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0245">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024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Grp="1" noChangeArrowheads="1"/>
          </p:cNvSpPr>
          <p:nvPr>
            <p:ph type="title"/>
          </p:nvPr>
        </p:nvSpPr>
        <p:spPr>
          <a:xfrm>
            <a:off x="755576" y="2204864"/>
            <a:ext cx="7772400" cy="1362075"/>
          </a:xfrm>
        </p:spPr>
        <p:txBody>
          <a:bodyPr/>
          <a:lstStyle/>
          <a:p>
            <a:pPr defTabSz="914400" eaLnBrk="1"/>
            <a:r>
              <a:rPr lang="en-US" sz="4000" b="1" dirty="0" smtClean="0"/>
              <a:t>CONTENTS OF TYMPANIC CAVITY</a:t>
            </a:r>
            <a:endParaRPr lang="en-US" dirty="0" smtClean="0"/>
          </a:p>
        </p:txBody>
      </p:sp>
    </p:spTree>
    <p:extLst>
      <p:ext uri="{BB962C8B-B14F-4D97-AF65-F5344CB8AC3E}">
        <p14:creationId xmlns:p14="http://schemas.microsoft.com/office/powerpoint/2010/main" val="3242379271"/>
      </p:ext>
    </p:extLst>
  </p:cSld>
  <p:clrMapOvr>
    <a:masterClrMapping/>
  </p:clrMapOvr>
  <p:transition spd="med">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descr="pasted-ima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 y="523875"/>
            <a:ext cx="9142413" cy="558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95730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AutoShape 1"/>
          <p:cNvSpPr>
            <a:spLocks/>
          </p:cNvSpPr>
          <p:nvPr/>
        </p:nvSpPr>
        <p:spPr bwMode="auto">
          <a:xfrm>
            <a:off x="1573213" y="2362200"/>
            <a:ext cx="5946775" cy="927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algn="ctr" defTabSz="914400">
              <a:defRPr/>
            </a:pPr>
            <a:r>
              <a:rPr lang="en-US" sz="5400" b="1">
                <a:solidFill>
                  <a:srgbClr val="E13F3B"/>
                </a:solidFill>
                <a:effectLst>
                  <a:outerShdw blurRad="38100" dist="38100" dir="2700000" algn="tl">
                    <a:srgbClr val="C0C0C0"/>
                  </a:outerShdw>
                </a:effectLst>
              </a:rPr>
              <a:t>Auditory Ossicles</a:t>
            </a:r>
            <a:endParaRPr lang="en-US"/>
          </a:p>
        </p:txBody>
      </p:sp>
    </p:spTree>
    <p:extLst>
      <p:ext uri="{BB962C8B-B14F-4D97-AF65-F5344CB8AC3E}">
        <p14:creationId xmlns:p14="http://schemas.microsoft.com/office/powerpoint/2010/main" val="336142731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asse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8447088" cy="6042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394" name="AutoShape 2"/>
          <p:cNvSpPr>
            <a:spLocks/>
          </p:cNvSpPr>
          <p:nvPr/>
        </p:nvSpPr>
        <p:spPr bwMode="auto">
          <a:xfrm>
            <a:off x="7670800" y="5678488"/>
            <a:ext cx="1587500" cy="727075"/>
          </a:xfrm>
          <a:prstGeom prst="rightArrow">
            <a:avLst>
              <a:gd name="adj1" fmla="val 83963"/>
              <a:gd name="adj2" fmla="val 132409"/>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Posterior</a:t>
            </a:r>
            <a:endParaRPr lang="en-US"/>
          </a:p>
        </p:txBody>
      </p:sp>
      <p:sp>
        <p:nvSpPr>
          <p:cNvPr id="59395" name="AutoShape 3"/>
          <p:cNvSpPr>
            <a:spLocks/>
          </p:cNvSpPr>
          <p:nvPr/>
        </p:nvSpPr>
        <p:spPr bwMode="auto">
          <a:xfrm flipH="1">
            <a:off x="247650" y="5678488"/>
            <a:ext cx="1550988" cy="727075"/>
          </a:xfrm>
          <a:prstGeom prst="rightArrow">
            <a:avLst>
              <a:gd name="adj1" fmla="val 83963"/>
              <a:gd name="adj2" fmla="val 132376"/>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Anterior</a:t>
            </a:r>
            <a:endParaRPr lang="en-US"/>
          </a:p>
        </p:txBody>
      </p:sp>
      <p:sp>
        <p:nvSpPr>
          <p:cNvPr id="59396" name="AutoShape 4"/>
          <p:cNvSpPr>
            <a:spLocks/>
          </p:cNvSpPr>
          <p:nvPr/>
        </p:nvSpPr>
        <p:spPr bwMode="auto">
          <a:xfrm rot="2895498">
            <a:off x="3543301" y="5780087"/>
            <a:ext cx="1587500" cy="727075"/>
          </a:xfrm>
          <a:prstGeom prst="rightArrow">
            <a:avLst>
              <a:gd name="adj1" fmla="val 83963"/>
              <a:gd name="adj2" fmla="val 132409"/>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Medial</a:t>
            </a:r>
            <a:endParaRPr lang="en-US"/>
          </a:p>
        </p:txBody>
      </p:sp>
      <p:sp>
        <p:nvSpPr>
          <p:cNvPr id="59397" name="AutoShape 5"/>
          <p:cNvSpPr>
            <a:spLocks/>
          </p:cNvSpPr>
          <p:nvPr/>
        </p:nvSpPr>
        <p:spPr bwMode="auto">
          <a:xfrm rot="2955602" flipH="1">
            <a:off x="30956" y="353219"/>
            <a:ext cx="1549401" cy="725487"/>
          </a:xfrm>
          <a:prstGeom prst="rightArrow">
            <a:avLst>
              <a:gd name="adj1" fmla="val 83963"/>
              <a:gd name="adj2" fmla="val 132530"/>
            </a:avLst>
          </a:prstGeom>
          <a:solidFill>
            <a:srgbClr val="C0504D"/>
          </a:solidFill>
          <a:ln w="25400" cap="flat" cmpd="sng">
            <a:solidFill>
              <a:srgbClr val="8C3A38"/>
            </a:solidFill>
            <a:prstDash val="solid"/>
            <a:round/>
            <a:headEnd/>
            <a:tailEnd/>
          </a:ln>
          <a:effectLst>
            <a:outerShdw blurRad="38100" dist="23000" dir="5400000" algn="ctr" rotWithShape="0">
              <a:srgbClr val="000000">
                <a:alpha val="34999"/>
              </a:srgbClr>
            </a:outerShdw>
          </a:effectLst>
        </p:spPr>
        <p:txBody>
          <a:bodyPr lIns="50800" tIns="50800" rIns="50800" bIns="50800" anchor="ctr"/>
          <a:lstStyle/>
          <a:p>
            <a:pPr defTabSz="914400">
              <a:defRPr/>
            </a:pPr>
            <a:r>
              <a:rPr lang="en-US" sz="1800">
                <a:solidFill>
                  <a:srgbClr val="FFFFFF"/>
                </a:solidFill>
              </a:rPr>
              <a:t>Lateral</a:t>
            </a:r>
            <a:endParaRPr lang="en-US"/>
          </a:p>
        </p:txBody>
      </p:sp>
      <p:sp>
        <p:nvSpPr>
          <p:cNvPr id="59398" name="AutoShape 6"/>
          <p:cNvSpPr>
            <a:spLocks/>
          </p:cNvSpPr>
          <p:nvPr/>
        </p:nvSpPr>
        <p:spPr bwMode="auto">
          <a:xfrm>
            <a:off x="3490913" y="269875"/>
            <a:ext cx="1068387" cy="469900"/>
          </a:xfrm>
          <a:prstGeom prst="roundRect">
            <a:avLst>
              <a:gd name="adj" fmla="val 40514"/>
            </a:avLst>
          </a:prstGeom>
          <a:gradFill rotWithShape="0">
            <a:gsLst>
              <a:gs pos="0">
                <a:srgbClr val="F0EAF9">
                  <a:alpha val="56999"/>
                </a:srgbClr>
              </a:gs>
              <a:gs pos="65001">
                <a:srgbClr val="D8C9EE">
                  <a:alpha val="56999"/>
                </a:srgbClr>
              </a:gs>
              <a:gs pos="100000">
                <a:srgbClr val="C8B2E9">
                  <a:alpha val="56999"/>
                </a:srgbClr>
              </a:gs>
            </a:gsLst>
            <a:lin ang="5400000"/>
          </a:gradFill>
          <a:ln w="9525" cap="flat" cmpd="sng">
            <a:solidFill>
              <a:srgbClr val="7D60A0">
                <a:alpha val="56999"/>
              </a:srgbClr>
            </a:solidFill>
            <a:prstDash val="solid"/>
            <a:round/>
            <a:headEnd/>
            <a:tailEnd/>
          </a:ln>
          <a:effectLst>
            <a:outerShdw blurRad="38100" dist="20000" dir="5400000" algn="ctr" rotWithShape="0">
              <a:srgbClr val="000000">
                <a:alpha val="37999"/>
              </a:srgbClr>
            </a:outerShdw>
          </a:effectLst>
        </p:spPr>
        <p:txBody>
          <a:bodyPr lIns="0" tIns="0" rIns="0" bIns="0" anchor="ctr"/>
          <a:lstStyle/>
          <a:p>
            <a:pPr defTabSz="914400">
              <a:defRPr/>
            </a:pPr>
            <a:r>
              <a:rPr lang="en-US" sz="1800"/>
              <a:t>Malleus</a:t>
            </a:r>
            <a:endParaRPr lang="en-US"/>
          </a:p>
        </p:txBody>
      </p:sp>
      <p:sp>
        <p:nvSpPr>
          <p:cNvPr id="59399" name="AutoShape 7"/>
          <p:cNvSpPr>
            <a:spLocks/>
          </p:cNvSpPr>
          <p:nvPr/>
        </p:nvSpPr>
        <p:spPr bwMode="auto">
          <a:xfrm rot="20576970">
            <a:off x="5775325" y="2046288"/>
            <a:ext cx="844550" cy="492125"/>
          </a:xfrm>
          <a:prstGeom prst="roundRect">
            <a:avLst>
              <a:gd name="adj" fmla="val 38750"/>
            </a:avLst>
          </a:prstGeom>
          <a:gradFill rotWithShape="0">
            <a:gsLst>
              <a:gs pos="0">
                <a:srgbClr val="F0EAF9">
                  <a:alpha val="56999"/>
                </a:srgbClr>
              </a:gs>
              <a:gs pos="65001">
                <a:srgbClr val="D8C9EE">
                  <a:alpha val="56999"/>
                </a:srgbClr>
              </a:gs>
              <a:gs pos="100000">
                <a:srgbClr val="C8B2E9">
                  <a:alpha val="56999"/>
                </a:srgbClr>
              </a:gs>
            </a:gsLst>
            <a:lin ang="5400000"/>
          </a:gradFill>
          <a:ln w="9525" cap="flat" cmpd="sng">
            <a:solidFill>
              <a:srgbClr val="7D60A0">
                <a:alpha val="56999"/>
              </a:srgbClr>
            </a:solidFill>
            <a:prstDash val="solid"/>
            <a:round/>
            <a:headEnd/>
            <a:tailEnd/>
          </a:ln>
          <a:effectLst>
            <a:outerShdw blurRad="38100" dist="20000" dir="5400000" algn="ctr" rotWithShape="0">
              <a:srgbClr val="000000">
                <a:alpha val="37999"/>
              </a:srgbClr>
            </a:outerShdw>
          </a:effectLst>
        </p:spPr>
        <p:txBody>
          <a:bodyPr lIns="0" tIns="0" rIns="0" bIns="0" anchor="ctr"/>
          <a:lstStyle/>
          <a:p>
            <a:pPr defTabSz="914400">
              <a:defRPr/>
            </a:pPr>
            <a:r>
              <a:rPr lang="en-US" sz="1800"/>
              <a:t>Incus</a:t>
            </a:r>
            <a:endParaRPr lang="en-US"/>
          </a:p>
        </p:txBody>
      </p:sp>
      <p:sp>
        <p:nvSpPr>
          <p:cNvPr id="59400" name="AutoShape 8"/>
          <p:cNvSpPr>
            <a:spLocks/>
          </p:cNvSpPr>
          <p:nvPr/>
        </p:nvSpPr>
        <p:spPr bwMode="auto">
          <a:xfrm rot="20558394">
            <a:off x="4940300" y="5637213"/>
            <a:ext cx="1038225" cy="403225"/>
          </a:xfrm>
          <a:prstGeom prst="roundRect">
            <a:avLst>
              <a:gd name="adj" fmla="val 47269"/>
            </a:avLst>
          </a:prstGeom>
          <a:gradFill rotWithShape="0">
            <a:gsLst>
              <a:gs pos="0">
                <a:srgbClr val="F0EAF9">
                  <a:alpha val="56999"/>
                </a:srgbClr>
              </a:gs>
              <a:gs pos="65001">
                <a:srgbClr val="D8C9EE">
                  <a:alpha val="56999"/>
                </a:srgbClr>
              </a:gs>
              <a:gs pos="100000">
                <a:srgbClr val="C8B2E9">
                  <a:alpha val="56999"/>
                </a:srgbClr>
              </a:gs>
            </a:gsLst>
            <a:lin ang="5400000"/>
          </a:gradFill>
          <a:ln w="9525" cap="flat" cmpd="sng">
            <a:solidFill>
              <a:srgbClr val="7D60A0">
                <a:alpha val="56999"/>
              </a:srgbClr>
            </a:solidFill>
            <a:prstDash val="solid"/>
            <a:round/>
            <a:headEnd/>
            <a:tailEnd/>
          </a:ln>
          <a:effectLst>
            <a:outerShdw blurRad="38100" dist="20000" dir="5400000" algn="ctr" rotWithShape="0">
              <a:srgbClr val="000000">
                <a:alpha val="37999"/>
              </a:srgbClr>
            </a:outerShdw>
          </a:effectLst>
        </p:spPr>
        <p:txBody>
          <a:bodyPr lIns="0" tIns="0" rIns="0" bIns="0" anchor="ctr"/>
          <a:lstStyle/>
          <a:p>
            <a:pPr defTabSz="914400">
              <a:defRPr/>
            </a:pPr>
            <a:r>
              <a:rPr lang="en-US" sz="1700"/>
              <a:t>Stapes</a:t>
            </a:r>
            <a:endParaRPr lang="en-US"/>
          </a:p>
        </p:txBody>
      </p:sp>
    </p:spTree>
    <p:extLst>
      <p:ext uri="{BB962C8B-B14F-4D97-AF65-F5344CB8AC3E}">
        <p14:creationId xmlns:p14="http://schemas.microsoft.com/office/powerpoint/2010/main" val="3014492252"/>
      </p:ext>
    </p:extLst>
  </p:cSld>
  <p:clrMapOvr>
    <a:masterClrMapping/>
  </p:clrMapOvr>
  <p:transition spd="med">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descr="asset.JPG"/>
          <p:cNvPicPr>
            <a:picLocks noChangeAspect="1"/>
          </p:cNvPicPr>
          <p:nvPr/>
        </p:nvPicPr>
        <p:blipFill>
          <a:blip r:embed="rId2">
            <a:extLst>
              <a:ext uri="{28A0092B-C50C-407E-A947-70E740481C1C}">
                <a14:useLocalDpi xmlns:a14="http://schemas.microsoft.com/office/drawing/2010/main" val="0"/>
              </a:ext>
            </a:extLst>
          </a:blip>
          <a:srcRect l="48723" t="36414" r="17644" b="34767"/>
          <a:stretch>
            <a:fillRect/>
          </a:stretch>
        </p:blipFill>
        <p:spPr bwMode="auto">
          <a:xfrm>
            <a:off x="1522413" y="34925"/>
            <a:ext cx="6992937" cy="678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3574785"/>
      </p:ext>
    </p:extLst>
  </p:cSld>
  <p:clrMapOvr>
    <a:masterClrMapping/>
  </p:clrMapOvr>
  <p:transition spd="med">
    <p:dissolve/>
  </p:transition>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7544" y="-171400"/>
            <a:ext cx="8229600" cy="1143000"/>
          </a:xfrm>
        </p:spPr>
        <p:txBody>
          <a:bodyPr/>
          <a:lstStyle/>
          <a:p>
            <a:pPr algn="ctr" eaLnBrk="1" hangingPunct="1"/>
            <a:r>
              <a:rPr lang="en-US" sz="4000" dirty="0" smtClean="0">
                <a:solidFill>
                  <a:srgbClr val="FF0000"/>
                </a:solidFill>
                <a:latin typeface="Castellar" pitchFamily="18" charset="0"/>
              </a:rPr>
              <a:t>The </a:t>
            </a:r>
            <a:r>
              <a:rPr lang="en-US" sz="4000" dirty="0" err="1" smtClean="0">
                <a:solidFill>
                  <a:srgbClr val="FF0000"/>
                </a:solidFill>
                <a:latin typeface="Castellar" pitchFamily="18" charset="0"/>
              </a:rPr>
              <a:t>ossicles</a:t>
            </a:r>
            <a:endParaRPr lang="en-US" sz="4000" dirty="0" smtClean="0">
              <a:solidFill>
                <a:srgbClr val="FF0000"/>
              </a:solidFill>
              <a:latin typeface="Castellar" pitchFamily="18" charset="0"/>
            </a:endParaRPr>
          </a:p>
        </p:txBody>
      </p:sp>
      <p:sp>
        <p:nvSpPr>
          <p:cNvPr id="13315" name="Rectangle 3"/>
          <p:cNvSpPr>
            <a:spLocks noGrp="1" noChangeArrowheads="1"/>
          </p:cNvSpPr>
          <p:nvPr>
            <p:ph idx="1"/>
          </p:nvPr>
        </p:nvSpPr>
        <p:spPr/>
        <p:txBody>
          <a:bodyPr anchor="ctr"/>
          <a:lstStyle/>
          <a:p>
            <a:pPr eaLnBrk="1" hangingPunct="1">
              <a:buSzPct val="90000"/>
              <a:buFont typeface="Wingdings" pitchFamily="2" charset="2"/>
              <a:buChar char="%"/>
            </a:pPr>
            <a:r>
              <a:rPr lang="en-US" sz="3200" dirty="0" smtClean="0">
                <a:latin typeface="Palatino" charset="0"/>
              </a:rPr>
              <a:t>Malleus (hammer)</a:t>
            </a:r>
          </a:p>
          <a:p>
            <a:pPr eaLnBrk="1" hangingPunct="1">
              <a:lnSpc>
                <a:spcPct val="130000"/>
              </a:lnSpc>
              <a:buSzPct val="90000"/>
              <a:buFont typeface="Wingdings" pitchFamily="2" charset="2"/>
              <a:buChar char="%"/>
            </a:pPr>
            <a:r>
              <a:rPr lang="en-US" sz="3200" dirty="0" smtClean="0">
                <a:latin typeface="Palatino" charset="0"/>
              </a:rPr>
              <a:t>Incus (anvil)</a:t>
            </a:r>
          </a:p>
          <a:p>
            <a:pPr eaLnBrk="1" hangingPunct="1">
              <a:lnSpc>
                <a:spcPct val="140000"/>
              </a:lnSpc>
              <a:buSzPct val="90000"/>
              <a:buFont typeface="Wingdings" pitchFamily="2" charset="2"/>
              <a:buChar char="%"/>
            </a:pPr>
            <a:r>
              <a:rPr lang="en-US" sz="3200" dirty="0" smtClean="0">
                <a:latin typeface="Palatino" charset="0"/>
              </a:rPr>
              <a:t>Stapes (stirrup)</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48" y="2081947"/>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898" y="3881233"/>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357" y="3850009"/>
            <a:ext cx="1932806" cy="1932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7998" y="188640"/>
            <a:ext cx="2105025" cy="1860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flipV="1">
            <a:off x="3491880" y="1196752"/>
            <a:ext cx="4237655"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915816" y="3005872"/>
            <a:ext cx="5184576" cy="87536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75856" y="4653136"/>
            <a:ext cx="2547904" cy="2996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02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p:cTn id="7" dur="20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13315">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1331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3315">
                                            <p:txEl>
                                              <p:pRg st="0" end="0"/>
                                            </p:txEl>
                                          </p:spTgt>
                                        </p:tgtEl>
                                        <p:attrNameLst>
                                          <p:attrName>ppt_y</p:attrName>
                                        </p:attrNameLst>
                                      </p:cBhvr>
                                      <p:tavLst>
                                        <p:tav tm="0" fmla="#ppt_y+(sin(-2*pi*(1-$))*-#ppt_x+cos(-2*pi*(1-$))*(1-#ppt_y))*(1-$)">
                                          <p:val>
                                            <p:fltVal val="0"/>
                                          </p:val>
                                        </p:tav>
                                        <p:tav tm="100000">
                                          <p:val>
                                            <p:fltVal val="1"/>
                                          </p:val>
                                        </p:tav>
                                      </p:tavLst>
                                    </p:anim>
                                  </p:childTnLst>
                                  <p:subTnLst>
                                    <p:animClr clrSpc="rgb" dir="cw">
                                      <p:cBhvr override="childStyle">
                                        <p:cTn dur="1" fill="hold" display="0" masterRel="nextClick" afterEffect="1"/>
                                        <p:tgtEl>
                                          <p:spTgt spid="13315">
                                            <p:txEl>
                                              <p:pRg st="0" end="0"/>
                                            </p:txEl>
                                          </p:spTgt>
                                        </p:tgtEl>
                                        <p:attrNameLst>
                                          <p:attrName>ppt_c</p:attrName>
                                        </p:attrNameLst>
                                      </p:cBhvr>
                                      <p:to>
                                        <a:srgbClr val="32323D"/>
                                      </p:to>
                                    </p:animClr>
                                  </p:subTnLst>
                                </p:cTn>
                              </p:par>
                            </p:childTnLst>
                          </p:cTn>
                        </p:par>
                        <p:par>
                          <p:cTn id="11" fill="hold" nodeType="afterGroup">
                            <p:stCondLst>
                              <p:cond delay="2000"/>
                            </p:stCondLst>
                            <p:childTnLst>
                              <p:par>
                                <p:cTn id="12" presetID="15" presetClass="entr" presetSubtype="0" fill="hold" grpId="0" nodeType="afterEffect">
                                  <p:stCondLst>
                                    <p:cond delay="0"/>
                                  </p:stCondLst>
                                  <p:childTnLst>
                                    <p:set>
                                      <p:cBhvr>
                                        <p:cTn id="13" dur="1" fill="hold">
                                          <p:stCondLst>
                                            <p:cond delay="0"/>
                                          </p:stCondLst>
                                        </p:cTn>
                                        <p:tgtEl>
                                          <p:spTgt spid="13315">
                                            <p:txEl>
                                              <p:pRg st="1" end="1"/>
                                            </p:txEl>
                                          </p:spTgt>
                                        </p:tgtEl>
                                        <p:attrNameLst>
                                          <p:attrName>style.visibility</p:attrName>
                                        </p:attrNameLst>
                                      </p:cBhvr>
                                      <p:to>
                                        <p:strVal val="visible"/>
                                      </p:to>
                                    </p:set>
                                    <p:anim calcmode="lin" valueType="num">
                                      <p:cBhvr>
                                        <p:cTn id="14" dur="2000" fill="hold"/>
                                        <p:tgtEl>
                                          <p:spTgt spid="13315">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13315">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1331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13315">
                                            <p:txEl>
                                              <p:pRg st="1" end="1"/>
                                            </p:txEl>
                                          </p:spTgt>
                                        </p:tgtEl>
                                        <p:attrNameLst>
                                          <p:attrName>ppt_y</p:attrName>
                                        </p:attrNameLst>
                                      </p:cBhvr>
                                      <p:tavLst>
                                        <p:tav tm="0" fmla="#ppt_y+(sin(-2*pi*(1-$))*-#ppt_x+cos(-2*pi*(1-$))*(1-#ppt_y))*(1-$)">
                                          <p:val>
                                            <p:fltVal val="0"/>
                                          </p:val>
                                        </p:tav>
                                        <p:tav tm="100000">
                                          <p:val>
                                            <p:fltVal val="1"/>
                                          </p:val>
                                        </p:tav>
                                      </p:tavLst>
                                    </p:anim>
                                  </p:childTnLst>
                                  <p:subTnLst>
                                    <p:animClr clrSpc="rgb" dir="cw">
                                      <p:cBhvr override="childStyle">
                                        <p:cTn dur="1" fill="hold" display="0" masterRel="nextClick" afterEffect="1"/>
                                        <p:tgtEl>
                                          <p:spTgt spid="13315">
                                            <p:txEl>
                                              <p:pRg st="1" end="1"/>
                                            </p:txEl>
                                          </p:spTgt>
                                        </p:tgtEl>
                                        <p:attrNameLst>
                                          <p:attrName>ppt_c</p:attrName>
                                        </p:attrNameLst>
                                      </p:cBhvr>
                                      <p:to>
                                        <a:srgbClr val="32323D"/>
                                      </p:to>
                                    </p:animClr>
                                  </p:subTnLst>
                                </p:cTn>
                              </p:par>
                            </p:childTnLst>
                          </p:cTn>
                        </p:par>
                        <p:par>
                          <p:cTn id="18" fill="hold" nodeType="afterGroup">
                            <p:stCondLst>
                              <p:cond delay="4000"/>
                            </p:stCondLst>
                            <p:childTnLst>
                              <p:par>
                                <p:cTn id="19" presetID="15" presetClass="entr" presetSubtype="0" fill="hold" grpId="0" nodeType="afterEffect">
                                  <p:stCondLst>
                                    <p:cond delay="0"/>
                                  </p:stCondLst>
                                  <p:childTnLst>
                                    <p:set>
                                      <p:cBhvr>
                                        <p:cTn id="20" dur="1" fill="hold">
                                          <p:stCondLst>
                                            <p:cond delay="0"/>
                                          </p:stCondLst>
                                        </p:cTn>
                                        <p:tgtEl>
                                          <p:spTgt spid="13315">
                                            <p:txEl>
                                              <p:pRg st="2" end="2"/>
                                            </p:txEl>
                                          </p:spTgt>
                                        </p:tgtEl>
                                        <p:attrNameLst>
                                          <p:attrName>style.visibility</p:attrName>
                                        </p:attrNameLst>
                                      </p:cBhvr>
                                      <p:to>
                                        <p:strVal val="visible"/>
                                      </p:to>
                                    </p:set>
                                    <p:anim calcmode="lin" valueType="num">
                                      <p:cBhvr>
                                        <p:cTn id="21" dur="20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13315">
                                            <p:txEl>
                                              <p:pRg st="2" end="2"/>
                                            </p:txEl>
                                          </p:spTgt>
                                        </p:tgtEl>
                                        <p:attrNameLst>
                                          <p:attrName>ppt_h</p:attrName>
                                        </p:attrNameLst>
                                      </p:cBhvr>
                                      <p:tavLst>
                                        <p:tav tm="0">
                                          <p:val>
                                            <p:fltVal val="0"/>
                                          </p:val>
                                        </p:tav>
                                        <p:tav tm="100000">
                                          <p:val>
                                            <p:strVal val="#ppt_h"/>
                                          </p:val>
                                        </p:tav>
                                      </p:tavLst>
                                    </p:anim>
                                    <p:anim calcmode="lin" valueType="num">
                                      <p:cBhvr>
                                        <p:cTn id="23" dur="2000" fill="hold"/>
                                        <p:tgtEl>
                                          <p:spTgt spid="13315">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4" dur="2000" fill="hold"/>
                                        <p:tgtEl>
                                          <p:spTgt spid="13315">
                                            <p:txEl>
                                              <p:pRg st="2" end="2"/>
                                            </p:txEl>
                                          </p:spTgt>
                                        </p:tgtEl>
                                        <p:attrNameLst>
                                          <p:attrName>ppt_y</p:attrName>
                                        </p:attrNameLst>
                                      </p:cBhvr>
                                      <p:tavLst>
                                        <p:tav tm="0" fmla="#ppt_y+(sin(-2*pi*(1-$))*-#ppt_x+cos(-2*pi*(1-$))*(1-#ppt_y))*(1-$)">
                                          <p:val>
                                            <p:fltVal val="0"/>
                                          </p:val>
                                        </p:tav>
                                        <p:tav tm="100000">
                                          <p:val>
                                            <p:fltVal val="1"/>
                                          </p:val>
                                        </p:tav>
                                      </p:tavLst>
                                    </p:anim>
                                  </p:childTnLst>
                                  <p:subTnLst>
                                    <p:animClr clrSpc="rgb" dir="cw">
                                      <p:cBhvr override="childStyle">
                                        <p:cTn dur="1" fill="hold" display="0" masterRel="nextClick" afterEffect="1"/>
                                        <p:tgtEl>
                                          <p:spTgt spid="13315">
                                            <p:txEl>
                                              <p:pRg st="2" end="2"/>
                                            </p:txEl>
                                          </p:spTgt>
                                        </p:tgtEl>
                                        <p:attrNameLst>
                                          <p:attrName>ppt_c</p:attrName>
                                        </p:attrNameLst>
                                      </p:cBhvr>
                                      <p:to>
                                        <a:srgbClr val="32323D"/>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6632"/>
            <a:ext cx="8964488" cy="6624736"/>
          </a:xfrm>
        </p:spPr>
        <p:txBody>
          <a:bodyPr>
            <a:normAutofit/>
          </a:bodyPr>
          <a:lstStyle/>
          <a:p>
            <a:pPr marL="0" indent="0" algn="ctr">
              <a:buNone/>
            </a:pPr>
            <a:r>
              <a:rPr lang="en-US" sz="2000" dirty="0" smtClean="0">
                <a:solidFill>
                  <a:srgbClr val="FF0000"/>
                </a:solidFill>
              </a:rPr>
              <a:t>Malleus</a:t>
            </a:r>
            <a:endParaRPr lang="en-US" sz="2000" dirty="0"/>
          </a:p>
          <a:p>
            <a:pPr marL="0" indent="0">
              <a:buNone/>
            </a:pPr>
            <a:r>
              <a:rPr lang="en-US" sz="2000" dirty="0"/>
              <a:t>-  It is the largest </a:t>
            </a:r>
            <a:r>
              <a:rPr lang="en-US" sz="2000" dirty="0" err="1"/>
              <a:t>ossicles</a:t>
            </a:r>
            <a:r>
              <a:rPr lang="en-US" sz="2000" dirty="0"/>
              <a:t>. It has a </a:t>
            </a:r>
            <a:r>
              <a:rPr lang="en-US" sz="2000" b="1" dirty="0"/>
              <a:t>head, neck, handle and anterior </a:t>
            </a:r>
          </a:p>
          <a:p>
            <a:pPr marL="0" indent="0">
              <a:buNone/>
            </a:pPr>
            <a:r>
              <a:rPr lang="en-US" sz="2000" b="1" dirty="0"/>
              <a:t>and lateral processes.  </a:t>
            </a:r>
          </a:p>
          <a:p>
            <a:pPr marL="0" indent="0">
              <a:buNone/>
            </a:pPr>
            <a:r>
              <a:rPr lang="en-US" sz="2000" dirty="0"/>
              <a:t>-  The  head  is  situated  superiorly  in  the  </a:t>
            </a:r>
            <a:r>
              <a:rPr lang="en-US" sz="2000" b="1" dirty="0" err="1"/>
              <a:t>epitympanic</a:t>
            </a:r>
            <a:r>
              <a:rPr lang="en-US" sz="2000" b="1" dirty="0"/>
              <a:t>  recess</a:t>
            </a:r>
            <a:r>
              <a:rPr lang="en-US" sz="2000" dirty="0"/>
              <a:t>;  and </a:t>
            </a:r>
          </a:p>
          <a:p>
            <a:pPr marL="0" indent="0">
              <a:buNone/>
            </a:pPr>
            <a:r>
              <a:rPr lang="en-US" sz="2000" dirty="0"/>
              <a:t>articulates posteriorly with </a:t>
            </a:r>
            <a:r>
              <a:rPr lang="en-US" sz="2000" b="1" dirty="0"/>
              <a:t>incus. </a:t>
            </a:r>
            <a:r>
              <a:rPr lang="en-US" sz="2000" dirty="0"/>
              <a:t>The handle is attached to inner </a:t>
            </a:r>
          </a:p>
          <a:p>
            <a:pPr marL="0" indent="0">
              <a:buNone/>
            </a:pPr>
            <a:r>
              <a:rPr lang="en-US" sz="2000" dirty="0"/>
              <a:t>surface of ear drum, while the </a:t>
            </a:r>
            <a:r>
              <a:rPr lang="en-US" sz="2000" i="1" dirty="0"/>
              <a:t>anterior process </a:t>
            </a:r>
            <a:r>
              <a:rPr lang="en-US" sz="2000" dirty="0"/>
              <a:t>is attached to the </a:t>
            </a:r>
          </a:p>
          <a:p>
            <a:pPr marL="0" indent="0">
              <a:buNone/>
            </a:pPr>
            <a:r>
              <a:rPr lang="en-US" sz="2000" dirty="0"/>
              <a:t>anterior wall of tympanic cavity by a </a:t>
            </a:r>
            <a:r>
              <a:rPr lang="en-US" sz="2000" b="1" dirty="0"/>
              <a:t>ligament</a:t>
            </a:r>
            <a:r>
              <a:rPr lang="en-US" sz="2000" dirty="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57088"/>
            <a:ext cx="8932848" cy="372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2064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chor="ctr"/>
          <a:lstStyle/>
          <a:p>
            <a:pPr algn="ctr" eaLnBrk="1" hangingPunct="1"/>
            <a:r>
              <a:rPr lang="en-US" sz="4000" smtClean="0">
                <a:latin typeface="Castellar" pitchFamily="18" charset="0"/>
              </a:rPr>
              <a:t>The malleus</a:t>
            </a:r>
          </a:p>
        </p:txBody>
      </p:sp>
      <p:sp>
        <p:nvSpPr>
          <p:cNvPr id="14340" name="Rectangle 4"/>
          <p:cNvSpPr>
            <a:spLocks noGrp="1" noChangeArrowheads="1"/>
          </p:cNvSpPr>
          <p:nvPr>
            <p:ph type="body" sz="half" idx="2"/>
          </p:nvPr>
        </p:nvSpPr>
        <p:spPr>
          <a:xfrm>
            <a:off x="6324600" y="2895600"/>
            <a:ext cx="2667000" cy="1981200"/>
          </a:xfrm>
        </p:spPr>
        <p:txBody>
          <a:bodyPr/>
          <a:lstStyle/>
          <a:p>
            <a:pPr eaLnBrk="1" hangingPunct="1">
              <a:lnSpc>
                <a:spcPct val="140000"/>
              </a:lnSpc>
              <a:buFont typeface="Wingdings" pitchFamily="2" charset="2"/>
              <a:buChar char="("/>
            </a:pPr>
            <a:r>
              <a:rPr lang="en-US" sz="2000" smtClean="0">
                <a:latin typeface="Franklin Gothic Book" pitchFamily="34" charset="0"/>
              </a:rPr>
              <a:t>Manubrium</a:t>
            </a:r>
          </a:p>
          <a:p>
            <a:pPr eaLnBrk="1" hangingPunct="1">
              <a:lnSpc>
                <a:spcPct val="140000"/>
              </a:lnSpc>
              <a:buFont typeface="Wingdings" pitchFamily="2" charset="2"/>
              <a:buChar char="("/>
            </a:pPr>
            <a:r>
              <a:rPr lang="en-US" sz="2000" smtClean="0">
                <a:latin typeface="Franklin Gothic Book" pitchFamily="34" charset="0"/>
              </a:rPr>
              <a:t>Neck</a:t>
            </a:r>
          </a:p>
          <a:p>
            <a:pPr eaLnBrk="1" hangingPunct="1">
              <a:lnSpc>
                <a:spcPct val="140000"/>
              </a:lnSpc>
              <a:buFont typeface="Wingdings" pitchFamily="2" charset="2"/>
              <a:buChar char="("/>
            </a:pPr>
            <a:r>
              <a:rPr lang="en-US" sz="2000" smtClean="0">
                <a:latin typeface="Franklin Gothic Book" pitchFamily="34" charset="0"/>
              </a:rPr>
              <a:t>Head</a:t>
            </a:r>
          </a:p>
          <a:p>
            <a:pPr eaLnBrk="1" hangingPunct="1">
              <a:lnSpc>
                <a:spcPct val="140000"/>
              </a:lnSpc>
              <a:buFont typeface="Wingdings" pitchFamily="2" charset="2"/>
              <a:buChar char="("/>
            </a:pPr>
            <a:r>
              <a:rPr lang="en-US" sz="2000" smtClean="0">
                <a:latin typeface="Franklin Gothic Book" pitchFamily="34" charset="0"/>
              </a:rPr>
              <a:t>Lateral process</a:t>
            </a:r>
          </a:p>
          <a:p>
            <a:pPr eaLnBrk="1" hangingPunct="1">
              <a:lnSpc>
                <a:spcPct val="140000"/>
              </a:lnSpc>
              <a:buFont typeface="Wingdings" pitchFamily="2" charset="2"/>
              <a:buChar char="("/>
            </a:pPr>
            <a:endParaRPr lang="en-US" sz="2000" smtClean="0">
              <a:latin typeface="Franklin Gothic Book" pitchFamily="34" charset="0"/>
            </a:endParaRPr>
          </a:p>
          <a:p>
            <a:pPr eaLnBrk="1" hangingPunct="1">
              <a:lnSpc>
                <a:spcPct val="140000"/>
              </a:lnSpc>
              <a:buFont typeface="Wingdings" pitchFamily="2" charset="2"/>
              <a:buChar char="("/>
            </a:pPr>
            <a:endParaRPr lang="en-US" sz="2000" smtClean="0">
              <a:latin typeface="Palatino" charset="0"/>
            </a:endParaRPr>
          </a:p>
        </p:txBody>
      </p:sp>
      <p:pic>
        <p:nvPicPr>
          <p:cNvPr id="2"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698500" y="1935163"/>
            <a:ext cx="5016500" cy="4402137"/>
          </a:xfrm>
        </p:spPr>
      </p:pic>
    </p:spTree>
    <p:extLst>
      <p:ext uri="{BB962C8B-B14F-4D97-AF65-F5344CB8AC3E}">
        <p14:creationId xmlns:p14="http://schemas.microsoft.com/office/powerpoint/2010/main" val="1706321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4340">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4340">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4340">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434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915" y="0"/>
            <a:ext cx="8229600" cy="6669360"/>
          </a:xfrm>
        </p:spPr>
        <p:txBody>
          <a:bodyPr>
            <a:normAutofit/>
          </a:bodyPr>
          <a:lstStyle/>
          <a:p>
            <a:pPr marL="0" indent="0" algn="ctr">
              <a:buNone/>
            </a:pPr>
            <a:r>
              <a:rPr lang="en-US" b="1" dirty="0">
                <a:solidFill>
                  <a:srgbClr val="FF0000"/>
                </a:solidFill>
              </a:rPr>
              <a:t>Incus:  </a:t>
            </a:r>
          </a:p>
          <a:p>
            <a:pPr marL="0" indent="0">
              <a:buNone/>
            </a:pPr>
            <a:r>
              <a:rPr lang="en-US" sz="2400" dirty="0"/>
              <a:t>-  It has a large body and two processes. </a:t>
            </a:r>
          </a:p>
          <a:p>
            <a:pPr marL="0" indent="0">
              <a:buNone/>
            </a:pPr>
            <a:r>
              <a:rPr lang="en-US" sz="2400" dirty="0"/>
              <a:t>-  Head is compressed; and articulates with head of malleus. </a:t>
            </a:r>
          </a:p>
          <a:p>
            <a:pPr marL="0" indent="0">
              <a:buNone/>
            </a:pPr>
            <a:r>
              <a:rPr lang="en-US" sz="2400" dirty="0"/>
              <a:t>-  Long  process  is  directed  downwards  parallel  to  the  handle  of </a:t>
            </a:r>
            <a:r>
              <a:rPr lang="en-US" sz="2400" dirty="0" smtClean="0"/>
              <a:t>malleus</a:t>
            </a:r>
            <a:r>
              <a:rPr lang="en-US" sz="2400" dirty="0"/>
              <a:t>; and articulates with head of stapes. </a:t>
            </a:r>
          </a:p>
          <a:p>
            <a:pPr marL="0" indent="0">
              <a:buNone/>
            </a:pPr>
            <a:r>
              <a:rPr lang="en-US" sz="2400" dirty="0"/>
              <a:t>-  Short  (posterior)  process:  is  attached  to  the  posterior  wall  of </a:t>
            </a:r>
            <a:r>
              <a:rPr lang="en-US" sz="2400" dirty="0" smtClean="0"/>
              <a:t>tympanic </a:t>
            </a:r>
            <a:r>
              <a:rPr lang="en-US" sz="2400" dirty="0"/>
              <a:t>cavity by a ligament.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15" y="2996952"/>
            <a:ext cx="8761413"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6230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chor="ctr"/>
          <a:lstStyle/>
          <a:p>
            <a:pPr algn="ctr" eaLnBrk="1" hangingPunct="1"/>
            <a:r>
              <a:rPr lang="en-US" sz="4000" smtClean="0">
                <a:latin typeface="Castellar" pitchFamily="18" charset="0"/>
              </a:rPr>
              <a:t>The incus</a:t>
            </a:r>
          </a:p>
        </p:txBody>
      </p:sp>
      <p:sp>
        <p:nvSpPr>
          <p:cNvPr id="16387" name="Rectangle 3"/>
          <p:cNvSpPr>
            <a:spLocks noGrp="1" noChangeArrowheads="1"/>
          </p:cNvSpPr>
          <p:nvPr>
            <p:ph type="body" sz="half" idx="1"/>
          </p:nvPr>
        </p:nvSpPr>
        <p:spPr>
          <a:xfrm>
            <a:off x="304800" y="2895600"/>
            <a:ext cx="2895600" cy="2133600"/>
          </a:xfrm>
        </p:spPr>
        <p:txBody>
          <a:bodyPr/>
          <a:lstStyle/>
          <a:p>
            <a:pPr eaLnBrk="1" hangingPunct="1">
              <a:lnSpc>
                <a:spcPct val="150000"/>
              </a:lnSpc>
              <a:buFont typeface="Wingdings" pitchFamily="2" charset="2"/>
              <a:buChar char="I"/>
            </a:pPr>
            <a:r>
              <a:rPr lang="en-US" sz="2000" smtClean="0">
                <a:latin typeface="Franklin Gothic Book" pitchFamily="34" charset="0"/>
              </a:rPr>
              <a:t>Short process</a:t>
            </a:r>
          </a:p>
          <a:p>
            <a:pPr eaLnBrk="1" hangingPunct="1">
              <a:lnSpc>
                <a:spcPct val="150000"/>
              </a:lnSpc>
              <a:buFont typeface="Wingdings" pitchFamily="2" charset="2"/>
              <a:buChar char="I"/>
            </a:pPr>
            <a:r>
              <a:rPr lang="en-US" sz="2000" smtClean="0">
                <a:latin typeface="Franklin Gothic Book" pitchFamily="34" charset="0"/>
              </a:rPr>
              <a:t>Long process</a:t>
            </a:r>
          </a:p>
          <a:p>
            <a:pPr eaLnBrk="1" hangingPunct="1">
              <a:lnSpc>
                <a:spcPct val="150000"/>
              </a:lnSpc>
              <a:buFont typeface="Wingdings" pitchFamily="2" charset="2"/>
              <a:buChar char="I"/>
            </a:pPr>
            <a:r>
              <a:rPr lang="en-US" sz="2000" smtClean="0">
                <a:latin typeface="Franklin Gothic Book" pitchFamily="34" charset="0"/>
              </a:rPr>
              <a:t>Lenticular process</a:t>
            </a:r>
          </a:p>
          <a:p>
            <a:pPr eaLnBrk="1" hangingPunct="1">
              <a:buFont typeface="Wingdings" pitchFamily="2" charset="2"/>
              <a:buChar char="I"/>
            </a:pPr>
            <a:r>
              <a:rPr lang="en-US" sz="2000" smtClean="0">
                <a:latin typeface="Franklin Gothic Book" pitchFamily="34" charset="0"/>
              </a:rPr>
              <a:t>Incudostapedial joint</a:t>
            </a:r>
          </a:p>
          <a:p>
            <a:pPr eaLnBrk="1" hangingPunct="1">
              <a:lnSpc>
                <a:spcPct val="150000"/>
              </a:lnSpc>
              <a:buFontTx/>
              <a:buChar char="I"/>
            </a:pPr>
            <a:endParaRPr lang="en-US" sz="2000" smtClean="0">
              <a:latin typeface="Palatino" charset="0"/>
            </a:endParaRPr>
          </a:p>
        </p:txBody>
      </p:sp>
      <p:pic>
        <p:nvPicPr>
          <p:cNvPr id="16388"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429000" y="1676400"/>
            <a:ext cx="5473700" cy="4154488"/>
          </a:xfrm>
        </p:spPr>
      </p:pic>
    </p:spTree>
    <p:extLst>
      <p:ext uri="{BB962C8B-B14F-4D97-AF65-F5344CB8AC3E}">
        <p14:creationId xmlns:p14="http://schemas.microsoft.com/office/powerpoint/2010/main" val="2068816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38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6387">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6387">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95604"/>
            <a:ext cx="8301608" cy="6673144"/>
          </a:xfrm>
        </p:spPr>
        <p:txBody>
          <a:bodyPr/>
          <a:lstStyle/>
          <a:p>
            <a:pPr marL="0" indent="0" algn="ctr">
              <a:buNone/>
            </a:pPr>
            <a:r>
              <a:rPr lang="en-US" b="1" dirty="0">
                <a:solidFill>
                  <a:srgbClr val="FF0000"/>
                </a:solidFill>
              </a:rPr>
              <a:t>Stapes</a:t>
            </a:r>
            <a:r>
              <a:rPr lang="en-US" dirty="0"/>
              <a:t>  </a:t>
            </a:r>
            <a:endParaRPr lang="en-US" dirty="0" smtClean="0"/>
          </a:p>
          <a:p>
            <a:pPr marL="0" indent="0">
              <a:buNone/>
            </a:pPr>
            <a:r>
              <a:rPr lang="en-US" sz="2800" dirty="0" smtClean="0"/>
              <a:t>  </a:t>
            </a:r>
            <a:r>
              <a:rPr lang="en-US" sz="2800" dirty="0"/>
              <a:t>It has a head, neck, base and two limbs. </a:t>
            </a:r>
          </a:p>
          <a:p>
            <a:pPr marL="0" indent="0">
              <a:buNone/>
            </a:pPr>
            <a:r>
              <a:rPr lang="en-US" sz="2800" dirty="0"/>
              <a:t>-  The small head articulates with long process of incus. </a:t>
            </a:r>
          </a:p>
          <a:p>
            <a:pPr marL="0" indent="0">
              <a:buNone/>
            </a:pPr>
            <a:r>
              <a:rPr lang="en-US" sz="2800" dirty="0"/>
              <a:t>-  Neck receives the insertion of </a:t>
            </a:r>
            <a:r>
              <a:rPr lang="en-US" sz="2800" dirty="0" err="1"/>
              <a:t>stapedius</a:t>
            </a:r>
            <a:r>
              <a:rPr lang="en-US" sz="2800" dirty="0"/>
              <a:t>. </a:t>
            </a:r>
          </a:p>
          <a:p>
            <a:pPr marL="0" indent="0">
              <a:buNone/>
            </a:pPr>
            <a:r>
              <a:rPr lang="en-US" sz="2800" dirty="0"/>
              <a:t>-  The  base  is  attached  to  the  margins  of  fenestra  </a:t>
            </a:r>
            <a:r>
              <a:rPr lang="en-US" sz="2800" dirty="0" err="1"/>
              <a:t>vestibuli</a:t>
            </a:r>
            <a:r>
              <a:rPr lang="en-US" sz="2800" dirty="0"/>
              <a:t>  by  an </a:t>
            </a:r>
            <a:r>
              <a:rPr lang="en-US" sz="2800" dirty="0" smtClean="0"/>
              <a:t>annular </a:t>
            </a:r>
            <a:r>
              <a:rPr lang="en-US" sz="2800" dirty="0"/>
              <a:t>ligament. </a:t>
            </a:r>
          </a:p>
          <a:p>
            <a:pPr marL="0" indent="0">
              <a:buNone/>
            </a:pPr>
            <a:endParaRPr lang="en-US" sz="28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95536" y="2852936"/>
            <a:ext cx="8229600" cy="3424238"/>
          </a:xfrm>
          <a:prstGeom prst="rect">
            <a:avLst/>
          </a:prstGeom>
        </p:spPr>
      </p:pic>
    </p:spTree>
    <p:extLst>
      <p:ext uri="{BB962C8B-B14F-4D97-AF65-F5344CB8AC3E}">
        <p14:creationId xmlns:p14="http://schemas.microsoft.com/office/powerpoint/2010/main" val="7399415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ctr"/>
          <a:lstStyle/>
          <a:p>
            <a:pPr algn="ctr" eaLnBrk="1" hangingPunct="1"/>
            <a:r>
              <a:rPr lang="en-US" sz="4000" smtClean="0">
                <a:latin typeface="Castellar" pitchFamily="18" charset="0"/>
              </a:rPr>
              <a:t>The stapes</a:t>
            </a:r>
          </a:p>
        </p:txBody>
      </p:sp>
      <p:sp>
        <p:nvSpPr>
          <p:cNvPr id="18436" name="Rectangle 4"/>
          <p:cNvSpPr>
            <a:spLocks noGrp="1" noChangeArrowheads="1"/>
          </p:cNvSpPr>
          <p:nvPr>
            <p:ph type="body" sz="half" idx="2"/>
          </p:nvPr>
        </p:nvSpPr>
        <p:spPr>
          <a:xfrm>
            <a:off x="6629400" y="2667000"/>
            <a:ext cx="2362200" cy="2316163"/>
          </a:xfrm>
        </p:spPr>
        <p:txBody>
          <a:bodyPr>
            <a:normAutofit fontScale="92500" lnSpcReduction="10000"/>
          </a:bodyPr>
          <a:lstStyle/>
          <a:p>
            <a:pPr eaLnBrk="1" hangingPunct="1">
              <a:lnSpc>
                <a:spcPct val="140000"/>
              </a:lnSpc>
              <a:buFont typeface="Webdings" pitchFamily="18" charset="2"/>
              <a:buChar char="º"/>
            </a:pPr>
            <a:r>
              <a:rPr lang="en-US" sz="2000" smtClean="0">
                <a:latin typeface="Franklin Gothic Book" pitchFamily="34" charset="0"/>
              </a:rPr>
              <a:t>Head</a:t>
            </a:r>
          </a:p>
          <a:p>
            <a:pPr eaLnBrk="1" hangingPunct="1">
              <a:lnSpc>
                <a:spcPct val="140000"/>
              </a:lnSpc>
              <a:buFont typeface="Webdings" pitchFamily="18" charset="2"/>
              <a:buChar char="º"/>
            </a:pPr>
            <a:r>
              <a:rPr lang="en-US" sz="2000" smtClean="0">
                <a:latin typeface="Franklin Gothic Book" pitchFamily="34" charset="0"/>
              </a:rPr>
              <a:t>Neck</a:t>
            </a:r>
          </a:p>
          <a:p>
            <a:pPr eaLnBrk="1" hangingPunct="1">
              <a:lnSpc>
                <a:spcPct val="140000"/>
              </a:lnSpc>
              <a:buFont typeface="Webdings" pitchFamily="18" charset="2"/>
              <a:buChar char="º"/>
            </a:pPr>
            <a:r>
              <a:rPr lang="en-US" sz="2000" smtClean="0">
                <a:latin typeface="Franklin Gothic Book" pitchFamily="34" charset="0"/>
              </a:rPr>
              <a:t>Anterior crus</a:t>
            </a:r>
          </a:p>
          <a:p>
            <a:pPr eaLnBrk="1" hangingPunct="1">
              <a:lnSpc>
                <a:spcPct val="140000"/>
              </a:lnSpc>
              <a:buFont typeface="Webdings" pitchFamily="18" charset="2"/>
              <a:buChar char="º"/>
            </a:pPr>
            <a:r>
              <a:rPr lang="en-US" sz="2000" smtClean="0">
                <a:latin typeface="Franklin Gothic Book" pitchFamily="34" charset="0"/>
              </a:rPr>
              <a:t>Posterior crus</a:t>
            </a:r>
          </a:p>
          <a:p>
            <a:pPr eaLnBrk="1" hangingPunct="1">
              <a:lnSpc>
                <a:spcPct val="140000"/>
              </a:lnSpc>
              <a:buFont typeface="Webdings" pitchFamily="18" charset="2"/>
              <a:buChar char="º"/>
            </a:pPr>
            <a:r>
              <a:rPr lang="en-US" sz="2000" smtClean="0">
                <a:latin typeface="Franklin Gothic Book" pitchFamily="34" charset="0"/>
              </a:rPr>
              <a:t>Footplate</a:t>
            </a:r>
          </a:p>
          <a:p>
            <a:pPr eaLnBrk="1" hangingPunct="1">
              <a:lnSpc>
                <a:spcPct val="140000"/>
              </a:lnSpc>
              <a:buFont typeface="Webdings" pitchFamily="18" charset="2"/>
              <a:buChar char="º"/>
            </a:pPr>
            <a:endParaRPr lang="en-US" sz="2000" smtClean="0">
              <a:latin typeface="Palatino" charset="0"/>
            </a:endParaRPr>
          </a:p>
          <a:p>
            <a:pPr eaLnBrk="1" hangingPunct="1">
              <a:lnSpc>
                <a:spcPct val="140000"/>
              </a:lnSpc>
              <a:buFontTx/>
              <a:buChar char="º"/>
            </a:pPr>
            <a:endParaRPr lang="en-US" sz="2000" smtClean="0">
              <a:latin typeface="Palatino" charset="0"/>
            </a:endParaRPr>
          </a:p>
        </p:txBody>
      </p:sp>
      <p:pic>
        <p:nvPicPr>
          <p:cNvPr id="2"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457200" y="1676400"/>
            <a:ext cx="5562600" cy="4722813"/>
          </a:xfrm>
        </p:spPr>
      </p:pic>
    </p:spTree>
    <p:extLst>
      <p:ext uri="{BB962C8B-B14F-4D97-AF65-F5344CB8AC3E}">
        <p14:creationId xmlns:p14="http://schemas.microsoft.com/office/powerpoint/2010/main" val="1122836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436">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8436">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8436">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8436">
                                            <p:txEl>
                                              <p:pRg st="3" end="3"/>
                                            </p:txEl>
                                          </p:spTgt>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184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chor="ctr">
            <a:normAutofit fontScale="90000"/>
          </a:bodyPr>
          <a:lstStyle/>
          <a:p>
            <a:pPr algn="ctr" eaLnBrk="1" hangingPunct="1"/>
            <a:r>
              <a:rPr lang="en-US" sz="3600" smtClean="0">
                <a:latin typeface="Castellar" pitchFamily="18" charset="0"/>
              </a:rPr>
              <a:t>Articulated ossicular chain</a:t>
            </a:r>
          </a:p>
        </p:txBody>
      </p:sp>
      <p:pic>
        <p:nvPicPr>
          <p:cNvPr id="20483"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325688" y="1676400"/>
            <a:ext cx="4370387" cy="4876800"/>
          </a:xfrm>
        </p:spPr>
      </p:pic>
    </p:spTree>
    <p:extLst>
      <p:ext uri="{BB962C8B-B14F-4D97-AF65-F5344CB8AC3E}">
        <p14:creationId xmlns:p14="http://schemas.microsoft.com/office/powerpoint/2010/main" val="215698413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5760"/>
            <a:ext cx="9144000" cy="1139825"/>
          </a:xfrm>
        </p:spPr>
        <p:txBody>
          <a:bodyPr anchor="ctr">
            <a:normAutofit fontScale="90000"/>
          </a:bodyPr>
          <a:lstStyle/>
          <a:p>
            <a:pPr algn="ctr" eaLnBrk="1" hangingPunct="1"/>
            <a:r>
              <a:rPr lang="en-US" sz="3600" b="1" dirty="0" smtClean="0">
                <a:solidFill>
                  <a:srgbClr val="FF0000"/>
                </a:solidFill>
                <a:effectLst>
                  <a:outerShdw blurRad="38100" dist="38100" dir="2700000" algn="tl">
                    <a:srgbClr val="000000">
                      <a:alpha val="43137"/>
                    </a:srgbClr>
                  </a:outerShdw>
                </a:effectLst>
                <a:latin typeface="Castellar" pitchFamily="18" charset="0"/>
              </a:rPr>
              <a:t>Ligaments of the </a:t>
            </a:r>
            <a:r>
              <a:rPr lang="en-US" sz="3600" b="1" dirty="0" err="1" smtClean="0">
                <a:solidFill>
                  <a:srgbClr val="FF0000"/>
                </a:solidFill>
                <a:effectLst>
                  <a:outerShdw blurRad="38100" dist="38100" dir="2700000" algn="tl">
                    <a:srgbClr val="000000">
                      <a:alpha val="43137"/>
                    </a:srgbClr>
                  </a:outerShdw>
                </a:effectLst>
                <a:latin typeface="Castellar" pitchFamily="18" charset="0"/>
              </a:rPr>
              <a:t>ossicular</a:t>
            </a:r>
            <a:r>
              <a:rPr lang="en-US" sz="3600" b="1" dirty="0" smtClean="0">
                <a:solidFill>
                  <a:srgbClr val="FF0000"/>
                </a:solidFill>
                <a:effectLst>
                  <a:outerShdw blurRad="38100" dist="38100" dir="2700000" algn="tl">
                    <a:srgbClr val="000000">
                      <a:alpha val="43137"/>
                    </a:srgbClr>
                  </a:outerShdw>
                </a:effectLst>
                <a:latin typeface="Castellar" pitchFamily="18" charset="0"/>
              </a:rPr>
              <a:t> chain</a:t>
            </a:r>
          </a:p>
        </p:txBody>
      </p:sp>
      <p:sp>
        <p:nvSpPr>
          <p:cNvPr id="22531" name="Rectangle 3"/>
          <p:cNvSpPr>
            <a:spLocks noGrp="1" noChangeArrowheads="1"/>
          </p:cNvSpPr>
          <p:nvPr>
            <p:ph type="body" sz="half" idx="1"/>
          </p:nvPr>
        </p:nvSpPr>
        <p:spPr>
          <a:xfrm>
            <a:off x="381000" y="2590800"/>
            <a:ext cx="2438400" cy="2438400"/>
          </a:xfrm>
        </p:spPr>
        <p:txBody>
          <a:bodyPr>
            <a:normAutofit lnSpcReduction="10000"/>
          </a:bodyPr>
          <a:lstStyle/>
          <a:p>
            <a:pPr eaLnBrk="1" hangingPunct="1">
              <a:lnSpc>
                <a:spcPct val="90000"/>
              </a:lnSpc>
              <a:buFont typeface="Wingdings" pitchFamily="2" charset="2"/>
              <a:buChar char="&amp;"/>
            </a:pPr>
            <a:r>
              <a:rPr lang="en-US" sz="2000" dirty="0" smtClean="0">
                <a:latin typeface="Franklin Gothic Book" pitchFamily="34" charset="0"/>
              </a:rPr>
              <a:t>Superior </a:t>
            </a:r>
            <a:r>
              <a:rPr lang="en-US" sz="2000" dirty="0" err="1" smtClean="0">
                <a:latin typeface="Franklin Gothic Book" pitchFamily="34" charset="0"/>
              </a:rPr>
              <a:t>malleal</a:t>
            </a:r>
            <a:r>
              <a:rPr lang="en-US" sz="2000" dirty="0" smtClean="0">
                <a:latin typeface="Franklin Gothic Book" pitchFamily="34" charset="0"/>
              </a:rPr>
              <a:t> ligament</a:t>
            </a:r>
          </a:p>
          <a:p>
            <a:pPr eaLnBrk="1" hangingPunct="1">
              <a:lnSpc>
                <a:spcPct val="90000"/>
              </a:lnSpc>
              <a:buFont typeface="Wingdings" pitchFamily="2" charset="2"/>
              <a:buChar char="&amp;"/>
            </a:pPr>
            <a:r>
              <a:rPr lang="en-US" sz="2000" dirty="0" smtClean="0">
                <a:latin typeface="Franklin Gothic Book" pitchFamily="34" charset="0"/>
              </a:rPr>
              <a:t>Anterior </a:t>
            </a:r>
            <a:r>
              <a:rPr lang="en-US" sz="2000" dirty="0" err="1" smtClean="0">
                <a:latin typeface="Franklin Gothic Book" pitchFamily="34" charset="0"/>
              </a:rPr>
              <a:t>malleal</a:t>
            </a:r>
            <a:r>
              <a:rPr lang="en-US" sz="2000" dirty="0" smtClean="0">
                <a:latin typeface="Franklin Gothic Book" pitchFamily="34" charset="0"/>
              </a:rPr>
              <a:t> ligament</a:t>
            </a:r>
          </a:p>
          <a:p>
            <a:pPr eaLnBrk="1" hangingPunct="1">
              <a:lnSpc>
                <a:spcPct val="90000"/>
              </a:lnSpc>
              <a:buFont typeface="Wingdings" pitchFamily="2" charset="2"/>
              <a:buChar char="&amp;"/>
            </a:pPr>
            <a:r>
              <a:rPr lang="en-US" sz="2000" dirty="0" smtClean="0">
                <a:latin typeface="Franklin Gothic Book" pitchFamily="34" charset="0"/>
              </a:rPr>
              <a:t>Lateral </a:t>
            </a:r>
            <a:r>
              <a:rPr lang="en-US" sz="2000" dirty="0" err="1" smtClean="0">
                <a:latin typeface="Franklin Gothic Book" pitchFamily="34" charset="0"/>
              </a:rPr>
              <a:t>malleal</a:t>
            </a:r>
            <a:r>
              <a:rPr lang="en-US" sz="2000" dirty="0" smtClean="0">
                <a:latin typeface="Franklin Gothic Book" pitchFamily="34" charset="0"/>
              </a:rPr>
              <a:t> ligament</a:t>
            </a:r>
          </a:p>
          <a:p>
            <a:pPr eaLnBrk="1" hangingPunct="1">
              <a:lnSpc>
                <a:spcPct val="90000"/>
              </a:lnSpc>
              <a:buFont typeface="Wingdings" pitchFamily="2" charset="2"/>
              <a:buChar char="&amp;"/>
            </a:pPr>
            <a:r>
              <a:rPr lang="en-US" sz="2000" dirty="0" smtClean="0">
                <a:latin typeface="Franklin Gothic Book" pitchFamily="34" charset="0"/>
              </a:rPr>
              <a:t>Posterior </a:t>
            </a:r>
            <a:r>
              <a:rPr lang="en-US" sz="2000" dirty="0" err="1" smtClean="0">
                <a:latin typeface="Franklin Gothic Book" pitchFamily="34" charset="0"/>
              </a:rPr>
              <a:t>incudal</a:t>
            </a:r>
            <a:r>
              <a:rPr lang="en-US" sz="2000" dirty="0" smtClean="0">
                <a:latin typeface="Franklin Gothic Book" pitchFamily="34" charset="0"/>
              </a:rPr>
              <a:t> ligament</a:t>
            </a:r>
          </a:p>
          <a:p>
            <a:pPr eaLnBrk="1" hangingPunct="1">
              <a:lnSpc>
                <a:spcPct val="90000"/>
              </a:lnSpc>
              <a:buFontTx/>
              <a:buChar char="&amp;"/>
            </a:pPr>
            <a:endParaRPr lang="en-US" sz="2000" dirty="0" smtClean="0"/>
          </a:p>
        </p:txBody>
      </p:sp>
      <p:pic>
        <p:nvPicPr>
          <p:cNvPr id="22532"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059832" y="775988"/>
            <a:ext cx="6211416" cy="6082012"/>
          </a:xfrm>
        </p:spPr>
      </p:pic>
    </p:spTree>
    <p:extLst>
      <p:ext uri="{BB962C8B-B14F-4D97-AF65-F5344CB8AC3E}">
        <p14:creationId xmlns:p14="http://schemas.microsoft.com/office/powerpoint/2010/main" val="3937086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253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2531">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2531">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22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algn="ctr" eaLnBrk="1" hangingPunct="1"/>
            <a:r>
              <a:rPr lang="en-US" sz="3600" smtClean="0">
                <a:latin typeface="Castellar" pitchFamily="18" charset="0"/>
              </a:rPr>
              <a:t>The ossicular chain in place</a:t>
            </a:r>
          </a:p>
        </p:txBody>
      </p:sp>
      <p:pic>
        <p:nvPicPr>
          <p:cNvPr id="23555"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28800" y="1828800"/>
            <a:ext cx="5707063" cy="4546600"/>
          </a:xfrm>
        </p:spPr>
      </p:pic>
    </p:spTree>
    <p:extLst>
      <p:ext uri="{BB962C8B-B14F-4D97-AF65-F5344CB8AC3E}">
        <p14:creationId xmlns:p14="http://schemas.microsoft.com/office/powerpoint/2010/main" val="279022117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AutoShape 1"/>
          <p:cNvSpPr>
            <a:spLocks/>
          </p:cNvSpPr>
          <p:nvPr/>
        </p:nvSpPr>
        <p:spPr bwMode="auto">
          <a:xfrm>
            <a:off x="107504" y="0"/>
            <a:ext cx="8568951" cy="10527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algn="ctr" defTabSz="914400">
              <a:defRPr/>
            </a:pPr>
            <a:r>
              <a:rPr lang="en-US" sz="4400" b="1" dirty="0">
                <a:solidFill>
                  <a:srgbClr val="E13F3B"/>
                </a:solidFill>
                <a:effectLst>
                  <a:outerShdw blurRad="38100" dist="38100" dir="2700000" algn="tl">
                    <a:srgbClr val="C0C0C0"/>
                  </a:outerShdw>
                </a:effectLst>
              </a:rPr>
              <a:t>Muscles </a:t>
            </a:r>
            <a:r>
              <a:rPr lang="en-US" sz="4400" b="1" dirty="0" smtClean="0">
                <a:solidFill>
                  <a:srgbClr val="E13F3B"/>
                </a:solidFill>
                <a:effectLst>
                  <a:outerShdw blurRad="38100" dist="38100" dir="2700000" algn="tl">
                    <a:srgbClr val="C0C0C0"/>
                  </a:outerShdw>
                </a:effectLst>
              </a:rPr>
              <a:t>of tympanic </a:t>
            </a:r>
            <a:r>
              <a:rPr lang="en-US" sz="4400" b="1" dirty="0">
                <a:solidFill>
                  <a:srgbClr val="E13F3B"/>
                </a:solidFill>
                <a:effectLst>
                  <a:outerShdw blurRad="38100" dist="38100" dir="2700000" algn="tl">
                    <a:srgbClr val="C0C0C0"/>
                  </a:outerShdw>
                </a:effectLst>
              </a:rPr>
              <a:t>cavity </a:t>
            </a:r>
            <a:endParaRPr lang="en-US" sz="1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036368"/>
            <a:ext cx="7429873" cy="5178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2248681"/>
      </p:ext>
    </p:extLst>
  </p:cSld>
  <p:clrMapOvr>
    <a:masterClrMapping/>
  </p:clrMapOvr>
  <p:transition spd="med">
    <p:dissolv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009531"/>
          </a:xfrm>
        </p:spPr>
        <p:txBody>
          <a:bodyPr>
            <a:normAutofit fontScale="85000" lnSpcReduction="20000"/>
          </a:bodyPr>
          <a:lstStyle/>
          <a:p>
            <a:pPr marL="0" indent="0">
              <a:buNone/>
            </a:pPr>
            <a:r>
              <a:rPr lang="en-US" b="1" dirty="0">
                <a:solidFill>
                  <a:srgbClr val="FF0000"/>
                </a:solidFill>
              </a:rPr>
              <a:t>1.  Tensor tympani:  </a:t>
            </a:r>
          </a:p>
          <a:p>
            <a:pPr marL="0" indent="0">
              <a:buNone/>
            </a:pPr>
            <a:r>
              <a:rPr lang="en-US" b="1" dirty="0">
                <a:solidFill>
                  <a:schemeClr val="tx2">
                    <a:lumMod val="40000"/>
                    <a:lumOff val="60000"/>
                  </a:schemeClr>
                </a:solidFill>
              </a:rPr>
              <a:t>Origin</a:t>
            </a:r>
            <a:r>
              <a:rPr lang="en-US" dirty="0"/>
              <a:t>: from the wall of cartilaginous auditory tube. </a:t>
            </a:r>
          </a:p>
          <a:p>
            <a:pPr marL="0" indent="0">
              <a:buNone/>
            </a:pPr>
            <a:r>
              <a:rPr lang="en-US" b="1" dirty="0">
                <a:solidFill>
                  <a:schemeClr val="tx2">
                    <a:lumMod val="40000"/>
                    <a:lumOff val="60000"/>
                  </a:schemeClr>
                </a:solidFill>
              </a:rPr>
              <a:t>Insertion</a:t>
            </a:r>
            <a:r>
              <a:rPr lang="en-US" dirty="0"/>
              <a:t>: into root of handle of malleus. </a:t>
            </a:r>
          </a:p>
          <a:p>
            <a:pPr marL="0" indent="0">
              <a:buNone/>
            </a:pPr>
            <a:r>
              <a:rPr lang="en-US" b="1" dirty="0">
                <a:solidFill>
                  <a:schemeClr val="tx2">
                    <a:lumMod val="40000"/>
                    <a:lumOff val="60000"/>
                  </a:schemeClr>
                </a:solidFill>
              </a:rPr>
              <a:t>Nerve supply: </a:t>
            </a:r>
            <a:r>
              <a:rPr lang="en-US" dirty="0"/>
              <a:t>Mandibular nerve, through the nerve to </a:t>
            </a:r>
          </a:p>
          <a:p>
            <a:pPr marL="0" indent="0">
              <a:buNone/>
            </a:pPr>
            <a:r>
              <a:rPr lang="en-US" dirty="0"/>
              <a:t>medial </a:t>
            </a:r>
            <a:r>
              <a:rPr lang="en-US" dirty="0" err="1"/>
              <a:t>pterygoid</a:t>
            </a:r>
            <a:r>
              <a:rPr lang="en-US" dirty="0"/>
              <a:t> (the muscle is derived from the first </a:t>
            </a:r>
          </a:p>
          <a:p>
            <a:pPr marL="0" indent="0">
              <a:buNone/>
            </a:pPr>
            <a:r>
              <a:rPr lang="en-US" dirty="0"/>
              <a:t>pharyngeal arch). </a:t>
            </a:r>
          </a:p>
          <a:p>
            <a:pPr marL="0" indent="0">
              <a:buNone/>
            </a:pPr>
            <a:r>
              <a:rPr lang="en-US" b="1" dirty="0">
                <a:solidFill>
                  <a:srgbClr val="FF0000"/>
                </a:solidFill>
              </a:rPr>
              <a:t>2.  </a:t>
            </a:r>
            <a:r>
              <a:rPr lang="en-US" b="1" dirty="0" err="1">
                <a:solidFill>
                  <a:srgbClr val="FF0000"/>
                </a:solidFill>
              </a:rPr>
              <a:t>Stapedius</a:t>
            </a:r>
            <a:r>
              <a:rPr lang="en-US" b="1" dirty="0">
                <a:solidFill>
                  <a:srgbClr val="FF0000"/>
                </a:solidFill>
              </a:rPr>
              <a:t> muscle:  </a:t>
            </a:r>
          </a:p>
          <a:p>
            <a:pPr marL="0" indent="0">
              <a:buNone/>
            </a:pPr>
            <a:r>
              <a:rPr lang="en-US" b="1" dirty="0">
                <a:solidFill>
                  <a:srgbClr val="00B0F0"/>
                </a:solidFill>
              </a:rPr>
              <a:t>Origin: </a:t>
            </a:r>
            <a:r>
              <a:rPr lang="en-US" dirty="0"/>
              <a:t>from the posterior wall of middle ear. </a:t>
            </a:r>
          </a:p>
          <a:p>
            <a:pPr marL="0" indent="0">
              <a:buNone/>
            </a:pPr>
            <a:r>
              <a:rPr lang="en-US" b="1" dirty="0">
                <a:solidFill>
                  <a:srgbClr val="00B0F0"/>
                </a:solidFill>
              </a:rPr>
              <a:t>Insertion</a:t>
            </a:r>
            <a:r>
              <a:rPr lang="en-US" dirty="0"/>
              <a:t>: into neck of stapes. </a:t>
            </a:r>
          </a:p>
          <a:p>
            <a:pPr marL="0" indent="0">
              <a:buNone/>
            </a:pPr>
            <a:r>
              <a:rPr lang="en-US" b="1" dirty="0">
                <a:solidFill>
                  <a:srgbClr val="00B0F0"/>
                </a:solidFill>
              </a:rPr>
              <a:t>Nerve  supply:  </a:t>
            </a:r>
            <a:r>
              <a:rPr lang="en-US" dirty="0"/>
              <a:t>Facial  nerve  (the  muscle  is  derived </a:t>
            </a:r>
          </a:p>
          <a:p>
            <a:pPr marL="0" indent="0">
              <a:buNone/>
            </a:pPr>
            <a:r>
              <a:rPr lang="en-US" dirty="0"/>
              <a:t>from the second pharyngeal arch). </a:t>
            </a:r>
          </a:p>
          <a:p>
            <a:pPr marL="0" indent="0">
              <a:buNone/>
            </a:pPr>
            <a:r>
              <a:rPr lang="en-US" dirty="0">
                <a:solidFill>
                  <a:srgbClr val="0070C0"/>
                </a:solidFill>
                <a:effectLst>
                  <a:outerShdw blurRad="38100" dist="38100" dir="2700000" algn="tl">
                    <a:srgbClr val="000000">
                      <a:alpha val="43137"/>
                    </a:srgbClr>
                  </a:outerShdw>
                </a:effectLst>
              </a:rPr>
              <a:t>Action:  </a:t>
            </a:r>
            <a:r>
              <a:rPr lang="en-US" dirty="0"/>
              <a:t>Both  muscles  dampen  the  noise  of  sounds </a:t>
            </a:r>
          </a:p>
          <a:p>
            <a:pPr marL="0" indent="0">
              <a:buNone/>
            </a:pPr>
            <a:r>
              <a:rPr lang="en-US" dirty="0"/>
              <a:t>(such as sounds of mastication), as they dampen down </a:t>
            </a:r>
          </a:p>
          <a:p>
            <a:pPr marL="0" indent="0">
              <a:buNone/>
            </a:pPr>
            <a:r>
              <a:rPr lang="en-US" dirty="0"/>
              <a:t>the vibrations of malleus and stapes. </a:t>
            </a:r>
          </a:p>
        </p:txBody>
      </p:sp>
    </p:spTree>
    <p:extLst>
      <p:ext uri="{BB962C8B-B14F-4D97-AF65-F5344CB8AC3E}">
        <p14:creationId xmlns:p14="http://schemas.microsoft.com/office/powerpoint/2010/main" val="2532855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2"/>
            </p:custDataLst>
          </p:nvPr>
        </p:nvSpPr>
        <p:spPr/>
        <p:txBody>
          <a:bodyPr/>
          <a:lstStyle/>
          <a:p>
            <a:pPr eaLnBrk="1" hangingPunct="1"/>
            <a:r>
              <a:rPr lang="en-US" altLang="en-US" b="1" dirty="0" smtClean="0">
                <a:solidFill>
                  <a:srgbClr val="FF0000"/>
                </a:solidFill>
                <a:effectLst>
                  <a:outerShdw blurRad="38100" dist="38100" dir="2700000" algn="tl">
                    <a:srgbClr val="000000">
                      <a:alpha val="43137"/>
                    </a:srgbClr>
                  </a:outerShdw>
                </a:effectLst>
              </a:rPr>
              <a:t>Middle Ear Muscles</a:t>
            </a:r>
          </a:p>
        </p:txBody>
      </p:sp>
      <p:sp>
        <p:nvSpPr>
          <p:cNvPr id="36867" name="Rectangle 3"/>
          <p:cNvSpPr>
            <a:spLocks noGrp="1" noChangeArrowheads="1"/>
          </p:cNvSpPr>
          <p:nvPr>
            <p:ph type="body" idx="1"/>
            <p:custDataLst>
              <p:tags r:id="rId3"/>
            </p:custDataLst>
          </p:nvPr>
        </p:nvSpPr>
        <p:spPr>
          <a:xfrm>
            <a:off x="228600" y="1981200"/>
            <a:ext cx="5181600" cy="4495800"/>
          </a:xfrm>
        </p:spPr>
        <p:txBody>
          <a:bodyPr>
            <a:normAutofit/>
          </a:bodyPr>
          <a:lstStyle/>
          <a:p>
            <a:pPr eaLnBrk="1" hangingPunct="1">
              <a:lnSpc>
                <a:spcPct val="80000"/>
              </a:lnSpc>
            </a:pPr>
            <a:r>
              <a:rPr lang="en-US" altLang="en-US" sz="2800" dirty="0" smtClean="0"/>
              <a:t>Middle Ear Muscle Function:</a:t>
            </a:r>
          </a:p>
          <a:p>
            <a:pPr lvl="1" eaLnBrk="1" hangingPunct="1">
              <a:lnSpc>
                <a:spcPct val="80000"/>
              </a:lnSpc>
            </a:pPr>
            <a:r>
              <a:rPr lang="en-US" altLang="en-US" sz="2400" dirty="0" smtClean="0"/>
              <a:t>Help maintain </a:t>
            </a:r>
            <a:r>
              <a:rPr lang="en-US" altLang="en-US" sz="2400" dirty="0" err="1" smtClean="0"/>
              <a:t>ossicles</a:t>
            </a:r>
            <a:r>
              <a:rPr lang="en-US" altLang="en-US" sz="2400" dirty="0" smtClean="0"/>
              <a:t> in proper position</a:t>
            </a:r>
          </a:p>
          <a:p>
            <a:pPr lvl="1" eaLnBrk="1" hangingPunct="1">
              <a:lnSpc>
                <a:spcPct val="80000"/>
              </a:lnSpc>
            </a:pPr>
            <a:r>
              <a:rPr lang="en-US" altLang="en-US" sz="2400" dirty="0" smtClean="0"/>
              <a:t>Protect inner ear from excessive sound levels </a:t>
            </a:r>
          </a:p>
          <a:p>
            <a:pPr lvl="2" eaLnBrk="1" hangingPunct="1">
              <a:lnSpc>
                <a:spcPct val="80000"/>
              </a:lnSpc>
            </a:pPr>
            <a:r>
              <a:rPr lang="en-US" altLang="en-US" sz="2000" dirty="0" smtClean="0"/>
              <a:t>When ear exposed to sound levels above 70 dB, the muscles contract, decreasing amount of energy transferred to inner ear </a:t>
            </a:r>
          </a:p>
          <a:p>
            <a:pPr lvl="1" eaLnBrk="1" hangingPunct="1">
              <a:lnSpc>
                <a:spcPct val="80000"/>
              </a:lnSpc>
            </a:pPr>
            <a:r>
              <a:rPr lang="en-US" altLang="en-US" sz="2400" dirty="0" smtClean="0"/>
              <a:t>This protective reflex termed "acoustic reflex"</a:t>
            </a:r>
          </a:p>
        </p:txBody>
      </p:sp>
      <p:pic>
        <p:nvPicPr>
          <p:cNvPr id="36868" name="Picture 5" descr="Human middle ear, medial view"/>
          <p:cNvPicPr>
            <a:picLocks noChangeAspect="1" noChangeArrowheads="1"/>
          </p:cNvPicPr>
          <p:nvPr>
            <p:custDataLst>
              <p:tags r:id="rId4"/>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8763" y="2514600"/>
            <a:ext cx="3805237"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5497054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rPr>
              <a:t>Blood supply of middle ear</a:t>
            </a:r>
            <a:endParaRPr lang="en-US"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smtClean="0"/>
              <a:t> </a:t>
            </a:r>
            <a:r>
              <a:rPr lang="en-US" dirty="0"/>
              <a:t>T</a:t>
            </a:r>
            <a:r>
              <a:rPr lang="en-US" dirty="0" smtClean="0"/>
              <a:t>ympanic </a:t>
            </a:r>
            <a:r>
              <a:rPr lang="en-US" dirty="0"/>
              <a:t>branch of the maxillary (tympanic membrane</a:t>
            </a:r>
            <a:r>
              <a:rPr lang="en-US" dirty="0" smtClean="0"/>
              <a:t>).</a:t>
            </a:r>
          </a:p>
          <a:p>
            <a:pPr marL="514350" indent="-514350">
              <a:buFont typeface="+mj-lt"/>
              <a:buAutoNum type="arabicPeriod"/>
            </a:pPr>
            <a:r>
              <a:rPr lang="en-US" dirty="0" err="1"/>
              <a:t>S</a:t>
            </a:r>
            <a:r>
              <a:rPr lang="en-US" dirty="0" err="1" smtClean="0"/>
              <a:t>tylomastoid</a:t>
            </a:r>
            <a:r>
              <a:rPr lang="en-US" dirty="0" smtClean="0"/>
              <a:t> </a:t>
            </a:r>
            <a:r>
              <a:rPr lang="en-US" dirty="0"/>
              <a:t>branch of the posterior auricular (posterior cavity and mastoid</a:t>
            </a:r>
            <a:r>
              <a:rPr lang="en-US" dirty="0" smtClean="0"/>
              <a:t>).</a:t>
            </a:r>
          </a:p>
          <a:p>
            <a:pPr marL="514350" indent="-514350">
              <a:buFont typeface="+mj-lt"/>
              <a:buAutoNum type="arabicPeriod"/>
            </a:pPr>
            <a:r>
              <a:rPr lang="en-US" dirty="0" smtClean="0"/>
              <a:t> </a:t>
            </a:r>
            <a:r>
              <a:rPr lang="en-US" dirty="0" err="1" smtClean="0"/>
              <a:t>Petrosal</a:t>
            </a:r>
            <a:r>
              <a:rPr lang="en-US" dirty="0" smtClean="0"/>
              <a:t> </a:t>
            </a:r>
            <a:r>
              <a:rPr lang="en-US" dirty="0"/>
              <a:t>branch of the middle </a:t>
            </a:r>
            <a:r>
              <a:rPr lang="en-US" dirty="0" smtClean="0"/>
              <a:t>meningeal. </a:t>
            </a:r>
          </a:p>
          <a:p>
            <a:pPr marL="514350" indent="-514350">
              <a:buFont typeface="+mj-lt"/>
              <a:buAutoNum type="arabicPeriod"/>
            </a:pPr>
            <a:r>
              <a:rPr lang="en-US" dirty="0"/>
              <a:t>B</a:t>
            </a:r>
            <a:r>
              <a:rPr lang="en-US" dirty="0" smtClean="0"/>
              <a:t>ranch </a:t>
            </a:r>
            <a:r>
              <a:rPr lang="en-US" dirty="0"/>
              <a:t>of the ascending </a:t>
            </a:r>
            <a:r>
              <a:rPr lang="en-US" dirty="0" smtClean="0"/>
              <a:t>pharyngeal</a:t>
            </a:r>
            <a:r>
              <a:rPr lang="en-US" dirty="0"/>
              <a:t>.</a:t>
            </a:r>
            <a:endParaRPr lang="en-US" dirty="0" smtClean="0"/>
          </a:p>
          <a:p>
            <a:pPr marL="514350" indent="-514350">
              <a:buFont typeface="+mj-lt"/>
              <a:buAutoNum type="arabicPeriod"/>
            </a:pPr>
            <a:r>
              <a:rPr lang="en-US" dirty="0"/>
              <a:t>T</a:t>
            </a:r>
            <a:r>
              <a:rPr lang="en-US" dirty="0" smtClean="0"/>
              <a:t>ympanic </a:t>
            </a:r>
            <a:r>
              <a:rPr lang="en-US" dirty="0"/>
              <a:t>branch of the internal </a:t>
            </a:r>
            <a:r>
              <a:rPr lang="en-US" dirty="0" smtClean="0"/>
              <a:t>carotid</a:t>
            </a:r>
            <a:r>
              <a:rPr lang="en-US" dirty="0"/>
              <a:t>.</a:t>
            </a:r>
            <a:endParaRPr lang="en-US" dirty="0" smtClean="0"/>
          </a:p>
          <a:p>
            <a:pPr marL="514350" indent="-514350">
              <a:buFont typeface="+mj-lt"/>
              <a:buAutoNum type="arabicPeriod"/>
            </a:pPr>
            <a:r>
              <a:rPr lang="en-US" dirty="0"/>
              <a:t>A</a:t>
            </a:r>
            <a:r>
              <a:rPr lang="en-US" dirty="0" smtClean="0"/>
              <a:t> </a:t>
            </a:r>
            <a:r>
              <a:rPr lang="en-US" dirty="0"/>
              <a:t>branch from the artery of the </a:t>
            </a:r>
            <a:r>
              <a:rPr lang="en-US" dirty="0" err="1"/>
              <a:t>pterygoid</a:t>
            </a:r>
            <a:r>
              <a:rPr lang="en-US" dirty="0"/>
              <a:t> canal (follows the auditory tube). </a:t>
            </a:r>
            <a:endParaRPr lang="en-US" dirty="0" smtClean="0"/>
          </a:p>
          <a:p>
            <a:r>
              <a:rPr lang="en-US" dirty="0" smtClean="0">
                <a:solidFill>
                  <a:srgbClr val="FF0000"/>
                </a:solidFill>
              </a:rPr>
              <a:t>Venous drainage</a:t>
            </a:r>
          </a:p>
          <a:p>
            <a:pPr marL="0" indent="0">
              <a:buNone/>
            </a:pPr>
            <a:r>
              <a:rPr lang="en-US" dirty="0" smtClean="0">
                <a:solidFill>
                  <a:srgbClr val="FF0000"/>
                </a:solidFill>
              </a:rPr>
              <a:t> </a:t>
            </a:r>
            <a:r>
              <a:rPr lang="en-US" dirty="0" smtClean="0"/>
              <a:t>To the </a:t>
            </a:r>
            <a:r>
              <a:rPr lang="en-US" dirty="0" err="1"/>
              <a:t>pterygoid</a:t>
            </a:r>
            <a:r>
              <a:rPr lang="en-US" dirty="0"/>
              <a:t> plexus and the superior </a:t>
            </a:r>
            <a:r>
              <a:rPr lang="en-US" dirty="0" err="1"/>
              <a:t>petrosal</a:t>
            </a:r>
            <a:r>
              <a:rPr lang="en-US" dirty="0"/>
              <a:t> sinus.</a:t>
            </a:r>
          </a:p>
        </p:txBody>
      </p:sp>
    </p:spTree>
    <p:extLst>
      <p:ext uri="{BB962C8B-B14F-4D97-AF65-F5344CB8AC3E}">
        <p14:creationId xmlns:p14="http://schemas.microsoft.com/office/powerpoint/2010/main" val="2902202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rPr>
              <a:t>Innervation of middle ear</a:t>
            </a:r>
            <a:r>
              <a:rPr lang="en-US" b="1" dirty="0">
                <a:solidFill>
                  <a:srgbClr val="FF0000"/>
                </a:solidFill>
                <a:effectLst>
                  <a:outerShdw blurRad="38100" dist="38100" dir="2700000" algn="tl">
                    <a:srgbClr val="000000">
                      <a:alpha val="43137"/>
                    </a:srgbClr>
                  </a:outerShdw>
                </a:effectLst>
              </a:rPr>
              <a:t/>
            </a:r>
            <a:br>
              <a:rPr lang="en-US" b="1" dirty="0">
                <a:solidFill>
                  <a:srgbClr val="FF0000"/>
                </a:solidFill>
                <a:effectLst>
                  <a:outerShdw blurRad="38100" dist="38100" dir="2700000" algn="tl">
                    <a:srgbClr val="000000">
                      <a:alpha val="43137"/>
                    </a:srgbClr>
                  </a:outerShdw>
                </a:effectLst>
              </a:rPr>
            </a:br>
            <a:endParaRPr lang="en-US"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528" y="548680"/>
            <a:ext cx="8363272" cy="5577483"/>
          </a:xfrm>
        </p:spPr>
        <p:txBody>
          <a:bodyPr>
            <a:normAutofit fontScale="85000" lnSpcReduction="10000"/>
          </a:bodyPr>
          <a:lstStyle/>
          <a:p>
            <a:pPr marL="0" indent="0">
              <a:buNone/>
            </a:pPr>
            <a:endParaRPr lang="en-US" dirty="0"/>
          </a:p>
          <a:p>
            <a:r>
              <a:rPr lang="en-US" dirty="0"/>
              <a:t>The horizontal portion of the facial nerve traverses through the tympanic cavity on its labyrinthine wall in a bony canal just superior to the footplate of the stapes.</a:t>
            </a:r>
          </a:p>
          <a:p>
            <a:endParaRPr lang="en-US" dirty="0"/>
          </a:p>
          <a:p>
            <a:r>
              <a:rPr lang="en-US" dirty="0"/>
              <a:t>The chorda tympani, a recurrent branch of the facial nerve, is given off before the facial nerve exits the </a:t>
            </a:r>
            <a:r>
              <a:rPr lang="en-US" dirty="0" err="1"/>
              <a:t>stylomastoid</a:t>
            </a:r>
            <a:r>
              <a:rPr lang="en-US" dirty="0"/>
              <a:t> foramen. It enters the tympanic cavity (middle ear) after exiting a bony canal and passing medial to the neck of the malleus invested in the mucous membrane, then it emerges in the carotid wall. The chorda tympani innervates the submandibular and sublingual salivary glands and the anterior two thirds of the tongue (carrying taste information).</a:t>
            </a:r>
          </a:p>
          <a:p>
            <a:endParaRPr lang="en-US" dirty="0"/>
          </a:p>
        </p:txBody>
      </p:sp>
    </p:spTree>
    <p:extLst>
      <p:ext uri="{BB962C8B-B14F-4D97-AF65-F5344CB8AC3E}">
        <p14:creationId xmlns:p14="http://schemas.microsoft.com/office/powerpoint/2010/main" val="15210424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856"/>
            <a:ext cx="6995120" cy="562074"/>
          </a:xfrm>
        </p:spPr>
        <p:txBody>
          <a:bodyPr>
            <a:normAutofit fontScale="90000"/>
          </a:bodyPr>
          <a:lstStyle/>
          <a:p>
            <a:r>
              <a:rPr lang="en-US" sz="3600" dirty="0">
                <a:solidFill>
                  <a:srgbClr val="FF0000"/>
                </a:solidFill>
              </a:rPr>
              <a:t>tympanic plexus</a:t>
            </a:r>
          </a:p>
        </p:txBody>
      </p:sp>
      <p:sp>
        <p:nvSpPr>
          <p:cNvPr id="3" name="Content Placeholder 2"/>
          <p:cNvSpPr>
            <a:spLocks noGrp="1"/>
          </p:cNvSpPr>
          <p:nvPr>
            <p:ph idx="1"/>
          </p:nvPr>
        </p:nvSpPr>
        <p:spPr>
          <a:xfrm>
            <a:off x="0" y="620688"/>
            <a:ext cx="9036496" cy="6048672"/>
          </a:xfrm>
        </p:spPr>
        <p:txBody>
          <a:bodyPr>
            <a:normAutofit/>
          </a:bodyPr>
          <a:lstStyle/>
          <a:p>
            <a:pPr marL="0" indent="0">
              <a:buNone/>
            </a:pPr>
            <a:r>
              <a:rPr lang="en-US" sz="2400" dirty="0"/>
              <a:t>Sensory information about the tympanic canal (middle ear) is carried by multiple nerves that contribute to the </a:t>
            </a:r>
            <a:r>
              <a:rPr lang="en-US" sz="2400" dirty="0">
                <a:solidFill>
                  <a:srgbClr val="FF0000"/>
                </a:solidFill>
              </a:rPr>
              <a:t>tympanic plexus </a:t>
            </a:r>
            <a:r>
              <a:rPr lang="en-US" sz="2400" dirty="0"/>
              <a:t>located on the promontory of the medial wall, as follows</a:t>
            </a:r>
            <a:r>
              <a:rPr lang="en-US" sz="2400" dirty="0" smtClean="0"/>
              <a:t>:</a:t>
            </a:r>
          </a:p>
          <a:p>
            <a:pPr marL="0" indent="0">
              <a:buNone/>
            </a:pPr>
            <a:endParaRPr lang="en-US" sz="2400" dirty="0" smtClean="0"/>
          </a:p>
          <a:p>
            <a:pPr marL="457200" indent="-457200">
              <a:buFont typeface="+mj-lt"/>
              <a:buAutoNum type="arabicPeriod"/>
            </a:pPr>
            <a:r>
              <a:rPr lang="en-US" sz="2400" b="1" dirty="0">
                <a:solidFill>
                  <a:schemeClr val="tx2">
                    <a:lumMod val="60000"/>
                    <a:lumOff val="40000"/>
                  </a:schemeClr>
                </a:solidFill>
              </a:rPr>
              <a:t>Tympanic branch of the glossopharyngeal (Jacobson nerve): </a:t>
            </a:r>
            <a:r>
              <a:rPr lang="en-US" sz="2400" dirty="0"/>
              <a:t>This contributes to the tympanic plexus</a:t>
            </a:r>
          </a:p>
          <a:p>
            <a:pPr marL="457200" indent="-457200">
              <a:buFont typeface="+mj-lt"/>
              <a:buAutoNum type="arabicPeriod"/>
            </a:pPr>
            <a:r>
              <a:rPr lang="en-US" sz="2400" b="1" dirty="0">
                <a:solidFill>
                  <a:schemeClr val="tx2">
                    <a:lumMod val="60000"/>
                    <a:lumOff val="40000"/>
                  </a:schemeClr>
                </a:solidFill>
              </a:rPr>
              <a:t>Superior and inferior </a:t>
            </a:r>
            <a:r>
              <a:rPr lang="en-US" sz="2400" b="1" dirty="0" err="1">
                <a:solidFill>
                  <a:schemeClr val="tx2">
                    <a:lumMod val="60000"/>
                    <a:lumOff val="40000"/>
                  </a:schemeClr>
                </a:solidFill>
              </a:rPr>
              <a:t>caroticotympanic</a:t>
            </a:r>
            <a:r>
              <a:rPr lang="en-US" sz="2400" b="1" dirty="0">
                <a:solidFill>
                  <a:schemeClr val="tx2">
                    <a:lumMod val="60000"/>
                    <a:lumOff val="40000"/>
                  </a:schemeClr>
                </a:solidFill>
              </a:rPr>
              <a:t> nerves</a:t>
            </a:r>
            <a:r>
              <a:rPr lang="en-US" sz="2400" dirty="0"/>
              <a:t>: These are branches from the sympathetic carotid plexus that join the tympanic branch of glossopharyngeal nerve to contribute to the tympanic plexus</a:t>
            </a:r>
          </a:p>
          <a:p>
            <a:pPr marL="457200" indent="-457200">
              <a:buFont typeface="+mj-lt"/>
              <a:buAutoNum type="arabicPeriod"/>
            </a:pPr>
            <a:r>
              <a:rPr lang="en-US" sz="2400" b="1" dirty="0">
                <a:solidFill>
                  <a:schemeClr val="tx2">
                    <a:lumMod val="60000"/>
                    <a:lumOff val="40000"/>
                  </a:schemeClr>
                </a:solidFill>
              </a:rPr>
              <a:t>Communication with a branch from the greater </a:t>
            </a:r>
            <a:r>
              <a:rPr lang="en-US" sz="2400" b="1" dirty="0" err="1">
                <a:solidFill>
                  <a:schemeClr val="tx2">
                    <a:lumMod val="60000"/>
                    <a:lumOff val="40000"/>
                  </a:schemeClr>
                </a:solidFill>
              </a:rPr>
              <a:t>petrosal</a:t>
            </a:r>
            <a:r>
              <a:rPr lang="en-US" sz="2400" b="1" dirty="0">
                <a:solidFill>
                  <a:schemeClr val="tx2">
                    <a:lumMod val="60000"/>
                    <a:lumOff val="40000"/>
                  </a:schemeClr>
                </a:solidFill>
              </a:rPr>
              <a:t> nerve</a:t>
            </a:r>
          </a:p>
          <a:p>
            <a:pPr marL="0" indent="0">
              <a:buNone/>
            </a:pPr>
            <a:endParaRPr lang="en-US" sz="2400" dirty="0" smtClean="0"/>
          </a:p>
          <a:p>
            <a:pPr marL="0" indent="0">
              <a:buNone/>
            </a:pPr>
            <a:r>
              <a:rPr lang="en-US" sz="2400" dirty="0" smtClean="0"/>
              <a:t>The </a:t>
            </a:r>
            <a:r>
              <a:rPr lang="en-US" sz="2400" dirty="0"/>
              <a:t>tympanic plexus then supplies branches to the mucous membrane of the </a:t>
            </a:r>
            <a:r>
              <a:rPr lang="en-US" sz="2400" b="1" dirty="0"/>
              <a:t>tympanic cavity (middle ear), the fenestra </a:t>
            </a:r>
            <a:r>
              <a:rPr lang="en-US" sz="2400" b="1" dirty="0" err="1"/>
              <a:t>vestibuli</a:t>
            </a:r>
            <a:r>
              <a:rPr lang="en-US" sz="2400" b="1" dirty="0"/>
              <a:t> and auditory tube, in addition to other regions.</a:t>
            </a:r>
          </a:p>
          <a:p>
            <a:endParaRPr lang="en-US" sz="2400" dirty="0"/>
          </a:p>
        </p:txBody>
      </p:sp>
    </p:spTree>
    <p:extLst>
      <p:ext uri="{BB962C8B-B14F-4D97-AF65-F5344CB8AC3E}">
        <p14:creationId xmlns:p14="http://schemas.microsoft.com/office/powerpoint/2010/main" val="25630075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Tympanic plexus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8314931"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15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M3IYXigsDdLy3MmJpIRCMa"/>
</p:tagLst>
</file>

<file path=ppt/tags/tag2.xml><?xml version="1.0" encoding="utf-8"?>
<p:tagLst xmlns:a="http://schemas.openxmlformats.org/drawingml/2006/main" xmlns:r="http://schemas.openxmlformats.org/officeDocument/2006/relationships" xmlns:p="http://schemas.openxmlformats.org/presentationml/2006/main">
  <p:tag name="DVSHAPEID" val="EDqDvArovo67IPbdLXwkuE"/>
</p:tagLst>
</file>

<file path=ppt/tags/tag3.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4.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5.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6.xml><?xml version="1.0" encoding="utf-8"?>
<p:tagLst xmlns:a="http://schemas.openxmlformats.org/drawingml/2006/main" xmlns:r="http://schemas.openxmlformats.org/officeDocument/2006/relationships" xmlns:p="http://schemas.openxmlformats.org/presentationml/2006/main">
  <p:tag name="DVSHAPEID" val="VpPMXPdniPGetX6twvIg8q"/>
</p:tagLst>
</file>

<file path=ppt/tags/tag7.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8.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9.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10.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11.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12.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13.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14.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15.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16.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17.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18.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19.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20.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21.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22.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23.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24.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25.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26.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27.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28.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29.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30.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31.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32.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33.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34.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35.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36.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37.xml><?xml version="1.0" encoding="utf-8"?>
<p:tagLst xmlns:a="http://schemas.openxmlformats.org/drawingml/2006/main" xmlns:r="http://schemas.openxmlformats.org/officeDocument/2006/relationships" xmlns:p="http://schemas.openxmlformats.org/presentationml/2006/main">
  <p:tag name="DVSHAPEID" val="mEhz8PsDHSFCo5yjMG0fHn"/>
</p:tagLst>
</file>

<file path=ppt/tags/tag38.xml><?xml version="1.0" encoding="utf-8"?>
<p:tagLst xmlns:a="http://schemas.openxmlformats.org/drawingml/2006/main" xmlns:r="http://schemas.openxmlformats.org/officeDocument/2006/relationships" xmlns:p="http://schemas.openxmlformats.org/presentationml/2006/main">
  <p:tag name="DVSHAPEID" val="sV3xybXT6sGZgMmWsCWSGd"/>
</p:tagLst>
</file>

<file path=ppt/tags/tag39.xml><?xml version="1.0" encoding="utf-8"?>
<p:tagLst xmlns:a="http://schemas.openxmlformats.org/drawingml/2006/main" xmlns:r="http://schemas.openxmlformats.org/officeDocument/2006/relationships" xmlns:p="http://schemas.openxmlformats.org/presentationml/2006/main">
  <p:tag name="DVSHAPEID" val="s6q5FrbQjfWZblvBggFOMd"/>
</p:tagLst>
</file>

<file path=ppt/tags/tag40.xml><?xml version="1.0" encoding="utf-8"?>
<p:tagLst xmlns:a="http://schemas.openxmlformats.org/drawingml/2006/main" xmlns:r="http://schemas.openxmlformats.org/officeDocument/2006/relationships" xmlns:p="http://schemas.openxmlformats.org/presentationml/2006/main">
  <p:tag name="DVSECTIONID" val="UXUE29Zb4LTe1ZWS8FHR7p"/>
</p:tagLst>
</file>

<file path=ppt/tags/tag41.xml><?xml version="1.0" encoding="utf-8"?>
<p:tagLst xmlns:a="http://schemas.openxmlformats.org/drawingml/2006/main" xmlns:r="http://schemas.openxmlformats.org/officeDocument/2006/relationships" xmlns:p="http://schemas.openxmlformats.org/presentationml/2006/main">
  <p:tag name="DVSHAPEID" val="1Bk0sCQNwYL2rbzbyq6kTr"/>
</p:tagLst>
</file>

<file path=ppt/tags/tag42.xml><?xml version="1.0" encoding="utf-8"?>
<p:tagLst xmlns:a="http://schemas.openxmlformats.org/drawingml/2006/main" xmlns:r="http://schemas.openxmlformats.org/officeDocument/2006/relationships" xmlns:p="http://schemas.openxmlformats.org/presentationml/2006/main">
  <p:tag name="DVSHAPEID" val="FJULJ1pkuak03VtoAtjPsE"/>
</p:tagLst>
</file>

<file path=ppt/tags/tag43.xml><?xml version="1.0" encoding="utf-8"?>
<p:tagLst xmlns:a="http://schemas.openxmlformats.org/drawingml/2006/main" xmlns:r="http://schemas.openxmlformats.org/officeDocument/2006/relationships" xmlns:p="http://schemas.openxmlformats.org/presentationml/2006/main">
  <p:tag name="DVSHAPEID" val="qC6lvOh1bhAzVB6GSOnctB"/>
</p:tagLst>
</file>

<file path=ppt/tags/tag44.xml><?xml version="1.0" encoding="utf-8"?>
<p:tagLst xmlns:a="http://schemas.openxmlformats.org/drawingml/2006/main" xmlns:r="http://schemas.openxmlformats.org/officeDocument/2006/relationships" xmlns:p="http://schemas.openxmlformats.org/presentationml/2006/main">
  <p:tag name="DVSHAPEID" val="Ir7EIaPC13Y1iiEnvB3tZ3"/>
</p:tagLst>
</file>

<file path=ppt/tags/tag45.xml><?xml version="1.0" encoding="utf-8"?>
<p:tagLst xmlns:a="http://schemas.openxmlformats.org/drawingml/2006/main" xmlns:r="http://schemas.openxmlformats.org/officeDocument/2006/relationships" xmlns:p="http://schemas.openxmlformats.org/presentationml/2006/main">
  <p:tag name="DVSHAPEID" val="ptZRiUAurgaOUFdR56bzgx"/>
</p:tagLst>
</file>

<file path=ppt/tags/tag46.xml><?xml version="1.0" encoding="utf-8"?>
<p:tagLst xmlns:a="http://schemas.openxmlformats.org/drawingml/2006/main" xmlns:r="http://schemas.openxmlformats.org/officeDocument/2006/relationships" xmlns:p="http://schemas.openxmlformats.org/presentationml/2006/main">
  <p:tag name="DVSECTIONID" val="K0HsqgiODOY3jHZ75OwOus"/>
</p:tagLst>
</file>

<file path=ppt/tags/tag47.xml><?xml version="1.0" encoding="utf-8"?>
<p:tagLst xmlns:a="http://schemas.openxmlformats.org/drawingml/2006/main" xmlns:r="http://schemas.openxmlformats.org/officeDocument/2006/relationships" xmlns:p="http://schemas.openxmlformats.org/presentationml/2006/main">
  <p:tag name="DVSHAPEID" val="AUjN2uiM80CF1EERRV1wCH"/>
</p:tagLst>
</file>

<file path=ppt/tags/tag48.xml><?xml version="1.0" encoding="utf-8"?>
<p:tagLst xmlns:a="http://schemas.openxmlformats.org/drawingml/2006/main" xmlns:r="http://schemas.openxmlformats.org/officeDocument/2006/relationships" xmlns:p="http://schemas.openxmlformats.org/presentationml/2006/main">
  <p:tag name="DVSHAPEID" val="QtoYaEvXhpNST5yvR5bF89"/>
</p:tagLst>
</file>

<file path=ppt/tags/tag49.xml><?xml version="1.0" encoding="utf-8"?>
<p:tagLst xmlns:a="http://schemas.openxmlformats.org/drawingml/2006/main" xmlns:r="http://schemas.openxmlformats.org/officeDocument/2006/relationships" xmlns:p="http://schemas.openxmlformats.org/presentationml/2006/main">
  <p:tag name="DVSECTIONID" val="WTRnbUefVBmfez4SPO0osI"/>
</p:tagLst>
</file>

<file path=ppt/tags/tag50.xml><?xml version="1.0" encoding="utf-8"?>
<p:tagLst xmlns:a="http://schemas.openxmlformats.org/drawingml/2006/main" xmlns:r="http://schemas.openxmlformats.org/officeDocument/2006/relationships" xmlns:p="http://schemas.openxmlformats.org/presentationml/2006/main">
  <p:tag name="DVSHAPEID" val="Hr6cp3SOnw3nVn9jZluPIw"/>
</p:tagLst>
</file>

<file path=ppt/tags/tag51.xml><?xml version="1.0" encoding="utf-8"?>
<p:tagLst xmlns:a="http://schemas.openxmlformats.org/drawingml/2006/main" xmlns:r="http://schemas.openxmlformats.org/officeDocument/2006/relationships" xmlns:p="http://schemas.openxmlformats.org/presentationml/2006/main">
  <p:tag name="DVSHAPEID" val="gSjinj7RLnkEYylDRruz3M"/>
</p:tagLst>
</file>

<file path=ppt/tags/tag52.xml><?xml version="1.0" encoding="utf-8"?>
<p:tagLst xmlns:a="http://schemas.openxmlformats.org/drawingml/2006/main" xmlns:r="http://schemas.openxmlformats.org/officeDocument/2006/relationships" xmlns:p="http://schemas.openxmlformats.org/presentationml/2006/main">
  <p:tag name="DVSECTIONID" val="OntLc8IRuc1pgDSt0yhPiG"/>
</p:tagLst>
</file>

<file path=ppt/tags/tag53.xml><?xml version="1.0" encoding="utf-8"?>
<p:tagLst xmlns:a="http://schemas.openxmlformats.org/drawingml/2006/main" xmlns:r="http://schemas.openxmlformats.org/officeDocument/2006/relationships" xmlns:p="http://schemas.openxmlformats.org/presentationml/2006/main">
  <p:tag name="DVSHAPEID" val="xiZ90khb3mWmXyLYSLEoYF"/>
</p:tagLst>
</file>

<file path=ppt/tags/tag54.xml><?xml version="1.0" encoding="utf-8"?>
<p:tagLst xmlns:a="http://schemas.openxmlformats.org/drawingml/2006/main" xmlns:r="http://schemas.openxmlformats.org/officeDocument/2006/relationships" xmlns:p="http://schemas.openxmlformats.org/presentationml/2006/main">
  <p:tag name="DVSHAPEID" val="OgBDKm6cocJ04xkYft2lir"/>
</p:tagLst>
</file>

<file path=ppt/tags/tag55.xml><?xml version="1.0" encoding="utf-8"?>
<p:tagLst xmlns:a="http://schemas.openxmlformats.org/drawingml/2006/main" xmlns:r="http://schemas.openxmlformats.org/officeDocument/2006/relationships" xmlns:p="http://schemas.openxmlformats.org/presentationml/2006/main">
  <p:tag name="DVSHAPEID" val="nmobR0hdMIRSuIymzV4RYK"/>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F81BD"/>
          </a:solidFill>
          <a:prstDash val="solid"/>
          <a:round/>
          <a:headEnd type="none" w="med" len="med"/>
          <a:tailEnd type="none" w="med" len="med"/>
        </a:ln>
        <a:effectLst>
          <a:outerShdw blurRad="38100" dist="23000" dir="5400000" algn="ctr" rotWithShape="0">
            <a:srgbClr val="000000">
              <a:alpha val="34999"/>
            </a:srgbClr>
          </a:outerShdw>
        </a:effectLst>
      </a:spPr>
      <a:bodyPr vert="horz" wrap="square" lIns="50800" tIns="50800" rIns="50800" bIns="50800" numCol="1" anchor="ctr"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4F81BD"/>
          </a:solidFill>
          <a:prstDash val="solid"/>
          <a:round/>
          <a:headEnd type="none" w="med" len="med"/>
          <a:tailEnd type="none" w="med" len="med"/>
        </a:ln>
        <a:effectLst>
          <a:outerShdw blurRad="38100" dist="23000" dir="5400000" algn="ctr" rotWithShape="0">
            <a:srgbClr val="000000">
              <a:alpha val="34999"/>
            </a:srgbClr>
          </a:outerShdw>
        </a:effectLst>
      </a:spPr>
      <a:bodyPr vert="horz" wrap="square" lIns="50800" tIns="50800" rIns="50800" bIns="50800" numCol="1" anchor="ctr"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3.xml><?xml version="1.0" encoding="utf-8"?>
<a:theme xmlns:a="http://schemas.openxmlformats.org/drawingml/2006/main" name="Default Design">
  <a:themeElements>
    <a:clrScheme name="Default Design 8">
      <a:dk1>
        <a:srgbClr val="000048"/>
      </a:dk1>
      <a:lt1>
        <a:srgbClr val="FFFFFF"/>
      </a:lt1>
      <a:dk2>
        <a:srgbClr val="000000"/>
      </a:dk2>
      <a:lt2>
        <a:srgbClr val="808080"/>
      </a:lt2>
      <a:accent1>
        <a:srgbClr val="00CC99"/>
      </a:accent1>
      <a:accent2>
        <a:srgbClr val="3333CC"/>
      </a:accent2>
      <a:accent3>
        <a:srgbClr val="FFFFFF"/>
      </a:accent3>
      <a:accent4>
        <a:srgbClr val="00003C"/>
      </a:accent4>
      <a:accent5>
        <a:srgbClr val="AAE2CA"/>
      </a:accent5>
      <a:accent6>
        <a:srgbClr val="2D2DB9"/>
      </a:accent6>
      <a:hlink>
        <a:srgbClr val="000066"/>
      </a:hlink>
      <a:folHlink>
        <a:srgbClr val="66006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48"/>
        </a:dk1>
        <a:lt1>
          <a:srgbClr val="FFFFFF"/>
        </a:lt1>
        <a:dk2>
          <a:srgbClr val="000000"/>
        </a:dk2>
        <a:lt2>
          <a:srgbClr val="808080"/>
        </a:lt2>
        <a:accent1>
          <a:srgbClr val="00CC99"/>
        </a:accent1>
        <a:accent2>
          <a:srgbClr val="3333CC"/>
        </a:accent2>
        <a:accent3>
          <a:srgbClr val="FFFFFF"/>
        </a:accent3>
        <a:accent4>
          <a:srgbClr val="00003C"/>
        </a:accent4>
        <a:accent5>
          <a:srgbClr val="AAE2CA"/>
        </a:accent5>
        <a:accent6>
          <a:srgbClr val="2D2DB9"/>
        </a:accent6>
        <a:hlink>
          <a:srgbClr val="000066"/>
        </a:hlink>
        <a:folHlink>
          <a:srgbClr val="6600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4F81BD"/>
          </a:solidFill>
          <a:prstDash val="solid"/>
          <a:round/>
          <a:headEnd type="none" w="med" len="med"/>
          <a:tailEnd type="none" w="med" len="med"/>
        </a:ln>
        <a:effectLst>
          <a:outerShdw blurRad="38100" dist="23000" dir="5400000" algn="ctr" rotWithShape="0">
            <a:srgbClr val="000000">
              <a:alpha val="34999"/>
            </a:srgbClr>
          </a:outerShdw>
        </a:effectLst>
      </a:spPr>
      <a:bodyPr vert="horz" wrap="square" lIns="50800" tIns="50800" rIns="50800" bIns="50800" numCol="1" anchor="ctr"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4F81BD"/>
          </a:solidFill>
          <a:prstDash val="solid"/>
          <a:round/>
          <a:headEnd type="none" w="med" len="med"/>
          <a:tailEnd type="none" w="med" len="med"/>
        </a:ln>
        <a:effectLst>
          <a:outerShdw blurRad="38100" dist="23000" dir="5400000" algn="ctr" rotWithShape="0">
            <a:srgbClr val="000000">
              <a:alpha val="34999"/>
            </a:srgbClr>
          </a:outerShdw>
        </a:effectLst>
      </a:spPr>
      <a:bodyPr vert="horz" wrap="square" lIns="50800" tIns="50800" rIns="50800" bIns="50800" numCol="1" anchor="ctr" anchorCtr="0" compatLnSpc="1">
        <a:prstTxWarp prst="textNoShape">
          <a:avLst/>
        </a:prstTxWarp>
      </a:bodyPr>
      <a:lstStyle>
        <a:defPPr marL="228600" marR="0" indent="0" algn="l" defTabSz="457200" rtl="0" eaLnBrk="1"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Helvetica" charset="0"/>
            <a:ea typeface="Helvetica" charset="0"/>
            <a:cs typeface="Helvetica" charset="0"/>
            <a:sym typeface="Helvetica" charset="0"/>
          </a:defRPr>
        </a:defPPr>
      </a:lst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1004</TotalTime>
  <Words>2684</Words>
  <Application>Microsoft Office PowerPoint</Application>
  <PresentationFormat>عرض على الشاشة (3:4)‏</PresentationFormat>
  <Paragraphs>402</Paragraphs>
  <Slides>75</Slides>
  <Notes>18</Notes>
  <HiddenSlides>0</HiddenSlides>
  <MMClips>0</MMClips>
  <ScaleCrop>false</ScaleCrop>
  <HeadingPairs>
    <vt:vector size="4" baseType="variant">
      <vt:variant>
        <vt:lpstr>نسق</vt:lpstr>
      </vt:variant>
      <vt:variant>
        <vt:i4>4</vt:i4>
      </vt:variant>
      <vt:variant>
        <vt:lpstr>عناوين الشرائح</vt:lpstr>
      </vt:variant>
      <vt:variant>
        <vt:i4>75</vt:i4>
      </vt:variant>
    </vt:vector>
  </HeadingPairs>
  <TitlesOfParts>
    <vt:vector size="79" baseType="lpstr">
      <vt:lpstr>Office Theme</vt:lpstr>
      <vt:lpstr>3_Office Theme</vt:lpstr>
      <vt:lpstr>Default Design</vt:lpstr>
      <vt:lpstr>2_Office Theme</vt:lpstr>
      <vt:lpstr>Anatomy of the middle ear</vt:lpstr>
      <vt:lpstr>The middle ear </vt:lpstr>
      <vt:lpstr>عرض تقديمي في PowerPoint</vt:lpstr>
      <vt:lpstr>Middle Ear</vt:lpstr>
      <vt:lpstr>Function of Middle Ear</vt:lpstr>
      <vt:lpstr>The tympanic cavity consists of </vt:lpstr>
      <vt:lpstr>Boundaries of tympanic cavity</vt:lpstr>
      <vt:lpstr>The middle ear</vt:lpstr>
      <vt:lpstr>عرض تقديمي في PowerPoint</vt:lpstr>
      <vt:lpstr>The middle ear</vt:lpstr>
      <vt:lpstr>عرض تقديمي في PowerPoint</vt:lpstr>
      <vt:lpstr>Tympanic Membrane</vt:lpstr>
      <vt:lpstr>Tympanic membrane</vt:lpstr>
      <vt:lpstr> Middle Ear</vt:lpstr>
      <vt:lpstr>عرض تقديمي في PowerPoint</vt:lpstr>
      <vt:lpstr>عرض تقديمي في PowerPoint</vt:lpstr>
      <vt:lpstr>The tympanic membrane</vt:lpstr>
      <vt:lpstr>The tympanic membrane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The lateral wall</vt:lpstr>
      <vt:lpstr>عرض تقديمي في PowerPoint</vt:lpstr>
      <vt:lpstr>عرض تقديمي في PowerPoint</vt:lpstr>
      <vt:lpstr>عرض تقديمي في PowerPoint</vt:lpstr>
      <vt:lpstr>Openings of the lateral wall</vt:lpstr>
      <vt:lpstr>عرض تقديمي في PowerPoint</vt:lpstr>
      <vt:lpstr>عرض تقديمي في PowerPoint</vt:lpstr>
      <vt:lpstr>عرض تقديمي في PowerPoint</vt:lpstr>
      <vt:lpstr>The anterior wall</vt:lpstr>
      <vt:lpstr>عرض تقديمي في PowerPoint</vt:lpstr>
      <vt:lpstr>عرض تقديمي في PowerPoint</vt:lpstr>
      <vt:lpstr>Eustachian Tube</vt:lpstr>
      <vt:lpstr>Eustachian Tube</vt:lpstr>
      <vt:lpstr>عرض تقديمي في PowerPoint</vt:lpstr>
      <vt:lpstr>عرض تقديمي في PowerPoint</vt:lpstr>
      <vt:lpstr>عرض تقديمي في PowerPoint</vt:lpstr>
      <vt:lpstr>عرض تقديمي في PowerPoint</vt:lpstr>
      <vt:lpstr>Inferior wall</vt:lpstr>
      <vt:lpstr>عرض تقديمي في PowerPoint</vt:lpstr>
      <vt:lpstr>The inferior surface</vt:lpstr>
      <vt:lpstr>عرض تقديمي في PowerPoint</vt:lpstr>
      <vt:lpstr>عرض تقديمي في PowerPoint</vt:lpstr>
      <vt:lpstr>عرض تقديمي في PowerPoint</vt:lpstr>
      <vt:lpstr>The medial wall</vt:lpstr>
      <vt:lpstr>عرض تقديمي في PowerPoint</vt:lpstr>
      <vt:lpstr>عرض تقديمي في PowerPoint</vt:lpstr>
      <vt:lpstr>عرض تقديمي في PowerPoint</vt:lpstr>
      <vt:lpstr>The posterior face</vt:lpstr>
      <vt:lpstr>CONTENTS OF TYMPANIC CAVITY</vt:lpstr>
      <vt:lpstr>عرض تقديمي في PowerPoint</vt:lpstr>
      <vt:lpstr>عرض تقديمي في PowerPoint</vt:lpstr>
      <vt:lpstr>عرض تقديمي في PowerPoint</vt:lpstr>
      <vt:lpstr>عرض تقديمي في PowerPoint</vt:lpstr>
      <vt:lpstr>The ossicles</vt:lpstr>
      <vt:lpstr>عرض تقديمي في PowerPoint</vt:lpstr>
      <vt:lpstr>The malleus</vt:lpstr>
      <vt:lpstr>عرض تقديمي في PowerPoint</vt:lpstr>
      <vt:lpstr>The incus</vt:lpstr>
      <vt:lpstr>عرض تقديمي في PowerPoint</vt:lpstr>
      <vt:lpstr>The stapes</vt:lpstr>
      <vt:lpstr>Articulated ossicular chain</vt:lpstr>
      <vt:lpstr>Ligaments of the ossicular chain</vt:lpstr>
      <vt:lpstr>The ossicular chain in place</vt:lpstr>
      <vt:lpstr>عرض تقديمي في PowerPoint</vt:lpstr>
      <vt:lpstr>عرض تقديمي في PowerPoint</vt:lpstr>
      <vt:lpstr>Middle Ear Muscles</vt:lpstr>
      <vt:lpstr>Blood supply of middle ear</vt:lpstr>
      <vt:lpstr>Innervation of middle ear </vt:lpstr>
      <vt:lpstr>tympanic plexus</vt:lpstr>
      <vt:lpstr>Tympanic plexus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the middle ear</dc:title>
  <dc:creator>sony</dc:creator>
  <cp:lastModifiedBy>DR.Ahmed Saker 2O11</cp:lastModifiedBy>
  <cp:revision>30</cp:revision>
  <dcterms:created xsi:type="dcterms:W3CDTF">2015-05-03T10:07:27Z</dcterms:created>
  <dcterms:modified xsi:type="dcterms:W3CDTF">2023-03-31T20:54:41Z</dcterms:modified>
</cp:coreProperties>
</file>