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56"/>
  </p:notesMasterIdLst>
  <p:sldIdLst>
    <p:sldId id="256" r:id="rId4"/>
    <p:sldId id="319" r:id="rId5"/>
    <p:sldId id="264" r:id="rId6"/>
    <p:sldId id="265" r:id="rId7"/>
    <p:sldId id="306" r:id="rId8"/>
    <p:sldId id="266" r:id="rId9"/>
    <p:sldId id="268" r:id="rId10"/>
    <p:sldId id="269" r:id="rId11"/>
    <p:sldId id="270" r:id="rId12"/>
    <p:sldId id="273" r:id="rId13"/>
    <p:sldId id="274" r:id="rId14"/>
    <p:sldId id="313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8" r:id="rId28"/>
    <p:sldId id="289" r:id="rId29"/>
    <p:sldId id="290" r:id="rId30"/>
    <p:sldId id="292" r:id="rId31"/>
    <p:sldId id="311" r:id="rId32"/>
    <p:sldId id="291" r:id="rId33"/>
    <p:sldId id="307" r:id="rId34"/>
    <p:sldId id="293" r:id="rId35"/>
    <p:sldId id="294" r:id="rId36"/>
    <p:sldId id="295" r:id="rId37"/>
    <p:sldId id="318" r:id="rId38"/>
    <p:sldId id="308" r:id="rId39"/>
    <p:sldId id="309" r:id="rId40"/>
    <p:sldId id="296" r:id="rId41"/>
    <p:sldId id="310" r:id="rId42"/>
    <p:sldId id="297" r:id="rId43"/>
    <p:sldId id="314" r:id="rId44"/>
    <p:sldId id="315" r:id="rId45"/>
    <p:sldId id="316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12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7DDF0FA-DEE7-43E2-9788-0890C74A360F}" type="datetimeFigureOut">
              <a:rPr lang="ar-IQ" smtClean="0"/>
              <a:t>07/08/1444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82121C9-BACF-44F3-AC4A-89C125ABE1E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77686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https://event.demio.com/join/q1p1PTdO0bCRUBVP</a:t>
            </a:r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121C9-BACF-44F3-AC4A-89C125ABE1E4}" type="slidenum">
              <a:rPr lang="ar-IQ" smtClean="0"/>
              <a:t>52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58885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87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6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97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119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20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54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7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0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8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440A0-0193-42B8-8126-EB842563F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388387"/>
      </p:ext>
    </p:extLst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99C43-B5F1-4F52-8D34-FA2DD4DE5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945673"/>
      </p:ext>
    </p:extLst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B9ACD-34CC-4C3F-A3A9-C13E4A80C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277095"/>
      </p:ext>
    </p:extLst>
  </p:cSld>
  <p:clrMapOvr>
    <a:masterClrMapping/>
  </p:clrMapOvr>
  <p:transition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76725-8C1F-431A-A71A-07A9A77717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64647"/>
      </p:ext>
    </p:extLst>
  </p:cSld>
  <p:clrMapOvr>
    <a:masterClrMapping/>
  </p:clrMapOvr>
  <p:transition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6F54C-58DB-4FBA-8CAA-0BF0FB3E4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547910"/>
      </p:ext>
    </p:extLst>
  </p:cSld>
  <p:clrMapOvr>
    <a:masterClrMapping/>
  </p:clrMapOvr>
  <p:transition>
    <p:wedg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91C45-E834-4CB6-ACC7-074774D76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889413"/>
      </p:ext>
    </p:extLst>
  </p:cSld>
  <p:clrMapOvr>
    <a:masterClrMapping/>
  </p:clrMapOvr>
  <p:transition>
    <p:wedg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56DFC-420F-4D7E-9284-B21FCA1AC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604698"/>
      </p:ext>
    </p:extLst>
  </p:cSld>
  <p:clrMapOvr>
    <a:masterClrMapping/>
  </p:clrMapOvr>
  <p:transition>
    <p:wedg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34A9E-556A-4956-9DED-E39D6A1014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535058"/>
      </p:ext>
    </p:extLst>
  </p:cSld>
  <p:clrMapOvr>
    <a:masterClrMapping/>
  </p:clrMapOvr>
  <p:transition>
    <p:wedg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B363E-52B7-4396-A4C6-A213E7CB40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304880"/>
      </p:ext>
    </p:extLst>
  </p:cSld>
  <p:clrMapOvr>
    <a:masterClrMapping/>
  </p:clrMapOvr>
  <p:transition>
    <p:wedg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37BA5-3603-44DE-853D-492962E24B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40743"/>
      </p:ext>
    </p:extLst>
  </p:cSld>
  <p:clrMapOvr>
    <a:masterClrMapping/>
  </p:clrMapOvr>
  <p:transition>
    <p:wedg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44F20-577A-4634-A7A9-446E5DE50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473646"/>
      </p:ext>
    </p:extLst>
  </p:cSld>
  <p:clrMapOvr>
    <a:masterClrMapping/>
  </p:clrMapOvr>
  <p:transition>
    <p:wedg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3BD57-ED59-4E86-BF1F-88CF6D96B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31591"/>
      </p:ext>
    </p:extLst>
  </p:cSld>
  <p:clrMapOvr>
    <a:masterClrMapping/>
  </p:clrMapOvr>
  <p:transition>
    <p:wedg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1EEA2-6B65-4112-B2F7-CA7398689CC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9399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331921-1A30-4A38-8162-7C28B00BEDC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521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B81A2-DE98-473C-B51A-D6DB8410C1A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7783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9AC60-A252-4184-B53E-A54FF21037E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011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F32D9-0EE5-4C86-B3E4-CD16059A96B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3886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B92F4-A280-4BCD-8C3F-C6ACCC1A656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5484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1C247-28B6-4776-B961-13B183F3C5D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400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E73F6-9FBC-4E36-A8A7-268D7F5A923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0603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DDF89-7515-40A1-BFF5-06028BDDDD1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068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956DB-0F48-4088-8212-2BDE003DEBC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9336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3589E-4609-42F6-AC65-CFCBAB730C20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098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7907787-AE83-45B7-A6FF-F4624F2BD8B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B692F-543A-41D1-AE39-02406147856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FF172-4482-412A-ACA2-72A785DD0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5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4A03E2-925B-4672-8482-6A92F7271678}" type="slidenum">
              <a:rPr lang="en-US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DFDCB7"/>
              </a:solidFill>
              <a:latin typeface="Tahoma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DFDCB7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02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2CB6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EA609E-4FAE-439C-8478-E5643AB282DC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5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516" y="332656"/>
            <a:ext cx="8712967" cy="1944216"/>
          </a:xfrm>
          <a:solidFill>
            <a:schemeClr val="tx2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bliqueBottomLeft"/>
            <a:lightRig rig="threePt" dir="t"/>
          </a:scene3d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Nose and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Paranasal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Sinuses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2"/>
          <p:cNvSpPr>
            <a:spLocks noGrp="1"/>
          </p:cNvSpPr>
          <p:nvPr/>
        </p:nvSpPr>
        <p:spPr bwMode="auto">
          <a:xfrm>
            <a:off x="431800" y="2996952"/>
            <a:ext cx="82804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000" b="1" dirty="0">
                <a:solidFill>
                  <a:srgbClr val="002060"/>
                </a:solidFill>
                <a:latin typeface="Baskerville Old Face" pitchFamily="18" charset="0"/>
              </a:rPr>
              <a:t>Assistant Professor 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800" b="1" dirty="0">
                <a:solidFill>
                  <a:srgbClr val="002060"/>
                </a:solidFill>
                <a:latin typeface="Baskerville Old Face" pitchFamily="18" charset="0"/>
              </a:rPr>
              <a:t>Dr. </a:t>
            </a:r>
            <a:r>
              <a:rPr lang="en-US" sz="4800" b="1" dirty="0" err="1">
                <a:solidFill>
                  <a:srgbClr val="002060"/>
                </a:solidFill>
                <a:latin typeface="Baskerville Old Face" pitchFamily="18" charset="0"/>
              </a:rPr>
              <a:t>Duraid</a:t>
            </a:r>
            <a:r>
              <a:rPr lang="en-US" sz="4800" b="1" dirty="0">
                <a:solidFill>
                  <a:srgbClr val="002060"/>
                </a:solidFill>
                <a:latin typeface="Baskerville Old Face" pitchFamily="18" charset="0"/>
              </a:rPr>
              <a:t> H </a:t>
            </a:r>
            <a:r>
              <a:rPr lang="en-US" sz="4800" b="1" dirty="0" err="1">
                <a:solidFill>
                  <a:srgbClr val="002060"/>
                </a:solidFill>
                <a:latin typeface="Baskerville Old Face" pitchFamily="18" charset="0"/>
              </a:rPr>
              <a:t>Abid</a:t>
            </a:r>
            <a:r>
              <a:rPr lang="en-US" sz="4800" b="1" dirty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Baskerville Old Face" pitchFamily="18" charset="0"/>
              </a:rPr>
              <a:t>Alkadem</a:t>
            </a:r>
            <a:endParaRPr lang="en-US" sz="4800" b="1" dirty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 err="1">
                <a:solidFill>
                  <a:srgbClr val="002060"/>
                </a:solidFill>
                <a:latin typeface="Baskerville Old Face" pitchFamily="18" charset="0"/>
              </a:rPr>
              <a:t>M.B.Ch.B</a:t>
            </a: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 (TUCOM)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MRCS  ENT  (</a:t>
            </a:r>
            <a:r>
              <a:rPr lang="en-US" sz="2400" b="1" dirty="0" err="1">
                <a:solidFill>
                  <a:srgbClr val="00206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DOHNS (</a:t>
            </a:r>
            <a:r>
              <a:rPr lang="en-US" sz="2400" b="1" dirty="0" err="1">
                <a:solidFill>
                  <a:srgbClr val="00206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2060"/>
                </a:solidFill>
                <a:latin typeface="Baskerville Old Face" pitchFamily="18" charset="0"/>
              </a:rPr>
              <a:t>MRES  Anatomy ( Liverpool, UK)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rgbClr val="00206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9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Functions of the nasal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cavity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/>
            </a:r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</a:b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579296" cy="5544616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dirty="0" smtClean="0">
                <a:solidFill>
                  <a:srgbClr val="424142"/>
                </a:solidFill>
                <a:latin typeface="Georgia"/>
              </a:rPr>
              <a:t>(</a:t>
            </a:r>
            <a:r>
              <a:rPr lang="en-US" dirty="0">
                <a:solidFill>
                  <a:srgbClr val="424142"/>
                </a:solidFill>
                <a:latin typeface="Georgia"/>
              </a:rPr>
              <a:t>a) It is primarily meant for </a:t>
            </a:r>
            <a:r>
              <a:rPr lang="en-US" dirty="0" smtClean="0">
                <a:solidFill>
                  <a:srgbClr val="FF0000"/>
                </a:solidFill>
                <a:latin typeface="Georgia"/>
              </a:rPr>
              <a:t>olfaction</a:t>
            </a:r>
            <a:endParaRPr lang="en-US" dirty="0">
              <a:solidFill>
                <a:srgbClr val="FF0000"/>
              </a:solidFill>
              <a:latin typeface="Georgia"/>
            </a:endParaRPr>
          </a:p>
          <a:p>
            <a:pPr fontAlgn="base"/>
            <a:r>
              <a:rPr lang="en-US" dirty="0">
                <a:solidFill>
                  <a:srgbClr val="424142"/>
                </a:solidFill>
                <a:latin typeface="Georgia"/>
              </a:rPr>
              <a:t>(b) It forms the cephalic part of the respiratory passages and acts as </a:t>
            </a:r>
            <a:r>
              <a:rPr lang="en-US" dirty="0">
                <a:solidFill>
                  <a:srgbClr val="FF0000"/>
                </a:solidFill>
                <a:latin typeface="Georgia"/>
              </a:rPr>
              <a:t>air-conditioning</a:t>
            </a:r>
            <a:r>
              <a:rPr lang="en-US" dirty="0">
                <a:solidFill>
                  <a:srgbClr val="424142"/>
                </a:solidFill>
                <a:latin typeface="Georgia"/>
              </a:rPr>
              <a:t> chamber by adding </a:t>
            </a:r>
            <a:r>
              <a:rPr lang="en-US" dirty="0">
                <a:solidFill>
                  <a:srgbClr val="FF0000"/>
                </a:solidFill>
                <a:latin typeface="Georgia"/>
              </a:rPr>
              <a:t>humidity, </a:t>
            </a:r>
            <a:r>
              <a:rPr lang="en-US" dirty="0">
                <a:latin typeface="Georgia"/>
              </a:rPr>
              <a:t>and</a:t>
            </a:r>
            <a:r>
              <a:rPr lang="en-US" dirty="0">
                <a:solidFill>
                  <a:srgbClr val="FF0000"/>
                </a:solidFill>
                <a:latin typeface="Georgia"/>
              </a:rPr>
              <a:t> temperature </a:t>
            </a:r>
            <a:r>
              <a:rPr lang="en-US" dirty="0">
                <a:solidFill>
                  <a:srgbClr val="424142"/>
                </a:solidFill>
                <a:latin typeface="Georgia"/>
              </a:rPr>
              <a:t>to the inspired air.</a:t>
            </a:r>
          </a:p>
          <a:p>
            <a:pPr fontAlgn="base"/>
            <a:r>
              <a:rPr lang="en-US" dirty="0">
                <a:solidFill>
                  <a:srgbClr val="424142"/>
                </a:solidFill>
                <a:latin typeface="Georgia"/>
              </a:rPr>
              <a:t>(c) It </a:t>
            </a:r>
            <a:r>
              <a:rPr lang="en-US" dirty="0">
                <a:solidFill>
                  <a:srgbClr val="FF0000"/>
                </a:solidFill>
                <a:latin typeface="Georgia"/>
              </a:rPr>
              <a:t>protects the air passages </a:t>
            </a:r>
            <a:r>
              <a:rPr lang="en-US" dirty="0">
                <a:solidFill>
                  <a:srgbClr val="424142"/>
                </a:solidFill>
                <a:latin typeface="Georgia"/>
              </a:rPr>
              <a:t>by filtering foreign particles by the coarse hairs of the vestibule, and provides a </a:t>
            </a:r>
            <a:r>
              <a:rPr lang="en-US" dirty="0" err="1">
                <a:solidFill>
                  <a:srgbClr val="424142"/>
                </a:solidFill>
                <a:latin typeface="Georgia"/>
              </a:rPr>
              <a:t>mucociliary</a:t>
            </a:r>
            <a:r>
              <a:rPr lang="en-US" dirty="0">
                <a:solidFill>
                  <a:srgbClr val="424142"/>
                </a:solidFill>
                <a:latin typeface="Georgia"/>
              </a:rPr>
              <a:t> barrier which moves the entrapped particles backward to the </a:t>
            </a:r>
            <a:r>
              <a:rPr lang="en-US" dirty="0" err="1">
                <a:solidFill>
                  <a:srgbClr val="424142"/>
                </a:solidFill>
                <a:latin typeface="Georgia"/>
              </a:rPr>
              <a:t>nasopharynx</a:t>
            </a:r>
            <a:r>
              <a:rPr lang="en-US">
                <a:solidFill>
                  <a:srgbClr val="424142"/>
                </a:solidFill>
                <a:latin typeface="Georgia"/>
              </a:rPr>
              <a:t>, </a:t>
            </a:r>
            <a:r>
              <a:rPr lang="en-US" smtClean="0">
                <a:solidFill>
                  <a:srgbClr val="424142"/>
                </a:solidFill>
                <a:latin typeface="Georgia"/>
              </a:rPr>
              <a:t>then </a:t>
            </a:r>
            <a:r>
              <a:rPr lang="en-US" dirty="0">
                <a:solidFill>
                  <a:srgbClr val="424142"/>
                </a:solidFill>
                <a:latin typeface="Georgia"/>
              </a:rPr>
              <a:t>they are ejected by </a:t>
            </a:r>
            <a:r>
              <a:rPr lang="en-US" dirty="0">
                <a:solidFill>
                  <a:srgbClr val="FF0000"/>
                </a:solidFill>
                <a:latin typeface="Georgia"/>
              </a:rPr>
              <a:t>sneezing </a:t>
            </a:r>
            <a:r>
              <a:rPr lang="en-US" dirty="0">
                <a:solidFill>
                  <a:srgbClr val="424142"/>
                </a:solidFill>
                <a:latin typeface="Georgia"/>
              </a:rPr>
              <a:t>or </a:t>
            </a:r>
            <a:r>
              <a:rPr lang="en-US" dirty="0">
                <a:solidFill>
                  <a:srgbClr val="FF0000"/>
                </a:solidFill>
                <a:latin typeface="Georgia"/>
              </a:rPr>
              <a:t>coughing.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44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Nose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11430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u="sng" dirty="0" smtClean="0">
                <a:solidFill>
                  <a:srgbClr val="FF0000"/>
                </a:solidFill>
              </a:rPr>
              <a:t>Divided </a:t>
            </a:r>
            <a:r>
              <a:rPr lang="en-US" b="1" u="sng" dirty="0">
                <a:solidFill>
                  <a:srgbClr val="FF0000"/>
                </a:solidFill>
              </a:rPr>
              <a:t>into two regions </a:t>
            </a:r>
            <a:r>
              <a:rPr lang="en-US" b="1" u="sng" dirty="0" smtClean="0"/>
              <a:t>:</a:t>
            </a:r>
            <a:endParaRPr lang="en-US" b="1" u="sng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</a:t>
            </a:r>
            <a:r>
              <a:rPr lang="en-US" dirty="0"/>
              <a:t>external </a:t>
            </a:r>
            <a:r>
              <a:rPr lang="en-US" dirty="0" smtClean="0"/>
              <a:t>nose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</a:t>
            </a:r>
            <a:r>
              <a:rPr lang="en-US" dirty="0"/>
              <a:t>internal nasal cavity 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903413"/>
            <a:ext cx="4699000" cy="495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18993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1979613" y="1341438"/>
            <a:ext cx="5184775" cy="719137"/>
          </a:xfrm>
        </p:spPr>
        <p:txBody>
          <a:bodyPr/>
          <a:lstStyle/>
          <a:p>
            <a:pPr marL="114300" indent="0" eaLnBrk="1" hangingPunct="1">
              <a:buFont typeface="Arial" charset="0"/>
              <a:buNone/>
            </a:pP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external nose 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565400"/>
            <a:ext cx="2957512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71220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49275"/>
          </a:xfrm>
        </p:spPr>
        <p:txBody>
          <a:bodyPr/>
          <a:lstStyle/>
          <a:p>
            <a:r>
              <a:rPr lang="en-US" altLang="zh-C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Nose and </a:t>
            </a:r>
            <a:r>
              <a:rPr lang="en-US" altLang="zh-CN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paranasal</a:t>
            </a:r>
            <a:r>
              <a:rPr lang="en-US" altLang="zh-CN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sinuses</a:t>
            </a:r>
            <a:endParaRPr lang="en-GB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20713"/>
            <a:ext cx="4495800" cy="5976937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dirty="0">
                <a:ea typeface="宋体" pitchFamily="2" charset="-122"/>
              </a:rPr>
              <a:t>Nose-</a:t>
            </a:r>
          </a:p>
          <a:p>
            <a:pPr>
              <a:buFontTx/>
              <a:buNone/>
            </a:pPr>
            <a:r>
              <a:rPr lang="en-US" altLang="zh-CN" sz="2400" dirty="0" smtClean="0">
                <a:ea typeface="宋体" pitchFamily="2" charset="-122"/>
              </a:rPr>
              <a:t>External </a:t>
            </a:r>
            <a:r>
              <a:rPr lang="en-US" altLang="zh-CN" sz="2400" dirty="0">
                <a:ea typeface="宋体" pitchFamily="2" charset="-122"/>
              </a:rPr>
              <a:t>nose- boney and </a:t>
            </a:r>
            <a:r>
              <a:rPr lang="en-US" altLang="zh-CN" sz="2400" dirty="0" err="1">
                <a:ea typeface="宋体" pitchFamily="2" charset="-122"/>
              </a:rPr>
              <a:t>cartilagenous</a:t>
            </a:r>
            <a:r>
              <a:rPr lang="en-US" altLang="zh-CN" sz="2400" dirty="0">
                <a:ea typeface="宋体" pitchFamily="2" charset="-122"/>
              </a:rPr>
              <a:t> part, </a:t>
            </a:r>
          </a:p>
          <a:p>
            <a:pPr>
              <a:buFontTx/>
              <a:buNone/>
            </a:pPr>
            <a:r>
              <a:rPr lang="en-US" altLang="zh-CN" sz="2400" dirty="0">
                <a:ea typeface="宋体" pitchFamily="2" charset="-122"/>
              </a:rPr>
              <a:t>Bones- nasal bones &amp; the frontal processes of the maxillae</a:t>
            </a:r>
          </a:p>
          <a:p>
            <a:pPr>
              <a:buFontTx/>
              <a:buNone/>
            </a:pPr>
            <a:r>
              <a:rPr lang="en-US" altLang="zh-CN" sz="2400" dirty="0">
                <a:ea typeface="宋体" pitchFamily="2" charset="-122"/>
              </a:rPr>
              <a:t>Cartilages- superior &amp; inferior nasal cartilages, </a:t>
            </a:r>
            <a:r>
              <a:rPr lang="en-US" altLang="zh-CN" sz="2400" dirty="0" err="1">
                <a:ea typeface="宋体" pitchFamily="2" charset="-122"/>
              </a:rPr>
              <a:t>septal</a:t>
            </a:r>
            <a:r>
              <a:rPr lang="en-US" altLang="zh-CN" sz="2400" dirty="0">
                <a:ea typeface="宋体" pitchFamily="2" charset="-122"/>
              </a:rPr>
              <a:t> cartilage and some small cartilages</a:t>
            </a:r>
            <a:endParaRPr lang="en-GB" sz="2400" dirty="0">
              <a:ea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858578"/>
            <a:ext cx="507605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01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9713" y="404813"/>
            <a:ext cx="5381625" cy="4138612"/>
          </a:xfrm>
          <a:noFill/>
        </p:spPr>
      </p:pic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6350" y="5059363"/>
            <a:ext cx="83883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2F2B20"/>
                </a:solidFill>
                <a:latin typeface="Tahoma" pitchFamily="34" charset="0"/>
                <a:cs typeface="Arial" charset="0"/>
              </a:rPr>
              <a:t>2 openings called 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Arial" charset="0"/>
              </a:rPr>
              <a:t>nostrils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Arial" charset="0"/>
              </a:rPr>
              <a:t> </a:t>
            </a:r>
            <a:r>
              <a:rPr lang="en-US" sz="2800" dirty="0">
                <a:solidFill>
                  <a:srgbClr val="2F2B20"/>
                </a:solidFill>
                <a:latin typeface="Tahoma" pitchFamily="34" charset="0"/>
                <a:cs typeface="Arial" charset="0"/>
              </a:rPr>
              <a:t>separated by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Arial" charset="0"/>
              </a:rPr>
              <a:t>nasal septum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2F2B20"/>
                </a:solidFill>
                <a:latin typeface="Tahoma" pitchFamily="34" charset="0"/>
                <a:cs typeface="Arial" charset="0"/>
              </a:rPr>
              <a:t>The lateral margin </a:t>
            </a:r>
            <a:r>
              <a:rPr lang="en-US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Arial" charset="0"/>
              </a:rPr>
              <a:t>ala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Arial" charset="0"/>
              </a:rPr>
              <a:t> of nose </a:t>
            </a:r>
            <a:r>
              <a:rPr lang="en-US" sz="2800" dirty="0">
                <a:solidFill>
                  <a:srgbClr val="2F2B20"/>
                </a:solidFill>
                <a:latin typeface="Tahoma" pitchFamily="34" charset="0"/>
                <a:cs typeface="Arial" charset="0"/>
              </a:rPr>
              <a:t>rounded and mobile.</a:t>
            </a:r>
          </a:p>
        </p:txBody>
      </p:sp>
    </p:spTree>
    <p:extLst>
      <p:ext uri="{BB962C8B-B14F-4D97-AF65-F5344CB8AC3E}">
        <p14:creationId xmlns:p14="http://schemas.microsoft.com/office/powerpoint/2010/main" val="45498449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" t="21501" r="37447" b="14719"/>
          <a:stretch>
            <a:fillRect/>
          </a:stretch>
        </p:blipFill>
        <p:spPr>
          <a:xfrm>
            <a:off x="107950" y="0"/>
            <a:ext cx="8340725" cy="6583363"/>
          </a:xfrm>
          <a:noFill/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2124075" y="363538"/>
            <a:ext cx="892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F2B20"/>
                </a:solidFill>
              </a:rPr>
              <a:t>Frontal</a:t>
            </a:r>
          </a:p>
        </p:txBody>
      </p:sp>
    </p:spTree>
    <p:extLst>
      <p:ext uri="{BB962C8B-B14F-4D97-AF65-F5344CB8AC3E}">
        <p14:creationId xmlns:p14="http://schemas.microsoft.com/office/powerpoint/2010/main" val="176055985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Blood supply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 branches of </a:t>
            </a:r>
            <a:r>
              <a:rPr lang="en-US" sz="3600" b="1" dirty="0" smtClean="0"/>
              <a:t>ophthalmic a.</a:t>
            </a:r>
          </a:p>
          <a:p>
            <a:pPr eaLnBrk="1" hangingPunct="1"/>
            <a:r>
              <a:rPr lang="en-US" sz="3600" dirty="0" smtClean="0"/>
              <a:t>and the </a:t>
            </a:r>
            <a:r>
              <a:rPr lang="en-US" sz="3600" b="1" dirty="0" smtClean="0"/>
              <a:t>maxillary a.</a:t>
            </a:r>
          </a:p>
          <a:p>
            <a:pPr eaLnBrk="1" hangingPunct="1"/>
            <a:r>
              <a:rPr lang="en-US" sz="3600" dirty="0" smtClean="0"/>
              <a:t>skin of the ala and lower part of the septum are by branches of </a:t>
            </a:r>
            <a:r>
              <a:rPr lang="en-US" sz="3600" b="1" dirty="0" smtClean="0"/>
              <a:t>facial artery.</a:t>
            </a:r>
          </a:p>
        </p:txBody>
      </p:sp>
    </p:spTree>
    <p:extLst>
      <p:ext uri="{BB962C8B-B14F-4D97-AF65-F5344CB8AC3E}">
        <p14:creationId xmlns:p14="http://schemas.microsoft.com/office/powerpoint/2010/main" val="177303257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Nerve supply</a:t>
            </a: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The </a:t>
            </a:r>
            <a:r>
              <a:rPr lang="en-US" sz="4000" dirty="0" err="1" smtClean="0"/>
              <a:t>infratrochlear</a:t>
            </a:r>
            <a:r>
              <a:rPr lang="en-US" sz="4000" dirty="0" smtClean="0"/>
              <a:t> and external nasal branches of </a:t>
            </a:r>
            <a:r>
              <a:rPr lang="en-US" sz="4000" b="1" dirty="0" smtClean="0"/>
              <a:t>the ophthalmic nerve (CN V). </a:t>
            </a:r>
          </a:p>
          <a:p>
            <a:pPr eaLnBrk="1" hangingPunct="1"/>
            <a:r>
              <a:rPr lang="en-US" sz="4000" dirty="0" smtClean="0"/>
              <a:t>Infraorbital branch of the </a:t>
            </a:r>
            <a:r>
              <a:rPr lang="en-US" sz="4000" b="1" dirty="0" smtClean="0"/>
              <a:t>maxillary nerve (CN V). </a:t>
            </a:r>
          </a:p>
        </p:txBody>
      </p:sp>
    </p:spTree>
    <p:extLst>
      <p:ext uri="{BB962C8B-B14F-4D97-AF65-F5344CB8AC3E}">
        <p14:creationId xmlns:p14="http://schemas.microsoft.com/office/powerpoint/2010/main" val="417987905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The nasal cavities</a:t>
            </a:r>
            <a:br>
              <a:rPr lang="en-US" dirty="0"/>
            </a:b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ar-SA" smtClean="0"/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00213"/>
            <a:ext cx="604043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855869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Nasal Cavity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3" name="Picture 2" descr="E:\Grays Anatomy Engl\Chapter 08\08-T\00821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557338"/>
            <a:ext cx="2617788" cy="4800600"/>
          </a:xfrm>
          <a:noFill/>
        </p:spPr>
      </p:pic>
      <p:pic>
        <p:nvPicPr>
          <p:cNvPr id="20484" name="Picture 3" descr="E:\Grays Anatomy Engl\Chapter 08\08-T\0081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1" r="45818" b="14148"/>
          <a:stretch>
            <a:fillRect/>
          </a:stretch>
        </p:blipFill>
        <p:spPr bwMode="auto">
          <a:xfrm>
            <a:off x="539750" y="2133600"/>
            <a:ext cx="412908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19303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Nasal Endoscopy</a:t>
            </a:r>
            <a:endParaRPr lang="en-US" dirty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1680" y="1700808"/>
            <a:ext cx="5081588" cy="4200525"/>
          </a:xfrm>
          <a:noFill/>
        </p:spPr>
      </p:pic>
    </p:spTree>
    <p:extLst>
      <p:ext uri="{BB962C8B-B14F-4D97-AF65-F5344CB8AC3E}">
        <p14:creationId xmlns:p14="http://schemas.microsoft.com/office/powerpoint/2010/main" val="237345105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30368" y="1687656"/>
            <a:ext cx="4673600" cy="331441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Separated by a midline </a:t>
            </a:r>
            <a:r>
              <a:rPr lang="en-US" sz="2400" b="1" dirty="0" smtClean="0"/>
              <a:t>nasal septum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Each nasal cavity has a </a:t>
            </a:r>
            <a:r>
              <a:rPr lang="en-US" sz="2400" b="1" dirty="0" smtClean="0"/>
              <a:t>floor, roof, medial wall, and lateral wall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Lateral to the nasal cavities are the </a:t>
            </a:r>
            <a:r>
              <a:rPr lang="en-US" sz="2400" b="1" dirty="0" smtClean="0"/>
              <a:t>orbits</a:t>
            </a:r>
          </a:p>
          <a:p>
            <a:pPr eaLnBrk="1" hangingPunct="1">
              <a:lnSpc>
                <a:spcPct val="80000"/>
              </a:lnSpc>
            </a:pPr>
            <a:endParaRPr lang="en-US" sz="2400" b="1" dirty="0" smtClean="0"/>
          </a:p>
        </p:txBody>
      </p:sp>
      <p:pic>
        <p:nvPicPr>
          <p:cNvPr id="2150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752475"/>
            <a:ext cx="4356100" cy="6076950"/>
          </a:xfrm>
          <a:noFill/>
        </p:spPr>
      </p:pic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90286">
            <a:off x="5133975" y="3184525"/>
            <a:ext cx="82867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205038"/>
            <a:ext cx="1096962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592513"/>
            <a:ext cx="11684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44456">
            <a:off x="6337300" y="1635125"/>
            <a:ext cx="1096963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230194">
            <a:off x="7761288" y="3211513"/>
            <a:ext cx="1096962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Nasal Cavity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563804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346783"/>
            <a:ext cx="4211638" cy="32924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from oral cavity below by the </a:t>
            </a:r>
            <a:r>
              <a:rPr lang="en-US" sz="2400" b="1" dirty="0" smtClean="0"/>
              <a:t>hard palate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from the cranial cavity above by parts of the </a:t>
            </a:r>
            <a:r>
              <a:rPr lang="en-US" sz="2400" b="1" dirty="0" smtClean="0"/>
              <a:t>frontal, </a:t>
            </a:r>
            <a:r>
              <a:rPr lang="en-US" sz="2400" b="1" dirty="0" err="1" smtClean="0"/>
              <a:t>ethmoid</a:t>
            </a:r>
            <a:r>
              <a:rPr lang="en-US" sz="2400" b="1" dirty="0" smtClean="0"/>
              <a:t>, and sphenoid bones</a:t>
            </a:r>
            <a:r>
              <a:rPr lang="en-US" sz="2400" dirty="0" smtClean="0"/>
              <a:t>. </a:t>
            </a:r>
            <a:endParaRPr lang="en-US" sz="2400" b="1" dirty="0" smtClean="0"/>
          </a:p>
        </p:txBody>
      </p:sp>
      <p:pic>
        <p:nvPicPr>
          <p:cNvPr id="22531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1" r="11769" b="10600"/>
          <a:stretch>
            <a:fillRect/>
          </a:stretch>
        </p:blipFill>
        <p:spPr>
          <a:xfrm>
            <a:off x="4189413" y="1128713"/>
            <a:ext cx="4926012" cy="5468937"/>
          </a:xfrm>
          <a:noFill/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6156325" y="5589588"/>
            <a:ext cx="647700" cy="719137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54138">
            <a:off x="5529263" y="3086100"/>
            <a:ext cx="82867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2481">
            <a:off x="7059613" y="3152775"/>
            <a:ext cx="12319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47410">
            <a:off x="4933951" y="2263775"/>
            <a:ext cx="12319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620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Nasal Cavity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15866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4675"/>
            <a:ext cx="3779838" cy="50133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The anterior apertures of the nasal cavities are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nares</a:t>
            </a:r>
            <a:r>
              <a:rPr lang="en-US" sz="2800" dirty="0"/>
              <a:t>, which open onto the inferior surface of the nose. </a:t>
            </a:r>
            <a:endParaRPr lang="en-US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The </a:t>
            </a:r>
            <a:r>
              <a:rPr lang="en-US" sz="2800" dirty="0"/>
              <a:t>posterior apertures are the </a:t>
            </a:r>
            <a:r>
              <a:rPr lang="en-US" sz="2800" b="1" dirty="0" err="1"/>
              <a:t>choanae</a:t>
            </a:r>
            <a:r>
              <a:rPr lang="en-US" sz="2800" dirty="0"/>
              <a:t>, which open into the </a:t>
            </a:r>
            <a:r>
              <a:rPr lang="en-US" sz="2800" dirty="0" err="1"/>
              <a:t>nasopharynx</a:t>
            </a:r>
            <a:r>
              <a:rPr lang="en-US" sz="2800" dirty="0"/>
              <a:t>. </a:t>
            </a:r>
          </a:p>
        </p:txBody>
      </p:sp>
      <p:pic>
        <p:nvPicPr>
          <p:cNvPr id="23555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2" b="2551"/>
          <a:stretch>
            <a:fillRect/>
          </a:stretch>
        </p:blipFill>
        <p:spPr>
          <a:xfrm>
            <a:off x="4232275" y="1627188"/>
            <a:ext cx="4911725" cy="5083175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Nasal Cavity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110124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814762" cy="4114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Sinuses </a:t>
            </a:r>
          </a:p>
          <a:p>
            <a:pPr eaLnBrk="1" hangingPunct="1"/>
            <a:r>
              <a:rPr lang="en-US" sz="2800" dirty="0" smtClean="0"/>
              <a:t>NLD</a:t>
            </a:r>
          </a:p>
        </p:txBody>
      </p:sp>
      <p:sp>
        <p:nvSpPr>
          <p:cNvPr id="2458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140325" y="2017713"/>
            <a:ext cx="3814763" cy="4114800"/>
          </a:xfrm>
        </p:spPr>
        <p:txBody>
          <a:bodyPr/>
          <a:lstStyle/>
          <a:p>
            <a:pPr eaLnBrk="1" hangingPunct="1"/>
            <a:endParaRPr lang="ar-SA" sz="2800" smtClean="0"/>
          </a:p>
        </p:txBody>
      </p:sp>
      <p:pic>
        <p:nvPicPr>
          <p:cNvPr id="24581" name="Picture 8" descr="show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04" b="3807"/>
          <a:stretch>
            <a:fillRect/>
          </a:stretch>
        </p:blipFill>
        <p:spPr bwMode="auto">
          <a:xfrm>
            <a:off x="3492500" y="1844675"/>
            <a:ext cx="5111750" cy="503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50273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1259632" y="0"/>
            <a:ext cx="7793037" cy="14620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Nasal Cavity Regions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-180528" y="1484784"/>
            <a:ext cx="4997450" cy="48244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Each nasal cavity consists of three general regions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the </a:t>
            </a:r>
            <a:r>
              <a:rPr lang="en-US" sz="2000" b="1" dirty="0" smtClean="0">
                <a:solidFill>
                  <a:srgbClr val="FF0000"/>
                </a:solidFill>
              </a:rPr>
              <a:t>nasal vestibule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is a small dilated space just internal to the naris that is lined by skin and contains hair follicles;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the </a:t>
            </a:r>
            <a:r>
              <a:rPr lang="en-US" sz="2000" b="1" dirty="0" smtClean="0">
                <a:solidFill>
                  <a:srgbClr val="FF0000"/>
                </a:solidFill>
              </a:rPr>
              <a:t>respiratory region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is the largest part of the nasal cavity, has a rich neurovascular supply, and is lined by respiratory epithelium composed mainly of ciliated and mucous cells;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the </a:t>
            </a:r>
            <a:r>
              <a:rPr lang="en-US" sz="2000" b="1" dirty="0" smtClean="0">
                <a:solidFill>
                  <a:srgbClr val="FF0000"/>
                </a:solidFill>
              </a:rPr>
              <a:t>olfactory region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is small, is at the apex of each nasal cavity, is lined by olfactory epithelium, and contains the olfactory receptors. 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In addition to housing receptors for the sense of smell (olfaction), the nasal cavities adjust the temperature and humidity of respired air, and trap and remove particulate matter from the airway. </a:t>
            </a:r>
          </a:p>
        </p:txBody>
      </p:sp>
      <p:pic>
        <p:nvPicPr>
          <p:cNvPr id="25604" name="Picture 8" descr="show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8"/>
          <a:stretch>
            <a:fillRect/>
          </a:stretch>
        </p:blipFill>
        <p:spPr bwMode="auto">
          <a:xfrm>
            <a:off x="4932040" y="1675761"/>
            <a:ext cx="421196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34536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Ethmiod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bone</a:t>
            </a:r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4675"/>
            <a:ext cx="4284663" cy="45481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i="1" dirty="0" err="1" smtClean="0"/>
              <a:t>Ethmoid</a:t>
            </a:r>
            <a:r>
              <a:rPr lang="en-US" sz="2400" b="1" i="1" dirty="0" smtClean="0"/>
              <a:t> bone </a:t>
            </a:r>
            <a:endParaRPr lang="en-US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single </a:t>
            </a:r>
            <a:r>
              <a:rPr lang="en-US" sz="2400" dirty="0" err="1" smtClean="0"/>
              <a:t>ethmoid</a:t>
            </a:r>
            <a:r>
              <a:rPr lang="en-US" sz="2400" dirty="0" smtClean="0"/>
              <a:t> bone is one of the most complex bones in the skull.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It contributes to the roof, lateral wall, and medial wall of both nasal cavities, and contains the </a:t>
            </a:r>
            <a:r>
              <a:rPr lang="en-US" sz="2400" dirty="0" err="1" smtClean="0"/>
              <a:t>ethmoidal</a:t>
            </a:r>
            <a:r>
              <a:rPr lang="en-US" sz="2400" dirty="0" smtClean="0"/>
              <a:t> cells (</a:t>
            </a:r>
            <a:r>
              <a:rPr lang="en-US" sz="2400" dirty="0" err="1" smtClean="0"/>
              <a:t>ethmoidal</a:t>
            </a:r>
            <a:r>
              <a:rPr lang="en-US" sz="2400" dirty="0" smtClean="0"/>
              <a:t> sinuses). </a:t>
            </a:r>
          </a:p>
        </p:txBody>
      </p:sp>
      <p:pic>
        <p:nvPicPr>
          <p:cNvPr id="26628" name="Picture 8" descr="show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"/>
          <a:stretch>
            <a:fillRect/>
          </a:stretch>
        </p:blipFill>
        <p:spPr bwMode="auto">
          <a:xfrm>
            <a:off x="4003675" y="2859088"/>
            <a:ext cx="514508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65723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-121320"/>
            <a:ext cx="7793037" cy="14620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Boundaries of Nasal Cavity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584722"/>
            <a:ext cx="3887788" cy="530066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Medial wall 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nasal </a:t>
            </a:r>
            <a:r>
              <a:rPr lang="en-US" sz="2400" b="1" dirty="0"/>
              <a:t>septum</a:t>
            </a:r>
            <a:r>
              <a:rPr lang="en-US" sz="2400" dirty="0"/>
              <a:t>, which is oriented vertically in </a:t>
            </a:r>
            <a:r>
              <a:rPr lang="en-US" sz="2400" dirty="0" smtClean="0"/>
              <a:t>median </a:t>
            </a:r>
            <a:r>
              <a:rPr lang="en-US" sz="2400" dirty="0"/>
              <a:t>sagittal plane and separates </a:t>
            </a:r>
            <a:r>
              <a:rPr lang="en-US" sz="2400" dirty="0" smtClean="0"/>
              <a:t>right </a:t>
            </a:r>
            <a:r>
              <a:rPr lang="en-US" sz="2400" dirty="0"/>
              <a:t>and left nasal cavities </a:t>
            </a:r>
            <a:endParaRPr lang="en-US" sz="2400" dirty="0" smtClean="0"/>
          </a:p>
          <a:p>
            <a:pPr marL="114300" indent="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/>
              <a:t>Septum of :</a:t>
            </a:r>
          </a:p>
          <a:p>
            <a:pPr marL="5715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 err="1" smtClean="0"/>
              <a:t>septal</a:t>
            </a:r>
            <a:r>
              <a:rPr lang="en-US" sz="2400" b="1" dirty="0" smtClean="0"/>
              <a:t> cartilage</a:t>
            </a:r>
          </a:p>
          <a:p>
            <a:pPr marL="5715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 smtClean="0"/>
              <a:t>vertical </a:t>
            </a:r>
            <a:r>
              <a:rPr lang="en-US" sz="2400" b="1" dirty="0"/>
              <a:t>plate of the </a:t>
            </a:r>
            <a:r>
              <a:rPr lang="en-US" sz="2400" b="1" dirty="0" err="1" smtClean="0"/>
              <a:t>ethmoid</a:t>
            </a:r>
            <a:endParaRPr lang="en-US" sz="2400" b="1" dirty="0" smtClean="0"/>
          </a:p>
          <a:p>
            <a:pPr marL="571500" indent="-457200" eaLnBrk="1" fontAlgn="auto" hangingPunct="1">
              <a:lnSpc>
                <a:spcPct val="8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 err="1" smtClean="0"/>
              <a:t>vomer</a:t>
            </a:r>
            <a:r>
              <a:rPr lang="en-US" sz="2400" b="1" dirty="0"/>
              <a:t>.</a:t>
            </a:r>
            <a:endParaRPr lang="en-US" sz="2400" b="1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</p:txBody>
      </p:sp>
      <p:pic>
        <p:nvPicPr>
          <p:cNvPr id="27652" name="Picture 8" descr="show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9" r="10796" b="3880"/>
          <a:stretch>
            <a:fillRect/>
          </a:stretch>
        </p:blipFill>
        <p:spPr bwMode="auto">
          <a:xfrm>
            <a:off x="3557588" y="1484313"/>
            <a:ext cx="5586412" cy="53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68669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3923928" cy="566124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solidFill>
                <a:srgbClr val="9933FF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solidFill>
                <a:srgbClr val="9933FF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solidFill>
                <a:srgbClr val="9933FF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 </a:t>
            </a:r>
            <a:r>
              <a:rPr lang="en-US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Above: </a:t>
            </a:r>
            <a:r>
              <a:rPr lang="en-US" sz="2400" dirty="0" smtClean="0"/>
              <a:t>perpendicular plate of the </a:t>
            </a:r>
            <a:r>
              <a:rPr lang="en-US" sz="2400" dirty="0" err="1" smtClean="0"/>
              <a:t>ethmoid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 * </a:t>
            </a: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Below and in front</a:t>
            </a:r>
            <a:r>
              <a:rPr lang="en-US" sz="2400" dirty="0" smtClean="0"/>
              <a:t>: </a:t>
            </a:r>
            <a:r>
              <a:rPr lang="en-US" sz="2400" dirty="0" err="1" smtClean="0"/>
              <a:t>septal</a:t>
            </a:r>
            <a:r>
              <a:rPr lang="en-US" sz="2400" dirty="0" smtClean="0"/>
              <a:t> cartilage.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 </a:t>
            </a: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Below and behind</a:t>
            </a:r>
            <a:r>
              <a:rPr lang="en-US" sz="2400" dirty="0" smtClean="0"/>
              <a:t>: </a:t>
            </a:r>
            <a:r>
              <a:rPr lang="en-US" sz="2400" dirty="0" err="1" smtClean="0"/>
              <a:t>vomer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8959850" y="61722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rtl="1"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2F2B20"/>
              </a:solidFill>
              <a:latin typeface="Arial" charset="0"/>
            </a:endParaRP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1487488"/>
            <a:ext cx="5591175" cy="537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23728" y="312615"/>
            <a:ext cx="3946080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9A57C"/>
              </a:buClr>
            </a:pPr>
            <a:r>
              <a:rPr lang="en-US" sz="4800" b="1" dirty="0">
                <a:solidFill>
                  <a:srgbClr val="FF0000"/>
                </a:solidFill>
              </a:rPr>
              <a:t>Nasal septum:</a:t>
            </a:r>
          </a:p>
        </p:txBody>
      </p:sp>
    </p:spTree>
    <p:extLst>
      <p:ext uri="{BB962C8B-B14F-4D97-AF65-F5344CB8AC3E}">
        <p14:creationId xmlns:p14="http://schemas.microsoft.com/office/powerpoint/2010/main" val="94003159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116632"/>
            <a:ext cx="7793037" cy="98243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i="1" dirty="0">
                <a:solidFill>
                  <a:srgbClr val="FF0000"/>
                </a:solidFill>
              </a:rPr>
              <a:t>Floor </a:t>
            </a:r>
            <a:r>
              <a:rPr lang="en-US" sz="4800" b="1" i="1" dirty="0" smtClean="0">
                <a:solidFill>
                  <a:srgbClr val="FF0000"/>
                </a:solidFill>
              </a:rPr>
              <a:t>of Nasal Cavity</a:t>
            </a:r>
            <a:r>
              <a:rPr lang="en-US" sz="4800" b="1" dirty="0">
                <a:solidFill>
                  <a:srgbClr val="FF0000"/>
                </a:solidFill>
              </a:rPr>
              <a:t/>
            </a:r>
            <a:br>
              <a:rPr lang="en-US" sz="4800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3950"/>
            <a:ext cx="3924300" cy="5267325"/>
          </a:xfrm>
        </p:spPr>
        <p:txBody>
          <a:bodyPr rtlCol="0">
            <a:normAutofit/>
          </a:bodyPr>
          <a:lstStyle/>
          <a:p>
            <a:pPr marL="114300" indent="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It </a:t>
            </a:r>
            <a:r>
              <a:rPr lang="en-US" sz="24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consists of: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palatine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process of </a:t>
            </a:r>
            <a:r>
              <a:rPr lang="en-US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maxilla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&amp; horizontal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plate of the </a:t>
            </a:r>
            <a:r>
              <a:rPr lang="en-US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palatine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bone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which together form the </a:t>
            </a:r>
            <a:r>
              <a:rPr lang="en-US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hard palate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. 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naris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opens anteriorly into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floor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9700" name="Picture 8" descr="show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3" r="11736" b="5733"/>
          <a:stretch>
            <a:fillRect/>
          </a:stretch>
        </p:blipFill>
        <p:spPr bwMode="auto">
          <a:xfrm>
            <a:off x="3924300" y="1268413"/>
            <a:ext cx="5219700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38665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i="1" dirty="0" smtClean="0">
                <a:solidFill>
                  <a:srgbClr val="FF0000"/>
                </a:solidFill>
              </a:rPr>
              <a:t>Roof of Nasal Cavity</a:t>
            </a:r>
            <a:r>
              <a:rPr lang="en-US" sz="4800" b="1" dirty="0"/>
              <a:t/>
            </a:r>
            <a:br>
              <a:rPr lang="en-US" sz="4800" b="1" dirty="0"/>
            </a:b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41438"/>
            <a:ext cx="3779838" cy="55070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narrow </a:t>
            </a:r>
          </a:p>
          <a:p>
            <a:pPr marL="11430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Formed by :</a:t>
            </a:r>
          </a:p>
          <a:p>
            <a:pPr marL="6286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/>
              <a:t>cribriform </a:t>
            </a:r>
            <a:r>
              <a:rPr lang="en-US" sz="2800" dirty="0"/>
              <a:t>plate of the </a:t>
            </a:r>
            <a:r>
              <a:rPr lang="en-US" sz="2800" dirty="0" err="1"/>
              <a:t>ethmoid</a:t>
            </a:r>
            <a:r>
              <a:rPr lang="en-US" sz="2800" dirty="0"/>
              <a:t> bone </a:t>
            </a:r>
            <a:endParaRPr lang="en-US" sz="2800" dirty="0" smtClean="0"/>
          </a:p>
          <a:p>
            <a:pPr marL="6286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/>
              <a:t>nasal and frontal </a:t>
            </a:r>
            <a:r>
              <a:rPr lang="en-US" sz="2800" dirty="0" smtClean="0"/>
              <a:t>bones, and </a:t>
            </a:r>
            <a:r>
              <a:rPr lang="en-US" sz="2800" dirty="0"/>
              <a:t>posteriorly </a:t>
            </a:r>
            <a:r>
              <a:rPr lang="en-US" sz="2800" dirty="0" smtClean="0"/>
              <a:t>sphenoid Bone.</a:t>
            </a:r>
            <a:endParaRPr lang="en-US" sz="2800" dirty="0"/>
          </a:p>
        </p:txBody>
      </p:sp>
      <p:pic>
        <p:nvPicPr>
          <p:cNvPr id="30724" name="Picture 8" descr="show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5" r="14821" b="3964"/>
          <a:stretch>
            <a:fillRect/>
          </a:stretch>
        </p:blipFill>
        <p:spPr bwMode="auto">
          <a:xfrm>
            <a:off x="3419475" y="879475"/>
            <a:ext cx="5724525" cy="596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22597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3911600" cy="4876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* It has 3 curved long projections called nasal conchae: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   </a:t>
            </a:r>
            <a:r>
              <a:rPr lang="en-US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Superior concha.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2) Middle concha.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3) Inferior concha.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* The space below each of</a:t>
            </a:r>
            <a:r>
              <a:rPr lang="en-US" sz="2400" i="1" dirty="0" smtClean="0"/>
              <a:t> </a:t>
            </a:r>
            <a:r>
              <a:rPr lang="en-US" sz="2400" dirty="0" smtClean="0"/>
              <a:t>these conchae is called </a:t>
            </a:r>
            <a:r>
              <a:rPr lang="en-US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nasal meatus. </a:t>
            </a:r>
            <a:endParaRPr lang="en-US" sz="24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81000" y="457200"/>
            <a:ext cx="75033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LATERAL WALL OF NASAL CAVITY</a:t>
            </a:r>
          </a:p>
        </p:txBody>
      </p:sp>
      <p:pic>
        <p:nvPicPr>
          <p:cNvPr id="3174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95"/>
          <a:stretch>
            <a:fillRect/>
          </a:stretch>
        </p:blipFill>
        <p:spPr bwMode="auto">
          <a:xfrm>
            <a:off x="3813175" y="1268413"/>
            <a:ext cx="5330825" cy="560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73372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27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" t="26393" r="36523" b="12592"/>
          <a:stretch>
            <a:fillRect/>
          </a:stretch>
        </p:blipFill>
        <p:spPr>
          <a:xfrm>
            <a:off x="39688" y="0"/>
            <a:ext cx="9131300" cy="6819900"/>
          </a:xfrm>
          <a:noFill/>
        </p:spPr>
      </p:pic>
    </p:spTree>
    <p:extLst>
      <p:ext uri="{BB962C8B-B14F-4D97-AF65-F5344CB8AC3E}">
        <p14:creationId xmlns:p14="http://schemas.microsoft.com/office/powerpoint/2010/main" val="56626718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48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3" y="2060575"/>
            <a:ext cx="8469312" cy="3889375"/>
          </a:xfrm>
          <a:noFill/>
        </p:spPr>
      </p:pic>
    </p:spTree>
    <p:extLst>
      <p:ext uri="{BB962C8B-B14F-4D97-AF65-F5344CB8AC3E}">
        <p14:creationId xmlns:p14="http://schemas.microsoft.com/office/powerpoint/2010/main" val="205878336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" t="19290" r="34827" b="9039"/>
          <a:stretch>
            <a:fillRect/>
          </a:stretch>
        </p:blipFill>
        <p:spPr>
          <a:xfrm>
            <a:off x="242888" y="44450"/>
            <a:ext cx="8650287" cy="6813550"/>
          </a:xfrm>
          <a:noFill/>
        </p:spPr>
      </p:pic>
    </p:spTree>
    <p:extLst>
      <p:ext uri="{BB962C8B-B14F-4D97-AF65-F5344CB8AC3E}">
        <p14:creationId xmlns:p14="http://schemas.microsoft.com/office/powerpoint/2010/main" val="188688091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6867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6038" y="19050"/>
            <a:ext cx="9115426" cy="6838950"/>
          </a:xfrm>
        </p:spPr>
      </p:pic>
    </p:spTree>
    <p:extLst>
      <p:ext uri="{BB962C8B-B14F-4D97-AF65-F5344CB8AC3E}">
        <p14:creationId xmlns:p14="http://schemas.microsoft.com/office/powerpoint/2010/main" val="367043231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7667625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several </a:t>
            </a:r>
            <a:r>
              <a:rPr lang="en-US" sz="2400" dirty="0" err="1" smtClean="0"/>
              <a:t>paranasal</a:t>
            </a:r>
            <a:r>
              <a:rPr lang="en-US" sz="2400" dirty="0" smtClean="0"/>
              <a:t> sinuses have their openings in this meatus as follows:</a:t>
            </a:r>
            <a:endParaRPr lang="ar-SA" sz="24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rgbClr val="009999"/>
                </a:solidFill>
              </a:rPr>
              <a:t>a) Maxillary air sinus:</a:t>
            </a:r>
            <a:r>
              <a:rPr lang="en-US" sz="2400" dirty="0" smtClean="0"/>
              <a:t> opens into the hiatus </a:t>
            </a:r>
            <a:r>
              <a:rPr lang="en-US" sz="2400" dirty="0" err="1" smtClean="0"/>
              <a:t>semilunaris</a:t>
            </a:r>
            <a:r>
              <a:rPr lang="en-US" sz="2400" dirty="0" smtClean="0"/>
              <a:t> below the bulla </a:t>
            </a:r>
            <a:r>
              <a:rPr lang="en-US" sz="2400" dirty="0" err="1" smtClean="0"/>
              <a:t>ethmoidalis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rgbClr val="009999"/>
                </a:solidFill>
              </a:rPr>
              <a:t>b) Anterior </a:t>
            </a:r>
            <a:r>
              <a:rPr lang="en-US" sz="2400" dirty="0" err="1" smtClean="0">
                <a:solidFill>
                  <a:srgbClr val="009999"/>
                </a:solidFill>
              </a:rPr>
              <a:t>ethmoidal</a:t>
            </a:r>
            <a:r>
              <a:rPr lang="en-US" sz="2400" dirty="0" smtClean="0">
                <a:solidFill>
                  <a:srgbClr val="009999"/>
                </a:solidFill>
              </a:rPr>
              <a:t> sinus</a:t>
            </a:r>
            <a:r>
              <a:rPr lang="en-US" sz="2400" dirty="0" smtClean="0"/>
              <a:t>: opens into the hiatus </a:t>
            </a:r>
            <a:r>
              <a:rPr lang="en-US" sz="2400" dirty="0" err="1" smtClean="0"/>
              <a:t>semilunaris</a:t>
            </a:r>
            <a:r>
              <a:rPr lang="en-US" sz="2400" dirty="0" smtClean="0"/>
              <a:t> in front of the bulla </a:t>
            </a:r>
            <a:r>
              <a:rPr lang="en-US" sz="2400" dirty="0" err="1" smtClean="0"/>
              <a:t>ethmoidalis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rgbClr val="009999"/>
                </a:solidFill>
              </a:rPr>
              <a:t>c) Middle </a:t>
            </a:r>
            <a:r>
              <a:rPr lang="en-US" sz="2400" dirty="0" err="1" smtClean="0">
                <a:solidFill>
                  <a:srgbClr val="009999"/>
                </a:solidFill>
              </a:rPr>
              <a:t>ethmoidal</a:t>
            </a:r>
            <a:r>
              <a:rPr lang="en-US" sz="2400" dirty="0" smtClean="0">
                <a:solidFill>
                  <a:srgbClr val="009999"/>
                </a:solidFill>
              </a:rPr>
              <a:t> sinus</a:t>
            </a:r>
            <a:r>
              <a:rPr lang="en-US" sz="2400" dirty="0" smtClean="0"/>
              <a:t>: opens on the bulla </a:t>
            </a:r>
            <a:r>
              <a:rPr lang="en-US" sz="2400" dirty="0" err="1" smtClean="0"/>
              <a:t>ethmoidalis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rgbClr val="009999"/>
                </a:solidFill>
              </a:rPr>
              <a:t>d) Frontal sinus</a:t>
            </a:r>
            <a:r>
              <a:rPr lang="en-US" sz="2400" dirty="0" smtClean="0"/>
              <a:t>: opens into infundibulum at the  upper part of the hiatus </a:t>
            </a:r>
            <a:r>
              <a:rPr lang="en-US" sz="2400" dirty="0" err="1" smtClean="0"/>
              <a:t>semilunaris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400" dirty="0" smtClean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-184150" y="68580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176213" rtl="1" fontAlgn="base">
              <a:spcBef>
                <a:spcPct val="0"/>
              </a:spcBef>
              <a:spcAft>
                <a:spcPct val="0"/>
              </a:spcAft>
              <a:tabLst>
                <a:tab pos="182563" algn="l"/>
              </a:tabLst>
            </a:pPr>
            <a:endParaRPr lang="ar-SA" sz="2400">
              <a:solidFill>
                <a:srgbClr val="2F2B20"/>
              </a:solidFill>
              <a:latin typeface="Arial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67544" y="260648"/>
            <a:ext cx="792088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DFDCB7"/>
              </a:buClr>
              <a:buSzPct val="75000"/>
              <a:buFont typeface="Wingdings" pitchFamily="2" charset="2"/>
              <a:buNone/>
            </a:pP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Openings of the middle meatus:</a:t>
            </a:r>
            <a:endParaRPr lang="en-US" sz="3200" dirty="0">
              <a:solidFill>
                <a:srgbClr val="2F2B2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43818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rgbClr val="FF0000"/>
                </a:solidFill>
              </a:rPr>
              <a:t>Middle Meatus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The middle meatus lies below the middle concha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endParaRPr lang="en-GB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It has a rounded swelling called the bulla ethmoidalis that is formed by the middle ethmoidal air sinuses, which open on its upper border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endParaRPr lang="en-GB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A curved opening, the hiatus semilunaris, lies just below the bulla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endParaRPr lang="en-GB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The anterior end of the hiatus leads into a funnel-shaped channel called the infundibulum, which is continuous with the frontal sinus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GB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The maxillary sinus opens into the middle meatus through the hiatus semilunaris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323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Features of the middle meatus:</a:t>
            </a:r>
            <a:b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79512" y="764704"/>
            <a:ext cx="3995738" cy="4800600"/>
          </a:xfrm>
        </p:spPr>
        <p:txBody>
          <a:bodyPr/>
          <a:lstStyle/>
          <a:p>
            <a:pPr eaLnBrk="1" hangingPunct="1"/>
            <a:r>
              <a:rPr lang="en-US" dirty="0" smtClean="0"/>
              <a:t>presents a rounded eminence called </a:t>
            </a:r>
            <a:r>
              <a:rPr lang="en-US" b="1" dirty="0" smtClean="0"/>
              <a:t>bulla </a:t>
            </a:r>
            <a:r>
              <a:rPr lang="en-US" b="1" dirty="0" err="1" smtClean="0"/>
              <a:t>ethmoidalis</a:t>
            </a:r>
            <a:r>
              <a:rPr lang="en-US" b="1" dirty="0" smtClean="0"/>
              <a:t> </a:t>
            </a:r>
            <a:r>
              <a:rPr lang="en-US" dirty="0" smtClean="0"/>
              <a:t>which is bounded in front and below by a curved groove called </a:t>
            </a:r>
            <a:r>
              <a:rPr lang="en-US" b="1" dirty="0" smtClean="0"/>
              <a:t>hiatus </a:t>
            </a:r>
            <a:r>
              <a:rPr lang="en-US" b="1" dirty="0" err="1" smtClean="0"/>
              <a:t>semilunaris</a:t>
            </a:r>
            <a:r>
              <a:rPr lang="en-US" dirty="0" smtClean="0"/>
              <a:t>.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02288"/>
            <a:ext cx="6491089" cy="3951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78502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" t="18379" r="36652" b="8685"/>
          <a:stretch>
            <a:fillRect/>
          </a:stretch>
        </p:blipFill>
        <p:spPr bwMode="auto">
          <a:xfrm>
            <a:off x="0" y="0"/>
            <a:ext cx="9144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76828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74638"/>
            <a:ext cx="7681664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</a:rPr>
              <a:t>Other openings in the lateral wall of the nose:</a:t>
            </a:r>
            <a:br>
              <a:rPr lang="en-US" sz="4000" b="1" dirty="0">
                <a:solidFill>
                  <a:srgbClr val="FF0000"/>
                </a:solidFill>
              </a:rPr>
            </a:br>
            <a:endParaRPr lang="en-US" sz="40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chemeClr val="folHlink"/>
                </a:solidFill>
              </a:rPr>
              <a:t>a) </a:t>
            </a:r>
            <a:r>
              <a:rPr lang="en-US" sz="2800" dirty="0" err="1" smtClean="0">
                <a:solidFill>
                  <a:schemeClr val="folHlink"/>
                </a:solidFill>
              </a:rPr>
              <a:t>Sphenoidal</a:t>
            </a:r>
            <a:r>
              <a:rPr lang="en-US" sz="2800" dirty="0" smtClean="0">
                <a:solidFill>
                  <a:schemeClr val="folHlink"/>
                </a:solidFill>
              </a:rPr>
              <a:t> sinus</a:t>
            </a:r>
            <a:r>
              <a:rPr lang="en-US" sz="2800" dirty="0" smtClean="0"/>
              <a:t>: opens into the </a:t>
            </a:r>
            <a:r>
              <a:rPr lang="en-US" sz="2800" dirty="0" err="1" smtClean="0"/>
              <a:t>spheno-ethmoidal</a:t>
            </a:r>
            <a:r>
              <a:rPr lang="en-US" sz="2800" dirty="0" smtClean="0"/>
              <a:t> recess just above the superior concha.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chemeClr val="folHlink"/>
                </a:solidFill>
              </a:rPr>
              <a:t>b) Posterior </a:t>
            </a:r>
            <a:r>
              <a:rPr lang="en-US" sz="2800" dirty="0" err="1" smtClean="0">
                <a:solidFill>
                  <a:schemeClr val="folHlink"/>
                </a:solidFill>
              </a:rPr>
              <a:t>ethmoidal</a:t>
            </a:r>
            <a:r>
              <a:rPr lang="en-US" sz="2800" dirty="0" smtClean="0">
                <a:solidFill>
                  <a:schemeClr val="folHlink"/>
                </a:solidFill>
              </a:rPr>
              <a:t> sinus:</a:t>
            </a:r>
            <a:r>
              <a:rPr lang="en-US" sz="2800" dirty="0" smtClean="0"/>
              <a:t> opens into the superior meatus (below the superior concha).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chemeClr val="folHlink"/>
                </a:solidFill>
              </a:rPr>
              <a:t>c) </a:t>
            </a:r>
            <a:r>
              <a:rPr lang="en-US" sz="2800" dirty="0" err="1" smtClean="0">
                <a:solidFill>
                  <a:schemeClr val="folHlink"/>
                </a:solidFill>
              </a:rPr>
              <a:t>Naso</a:t>
            </a:r>
            <a:r>
              <a:rPr lang="en-US" sz="2800" dirty="0" smtClean="0">
                <a:solidFill>
                  <a:schemeClr val="folHlink"/>
                </a:solidFill>
              </a:rPr>
              <a:t>-lacrimal duct</a:t>
            </a:r>
            <a:r>
              <a:rPr lang="en-US" sz="2800" dirty="0" smtClean="0"/>
              <a:t>: opens into the inferior meatus.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2319019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609600"/>
            <a:ext cx="2690813" cy="62484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Nerves </a:t>
            </a:r>
            <a:r>
              <a:rPr lang="en-US" sz="2800" b="1" dirty="0">
                <a:solidFill>
                  <a:srgbClr val="FF0000"/>
                </a:solidFill>
              </a:rPr>
              <a:t>of nasal cavity: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b="1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9966FF"/>
                </a:solidFill>
              </a:rPr>
              <a:t>1-</a:t>
            </a:r>
            <a:r>
              <a:rPr lang="en-US" sz="2400" b="1" dirty="0" smtClean="0">
                <a:solidFill>
                  <a:srgbClr val="9966FF"/>
                </a:solidFill>
              </a:rPr>
              <a:t>Sensory</a:t>
            </a:r>
            <a:r>
              <a:rPr lang="en-US" sz="2400" b="1" dirty="0">
                <a:solidFill>
                  <a:srgbClr val="9966FF"/>
                </a:solidFill>
              </a:rPr>
              <a:t>:</a:t>
            </a:r>
            <a:r>
              <a:rPr lang="en-US" sz="2400" dirty="0"/>
              <a:t> ophthalmic division (V1) </a:t>
            </a:r>
            <a:r>
              <a:rPr lang="en-US" sz="2400" dirty="0" smtClean="0"/>
              <a:t>and maxillary </a:t>
            </a:r>
            <a:r>
              <a:rPr lang="en-US" sz="2400" dirty="0"/>
              <a:t>division (V2) of the trigeminal nerve </a:t>
            </a:r>
            <a:endParaRPr lang="en-US" sz="2400" dirty="0">
              <a:solidFill>
                <a:srgbClr val="9966FF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solidFill>
                <a:srgbClr val="9966FF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9966FF"/>
                </a:solidFill>
              </a:rPr>
              <a:t>2- </a:t>
            </a:r>
            <a:r>
              <a:rPr lang="en-US" sz="2400" b="1" dirty="0">
                <a:solidFill>
                  <a:srgbClr val="9966FF"/>
                </a:solidFill>
              </a:rPr>
              <a:t>Olfactory nerve</a:t>
            </a:r>
            <a:r>
              <a:rPr lang="en-US" sz="2400" b="1" dirty="0"/>
              <a:t>: It is the nerve of</a:t>
            </a:r>
            <a:r>
              <a:rPr lang="en-US" sz="2400" b="1" dirty="0">
                <a:solidFill>
                  <a:srgbClr val="FF7C80"/>
                </a:solidFill>
              </a:rPr>
              <a:t> smell</a:t>
            </a:r>
            <a:r>
              <a:rPr lang="en-US" sz="2400" dirty="0"/>
              <a:t>. It supplies the </a:t>
            </a:r>
            <a:r>
              <a:rPr lang="en-US" sz="2400" b="1" dirty="0"/>
              <a:t>olfactory mucosa </a:t>
            </a:r>
            <a:r>
              <a:rPr lang="en-US" sz="2400" dirty="0"/>
              <a:t>which is situated in the </a:t>
            </a:r>
            <a:r>
              <a:rPr lang="en-US" sz="2400" b="1" dirty="0"/>
              <a:t>roof </a:t>
            </a:r>
            <a:r>
              <a:rPr lang="en-US" sz="2400" dirty="0"/>
              <a:t>of the nasal cavity.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b="1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b="1" dirty="0">
                <a:solidFill>
                  <a:srgbClr val="FF0000"/>
                </a:solidFill>
              </a:rPr>
              <a:t> </a:t>
            </a:r>
            <a:endParaRPr lang="en-US" sz="2400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t="22142" r="35011" b="6142"/>
          <a:stretch>
            <a:fillRect/>
          </a:stretch>
        </p:blipFill>
        <p:spPr bwMode="auto">
          <a:xfrm>
            <a:off x="2843213" y="620713"/>
            <a:ext cx="6300787" cy="623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55457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>
                <a:solidFill>
                  <a:srgbClr val="FF0000"/>
                </a:solidFill>
              </a:rPr>
              <a:t>Arteries of nasal cavity:</a:t>
            </a:r>
            <a:br>
              <a:rPr lang="en-US" sz="4800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0" y="981075"/>
            <a:ext cx="2555875" cy="59023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dirty="0" smtClean="0">
                <a:solidFill>
                  <a:srgbClr val="0070C0"/>
                </a:solidFill>
              </a:rPr>
              <a:t>1. Branches of maxillary artery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main supply of the nose </a:t>
            </a:r>
            <a:r>
              <a:rPr lang="en-US" b="1" dirty="0" smtClean="0"/>
              <a:t>(</a:t>
            </a:r>
            <a:r>
              <a:rPr lang="en-US" b="1" dirty="0" err="1" smtClean="0"/>
              <a:t>Sphenopalatine</a:t>
            </a:r>
            <a:r>
              <a:rPr lang="en-US" b="1" dirty="0" smtClean="0"/>
              <a:t> artery).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dirty="0" smtClean="0">
                <a:solidFill>
                  <a:srgbClr val="0070C0"/>
                </a:solidFill>
              </a:rPr>
              <a:t>2.Septal branch</a:t>
            </a:r>
            <a:r>
              <a:rPr lang="en-US" dirty="0" smtClean="0">
                <a:solidFill>
                  <a:srgbClr val="0070C0"/>
                </a:solidFill>
              </a:rPr>
              <a:t>: </a:t>
            </a:r>
            <a:r>
              <a:rPr lang="en-US" dirty="0" smtClean="0"/>
              <a:t>from facial artery.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rgbClr val="0070C0"/>
                </a:solidFill>
              </a:rPr>
              <a:t>3-</a:t>
            </a:r>
            <a:r>
              <a:rPr lang="en-US" b="1" dirty="0" smtClean="0">
                <a:solidFill>
                  <a:srgbClr val="0070C0"/>
                </a:solidFill>
              </a:rPr>
              <a:t>ethmoidal branches</a:t>
            </a:r>
            <a:r>
              <a:rPr lang="en-US" b="1" dirty="0" smtClean="0"/>
              <a:t>: </a:t>
            </a:r>
            <a:r>
              <a:rPr lang="en-US" dirty="0" smtClean="0"/>
              <a:t>from Ophthalmic artery.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bleeding from the nose </a:t>
            </a:r>
            <a:r>
              <a:rPr lang="en-US" b="1" dirty="0" smtClean="0"/>
              <a:t>(epistaxis).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" t="26483" r="34373" b="22458"/>
          <a:stretch>
            <a:fillRect/>
          </a:stretch>
        </p:blipFill>
        <p:spPr bwMode="auto">
          <a:xfrm>
            <a:off x="2555875" y="1125538"/>
            <a:ext cx="6588125" cy="575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77684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Lymphatic drainage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(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a) From the anterior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part— </a:t>
            </a:r>
            <a:r>
              <a:rPr lang="en-US" sz="2400" dirty="0">
                <a:solidFill>
                  <a:srgbClr val="424142"/>
                </a:solidFill>
                <a:latin typeface="Georgia"/>
              </a:rPr>
              <a:t>the submandi­bular lymph nodes;</a:t>
            </a:r>
          </a:p>
          <a:p>
            <a:r>
              <a:rPr lang="en-US" sz="2400" dirty="0">
                <a:solidFill>
                  <a:srgbClr val="424142"/>
                </a:solidFill>
                <a:latin typeface="Georgia"/>
              </a:rPr>
              <a:t>(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b) From the intermediate and posterior parts</a:t>
            </a:r>
            <a:r>
              <a:rPr lang="en-US" sz="2400" dirty="0">
                <a:solidFill>
                  <a:srgbClr val="424142"/>
                </a:solidFill>
                <a:latin typeface="Georgia"/>
              </a:rPr>
              <a:t>— into the retropharyngeal lymph nodes;</a:t>
            </a:r>
          </a:p>
          <a:p>
            <a:r>
              <a:rPr lang="en-US" sz="2400" dirty="0">
                <a:solidFill>
                  <a:srgbClr val="424142"/>
                </a:solidFill>
                <a:latin typeface="Georgia"/>
              </a:rPr>
              <a:t>(c)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From the upper part</a:t>
            </a:r>
            <a:r>
              <a:rPr lang="en-US" sz="2400" dirty="0">
                <a:latin typeface="Georgia"/>
              </a:rPr>
              <a:t>—a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 </a:t>
            </a:r>
            <a:r>
              <a:rPr lang="en-US" sz="2400" dirty="0">
                <a:solidFill>
                  <a:srgbClr val="424142"/>
                </a:solidFill>
                <a:latin typeface="Georgia"/>
              </a:rPr>
              <a:t>few </a:t>
            </a:r>
            <a:r>
              <a:rPr lang="en-US" sz="2400" dirty="0" err="1">
                <a:solidFill>
                  <a:srgbClr val="424142"/>
                </a:solidFill>
                <a:latin typeface="Georgia"/>
              </a:rPr>
              <a:t>lymphatics</a:t>
            </a:r>
            <a:r>
              <a:rPr lang="en-US" sz="2400" dirty="0">
                <a:solidFill>
                  <a:srgbClr val="424142"/>
                </a:solidFill>
                <a:latin typeface="Georgia"/>
              </a:rPr>
              <a:t> accompany the olfactory nerves along the </a:t>
            </a:r>
            <a:r>
              <a:rPr lang="en-US" sz="2400" dirty="0" err="1">
                <a:solidFill>
                  <a:srgbClr val="424142"/>
                </a:solidFill>
                <a:latin typeface="Georgia"/>
              </a:rPr>
              <a:t>perineural</a:t>
            </a:r>
            <a:r>
              <a:rPr lang="en-US" sz="2400" dirty="0">
                <a:solidFill>
                  <a:srgbClr val="424142"/>
                </a:solidFill>
                <a:latin typeface="Georgia"/>
              </a:rPr>
              <a:t> sheaths and drain in the C.S.F. of subarachnoid spaces.</a:t>
            </a:r>
          </a:p>
          <a:p>
            <a:r>
              <a:rPr lang="en-US" sz="2400" dirty="0">
                <a:solidFill>
                  <a:srgbClr val="424142"/>
                </a:solidFill>
                <a:latin typeface="Georgia"/>
              </a:rPr>
              <a:t>Sometimes air-borne viral infection produces rapid </a:t>
            </a:r>
            <a:r>
              <a:rPr lang="en-US" sz="2400" dirty="0" err="1">
                <a:solidFill>
                  <a:srgbClr val="424142"/>
                </a:solidFill>
                <a:latin typeface="Georgia"/>
              </a:rPr>
              <a:t>meningo</a:t>
            </a:r>
            <a:r>
              <a:rPr lang="en-US" sz="2400" dirty="0">
                <a:solidFill>
                  <a:srgbClr val="424142"/>
                </a:solidFill>
                <a:latin typeface="Georgia"/>
              </a:rPr>
              <a:t>-encephalitis following the </a:t>
            </a:r>
            <a:r>
              <a:rPr lang="en-US" sz="2400" dirty="0" err="1">
                <a:solidFill>
                  <a:srgbClr val="424142"/>
                </a:solidFill>
                <a:latin typeface="Georgia"/>
              </a:rPr>
              <a:t>perineural</a:t>
            </a:r>
            <a:r>
              <a:rPr lang="en-US" sz="2400" dirty="0">
                <a:solidFill>
                  <a:srgbClr val="424142"/>
                </a:solidFill>
                <a:latin typeface="Georgia"/>
              </a:rPr>
              <a:t> sheaths.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8902674"/>
      </p:ext>
    </p:extLst>
  </p:cSld>
  <p:clrMapOvr>
    <a:masterClrMapping/>
  </p:clrMapOvr>
  <p:transition>
    <p:wedg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62626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Epistaxis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7596336" cy="5487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13433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1828800"/>
            <a:ext cx="8278688" cy="212725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isometricOffAxis1Righ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rgbClr val="FF0000"/>
                </a:solidFill>
              </a:rPr>
              <a:t>PARANASAL AIR SINUSES</a:t>
            </a:r>
          </a:p>
        </p:txBody>
      </p:sp>
    </p:spTree>
    <p:extLst>
      <p:ext uri="{BB962C8B-B14F-4D97-AF65-F5344CB8AC3E}">
        <p14:creationId xmlns:p14="http://schemas.microsoft.com/office/powerpoint/2010/main" val="275381097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5" y="1052735"/>
            <a:ext cx="8392257" cy="5734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52826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PARANASAL AIR SINUSES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They are cavities found in the interior of the </a:t>
            </a:r>
            <a:r>
              <a:rPr lang="en-US" sz="3200" b="1" dirty="0" smtClean="0"/>
              <a:t>maxilla, frontal, sphenoid, &amp; </a:t>
            </a:r>
            <a:r>
              <a:rPr lang="en-US" sz="3200" b="1" dirty="0" err="1" smtClean="0"/>
              <a:t>ethmoid</a:t>
            </a:r>
            <a:r>
              <a:rPr lang="en-US" sz="3200" dirty="0" smtClean="0"/>
              <a:t> bones.</a:t>
            </a:r>
          </a:p>
          <a:p>
            <a:pPr eaLnBrk="1" hangingPunct="1"/>
            <a:r>
              <a:rPr lang="en-US" sz="3200" dirty="0" smtClean="0"/>
              <a:t>communicate with the nasal cavity.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277806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rgbClr val="FF0000"/>
                </a:solidFill>
              </a:rPr>
              <a:t>Paranasal Sinuses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8788"/>
            <a:ext cx="8229600" cy="5029200"/>
          </a:xfrm>
        </p:spPr>
        <p:txBody>
          <a:bodyPr>
            <a:normAutofit fontScale="850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endParaRPr lang="en-GB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They are lined with mucoperiosteum and filled with air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endParaRPr lang="en-GB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They communicate with the nasal cavity through relatively small apertures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endParaRPr lang="en-GB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The maxillary and sphenoidal sinuses are present in a rudimentary form at birth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GB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GB" dirty="0" smtClean="0"/>
              <a:t>They enlarge appreciably after the eighth year and become fully formed in adolescence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62399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 descr="02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124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Drainage of Mucus</a:t>
            </a:r>
            <a:endParaRPr lang="en-GB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710113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GB" dirty="0" smtClean="0"/>
              <a:t>The mucus produced by the mucous membrane is moved into the nose by </a:t>
            </a:r>
            <a:r>
              <a:rPr lang="en-GB" dirty="0" err="1" smtClean="0"/>
              <a:t>ciliary</a:t>
            </a:r>
            <a:r>
              <a:rPr lang="en-GB" dirty="0" smtClean="0"/>
              <a:t> action of the columnar cells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GB" dirty="0" smtClean="0"/>
              <a:t>Drainage of the mucus is also achieved by the siphon action created during the blowing of the nose</a:t>
            </a:r>
          </a:p>
        </p:txBody>
      </p:sp>
    </p:spTree>
    <p:extLst>
      <p:ext uri="{BB962C8B-B14F-4D97-AF65-F5344CB8AC3E}">
        <p14:creationId xmlns:p14="http://schemas.microsoft.com/office/powerpoint/2010/main" val="27098556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PARANASAL AIR SINUSES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smtClean="0">
                <a:solidFill>
                  <a:srgbClr val="FF0000"/>
                </a:solidFill>
              </a:rPr>
              <a:t>Functional importance: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They have the following functions: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>
                <a:solidFill>
                  <a:srgbClr val="009999"/>
                </a:solidFill>
              </a:rPr>
              <a:t>* They make the skull lighter</a:t>
            </a:r>
            <a:r>
              <a:rPr lang="en-US" sz="2800" smtClean="0"/>
              <a:t> (filled with air).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>
                <a:solidFill>
                  <a:srgbClr val="009999"/>
                </a:solidFill>
              </a:rPr>
              <a:t>* They act as resonating chambers</a:t>
            </a:r>
            <a:r>
              <a:rPr lang="en-US" sz="2800" smtClean="0"/>
              <a:t> </a:t>
            </a:r>
            <a:r>
              <a:rPr lang="en-US" sz="2800" smtClean="0">
                <a:solidFill>
                  <a:srgbClr val="009999"/>
                </a:solidFill>
              </a:rPr>
              <a:t>for the voice</a:t>
            </a:r>
            <a:r>
              <a:rPr lang="en-US" sz="2800" smtClean="0"/>
              <a:t>.</a:t>
            </a:r>
          </a:p>
          <a:p>
            <a:pPr eaLnBrk="1" hangingPunct="1"/>
            <a:r>
              <a:rPr lang="en-US" sz="2800" smtClean="0">
                <a:solidFill>
                  <a:srgbClr val="009999"/>
                </a:solidFill>
              </a:rPr>
              <a:t>They increase the surface area of the nasal mucous membrane</a:t>
            </a:r>
            <a:r>
              <a:rPr lang="en-US" sz="2800" smtClean="0"/>
              <a:t> and thus help warming the air before entering the lung.</a:t>
            </a:r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112341051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idx="1"/>
          </p:nvPr>
        </p:nvSpPr>
        <p:spPr>
          <a:xfrm>
            <a:off x="0" y="304800"/>
            <a:ext cx="9144000" cy="6019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Sphenoidal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sinuses: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*These are 2 sinuses which lie </a:t>
            </a:r>
            <a:r>
              <a:rPr lang="en-US" sz="2400" b="1" dirty="0" smtClean="0">
                <a:solidFill>
                  <a:srgbClr val="CC3399"/>
                </a:solidFill>
              </a:rPr>
              <a:t>inside the body</a:t>
            </a:r>
            <a:r>
              <a:rPr lang="en-US" sz="2400" dirty="0" smtClean="0">
                <a:solidFill>
                  <a:srgbClr val="CC3399"/>
                </a:solidFill>
              </a:rPr>
              <a:t> of </a:t>
            </a:r>
            <a:r>
              <a:rPr lang="en-US" sz="2400" b="1" dirty="0" smtClean="0">
                <a:solidFill>
                  <a:srgbClr val="CC3399"/>
                </a:solidFill>
              </a:rPr>
              <a:t>sphenoid</a:t>
            </a:r>
            <a:r>
              <a:rPr lang="en-US" sz="2400" dirty="0" smtClean="0"/>
              <a:t> and are separated from each other by a bony septum. </a:t>
            </a:r>
            <a:endParaRPr lang="en-US" sz="24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Ethmoidal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sinuses: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*These are large number of intercommunicating cavities present </a:t>
            </a:r>
            <a:r>
              <a:rPr lang="en-US" sz="2400" b="1" dirty="0" smtClean="0">
                <a:solidFill>
                  <a:srgbClr val="CC3399"/>
                </a:solidFill>
              </a:rPr>
              <a:t>inside the </a:t>
            </a:r>
            <a:r>
              <a:rPr lang="en-US" sz="2400" b="1" dirty="0" err="1" smtClean="0">
                <a:solidFill>
                  <a:srgbClr val="CC3399"/>
                </a:solidFill>
              </a:rPr>
              <a:t>ethmoid</a:t>
            </a:r>
            <a:r>
              <a:rPr lang="en-US" sz="2400" dirty="0" smtClean="0"/>
              <a:t> bone and open into the nose.  Lies between nose and orbit.</a:t>
            </a:r>
          </a:p>
          <a:p>
            <a:pPr eaLnBrk="1" hangingPunct="1">
              <a:buFont typeface="Wingdings" pitchFamily="2" charset="2"/>
              <a:buNone/>
            </a:pPr>
            <a:endParaRPr lang="en-US" sz="24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Frontal air sinuses: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*These are 2 sinuses which </a:t>
            </a:r>
            <a:r>
              <a:rPr lang="en-US" sz="2400" b="1" dirty="0" smtClean="0">
                <a:solidFill>
                  <a:srgbClr val="CC3399"/>
                </a:solidFill>
              </a:rPr>
              <a:t>lie in the frontal bone</a:t>
            </a:r>
            <a:r>
              <a:rPr lang="en-US" sz="2400" dirty="0" smtClean="0"/>
              <a:t> just above the root of the nose.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*They are separated from each other by a septum. </a:t>
            </a:r>
          </a:p>
        </p:txBody>
      </p:sp>
    </p:spTree>
    <p:extLst>
      <p:ext uri="{BB962C8B-B14F-4D97-AF65-F5344CB8AC3E}">
        <p14:creationId xmlns:p14="http://schemas.microsoft.com/office/powerpoint/2010/main" val="254763349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idx="1"/>
          </p:nvPr>
        </p:nvSpPr>
        <p:spPr>
          <a:xfrm>
            <a:off x="-180528" y="836712"/>
            <a:ext cx="8991600" cy="4906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 All </a:t>
            </a:r>
            <a:r>
              <a:rPr lang="en-US" sz="2800" dirty="0" err="1" smtClean="0"/>
              <a:t>paranasal</a:t>
            </a:r>
            <a:r>
              <a:rPr lang="en-US" sz="2800" dirty="0" smtClean="0"/>
              <a:t> sinuses open into the middle meatus of the nose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except 2: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1) </a:t>
            </a:r>
            <a:r>
              <a:rPr lang="en-US" sz="2800" b="1" dirty="0" smtClean="0">
                <a:solidFill>
                  <a:srgbClr val="0099CC"/>
                </a:solidFill>
              </a:rPr>
              <a:t>the </a:t>
            </a:r>
            <a:r>
              <a:rPr lang="en-US" sz="2800" b="1" dirty="0" err="1" smtClean="0">
                <a:solidFill>
                  <a:srgbClr val="0099CC"/>
                </a:solidFill>
              </a:rPr>
              <a:t>sphenoidal</a:t>
            </a:r>
            <a:r>
              <a:rPr lang="en-US" sz="2800" b="1" dirty="0" smtClean="0">
                <a:solidFill>
                  <a:srgbClr val="0099CC"/>
                </a:solidFill>
              </a:rPr>
              <a:t> sinus</a:t>
            </a:r>
            <a:r>
              <a:rPr lang="en-US" sz="2800" dirty="0" smtClean="0"/>
              <a:t> (into the </a:t>
            </a:r>
            <a:r>
              <a:rPr lang="en-US" sz="2800" dirty="0" err="1" smtClean="0">
                <a:solidFill>
                  <a:srgbClr val="CC3399"/>
                </a:solidFill>
              </a:rPr>
              <a:t>spheno-ethmoidal</a:t>
            </a:r>
            <a:r>
              <a:rPr lang="en-US" sz="2800" dirty="0" smtClean="0">
                <a:solidFill>
                  <a:srgbClr val="CC3399"/>
                </a:solidFill>
              </a:rPr>
              <a:t> recess</a:t>
            </a:r>
            <a:r>
              <a:rPr lang="en-US" sz="2800" dirty="0" smtClean="0"/>
              <a:t>).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2) </a:t>
            </a:r>
            <a:r>
              <a:rPr lang="en-US" sz="2800" b="1" dirty="0" smtClean="0">
                <a:solidFill>
                  <a:srgbClr val="0099CC"/>
                </a:solidFill>
              </a:rPr>
              <a:t>the posterior </a:t>
            </a:r>
            <a:r>
              <a:rPr lang="en-US" sz="2800" b="1" dirty="0" err="1" smtClean="0">
                <a:solidFill>
                  <a:srgbClr val="0099CC"/>
                </a:solidFill>
              </a:rPr>
              <a:t>ethmoidal</a:t>
            </a:r>
            <a:r>
              <a:rPr lang="en-US" sz="2800" b="1" dirty="0" smtClean="0">
                <a:solidFill>
                  <a:srgbClr val="0099CC"/>
                </a:solidFill>
              </a:rPr>
              <a:t> sinus</a:t>
            </a:r>
            <a:r>
              <a:rPr lang="en-US" sz="2800" dirty="0" smtClean="0"/>
              <a:t> (into the </a:t>
            </a:r>
            <a:r>
              <a:rPr lang="en-US" sz="2800" dirty="0" smtClean="0">
                <a:solidFill>
                  <a:srgbClr val="CC3399"/>
                </a:solidFill>
              </a:rPr>
              <a:t>superior meatus</a:t>
            </a:r>
            <a:r>
              <a:rPr lang="en-US" sz="2800" dirty="0" smtClean="0"/>
              <a:t>).	</a:t>
            </a:r>
            <a:endParaRPr lang="ar-SA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ar-SA" sz="2800" dirty="0" smtClean="0"/>
              <a:t/>
            </a:r>
            <a:br>
              <a:rPr lang="ar-SA" sz="2800" dirty="0" smtClean="0"/>
            </a:b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2734863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idx="1"/>
          </p:nvPr>
        </p:nvSpPr>
        <p:spPr>
          <a:xfrm>
            <a:off x="0" y="1341438"/>
            <a:ext cx="9296400" cy="5943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400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400" dirty="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>
                <a:cs typeface="Times New Roman" pitchFamily="18" charset="0"/>
              </a:rPr>
              <a:t>It is a pyramidal cavity situated inside the body of the maxilla. It is the largest </a:t>
            </a:r>
            <a:r>
              <a:rPr lang="en-US" sz="2400" dirty="0" err="1" smtClean="0">
                <a:cs typeface="Times New Roman" pitchFamily="18" charset="0"/>
              </a:rPr>
              <a:t>paranasal</a:t>
            </a:r>
            <a:r>
              <a:rPr lang="en-US" sz="2400" dirty="0" smtClean="0">
                <a:cs typeface="Times New Roman" pitchFamily="18" charset="0"/>
              </a:rPr>
              <a:t> air sinus.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*WALLS: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-Roof</a:t>
            </a:r>
            <a:r>
              <a:rPr lang="en-US" sz="2400" b="1" dirty="0" smtClean="0">
                <a:solidFill>
                  <a:srgbClr val="009999"/>
                </a:solidFill>
              </a:rPr>
              <a:t>:</a:t>
            </a:r>
            <a:r>
              <a:rPr lang="en-US" sz="2400" b="1" dirty="0" smtClean="0"/>
              <a:t> </a:t>
            </a:r>
            <a:r>
              <a:rPr lang="en-US" sz="2400" dirty="0" smtClean="0"/>
              <a:t>separates the sinus from</a:t>
            </a:r>
            <a:r>
              <a:rPr lang="en-US" sz="2400" i="1" dirty="0" smtClean="0"/>
              <a:t> </a:t>
            </a:r>
            <a:r>
              <a:rPr lang="en-US" sz="2400" dirty="0" smtClean="0"/>
              <a:t>the orbit and lodges the infra-orbital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           nerve and vessels.</a:t>
            </a:r>
          </a:p>
          <a:p>
            <a:pPr eaLnBrk="1" hangingPunct="1">
              <a:buFont typeface="Wingdings" pitchFamily="2" charset="2"/>
              <a:buNone/>
            </a:pPr>
            <a:endParaRPr lang="en-US" sz="2400" b="1" dirty="0" smtClean="0">
              <a:solidFill>
                <a:srgbClr val="009999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-Floor: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is formed by the alveolar process of the maxilla.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dirty="0" smtClean="0"/>
              <a:t>         The roots of the 1st and 2nd molar teeth project into the floor.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 smtClean="0"/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619672" y="289425"/>
            <a:ext cx="5864175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FDCB7"/>
              </a:buClr>
              <a:buSzPct val="75000"/>
              <a:buFont typeface="Wingdings" pitchFamily="2" charset="2"/>
              <a:buNone/>
            </a:pPr>
            <a:r>
              <a:rPr lang="en-US" sz="3200" b="1" dirty="0">
                <a:solidFill>
                  <a:srgbClr val="FF0000"/>
                </a:solidFill>
                <a:latin typeface="Verdana" pitchFamily="34" charset="0"/>
              </a:rPr>
              <a:t>MAXILLARY AIR SINUS</a:t>
            </a:r>
            <a:endParaRPr lang="en-US" sz="3200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55729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2843213" cy="60198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2400" b="1" smtClean="0">
                <a:solidFill>
                  <a:srgbClr val="009999"/>
                </a:solidFill>
              </a:rPr>
              <a:t>  </a:t>
            </a:r>
            <a:r>
              <a:rPr lang="en-US" sz="2400" b="1" smtClean="0">
                <a:solidFill>
                  <a:srgbClr val="FF0000"/>
                </a:solidFill>
                <a:cs typeface="Times New Roman" pitchFamily="18" charset="0"/>
              </a:rPr>
              <a:t>Relations: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>
                <a:solidFill>
                  <a:srgbClr val="009999"/>
                </a:solidFill>
              </a:rPr>
              <a:t>             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3000" smtClean="0">
                <a:solidFill>
                  <a:schemeClr val="folHlink"/>
                </a:solidFill>
                <a:cs typeface="Times New Roman" pitchFamily="18" charset="0"/>
              </a:rPr>
              <a:t>* Medially</a:t>
            </a:r>
            <a:r>
              <a:rPr lang="en-US" sz="3000" smtClean="0">
                <a:cs typeface="Times New Roman" pitchFamily="18" charset="0"/>
              </a:rPr>
              <a:t>: nasal cavity. 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sz="3000" smtClean="0">
                <a:cs typeface="Times New Roman" pitchFamily="18" charset="0"/>
              </a:rPr>
              <a:t>   The sinus opens into the middle meatus of the nose.</a:t>
            </a:r>
            <a:endParaRPr lang="en-US" sz="3000" smtClean="0"/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3000" smtClean="0">
                <a:solidFill>
                  <a:schemeClr val="folHlink"/>
                </a:solidFill>
                <a:cs typeface="Times New Roman" pitchFamily="18" charset="0"/>
              </a:rPr>
              <a:t>* Above</a:t>
            </a:r>
            <a:r>
              <a:rPr lang="en-US" sz="3000" smtClean="0">
                <a:cs typeface="Times New Roman" pitchFamily="18" charset="0"/>
              </a:rPr>
              <a:t>: orbit</a:t>
            </a:r>
            <a:endParaRPr lang="en-US" sz="3000" smtClean="0"/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n-US" sz="3000" smtClean="0">
                <a:solidFill>
                  <a:schemeClr val="folHlink"/>
                </a:solidFill>
                <a:cs typeface="Times New Roman" pitchFamily="18" charset="0"/>
              </a:rPr>
              <a:t>* Below </a:t>
            </a:r>
            <a:r>
              <a:rPr lang="en-US" sz="3000" smtClean="0">
                <a:cs typeface="Times New Roman" pitchFamily="18" charset="0"/>
              </a:rPr>
              <a:t>: roots of the molar and premolar teeth.</a:t>
            </a:r>
            <a:endParaRPr lang="en-US" sz="3000" smtClean="0"/>
          </a:p>
          <a:p>
            <a:pPr>
              <a:spcBef>
                <a:spcPct val="0"/>
              </a:spcBef>
              <a:buFont typeface="Wingdings" pitchFamily="2" charset="2"/>
              <a:buNone/>
            </a:pPr>
            <a:endParaRPr lang="en-US" sz="3000" smtClean="0"/>
          </a:p>
          <a:p>
            <a:pPr eaLnBrk="1" hangingPunct="1">
              <a:buFont typeface="Wingdings" pitchFamily="2" charset="2"/>
              <a:buNone/>
            </a:pPr>
            <a:endParaRPr lang="en-US" sz="2400" smtClean="0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" t="29874" r="35329" b="21609"/>
          <a:stretch>
            <a:fillRect/>
          </a:stretch>
        </p:blipFill>
        <p:spPr bwMode="auto">
          <a:xfrm>
            <a:off x="2843213" y="1628775"/>
            <a:ext cx="6300787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09274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01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1" t="45763" r="6013" b="7103"/>
          <a:stretch>
            <a:fillRect/>
          </a:stretch>
        </p:blipFill>
        <p:spPr>
          <a:xfrm>
            <a:off x="4763" y="0"/>
            <a:ext cx="9139237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58020726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Bitmap Image" r:id="rId3" imgW="4963218" imgH="3809524" progId="Paint.Picture">
                  <p:embed/>
                </p:oleObj>
              </mc:Choice>
              <mc:Fallback>
                <p:oleObj name="Bitmap Image" r:id="rId3" imgW="4963218" imgH="380952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714365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Bitmap Image" r:id="rId3" imgW="2933333" imgH="3390476" progId="Paint.Picture">
                  <p:embed/>
                </p:oleObj>
              </mc:Choice>
              <mc:Fallback>
                <p:oleObj name="Bitmap Image" r:id="rId3" imgW="2933333" imgH="339047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521973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708920"/>
            <a:ext cx="7620000" cy="1252736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69995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1528</Words>
  <Application>Microsoft Office PowerPoint</Application>
  <PresentationFormat>عرض على الشاشة (3:4)‏</PresentationFormat>
  <Paragraphs>201</Paragraphs>
  <Slides>52</Slides>
  <Notes>1</Notes>
  <HiddenSlides>0</HiddenSlides>
  <MMClips>0</MMClips>
  <ScaleCrop>false</ScaleCrop>
  <HeadingPairs>
    <vt:vector size="6" baseType="variant">
      <vt:variant>
        <vt:lpstr>نسق</vt:lpstr>
      </vt:variant>
      <vt:variant>
        <vt:i4>3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52</vt:i4>
      </vt:variant>
    </vt:vector>
  </HeadingPairs>
  <TitlesOfParts>
    <vt:vector size="56" baseType="lpstr">
      <vt:lpstr>Office Theme</vt:lpstr>
      <vt:lpstr>Adjacency</vt:lpstr>
      <vt:lpstr>Default Design</vt:lpstr>
      <vt:lpstr>Bitmap Image</vt:lpstr>
      <vt:lpstr>The Nose and Paranasal Sinuses</vt:lpstr>
      <vt:lpstr>Functions of the nasal cavity </vt:lpstr>
      <vt:lpstr>Nose</vt:lpstr>
      <vt:lpstr>عرض تقديمي في PowerPoint</vt:lpstr>
      <vt:lpstr>Nose and paranasal sinuses</vt:lpstr>
      <vt:lpstr>عرض تقديمي في PowerPoint</vt:lpstr>
      <vt:lpstr>عرض تقديمي في PowerPoint</vt:lpstr>
      <vt:lpstr>Blood supply</vt:lpstr>
      <vt:lpstr>Nerve supply</vt:lpstr>
      <vt:lpstr>The nasal cavities </vt:lpstr>
      <vt:lpstr>Nasal Cavity</vt:lpstr>
      <vt:lpstr>Nasal Endoscopy</vt:lpstr>
      <vt:lpstr>Nasal Cavity</vt:lpstr>
      <vt:lpstr>Nasal Cavity</vt:lpstr>
      <vt:lpstr>Nasal Cavity</vt:lpstr>
      <vt:lpstr>عرض تقديمي في PowerPoint</vt:lpstr>
      <vt:lpstr>Nasal Cavity Regions</vt:lpstr>
      <vt:lpstr>Ethmiod bone</vt:lpstr>
      <vt:lpstr>Boundaries of Nasal Cavity</vt:lpstr>
      <vt:lpstr>عرض تقديمي في PowerPoint</vt:lpstr>
      <vt:lpstr>Floor of Nasal Cavity </vt:lpstr>
      <vt:lpstr>Roof of Nasal Cavity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Middle Meatus</vt:lpstr>
      <vt:lpstr>Features of the middle meatus: </vt:lpstr>
      <vt:lpstr>عرض تقديمي في PowerPoint</vt:lpstr>
      <vt:lpstr>Other openings in the lateral wall of the nose: </vt:lpstr>
      <vt:lpstr>عرض تقديمي في PowerPoint</vt:lpstr>
      <vt:lpstr>Arteries of nasal cavity: </vt:lpstr>
      <vt:lpstr>Lymphatic drainage</vt:lpstr>
      <vt:lpstr>عرض تقديمي في PowerPoint</vt:lpstr>
      <vt:lpstr>Epistaxis</vt:lpstr>
      <vt:lpstr>PARANASAL AIR SINUSES</vt:lpstr>
      <vt:lpstr>عرض تقديمي في PowerPoint</vt:lpstr>
      <vt:lpstr>PARANASAL AIR SINUSES</vt:lpstr>
      <vt:lpstr>Paranasal Sinuses</vt:lpstr>
      <vt:lpstr>عرض تقديمي في PowerPoint</vt:lpstr>
      <vt:lpstr>Drainage of Mucus</vt:lpstr>
      <vt:lpstr>PARANASAL AIR SINUSES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DR.Ahmed Saker 2O11</cp:lastModifiedBy>
  <cp:revision>24</cp:revision>
  <dcterms:created xsi:type="dcterms:W3CDTF">2015-04-07T09:45:41Z</dcterms:created>
  <dcterms:modified xsi:type="dcterms:W3CDTF">2023-02-27T19:10:26Z</dcterms:modified>
</cp:coreProperties>
</file>