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0" r:id="rId4"/>
    <p:sldId id="259" r:id="rId5"/>
    <p:sldId id="25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F151C-3D47-464C-B853-615C77A69DBF}" type="datetimeFigureOut">
              <a:rPr lang="en-US" smtClean="0"/>
              <a:t>3/13/2016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0FBFF-0F95-4CA9-AE7A-E1A1313DFBB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F151C-3D47-464C-B853-615C77A69DBF}" type="datetimeFigureOut">
              <a:rPr lang="en-US" smtClean="0"/>
              <a:t>3/13/2016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0FBFF-0F95-4CA9-AE7A-E1A1313DFB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F151C-3D47-464C-B853-615C77A69DBF}" type="datetimeFigureOut">
              <a:rPr lang="en-US" smtClean="0"/>
              <a:t>3/13/2016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0FBFF-0F95-4CA9-AE7A-E1A1313DFBB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F151C-3D47-464C-B853-615C77A69DBF}" type="datetimeFigureOut">
              <a:rPr lang="en-US" smtClean="0"/>
              <a:t>3/13/2016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0FBFF-0F95-4CA9-AE7A-E1A1313DFB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F151C-3D47-464C-B853-615C77A69DBF}" type="datetimeFigureOut">
              <a:rPr lang="en-US" smtClean="0"/>
              <a:t>3/13/2016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0FBFF-0F95-4CA9-AE7A-E1A1313DFB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F151C-3D47-464C-B853-615C77A69DBF}" type="datetimeFigureOut">
              <a:rPr lang="en-US" smtClean="0"/>
              <a:t>3/13/2016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0FBFF-0F95-4CA9-AE7A-E1A1313DFB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F151C-3D47-464C-B853-615C77A69DBF}" type="datetimeFigureOut">
              <a:rPr lang="en-US" smtClean="0"/>
              <a:t>3/13/2016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0FBFF-0F95-4CA9-AE7A-E1A1313DFB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F151C-3D47-464C-B853-615C77A69DBF}" type="datetimeFigureOut">
              <a:rPr lang="en-US" smtClean="0"/>
              <a:t>3/13/2016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0FBFF-0F95-4CA9-AE7A-E1A1313DFB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F151C-3D47-464C-B853-615C77A69DBF}" type="datetimeFigureOut">
              <a:rPr lang="en-US" smtClean="0"/>
              <a:t>3/13/2016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F70FBFF-0F95-4CA9-AE7A-E1A1313DFBB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F151C-3D47-464C-B853-615C77A69DBF}" type="datetimeFigureOut">
              <a:rPr lang="en-US" smtClean="0"/>
              <a:t>3/13/2016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0FBFF-0F95-4CA9-AE7A-E1A1313DFB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F151C-3D47-464C-B853-615C77A69DBF}" type="datetimeFigureOut">
              <a:rPr lang="en-US" smtClean="0"/>
              <a:t>3/13/2016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0FBFF-0F95-4CA9-AE7A-E1A1313DFB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43F151C-3D47-464C-B853-615C77A69DBF}" type="datetimeFigureOut">
              <a:rPr lang="en-US" smtClean="0"/>
              <a:t>3/13/2016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F70FBFF-0F95-4CA9-AE7A-E1A1313DFBB7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616" y="764704"/>
            <a:ext cx="6333328" cy="923528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</a:pPr>
            <a:r>
              <a:rPr lang="en-US" sz="5400" kern="0" dirty="0">
                <a:solidFill>
                  <a:schemeClr val="tx2"/>
                </a:solidFill>
                <a:effectLst/>
                <a:latin typeface="Baskerville Old Face" pitchFamily="18" charset="0"/>
                <a:ea typeface="+mn-ea"/>
                <a:cs typeface="+mn-cs"/>
              </a:rPr>
              <a:t>Pharyngeal Arches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187624" y="2060848"/>
            <a:ext cx="7056784" cy="396044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5600" b="1" dirty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skerville Old Face" pitchFamily="18" charset="0"/>
              </a:rPr>
              <a:t> </a:t>
            </a:r>
            <a:r>
              <a:rPr kumimoji="0" lang="en-US" sz="5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askerville Old Face" pitchFamily="18" charset="0"/>
              </a:rPr>
              <a:t>Dr. </a:t>
            </a:r>
            <a:r>
              <a:rPr kumimoji="0" lang="en-US" sz="5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askerville Old Face" pitchFamily="18" charset="0"/>
              </a:rPr>
              <a:t>Duraid</a:t>
            </a:r>
            <a:r>
              <a:rPr kumimoji="0" lang="en-US" sz="5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askerville Old Face" pitchFamily="18" charset="0"/>
              </a:rPr>
              <a:t> </a:t>
            </a:r>
            <a:r>
              <a:rPr kumimoji="0" lang="en-US" sz="5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askerville Old Face" pitchFamily="18" charset="0"/>
              </a:rPr>
              <a:t>Hameed</a:t>
            </a:r>
            <a:endParaRPr kumimoji="0" lang="en-US" sz="54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Baskerville Old Face" pitchFamily="18" charset="0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Baskerville Old Face" pitchFamily="18" charset="0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askerville Old Face" pitchFamily="18" charset="0"/>
              </a:rPr>
              <a:t>M.B.Ch.B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askerville Old Face" pitchFamily="18" charset="0"/>
              </a:rPr>
              <a:t>, (TUCOM) 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askerville Old Face" pitchFamily="18" charset="0"/>
              </a:rPr>
              <a:t>MRCS  - ENT  (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askerville Old Face" pitchFamily="18" charset="0"/>
              </a:rPr>
              <a:t>RCSEd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askerville Old Face" pitchFamily="18" charset="0"/>
              </a:rPr>
              <a:t>, UK),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askerville Old Face" pitchFamily="18" charset="0"/>
              </a:rPr>
              <a:t>DOHNS (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askerville Old Face" pitchFamily="18" charset="0"/>
              </a:rPr>
              <a:t>RCSEd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askerville Old Face" pitchFamily="18" charset="0"/>
              </a:rPr>
              <a:t>, UK),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askerville Old Face" pitchFamily="18" charset="0"/>
              </a:rPr>
              <a:t>MRES  Anatomy ( Liverpool, UK)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Baskerville Old Face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146287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phar0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9314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Pharyngeal Arches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The first pharyngeal arch (mandibular  arch) develops maxillary and mandibular prominences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The first pair of pharyngeal arches plays a major role in facial development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The second pharyngeal arch (hyoid arch) contributes to the formation of hyoid bone </a:t>
            </a:r>
          </a:p>
        </p:txBody>
      </p:sp>
    </p:spTree>
    <p:extLst>
      <p:ext uri="{BB962C8B-B14F-4D97-AF65-F5344CB8AC3E}">
        <p14:creationId xmlns:p14="http://schemas.microsoft.com/office/powerpoint/2010/main" val="1989024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Pharyngeal Arches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51054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smtClean="0"/>
              <a:t>By the end of the fourth week, four pairs of pharyngeal arches are visible externally</a:t>
            </a:r>
          </a:p>
          <a:p>
            <a:pPr eaLnBrk="1" hangingPunct="1">
              <a:defRPr/>
            </a:pPr>
            <a:endParaRPr lang="en-US" sz="2800" smtClean="0"/>
          </a:p>
          <a:p>
            <a:pPr eaLnBrk="1" hangingPunct="1">
              <a:defRPr/>
            </a:pPr>
            <a:r>
              <a:rPr lang="en-US" sz="2800" smtClean="0"/>
              <a:t>The fifth and sixth arches are rudimentary and are not visible on the surface of the embryo</a:t>
            </a:r>
          </a:p>
          <a:p>
            <a:pPr eaLnBrk="1" hangingPunct="1">
              <a:defRPr/>
            </a:pPr>
            <a:endParaRPr lang="en-US" sz="2800" smtClean="0"/>
          </a:p>
          <a:p>
            <a:pPr eaLnBrk="1" hangingPunct="1">
              <a:defRPr/>
            </a:pPr>
            <a:r>
              <a:rPr lang="en-US" sz="2800" smtClean="0"/>
              <a:t>The pharyngeal arches are separated from each other by fissures called pharyngeal grooves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800" smtClean="0"/>
          </a:p>
          <a:p>
            <a:pPr eaLnBrk="1" hangingPunct="1">
              <a:defRPr/>
            </a:pPr>
            <a:r>
              <a:rPr lang="en-US" sz="2800" smtClean="0"/>
              <a:t>They are numbered in craniocaudal sequence</a:t>
            </a:r>
          </a:p>
        </p:txBody>
      </p:sp>
    </p:spTree>
    <p:extLst>
      <p:ext uri="{BB962C8B-B14F-4D97-AF65-F5344CB8AC3E}">
        <p14:creationId xmlns:p14="http://schemas.microsoft.com/office/powerpoint/2010/main" val="327907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age.slidesharecdn.com/01-developmentofface-120316110922-phpapp01/95/development-of-the-face-oral-cavity-pharyngeal-arches-36-728.jpg?cb=136970987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90364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70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</TotalTime>
  <Words>130</Words>
  <Application>Microsoft Office PowerPoint</Application>
  <PresentationFormat>عرض على الشاشة (3:4)‏</PresentationFormat>
  <Paragraphs>22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Flow</vt:lpstr>
      <vt:lpstr>Pharyngeal Arches</vt:lpstr>
      <vt:lpstr>عرض تقديمي في PowerPoint</vt:lpstr>
      <vt:lpstr>Pharyngeal Arches</vt:lpstr>
      <vt:lpstr>Pharyngeal Arches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Pharyngeal Arches</dc:title>
  <dc:creator>sony</dc:creator>
  <cp:lastModifiedBy>SONY</cp:lastModifiedBy>
  <cp:revision>5</cp:revision>
  <dcterms:created xsi:type="dcterms:W3CDTF">2015-02-28T22:36:55Z</dcterms:created>
  <dcterms:modified xsi:type="dcterms:W3CDTF">2016-03-13T20:52:15Z</dcterms:modified>
</cp:coreProperties>
</file>