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08" r:id="rId4"/>
    <p:sldMasterId id="2147483720" r:id="rId5"/>
    <p:sldMasterId id="2147483733" r:id="rId6"/>
    <p:sldMasterId id="2147483746" r:id="rId7"/>
    <p:sldMasterId id="2147483760" r:id="rId8"/>
    <p:sldMasterId id="2147483773" r:id="rId9"/>
    <p:sldMasterId id="2147483786" r:id="rId10"/>
    <p:sldMasterId id="2147483798" r:id="rId11"/>
  </p:sldMasterIdLst>
  <p:notesMasterIdLst>
    <p:notesMasterId r:id="rId67"/>
  </p:notesMasterIdLst>
  <p:sldIdLst>
    <p:sldId id="279" r:id="rId12"/>
    <p:sldId id="258" r:id="rId13"/>
    <p:sldId id="303" r:id="rId14"/>
    <p:sldId id="304" r:id="rId15"/>
    <p:sldId id="280" r:id="rId16"/>
    <p:sldId id="281" r:id="rId17"/>
    <p:sldId id="305" r:id="rId18"/>
    <p:sldId id="308" r:id="rId19"/>
    <p:sldId id="319" r:id="rId20"/>
    <p:sldId id="260" r:id="rId21"/>
    <p:sldId id="261" r:id="rId22"/>
    <p:sldId id="282" r:id="rId23"/>
    <p:sldId id="306" r:id="rId24"/>
    <p:sldId id="307" r:id="rId25"/>
    <p:sldId id="262" r:id="rId26"/>
    <p:sldId id="263" r:id="rId27"/>
    <p:sldId id="289" r:id="rId28"/>
    <p:sldId id="264" r:id="rId29"/>
    <p:sldId id="290" r:id="rId30"/>
    <p:sldId id="291" r:id="rId31"/>
    <p:sldId id="320" r:id="rId32"/>
    <p:sldId id="292" r:id="rId33"/>
    <p:sldId id="297" r:id="rId34"/>
    <p:sldId id="326" r:id="rId35"/>
    <p:sldId id="294" r:id="rId36"/>
    <p:sldId id="288" r:id="rId37"/>
    <p:sldId id="284" r:id="rId38"/>
    <p:sldId id="293" r:id="rId39"/>
    <p:sldId id="285" r:id="rId40"/>
    <p:sldId id="295" r:id="rId41"/>
    <p:sldId id="286" r:id="rId42"/>
    <p:sldId id="296" r:id="rId43"/>
    <p:sldId id="298" r:id="rId44"/>
    <p:sldId id="299" r:id="rId45"/>
    <p:sldId id="321" r:id="rId46"/>
    <p:sldId id="322" r:id="rId47"/>
    <p:sldId id="323" r:id="rId48"/>
    <p:sldId id="300" r:id="rId49"/>
    <p:sldId id="301" r:id="rId50"/>
    <p:sldId id="302" r:id="rId51"/>
    <p:sldId id="268" r:id="rId52"/>
    <p:sldId id="269" r:id="rId53"/>
    <p:sldId id="317" r:id="rId54"/>
    <p:sldId id="271" r:id="rId55"/>
    <p:sldId id="309" r:id="rId56"/>
    <p:sldId id="310" r:id="rId57"/>
    <p:sldId id="311" r:id="rId58"/>
    <p:sldId id="316" r:id="rId59"/>
    <p:sldId id="324" r:id="rId60"/>
    <p:sldId id="272" r:id="rId61"/>
    <p:sldId id="325" r:id="rId62"/>
    <p:sldId id="274" r:id="rId63"/>
    <p:sldId id="276" r:id="rId64"/>
    <p:sldId id="313" r:id="rId65"/>
    <p:sldId id="278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13" autoAdjust="0"/>
  </p:normalViewPr>
  <p:slideViewPr>
    <p:cSldViewPr>
      <p:cViewPr>
        <p:scale>
          <a:sx n="81" d="100"/>
          <a:sy n="81" d="100"/>
        </p:scale>
        <p:origin x="-836" y="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BE653-780F-4C4E-B798-B53F3D451281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81D28-73D8-4B58-9473-407B287F3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5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BF83C46-6AC6-4290-A812-990478AD5419}" type="slidenum">
              <a:rPr lang="ar-SA">
                <a:solidFill>
                  <a:prstClr val="black"/>
                </a:solidFill>
              </a:rPr>
              <a:pPr eaLnBrk="1" hangingPunct="1"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E14C6E-3145-49F2-B937-463A935077C5}" type="slidenum">
              <a:rPr lang="ar-SA">
                <a:solidFill>
                  <a:prstClr val="black"/>
                </a:solidFill>
              </a:rPr>
              <a:pPr eaLnBrk="1" hangingPunct="1"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877B96-959A-44D7-A4C8-74C8174CEF6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8E809BC-100D-41E8-BEE0-D0E73D0085F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F25CF5-D585-47B6-A520-AEDEE2175B25}" type="slidenum">
              <a:rPr lang="ar-SA">
                <a:solidFill>
                  <a:prstClr val="black"/>
                </a:solidFill>
              </a:rPr>
              <a:pPr eaLnBrk="1" hangingPunct="1"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83D2E9-79C4-4BEA-AF74-C8224DEDEF5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592C46D-63CE-4C8E-B4A4-F2A2235D233A}" type="slidenum">
              <a:rPr lang="ar-SA"/>
              <a:pPr eaLnBrk="1" hangingPunct="1"/>
              <a:t>13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B8A192-AC37-414C-AA90-27848A19573E}" type="slidenum">
              <a:rPr lang="ar-SA"/>
              <a:pPr eaLnBrk="1" hangingPunct="1"/>
              <a:t>14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8F27133-6A9F-4704-8803-E46399553187}" type="slidenum">
              <a:rPr lang="ar-SA">
                <a:solidFill>
                  <a:prstClr val="black"/>
                </a:solidFill>
              </a:rPr>
              <a:pPr eaLnBrk="1" hangingPunct="1"/>
              <a:t>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D88C2E9-532B-48E3-B932-0F2579BEA295}" type="slidenum">
              <a:rPr lang="ar-SA">
                <a:solidFill>
                  <a:prstClr val="black"/>
                </a:solidFill>
              </a:rPr>
              <a:pPr eaLnBrk="1" hangingPunct="1"/>
              <a:t>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BF6579B-5A52-4BD2-8EF5-8BFA7C0FFFC0}" type="slidenum">
              <a:rPr lang="ar-SA">
                <a:solidFill>
                  <a:prstClr val="black"/>
                </a:solidFill>
              </a:rPr>
              <a:pPr eaLnBrk="1" hangingPunct="1"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66F7423-8707-4106-924D-D61419388913}" type="slidenum">
              <a:rPr lang="ar-SA"/>
              <a:pPr eaLnBrk="1" hangingPunct="1"/>
              <a:t>33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E5367F-42DB-4254-B6D0-806677944145}" type="slidenum">
              <a:rPr lang="ar-SA"/>
              <a:pPr eaLnBrk="1" hangingPunct="1"/>
              <a:t>34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63CD7D-36AC-42A1-B7DF-D4455DD7B075}" type="slidenum">
              <a:rPr lang="ar-SA"/>
              <a:pPr eaLnBrk="1" hangingPunct="1"/>
              <a:t>38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FF53403-1978-4548-A25B-47DA063B735F}" type="slidenum">
              <a:rPr lang="ar-SA"/>
              <a:pPr eaLnBrk="1" hangingPunct="1"/>
              <a:t>39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8F1EDD-E64E-49D1-B4CF-E17692D6B59F}" type="slidenum">
              <a:rPr lang="ar-SA"/>
              <a:pPr eaLnBrk="1" hangingPunct="1"/>
              <a:t>40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F65CD-18AD-44E9-BECD-6A2EA4054A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EF8C4-BA98-46BE-8613-80DC3100D6A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45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BFBF-883E-4D97-85D4-8857378191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9B05-462E-4752-9E8C-7017686F52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27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0AE91-A226-451C-9946-C7D39F098A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716F-51BC-48A2-B82B-C01649366BB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61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83557-0F58-4ECE-837C-DF57C8F9548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2C9C-BA8E-44DE-9BF2-58153D6F82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91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BB3AF-B805-4494-BE08-02235B1458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AC151-9B1F-40A5-A8EE-9CB8A91792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35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F6BD5-36B3-41C1-BD1B-53A351EE17C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F049-3FB7-4ED0-9DDF-3821552F8E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06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C788-1F9C-441B-8C0C-2C43709BC44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05D70-2696-4970-BD4D-75ECD4391F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846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59D8-E102-4DE5-B72D-C59D0205B9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A1A82-CE76-47AF-97CF-3C0776EA45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778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5847B-80D3-4B75-B3CC-F998D56FFF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65AFC-BD10-4AFC-8041-C27D68E1DD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99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3C979-CA30-46CD-9781-65F946D8D2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81913-FA16-42BB-9FAF-1B86C154363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855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BFED-CEF7-4965-8949-0E6D580370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B8CC2-87A6-4781-BDD5-7683D18BCFE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679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D87D-E1C1-42B2-AB6C-C54491FC7EC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0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F65CD-18AD-44E9-BECD-6A2EA4054A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EF8C4-BA98-46BE-8613-80DC3100D6A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584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BFBF-883E-4D97-85D4-8857378191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9B05-462E-4752-9E8C-7017686F52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377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0AE91-A226-451C-9946-C7D39F098A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716F-51BC-48A2-B82B-C01649366BB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686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83557-0F58-4ECE-837C-DF57C8F9548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2C9C-BA8E-44DE-9BF2-58153D6F82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149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BB3AF-B805-4494-BE08-02235B1458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AC151-9B1F-40A5-A8EE-9CB8A91792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65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F6BD5-36B3-41C1-BD1B-53A351EE17C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F049-3FB7-4ED0-9DDF-3821552F8E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504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C788-1F9C-441B-8C0C-2C43709BC44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05D70-2696-4970-BD4D-75ECD4391F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7790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59D8-E102-4DE5-B72D-C59D0205B9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A1A82-CE76-47AF-97CF-3C0776EA45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892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5847B-80D3-4B75-B3CC-F998D56FFF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65AFC-BD10-4AFC-8041-C27D68E1DD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7274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3C979-CA30-46CD-9781-65F946D8D2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81913-FA16-42BB-9FAF-1B86C154363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2052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BFED-CEF7-4965-8949-0E6D580370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B8CC2-87A6-4781-BDD5-7683D18BCFE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7527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F65CD-18AD-44E9-BECD-6A2EA4054A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EF8C4-BA98-46BE-8613-80DC3100D6A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3088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BFBF-883E-4D97-85D4-8857378191E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49B05-462E-4752-9E8C-7017686F52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34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0AE91-A226-451C-9946-C7D39F098A3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7716F-51BC-48A2-B82B-C01649366BB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0655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83557-0F58-4ECE-837C-DF57C8F9548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02C9C-BA8E-44DE-9BF2-58153D6F82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390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BB3AF-B805-4494-BE08-02235B1458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AC151-9B1F-40A5-A8EE-9CB8A91792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546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F6BD5-36B3-41C1-BD1B-53A351EE17C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F049-3FB7-4ED0-9DDF-3821552F8EA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539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6C788-1F9C-441B-8C0C-2C43709BC44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05D70-2696-4970-BD4D-75ECD4391F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834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59D8-E102-4DE5-B72D-C59D0205B9B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A1A82-CE76-47AF-97CF-3C0776EA45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6044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5847B-80D3-4B75-B3CC-F998D56FFFB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65AFC-BD10-4AFC-8041-C27D68E1DD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238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3C979-CA30-46CD-9781-65F946D8D2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81913-FA16-42BB-9FAF-1B86C154363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46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BFED-CEF7-4965-8949-0E6D580370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B8CC2-87A6-4781-BDD5-7683D18BCFE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6928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53F5-4428-45D7-A5BC-7906E7962A1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530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6D1A5-A9F8-4742-9094-6B447546A94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6113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571F-6DCA-47B2-844B-F5AFB611C8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7373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E41BE-016E-4789-B5F1-5CB1279707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9531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7BF3F-063B-47CE-ABFC-F9B3E2EADA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905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A23C5-FAC9-47DE-BE8D-8F5428532F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3211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E0B5-EBBC-4385-BD8A-18DCD6F8E8C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070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20A6C-B55A-4E64-963D-2D35E7FF914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683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C9B4-AA2B-41E7-98CB-070F9ED9BF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367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9FE8F-9570-4439-BF7C-7BD71308EE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1456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E0D4F-911C-4328-944E-EAD85602B8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6159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D87D-E1C1-42B2-AB6C-C54491FC7EC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104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53F5-4428-45D7-A5BC-7906E7962A1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6643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6D1A5-A9F8-4742-9094-6B447546A94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2448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571F-6DCA-47B2-844B-F5AFB611C8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693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E41BE-016E-4789-B5F1-5CB1279707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81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7BF3F-063B-47CE-ABFC-F9B3E2EADA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2511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A23C5-FAC9-47DE-BE8D-8F5428532F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1709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E0B5-EBBC-4385-BD8A-18DCD6F8E8C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4424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20A6C-B55A-4E64-963D-2D35E7FF914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5580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C9B4-AA2B-41E7-98CB-070F9ED9BF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595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9FE8F-9570-4439-BF7C-7BD71308EE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931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E0D4F-911C-4328-944E-EAD85602B8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4378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D87D-E1C1-42B2-AB6C-C54491FC7EC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701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53F5-4428-45D7-A5BC-7906E7962A1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806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6D1A5-A9F8-4742-9094-6B447546A94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5398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571F-6DCA-47B2-844B-F5AFB611C8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359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E41BE-016E-4789-B5F1-5CB1279707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8323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7BF3F-063B-47CE-ABFC-F9B3E2EADA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8738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A23C5-FAC9-47DE-BE8D-8F5428532F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862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E0B5-EBBC-4385-BD8A-18DCD6F8E8C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6356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20A6C-B55A-4E64-963D-2D35E7FF914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617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C9B4-AA2B-41E7-98CB-070F9ED9BF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268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9FE8F-9570-4439-BF7C-7BD71308EE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163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E0D4F-911C-4328-944E-EAD85602B8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4997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D87D-E1C1-42B2-AB6C-C54491FC7EC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1437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53F5-4428-45D7-A5BC-7906E7962A1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380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6D1A5-A9F8-4742-9094-6B447546A94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617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571F-6DCA-47B2-844B-F5AFB611C8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296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E41BE-016E-4789-B5F1-5CB1279707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5277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7BF3F-063B-47CE-ABFC-F9B3E2EADA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026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A23C5-FAC9-47DE-BE8D-8F5428532F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205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E0B5-EBBC-4385-BD8A-18DCD6F8E8C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793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20A6C-B55A-4E64-963D-2D35E7FF914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2986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C9B4-AA2B-41E7-98CB-070F9ED9BF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7537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9FE8F-9570-4439-BF7C-7BD71308EE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312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E0D4F-911C-4328-944E-EAD85602B8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251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D87D-E1C1-42B2-AB6C-C54491FC7EC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9931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53F5-4428-45D7-A5BC-7906E7962A1F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22650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6D1A5-A9F8-4742-9094-6B447546A942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831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571F-6DCA-47B2-844B-F5AFB611C831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4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E41BE-016E-4789-B5F1-5CB1279707C3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506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7BF3F-063B-47CE-ABFC-F9B3E2EADA2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056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A23C5-FAC9-47DE-BE8D-8F5428532F1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044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BE0B5-EBBC-4385-BD8A-18DCD6F8E8C9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2077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20A6C-B55A-4E64-963D-2D35E7FF914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0492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C9B4-AA2B-41E7-98CB-070F9ED9BFF4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2026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9FE8F-9570-4439-BF7C-7BD71308EE8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412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E0D4F-911C-4328-944E-EAD85602B828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14475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DD87D-E1C1-42B2-AB6C-C54491FC7ECD}" type="slidenum">
              <a:rPr lang="ar-SA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501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526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2887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10619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69998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8284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0614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90676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931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1731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398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9563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256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50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10883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971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39559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5221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4240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3806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36067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1856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6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81587-AD14-47AB-8618-C26B886617C7}" type="datetimeFigureOut">
              <a:rPr lang="en-US" smtClean="0"/>
              <a:pPr/>
              <a:t>2/27/2023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8073D-3AB5-4000-9CD6-DCA32463C15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04F870-DE86-44F8-9686-1E36D956CB5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092885-7458-431D-8559-E18269C6DC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4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04F870-DE86-44F8-9686-1E36D956CB5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092885-7458-431D-8559-E18269C6DC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4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04F870-DE86-44F8-9686-1E36D956CB5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2/27/2023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092885-7458-431D-8559-E18269C6DC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6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fld id="{DC842A46-32AA-468A-A6BC-0DCE13863320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80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fld id="{DC842A46-32AA-468A-A6BC-0DCE13863320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4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fld id="{DC842A46-32AA-468A-A6BC-0DCE13863320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4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fld id="{DC842A46-32AA-468A-A6BC-0DCE13863320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65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rtl="1" fontAlgn="base">
              <a:spcBef>
                <a:spcPct val="0"/>
              </a:spcBef>
              <a:spcAft>
                <a:spcPct val="0"/>
              </a:spcAft>
              <a:defRPr/>
            </a:pPr>
            <a:fld id="{DC842A46-32AA-468A-A6BC-0DCE13863320}" type="slidenum">
              <a:rPr lang="ar-SA">
                <a:solidFill>
                  <a:srgbClr val="000000"/>
                </a:solidFill>
              </a:rPr>
              <a:pPr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1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8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81587-AD14-47AB-8618-C26B886617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2/27/2023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8073D-3AB5-4000-9CD6-DCA32463C15A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36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  <a:solidFill>
            <a:schemeClr val="accent1"/>
          </a:solidFill>
        </p:spPr>
        <p:txBody>
          <a:bodyPr/>
          <a:lstStyle/>
          <a:p>
            <a:r>
              <a:rPr lang="en-US" dirty="0" smtClean="0"/>
              <a:t>Pharynx.</a:t>
            </a:r>
            <a:endParaRPr lang="en-IN" dirty="0"/>
          </a:p>
        </p:txBody>
      </p:sp>
      <p:sp>
        <p:nvSpPr>
          <p:cNvPr id="6" name="Subtitle 2"/>
          <p:cNvSpPr>
            <a:spLocks noGrp="1"/>
          </p:cNvSpPr>
          <p:nvPr/>
        </p:nvSpPr>
        <p:spPr bwMode="auto">
          <a:xfrm>
            <a:off x="431800" y="2996952"/>
            <a:ext cx="82804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000" b="1" dirty="0">
                <a:solidFill>
                  <a:srgbClr val="002060"/>
                </a:solidFill>
                <a:latin typeface="Baskerville Old Face" pitchFamily="18" charset="0"/>
              </a:rPr>
              <a:t>Assistant Professor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400" b="1" dirty="0">
                <a:solidFill>
                  <a:srgbClr val="002060"/>
                </a:solidFill>
                <a:latin typeface="Baskerville Old Face" pitchFamily="18" charset="0"/>
              </a:rPr>
              <a:t>Dr. </a:t>
            </a:r>
            <a:r>
              <a:rPr lang="en-US" sz="4400" b="1" dirty="0" err="1">
                <a:solidFill>
                  <a:srgbClr val="002060"/>
                </a:solidFill>
                <a:latin typeface="Baskerville Old Face" pitchFamily="18" charset="0"/>
              </a:rPr>
              <a:t>Duraid</a:t>
            </a:r>
            <a:r>
              <a:rPr lang="en-US" sz="4400" b="1" dirty="0">
                <a:solidFill>
                  <a:srgbClr val="002060"/>
                </a:solidFill>
                <a:latin typeface="Baskerville Old Face" pitchFamily="18" charset="0"/>
              </a:rPr>
              <a:t> H </a:t>
            </a:r>
            <a:r>
              <a:rPr lang="en-US" sz="4400" b="1" dirty="0" err="1">
                <a:solidFill>
                  <a:srgbClr val="002060"/>
                </a:solidFill>
                <a:latin typeface="Baskerville Old Face" pitchFamily="18" charset="0"/>
              </a:rPr>
              <a:t>Abid</a:t>
            </a:r>
            <a:r>
              <a:rPr lang="en-US" sz="4400" b="1" dirty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Baskerville Old Face" pitchFamily="18" charset="0"/>
              </a:rPr>
              <a:t>Alkadem</a:t>
            </a:r>
            <a:endParaRPr lang="en-US" sz="44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 err="1">
                <a:solidFill>
                  <a:srgbClr val="002060"/>
                </a:solidFill>
                <a:latin typeface="Baskerville Old Face" pitchFamily="18" charset="0"/>
              </a:rPr>
              <a:t>M.B.Ch.B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 (TUCOM)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MRCS  ENT  (</a:t>
            </a:r>
            <a:r>
              <a:rPr lang="en-US" sz="2400" b="1" dirty="0" err="1">
                <a:solidFill>
                  <a:srgbClr val="00206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DOHNS (</a:t>
            </a:r>
            <a:r>
              <a:rPr lang="en-US" sz="2400" b="1" dirty="0" err="1">
                <a:solidFill>
                  <a:srgbClr val="00206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MRES  Anatomy ( Liverpool, UK)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INTRODUCTION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7676" cy="520861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pharynx is a musculomembraneous tube.</a:t>
            </a:r>
          </a:p>
          <a:p>
            <a:r>
              <a:rPr lang="en-US" sz="2400" dirty="0" smtClean="0"/>
              <a:t>Interior of the pharynx is divided into 3 parts.</a:t>
            </a:r>
          </a:p>
          <a:p>
            <a:r>
              <a:rPr lang="en-US" sz="2400" dirty="0" err="1" smtClean="0"/>
              <a:t>Oropharynx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Nasopharynx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Laryngopharynx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Length</a:t>
            </a:r>
            <a:r>
              <a:rPr lang="en-IN" sz="2400" dirty="0" smtClean="0"/>
              <a:t>:12-14cm</a:t>
            </a:r>
          </a:p>
          <a:p>
            <a:r>
              <a:rPr lang="en-US" sz="2400" dirty="0" smtClean="0"/>
              <a:t>width: max 3.5  cm, min 1.5cm</a:t>
            </a:r>
          </a:p>
          <a:p>
            <a:endParaRPr lang="en-US" sz="2400" dirty="0" smtClean="0"/>
          </a:p>
        </p:txBody>
      </p:sp>
      <p:sp>
        <p:nvSpPr>
          <p:cNvPr id="6" name="Freeform 5"/>
          <p:cNvSpPr/>
          <p:nvPr/>
        </p:nvSpPr>
        <p:spPr>
          <a:xfrm>
            <a:off x="7090117" y="1406769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757" y="980728"/>
            <a:ext cx="4529903" cy="434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5F5A9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  <a:t>Anatomy of The pharynx</a:t>
            </a:r>
            <a:b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</a:br>
            <a: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sz="4800" smtClean="0">
                <a:latin typeface="Arial Black" pitchFamily="34" charset="0"/>
              </a:rPr>
              <a:t>Site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smtClean="0">
              <a:solidFill>
                <a:srgbClr val="000066"/>
              </a:solidFill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smtClean="0">
              <a:solidFill>
                <a:srgbClr val="000066"/>
              </a:solidFill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smtClean="0">
              <a:latin typeface="Arial Black" pitchFamily="34" charset="0"/>
            </a:endParaRPr>
          </a:p>
        </p:txBody>
      </p:sp>
      <p:pic>
        <p:nvPicPr>
          <p:cNvPr id="2055" name="Picture 7" descr="103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9450" y="1773238"/>
            <a:ext cx="3384550" cy="4464050"/>
          </a:xfrm>
        </p:spPr>
      </p:pic>
      <p:pic>
        <p:nvPicPr>
          <p:cNvPr id="2059" name="Picture 11" descr="compartmen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628775"/>
            <a:ext cx="3952875" cy="33956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395288" y="2420938"/>
            <a:ext cx="4032250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66"/>
                </a:solidFill>
              </a:rPr>
              <a:t>Midline</a:t>
            </a:r>
            <a:r>
              <a:rPr lang="en-US" b="1" dirty="0" smtClean="0">
                <a:solidFill>
                  <a:srgbClr val="000000"/>
                </a:solidFill>
              </a:rPr>
              <a:t> of the neck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From </a:t>
            </a:r>
            <a:r>
              <a:rPr lang="en-US" b="1" dirty="0" smtClean="0">
                <a:solidFill>
                  <a:srgbClr val="000066"/>
                </a:solidFill>
              </a:rPr>
              <a:t>skull base</a:t>
            </a:r>
            <a:r>
              <a:rPr lang="en-US" b="1" dirty="0" smtClean="0">
                <a:solidFill>
                  <a:srgbClr val="000000"/>
                </a:solidFill>
              </a:rPr>
              <a:t> to </a:t>
            </a:r>
            <a:r>
              <a:rPr lang="en-US" b="1" dirty="0" smtClean="0">
                <a:solidFill>
                  <a:srgbClr val="000066"/>
                </a:solidFill>
              </a:rPr>
              <a:t>esophagus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In front of </a:t>
            </a:r>
            <a:r>
              <a:rPr lang="en-US" b="1" dirty="0" smtClean="0">
                <a:solidFill>
                  <a:srgbClr val="000066"/>
                </a:solidFill>
              </a:rPr>
              <a:t>upper 6 Cervical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66"/>
                </a:solidFill>
              </a:rPr>
              <a:t>vertebra</a:t>
            </a:r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1043608" y="3736691"/>
            <a:ext cx="2305050" cy="17272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A4FAAE"/>
                </a:solidFill>
              </a:rPr>
              <a:t>Behind</a:t>
            </a:r>
            <a:r>
              <a:rPr lang="en-US" sz="2400" b="1" dirty="0" smtClean="0">
                <a:solidFill>
                  <a:srgbClr val="000000"/>
                </a:solidFill>
              </a:rPr>
              <a:t> 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DFDA1"/>
                </a:solidFill>
              </a:rPr>
              <a:t>The Nose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DFDA1"/>
                </a:solidFill>
              </a:rPr>
              <a:t>The Mouth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DFDA1"/>
                </a:solidFill>
              </a:rPr>
              <a:t>The larynx</a:t>
            </a:r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6877050" y="3068638"/>
            <a:ext cx="792163" cy="215900"/>
          </a:xfrm>
          <a:prstGeom prst="rightArrow">
            <a:avLst>
              <a:gd name="adj1" fmla="val 50000"/>
              <a:gd name="adj2" fmla="val 9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6516688" y="5516563"/>
            <a:ext cx="1008062" cy="217487"/>
          </a:xfrm>
          <a:prstGeom prst="righ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 rot="10608931">
            <a:off x="7596188" y="2276475"/>
            <a:ext cx="719137" cy="287338"/>
          </a:xfrm>
          <a:prstGeom prst="rightArrow">
            <a:avLst>
              <a:gd name="adj1" fmla="val 50000"/>
              <a:gd name="adj2" fmla="val 62569"/>
            </a:avLst>
          </a:prstGeom>
          <a:solidFill>
            <a:srgbClr val="F5F5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 rot="10382097">
            <a:off x="7596188" y="3068638"/>
            <a:ext cx="719137" cy="288925"/>
          </a:xfrm>
          <a:prstGeom prst="rightArrow">
            <a:avLst>
              <a:gd name="adj1" fmla="val 50000"/>
              <a:gd name="adj2" fmla="val 62225"/>
            </a:avLst>
          </a:prstGeom>
          <a:solidFill>
            <a:srgbClr val="F5F5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 rot="10282812">
            <a:off x="7812088" y="3789363"/>
            <a:ext cx="719137" cy="215900"/>
          </a:xfrm>
          <a:prstGeom prst="rightArrow">
            <a:avLst>
              <a:gd name="adj1" fmla="val 50000"/>
              <a:gd name="adj2" fmla="val 83272"/>
            </a:avLst>
          </a:prstGeom>
          <a:solidFill>
            <a:srgbClr val="F5F5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068" name="AutoShape 20"/>
          <p:cNvSpPr>
            <a:spLocks noChangeArrowheads="1"/>
          </p:cNvSpPr>
          <p:nvPr/>
        </p:nvSpPr>
        <p:spPr bwMode="auto">
          <a:xfrm>
            <a:off x="6011863" y="1268413"/>
            <a:ext cx="2808287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Seen from behind</a:t>
            </a:r>
          </a:p>
        </p:txBody>
      </p:sp>
    </p:spTree>
    <p:extLst>
      <p:ext uri="{BB962C8B-B14F-4D97-AF65-F5344CB8AC3E}">
        <p14:creationId xmlns:p14="http://schemas.microsoft.com/office/powerpoint/2010/main" val="231993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61" grpId="0" animBg="1"/>
      <p:bldP spid="2061" grpId="1" animBg="1"/>
      <p:bldP spid="2062" grpId="0" animBg="1"/>
      <p:bldP spid="2063" grpId="0" animBg="1"/>
      <p:bldP spid="2063" grpId="1" animBg="1"/>
      <p:bldP spid="2064" grpId="0" animBg="1"/>
      <p:bldP spid="2064" grpId="1" animBg="1"/>
      <p:bldP spid="2065" grpId="0" animBg="1"/>
      <p:bldP spid="2066" grpId="0" animBg="1"/>
      <p:bldP spid="2067" grpId="0" animBg="1"/>
      <p:bldP spid="2068" grpId="0" animBg="1"/>
      <p:bldP spid="206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  <a:t>Anatomy of The pharynx</a:t>
            </a:r>
            <a:b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</a:br>
            <a: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sz="4000" b="1" smtClean="0">
                <a:latin typeface="Arial Black" pitchFamily="34" charset="0"/>
              </a:rPr>
              <a:t>Shape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565400"/>
            <a:ext cx="3683000" cy="2232025"/>
          </a:xfrm>
          <a:solidFill>
            <a:srgbClr val="F5F5A9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sz="2400" b="1" smtClean="0"/>
              <a:t>Irregular Fibromuscular tube  lined by mucous membrane</a:t>
            </a:r>
          </a:p>
          <a:p>
            <a:pPr algn="l" eaLnBrk="1" hangingPunct="1">
              <a:buFontTx/>
              <a:buNone/>
            </a:pPr>
            <a:endParaRPr lang="en-US" sz="2400" b="1" smtClean="0"/>
          </a:p>
          <a:p>
            <a:pPr algn="l" eaLnBrk="1" hangingPunct="1">
              <a:buFontTx/>
              <a:buNone/>
            </a:pPr>
            <a:r>
              <a:rPr lang="en-US" sz="2400" b="1" smtClean="0"/>
              <a:t>Length: 15 cm</a:t>
            </a:r>
            <a:endParaRPr lang="en-US" sz="3200" smtClean="0"/>
          </a:p>
        </p:txBody>
      </p:sp>
      <p:sp>
        <p:nvSpPr>
          <p:cNvPr id="4100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101" name="Picture 6" descr="103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484313"/>
            <a:ext cx="4392613" cy="4967287"/>
          </a:xfrm>
        </p:spPr>
      </p:pic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7164388" y="3068638"/>
            <a:ext cx="647700" cy="288925"/>
          </a:xfrm>
          <a:prstGeom prst="leftArrow">
            <a:avLst>
              <a:gd name="adj1" fmla="val 50000"/>
              <a:gd name="adj2" fmla="val 560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5508625" y="3068638"/>
            <a:ext cx="576263" cy="287337"/>
          </a:xfrm>
          <a:prstGeom prst="rightArrow">
            <a:avLst>
              <a:gd name="adj1" fmla="val 50000"/>
              <a:gd name="adj2" fmla="val 501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36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1111E-6 -7.10983E-6 C 0.0007 0.00531 0.00139 0.01063 8.61111E-6 0.01895 C -0.00138 0.02728 -0.00659 0.04138 -0.00798 0.05063 C -0.00937 0.05988 -0.00798 0.06658 -0.00798 0.07398 C -0.00798 0.08138 -0.00798 0.08762 -0.00798 0.09502 C -0.00798 0.10242 -0.00729 0.11236 -0.00798 0.11837 C -0.00867 0.12439 -0.01197 0.12415 -0.01267 0.13109 C -0.01336 0.13803 -0.01267 0.15121 -0.01267 0.16069 C -0.01267 0.17017 -0.01371 0.17826 -0.01267 0.1882 C -0.01163 0.19814 -0.00902 0.21063 -0.00642 0.21988 C -0.00381 0.22913 0.0007 0.23676 0.00313 0.243 C 0.00556 0.24924 0.0066 0.24855 0.00799 0.2578 C 0.00938 0.26704 0.00955 0.28508 0.01112 0.29803 C 0.01268 0.31098 0.01563 0.32624 0.01754 0.33618 C 0.01945 0.34612 0.02067 0.34843 0.02223 0.35722 C 0.02379 0.366 0.02622 0.3808 0.02692 0.38889 C 0.02761 0.39699 0.02692 0.40046 0.02692 0.40577 C 0.02692 0.41109 0.02692 0.41572 0.02692 0.42057 C 0.02692 0.42543 0.02692 0.43028 0.02692 0.43537 " pathEditMode="relative" ptsTypes="aaaaaaaaaaaaaaaaaaA">
                                      <p:cBhvr>
                                        <p:cTn id="6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0751E-6 C 0.00243 0.01688 0.00503 0.03399 0.00642 0.04878 C 0.00781 0.06358 0.00729 0.07861 0.00799 0.08878 C 0.00868 0.09896 0.01059 0.10011 0.01111 0.11006 C 0.01163 0.12 0.01215 0.13572 0.01111 0.14798 C 0.01007 0.16023 0.00729 0.16925 0.00469 0.18405 C 0.00208 0.19884 -0.00208 0.22474 -0.00469 0.23676 C -0.00729 0.24878 -0.00851 0.24786 -0.01111 0.25595 C -0.01372 0.26405 -0.01667 0.27352 -0.02066 0.28555 C -0.02465 0.29757 -0.03195 0.31699 -0.0349 0.32786 C -0.03785 0.33873 -0.03715 0.34289 -0.03802 0.35098 C -0.03889 0.35907 -0.03941 0.36902 -0.03976 0.37641 C -0.04011 0.38381 -0.03958 0.39006 -0.03976 0.39537 C -0.03993 0.40069 -0.04045 0.40462 -0.04132 0.40809 " pathEditMode="relative" ptsTypes="aaaaaaaaaaaaaA">
                                      <p:cBhvr>
                                        <p:cTn id="8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 animBg="1"/>
      <p:bldP spid="51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Anatomy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>
              <a:spcBef>
                <a:spcPts val="2400"/>
              </a:spcBef>
            </a:pPr>
            <a:r>
              <a:rPr lang="en-US" sz="2400" smtClean="0"/>
              <a:t>The mucosal lining of the oropharynx and hypopharynx is a </a:t>
            </a:r>
            <a:r>
              <a:rPr lang="en-US" sz="2400" smtClean="0">
                <a:solidFill>
                  <a:srgbClr val="FF0000"/>
                </a:solidFill>
              </a:rPr>
              <a:t>nonkeratinizing stratified squamous epithelium</a:t>
            </a:r>
            <a:r>
              <a:rPr lang="en-US" sz="2400" smtClean="0"/>
              <a:t> that is tightly adherent to an underlying layer of fascia called the pharyngobasilar fascia.</a:t>
            </a:r>
          </a:p>
          <a:p>
            <a:pPr eaLnBrk="1" hangingPunct="1">
              <a:spcBef>
                <a:spcPts val="2400"/>
              </a:spcBef>
            </a:pPr>
            <a:r>
              <a:rPr lang="en-US" sz="2400" smtClean="0"/>
              <a:t>The pharynx is surrounded by three constrictor muscles-the superior, middle, and inferior constrictors .</a:t>
            </a:r>
          </a:p>
          <a:p>
            <a:pPr eaLnBrk="1" hangingPunct="1">
              <a:spcBef>
                <a:spcPts val="2400"/>
              </a:spcBef>
            </a:pPr>
            <a:r>
              <a:rPr lang="en-US" sz="2400" smtClean="0"/>
              <a:t>The pharyngeal muscles are enclosed by the buccopharyngeal or visceral fascia. Areas of loose connective tissue surround the visceral fascia of the pharynx and are potential spaces for infection.</a:t>
            </a:r>
          </a:p>
        </p:txBody>
      </p:sp>
    </p:spTree>
    <p:extLst>
      <p:ext uri="{BB962C8B-B14F-4D97-AF65-F5344CB8AC3E}">
        <p14:creationId xmlns:p14="http://schemas.microsoft.com/office/powerpoint/2010/main" val="41052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62238" y="1600200"/>
            <a:ext cx="3819525" cy="452596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6705600" y="3505200"/>
            <a:ext cx="2022475" cy="33813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Superior constrictor</a:t>
            </a:r>
          </a:p>
        </p:txBody>
      </p:sp>
      <p:sp>
        <p:nvSpPr>
          <p:cNvPr id="7" name="Rectangle 6"/>
          <p:cNvSpPr/>
          <p:nvPr/>
        </p:nvSpPr>
        <p:spPr>
          <a:xfrm>
            <a:off x="6705600" y="4038600"/>
            <a:ext cx="1833563" cy="369888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Middle</a:t>
            </a:r>
            <a:r>
              <a:rPr lang="en-US" dirty="0">
                <a:solidFill>
                  <a:prstClr val="black"/>
                </a:solidFill>
              </a:rPr>
              <a:t> constrictor</a:t>
            </a: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6781800" y="5029200"/>
            <a:ext cx="1951038" cy="33813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Inferior constrictor</a:t>
            </a: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781800" y="5715000"/>
            <a:ext cx="1489075" cy="338138"/>
          </a:xfrm>
          <a:prstGeom prst="rect">
            <a:avLst/>
          </a:prstGeom>
          <a:noFill/>
          <a:ln w="38100">
            <a:solidFill>
              <a:srgbClr val="FCB018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cs typeface="Arial" pitchFamily="34" charset="0"/>
              </a:rPr>
              <a:t>Esophagus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791200" y="1295400"/>
            <a:ext cx="3135313" cy="33813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prstClr val="black"/>
                </a:solidFill>
                <a:cs typeface="Arial" pitchFamily="34" charset="0"/>
              </a:rPr>
              <a:t>Mucous membrane of nasopharynx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2133600"/>
            <a:ext cx="2286000" cy="58420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</a:rPr>
              <a:t>Mucous membrane of oral pharynx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838200" y="4648200"/>
            <a:ext cx="2433638" cy="58420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  <a:cs typeface="Arial" pitchFamily="34" charset="0"/>
              </a:rPr>
              <a:t>Mucous membrane of laryngeal pharynx</a:t>
            </a:r>
          </a:p>
        </p:txBody>
      </p:sp>
    </p:spTree>
    <p:extLst>
      <p:ext uri="{BB962C8B-B14F-4D97-AF65-F5344CB8AC3E}">
        <p14:creationId xmlns:p14="http://schemas.microsoft.com/office/powerpoint/2010/main" val="307037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  <a:t> Anatomy of The pharynx </a:t>
            </a:r>
            <a:b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</a:br>
            <a:r>
              <a:rPr lang="en-US" sz="4000" smtClean="0">
                <a:latin typeface="Arial Black" pitchFamily="34" charset="0"/>
              </a:rPr>
              <a:t>Structure</a:t>
            </a:r>
            <a:r>
              <a:rPr lang="en-US" sz="400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4038600" cy="2665412"/>
          </a:xfrm>
          <a:solidFill>
            <a:srgbClr val="A4FAAE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>
              <a:buFontTx/>
              <a:buNone/>
            </a:pPr>
            <a:r>
              <a:rPr lang="en-US" b="1" smtClean="0">
                <a:solidFill>
                  <a:srgbClr val="000066"/>
                </a:solidFill>
              </a:rPr>
              <a:t>The wall is formed of 4 layers</a:t>
            </a:r>
          </a:p>
          <a:p>
            <a:pPr algn="l" eaLnBrk="1" hangingPunct="1">
              <a:buFontTx/>
              <a:buNone/>
            </a:pPr>
            <a:r>
              <a:rPr lang="en-US" sz="2400" smtClean="0"/>
              <a:t>1-Mucous membrane</a:t>
            </a:r>
          </a:p>
          <a:p>
            <a:pPr algn="l" eaLnBrk="1" hangingPunct="1">
              <a:buFontTx/>
              <a:buNone/>
            </a:pPr>
            <a:r>
              <a:rPr lang="en-US" sz="2400" smtClean="0"/>
              <a:t>2- pharyngeal aponeurosis</a:t>
            </a:r>
          </a:p>
          <a:p>
            <a:pPr algn="l" eaLnBrk="1" hangingPunct="1">
              <a:buFontTx/>
              <a:buNone/>
            </a:pPr>
            <a:r>
              <a:rPr lang="en-US" sz="2400" smtClean="0"/>
              <a:t>3-muscle layer</a:t>
            </a:r>
          </a:p>
          <a:p>
            <a:pPr algn="l" eaLnBrk="1" hangingPunct="1">
              <a:buFontTx/>
              <a:buNone/>
            </a:pPr>
            <a:r>
              <a:rPr lang="en-US" sz="2400" smtClean="0"/>
              <a:t>4-Bucco-pharyngeal fascia</a:t>
            </a:r>
          </a:p>
          <a:p>
            <a:pPr algn="l" eaLnBrk="1" hangingPunct="1">
              <a:buFontTx/>
              <a:buNone/>
            </a:pPr>
            <a:endParaRPr lang="en-US" sz="2400" smtClean="0"/>
          </a:p>
        </p:txBody>
      </p:sp>
      <p:sp>
        <p:nvSpPr>
          <p:cNvPr id="7186" name="Rectangle 18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4868863"/>
            <a:ext cx="8435975" cy="936625"/>
          </a:xfrm>
          <a:solidFill>
            <a:srgbClr val="F5F5A9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buFontTx/>
              <a:buNone/>
            </a:pPr>
            <a:r>
              <a:rPr lang="en-US" sz="2400" smtClean="0"/>
              <a:t>Stratified squamous epithelium except the nasopharynx, it is pseudo-stratified with goblet cells</a:t>
            </a:r>
          </a:p>
        </p:txBody>
      </p:sp>
      <p:pic>
        <p:nvPicPr>
          <p:cNvPr id="7184" name="Picture 16" descr="ph lay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25538"/>
            <a:ext cx="2840038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179388" y="4868863"/>
            <a:ext cx="8435975" cy="936625"/>
          </a:xfrm>
          <a:prstGeom prst="rect">
            <a:avLst/>
          </a:prstGeom>
          <a:solidFill>
            <a:srgbClr val="F5F5A9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Loose connective tissue which contains lymphoid tissue that aggregates in some areas forming tonsils (Waldayer’s ring) </a:t>
            </a: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468313" y="4724400"/>
            <a:ext cx="8435975" cy="936625"/>
          </a:xfrm>
          <a:prstGeom prst="rect">
            <a:avLst/>
          </a:prstGeom>
          <a:solidFill>
            <a:srgbClr val="F5F5A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Formed of 3 muscles, superior middle and inferior constrictor muscles</a:t>
            </a: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323850" y="4941888"/>
            <a:ext cx="4535488" cy="574675"/>
          </a:xfrm>
          <a:prstGeom prst="rect">
            <a:avLst/>
          </a:prstGeom>
          <a:solidFill>
            <a:srgbClr val="FDFDA1"/>
          </a:solidFill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00000"/>
                </a:solidFill>
              </a:rPr>
              <a:t>A thin coat of connective tissue</a:t>
            </a:r>
          </a:p>
        </p:txBody>
      </p:sp>
      <p:sp>
        <p:nvSpPr>
          <p:cNvPr id="7190" name="AutoShape 22"/>
          <p:cNvSpPr>
            <a:spLocks noChangeArrowheads="1"/>
          </p:cNvSpPr>
          <p:nvPr/>
        </p:nvSpPr>
        <p:spPr bwMode="auto">
          <a:xfrm>
            <a:off x="5508625" y="1484313"/>
            <a:ext cx="576263" cy="288925"/>
          </a:xfrm>
          <a:prstGeom prst="rightArrow">
            <a:avLst>
              <a:gd name="adj1" fmla="val 50000"/>
              <a:gd name="adj2" fmla="val 498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1" name="AutoShape 23"/>
          <p:cNvSpPr>
            <a:spLocks noChangeArrowheads="1"/>
          </p:cNvSpPr>
          <p:nvPr/>
        </p:nvSpPr>
        <p:spPr bwMode="auto">
          <a:xfrm>
            <a:off x="5148263" y="2349500"/>
            <a:ext cx="1223962" cy="1079500"/>
          </a:xfrm>
          <a:prstGeom prst="rightArrow">
            <a:avLst>
              <a:gd name="adj1" fmla="val 50000"/>
              <a:gd name="adj2" fmla="val 28346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2" name="AutoShape 24"/>
          <p:cNvSpPr>
            <a:spLocks noChangeArrowheads="1"/>
          </p:cNvSpPr>
          <p:nvPr/>
        </p:nvSpPr>
        <p:spPr bwMode="auto">
          <a:xfrm>
            <a:off x="5651500" y="4221163"/>
            <a:ext cx="792163" cy="360362"/>
          </a:xfrm>
          <a:prstGeom prst="rightArrow">
            <a:avLst>
              <a:gd name="adj1" fmla="val 50000"/>
              <a:gd name="adj2" fmla="val 549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3" name="AutoShape 25"/>
          <p:cNvSpPr>
            <a:spLocks noChangeArrowheads="1"/>
          </p:cNvSpPr>
          <p:nvPr/>
        </p:nvSpPr>
        <p:spPr bwMode="auto">
          <a:xfrm>
            <a:off x="7524750" y="2924175"/>
            <a:ext cx="288925" cy="360363"/>
          </a:xfrm>
          <a:prstGeom prst="upArrow">
            <a:avLst>
              <a:gd name="adj1" fmla="val 50000"/>
              <a:gd name="adj2" fmla="val 31181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4" name="AutoShape 26"/>
          <p:cNvSpPr>
            <a:spLocks noChangeArrowheads="1"/>
          </p:cNvSpPr>
          <p:nvPr/>
        </p:nvSpPr>
        <p:spPr bwMode="auto">
          <a:xfrm>
            <a:off x="8459788" y="2060575"/>
            <a:ext cx="288925" cy="360363"/>
          </a:xfrm>
          <a:prstGeom prst="upArrow">
            <a:avLst>
              <a:gd name="adj1" fmla="val 50000"/>
              <a:gd name="adj2" fmla="val 31181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5" name="AutoShape 27"/>
          <p:cNvSpPr>
            <a:spLocks noChangeArrowheads="1"/>
          </p:cNvSpPr>
          <p:nvPr/>
        </p:nvSpPr>
        <p:spPr bwMode="auto">
          <a:xfrm>
            <a:off x="7019925" y="2349500"/>
            <a:ext cx="288925" cy="360363"/>
          </a:xfrm>
          <a:prstGeom prst="upArrow">
            <a:avLst>
              <a:gd name="adj1" fmla="val 50000"/>
              <a:gd name="adj2" fmla="val 31181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7196" name="Picture 28" descr="10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96975"/>
            <a:ext cx="2808288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97" name="AutoShape 29"/>
          <p:cNvSpPr>
            <a:spLocks noChangeArrowheads="1"/>
          </p:cNvSpPr>
          <p:nvPr/>
        </p:nvSpPr>
        <p:spPr bwMode="auto">
          <a:xfrm>
            <a:off x="6443663" y="2492375"/>
            <a:ext cx="504825" cy="360363"/>
          </a:xfrm>
          <a:prstGeom prst="rightArrow">
            <a:avLst>
              <a:gd name="adj1" fmla="val 50000"/>
              <a:gd name="adj2" fmla="val 35022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8" name="AutoShape 30"/>
          <p:cNvSpPr>
            <a:spLocks noChangeArrowheads="1"/>
          </p:cNvSpPr>
          <p:nvPr/>
        </p:nvSpPr>
        <p:spPr bwMode="auto">
          <a:xfrm>
            <a:off x="6011863" y="3644900"/>
            <a:ext cx="504825" cy="360363"/>
          </a:xfrm>
          <a:prstGeom prst="rightArrow">
            <a:avLst>
              <a:gd name="adj1" fmla="val 50000"/>
              <a:gd name="adj2" fmla="val 35022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199" name="AutoShape 31"/>
          <p:cNvSpPr>
            <a:spLocks noChangeArrowheads="1"/>
          </p:cNvSpPr>
          <p:nvPr/>
        </p:nvSpPr>
        <p:spPr bwMode="auto">
          <a:xfrm>
            <a:off x="6156325" y="3068638"/>
            <a:ext cx="504825" cy="360362"/>
          </a:xfrm>
          <a:prstGeom prst="rightArrow">
            <a:avLst>
              <a:gd name="adj1" fmla="val 50000"/>
              <a:gd name="adj2" fmla="val 35022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3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1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71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4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9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5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8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0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nimBg="1"/>
      <p:bldP spid="7186" grpId="0" build="p" animBg="1"/>
      <p:bldP spid="7186" grpId="1" build="p" animBg="1"/>
      <p:bldP spid="7187" grpId="0" animBg="1"/>
      <p:bldP spid="7187" grpId="1" animBg="1"/>
      <p:bldP spid="7188" grpId="0" animBg="1"/>
      <p:bldP spid="7188" grpId="1" animBg="1"/>
      <p:bldP spid="7189" grpId="0" animBg="1"/>
      <p:bldP spid="7190" grpId="0" animBg="1"/>
      <p:bldP spid="7190" grpId="1" animBg="1"/>
      <p:bldP spid="7191" grpId="0" animBg="1"/>
      <p:bldP spid="7191" grpId="1" animBg="1"/>
      <p:bldP spid="7192" grpId="0" animBg="1"/>
      <p:bldP spid="7192" grpId="1" animBg="1"/>
      <p:bldP spid="7193" grpId="0" animBg="1"/>
      <p:bldP spid="7193" grpId="1" animBg="1"/>
      <p:bldP spid="7194" grpId="0" animBg="1"/>
      <p:bldP spid="7194" grpId="1" animBg="1"/>
      <p:bldP spid="7195" grpId="0" animBg="1"/>
      <p:bldP spid="7195" grpId="1" animBg="1"/>
      <p:bldP spid="7197" grpId="0" animBg="1"/>
      <p:bldP spid="7197" grpId="1" animBg="1"/>
      <p:bldP spid="7198" grpId="0" animBg="1"/>
      <p:bldP spid="7198" grpId="1" animBg="1"/>
      <p:bldP spid="7199" grpId="0" animBg="1"/>
      <p:bldP spid="719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pharynx.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Areolar</a:t>
            </a:r>
            <a:r>
              <a:rPr lang="en-US" sz="2400" b="1" dirty="0" smtClean="0">
                <a:solidFill>
                  <a:srgbClr val="FF0000"/>
                </a:solidFill>
              </a:rPr>
              <a:t> coat </a:t>
            </a:r>
            <a:r>
              <a:rPr lang="en-US" sz="2400" b="1" dirty="0" smtClean="0"/>
              <a:t>.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Muscular coat 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outer circular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Superior constrictor 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Middle constrictor 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Inferior constrictor.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inner longitudinal 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err="1" smtClean="0"/>
              <a:t>Stylopharyngeus</a:t>
            </a:r>
            <a:r>
              <a:rPr lang="en-US" sz="2400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Palatopharyngeus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/>
              <a:t>Salpingopharyngeus.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Submucous</a:t>
            </a:r>
            <a:r>
              <a:rPr lang="en-US" sz="2400" b="1" dirty="0" smtClean="0">
                <a:solidFill>
                  <a:srgbClr val="FF0000"/>
                </a:solidFill>
              </a:rPr>
              <a:t> coat .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Mucous membrane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pPr>
              <a:buFont typeface="Courier New" pitchFamily="49" charset="0"/>
              <a:buChar char="o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6043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634082"/>
          </a:xfrm>
        </p:spPr>
        <p:txBody>
          <a:bodyPr>
            <a:normAutofit fontScale="90000"/>
          </a:bodyPr>
          <a:lstStyle/>
          <a:p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pharyngobasilar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fascia (pharyngeal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apponeurosis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 is situated between the </a:t>
            </a:r>
            <a:r>
              <a:rPr lang="en-US" sz="2400" dirty="0">
                <a:solidFill>
                  <a:srgbClr val="FF0000"/>
                </a:solidFill>
              </a:rPr>
              <a:t>mucous</a:t>
            </a:r>
            <a:r>
              <a:rPr lang="en-US" sz="2400" dirty="0">
                <a:solidFill>
                  <a:srgbClr val="002060"/>
                </a:solidFill>
              </a:rPr>
              <a:t> and </a:t>
            </a:r>
            <a:r>
              <a:rPr lang="en-US" sz="2400" dirty="0">
                <a:solidFill>
                  <a:srgbClr val="FF0000"/>
                </a:solidFill>
              </a:rPr>
              <a:t>muscular layers.</a:t>
            </a: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It is thick above where the muscular fibers are wanting, and is firmly connected to </a:t>
            </a:r>
            <a:r>
              <a:rPr lang="en-US" sz="2400" dirty="0">
                <a:solidFill>
                  <a:srgbClr val="FF0000"/>
                </a:solidFill>
              </a:rPr>
              <a:t>the basilar portion of the occipital </a:t>
            </a:r>
            <a:r>
              <a:rPr lang="en-US" sz="2400" dirty="0">
                <a:solidFill>
                  <a:srgbClr val="002060"/>
                </a:solidFill>
              </a:rPr>
              <a:t>and </a:t>
            </a:r>
            <a:r>
              <a:rPr lang="en-US" sz="2400" dirty="0">
                <a:solidFill>
                  <a:srgbClr val="FF0000"/>
                </a:solidFill>
              </a:rPr>
              <a:t>the petrous portions of the temporal bones.</a:t>
            </a: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As it descends it diminishes in thickness, and is gradually lost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q"/>
            </a:pPr>
            <a:endParaRPr lang="en-US" sz="24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</a:rPr>
              <a:t> it is corresponding </a:t>
            </a:r>
            <a:r>
              <a:rPr lang="en-US" sz="2400" dirty="0" smtClean="0">
                <a:solidFill>
                  <a:srgbClr val="002060"/>
                </a:solidFill>
              </a:rPr>
              <a:t>to </a:t>
            </a:r>
            <a:r>
              <a:rPr lang="en-US" sz="2400" dirty="0">
                <a:solidFill>
                  <a:srgbClr val="002060"/>
                </a:solidFill>
              </a:rPr>
              <a:t>the other </a:t>
            </a:r>
            <a:r>
              <a:rPr lang="en-US" sz="2400" dirty="0" smtClean="0">
                <a:solidFill>
                  <a:srgbClr val="FF0000"/>
                </a:solidFill>
              </a:rPr>
              <a:t>sub </a:t>
            </a:r>
            <a:r>
              <a:rPr lang="en-US" sz="2400" dirty="0">
                <a:solidFill>
                  <a:srgbClr val="FF0000"/>
                </a:solidFill>
              </a:rPr>
              <a:t>mucosal layer </a:t>
            </a:r>
            <a:r>
              <a:rPr lang="en-US" sz="2400" dirty="0" smtClean="0">
                <a:solidFill>
                  <a:srgbClr val="002060"/>
                </a:solidFill>
              </a:rPr>
              <a:t>of </a:t>
            </a:r>
            <a:r>
              <a:rPr lang="en-US" sz="2400" dirty="0">
                <a:solidFill>
                  <a:srgbClr val="002060"/>
                </a:solidFill>
              </a:rPr>
              <a:t>the </a:t>
            </a:r>
            <a:r>
              <a:rPr lang="en-US" sz="2400" dirty="0" smtClean="0">
                <a:solidFill>
                  <a:srgbClr val="002060"/>
                </a:solidFill>
              </a:rPr>
              <a:t>other </a:t>
            </a:r>
            <a:r>
              <a:rPr lang="en-US" sz="2400" dirty="0">
                <a:solidFill>
                  <a:srgbClr val="002060"/>
                </a:solidFill>
              </a:rPr>
              <a:t>elementary tract </a:t>
            </a:r>
          </a:p>
        </p:txBody>
      </p:sp>
    </p:spTree>
    <p:extLst>
      <p:ext uri="{BB962C8B-B14F-4D97-AF65-F5344CB8AC3E}">
        <p14:creationId xmlns:p14="http://schemas.microsoft.com/office/powerpoint/2010/main" val="305973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features</a:t>
            </a:r>
            <a:endParaRPr lang="en-IN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12776"/>
            <a:ext cx="4357718" cy="5208610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</a:t>
            </a:r>
            <a:r>
              <a:rPr lang="en-US" sz="2400" dirty="0" smtClean="0"/>
              <a:t>: body of sphenoid, basilar part of occipital bone.</a:t>
            </a:r>
          </a:p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</a:t>
            </a:r>
            <a:r>
              <a:rPr lang="en-US" sz="2400" dirty="0" smtClean="0"/>
              <a:t>: </a:t>
            </a:r>
            <a:r>
              <a:rPr lang="en-US" sz="2400" dirty="0" err="1" smtClean="0"/>
              <a:t>oesophagus</a:t>
            </a:r>
            <a:r>
              <a:rPr lang="en-US" sz="2400" dirty="0" smtClean="0"/>
              <a:t> from level of C6.</a:t>
            </a:r>
          </a:p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front</a:t>
            </a:r>
            <a:r>
              <a:rPr lang="en-US" sz="2400" dirty="0" smtClean="0"/>
              <a:t>: oral </a:t>
            </a:r>
            <a:r>
              <a:rPr lang="en-US" sz="2400" dirty="0" err="1" smtClean="0"/>
              <a:t>cavity,nasal</a:t>
            </a:r>
            <a:r>
              <a:rPr lang="en-US" sz="2400" dirty="0" smtClean="0"/>
              <a:t> </a:t>
            </a:r>
            <a:r>
              <a:rPr lang="en-US" sz="2400" dirty="0" err="1" smtClean="0"/>
              <a:t>cavity,larynx</a:t>
            </a:r>
            <a:r>
              <a:rPr lang="en-US" sz="2400" dirty="0" smtClean="0"/>
              <a:t>.</a:t>
            </a:r>
          </a:p>
          <a:p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Behind</a:t>
            </a:r>
            <a:r>
              <a:rPr lang="en-US" sz="2400" dirty="0" err="1" smtClean="0"/>
              <a:t>:cervical</a:t>
            </a:r>
            <a:r>
              <a:rPr lang="en-US" sz="2400" dirty="0" smtClean="0"/>
              <a:t> </a:t>
            </a:r>
            <a:r>
              <a:rPr lang="en-US" sz="2400" dirty="0" err="1" smtClean="0"/>
              <a:t>vertebrae,muscles,fascia,space</a:t>
            </a:r>
            <a:r>
              <a:rPr lang="en-US" sz="2400" dirty="0" smtClean="0"/>
              <a:t> and its contents.</a:t>
            </a:r>
          </a:p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Lateral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sides</a:t>
            </a:r>
            <a:r>
              <a:rPr lang="en-US" sz="2400" dirty="0" smtClean="0"/>
              <a:t>: </a:t>
            </a:r>
            <a:r>
              <a:rPr lang="en-US" sz="2400" dirty="0" err="1" smtClean="0"/>
              <a:t>styloid</a:t>
            </a:r>
            <a:r>
              <a:rPr lang="en-US" sz="2400" dirty="0" smtClean="0"/>
              <a:t> process of temporal </a:t>
            </a:r>
            <a:r>
              <a:rPr lang="en-US" sz="2400" dirty="0" err="1" smtClean="0"/>
              <a:t>bone,muscles,carotid</a:t>
            </a:r>
            <a:r>
              <a:rPr lang="en-US" sz="2400" dirty="0" smtClean="0"/>
              <a:t> sheath and </a:t>
            </a:r>
            <a:r>
              <a:rPr lang="en-US" sz="2400" dirty="0" err="1" smtClean="0"/>
              <a:t>contents,lateral</a:t>
            </a:r>
            <a:r>
              <a:rPr lang="en-US" sz="2400" dirty="0" smtClean="0"/>
              <a:t> lobe of thyroid gland and auditory tube.</a:t>
            </a:r>
            <a:endParaRPr lang="en-IN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02" y="980726"/>
            <a:ext cx="4980098" cy="4972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Interior of pharynx</a:t>
            </a:r>
            <a:endParaRPr lang="en-IN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2" y="1435100"/>
            <a:ext cx="4213702" cy="5065734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Nasopharynx</a:t>
            </a:r>
            <a:r>
              <a:rPr lang="en-US" sz="2400" smtClean="0"/>
              <a:t> (</a:t>
            </a:r>
            <a:r>
              <a:rPr lang="en-US" sz="2400" dirty="0" err="1" smtClean="0"/>
              <a:t>epipharynx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Oropharynx (</a:t>
            </a:r>
            <a:r>
              <a:rPr lang="en-US" sz="2400" dirty="0" err="1" smtClean="0"/>
              <a:t>mesopharynx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Laryngopharynx (</a:t>
            </a:r>
            <a:r>
              <a:rPr lang="en-US" sz="2400" dirty="0" err="1" smtClean="0"/>
              <a:t>hypopharynx</a:t>
            </a:r>
            <a:r>
              <a:rPr lang="en-US" sz="2400" dirty="0" smtClean="0"/>
              <a:t>)</a:t>
            </a:r>
          </a:p>
          <a:p>
            <a:endParaRPr lang="en-IN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1746" t="25000" r="31746" b="34523"/>
          <a:stretch>
            <a:fillRect/>
          </a:stretch>
        </p:blipFill>
        <p:spPr bwMode="auto">
          <a:xfrm>
            <a:off x="4214810" y="428604"/>
            <a:ext cx="478634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72798"/>
            <a:ext cx="5104341" cy="5553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1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Lx from behi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3400"/>
            <a:ext cx="3987800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8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CC0000"/>
                </a:solidFill>
              </a:rPr>
              <a:t>Anatomy of the pharynx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>Compartments</a:t>
            </a:r>
          </a:p>
        </p:txBody>
      </p:sp>
      <p:sp>
        <p:nvSpPr>
          <p:cNvPr id="11060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3284538"/>
            <a:ext cx="3827463" cy="2449512"/>
          </a:xfrm>
          <a:solidFill>
            <a:srgbClr val="FDFDA1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/>
            <a:r>
              <a:rPr lang="en-US" b="1" smtClean="0">
                <a:solidFill>
                  <a:srgbClr val="0033CC"/>
                </a:solidFill>
              </a:rPr>
              <a:t>Nasopharynx</a:t>
            </a:r>
          </a:p>
          <a:p>
            <a:pPr algn="l" rtl="0" eaLnBrk="1" hangingPunct="1"/>
            <a:r>
              <a:rPr lang="en-US" b="1" smtClean="0">
                <a:solidFill>
                  <a:srgbClr val="0033CC"/>
                </a:solidFill>
              </a:rPr>
              <a:t>Oropharynx</a:t>
            </a:r>
          </a:p>
          <a:p>
            <a:pPr algn="l" rtl="0" eaLnBrk="1" hangingPunct="1"/>
            <a:r>
              <a:rPr lang="en-US" b="1" smtClean="0">
                <a:solidFill>
                  <a:srgbClr val="0033CC"/>
                </a:solidFill>
              </a:rPr>
              <a:t>Laryngopharynx</a:t>
            </a:r>
          </a:p>
          <a:p>
            <a:pPr algn="l" rtl="0" eaLnBrk="1" hangingPunct="1">
              <a:buFontTx/>
              <a:buNone/>
            </a:pPr>
            <a:r>
              <a:rPr lang="en-US" b="1" smtClean="0"/>
              <a:t>   (Hypopharynx)</a:t>
            </a:r>
            <a:r>
              <a:rPr lang="en-US" smtClean="0"/>
              <a:t> </a:t>
            </a:r>
          </a:p>
        </p:txBody>
      </p:sp>
      <p:sp>
        <p:nvSpPr>
          <p:cNvPr id="110604" name="AutoShape 12"/>
          <p:cNvSpPr>
            <a:spLocks noChangeArrowheads="1"/>
          </p:cNvSpPr>
          <p:nvPr/>
        </p:nvSpPr>
        <p:spPr bwMode="auto">
          <a:xfrm rot="-10266574">
            <a:off x="6737350" y="3213100"/>
            <a:ext cx="647700" cy="430213"/>
          </a:xfrm>
          <a:custGeom>
            <a:avLst/>
            <a:gdLst>
              <a:gd name="T0" fmla="*/ 323820 w 21600"/>
              <a:gd name="T1" fmla="*/ 0 h 21600"/>
              <a:gd name="T2" fmla="*/ 80963 w 21600"/>
              <a:gd name="T3" fmla="*/ 215107 h 21600"/>
              <a:gd name="T4" fmla="*/ 323820 w 21600"/>
              <a:gd name="T5" fmla="*/ 107553 h 21600"/>
              <a:gd name="T6" fmla="*/ 728663 w 21600"/>
              <a:gd name="T7" fmla="*/ 215107 h 21600"/>
              <a:gd name="T8" fmla="*/ 566738 w 21600"/>
              <a:gd name="T9" fmla="*/ 322660 h 21600"/>
              <a:gd name="T10" fmla="*/ 404813 w 21600"/>
              <a:gd name="T11" fmla="*/ 21510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5" name="AutoShape 13"/>
          <p:cNvSpPr>
            <a:spLocks noChangeArrowheads="1"/>
          </p:cNvSpPr>
          <p:nvPr/>
        </p:nvSpPr>
        <p:spPr bwMode="auto">
          <a:xfrm rot="-10266574">
            <a:off x="6588125" y="4797425"/>
            <a:ext cx="847725" cy="509588"/>
          </a:xfrm>
          <a:custGeom>
            <a:avLst/>
            <a:gdLst>
              <a:gd name="T0" fmla="*/ 423823 w 21600"/>
              <a:gd name="T1" fmla="*/ 0 h 21600"/>
              <a:gd name="T2" fmla="*/ 105966 w 21600"/>
              <a:gd name="T3" fmla="*/ 254794 h 21600"/>
              <a:gd name="T4" fmla="*/ 423823 w 21600"/>
              <a:gd name="T5" fmla="*/ 127397 h 21600"/>
              <a:gd name="T6" fmla="*/ 953691 w 21600"/>
              <a:gd name="T7" fmla="*/ 254794 h 21600"/>
              <a:gd name="T8" fmla="*/ 741759 w 21600"/>
              <a:gd name="T9" fmla="*/ 382191 h 21600"/>
              <a:gd name="T10" fmla="*/ 529828 w 21600"/>
              <a:gd name="T11" fmla="*/ 25479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6" name="AutoShape 14"/>
          <p:cNvSpPr>
            <a:spLocks noChangeArrowheads="1"/>
          </p:cNvSpPr>
          <p:nvPr/>
        </p:nvSpPr>
        <p:spPr bwMode="auto">
          <a:xfrm rot="-10266574">
            <a:off x="6818313" y="4151313"/>
            <a:ext cx="631825" cy="409575"/>
          </a:xfrm>
          <a:custGeom>
            <a:avLst/>
            <a:gdLst>
              <a:gd name="T0" fmla="*/ 315883 w 21600"/>
              <a:gd name="T1" fmla="*/ 0 h 21600"/>
              <a:gd name="T2" fmla="*/ 78978 w 21600"/>
              <a:gd name="T3" fmla="*/ 204788 h 21600"/>
              <a:gd name="T4" fmla="*/ 315883 w 21600"/>
              <a:gd name="T5" fmla="*/ 102394 h 21600"/>
              <a:gd name="T6" fmla="*/ 710803 w 21600"/>
              <a:gd name="T7" fmla="*/ 204788 h 21600"/>
              <a:gd name="T8" fmla="*/ 552847 w 21600"/>
              <a:gd name="T9" fmla="*/ 307181 h 21600"/>
              <a:gd name="T10" fmla="*/ 394891 w 21600"/>
              <a:gd name="T11" fmla="*/ 20478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7" name="AutoShape 15"/>
          <p:cNvSpPr>
            <a:spLocks noChangeArrowheads="1"/>
          </p:cNvSpPr>
          <p:nvPr/>
        </p:nvSpPr>
        <p:spPr bwMode="auto">
          <a:xfrm>
            <a:off x="5148263" y="1484313"/>
            <a:ext cx="2951162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/>
              <a:t>Seen from behind</a:t>
            </a:r>
          </a:p>
        </p:txBody>
      </p:sp>
    </p:spTree>
    <p:extLst>
      <p:ext uri="{BB962C8B-B14F-4D97-AF65-F5344CB8AC3E}">
        <p14:creationId xmlns:p14="http://schemas.microsoft.com/office/powerpoint/2010/main" val="217708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06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0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0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0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0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1" grpId="0" build="p" animBg="1"/>
      <p:bldP spid="110604" grpId="0" animBg="1"/>
      <p:bldP spid="110605" grpId="0" animBg="1"/>
      <p:bldP spid="110606" grpId="0" animBg="1"/>
      <p:bldP spid="1106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ompartm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775"/>
            <a:ext cx="38735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0825" y="2852738"/>
            <a:ext cx="4105275" cy="2765425"/>
          </a:xfrm>
          <a:solidFill>
            <a:srgbClr val="FDFDA1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/>
            <a:r>
              <a:rPr lang="en-US" b="1" smtClean="0">
                <a:solidFill>
                  <a:srgbClr val="0033CC"/>
                </a:solidFill>
              </a:rPr>
              <a:t>Nasopharynx</a:t>
            </a:r>
          </a:p>
          <a:p>
            <a:pPr algn="l" rtl="0" eaLnBrk="1" hangingPunct="1"/>
            <a:r>
              <a:rPr lang="en-US" b="1" smtClean="0">
                <a:solidFill>
                  <a:srgbClr val="0033CC"/>
                </a:solidFill>
              </a:rPr>
              <a:t>Oropharynx</a:t>
            </a:r>
          </a:p>
          <a:p>
            <a:pPr algn="l" rtl="0" eaLnBrk="1" hangingPunct="1"/>
            <a:r>
              <a:rPr lang="en-US" b="1" smtClean="0">
                <a:solidFill>
                  <a:srgbClr val="0033CC"/>
                </a:solidFill>
              </a:rPr>
              <a:t>Laryngopharynx</a:t>
            </a:r>
          </a:p>
          <a:p>
            <a:pPr algn="l" rtl="0" eaLnBrk="1" hangingPunct="1">
              <a:buFontTx/>
              <a:buNone/>
            </a:pPr>
            <a:r>
              <a:rPr lang="en-US" b="1" smtClean="0"/>
              <a:t>  (Hypopharynx)</a:t>
            </a:r>
            <a:r>
              <a:rPr lang="en-US" smtClean="0"/>
              <a:t> </a:t>
            </a:r>
          </a:p>
        </p:txBody>
      </p:sp>
      <p:sp>
        <p:nvSpPr>
          <p:cNvPr id="113670" name="AutoShape 6"/>
          <p:cNvSpPr>
            <a:spLocks noChangeArrowheads="1"/>
          </p:cNvSpPr>
          <p:nvPr/>
        </p:nvSpPr>
        <p:spPr bwMode="auto">
          <a:xfrm>
            <a:off x="7667625" y="2492375"/>
            <a:ext cx="971550" cy="503238"/>
          </a:xfrm>
          <a:prstGeom prst="leftArrow">
            <a:avLst>
              <a:gd name="adj1" fmla="val 50000"/>
              <a:gd name="adj2" fmla="val 482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1" name="AutoShape 7"/>
          <p:cNvSpPr>
            <a:spLocks noChangeArrowheads="1"/>
          </p:cNvSpPr>
          <p:nvPr/>
        </p:nvSpPr>
        <p:spPr bwMode="auto">
          <a:xfrm>
            <a:off x="7667625" y="3284538"/>
            <a:ext cx="971550" cy="431800"/>
          </a:xfrm>
          <a:prstGeom prst="lef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2" name="AutoShape 8"/>
          <p:cNvSpPr>
            <a:spLocks noChangeArrowheads="1"/>
          </p:cNvSpPr>
          <p:nvPr/>
        </p:nvSpPr>
        <p:spPr bwMode="auto">
          <a:xfrm>
            <a:off x="7956550" y="4292600"/>
            <a:ext cx="971550" cy="431800"/>
          </a:xfrm>
          <a:prstGeom prst="lef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673" name="AutoShape 9"/>
          <p:cNvSpPr>
            <a:spLocks noChangeArrowheads="1"/>
          </p:cNvSpPr>
          <p:nvPr/>
        </p:nvSpPr>
        <p:spPr bwMode="auto">
          <a:xfrm>
            <a:off x="5148263" y="476250"/>
            <a:ext cx="2879725" cy="649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/>
              <a:t>Seen from lateral</a:t>
            </a:r>
          </a:p>
        </p:txBody>
      </p:sp>
    </p:spTree>
    <p:extLst>
      <p:ext uri="{BB962C8B-B14F-4D97-AF65-F5344CB8AC3E}">
        <p14:creationId xmlns:p14="http://schemas.microsoft.com/office/powerpoint/2010/main" val="156418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36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3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3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3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36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build="p" animBg="1"/>
      <p:bldP spid="113670" grpId="0" animBg="1"/>
      <p:bldP spid="113671" grpId="0" animBg="1"/>
      <p:bldP spid="113672" grpId="0" animBg="1"/>
      <p:bldP spid="11367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Nasopharynx</a:t>
            </a:r>
            <a:endParaRPr lang="en-IN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84784"/>
            <a:ext cx="3358009" cy="46910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Present behind the nasal cavity and above soft palate.</a:t>
            </a:r>
          </a:p>
          <a:p>
            <a:r>
              <a:rPr lang="en-US" sz="2400" b="1" i="1" dirty="0" smtClean="0">
                <a:solidFill>
                  <a:srgbClr val="C00000"/>
                </a:solidFill>
              </a:rPr>
              <a:t>Anterior wall </a:t>
            </a:r>
            <a:r>
              <a:rPr lang="en-US" sz="2400" dirty="0" smtClean="0"/>
              <a:t>: posterior </a:t>
            </a:r>
            <a:r>
              <a:rPr lang="en-US" sz="2400" dirty="0" err="1" smtClean="0"/>
              <a:t>choana</a:t>
            </a:r>
            <a:r>
              <a:rPr lang="en-US" sz="2400" dirty="0" smtClean="0"/>
              <a:t> and nasal septum</a:t>
            </a:r>
          </a:p>
          <a:p>
            <a:r>
              <a:rPr lang="en-US" sz="2400" b="1" i="1" dirty="0" smtClean="0">
                <a:solidFill>
                  <a:srgbClr val="C00000"/>
                </a:solidFill>
              </a:rPr>
              <a:t>Posterior wall </a:t>
            </a:r>
            <a:r>
              <a:rPr lang="en-US" sz="2400" i="1" dirty="0" smtClean="0">
                <a:solidFill>
                  <a:srgbClr val="C00000"/>
                </a:solidFill>
              </a:rPr>
              <a:t>and </a:t>
            </a:r>
            <a:r>
              <a:rPr lang="en-US" sz="2400" b="1" i="1" dirty="0" smtClean="0">
                <a:solidFill>
                  <a:srgbClr val="C00000"/>
                </a:solidFill>
              </a:rPr>
              <a:t>roof</a:t>
            </a:r>
            <a:r>
              <a:rPr lang="en-US" sz="2400" dirty="0" smtClean="0"/>
              <a:t> supported by sphenoid (body),basilar part of occipital, anterior arch of atlas.</a:t>
            </a:r>
            <a:endParaRPr lang="en-IN" sz="2400" dirty="0"/>
          </a:p>
        </p:txBody>
      </p:sp>
      <p:pic>
        <p:nvPicPr>
          <p:cNvPr id="5122" name="Picture 2" descr="Image result for Nasopharyn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975" y="34499"/>
            <a:ext cx="2458398" cy="24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410" y="2823063"/>
            <a:ext cx="4983038" cy="371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385365"/>
            <a:ext cx="3285127" cy="253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Posterior wall and roof presents following features.</a:t>
            </a:r>
            <a:endParaRPr lang="en-IN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579296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nasopharyngeal tonsils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pharyngeal bursa</a:t>
            </a:r>
          </a:p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pharyngeal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hypophysis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R</a:t>
            </a:r>
            <a:r>
              <a:rPr lang="en-US" sz="2000" dirty="0" smtClean="0"/>
              <a:t>esidual</a:t>
            </a:r>
            <a:r>
              <a:rPr lang="en-US" sz="2000" dirty="0"/>
              <a:t> tissue derived from the </a:t>
            </a:r>
            <a:r>
              <a:rPr lang="en-US" sz="2000" dirty="0" err="1"/>
              <a:t>hypophysial</a:t>
            </a:r>
            <a:r>
              <a:rPr lang="en-US" sz="2000" dirty="0"/>
              <a:t> diverticulum that lies in the 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lamina</a:t>
            </a:r>
            <a:r>
              <a:rPr lang="en-US" sz="2000" dirty="0"/>
              <a:t> </a:t>
            </a:r>
            <a:r>
              <a:rPr lang="en-US" sz="2000" dirty="0" err="1"/>
              <a:t>propria</a:t>
            </a:r>
            <a:r>
              <a:rPr lang="en-US" sz="2000" dirty="0"/>
              <a:t> of the </a:t>
            </a:r>
            <a:r>
              <a:rPr lang="en-US" sz="2000" dirty="0" err="1" smtClean="0"/>
              <a:t>nasopharynx</a:t>
            </a:r>
            <a:r>
              <a:rPr lang="en-US" sz="2000" dirty="0"/>
              <a:t>.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IN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2976"/>
            <a:ext cx="4932363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368674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C00000"/>
                </a:solidFill>
              </a:rPr>
              <a:t>Floor</a:t>
            </a:r>
            <a:r>
              <a:rPr lang="en-US" sz="2400" dirty="0"/>
              <a:t> communicates with oropharynx through pharyngeal isthmus.</a:t>
            </a:r>
          </a:p>
          <a:p>
            <a:pPr>
              <a:buNone/>
            </a:pPr>
            <a:r>
              <a:rPr lang="en-US" sz="2400" dirty="0"/>
              <a:t>Boundaries of pharyngeal  isthmus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</a:rPr>
              <a:t>Front</a:t>
            </a:r>
            <a:r>
              <a:rPr lang="en-US" sz="2400" dirty="0"/>
              <a:t> :posterior part  and free margin of soft palate.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</a:rPr>
              <a:t>Behind</a:t>
            </a:r>
            <a:r>
              <a:rPr lang="en-US" sz="2400" dirty="0"/>
              <a:t> </a:t>
            </a:r>
            <a:r>
              <a:rPr lang="en-US" sz="2400" dirty="0" smtClean="0"/>
              <a:t>: posterior pharyngeal wall</a:t>
            </a:r>
            <a:endParaRPr lang="en-US" sz="2400" dirty="0"/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</a:rPr>
              <a:t>On sides</a:t>
            </a:r>
            <a:r>
              <a:rPr lang="en-US" sz="2400" dirty="0" smtClean="0"/>
              <a:t>: </a:t>
            </a:r>
            <a:r>
              <a:rPr lang="en-US" sz="2400" dirty="0" err="1" smtClean="0"/>
              <a:t>palatopharyngeal</a:t>
            </a:r>
            <a:r>
              <a:rPr lang="en-US" sz="2400" dirty="0" smtClean="0"/>
              <a:t> arch.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During </a:t>
            </a:r>
            <a:r>
              <a:rPr lang="en-US" sz="2400" dirty="0" err="1" smtClean="0"/>
              <a:t>swalowing</a:t>
            </a:r>
            <a:r>
              <a:rPr lang="en-US" sz="2400" dirty="0" smtClean="0"/>
              <a:t> this communication closed by elevation of soft palate and forward pulling of the post. Pharyngeal wall.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677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  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lateral wall presents the following features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Nasopharyngeal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opening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 of Auditory  tube</a:t>
            </a:r>
            <a:r>
              <a:rPr lang="en-US" sz="2400" dirty="0" smtClean="0"/>
              <a:t>: </a:t>
            </a:r>
            <a:r>
              <a:rPr lang="en-US" sz="2400" dirty="0"/>
              <a:t> </a:t>
            </a:r>
            <a:r>
              <a:rPr lang="en-US" sz="2400" dirty="0" smtClean="0"/>
              <a:t>it is a triangular </a:t>
            </a:r>
            <a:r>
              <a:rPr lang="en-US" sz="2400" dirty="0"/>
              <a:t>in shape, and bounded behind by a firm prominence, the 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torus </a:t>
            </a:r>
            <a:r>
              <a:rPr lang="en-US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tubarius</a:t>
            </a:r>
            <a:r>
              <a:rPr lang="en-US" sz="2400" dirty="0"/>
              <a:t> or </a:t>
            </a:r>
            <a:r>
              <a:rPr lang="en-US" sz="2400" dirty="0" smtClean="0"/>
              <a:t>cushion (</a:t>
            </a:r>
            <a:r>
              <a:rPr lang="en-US" sz="2400" dirty="0" smtClean="0">
                <a:solidFill>
                  <a:srgbClr val="0070C0"/>
                </a:solidFill>
              </a:rPr>
              <a:t>or tubal elevation</a:t>
            </a:r>
            <a:r>
              <a:rPr lang="en-US" sz="2400" dirty="0" smtClean="0"/>
              <a:t>), </a:t>
            </a:r>
            <a:r>
              <a:rPr lang="en-US" sz="2400" dirty="0"/>
              <a:t>caused by the medial end of the cartilage of the tube that elevates the mucous </a:t>
            </a:r>
            <a:r>
              <a:rPr lang="en-US" sz="2400" dirty="0" smtClean="0"/>
              <a:t>membrane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IN" sz="2400" dirty="0" smtClean="0"/>
          </a:p>
          <a:p>
            <a:pPr>
              <a:buNone/>
            </a:pPr>
            <a:endParaRPr lang="en-US" sz="2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61" y="2564904"/>
            <a:ext cx="7385499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r>
              <a:rPr lang="en-US" sz="2400" dirty="0">
                <a:solidFill>
                  <a:srgbClr val="C00000"/>
                </a:solidFill>
              </a:rPr>
              <a:t>the </a:t>
            </a:r>
            <a:r>
              <a:rPr lang="en-US" sz="2400" dirty="0" err="1">
                <a:solidFill>
                  <a:srgbClr val="C00000"/>
                </a:solidFill>
              </a:rPr>
              <a:t>salpingopharyngeal</a:t>
            </a:r>
            <a:r>
              <a:rPr lang="en-US" sz="2400" dirty="0">
                <a:solidFill>
                  <a:srgbClr val="C00000"/>
                </a:solidFill>
              </a:rPr>
              <a:t> fold</a:t>
            </a:r>
            <a:r>
              <a:rPr lang="en-US" sz="2400" dirty="0" smtClean="0"/>
              <a:t>, </a:t>
            </a:r>
            <a:r>
              <a:rPr lang="en-US" sz="2400" dirty="0"/>
              <a:t>a vertical fold of mucous membrane extending from the inferior part of the torus and containing the </a:t>
            </a:r>
            <a:r>
              <a:rPr lang="en-US" sz="2400" b="1" dirty="0" err="1">
                <a:solidFill>
                  <a:srgbClr val="0070C0"/>
                </a:solidFill>
              </a:rPr>
              <a:t>salpingopharyngeus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muscle.</a:t>
            </a:r>
          </a:p>
          <a:p>
            <a:r>
              <a:rPr lang="en-US" sz="2400" b="1" dirty="0" err="1" smtClean="0">
                <a:solidFill>
                  <a:srgbClr val="C00000"/>
                </a:solidFill>
              </a:rPr>
              <a:t>salpingopalatine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fold</a:t>
            </a:r>
            <a:r>
              <a:rPr lang="en-US" sz="2400" dirty="0"/>
              <a:t>, a smaller fold extending from the superior part of the torus to the palate and containing the</a:t>
            </a:r>
            <a:r>
              <a:rPr lang="en-US" sz="2400" b="1" dirty="0">
                <a:solidFill>
                  <a:srgbClr val="0070C0"/>
                </a:solidFill>
              </a:rPr>
              <a:t> </a:t>
            </a:r>
            <a:r>
              <a:rPr lang="en-US" sz="2400" b="1" dirty="0" err="1">
                <a:solidFill>
                  <a:srgbClr val="0070C0"/>
                </a:solidFill>
              </a:rPr>
              <a:t>levator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veli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palatini</a:t>
            </a:r>
            <a:r>
              <a:rPr lang="en-US" sz="2400" dirty="0"/>
              <a:t> muscle. 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94" y="2495656"/>
            <a:ext cx="6685242" cy="417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31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Pharyngeal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recess (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Fossa of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Rosenmuller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21744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small depression in the lateral wall behind the tubal elevation , produced </a:t>
            </a:r>
            <a:r>
              <a:rPr lang="en-US" sz="2400" dirty="0"/>
              <a:t>by a mass of </a:t>
            </a:r>
            <a:r>
              <a:rPr lang="en-US" sz="2400" dirty="0" smtClean="0"/>
              <a:t>lymphoid </a:t>
            </a:r>
            <a:r>
              <a:rPr lang="en-US" sz="2400" dirty="0"/>
              <a:t>tissue, which is known as the 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pharyngeal tonsil</a:t>
            </a:r>
            <a:r>
              <a:rPr lang="en-US" sz="2400" dirty="0"/>
              <a:t>. Superior to the pharyngeal tonsil, in the midline, an irregular flask-shaped depression of the mucous membrane sometimes extends up as far as the basilar process of the occipital </a:t>
            </a:r>
            <a:r>
              <a:rPr lang="en-US" sz="2400" dirty="0" smtClean="0"/>
              <a:t>bone</a:t>
            </a:r>
            <a:r>
              <a:rPr lang="en-US" sz="2400" dirty="0"/>
              <a:t>,</a:t>
            </a:r>
            <a:r>
              <a:rPr lang="en-US" sz="2400" dirty="0" smtClean="0"/>
              <a:t> </a:t>
            </a:r>
            <a:r>
              <a:rPr lang="en-US" sz="2400" dirty="0"/>
              <a:t>this is known as </a:t>
            </a:r>
            <a:r>
              <a:rPr lang="en-US" sz="2400" dirty="0" err="1" smtClean="0"/>
              <a:t>th</a:t>
            </a:r>
            <a:r>
              <a:rPr lang="en-US" sz="2400" dirty="0" smtClean="0"/>
              <a:t> </a:t>
            </a:r>
            <a:r>
              <a:rPr lang="en-US" sz="2400" i="1" dirty="0" smtClean="0"/>
              <a:t>pharyngeal bursa</a:t>
            </a:r>
            <a:r>
              <a:rPr lang="en-US" sz="2400" dirty="0" smtClean="0"/>
              <a:t> (</a:t>
            </a:r>
            <a:r>
              <a:rPr lang="en-US" sz="2400" i="1" u="sng" dirty="0" err="1" smtClean="0">
                <a:solidFill>
                  <a:srgbClr val="FF0000"/>
                </a:solidFill>
              </a:rPr>
              <a:t>Luschka's</a:t>
            </a:r>
            <a:r>
              <a:rPr lang="en-US" sz="2400" i="1" dirty="0">
                <a:solidFill>
                  <a:srgbClr val="FF0000"/>
                </a:solidFill>
              </a:rPr>
              <a:t> </a:t>
            </a:r>
            <a:r>
              <a:rPr lang="en-US" sz="2400" i="1" dirty="0" smtClean="0">
                <a:solidFill>
                  <a:srgbClr val="FF0000"/>
                </a:solidFill>
              </a:rPr>
              <a:t>bursa)</a:t>
            </a:r>
            <a:r>
              <a:rPr lang="en-US" sz="2400" dirty="0" smtClean="0">
                <a:solidFill>
                  <a:srgbClr val="FF0000"/>
                </a:solidFill>
              </a:rPr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367" y="3356992"/>
            <a:ext cx="4932363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72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Naso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-pharyngeal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tonsil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4978896" cy="5400600"/>
          </a:xfrm>
        </p:spPr>
        <p:txBody>
          <a:bodyPr/>
          <a:lstStyle/>
          <a:p>
            <a:pPr algn="just"/>
            <a:r>
              <a:rPr lang="en-US" sz="2400" dirty="0"/>
              <a:t>It is formed by aggregation of lymphoid tissue beneath the mucous membrane, projects downward and forward as a conical mass, which is more prominent in children and usually atrophies in adults. The </a:t>
            </a:r>
            <a:r>
              <a:rPr lang="en-US" sz="2400" dirty="0" err="1"/>
              <a:t>naso</a:t>
            </a:r>
            <a:r>
              <a:rPr lang="en-US" sz="2400" dirty="0"/>
              <a:t>-pharyngeal tonsil, when enlarged due to infection, is known as the adenoid which obstructs the nasal respiration and makes mouth-breathing </a:t>
            </a:r>
            <a:r>
              <a:rPr lang="en-US" sz="2400" dirty="0" smtClean="0"/>
              <a:t>obligatory.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186842"/>
            <a:ext cx="4071937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27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33CC"/>
                </a:solidFill>
              </a:rPr>
              <a:t>Oropharynx</a:t>
            </a:r>
            <a:r>
              <a:rPr lang="en-US" smtClean="0"/>
              <a:t> </a:t>
            </a:r>
          </a:p>
        </p:txBody>
      </p:sp>
      <p:sp>
        <p:nvSpPr>
          <p:cNvPr id="2560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330700" cy="4525963"/>
          </a:xfrm>
          <a:solidFill>
            <a:srgbClr val="FDFDA1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rgbClr val="0033CC"/>
                </a:solidFill>
              </a:rPr>
              <a:t>Behind the oral cavity </a:t>
            </a:r>
            <a:r>
              <a:rPr lang="en-US" sz="1400" b="1" dirty="0" smtClean="0">
                <a:solidFill>
                  <a:srgbClr val="0033CC"/>
                </a:solidFill>
              </a:rPr>
              <a:t>(in front of 2</a:t>
            </a:r>
            <a:r>
              <a:rPr lang="en-US" sz="1400" b="1" baseline="30000" dirty="0" smtClean="0">
                <a:solidFill>
                  <a:srgbClr val="0033CC"/>
                </a:solidFill>
              </a:rPr>
              <a:t>nd</a:t>
            </a:r>
            <a:r>
              <a:rPr lang="en-US" sz="1400" b="1" dirty="0" smtClean="0">
                <a:solidFill>
                  <a:srgbClr val="0033CC"/>
                </a:solidFill>
              </a:rPr>
              <a:t>&amp;3</a:t>
            </a:r>
            <a:r>
              <a:rPr lang="en-US" sz="1400" b="1" baseline="30000" dirty="0" smtClean="0">
                <a:solidFill>
                  <a:srgbClr val="0033CC"/>
                </a:solidFill>
              </a:rPr>
              <a:t>rd</a:t>
            </a:r>
            <a:r>
              <a:rPr lang="en-US" sz="1400" b="1" dirty="0" smtClean="0">
                <a:solidFill>
                  <a:srgbClr val="0033CC"/>
                </a:solidFill>
              </a:rPr>
              <a:t> Cervical vertebra)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From the soft palate superiorly to tip of epiglottis inferiorly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/>
              <a:t>Communicates: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    </a:t>
            </a:r>
            <a:r>
              <a:rPr lang="en-US" sz="2000" dirty="0" smtClean="0">
                <a:solidFill>
                  <a:srgbClr val="0033CC"/>
                </a:solidFill>
              </a:rPr>
              <a:t>Anteriorly with the oral cavity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0033CC"/>
                </a:solidFill>
              </a:rPr>
              <a:t>    Superiorly with the </a:t>
            </a:r>
            <a:r>
              <a:rPr lang="en-US" sz="2000" dirty="0" err="1" smtClean="0">
                <a:solidFill>
                  <a:srgbClr val="0033CC"/>
                </a:solidFill>
              </a:rPr>
              <a:t>nasopharynx</a:t>
            </a:r>
            <a:endParaRPr lang="en-US" sz="2000" dirty="0" smtClean="0">
              <a:solidFill>
                <a:srgbClr val="0033CC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0033CC"/>
                </a:solidFill>
              </a:rPr>
              <a:t>    Inferiorly with the </a:t>
            </a:r>
            <a:r>
              <a:rPr lang="en-US" sz="2000" dirty="0" err="1" smtClean="0">
                <a:solidFill>
                  <a:srgbClr val="0033CC"/>
                </a:solidFill>
              </a:rPr>
              <a:t>hypopharynx</a:t>
            </a:r>
            <a:endParaRPr lang="en-US" sz="2000" dirty="0" smtClean="0">
              <a:solidFill>
                <a:srgbClr val="0033CC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solidFill>
                <a:srgbClr val="0033CC"/>
              </a:solidFill>
            </a:endParaRP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The palatine tonsils lie laterally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/>
              <a:t>between the anterior and posterior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000" dirty="0" err="1" smtClean="0"/>
              <a:t>pilars</a:t>
            </a:r>
            <a:endParaRPr lang="en-US" sz="2000" dirty="0" smtClean="0"/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</p:txBody>
      </p:sp>
      <p:pic>
        <p:nvPicPr>
          <p:cNvPr id="25607" name="Picture 7" descr="oropharynx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8713" y="2924175"/>
            <a:ext cx="2935287" cy="3044825"/>
          </a:xfrm>
        </p:spPr>
      </p:pic>
      <p:pic>
        <p:nvPicPr>
          <p:cNvPr id="25610" name="Picture 10" descr="compartme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73238"/>
            <a:ext cx="38735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7596188" y="3141663"/>
            <a:ext cx="504825" cy="10080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7740650" y="3500438"/>
            <a:ext cx="144463" cy="649287"/>
          </a:xfrm>
          <a:prstGeom prst="upDownArrow">
            <a:avLst>
              <a:gd name="adj1" fmla="val 50000"/>
              <a:gd name="adj2" fmla="val 8989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 rot="1396103">
            <a:off x="7092950" y="3284538"/>
            <a:ext cx="792163" cy="215900"/>
          </a:xfrm>
          <a:prstGeom prst="leftArrow">
            <a:avLst>
              <a:gd name="adj1" fmla="val 50000"/>
              <a:gd name="adj2" fmla="val 9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7812088" y="2997200"/>
            <a:ext cx="215900" cy="431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5F5A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5" name="AutoShape 15"/>
          <p:cNvSpPr>
            <a:spLocks noChangeArrowheads="1"/>
          </p:cNvSpPr>
          <p:nvPr/>
        </p:nvSpPr>
        <p:spPr bwMode="auto">
          <a:xfrm>
            <a:off x="7885113" y="3933825"/>
            <a:ext cx="215900" cy="574675"/>
          </a:xfrm>
          <a:prstGeom prst="down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6" name="AutoShape 16"/>
          <p:cNvSpPr>
            <a:spLocks noChangeArrowheads="1"/>
          </p:cNvSpPr>
          <p:nvPr/>
        </p:nvSpPr>
        <p:spPr bwMode="auto">
          <a:xfrm>
            <a:off x="6443663" y="4076700"/>
            <a:ext cx="649287" cy="431800"/>
          </a:xfrm>
          <a:prstGeom prst="rightArrow">
            <a:avLst>
              <a:gd name="adj1" fmla="val 50000"/>
              <a:gd name="adj2" fmla="val 375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617" name="AutoShape 17"/>
          <p:cNvSpPr>
            <a:spLocks noChangeArrowheads="1"/>
          </p:cNvSpPr>
          <p:nvPr/>
        </p:nvSpPr>
        <p:spPr bwMode="auto">
          <a:xfrm rot="10290872">
            <a:off x="8494713" y="4076700"/>
            <a:ext cx="649287" cy="431800"/>
          </a:xfrm>
          <a:prstGeom prst="rightArrow">
            <a:avLst>
              <a:gd name="adj1" fmla="val 50000"/>
              <a:gd name="adj2" fmla="val 375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46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6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6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56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6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9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56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56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56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56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 build="p" animBg="1"/>
      <p:bldP spid="25611" grpId="0" animBg="1"/>
      <p:bldP spid="25611" grpId="1" animBg="1"/>
      <p:bldP spid="25611" grpId="2" animBg="1"/>
      <p:bldP spid="25612" grpId="0" animBg="1"/>
      <p:bldP spid="25612" grpId="1" animBg="1"/>
      <p:bldP spid="25613" grpId="0" animBg="1"/>
      <p:bldP spid="25613" grpId="1" animBg="1"/>
      <p:bldP spid="25614" grpId="0" animBg="1"/>
      <p:bldP spid="25614" grpId="1" animBg="1"/>
      <p:bldP spid="25615" grpId="0" animBg="1"/>
      <p:bldP spid="25615" grpId="1" animBg="1"/>
      <p:bldP spid="25616" grpId="0" animBg="1"/>
      <p:bldP spid="256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9" y="80628"/>
            <a:ext cx="9036496" cy="677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56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6275040" cy="778098"/>
          </a:xfrm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Valleculae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9036496" cy="2808312"/>
          </a:xfrm>
        </p:spPr>
        <p:txBody>
          <a:bodyPr/>
          <a:lstStyle/>
          <a:p>
            <a:pPr marL="0" indent="0" algn="l">
              <a:buNone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 err="1"/>
              <a:t>epiglottic</a:t>
            </a:r>
            <a:r>
              <a:rPr lang="en-US" sz="2800" dirty="0"/>
              <a:t> </a:t>
            </a:r>
            <a:r>
              <a:rPr lang="en-US" sz="2800" dirty="0" err="1"/>
              <a:t>vallecula</a:t>
            </a:r>
            <a:r>
              <a:rPr lang="en-US" sz="2800" dirty="0"/>
              <a:t> is a depression (</a:t>
            </a:r>
            <a:r>
              <a:rPr lang="en-US" sz="2800" dirty="0" err="1"/>
              <a:t>vallecula</a:t>
            </a:r>
            <a:r>
              <a:rPr lang="en-US" sz="2800" dirty="0"/>
              <a:t>) just behind the root of the </a:t>
            </a:r>
            <a:r>
              <a:rPr lang="en-US" sz="2800" dirty="0" smtClean="0"/>
              <a:t>tongue between the </a:t>
            </a:r>
            <a:r>
              <a:rPr lang="en-US" sz="2800" dirty="0" smtClean="0">
                <a:solidFill>
                  <a:srgbClr val="FF0000"/>
                </a:solidFill>
              </a:rPr>
              <a:t>median </a:t>
            </a:r>
            <a:r>
              <a:rPr lang="en-US" sz="2800" dirty="0" err="1" smtClean="0">
                <a:solidFill>
                  <a:srgbClr val="FF0000"/>
                </a:solidFill>
              </a:rPr>
              <a:t>glossoepiglottic</a:t>
            </a:r>
            <a:r>
              <a:rPr lang="en-US" sz="2800" dirty="0" smtClean="0">
                <a:solidFill>
                  <a:srgbClr val="FF0000"/>
                </a:solidFill>
              </a:rPr>
              <a:t> fold </a:t>
            </a:r>
            <a:r>
              <a:rPr lang="en-US" sz="2800" dirty="0" smtClean="0"/>
              <a:t>and the </a:t>
            </a:r>
            <a:r>
              <a:rPr lang="en-US" sz="2800" dirty="0" smtClean="0">
                <a:solidFill>
                  <a:srgbClr val="FF0000"/>
                </a:solidFill>
              </a:rPr>
              <a:t>2 lateral </a:t>
            </a:r>
            <a:r>
              <a:rPr lang="en-US" sz="2800" dirty="0" err="1" smtClean="0">
                <a:solidFill>
                  <a:srgbClr val="FF0000"/>
                </a:solidFill>
              </a:rPr>
              <a:t>glossoepiglottic</a:t>
            </a:r>
            <a:r>
              <a:rPr lang="en-US" sz="2800" dirty="0" smtClean="0">
                <a:solidFill>
                  <a:srgbClr val="FF0000"/>
                </a:solidFill>
              </a:rPr>
              <a:t> folds</a:t>
            </a:r>
            <a:r>
              <a:rPr lang="en-US" sz="2800" dirty="0" smtClean="0"/>
              <a:t>.</a:t>
            </a:r>
          </a:p>
          <a:p>
            <a:pPr marL="0" indent="0" algn="l">
              <a:buNone/>
            </a:pPr>
            <a:r>
              <a:rPr lang="en-US" sz="2800" dirty="0"/>
              <a:t>The </a:t>
            </a:r>
            <a:r>
              <a:rPr lang="en-US" sz="2800" dirty="0" err="1"/>
              <a:t>vallecula</a:t>
            </a:r>
            <a:r>
              <a:rPr lang="en-US" sz="2800" dirty="0"/>
              <a:t> is an important reference landmark used during intubation of the trachea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68960"/>
            <a:ext cx="3185343" cy="365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17032"/>
            <a:ext cx="3801528" cy="272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18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CC0000"/>
                </a:solidFill>
              </a:rPr>
              <a:t>What is Waldeyer’s ring?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675"/>
            <a:ext cx="5113338" cy="3484563"/>
          </a:xfrm>
          <a:solidFill>
            <a:srgbClr val="FDFDA1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b="1" smtClean="0"/>
              <a:t>The lymphoid tissue in the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b="1" smtClean="0"/>
              <a:t>pharyngeal aponeurosis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b="1" smtClean="0"/>
              <a:t>aggregates in some areas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b="1" smtClean="0"/>
              <a:t>forming tonsils</a:t>
            </a:r>
            <a:r>
              <a:rPr lang="en-US" sz="2800" smtClean="0"/>
              <a:t>: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solidFill>
                  <a:srgbClr val="0033CC"/>
                </a:solidFill>
              </a:rPr>
              <a:t>1-</a:t>
            </a:r>
            <a:r>
              <a:rPr lang="en-US" sz="2800" u="sng" smtClean="0">
                <a:solidFill>
                  <a:srgbClr val="0033CC"/>
                </a:solidFill>
              </a:rPr>
              <a:t>one</a:t>
            </a:r>
            <a:r>
              <a:rPr lang="en-US" sz="2800" smtClean="0">
                <a:solidFill>
                  <a:srgbClr val="0033CC"/>
                </a:solidFill>
              </a:rPr>
              <a:t> </a:t>
            </a:r>
            <a:r>
              <a:rPr lang="en-US" sz="2800" b="1" smtClean="0">
                <a:solidFill>
                  <a:srgbClr val="0033CC"/>
                </a:solidFill>
              </a:rPr>
              <a:t>nasopharyngeal</a:t>
            </a:r>
            <a:r>
              <a:rPr lang="en-US" sz="2800" smtClean="0">
                <a:solidFill>
                  <a:srgbClr val="0033CC"/>
                </a:solidFill>
              </a:rPr>
              <a:t> tonsil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solidFill>
                  <a:srgbClr val="0033CC"/>
                </a:solidFill>
              </a:rPr>
              <a:t>2- </a:t>
            </a:r>
            <a:r>
              <a:rPr lang="en-US" sz="2800" u="sng" smtClean="0">
                <a:solidFill>
                  <a:srgbClr val="0033CC"/>
                </a:solidFill>
              </a:rPr>
              <a:t>two</a:t>
            </a:r>
            <a:r>
              <a:rPr lang="en-US" sz="2800" smtClean="0">
                <a:solidFill>
                  <a:srgbClr val="0033CC"/>
                </a:solidFill>
              </a:rPr>
              <a:t> </a:t>
            </a:r>
            <a:r>
              <a:rPr lang="en-US" sz="2800" b="1" smtClean="0">
                <a:solidFill>
                  <a:srgbClr val="0033CC"/>
                </a:solidFill>
              </a:rPr>
              <a:t>palatine</a:t>
            </a:r>
            <a:r>
              <a:rPr lang="en-US" sz="2800" smtClean="0">
                <a:solidFill>
                  <a:srgbClr val="0033CC"/>
                </a:solidFill>
              </a:rPr>
              <a:t> tonsils</a:t>
            </a:r>
          </a:p>
          <a:p>
            <a:pPr algn="l" rtl="0" eaLnBrk="1" hangingPunct="1">
              <a:lnSpc>
                <a:spcPct val="90000"/>
              </a:lnSpc>
              <a:buFontTx/>
              <a:buNone/>
            </a:pPr>
            <a:r>
              <a:rPr lang="en-US" sz="2800" smtClean="0">
                <a:solidFill>
                  <a:srgbClr val="0033CC"/>
                </a:solidFill>
              </a:rPr>
              <a:t>3- </a:t>
            </a:r>
            <a:r>
              <a:rPr lang="en-US" sz="2800" u="sng" smtClean="0">
                <a:solidFill>
                  <a:srgbClr val="0033CC"/>
                </a:solidFill>
              </a:rPr>
              <a:t>two</a:t>
            </a:r>
            <a:r>
              <a:rPr lang="en-US" sz="2800" smtClean="0">
                <a:solidFill>
                  <a:srgbClr val="0033CC"/>
                </a:solidFill>
              </a:rPr>
              <a:t> </a:t>
            </a:r>
            <a:r>
              <a:rPr lang="en-US" sz="2800" b="1" smtClean="0">
                <a:solidFill>
                  <a:srgbClr val="0033CC"/>
                </a:solidFill>
              </a:rPr>
              <a:t>lingual</a:t>
            </a:r>
            <a:r>
              <a:rPr lang="en-US" sz="2800" smtClean="0">
                <a:solidFill>
                  <a:srgbClr val="0033CC"/>
                </a:solidFill>
              </a:rPr>
              <a:t> tonsils</a:t>
            </a:r>
          </a:p>
        </p:txBody>
      </p:sp>
      <p:pic>
        <p:nvPicPr>
          <p:cNvPr id="108549" name="Picture 5" descr="waldey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700213"/>
            <a:ext cx="237490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0" name="AutoShape 6"/>
          <p:cNvSpPr>
            <a:spLocks noChangeArrowheads="1"/>
          </p:cNvSpPr>
          <p:nvPr/>
        </p:nvSpPr>
        <p:spPr bwMode="auto">
          <a:xfrm>
            <a:off x="5867400" y="1989138"/>
            <a:ext cx="720725" cy="287337"/>
          </a:xfrm>
          <a:prstGeom prst="right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651500" y="4076700"/>
            <a:ext cx="720725" cy="287338"/>
          </a:xfrm>
          <a:prstGeom prst="right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8552" name="AutoShape 8"/>
          <p:cNvSpPr>
            <a:spLocks noChangeArrowheads="1"/>
          </p:cNvSpPr>
          <p:nvPr/>
        </p:nvSpPr>
        <p:spPr bwMode="auto">
          <a:xfrm>
            <a:off x="5580063" y="3429000"/>
            <a:ext cx="720725" cy="287338"/>
          </a:xfrm>
          <a:prstGeom prst="right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8553" name="AutoShape 9"/>
          <p:cNvSpPr>
            <a:spLocks noChangeArrowheads="1"/>
          </p:cNvSpPr>
          <p:nvPr/>
        </p:nvSpPr>
        <p:spPr bwMode="auto">
          <a:xfrm rot="10419588">
            <a:off x="7885113" y="3429000"/>
            <a:ext cx="720725" cy="287338"/>
          </a:xfrm>
          <a:prstGeom prst="right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8554" name="AutoShape 10"/>
          <p:cNvSpPr>
            <a:spLocks noChangeArrowheads="1"/>
          </p:cNvSpPr>
          <p:nvPr/>
        </p:nvSpPr>
        <p:spPr bwMode="auto">
          <a:xfrm rot="10419588">
            <a:off x="7740650" y="3933825"/>
            <a:ext cx="720725" cy="287338"/>
          </a:xfrm>
          <a:prstGeom prst="rightArrow">
            <a:avLst>
              <a:gd name="adj1" fmla="val 50000"/>
              <a:gd name="adj2" fmla="val 627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71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85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nimBg="1"/>
      <p:bldP spid="108550" grpId="0" animBg="1"/>
      <p:bldP spid="108551" grpId="0" animBg="1"/>
      <p:bldP spid="108552" grpId="0" animBg="1"/>
      <p:bldP spid="108553" grpId="0" animBg="1"/>
      <p:bldP spid="1085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Waldeyer’s</a:t>
            </a:r>
            <a:r>
              <a:rPr lang="en-US" dirty="0" smtClean="0"/>
              <a:t>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" y="1094424"/>
            <a:ext cx="5291494" cy="520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97602"/>
            <a:ext cx="4139952" cy="470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50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533400"/>
            <a:ext cx="8540750" cy="762000"/>
          </a:xfrm>
        </p:spPr>
        <p:txBody>
          <a:bodyPr/>
          <a:lstStyle/>
          <a:p>
            <a:r>
              <a:rPr lang="en-US" altLang="zh-C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pharyngeal lymphatic ring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609600" y="1524000"/>
            <a:ext cx="3581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Pharyngeal submucous lymph tissue</a:t>
            </a:r>
            <a:endParaRPr lang="en-US" altLang="zh-CN" sz="1600">
              <a:solidFill>
                <a:srgbClr val="0033CC"/>
              </a:solidFill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(inner ring)</a:t>
            </a: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5029200" y="1676400"/>
            <a:ext cx="274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Lymph node of neck</a:t>
            </a:r>
            <a:r>
              <a:rPr lang="zh-CN" altLang="en-US" sz="2000" b="1">
                <a:solidFill>
                  <a:srgbClr val="0033CC"/>
                </a:solidFill>
              </a:rPr>
              <a:t>（</a:t>
            </a:r>
            <a:r>
              <a:rPr lang="en-US" altLang="zh-CN" sz="2000" b="1">
                <a:solidFill>
                  <a:srgbClr val="0033CC"/>
                </a:solidFill>
              </a:rPr>
              <a:t>outer ring</a:t>
            </a:r>
            <a:r>
              <a:rPr lang="zh-CN" altLang="en-US" sz="2000" b="1">
                <a:solidFill>
                  <a:srgbClr val="0033CC"/>
                </a:solidFill>
              </a:rPr>
              <a:t>）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533400" y="2819400"/>
            <a:ext cx="3352800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000" b="1">
                <a:solidFill>
                  <a:srgbClr val="0033CC"/>
                </a:solidFill>
              </a:rPr>
              <a:t>adenoid tonsil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000" b="1">
                <a:solidFill>
                  <a:srgbClr val="0033CC"/>
                </a:solidFill>
              </a:rPr>
              <a:t>tubal tonsils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000" b="1">
                <a:solidFill>
                  <a:srgbClr val="0033CC"/>
                </a:solidFill>
              </a:rPr>
              <a:t>tonsilla palatina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000" b="1">
                <a:solidFill>
                  <a:srgbClr val="0033CC"/>
                </a:solidFill>
              </a:rPr>
              <a:t>lateral pharyngeal bands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000" b="1">
                <a:solidFill>
                  <a:srgbClr val="0033CC"/>
                </a:solidFill>
              </a:rPr>
              <a:t>folliculus lymphaticus of pharyngeal  posterior wall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000" b="1">
                <a:solidFill>
                  <a:srgbClr val="0033CC"/>
                </a:solidFill>
              </a:rPr>
              <a:t>lingual tonsil</a:t>
            </a:r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5410200" y="2895600"/>
            <a:ext cx="3352800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retropharyngeal lymph nodes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lymph nodes of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mandibular angle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submandibular lymph nodes</a:t>
            </a:r>
          </a:p>
          <a:p>
            <a:pPr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>
              <a:solidFill>
                <a:srgbClr val="0033CC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submental lymph nodes</a:t>
            </a:r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3962400" y="3733800"/>
            <a:ext cx="1219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0033CC"/>
                </a:solidFill>
              </a:rPr>
              <a:t>drain to</a:t>
            </a:r>
            <a:r>
              <a:rPr lang="en-US" altLang="zh-CN" sz="2800" b="1">
                <a:solidFill>
                  <a:srgbClr val="0033CC"/>
                </a:solidFill>
              </a:rPr>
              <a:t> </a:t>
            </a:r>
          </a:p>
        </p:txBody>
      </p:sp>
      <p:sp>
        <p:nvSpPr>
          <p:cNvPr id="167944" name="Line 8"/>
          <p:cNvSpPr>
            <a:spLocks noChangeShapeType="1"/>
          </p:cNvSpPr>
          <p:nvPr/>
        </p:nvSpPr>
        <p:spPr bwMode="auto">
          <a:xfrm>
            <a:off x="3886200" y="43434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33CC"/>
              </a:solidFill>
            </a:endParaRPr>
          </a:p>
        </p:txBody>
      </p:sp>
      <p:sp>
        <p:nvSpPr>
          <p:cNvPr id="167946" name="AutoShape 10"/>
          <p:cNvSpPr>
            <a:spLocks/>
          </p:cNvSpPr>
          <p:nvPr/>
        </p:nvSpPr>
        <p:spPr bwMode="auto">
          <a:xfrm>
            <a:off x="228600" y="3048000"/>
            <a:ext cx="304800" cy="2590800"/>
          </a:xfrm>
          <a:prstGeom prst="lef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33CC"/>
              </a:solidFill>
            </a:endParaRPr>
          </a:p>
        </p:txBody>
      </p:sp>
      <p:sp>
        <p:nvSpPr>
          <p:cNvPr id="167947" name="AutoShape 11"/>
          <p:cNvSpPr>
            <a:spLocks/>
          </p:cNvSpPr>
          <p:nvPr/>
        </p:nvSpPr>
        <p:spPr bwMode="auto">
          <a:xfrm>
            <a:off x="5105400" y="3048000"/>
            <a:ext cx="304800" cy="2590800"/>
          </a:xfrm>
          <a:prstGeom prst="lef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04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3" name="Picture 5" descr="oropharyn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268413"/>
            <a:ext cx="4810125" cy="49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814" name="AutoShape 6"/>
          <p:cNvSpPr>
            <a:spLocks noChangeArrowheads="1"/>
          </p:cNvSpPr>
          <p:nvPr/>
        </p:nvSpPr>
        <p:spPr bwMode="auto">
          <a:xfrm rot="1574234">
            <a:off x="1835150" y="908050"/>
            <a:ext cx="3816350" cy="2232025"/>
          </a:xfrm>
          <a:prstGeom prst="rightArrow">
            <a:avLst>
              <a:gd name="adj1" fmla="val 50000"/>
              <a:gd name="adj2" fmla="val 42745"/>
            </a:avLst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FDFDA1"/>
                </a:solidFill>
              </a:rPr>
              <a:t>The anterior pillar formed by</a:t>
            </a: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FDFDA1"/>
                </a:solidFill>
              </a:rPr>
              <a:t> palatoglossus muscle</a:t>
            </a:r>
          </a:p>
        </p:txBody>
      </p:sp>
      <p:sp>
        <p:nvSpPr>
          <p:cNvPr id="119815" name="AutoShape 7"/>
          <p:cNvSpPr>
            <a:spLocks noChangeArrowheads="1"/>
          </p:cNvSpPr>
          <p:nvPr/>
        </p:nvSpPr>
        <p:spPr bwMode="auto">
          <a:xfrm rot="2020654">
            <a:off x="5508625" y="3068638"/>
            <a:ext cx="3348038" cy="1584325"/>
          </a:xfrm>
          <a:prstGeom prst="leftArrow">
            <a:avLst>
              <a:gd name="adj1" fmla="val 50000"/>
              <a:gd name="adj2" fmla="val 52831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FDFDA1"/>
                </a:solidFill>
              </a:rPr>
              <a:t>The posterior pillar formed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FDFDA1"/>
                </a:solidFill>
              </a:rPr>
              <a:t>By palatopharyngeus m</a:t>
            </a:r>
          </a:p>
        </p:txBody>
      </p:sp>
      <p:sp>
        <p:nvSpPr>
          <p:cNvPr id="119816" name="Oval 8"/>
          <p:cNvSpPr>
            <a:spLocks noChangeArrowheads="1"/>
          </p:cNvSpPr>
          <p:nvPr/>
        </p:nvSpPr>
        <p:spPr bwMode="auto">
          <a:xfrm>
            <a:off x="395288" y="4437063"/>
            <a:ext cx="3960812" cy="18002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</a:rPr>
              <a:t>The tonsils lie between the </a:t>
            </a:r>
          </a:p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0000"/>
                </a:solidFill>
              </a:rPr>
              <a:t>Two pillars</a:t>
            </a:r>
            <a:r>
              <a:rPr lang="en-US" smtClean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9779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98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78035E-7 C -0.00659 5.78035E-7 -0.01301 0.00023 -0.01753 0.00647 C -0.02204 0.01271 -0.02395 0.03005 -0.0269 0.03815 C -0.02985 0.04624 -0.03194 0.04555 -0.03489 0.05503 C -0.03784 0.06451 -0.04287 0.08462 -0.04444 0.09526 C -0.046 0.10589 -0.04444 0.11005 -0.04444 0.11838 C -0.04444 0.1267 -0.04444 0.1378 -0.04444 0.14589 C -0.04444 0.15399 -0.04444 0.1637 -0.04444 0.16716 " pathEditMode="relative" ptsTypes="aaaaaaaA">
                                      <p:cBhvr>
                                        <p:cTn id="22" dur="2000" fill="hold"/>
                                        <p:tgtEl>
                                          <p:spTgt spid="1198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78035E-7 C -0.00659 5.78035E-7 -0.01301 0.00023 -0.01753 0.00647 C -0.02204 0.01271 -0.02395 0.03005 -0.0269 0.03815 C -0.02985 0.04624 -0.03194 0.04555 -0.03489 0.05503 C -0.03784 0.06451 -0.04287 0.08462 -0.04444 0.09526 C -0.046 0.10589 -0.04444 0.11005 -0.04444 0.11838 C -0.04444 0.1267 -0.04444 0.1378 -0.04444 0.14589 C -0.04444 0.15399 -0.04444 0.1637 -0.04444 0.16716 " pathEditMode="relative" ptsTypes="aaaaaaaA">
                                      <p:cBhvr>
                                        <p:cTn id="24" dur="2000" fill="hold"/>
                                        <p:tgtEl>
                                          <p:spTgt spid="11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5.78035E-7 C -0.00659 5.78035E-7 -0.01301 0.00023 -0.01753 0.00647 C -0.02204 0.01271 -0.02395 0.03005 -0.0269 0.03815 C -0.02985 0.04624 -0.03194 0.04555 -0.03489 0.05503 C -0.03784 0.06451 -0.04287 0.08462 -0.04444 0.09526 C -0.046 0.10589 -0.04444 0.11005 -0.04444 0.11838 C -0.04444 0.1267 -0.04444 0.1378 -0.04444 0.14589 C -0.04444 0.15399 -0.04444 0.1637 -0.04444 0.16716 " pathEditMode="relative" ptsTypes="aaaaaaaA">
                                      <p:cBhvr>
                                        <p:cTn id="26" dur="2000" fill="hold"/>
                                        <p:tgtEl>
                                          <p:spTgt spid="11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98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9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7 0.0007 -0.01493 0.00162 -0.0191 0.00624 C -0.02327 0.01087 -0.02257 0.01989 -0.02552 0.02752 C -0.02848 0.03515 -0.03403 0.0444 -0.03663 0.05272 C -0.03924 0.06104 -0.03976 0.07075 -0.04132 0.07815 C -0.04288 0.08555 -0.04532 0.08902 -0.04618 0.09711 C -0.04705 0.1052 -0.0467 0.11584 -0.04618 0.12671 " pathEditMode="relative" ptsTypes="aaaaaaA">
                                      <p:cBhvr>
                                        <p:cTn id="39" dur="2000" fill="hold"/>
                                        <p:tgtEl>
                                          <p:spTgt spid="1198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7 0.0007 -0.01493 0.00162 -0.0191 0.00624 C -0.02327 0.01087 -0.02257 0.01989 -0.02552 0.02752 C -0.02848 0.03515 -0.03403 0.0444 -0.03663 0.05272 C -0.03924 0.06104 -0.03976 0.07075 -0.04132 0.07815 C -0.04288 0.08555 -0.04532 0.08902 -0.04618 0.09711 C -0.04705 0.1052 -0.0467 0.11584 -0.04618 0.12671 " pathEditMode="relative" ptsTypes="aaaaaaA">
                                      <p:cBhvr>
                                        <p:cTn id="41" dur="2000" fill="hold"/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7 0.0007 -0.01493 0.00162 -0.0191 0.00624 C -0.02327 0.01087 -0.02257 0.01989 -0.02552 0.02752 C -0.02848 0.03515 -0.03403 0.0444 -0.03663 0.05272 C -0.03924 0.06104 -0.03976 0.07075 -0.04132 0.07815 C -0.04288 0.08555 -0.04532 0.08902 -0.04618 0.09711 C -0.04705 0.1052 -0.0467 0.11584 -0.04618 0.12671 " pathEditMode="relative" ptsTypes="aaaaaaA">
                                      <p:cBhvr>
                                        <p:cTn id="43" dur="2000" fill="hold"/>
                                        <p:tgtEl>
                                          <p:spTgt spid="119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1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4" grpId="0" build="allAtOnce" animBg="1"/>
      <p:bldP spid="119814" grpId="1" build="allAtOnce" animBg="1"/>
      <p:bldP spid="119815" grpId="0" build="allAtOnce" animBg="1"/>
      <p:bldP spid="119815" grpId="1" build="allAtOnce" animBg="1"/>
      <p:bldP spid="1198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-315416"/>
            <a:ext cx="8540750" cy="1143000"/>
          </a:xfrm>
        </p:spPr>
        <p:txBody>
          <a:bodyPr/>
          <a:lstStyle/>
          <a:p>
            <a:r>
              <a:rPr lang="en-US" altLang="zh-CN" b="1" dirty="0" smtClean="0"/>
              <a:t>Palatine Tonsils</a:t>
            </a:r>
            <a:endParaRPr lang="en-US" altLang="zh-CN" b="1" dirty="0"/>
          </a:p>
        </p:txBody>
      </p:sp>
      <p:sp>
        <p:nvSpPr>
          <p:cNvPr id="166916" name="Rectangle 4"/>
          <p:cNvSpPr>
            <a:spLocks noGrp="1" noRot="1" noChangeArrowheads="1"/>
          </p:cNvSpPr>
          <p:nvPr>
            <p:ph idx="1"/>
          </p:nvPr>
        </p:nvSpPr>
        <p:spPr>
          <a:xfrm>
            <a:off x="0" y="1295400"/>
            <a:ext cx="5334000" cy="4572000"/>
          </a:xfrm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b="1" dirty="0"/>
              <a:t>   </a:t>
            </a:r>
            <a:r>
              <a:rPr lang="en-US" altLang="zh-CN" b="1" dirty="0">
                <a:solidFill>
                  <a:srgbClr val="C00000"/>
                </a:solidFill>
              </a:rPr>
              <a:t>(1) </a:t>
            </a:r>
            <a:r>
              <a:rPr lang="en-US" altLang="zh-CN" dirty="0">
                <a:solidFill>
                  <a:srgbClr val="C00000"/>
                </a:solidFill>
              </a:rPr>
              <a:t>anatomy </a:t>
            </a:r>
            <a:r>
              <a:rPr lang="en-US" altLang="zh-CN" dirty="0" smtClean="0">
                <a:solidFill>
                  <a:srgbClr val="C00000"/>
                </a:solidFill>
              </a:rPr>
              <a:t>feature</a:t>
            </a:r>
            <a:endParaRPr lang="en-US" altLang="zh-CN" b="1" dirty="0"/>
          </a:p>
          <a:p>
            <a:pPr>
              <a:buFont typeface="Wingdings" pitchFamily="2" charset="2"/>
              <a:buNone/>
            </a:pPr>
            <a:r>
              <a:rPr kumimoji="1" lang="en-US" altLang="zh-CN" sz="2400" b="1" dirty="0"/>
              <a:t>   </a:t>
            </a:r>
            <a:r>
              <a:rPr kumimoji="1" lang="en-US" altLang="zh-CN" sz="2400" b="1" dirty="0" smtClean="0"/>
              <a:t>a</a:t>
            </a:r>
            <a:r>
              <a:rPr kumimoji="1" lang="zh-CN" altLang="en-US" sz="2400" b="1" dirty="0" smtClean="0"/>
              <a:t>、</a:t>
            </a:r>
            <a:r>
              <a:rPr kumimoji="1" lang="en-US" altLang="zh-CN" sz="2400" b="1" dirty="0" smtClean="0"/>
              <a:t>location</a:t>
            </a:r>
            <a:endParaRPr kumimoji="1" lang="en-US" altLang="zh-CN" sz="2400" b="1" dirty="0"/>
          </a:p>
          <a:p>
            <a:pPr>
              <a:buFont typeface="Wingdings" pitchFamily="2" charset="2"/>
              <a:buNone/>
            </a:pPr>
            <a:endParaRPr kumimoji="1" lang="en-US" altLang="zh-CN" sz="2400" b="1" dirty="0"/>
          </a:p>
          <a:p>
            <a:pPr>
              <a:buFont typeface="Wingdings" pitchFamily="2" charset="2"/>
              <a:buNone/>
            </a:pPr>
            <a:r>
              <a:rPr kumimoji="1" lang="en-US" altLang="zh-CN" sz="2400" b="1" dirty="0"/>
              <a:t>   b</a:t>
            </a:r>
            <a:r>
              <a:rPr kumimoji="1" lang="zh-CN" altLang="en-US" sz="2400" b="1" dirty="0"/>
              <a:t>、</a:t>
            </a:r>
            <a:r>
              <a:rPr kumimoji="1" lang="en-US" altLang="zh-CN" sz="2400" b="1" dirty="0" smtClean="0"/>
              <a:t>appearance: it is covered by </a:t>
            </a:r>
            <a:r>
              <a:rPr kumimoji="1" lang="en-US" altLang="zh-CN" sz="2400" b="1" dirty="0" err="1" smtClean="0"/>
              <a:t>m.m.</a:t>
            </a:r>
            <a:r>
              <a:rPr kumimoji="1" lang="en-US" altLang="zh-CN" sz="2400" b="1" dirty="0" smtClean="0"/>
              <a:t> and projected into the cavity of the pharynx. The surface is pitted by </a:t>
            </a:r>
            <a:r>
              <a:rPr kumimoji="1" lang="en-US" altLang="zh-CN" sz="2400" b="1" dirty="0" err="1" smtClean="0"/>
              <a:t>tonsillar</a:t>
            </a:r>
            <a:r>
              <a:rPr kumimoji="1" lang="en-US" altLang="zh-CN" sz="2400" b="1" dirty="0" smtClean="0"/>
              <a:t> crypts.</a:t>
            </a:r>
            <a:endParaRPr kumimoji="1" lang="en-US" altLang="zh-CN" sz="2400" b="1" dirty="0"/>
          </a:p>
          <a:p>
            <a:pPr>
              <a:buFont typeface="Wingdings" pitchFamily="2" charset="2"/>
              <a:buNone/>
            </a:pPr>
            <a:r>
              <a:rPr kumimoji="1" lang="en-US" altLang="zh-CN" sz="2400" b="1" dirty="0"/>
              <a:t>   c</a:t>
            </a:r>
            <a:r>
              <a:rPr kumimoji="1" lang="zh-CN" altLang="en-US" sz="2400" b="1" dirty="0"/>
              <a:t>、</a:t>
            </a:r>
            <a:r>
              <a:rPr kumimoji="1" lang="en-US" altLang="zh-CN" sz="2400" b="1" dirty="0"/>
              <a:t>construction </a:t>
            </a:r>
            <a:r>
              <a:rPr kumimoji="1" lang="en-US" altLang="zh-CN" sz="2400" b="1" dirty="0" smtClean="0"/>
              <a:t>features: the lateral aspect of is covered by </a:t>
            </a:r>
            <a:r>
              <a:rPr kumimoji="1" lang="en-US" altLang="zh-CN" sz="2400" b="1" dirty="0" err="1" smtClean="0"/>
              <a:t>tonsillar</a:t>
            </a:r>
            <a:r>
              <a:rPr kumimoji="1" lang="en-US" altLang="zh-CN" sz="2400" b="1" dirty="0" smtClean="0"/>
              <a:t> capsule.</a:t>
            </a:r>
            <a:endParaRPr kumimoji="1" lang="en-US" altLang="zh-CN" sz="24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315" y="2060848"/>
            <a:ext cx="3897640" cy="3439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4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Palatine tonsils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Superiorly</a:t>
            </a:r>
            <a:r>
              <a:rPr lang="en-US" sz="2800" dirty="0" smtClean="0"/>
              <a:t>: soft palate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Inferiorly</a:t>
            </a:r>
            <a:r>
              <a:rPr lang="en-US" sz="2800" dirty="0" smtClean="0"/>
              <a:t>: tongue.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Anteriorly</a:t>
            </a:r>
            <a:r>
              <a:rPr lang="en-US" sz="2800" dirty="0" smtClean="0"/>
              <a:t>: </a:t>
            </a:r>
            <a:r>
              <a:rPr lang="en-US" sz="2800" dirty="0" err="1" smtClean="0"/>
              <a:t>palatoglossal</a:t>
            </a:r>
            <a:r>
              <a:rPr lang="en-US" sz="2800" dirty="0" smtClean="0"/>
              <a:t> arch.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Posteriorly</a:t>
            </a:r>
            <a:r>
              <a:rPr lang="en-US" sz="2800" dirty="0" smtClean="0"/>
              <a:t>: </a:t>
            </a:r>
            <a:r>
              <a:rPr lang="en-US" sz="2800" dirty="0" err="1" smtClean="0"/>
              <a:t>palatopharyngeal</a:t>
            </a:r>
            <a:r>
              <a:rPr lang="en-US" sz="2800" dirty="0" smtClean="0"/>
              <a:t> arch.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Medially</a:t>
            </a:r>
            <a:r>
              <a:rPr lang="en-US" sz="2800" dirty="0" smtClean="0"/>
              <a:t> : oropharynx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Laterally</a:t>
            </a:r>
            <a:r>
              <a:rPr lang="en-US" sz="2800" dirty="0" smtClean="0"/>
              <a:t>: capsule , loss </a:t>
            </a:r>
            <a:r>
              <a:rPr lang="en-US" sz="2800" dirty="0" err="1" smtClean="0"/>
              <a:t>areollar</a:t>
            </a:r>
            <a:r>
              <a:rPr lang="en-US" sz="2800" dirty="0" smtClean="0"/>
              <a:t> tissue, Sup. Constrictor muscle, descending palatine vein---from the soft palate to join the pharyngeal venous plexus.</a:t>
            </a:r>
          </a:p>
          <a:p>
            <a:r>
              <a:rPr lang="en-US" sz="2800" dirty="0" smtClean="0"/>
              <a:t>Lateral to the sup. Const. m. ---</a:t>
            </a:r>
            <a:r>
              <a:rPr lang="en-US" sz="2800" dirty="0" err="1" smtClean="0"/>
              <a:t>stylopharyngus</a:t>
            </a:r>
            <a:r>
              <a:rPr lang="en-US" sz="2800" dirty="0"/>
              <a:t> </a:t>
            </a:r>
            <a:r>
              <a:rPr lang="en-US" sz="2800" dirty="0" smtClean="0"/>
              <a:t>m. and facial artery.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Lateral and behind</a:t>
            </a:r>
            <a:r>
              <a:rPr lang="en-US" sz="2800" dirty="0" smtClean="0"/>
              <a:t>: (2.5 cm)– int. carotid artery. 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518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533400"/>
            <a:ext cx="8540750" cy="1143000"/>
          </a:xfrm>
        </p:spPr>
        <p:txBody>
          <a:bodyPr/>
          <a:lstStyle/>
          <a:p>
            <a:r>
              <a:rPr lang="en-US" altLang="zh-CN" b="1" dirty="0" err="1">
                <a:solidFill>
                  <a:srgbClr val="C00000"/>
                </a:solidFill>
              </a:rPr>
              <a:t>Tonsilla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</a:rPr>
              <a:t>palatina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1597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676400"/>
            <a:ext cx="8382000" cy="499296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000" b="1" dirty="0" smtClean="0"/>
              <a:t> 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vessel</a:t>
            </a:r>
            <a:r>
              <a:rPr lang="zh-CN" alt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en-US" altLang="zh-CN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zh-CN" altLang="en-US" sz="2000" b="1" dirty="0" smtClean="0"/>
              <a:t>                              ①</a:t>
            </a:r>
            <a:r>
              <a:rPr lang="en-US" altLang="zh-CN" sz="2000" b="1" dirty="0"/>
              <a:t>descending palatine artery 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</a:t>
            </a:r>
            <a:r>
              <a:rPr lang="en-US" altLang="zh-CN" sz="2000" b="1" dirty="0" smtClean="0"/>
              <a:t>                            </a:t>
            </a:r>
            <a:r>
              <a:rPr lang="en-US" altLang="zh-CN" sz="2000" b="1" dirty="0"/>
              <a:t>②ascending palatine artery 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                        </a:t>
            </a:r>
            <a:r>
              <a:rPr lang="en-US" altLang="zh-CN" sz="2000" b="1" dirty="0" smtClean="0"/>
              <a:t>     ③</a:t>
            </a:r>
            <a:r>
              <a:rPr lang="en-US" altLang="zh-CN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tonsillar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artery . A branch of facial 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artery </a:t>
            </a:r>
            <a:endParaRPr lang="en-US" altLang="zh-CN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                             ④</a:t>
            </a:r>
            <a:r>
              <a:rPr lang="en-US" altLang="zh-CN" sz="2000" b="1" dirty="0" err="1"/>
              <a:t>tonsillar</a:t>
            </a:r>
            <a:r>
              <a:rPr lang="en-US" altLang="zh-CN" sz="2000" b="1" dirty="0"/>
              <a:t> branch of ascending   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                                pharyngeal artery 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                             ⑤dorsal artery of </a:t>
            </a:r>
            <a:r>
              <a:rPr lang="en-US" altLang="zh-CN" sz="2000" b="1" dirty="0" smtClean="0"/>
              <a:t>tongue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Veins: </a:t>
            </a:r>
            <a:r>
              <a:rPr lang="en-US" altLang="zh-CN" sz="2000" b="1" dirty="0" smtClean="0"/>
              <a:t>external palatine, pharyngeal, or facial vein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Lymphatic </a:t>
            </a:r>
            <a:r>
              <a:rPr lang="en-US" altLang="zh-CN" sz="2000" b="1" dirty="0" smtClean="0"/>
              <a:t>: </a:t>
            </a:r>
            <a:r>
              <a:rPr lang="en-US" altLang="zh-CN" sz="2000" b="1" dirty="0" err="1" smtClean="0"/>
              <a:t>jugulodigastric</a:t>
            </a:r>
            <a:r>
              <a:rPr lang="en-US" altLang="zh-CN" sz="2000" b="1" dirty="0" smtClean="0"/>
              <a:t> LN. (below and behind the angel of mandible)</a:t>
            </a:r>
            <a:endParaRPr lang="en-US" altLang="zh-CN" sz="2000" b="1" dirty="0"/>
          </a:p>
          <a:p>
            <a:pPr>
              <a:buFont typeface="Wingdings" pitchFamily="2" charset="2"/>
              <a:buNone/>
            </a:pPr>
            <a:r>
              <a:rPr lang="en-US" altLang="zh-CN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nerves</a:t>
            </a:r>
            <a:r>
              <a:rPr lang="zh-CN" altLang="en-US" sz="2000" b="1" dirty="0"/>
              <a:t>： ① </a:t>
            </a:r>
            <a:r>
              <a:rPr lang="en-US" altLang="zh-CN" sz="2000" b="1" dirty="0"/>
              <a:t>pharyngeal plexus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                    ② superior maxillary nerve (Ⅴ2) </a:t>
            </a:r>
          </a:p>
          <a:p>
            <a:pPr>
              <a:buFont typeface="Wingdings" pitchFamily="2" charset="2"/>
              <a:buNone/>
            </a:pPr>
            <a:r>
              <a:rPr lang="en-US" altLang="zh-CN" sz="2000" b="1" dirty="0"/>
              <a:t>                      ③ branches glossopharyngeal nerve.</a:t>
            </a:r>
          </a:p>
        </p:txBody>
      </p:sp>
    </p:spTree>
    <p:extLst>
      <p:ext uri="{BB962C8B-B14F-4D97-AF65-F5344CB8AC3E}">
        <p14:creationId xmlns:p14="http://schemas.microsoft.com/office/powerpoint/2010/main" val="9513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Arterial supply of  the tonsils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2" y="1556792"/>
            <a:ext cx="780614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11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0099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33CC"/>
                </a:solidFill>
              </a:rPr>
              <a:t>Laryngopharynx (</a:t>
            </a:r>
            <a:r>
              <a:rPr lang="en-US" b="1" dirty="0" err="1" smtClean="0">
                <a:solidFill>
                  <a:srgbClr val="0033CC"/>
                </a:solidFill>
              </a:rPr>
              <a:t>Hypopharynx</a:t>
            </a:r>
            <a:r>
              <a:rPr lang="en-US" b="1" dirty="0" smtClean="0">
                <a:solidFill>
                  <a:srgbClr val="0033CC"/>
                </a:solidFill>
              </a:rPr>
              <a:t>)</a:t>
            </a:r>
            <a:r>
              <a:rPr lang="en-US" dirty="0" smtClean="0"/>
              <a:t> 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330700" cy="4525963"/>
          </a:xfrm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buFontTx/>
              <a:buNone/>
            </a:pPr>
            <a:r>
              <a:rPr lang="en-US" dirty="0" smtClean="0">
                <a:solidFill>
                  <a:srgbClr val="0033CC"/>
                </a:solidFill>
              </a:rPr>
              <a:t>Behind the Larynx</a:t>
            </a:r>
            <a:r>
              <a:rPr lang="en-US" dirty="0" smtClean="0"/>
              <a:t> </a:t>
            </a:r>
            <a:r>
              <a:rPr lang="en-US" sz="1600" b="1" dirty="0" smtClean="0">
                <a:solidFill>
                  <a:schemeClr val="tx2"/>
                </a:solidFill>
              </a:rPr>
              <a:t>(in front of 3</a:t>
            </a:r>
            <a:r>
              <a:rPr lang="en-US" sz="1600" b="1" baseline="30000" dirty="0" smtClean="0">
                <a:solidFill>
                  <a:schemeClr val="tx2"/>
                </a:solidFill>
              </a:rPr>
              <a:t>rd</a:t>
            </a:r>
            <a:r>
              <a:rPr lang="en-US" sz="1600" b="1" dirty="0" smtClean="0">
                <a:solidFill>
                  <a:schemeClr val="tx2"/>
                </a:solidFill>
              </a:rPr>
              <a:t> to 6th Cervical vertebra)</a:t>
            </a:r>
          </a:p>
          <a:p>
            <a:pPr algn="l" rtl="0" eaLnBrk="1" hangingPunct="1">
              <a:buFontTx/>
              <a:buNone/>
            </a:pPr>
            <a:endParaRPr lang="en-US" sz="1600" b="1" dirty="0" smtClean="0">
              <a:solidFill>
                <a:schemeClr val="tx2"/>
              </a:solidFill>
            </a:endParaRPr>
          </a:p>
          <a:p>
            <a:pPr algn="l" rtl="0" eaLnBrk="1" hangingPunct="1">
              <a:buFontTx/>
              <a:buNone/>
            </a:pPr>
            <a:r>
              <a:rPr lang="en-US" sz="1800" b="1" dirty="0" smtClean="0">
                <a:solidFill>
                  <a:srgbClr val="0033CC"/>
                </a:solidFill>
              </a:rPr>
              <a:t>From the tip of epiglottis superiorly to</a:t>
            </a:r>
          </a:p>
          <a:p>
            <a:pPr algn="l" rtl="0" eaLnBrk="1" hangingPunct="1">
              <a:buFontTx/>
              <a:buNone/>
            </a:pPr>
            <a:r>
              <a:rPr lang="en-US" sz="1800" b="1" dirty="0" smtClean="0">
                <a:solidFill>
                  <a:srgbClr val="0033CC"/>
                </a:solidFill>
              </a:rPr>
              <a:t>the lower border of cricoid cartilage</a:t>
            </a:r>
          </a:p>
          <a:p>
            <a:pPr algn="l" rtl="0" eaLnBrk="1" hangingPunct="1">
              <a:buFontTx/>
              <a:buNone/>
            </a:pPr>
            <a:r>
              <a:rPr lang="en-US" sz="1800" b="1" dirty="0" smtClean="0">
                <a:solidFill>
                  <a:srgbClr val="0033CC"/>
                </a:solidFill>
              </a:rPr>
              <a:t>Inferiorly</a:t>
            </a:r>
          </a:p>
          <a:p>
            <a:pPr algn="l" rtl="0" eaLnBrk="1" hangingPunct="1">
              <a:buFontTx/>
              <a:buNone/>
            </a:pPr>
            <a:endParaRPr lang="en-US" sz="1800" b="1" dirty="0" smtClean="0">
              <a:solidFill>
                <a:srgbClr val="0033CC"/>
              </a:solidFill>
            </a:endParaRPr>
          </a:p>
          <a:p>
            <a:pPr algn="l" rtl="0" eaLnBrk="1" hangingPunct="1">
              <a:buFontTx/>
              <a:buNone/>
            </a:pPr>
            <a:r>
              <a:rPr lang="en-US" sz="1800" b="1" dirty="0" smtClean="0">
                <a:solidFill>
                  <a:srgbClr val="0033CC"/>
                </a:solidFill>
              </a:rPr>
              <a:t>Communicates:</a:t>
            </a:r>
          </a:p>
          <a:p>
            <a:pPr algn="l" rtl="0" eaLnBrk="1" hangingPunct="1">
              <a:buFontTx/>
              <a:buChar char="-"/>
            </a:pPr>
            <a:r>
              <a:rPr lang="en-US" sz="1800" b="1" dirty="0" smtClean="0">
                <a:solidFill>
                  <a:srgbClr val="0033CC"/>
                </a:solidFill>
              </a:rPr>
              <a:t>Anteriorly with the Larynx</a:t>
            </a:r>
          </a:p>
          <a:p>
            <a:pPr algn="l" rtl="0" eaLnBrk="1" hangingPunct="1">
              <a:buFontTx/>
              <a:buChar char="-"/>
            </a:pPr>
            <a:r>
              <a:rPr lang="en-US" sz="1800" b="1" dirty="0" smtClean="0">
                <a:solidFill>
                  <a:srgbClr val="0033CC"/>
                </a:solidFill>
              </a:rPr>
              <a:t>Superiorly with the oropharynx</a:t>
            </a:r>
          </a:p>
          <a:p>
            <a:pPr algn="l" rtl="0" eaLnBrk="1" hangingPunct="1">
              <a:buFontTx/>
              <a:buChar char="-"/>
            </a:pPr>
            <a:r>
              <a:rPr lang="en-US" sz="1800" b="1" dirty="0" smtClean="0">
                <a:solidFill>
                  <a:srgbClr val="0033CC"/>
                </a:solidFill>
              </a:rPr>
              <a:t>Inferiorly with the esophagus</a:t>
            </a:r>
          </a:p>
          <a:p>
            <a:pPr algn="l" rtl="0" eaLnBrk="1" hangingPunct="1">
              <a:buFontTx/>
              <a:buNone/>
            </a:pPr>
            <a:endParaRPr lang="en-US" sz="1800" b="1" dirty="0" smtClean="0">
              <a:solidFill>
                <a:srgbClr val="0033CC"/>
              </a:solidFill>
            </a:endParaRPr>
          </a:p>
          <a:p>
            <a:pPr algn="l" rtl="0" eaLnBrk="1" hangingPunct="1">
              <a:buFontTx/>
              <a:buNone/>
            </a:pPr>
            <a:endParaRPr lang="en-US" sz="1600" b="1" dirty="0" smtClean="0">
              <a:solidFill>
                <a:srgbClr val="0033CC"/>
              </a:solidFill>
            </a:endParaRPr>
          </a:p>
          <a:p>
            <a:pPr algn="l" rtl="0" eaLnBrk="1" hangingPunct="1">
              <a:buFontTx/>
              <a:buNone/>
            </a:pPr>
            <a:endParaRPr lang="en-US" sz="1600" b="1" dirty="0" smtClean="0">
              <a:solidFill>
                <a:srgbClr val="0033CC"/>
              </a:solidFill>
            </a:endParaRPr>
          </a:p>
          <a:p>
            <a:pPr algn="l" rtl="0" eaLnBrk="1" hangingPunct="1">
              <a:buFontTx/>
              <a:buNone/>
            </a:pPr>
            <a:endParaRPr lang="en-US" dirty="0" smtClean="0"/>
          </a:p>
        </p:txBody>
      </p:sp>
      <p:pic>
        <p:nvPicPr>
          <p:cNvPr id="12292" name="Picture 10" descr="compartm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57338"/>
            <a:ext cx="38735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0" name="Oval 14"/>
          <p:cNvSpPr>
            <a:spLocks noChangeArrowheads="1"/>
          </p:cNvSpPr>
          <p:nvPr/>
        </p:nvSpPr>
        <p:spPr bwMode="auto">
          <a:xfrm rot="-1498233">
            <a:off x="7997825" y="3940175"/>
            <a:ext cx="369888" cy="9350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AutoShape 15"/>
          <p:cNvSpPr>
            <a:spLocks noChangeArrowheads="1"/>
          </p:cNvSpPr>
          <p:nvPr/>
        </p:nvSpPr>
        <p:spPr bwMode="auto">
          <a:xfrm rot="-1313077">
            <a:off x="8143875" y="3865563"/>
            <a:ext cx="215900" cy="1358900"/>
          </a:xfrm>
          <a:prstGeom prst="upDownArrow">
            <a:avLst>
              <a:gd name="adj1" fmla="val 50000"/>
              <a:gd name="adj2" fmla="val 12588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AutoShape 16"/>
          <p:cNvSpPr>
            <a:spLocks noChangeArrowheads="1"/>
          </p:cNvSpPr>
          <p:nvPr/>
        </p:nvSpPr>
        <p:spPr bwMode="auto">
          <a:xfrm>
            <a:off x="7812088" y="4149725"/>
            <a:ext cx="504825" cy="287338"/>
          </a:xfrm>
          <a:prstGeom prst="leftArrow">
            <a:avLst>
              <a:gd name="adj1" fmla="val 50000"/>
              <a:gd name="adj2" fmla="val 43923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3" name="AutoShape 17"/>
          <p:cNvSpPr>
            <a:spLocks noChangeArrowheads="1"/>
          </p:cNvSpPr>
          <p:nvPr/>
        </p:nvSpPr>
        <p:spPr bwMode="auto">
          <a:xfrm rot="-1426096">
            <a:off x="7956550" y="3357563"/>
            <a:ext cx="215900" cy="936625"/>
          </a:xfrm>
          <a:prstGeom prst="upArrow">
            <a:avLst>
              <a:gd name="adj1" fmla="val 50000"/>
              <a:gd name="adj2" fmla="val 108456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4" name="AutoShape 18"/>
          <p:cNvSpPr>
            <a:spLocks noChangeArrowheads="1"/>
          </p:cNvSpPr>
          <p:nvPr/>
        </p:nvSpPr>
        <p:spPr bwMode="auto">
          <a:xfrm rot="-1501843">
            <a:off x="8316913" y="4652963"/>
            <a:ext cx="287337" cy="792162"/>
          </a:xfrm>
          <a:prstGeom prst="downArrow">
            <a:avLst>
              <a:gd name="adj1" fmla="val 50000"/>
              <a:gd name="adj2" fmla="val 68923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9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4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4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4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4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4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7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7" grpId="0" build="p" animBg="1"/>
      <p:bldP spid="34830" grpId="0" animBg="1"/>
      <p:bldP spid="34830" grpId="1" animBg="1"/>
      <p:bldP spid="34830" grpId="2" animBg="1"/>
      <p:bldP spid="34831" grpId="0" animBg="1"/>
      <p:bldP spid="34831" grpId="1" animBg="1"/>
      <p:bldP spid="34832" grpId="0" animBg="1"/>
      <p:bldP spid="34832" grpId="1" animBg="1"/>
      <p:bldP spid="34833" grpId="0" animBg="1"/>
      <p:bldP spid="34833" grpId="1" animBg="1"/>
      <p:bldP spid="34834" grpId="0" animBg="1"/>
      <p:bldP spid="3483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Lx from behind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5413" y="549275"/>
            <a:ext cx="2668587" cy="3382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49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1700213"/>
            <a:ext cx="4038600" cy="4525962"/>
          </a:xfrm>
          <a:solidFill>
            <a:srgbClr val="FDFDA1"/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buFontTx/>
              <a:buNone/>
            </a:pPr>
            <a:r>
              <a:rPr lang="en-US" sz="2000" smtClean="0"/>
              <a:t>The hypopharynx does not only</a:t>
            </a:r>
          </a:p>
          <a:p>
            <a:pPr algn="l" rtl="0" eaLnBrk="1" hangingPunct="1">
              <a:buFontTx/>
              <a:buNone/>
            </a:pPr>
            <a:r>
              <a:rPr lang="en-US" sz="2000" smtClean="0"/>
              <a:t>lie behind the larynx  BUT also</a:t>
            </a:r>
          </a:p>
          <a:p>
            <a:pPr algn="l" rtl="0" eaLnBrk="1" hangingPunct="1">
              <a:buFontTx/>
              <a:buNone/>
            </a:pPr>
            <a:endParaRPr lang="en-US" sz="2000" smtClean="0"/>
          </a:p>
          <a:p>
            <a:pPr algn="l" rtl="0" eaLnBrk="1" hangingPunct="1">
              <a:buFontTx/>
              <a:buNone/>
            </a:pPr>
            <a:r>
              <a:rPr lang="en-US" sz="2000" smtClean="0"/>
              <a:t>Projects laterally on each side of the larynx</a:t>
            </a:r>
          </a:p>
          <a:p>
            <a:pPr algn="l" rtl="0" eaLnBrk="1" hangingPunct="1">
              <a:buFontTx/>
              <a:buNone/>
            </a:pPr>
            <a:endParaRPr lang="en-US" sz="2000" smtClean="0"/>
          </a:p>
          <a:p>
            <a:pPr algn="l" rtl="0" eaLnBrk="1" hangingPunct="1">
              <a:buFontTx/>
              <a:buNone/>
            </a:pPr>
            <a:r>
              <a:rPr lang="en-US" sz="2000" smtClean="0"/>
              <a:t>So it is formed of :</a:t>
            </a:r>
          </a:p>
          <a:p>
            <a:pPr algn="l" rtl="0" eaLnBrk="1" hangingPunct="1">
              <a:buFontTx/>
              <a:buChar char="-"/>
            </a:pPr>
            <a:r>
              <a:rPr lang="en-US" sz="2000" b="1" smtClean="0">
                <a:solidFill>
                  <a:srgbClr val="0033CC"/>
                </a:solidFill>
              </a:rPr>
              <a:t>Postcricoid region</a:t>
            </a:r>
            <a:r>
              <a:rPr lang="en-US" sz="2000" smtClean="0"/>
              <a:t> ( behind the larynx)</a:t>
            </a:r>
          </a:p>
          <a:p>
            <a:pPr algn="l" rtl="0" eaLnBrk="1" hangingPunct="1">
              <a:buFontTx/>
              <a:buChar char="-"/>
            </a:pPr>
            <a:r>
              <a:rPr lang="en-US" sz="2000" b="1" smtClean="0">
                <a:solidFill>
                  <a:srgbClr val="0033CC"/>
                </a:solidFill>
              </a:rPr>
              <a:t>Two pyriform fossa</a:t>
            </a:r>
            <a:r>
              <a:rPr lang="en-US" sz="2000" smtClean="0"/>
              <a:t> (on each side of the larynx</a:t>
            </a:r>
          </a:p>
          <a:p>
            <a:pPr algn="l" rtl="0" eaLnBrk="1" hangingPunct="1">
              <a:buFontTx/>
              <a:buNone/>
            </a:pPr>
            <a:endParaRPr lang="en-US" sz="2000" smtClean="0"/>
          </a:p>
          <a:p>
            <a:pPr algn="l" rtl="0" eaLnBrk="1" hangingPunct="1">
              <a:buFontTx/>
              <a:buNone/>
            </a:pPr>
            <a:endParaRPr lang="en-US" sz="2000" smtClean="0"/>
          </a:p>
        </p:txBody>
      </p:sp>
      <p:pic>
        <p:nvPicPr>
          <p:cNvPr id="13316" name="Picture 7" descr="hyp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005263"/>
            <a:ext cx="2065338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AutoShape 8"/>
          <p:cNvSpPr>
            <a:spLocks noChangeArrowheads="1"/>
          </p:cNvSpPr>
          <p:nvPr/>
        </p:nvSpPr>
        <p:spPr bwMode="auto">
          <a:xfrm>
            <a:off x="7019925" y="188913"/>
            <a:ext cx="1439863" cy="647700"/>
          </a:xfrm>
          <a:prstGeom prst="roundRect">
            <a:avLst>
              <a:gd name="adj" fmla="val 16667"/>
            </a:avLst>
          </a:prstGeom>
          <a:solidFill>
            <a:srgbClr val="F5F5A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/>
              <a:t>Seen from </a:t>
            </a:r>
          </a:p>
          <a:p>
            <a:pPr algn="ctr"/>
            <a:r>
              <a:rPr lang="en-US" b="1"/>
              <a:t>behind</a:t>
            </a:r>
          </a:p>
        </p:txBody>
      </p:sp>
      <p:sp>
        <p:nvSpPr>
          <p:cNvPr id="13318" name="AutoShape 9"/>
          <p:cNvSpPr>
            <a:spLocks noChangeArrowheads="1"/>
          </p:cNvSpPr>
          <p:nvPr/>
        </p:nvSpPr>
        <p:spPr bwMode="auto">
          <a:xfrm>
            <a:off x="6877050" y="6137275"/>
            <a:ext cx="1727200" cy="720725"/>
          </a:xfrm>
          <a:prstGeom prst="roundRect">
            <a:avLst>
              <a:gd name="adj" fmla="val 16667"/>
            </a:avLst>
          </a:prstGeom>
          <a:solidFill>
            <a:srgbClr val="F5F5A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/>
              <a:t>Cross section</a:t>
            </a:r>
          </a:p>
        </p:txBody>
      </p:sp>
      <p:sp>
        <p:nvSpPr>
          <p:cNvPr id="124938" name="AutoShape 10"/>
          <p:cNvSpPr>
            <a:spLocks noChangeArrowheads="1"/>
          </p:cNvSpPr>
          <p:nvPr/>
        </p:nvSpPr>
        <p:spPr bwMode="auto">
          <a:xfrm rot="-5697748">
            <a:off x="7524750" y="3211513"/>
            <a:ext cx="792163" cy="217487"/>
          </a:xfrm>
          <a:prstGeom prst="rightArrow">
            <a:avLst>
              <a:gd name="adj1" fmla="val 50000"/>
              <a:gd name="adj2" fmla="val 91059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9" name="AutoShape 11"/>
          <p:cNvSpPr>
            <a:spLocks noChangeArrowheads="1"/>
          </p:cNvSpPr>
          <p:nvPr/>
        </p:nvSpPr>
        <p:spPr bwMode="auto">
          <a:xfrm rot="-5549247">
            <a:off x="7381081" y="5731669"/>
            <a:ext cx="574675" cy="433388"/>
          </a:xfrm>
          <a:prstGeom prst="rightArrow">
            <a:avLst>
              <a:gd name="adj1" fmla="val 50000"/>
              <a:gd name="adj2" fmla="val 3315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0" name="AutoShape 12"/>
          <p:cNvSpPr>
            <a:spLocks noChangeArrowheads="1"/>
          </p:cNvSpPr>
          <p:nvPr/>
        </p:nvSpPr>
        <p:spPr bwMode="auto">
          <a:xfrm>
            <a:off x="7164388" y="2852738"/>
            <a:ext cx="574675" cy="504825"/>
          </a:xfrm>
          <a:prstGeom prst="curvedUpArrow">
            <a:avLst>
              <a:gd name="adj1" fmla="val 22767"/>
              <a:gd name="adj2" fmla="val 45535"/>
              <a:gd name="adj3" fmla="val 33333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2" name="AutoShape 14"/>
          <p:cNvSpPr>
            <a:spLocks noChangeArrowheads="1"/>
          </p:cNvSpPr>
          <p:nvPr/>
        </p:nvSpPr>
        <p:spPr bwMode="auto">
          <a:xfrm rot="432856" flipH="1">
            <a:off x="7956550" y="2781300"/>
            <a:ext cx="719138" cy="504825"/>
          </a:xfrm>
          <a:prstGeom prst="curvedUpArrow">
            <a:avLst>
              <a:gd name="adj1" fmla="val 28491"/>
              <a:gd name="adj2" fmla="val 56981"/>
              <a:gd name="adj3" fmla="val 33333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4" name="AutoShape 16"/>
          <p:cNvSpPr>
            <a:spLocks noChangeArrowheads="1"/>
          </p:cNvSpPr>
          <p:nvPr/>
        </p:nvSpPr>
        <p:spPr bwMode="auto">
          <a:xfrm rot="3149243">
            <a:off x="6407944" y="5409407"/>
            <a:ext cx="431800" cy="792162"/>
          </a:xfrm>
          <a:prstGeom prst="upArrow">
            <a:avLst>
              <a:gd name="adj1" fmla="val 50000"/>
              <a:gd name="adj2" fmla="val 45864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46" name="AutoShape 18"/>
          <p:cNvSpPr>
            <a:spLocks noChangeArrowheads="1"/>
          </p:cNvSpPr>
          <p:nvPr/>
        </p:nvSpPr>
        <p:spPr bwMode="auto">
          <a:xfrm rot="-3687458">
            <a:off x="8423275" y="5229225"/>
            <a:ext cx="504825" cy="936625"/>
          </a:xfrm>
          <a:prstGeom prst="upArrow">
            <a:avLst>
              <a:gd name="adj1" fmla="val 50000"/>
              <a:gd name="adj2" fmla="val 46384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49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4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4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124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4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79769E-6 C -4.16667E-6 -0.00602 0.00018 -0.0118 -4.16667E-6 -0.02128 C -0.00017 -0.03076 -0.00069 -0.04879 -0.00156 -0.05711 C -0.00243 -0.06544 -0.00347 -0.06451 -0.00486 -0.07191 C -0.00625 -0.07931 -0.00902 -0.09203 -0.00954 -0.10151 C -0.01007 -0.11099 -0.00902 -0.12 -0.00798 -0.12902 " pathEditMode="relative" rAng="0" ptsTypes="aaaaaA">
                                      <p:cBhvr>
                                        <p:cTn id="54" dur="2000" fill="hold"/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-645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63006E-6 C 0.00347 -0.00764 0.00695 -0.01527 0.01111 -0.02336 C 0.01528 -0.03145 0.02275 -0.04186 0.02535 -0.04856 C 0.02795 -0.05527 0.02674 -0.05804 0.02709 -0.06336 C 0.02743 -0.06868 0.02709 -0.07423 0.02709 -0.08047 C 0.02709 -0.08671 0.02709 -0.09457 0.02709 -0.10151 C 0.02709 -0.10845 0.02709 -0.11561 0.02709 -0.12255 " pathEditMode="relative" ptsTypes="aaaaaaA">
                                      <p:cBhvr>
                                        <p:cTn id="56" dur="2000" fill="hold"/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0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9" dur="500"/>
                                        <p:tgtEl>
                                          <p:spTgt spid="1249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249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1000"/>
                                        <p:tgtEl>
                                          <p:spTgt spid="1249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249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4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12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0" dur="500"/>
                                        <p:tgtEl>
                                          <p:spTgt spid="12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4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2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4" grpId="0" build="p" animBg="1"/>
      <p:bldP spid="124938" grpId="0" animBg="1"/>
      <p:bldP spid="124938" grpId="1" animBg="1"/>
      <p:bldP spid="124938" grpId="2" animBg="1"/>
      <p:bldP spid="124939" grpId="0" animBg="1"/>
      <p:bldP spid="124939" grpId="1" animBg="1"/>
      <p:bldP spid="124939" grpId="2" animBg="1"/>
      <p:bldP spid="124940" grpId="0" animBg="1"/>
      <p:bldP spid="124940" grpId="1" animBg="1"/>
      <p:bldP spid="124940" grpId="2" animBg="1"/>
      <p:bldP spid="124942" grpId="0" animBg="1"/>
      <p:bldP spid="124942" grpId="1" animBg="1"/>
      <p:bldP spid="124942" grpId="2" animBg="1"/>
      <p:bldP spid="124944" grpId="0" animBg="1"/>
      <p:bldP spid="124944" grpId="1" animBg="1"/>
      <p:bldP spid="124944" grpId="2" animBg="1"/>
      <p:bldP spid="124944" grpId="3" animBg="1"/>
      <p:bldP spid="124946" grpId="0" animBg="1"/>
      <p:bldP spid="124946" grpId="1" animBg="1"/>
      <p:bldP spid="124946" grpId="2" animBg="1"/>
      <p:bldP spid="124946" grpId="3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770984" cy="778098"/>
          </a:xfrm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Piriform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fossa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4932040" cy="5472607"/>
          </a:xfrm>
        </p:spPr>
        <p:txBody>
          <a:bodyPr/>
          <a:lstStyle/>
          <a:p>
            <a:r>
              <a:rPr lang="en-US" sz="2400" dirty="0"/>
              <a:t>Is </a:t>
            </a:r>
            <a:r>
              <a:rPr lang="en-US" sz="2400" dirty="0" smtClean="0"/>
              <a:t>a potential </a:t>
            </a:r>
            <a:r>
              <a:rPr lang="en-US" sz="2400" dirty="0"/>
              <a:t>space that lie on either side of the larynx. They are two in number. It is shaped like a pyramid with the base </a:t>
            </a:r>
            <a:r>
              <a:rPr lang="en-US" sz="2400" dirty="0" err="1" smtClean="0"/>
              <a:t>pointint</a:t>
            </a:r>
            <a:r>
              <a:rPr lang="en-US" sz="2400" dirty="0" smtClean="0"/>
              <a:t> </a:t>
            </a:r>
            <a:r>
              <a:rPr lang="en-US" sz="2400" dirty="0"/>
              <a:t>above and the apex below. </a:t>
            </a:r>
            <a:endParaRPr lang="en-US" sz="2400" dirty="0" smtClean="0"/>
          </a:p>
          <a:p>
            <a:r>
              <a:rPr lang="en-US" sz="2400" dirty="0">
                <a:solidFill>
                  <a:srgbClr val="FF0000"/>
                </a:solidFill>
              </a:rPr>
              <a:t> laterally </a:t>
            </a:r>
            <a:r>
              <a:rPr lang="en-US" sz="2400" dirty="0"/>
              <a:t>by the mucosa covering the lamina of the </a:t>
            </a:r>
            <a:r>
              <a:rPr lang="en-US" sz="2400" dirty="0">
                <a:solidFill>
                  <a:srgbClr val="0070C0"/>
                </a:solidFill>
              </a:rPr>
              <a:t>thyroid </a:t>
            </a:r>
            <a:r>
              <a:rPr lang="en-US" sz="2400" dirty="0" smtClean="0">
                <a:solidFill>
                  <a:srgbClr val="0070C0"/>
                </a:solidFill>
              </a:rPr>
              <a:t>cartilage.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Medially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70C0"/>
                </a:solidFill>
              </a:rPr>
              <a:t>the </a:t>
            </a:r>
            <a:r>
              <a:rPr lang="en-US" sz="2400" dirty="0" err="1">
                <a:solidFill>
                  <a:srgbClr val="0070C0"/>
                </a:solidFill>
              </a:rPr>
              <a:t>aryepiglottic</a:t>
            </a:r>
            <a:r>
              <a:rPr lang="en-US" sz="2400" dirty="0">
                <a:solidFill>
                  <a:srgbClr val="0070C0"/>
                </a:solidFill>
              </a:rPr>
              <a:t> fold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0070C0"/>
                </a:solidFill>
              </a:rPr>
              <a:t>arytenoid cartilages </a:t>
            </a:r>
            <a:r>
              <a:rPr lang="en-US" sz="2400" dirty="0">
                <a:solidFill>
                  <a:srgbClr val="7030A0"/>
                </a:solidFill>
              </a:rPr>
              <a:t>above</a:t>
            </a:r>
            <a:r>
              <a:rPr lang="en-US" sz="2400" dirty="0"/>
              <a:t> and the </a:t>
            </a:r>
            <a:r>
              <a:rPr lang="en-US" sz="2400" dirty="0">
                <a:solidFill>
                  <a:srgbClr val="0070C0"/>
                </a:solidFill>
              </a:rPr>
              <a:t>cricoid cartilage </a:t>
            </a:r>
            <a:r>
              <a:rPr lang="en-US" sz="2400" dirty="0">
                <a:solidFill>
                  <a:srgbClr val="7030A0"/>
                </a:solidFill>
              </a:rPr>
              <a:t>below. </a:t>
            </a:r>
            <a:endParaRPr lang="en-US" sz="2400" dirty="0" smtClean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Superiorly</a:t>
            </a:r>
            <a:r>
              <a:rPr lang="en-US" sz="2400" dirty="0"/>
              <a:t> it is bounded by the lateral </a:t>
            </a:r>
            <a:r>
              <a:rPr lang="en-US" sz="2400" dirty="0" err="1">
                <a:solidFill>
                  <a:srgbClr val="0070C0"/>
                </a:solidFill>
              </a:rPr>
              <a:t>glosso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epilglottic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fold.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Inferiorly </a:t>
            </a:r>
            <a:r>
              <a:rPr lang="en-US" sz="2400" dirty="0"/>
              <a:t>it continues with the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oesophagus</a:t>
            </a:r>
            <a:r>
              <a:rPr lang="en-US" sz="24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908720"/>
            <a:ext cx="4464496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66247"/>
            <a:ext cx="3552056" cy="266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7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395" y="476672"/>
            <a:ext cx="7787208" cy="2088233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algn="just"/>
            <a:r>
              <a:rPr lang="en-US" sz="2800" dirty="0">
                <a:solidFill>
                  <a:srgbClr val="FF0000"/>
                </a:solidFill>
              </a:rPr>
              <a:t>Internal laryngeal nerve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superior laryngeal vessels</a:t>
            </a:r>
            <a:r>
              <a:rPr lang="en-US" sz="2800" dirty="0"/>
              <a:t> pierce the </a:t>
            </a:r>
            <a:r>
              <a:rPr lang="en-US" sz="2800" dirty="0" err="1"/>
              <a:t>thyrohyoid</a:t>
            </a:r>
            <a:r>
              <a:rPr lang="en-US" sz="2800" dirty="0"/>
              <a:t> membrane and traverse outside the mucous lining of the fossa from lateral to medial walls</a:t>
            </a:r>
            <a:r>
              <a:rPr lang="en-US" sz="2800" dirty="0" smtClean="0"/>
              <a:t>.</a:t>
            </a:r>
          </a:p>
          <a:p>
            <a:pPr marL="0" indent="0" algn="just">
              <a:buNone/>
            </a:pPr>
            <a:endParaRPr lang="en-US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770984" cy="778098"/>
          </a:xfrm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Piriform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fossa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10797"/>
            <a:ext cx="5470575" cy="414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6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688632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Importance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piriform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fossa:</a:t>
            </a:r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000" dirty="0"/>
              <a:t>. Anatomically it is a hidden area. Any malignancy in this area will initially cause fewer symptoms and has a tendency to present very late.</a:t>
            </a:r>
          </a:p>
          <a:p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000" dirty="0"/>
              <a:t>. This area is richly endowed with </a:t>
            </a:r>
            <a:r>
              <a:rPr lang="en-US" sz="2000" dirty="0" err="1"/>
              <a:t>lymphatics</a:t>
            </a:r>
            <a:r>
              <a:rPr lang="en-US" sz="2000" dirty="0"/>
              <a:t>. They drain into the upper deep cervical group of lymph nodes. Any malignancy in this area has a tendency for nodal metastasis.</a:t>
            </a:r>
          </a:p>
          <a:p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sz="2000" dirty="0"/>
              <a:t>Foreign bodies in the throat commonly gets lodged here.</a:t>
            </a:r>
          </a:p>
          <a:p>
            <a:endParaRPr lang="en-US" sz="2000" dirty="0"/>
          </a:p>
          <a:p>
            <a:pPr>
              <a:buFont typeface="Wingdings" pitchFamily="2" charset="2"/>
              <a:buChar char="q"/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000" dirty="0"/>
              <a:t>. Since superior laryngeal nerve lies </a:t>
            </a:r>
            <a:r>
              <a:rPr lang="en-US" sz="2000" dirty="0" smtClean="0"/>
              <a:t>superficially </a:t>
            </a:r>
            <a:r>
              <a:rPr lang="en-US" sz="2000" dirty="0"/>
              <a:t>in this area, it can be topically blocked by placing cotton </a:t>
            </a:r>
            <a:r>
              <a:rPr lang="en-US" sz="2000" dirty="0" err="1" smtClean="0"/>
              <a:t>pledgets</a:t>
            </a:r>
            <a:r>
              <a:rPr lang="en-US" sz="2000" dirty="0" smtClean="0"/>
              <a:t> </a:t>
            </a:r>
            <a:r>
              <a:rPr lang="en-US" sz="2000" dirty="0"/>
              <a:t>soaked in 4% </a:t>
            </a:r>
            <a:r>
              <a:rPr lang="en-US" sz="2000" dirty="0" err="1"/>
              <a:t>xylocaine</a:t>
            </a:r>
            <a:r>
              <a:rPr lang="en-US" sz="2000" dirty="0"/>
              <a:t> in this area. This is known as the </a:t>
            </a:r>
            <a:r>
              <a:rPr lang="en-US" sz="2000" dirty="0" err="1" smtClean="0"/>
              <a:t>piriform</a:t>
            </a:r>
            <a:r>
              <a:rPr lang="en-US" sz="2000" dirty="0" smtClean="0"/>
              <a:t> </a:t>
            </a:r>
            <a:r>
              <a:rPr lang="en-US" sz="2000" dirty="0"/>
              <a:t>fossa block.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5770984" cy="778098"/>
          </a:xfrm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Piriform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fossa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464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89148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66"/>
                </a:solidFill>
                <a:latin typeface="Arial Black" pitchFamily="34" charset="0"/>
              </a:rPr>
              <a:t>Blood supply of pharynx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89595"/>
            <a:ext cx="6408737" cy="2981325"/>
          </a:xfrm>
        </p:spPr>
        <p:txBody>
          <a:bodyPr/>
          <a:lstStyle/>
          <a:p>
            <a:pPr algn="l" rtl="0" eaLnBrk="1" hangingPunct="1">
              <a:buFontTx/>
              <a:buNone/>
            </a:pPr>
            <a:r>
              <a:rPr lang="en-US" sz="2000" b="1" dirty="0" smtClean="0"/>
              <a:t>From the External Carotid Artery &amp; its branches</a:t>
            </a:r>
          </a:p>
          <a:p>
            <a:pPr algn="l" rtl="0" eaLnBrk="1" hangingPunct="1">
              <a:buFontTx/>
              <a:buNone/>
            </a:pPr>
            <a:r>
              <a:rPr lang="en-US" sz="2000" dirty="0" smtClean="0"/>
              <a:t>1- </a:t>
            </a:r>
            <a:r>
              <a:rPr lang="en-US" sz="2000" dirty="0" err="1" smtClean="0">
                <a:solidFill>
                  <a:srgbClr val="CC0000"/>
                </a:solidFill>
              </a:rPr>
              <a:t>Tonsillar</a:t>
            </a:r>
            <a:r>
              <a:rPr lang="en-US" sz="2000" dirty="0" smtClean="0">
                <a:solidFill>
                  <a:srgbClr val="CC0000"/>
                </a:solidFill>
              </a:rPr>
              <a:t> artery</a:t>
            </a:r>
            <a:r>
              <a:rPr lang="en-US" sz="2000" dirty="0" smtClean="0"/>
              <a:t> (from Facial Artery)</a:t>
            </a:r>
          </a:p>
          <a:p>
            <a:pPr algn="l" rtl="0" eaLnBrk="1" hangingPunct="1">
              <a:buFontTx/>
              <a:buNone/>
            </a:pPr>
            <a:r>
              <a:rPr lang="en-US" sz="2000" dirty="0" smtClean="0"/>
              <a:t>2</a:t>
            </a:r>
            <a:r>
              <a:rPr lang="en-US" sz="2000" dirty="0" smtClean="0">
                <a:solidFill>
                  <a:srgbClr val="CC0000"/>
                </a:solidFill>
              </a:rPr>
              <a:t>-Ascending palatine artery</a:t>
            </a:r>
            <a:r>
              <a:rPr lang="en-US" sz="2000" dirty="0" smtClean="0"/>
              <a:t> (from Facial Artery)</a:t>
            </a:r>
          </a:p>
          <a:p>
            <a:pPr algn="l" rtl="0" eaLnBrk="1" hangingPunct="1">
              <a:buFontTx/>
              <a:buNone/>
            </a:pPr>
            <a:r>
              <a:rPr lang="en-US" sz="2000" dirty="0" smtClean="0"/>
              <a:t>3</a:t>
            </a:r>
            <a:r>
              <a:rPr lang="en-US" sz="2000" dirty="0" smtClean="0">
                <a:solidFill>
                  <a:srgbClr val="CC0000"/>
                </a:solidFill>
              </a:rPr>
              <a:t>-Ascending pharyngeal Artery</a:t>
            </a:r>
            <a:r>
              <a:rPr lang="en-US" sz="2000" dirty="0" smtClean="0"/>
              <a:t> (from external carotid)</a:t>
            </a:r>
          </a:p>
          <a:p>
            <a:pPr algn="l" rtl="0" eaLnBrk="1" hangingPunct="1">
              <a:buFontTx/>
              <a:buNone/>
            </a:pPr>
            <a:r>
              <a:rPr lang="en-US" sz="2000" dirty="0" smtClean="0"/>
              <a:t>4</a:t>
            </a:r>
            <a:r>
              <a:rPr lang="en-US" sz="2000" dirty="0" smtClean="0">
                <a:solidFill>
                  <a:srgbClr val="CC0000"/>
                </a:solidFill>
              </a:rPr>
              <a:t>-Descending palatine artery</a:t>
            </a:r>
            <a:r>
              <a:rPr lang="en-US" sz="2000" dirty="0" smtClean="0"/>
              <a:t> ( from Maxillary artery.</a:t>
            </a:r>
          </a:p>
          <a:p>
            <a:pPr algn="l" rtl="0" eaLnBrk="1" hangingPunct="1">
              <a:buFontTx/>
              <a:buNone/>
            </a:pPr>
            <a:r>
              <a:rPr lang="en-US" sz="2000" dirty="0" smtClean="0"/>
              <a:t>5</a:t>
            </a:r>
            <a:r>
              <a:rPr lang="en-US" sz="2000" dirty="0" smtClean="0">
                <a:solidFill>
                  <a:srgbClr val="CC0000"/>
                </a:solidFill>
              </a:rPr>
              <a:t>-Dorsalis </a:t>
            </a:r>
            <a:r>
              <a:rPr lang="en-US" sz="2000" dirty="0" err="1" smtClean="0">
                <a:solidFill>
                  <a:srgbClr val="CC0000"/>
                </a:solidFill>
              </a:rPr>
              <a:t>lingulae</a:t>
            </a:r>
            <a:r>
              <a:rPr lang="en-US" sz="2000" dirty="0" smtClean="0">
                <a:solidFill>
                  <a:srgbClr val="CC0000"/>
                </a:solidFill>
              </a:rPr>
              <a:t> artery</a:t>
            </a:r>
            <a:r>
              <a:rPr lang="en-US" sz="2000" dirty="0" smtClean="0"/>
              <a:t> (from Lingual artery)</a:t>
            </a:r>
          </a:p>
        </p:txBody>
      </p:sp>
      <p:pic>
        <p:nvPicPr>
          <p:cNvPr id="2" name="Picture 8" descr="blood sup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2708970"/>
            <a:ext cx="6205537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6732588" y="4266308"/>
            <a:ext cx="1511300" cy="28733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6877050" y="3977383"/>
            <a:ext cx="2266950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2987675" y="3474145"/>
            <a:ext cx="2447925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4932363" y="4625083"/>
            <a:ext cx="647700" cy="217487"/>
          </a:xfrm>
          <a:prstGeom prst="rightArrow">
            <a:avLst>
              <a:gd name="adj1" fmla="val 50000"/>
              <a:gd name="adj2" fmla="val 744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6804025" y="4769545"/>
            <a:ext cx="1944688" cy="36036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AutoShape 16"/>
          <p:cNvSpPr>
            <a:spLocks noChangeArrowheads="1"/>
          </p:cNvSpPr>
          <p:nvPr/>
        </p:nvSpPr>
        <p:spPr bwMode="auto">
          <a:xfrm>
            <a:off x="6227763" y="5129908"/>
            <a:ext cx="287337" cy="549275"/>
          </a:xfrm>
          <a:prstGeom prst="upArrow">
            <a:avLst>
              <a:gd name="adj1" fmla="val 50000"/>
              <a:gd name="adj2" fmla="val 477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AutoShape 17"/>
          <p:cNvSpPr>
            <a:spLocks noChangeArrowheads="1"/>
          </p:cNvSpPr>
          <p:nvPr/>
        </p:nvSpPr>
        <p:spPr bwMode="auto">
          <a:xfrm>
            <a:off x="6516688" y="3258245"/>
            <a:ext cx="2159000" cy="288925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AutoShape 18"/>
          <p:cNvSpPr>
            <a:spLocks noChangeArrowheads="1"/>
          </p:cNvSpPr>
          <p:nvPr/>
        </p:nvSpPr>
        <p:spPr bwMode="auto">
          <a:xfrm>
            <a:off x="5795963" y="2250183"/>
            <a:ext cx="288925" cy="863600"/>
          </a:xfrm>
          <a:prstGeom prst="downArrow">
            <a:avLst>
              <a:gd name="adj1" fmla="val 50000"/>
              <a:gd name="adj2" fmla="val 747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AutoShape 19"/>
          <p:cNvSpPr>
            <a:spLocks noChangeArrowheads="1"/>
          </p:cNvSpPr>
          <p:nvPr/>
        </p:nvSpPr>
        <p:spPr bwMode="auto">
          <a:xfrm>
            <a:off x="5940425" y="4842570"/>
            <a:ext cx="287338" cy="50482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7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93642E-7 C 0.0059 -0.00555 0.0118 -0.0111 0.01423 -0.01919 C 0.01667 -0.02728 0.01423 -0.03815 0.01423 -0.04879 C 0.01423 -0.05942 0.01267 -0.07121 0.01423 -0.08254 C 0.0158 -0.09387 0.02135 -0.10636 0.02378 -0.1163 C 0.02621 -0.12624 0.02639 -0.1348 0.02847 -0.14173 C 0.03055 -0.14867 0.03351 -0.15376 0.03646 -0.15861 " pathEditMode="relative" ptsTypes="aaaaaaA">
                                      <p:cBhvr>
                                        <p:cTn id="47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9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/>
      <p:bldP spid="14346" grpId="0" animBg="1"/>
      <p:bldP spid="14347" grpId="0" animBg="1"/>
      <p:bldP spid="14349" grpId="0" animBg="1"/>
      <p:bldP spid="14350" grpId="0" animBg="1"/>
      <p:bldP spid="14350" grpId="1" animBg="1"/>
      <p:bldP spid="14350" grpId="2" animBg="1"/>
      <p:bldP spid="14351" grpId="0" animBg="1"/>
      <p:bldP spid="14352" grpId="0" animBg="1"/>
      <p:bldP spid="14353" grpId="0" animBg="1"/>
      <p:bldP spid="14354" grpId="0" animBg="1"/>
      <p:bldP spid="14354" grpId="1" animBg="1"/>
      <p:bldP spid="1435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 Black" pitchFamily="34" charset="0"/>
              </a:rPr>
              <a:t>Lymph Drainage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15250" cy="2260600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/>
            <a:r>
              <a:rPr lang="en-US" sz="2400" dirty="0" err="1" smtClean="0">
                <a:solidFill>
                  <a:srgbClr val="CC0000"/>
                </a:solidFill>
                <a:latin typeface="Arial Black" pitchFamily="34" charset="0"/>
              </a:rPr>
              <a:t>Nasopharynx</a:t>
            </a:r>
            <a:r>
              <a:rPr lang="en-US" sz="2400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latin typeface="Arial Black" pitchFamily="34" charset="0"/>
              </a:rPr>
              <a:t>---</a:t>
            </a:r>
            <a:r>
              <a:rPr lang="en-US" sz="2400" dirty="0" smtClean="0"/>
              <a:t>►</a:t>
            </a:r>
            <a:r>
              <a:rPr lang="en-US" sz="2400" b="1" dirty="0" smtClean="0"/>
              <a:t>Retropharyngeal</a:t>
            </a:r>
            <a:r>
              <a:rPr lang="en-US" sz="2400" dirty="0" smtClean="0"/>
              <a:t> </a:t>
            </a:r>
            <a:r>
              <a:rPr lang="en-US" sz="2400" b="1" dirty="0" smtClean="0"/>
              <a:t>----</a:t>
            </a:r>
            <a:r>
              <a:rPr lang="en-US" sz="2400" dirty="0" smtClean="0"/>
              <a:t>►</a:t>
            </a:r>
            <a:r>
              <a:rPr lang="en-US" sz="2400" b="1" dirty="0" smtClean="0"/>
              <a:t>UDCLN</a:t>
            </a:r>
          </a:p>
          <a:p>
            <a:pPr algn="l" rtl="0" eaLnBrk="1" hangingPunct="1">
              <a:buFontTx/>
              <a:buNone/>
            </a:pPr>
            <a:endParaRPr lang="en-US" sz="2400" dirty="0" smtClean="0"/>
          </a:p>
          <a:p>
            <a:pPr algn="l" rtl="0" eaLnBrk="1" hangingPunct="1"/>
            <a:r>
              <a:rPr lang="en-US" sz="2400" dirty="0" smtClean="0">
                <a:solidFill>
                  <a:srgbClr val="CC0000"/>
                </a:solidFill>
                <a:latin typeface="Arial Black" pitchFamily="34" charset="0"/>
              </a:rPr>
              <a:t>Oropharynx </a:t>
            </a:r>
            <a:r>
              <a:rPr lang="en-US" sz="2400" dirty="0" smtClean="0">
                <a:latin typeface="Arial Black" pitchFamily="34" charset="0"/>
              </a:rPr>
              <a:t>---</a:t>
            </a:r>
            <a:r>
              <a:rPr lang="en-US" sz="2400" dirty="0" smtClean="0"/>
              <a:t>► </a:t>
            </a:r>
            <a:r>
              <a:rPr lang="en-US" sz="2400" b="1" dirty="0" smtClean="0"/>
              <a:t>UDCLN</a:t>
            </a:r>
          </a:p>
          <a:p>
            <a:pPr algn="l" rtl="0" eaLnBrk="1" hangingPunct="1"/>
            <a:endParaRPr lang="en-US" sz="2400" dirty="0" smtClean="0"/>
          </a:p>
          <a:p>
            <a:pPr algn="l" rtl="0" eaLnBrk="1" hangingPunct="1"/>
            <a:r>
              <a:rPr lang="en-US" sz="2400" dirty="0" err="1" smtClean="0">
                <a:solidFill>
                  <a:srgbClr val="CC0000"/>
                </a:solidFill>
                <a:latin typeface="Arial Black" pitchFamily="34" charset="0"/>
              </a:rPr>
              <a:t>Hypopharynx</a:t>
            </a:r>
            <a:r>
              <a:rPr lang="en-US" sz="2400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sz="2400" dirty="0" smtClean="0">
                <a:latin typeface="Arial Black" pitchFamily="34" charset="0"/>
              </a:rPr>
              <a:t>---</a:t>
            </a:r>
            <a:r>
              <a:rPr lang="en-US" sz="2400" dirty="0" smtClean="0"/>
              <a:t>► </a:t>
            </a:r>
            <a:r>
              <a:rPr lang="en-US" sz="2400" b="1" dirty="0" smtClean="0"/>
              <a:t>UDCLN</a:t>
            </a:r>
          </a:p>
        </p:txBody>
      </p:sp>
    </p:spTree>
    <p:extLst>
      <p:ext uri="{BB962C8B-B14F-4D97-AF65-F5344CB8AC3E}">
        <p14:creationId xmlns:p14="http://schemas.microsoft.com/office/powerpoint/2010/main" val="226366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Nerve Supply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96752"/>
            <a:ext cx="8856984" cy="5256584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Motor </a:t>
            </a:r>
            <a:r>
              <a:rPr lang="en-US" sz="2400" dirty="0" smtClean="0">
                <a:solidFill>
                  <a:srgbClr val="CC0000"/>
                </a:solidFill>
                <a:latin typeface="Arial Black" pitchFamily="34" charset="0"/>
              </a:rPr>
              <a:t>---</a:t>
            </a:r>
            <a:r>
              <a:rPr lang="en-US" sz="2400" dirty="0" smtClean="0">
                <a:solidFill>
                  <a:srgbClr val="CC0000"/>
                </a:solidFill>
              </a:rPr>
              <a:t>►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9900"/>
                </a:solidFill>
                <a:latin typeface="Arial Black" pitchFamily="34" charset="0"/>
              </a:rPr>
              <a:t>X</a:t>
            </a:r>
            <a:r>
              <a:rPr lang="en-US" sz="2400" dirty="0" smtClean="0">
                <a:solidFill>
                  <a:srgbClr val="009900"/>
                </a:solidFill>
              </a:rPr>
              <a:t> </a:t>
            </a:r>
            <a:r>
              <a:rPr lang="en-US" sz="2400" dirty="0" smtClean="0"/>
              <a:t>    </a:t>
            </a:r>
            <a:r>
              <a:rPr lang="en-US" sz="2400" b="1" dirty="0" smtClean="0">
                <a:solidFill>
                  <a:schemeClr val="hlink"/>
                </a:solidFill>
              </a:rPr>
              <a:t>Except </a:t>
            </a:r>
            <a:r>
              <a:rPr lang="en-US" sz="2400" dirty="0" smtClean="0"/>
              <a:t>: </a:t>
            </a: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2400" b="1" dirty="0" err="1" smtClean="0">
                <a:solidFill>
                  <a:schemeClr val="accent2"/>
                </a:solidFill>
              </a:rPr>
              <a:t>Stylopharyngeus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Arial Black" pitchFamily="34" charset="0"/>
              </a:rPr>
              <a:t>--</a:t>
            </a:r>
            <a:r>
              <a:rPr lang="en-US" sz="2400" b="1" dirty="0" smtClean="0">
                <a:solidFill>
                  <a:schemeClr val="accent2"/>
                </a:solidFill>
              </a:rPr>
              <a:t>►</a:t>
            </a: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</a:rPr>
              <a:t>IX</a:t>
            </a: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Tensor </a:t>
            </a:r>
            <a:r>
              <a:rPr lang="en-US" sz="2400" b="1" dirty="0" err="1" smtClean="0">
                <a:solidFill>
                  <a:schemeClr val="accent2"/>
                </a:solidFill>
              </a:rPr>
              <a:t>palati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Arial Black" pitchFamily="34" charset="0"/>
              </a:rPr>
              <a:t>--</a:t>
            </a:r>
            <a:r>
              <a:rPr lang="en-US" sz="2400" b="1" dirty="0" smtClean="0">
                <a:solidFill>
                  <a:schemeClr val="accent2"/>
                </a:solidFill>
              </a:rPr>
              <a:t>► </a:t>
            </a:r>
            <a:r>
              <a:rPr lang="en-US" sz="2400" b="1" dirty="0" smtClean="0">
                <a:solidFill>
                  <a:srgbClr val="009900"/>
                </a:solidFill>
                <a:latin typeface="Arial Black" pitchFamily="34" charset="0"/>
              </a:rPr>
              <a:t>V3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/>
              <a:t>In addition the </a:t>
            </a:r>
            <a:r>
              <a:rPr lang="en-US" sz="2400" b="1" dirty="0"/>
              <a:t>inferior constrictor </a:t>
            </a:r>
            <a:r>
              <a:rPr lang="en-US" sz="2400" dirty="0"/>
              <a:t>receives branches from </a:t>
            </a:r>
            <a:r>
              <a:rPr lang="en-US" sz="2400" b="1" dirty="0"/>
              <a:t>external laryngeal and recurrent laryngeal nerve</a:t>
            </a:r>
            <a:r>
              <a:rPr lang="en-US" sz="2400" b="1" dirty="0" smtClean="0"/>
              <a:t>.</a:t>
            </a:r>
            <a:endParaRPr lang="en-US" sz="2400" b="1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endParaRPr lang="en-US" sz="2400" b="1" dirty="0" smtClean="0">
              <a:solidFill>
                <a:srgbClr val="009900"/>
              </a:solidFill>
            </a:endParaRPr>
          </a:p>
          <a:p>
            <a:pPr algn="l" rtl="0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CC0000"/>
                </a:solidFill>
                <a:latin typeface="Arial Black" pitchFamily="34" charset="0"/>
              </a:rPr>
              <a:t>Sensory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CC0000"/>
                </a:solidFill>
                <a:latin typeface="Arial Black" pitchFamily="34" charset="0"/>
              </a:rPr>
              <a:t>--</a:t>
            </a:r>
            <a:r>
              <a:rPr lang="en-US" sz="2400" dirty="0" smtClean="0">
                <a:solidFill>
                  <a:srgbClr val="CC0000"/>
                </a:solidFill>
              </a:rPr>
              <a:t>►</a:t>
            </a:r>
            <a:endParaRPr lang="en-US" sz="2400" dirty="0" smtClean="0"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2400" dirty="0" err="1" smtClean="0">
                <a:latin typeface="Arial Black" pitchFamily="34" charset="0"/>
              </a:rPr>
              <a:t>Nasopharynx</a:t>
            </a:r>
            <a:r>
              <a:rPr lang="en-US" sz="2400" dirty="0" smtClean="0">
                <a:solidFill>
                  <a:srgbClr val="FDFDA1"/>
                </a:solidFill>
                <a:latin typeface="Arial Black" pitchFamily="34" charset="0"/>
              </a:rPr>
              <a:t>: </a:t>
            </a:r>
            <a:r>
              <a:rPr lang="en-US" sz="2400" dirty="0" smtClean="0">
                <a:solidFill>
                  <a:srgbClr val="009900"/>
                </a:solidFill>
                <a:latin typeface="Arial Black" pitchFamily="34" charset="0"/>
              </a:rPr>
              <a:t>V </a:t>
            </a:r>
            <a:r>
              <a:rPr lang="en-US" sz="2400" dirty="0" smtClean="0"/>
              <a:t>:pharyngeal </a:t>
            </a:r>
            <a:r>
              <a:rPr lang="en-US" sz="2400" dirty="0"/>
              <a:t>branches of </a:t>
            </a:r>
            <a:r>
              <a:rPr lang="en-US" sz="2400" dirty="0" err="1"/>
              <a:t>pterygopalatine</a:t>
            </a:r>
            <a:r>
              <a:rPr lang="en-US" sz="2400" dirty="0"/>
              <a:t> ganglion, conveying </a:t>
            </a:r>
            <a:r>
              <a:rPr lang="en-US" sz="2400" dirty="0" err="1"/>
              <a:t>fibres</a:t>
            </a:r>
            <a:r>
              <a:rPr lang="en-US" sz="2400" dirty="0"/>
              <a:t> of </a:t>
            </a:r>
            <a:r>
              <a:rPr lang="en-US" sz="2400" b="1" dirty="0"/>
              <a:t>Maxillary nerve</a:t>
            </a:r>
            <a:endParaRPr lang="en-US" sz="2400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 algn="l" rtl="0" eaLnBrk="1" hangingPunct="1">
              <a:lnSpc>
                <a:spcPct val="80000"/>
              </a:lnSpc>
              <a:buFontTx/>
              <a:buChar char="-"/>
            </a:pPr>
            <a:r>
              <a:rPr lang="en-US" sz="2400" dirty="0" smtClean="0">
                <a:latin typeface="Arial Black" pitchFamily="34" charset="0"/>
                <a:cs typeface="Times New Roman" pitchFamily="18" charset="0"/>
              </a:rPr>
              <a:t>Oropharynx</a:t>
            </a:r>
            <a:r>
              <a:rPr lang="en-US" sz="2400" dirty="0" smtClean="0">
                <a:solidFill>
                  <a:srgbClr val="FDFDA1"/>
                </a:solidFill>
                <a:latin typeface="Arial Black" pitchFamily="34" charset="0"/>
                <a:cs typeface="Times New Roman" pitchFamily="18" charset="0"/>
              </a:rPr>
              <a:t>: </a:t>
            </a:r>
            <a:r>
              <a:rPr lang="en-US" sz="2400" dirty="0" smtClean="0">
                <a:solidFill>
                  <a:srgbClr val="009900"/>
                </a:solidFill>
                <a:latin typeface="Arial Black" pitchFamily="34" charset="0"/>
                <a:cs typeface="Times New Roman" pitchFamily="18" charset="0"/>
              </a:rPr>
              <a:t>IX</a:t>
            </a:r>
          </a:p>
          <a:p>
            <a:pPr algn="l" rtl="0" eaLnBrk="1" hangingPunct="1">
              <a:lnSpc>
                <a:spcPct val="80000"/>
              </a:lnSpc>
              <a:buFontTx/>
              <a:buChar char="-"/>
            </a:pPr>
            <a:r>
              <a:rPr lang="en-US" sz="2400" dirty="0" smtClean="0">
                <a:latin typeface="Arial Black" pitchFamily="34" charset="0"/>
                <a:cs typeface="Times New Roman" pitchFamily="18" charset="0"/>
              </a:rPr>
              <a:t>Laryngopharynx</a:t>
            </a:r>
            <a:r>
              <a:rPr lang="en-US" sz="2400" dirty="0" smtClean="0">
                <a:solidFill>
                  <a:srgbClr val="FDFDA1"/>
                </a:solidFill>
                <a:latin typeface="Arial Black" pitchFamily="34" charset="0"/>
                <a:cs typeface="Times New Roman" pitchFamily="18" charset="0"/>
              </a:rPr>
              <a:t>: </a:t>
            </a:r>
            <a:r>
              <a:rPr lang="en-US" sz="2400" dirty="0" smtClean="0">
                <a:solidFill>
                  <a:srgbClr val="009900"/>
                </a:solidFill>
                <a:latin typeface="Arial Black" pitchFamily="34" charset="0"/>
                <a:cs typeface="Times New Roman" pitchFamily="18" charset="0"/>
              </a:rPr>
              <a:t>X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17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Constrictors of the pharynx.</a:t>
            </a:r>
            <a:endParaRPr lang="en-IN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400" b="1" dirty="0"/>
              <a:t>Constrictor muscles (Circular layer):</a:t>
            </a:r>
          </a:p>
          <a:p>
            <a:pPr fontAlgn="base"/>
            <a:r>
              <a:rPr lang="en-US" sz="2400" dirty="0"/>
              <a:t>The constrictors take limited origin from the front (from bones, ligaments or cartilages) and possess expanded insertion behind in a median fibrous raphe which extends from of the pharyngeal tubercle at the </a:t>
            </a:r>
            <a:r>
              <a:rPr lang="en-US" sz="2400" dirty="0" err="1"/>
              <a:t>basi</a:t>
            </a:r>
            <a:r>
              <a:rPr lang="en-US" sz="2400" dirty="0"/>
              <a:t>-occiput to the </a:t>
            </a:r>
            <a:r>
              <a:rPr lang="en-US" sz="2400" dirty="0" err="1"/>
              <a:t>pharyngo-oesophageal</a:t>
            </a:r>
            <a:r>
              <a:rPr lang="en-US" sz="2400" dirty="0"/>
              <a:t> junction. Close to the insertion, the constrictors overlap one another from below upwards like the placing of three flower pots one within the other </a:t>
            </a:r>
            <a:r>
              <a:rPr lang="en-US" sz="2400" dirty="0" smtClean="0"/>
              <a:t>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Superior, middle and inferior constrictor (</a:t>
            </a:r>
            <a:r>
              <a:rPr lang="en-US" sz="2400" dirty="0">
                <a:solidFill>
                  <a:srgbClr val="FF0000"/>
                </a:solidFill>
              </a:rPr>
              <a:t>Have 2 parts.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</a:t>
            </a:r>
            <a:r>
              <a:rPr lang="en-US" sz="2400" b="1" dirty="0" err="1" smtClean="0">
                <a:solidFill>
                  <a:srgbClr val="FF0000"/>
                </a:solidFill>
              </a:rPr>
              <a:t>Thyropharyngeus</a:t>
            </a:r>
            <a:r>
              <a:rPr lang="en-US" sz="2400" b="1" dirty="0" smtClean="0">
                <a:solidFill>
                  <a:srgbClr val="FF0000"/>
                </a:solidFill>
              </a:rPr>
              <a:t> and </a:t>
            </a:r>
            <a:r>
              <a:rPr lang="en-US" sz="2400" b="1" dirty="0" err="1" smtClean="0">
                <a:solidFill>
                  <a:srgbClr val="FF0000"/>
                </a:solidFill>
              </a:rPr>
              <a:t>Cricopharyngeus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  <a:r>
              <a:rPr lang="en-US" sz="2400" dirty="0" smtClean="0">
                <a:solidFill>
                  <a:srgbClr val="FF0000"/>
                </a:solidFill>
              </a:rPr>
              <a:t>) muscles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63428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3915147" cy="518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01" y="0"/>
            <a:ext cx="9167501" cy="6840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03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 passing between the constrictors.</a:t>
            </a:r>
            <a:endParaRPr lang="en-IN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12776"/>
            <a:ext cx="47880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 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Gap </a:t>
            </a:r>
            <a:r>
              <a:rPr lang="en-US" sz="2800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the superior constrictor and base of the skull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Eustachian tube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Tensor </a:t>
            </a:r>
            <a:r>
              <a:rPr lang="en-US" sz="2800" dirty="0" err="1"/>
              <a:t>veli</a:t>
            </a:r>
            <a:r>
              <a:rPr lang="en-US" sz="2800" dirty="0"/>
              <a:t> </a:t>
            </a:r>
            <a:r>
              <a:rPr lang="en-US" sz="2800" dirty="0" err="1"/>
              <a:t>palatini</a:t>
            </a:r>
            <a:r>
              <a:rPr lang="en-US" sz="2800" dirty="0"/>
              <a:t> m.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err="1"/>
              <a:t>Levator</a:t>
            </a:r>
            <a:r>
              <a:rPr lang="en-US" sz="2800" dirty="0"/>
              <a:t> </a:t>
            </a:r>
            <a:r>
              <a:rPr lang="en-US" sz="2800" dirty="0" err="1"/>
              <a:t>veli</a:t>
            </a:r>
            <a:r>
              <a:rPr lang="en-US" sz="2800" dirty="0"/>
              <a:t> </a:t>
            </a:r>
            <a:r>
              <a:rPr lang="en-US" sz="2800" dirty="0" err="1"/>
              <a:t>palatini</a:t>
            </a:r>
            <a:r>
              <a:rPr lang="en-US" sz="2800" dirty="0"/>
              <a:t> m.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Ascending pharyngeal artery (</a:t>
            </a:r>
            <a:r>
              <a:rPr lang="en-US" sz="2800" dirty="0" err="1"/>
              <a:t>tonsillar</a:t>
            </a:r>
            <a:r>
              <a:rPr lang="en-US" sz="2800" dirty="0"/>
              <a:t> br.)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08941"/>
            <a:ext cx="2481064" cy="570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 passing between the constrictors.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56792"/>
            <a:ext cx="4536504" cy="452596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Gap </a:t>
            </a:r>
            <a:r>
              <a:rPr lang="en-US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superior and middle constrictor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Tonsillar</a:t>
            </a:r>
            <a:r>
              <a:rPr lang="en-US" dirty="0"/>
              <a:t> Br of the Facial a.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Styloglossus</a:t>
            </a:r>
            <a:r>
              <a:rPr lang="en-US" dirty="0"/>
              <a:t> m.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Stylohyoid</a:t>
            </a:r>
            <a:r>
              <a:rPr lang="en-US" dirty="0"/>
              <a:t> Ligament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Hyoglossus</a:t>
            </a:r>
            <a:r>
              <a:rPr lang="en-US" dirty="0"/>
              <a:t> m.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CN XII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Stylopharyngeus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CN IX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Cervical N #1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Lingual a.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836" y="1627187"/>
            <a:ext cx="4913477" cy="4106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7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 passing between the constrictors.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716016" cy="45259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Gap 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 the origin of the middle constrictor</a:t>
            </a:r>
            <a:r>
              <a:rPr lang="en-US" sz="2800" dirty="0"/>
              <a:t> </a:t>
            </a:r>
            <a:r>
              <a:rPr lang="en-US" sz="2400" dirty="0"/>
              <a:t>is covered by the </a:t>
            </a:r>
            <a:r>
              <a:rPr lang="en-US" sz="2400" dirty="0" err="1"/>
              <a:t>thyrohyoid</a:t>
            </a:r>
            <a:r>
              <a:rPr lang="en-US" sz="2400" dirty="0"/>
              <a:t> </a:t>
            </a:r>
            <a:r>
              <a:rPr lang="en-US" sz="2400" dirty="0" smtClean="0"/>
              <a:t>membrane</a:t>
            </a:r>
          </a:p>
          <a:p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Internal laryngeal nerve (from Superior laryngeal n.)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Superior laryngeal artery (from Superior Thyroid a.) into the larynx.</a:t>
            </a:r>
          </a:p>
          <a:p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80296"/>
            <a:ext cx="4638999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30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 passing between the constrictors.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427984" cy="4525963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Gap</a:t>
            </a:r>
            <a:r>
              <a:rPr lang="en-US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below the inferior constrictor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800" dirty="0"/>
              <a:t>piercing the pharyngeal wall to enter the larynx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Recurrent laryngeal nerve (CN X)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Inferior laryngeal artery (from inferior thyroid a.)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716016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2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Actions of the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constrictors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en-US" sz="2400" dirty="0" smtClean="0"/>
              <a:t>1</a:t>
            </a:r>
            <a:r>
              <a:rPr lang="en-US" sz="2400" dirty="0"/>
              <a:t>. All constrictors contract </a:t>
            </a:r>
            <a:r>
              <a:rPr lang="en-US" sz="2400" dirty="0" err="1"/>
              <a:t>reflexly</a:t>
            </a:r>
            <a:r>
              <a:rPr lang="en-US" sz="2400" dirty="0"/>
              <a:t> during deglutition and induce a wave of peristalsis which passes in caudal direction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2. The </a:t>
            </a:r>
            <a:r>
              <a:rPr lang="en-US" sz="2400" dirty="0" err="1">
                <a:solidFill>
                  <a:srgbClr val="C00000"/>
                </a:solidFill>
              </a:rPr>
              <a:t>thyropharyngeus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is propulsive in function, whereas the </a:t>
            </a:r>
            <a:r>
              <a:rPr lang="en-US" sz="2400" dirty="0" err="1">
                <a:solidFill>
                  <a:srgbClr val="C00000"/>
                </a:solidFill>
              </a:rPr>
              <a:t>cricopharyngeus</a:t>
            </a:r>
            <a:r>
              <a:rPr lang="en-US" sz="2400" dirty="0"/>
              <a:t> acts as a sphincter and is normally kept closed except in deglutition. When the </a:t>
            </a:r>
            <a:r>
              <a:rPr lang="en-US" sz="2400" dirty="0" err="1"/>
              <a:t>thyropharyngeus</a:t>
            </a:r>
            <a:r>
              <a:rPr lang="en-US" sz="2400" dirty="0"/>
              <a:t> contracts, the </a:t>
            </a:r>
            <a:r>
              <a:rPr lang="en-US" sz="2400" dirty="0" err="1"/>
              <a:t>cricopharyngeus</a:t>
            </a:r>
            <a:r>
              <a:rPr lang="en-US" sz="2400" dirty="0"/>
              <a:t> relaxes and vice versa.</a:t>
            </a:r>
          </a:p>
          <a:p>
            <a:r>
              <a:rPr lang="en-US" sz="2400" dirty="0"/>
              <a:t>In </a:t>
            </a:r>
            <a:r>
              <a:rPr lang="en-US" sz="2400" dirty="0" err="1">
                <a:solidFill>
                  <a:srgbClr val="C00000"/>
                </a:solidFill>
              </a:rPr>
              <a:t>neuro</a:t>
            </a:r>
            <a:r>
              <a:rPr lang="en-US" sz="2400" dirty="0">
                <a:solidFill>
                  <a:srgbClr val="C00000"/>
                </a:solidFill>
              </a:rPr>
              <a:t>-muscular in-coordination </a:t>
            </a:r>
            <a:r>
              <a:rPr lang="en-US" sz="2400" dirty="0"/>
              <a:t>when both parts contract simultaneously, the </a:t>
            </a:r>
            <a:r>
              <a:rPr lang="en-US" sz="2400" dirty="0" err="1"/>
              <a:t>intrapharyngeal</a:t>
            </a:r>
            <a:r>
              <a:rPr lang="en-US" sz="2400" dirty="0"/>
              <a:t> pressure rises and the mucous membrane of the pharynx bulges through the dehiscence forming a pharyngeal diverticulum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  <a:r>
              <a:rPr lang="en-US" sz="2400" dirty="0">
                <a:solidFill>
                  <a:srgbClr val="C00000"/>
                </a:solidFill>
              </a:rPr>
              <a:t> (</a:t>
            </a:r>
            <a:r>
              <a:rPr lang="en-US" sz="2400" dirty="0" err="1">
                <a:solidFill>
                  <a:srgbClr val="C00000"/>
                </a:solidFill>
              </a:rPr>
              <a:t>Zenker’s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diverticulum)</a:t>
            </a:r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62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</a:rPr>
              <a:t>Zenker’s</a:t>
            </a:r>
            <a:r>
              <a:rPr lang="en-US" dirty="0" smtClean="0">
                <a:solidFill>
                  <a:srgbClr val="C00000"/>
                </a:solidFill>
              </a:rPr>
              <a:t> diverticulum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302249" cy="453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590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Longitudinal muscles.</a:t>
            </a:r>
            <a:endParaRPr lang="en-IN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Stylopharyngeus</a:t>
            </a:r>
            <a:r>
              <a:rPr lang="en-US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Palatopharyngeus.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Salpingopharyngeus.</a:t>
            </a:r>
            <a:endParaRPr lang="en-IN" sz="24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368" t="13095" r="17105" b="13095"/>
          <a:stretch>
            <a:fillRect/>
          </a:stretch>
        </p:blipFill>
        <p:spPr bwMode="auto">
          <a:xfrm>
            <a:off x="3286116" y="357166"/>
            <a:ext cx="550072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Buccopharyngeal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fascia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7"/>
            <a:ext cx="5194920" cy="496855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Covers the </a:t>
            </a:r>
            <a:r>
              <a:rPr lang="en-US" dirty="0"/>
              <a:t>constrictor </a:t>
            </a:r>
            <a:r>
              <a:rPr lang="en-US" dirty="0" smtClean="0"/>
              <a:t>muscles and </a:t>
            </a:r>
            <a:r>
              <a:rPr lang="en-US" dirty="0"/>
              <a:t>is continued forward from </a:t>
            </a:r>
            <a:r>
              <a:rPr lang="en-US" dirty="0" smtClean="0"/>
              <a:t>the</a:t>
            </a:r>
            <a:r>
              <a:rPr lang="en-US" dirty="0" smtClean="0">
                <a:solidFill>
                  <a:srgbClr val="FF0000"/>
                </a:solidFill>
              </a:rPr>
              <a:t> constrictor m</a:t>
            </a:r>
            <a:r>
              <a:rPr lang="en-US" dirty="0" smtClean="0"/>
              <a:t>. onto </a:t>
            </a:r>
            <a:r>
              <a:rPr lang="en-US" dirty="0"/>
              <a:t>the </a:t>
            </a:r>
            <a:r>
              <a:rPr lang="en-US" dirty="0" err="1">
                <a:solidFill>
                  <a:srgbClr val="FF0000"/>
                </a:solidFill>
              </a:rPr>
              <a:t>buccinator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r>
              <a:rPr lang="en-US" dirty="0"/>
              <a:t>It is attached to the </a:t>
            </a:r>
            <a:r>
              <a:rPr lang="en-US" dirty="0" err="1">
                <a:solidFill>
                  <a:srgbClr val="0070C0"/>
                </a:solidFill>
              </a:rPr>
              <a:t>prevertebral</a:t>
            </a:r>
            <a:r>
              <a:rPr lang="en-US" dirty="0">
                <a:solidFill>
                  <a:srgbClr val="0070C0"/>
                </a:solidFill>
              </a:rPr>
              <a:t> layer</a:t>
            </a:r>
            <a:r>
              <a:rPr lang="en-US" dirty="0"/>
              <a:t> by loose connective tissue only, and thus an easily distended space, the </a:t>
            </a:r>
            <a:r>
              <a:rPr lang="en-US" dirty="0">
                <a:solidFill>
                  <a:srgbClr val="0070C0"/>
                </a:solidFill>
              </a:rPr>
              <a:t>retropharyngeal space</a:t>
            </a:r>
            <a:r>
              <a:rPr lang="en-US" dirty="0"/>
              <a:t>, is found between them</a:t>
            </a:r>
            <a:r>
              <a:rPr lang="en-US" dirty="0" smtClean="0"/>
              <a:t>.</a:t>
            </a:r>
          </a:p>
          <a:p>
            <a:r>
              <a:rPr lang="en-US" dirty="0"/>
              <a:t>containing the </a:t>
            </a:r>
            <a:r>
              <a:rPr lang="en-US" dirty="0">
                <a:solidFill>
                  <a:srgbClr val="FF0000"/>
                </a:solidFill>
              </a:rPr>
              <a:t>pharyngeal </a:t>
            </a:r>
            <a:r>
              <a:rPr lang="en-US" dirty="0" smtClean="0">
                <a:solidFill>
                  <a:srgbClr val="FF0000"/>
                </a:solidFill>
              </a:rPr>
              <a:t>plexus </a:t>
            </a:r>
            <a:r>
              <a:rPr lang="en-US" dirty="0">
                <a:solidFill>
                  <a:srgbClr val="FF0000"/>
                </a:solidFill>
              </a:rPr>
              <a:t>of nerves and </a:t>
            </a:r>
            <a:r>
              <a:rPr lang="en-US" dirty="0" smtClean="0">
                <a:solidFill>
                  <a:srgbClr val="FF0000"/>
                </a:solidFill>
              </a:rPr>
              <a:t>venous </a:t>
            </a:r>
            <a:r>
              <a:rPr lang="en-US" dirty="0">
                <a:solidFill>
                  <a:srgbClr val="FF0000"/>
                </a:solidFill>
              </a:rPr>
              <a:t>plexus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606" y="1354904"/>
            <a:ext cx="4058394" cy="4884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91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143668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Pharyngeal plexus</a:t>
            </a:r>
          </a:p>
          <a:p>
            <a:pPr>
              <a:buNone/>
            </a:pPr>
            <a:r>
              <a:rPr lang="en-US" sz="2400" dirty="0" smtClean="0"/>
              <a:t>It is formed by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Pharyngeal branch of </a:t>
            </a:r>
            <a:r>
              <a:rPr lang="en-US" sz="2400" dirty="0" err="1" smtClean="0"/>
              <a:t>Vagus</a:t>
            </a:r>
            <a:r>
              <a:rPr lang="en-US" sz="2400" dirty="0" smtClean="0"/>
              <a:t> carrying </a:t>
            </a:r>
            <a:r>
              <a:rPr lang="en-US" sz="2400" dirty="0" err="1" smtClean="0"/>
              <a:t>fibres</a:t>
            </a:r>
            <a:r>
              <a:rPr lang="en-US" sz="2400" dirty="0" smtClean="0"/>
              <a:t> from cranial part of accessory nerve.</a:t>
            </a:r>
          </a:p>
          <a:p>
            <a:endParaRPr lang="en-US" sz="2400" dirty="0" smtClean="0"/>
          </a:p>
          <a:p>
            <a:r>
              <a:rPr lang="en-US" sz="2400" dirty="0" smtClean="0"/>
              <a:t>Pharyngeal </a:t>
            </a:r>
            <a:r>
              <a:rPr lang="en-US" sz="2400" dirty="0" err="1" smtClean="0"/>
              <a:t>branche</a:t>
            </a:r>
            <a:r>
              <a:rPr lang="en-US" sz="2400" dirty="0" smtClean="0"/>
              <a:t> of </a:t>
            </a:r>
            <a:r>
              <a:rPr lang="en-US" sz="2400" dirty="0" err="1" smtClean="0"/>
              <a:t>Glossopharyngeal</a:t>
            </a:r>
            <a:r>
              <a:rPr lang="en-US" sz="2400" dirty="0" smtClean="0"/>
              <a:t> nerve.</a:t>
            </a:r>
          </a:p>
          <a:p>
            <a:endParaRPr lang="en-US" sz="2400" dirty="0" smtClean="0"/>
          </a:p>
          <a:p>
            <a:r>
              <a:rPr lang="en-US" sz="2400" dirty="0" smtClean="0"/>
              <a:t>A branch from the superior cervical ganglion of the sympathetic trunk.</a:t>
            </a:r>
          </a:p>
          <a:p>
            <a:endParaRPr lang="en-US" sz="2400" dirty="0" smtClean="0"/>
          </a:p>
          <a:p>
            <a:r>
              <a:rPr lang="en-US" sz="2400" dirty="0" smtClean="0"/>
              <a:t>Sometimes a branch by the external laryngeal nerve.</a:t>
            </a:r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Applied anatomy of pharynx.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/>
          <a:lstStyle/>
          <a:p>
            <a:r>
              <a:rPr lang="en-US" sz="2400" dirty="0" smtClean="0"/>
              <a:t>Adenoids </a:t>
            </a:r>
          </a:p>
          <a:p>
            <a:pPr>
              <a:buNone/>
            </a:pPr>
            <a:r>
              <a:rPr lang="en-US" sz="2400" dirty="0" smtClean="0"/>
              <a:t>     Adenoid </a:t>
            </a:r>
            <a:r>
              <a:rPr lang="en-US" sz="2400" dirty="0" err="1" smtClean="0"/>
              <a:t>facies</a:t>
            </a:r>
            <a:r>
              <a:rPr lang="en-US" sz="2400" dirty="0" smtClean="0"/>
              <a:t>- long face, pinched nose, open mouth, high arched palate, shortened upper lip, vacant expression and crowded upper teeth.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IN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96952"/>
            <a:ext cx="5029150" cy="28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9"/>
            <a:ext cx="8229600" cy="324035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Tonsillitis-  inflammation of the tonsils.</a:t>
            </a:r>
          </a:p>
          <a:p>
            <a:r>
              <a:rPr lang="en-US" sz="2800" dirty="0" err="1"/>
              <a:t>Peritonsilar</a:t>
            </a:r>
            <a:r>
              <a:rPr lang="en-US" sz="2800" dirty="0"/>
              <a:t> abscess(quinsy)-collection of pus in </a:t>
            </a:r>
            <a:r>
              <a:rPr lang="en-US" sz="2800" dirty="0" err="1"/>
              <a:t>peritonsillar</a:t>
            </a:r>
            <a:r>
              <a:rPr lang="en-US" sz="2800" dirty="0"/>
              <a:t> space. </a:t>
            </a:r>
            <a:r>
              <a:rPr lang="en-US" sz="2800" dirty="0" err="1"/>
              <a:t>Characterised</a:t>
            </a:r>
            <a:r>
              <a:rPr lang="en-US" sz="2800" dirty="0"/>
              <a:t> by sore throat, fever, malaise, </a:t>
            </a:r>
            <a:r>
              <a:rPr lang="en-US" sz="2800" dirty="0" err="1"/>
              <a:t>oodynophagia</a:t>
            </a:r>
            <a:r>
              <a:rPr lang="en-US" sz="2800" dirty="0"/>
              <a:t>, and swelling of </a:t>
            </a:r>
            <a:r>
              <a:rPr lang="en-US" sz="2800" dirty="0" err="1"/>
              <a:t>jugulo</a:t>
            </a:r>
            <a:r>
              <a:rPr lang="en-US" sz="2800" dirty="0"/>
              <a:t> digastric lymph nodes.</a:t>
            </a:r>
          </a:p>
          <a:p>
            <a:pPr>
              <a:buNone/>
            </a:pPr>
            <a:r>
              <a:rPr lang="en-US" sz="2800" dirty="0"/>
              <a:t>      </a:t>
            </a:r>
            <a:r>
              <a:rPr lang="en-US" sz="2800" dirty="0" err="1"/>
              <a:t>treatement</a:t>
            </a:r>
            <a:r>
              <a:rPr lang="en-US" sz="2800" dirty="0"/>
              <a:t> is by Incision and drainage of pus followed by antibiotics.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7172" name="Picture 4" descr="http://entsho.com/storage/photos/Tonsillitis%20labelled.jpg?__SQUARESPACE_CACHEVERSION=13591169491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85396"/>
            <a:ext cx="4274954" cy="324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227" y="3645993"/>
            <a:ext cx="4431745" cy="2958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5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Thank you.</a:t>
            </a:r>
            <a:endParaRPr lang="en-IN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1411</TotalTime>
  <Words>2007</Words>
  <Application>Microsoft Office PowerPoint</Application>
  <PresentationFormat>عرض على الشاشة (3:4)‏</PresentationFormat>
  <Paragraphs>353</Paragraphs>
  <Slides>55</Slides>
  <Notes>16</Notes>
  <HiddenSlides>0</HiddenSlides>
  <MMClips>0</MMClips>
  <ScaleCrop>false</ScaleCrop>
  <HeadingPairs>
    <vt:vector size="4" baseType="variant">
      <vt:variant>
        <vt:lpstr>نسق</vt:lpstr>
      </vt:variant>
      <vt:variant>
        <vt:i4>11</vt:i4>
      </vt:variant>
      <vt:variant>
        <vt:lpstr>عناوين الشرائح</vt:lpstr>
      </vt:variant>
      <vt:variant>
        <vt:i4>55</vt:i4>
      </vt:variant>
    </vt:vector>
  </HeadingPairs>
  <TitlesOfParts>
    <vt:vector size="66" baseType="lpstr">
      <vt:lpstr>Office Theme</vt:lpstr>
      <vt:lpstr>1_Office Theme</vt:lpstr>
      <vt:lpstr>2_Office Theme</vt:lpstr>
      <vt:lpstr>4_Office Theme</vt:lpstr>
      <vt:lpstr>Default Design</vt:lpstr>
      <vt:lpstr>1_Default Design</vt:lpstr>
      <vt:lpstr>2_Default Design</vt:lpstr>
      <vt:lpstr>3_Default Design</vt:lpstr>
      <vt:lpstr>4_Default Design</vt:lpstr>
      <vt:lpstr>3_Office Theme</vt:lpstr>
      <vt:lpstr>5_Office Theme</vt:lpstr>
      <vt:lpstr>Pharynx.</vt:lpstr>
      <vt:lpstr>INTRODUCTION</vt:lpstr>
      <vt:lpstr>Anatomy of The pharynx  Site</vt:lpstr>
      <vt:lpstr>Anatomy of The pharynx  Shape</vt:lpstr>
      <vt:lpstr>Anatomy</vt:lpstr>
      <vt:lpstr>عرض تقديمي في PowerPoint</vt:lpstr>
      <vt:lpstr> Anatomy of The pharynx  Structure </vt:lpstr>
      <vt:lpstr>عرض تقديمي في PowerPoint</vt:lpstr>
      <vt:lpstr>pharyngobasilar fascia (pharyngeal apponeurosis)</vt:lpstr>
      <vt:lpstr>External features</vt:lpstr>
      <vt:lpstr>Interior of pharynx</vt:lpstr>
      <vt:lpstr>عرض تقديمي في PowerPoint</vt:lpstr>
      <vt:lpstr>Anatomy of the pharynx Compartments</vt:lpstr>
      <vt:lpstr>عرض تقديمي في PowerPoint</vt:lpstr>
      <vt:lpstr>Nasopharynx</vt:lpstr>
      <vt:lpstr>Posterior wall and roof presents following features.</vt:lpstr>
      <vt:lpstr>عرض تقديمي في PowerPoint</vt:lpstr>
      <vt:lpstr>عرض تقديمي في PowerPoint</vt:lpstr>
      <vt:lpstr>عرض تقديمي في PowerPoint</vt:lpstr>
      <vt:lpstr>Pharyngeal recess (Fossa of Rosenmuller) </vt:lpstr>
      <vt:lpstr> Naso-pharyngeal tonsil</vt:lpstr>
      <vt:lpstr>Oropharynx </vt:lpstr>
      <vt:lpstr>عرض تقديمي في PowerPoint</vt:lpstr>
      <vt:lpstr>Valleculae</vt:lpstr>
      <vt:lpstr>What is Waldeyer’s ring?</vt:lpstr>
      <vt:lpstr>What is Waldeyer’s Ring</vt:lpstr>
      <vt:lpstr>Structure of pharyngeal lymphatic ring</vt:lpstr>
      <vt:lpstr>عرض تقديمي في PowerPoint</vt:lpstr>
      <vt:lpstr>Palatine Tonsils</vt:lpstr>
      <vt:lpstr>Palatine tonsils</vt:lpstr>
      <vt:lpstr>Tonsilla palatina</vt:lpstr>
      <vt:lpstr>Arterial supply of  the tonsils</vt:lpstr>
      <vt:lpstr>Laryngopharynx (Hypopharynx) </vt:lpstr>
      <vt:lpstr>عرض تقديمي في PowerPoint</vt:lpstr>
      <vt:lpstr>Piriform fossa</vt:lpstr>
      <vt:lpstr>Piriform fossa</vt:lpstr>
      <vt:lpstr>Piriform fossa</vt:lpstr>
      <vt:lpstr>Blood supply of pharynx</vt:lpstr>
      <vt:lpstr>Lymph Drainage</vt:lpstr>
      <vt:lpstr>Nerve Supply</vt:lpstr>
      <vt:lpstr>Constrictors of the pharynx.</vt:lpstr>
      <vt:lpstr>عرض تقديمي في PowerPoint</vt:lpstr>
      <vt:lpstr>عرض تقديمي في PowerPoint</vt:lpstr>
      <vt:lpstr>Structures passing between the constrictors.</vt:lpstr>
      <vt:lpstr>Structures passing between the constrictors.</vt:lpstr>
      <vt:lpstr>Structures passing between the constrictors.</vt:lpstr>
      <vt:lpstr>Structures passing between the constrictors.</vt:lpstr>
      <vt:lpstr>Actions of the constrictors </vt:lpstr>
      <vt:lpstr>Zenker’s diverticulum </vt:lpstr>
      <vt:lpstr>Longitudinal muscles.</vt:lpstr>
      <vt:lpstr>Buccopharyngeal fascia</vt:lpstr>
      <vt:lpstr>عرض تقديمي في PowerPoint</vt:lpstr>
      <vt:lpstr>Applied anatomy of pharynx.</vt:lpstr>
      <vt:lpstr>عرض تقديمي في PowerPoint</vt:lpstr>
      <vt:lpstr>Thank you.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DR.Ahmed Saker 2O11</cp:lastModifiedBy>
  <cp:revision>102</cp:revision>
  <dcterms:created xsi:type="dcterms:W3CDTF">2012-08-09T16:24:15Z</dcterms:created>
  <dcterms:modified xsi:type="dcterms:W3CDTF">2023-02-27T20:02:25Z</dcterms:modified>
</cp:coreProperties>
</file>