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8" r:id="rId3"/>
  </p:sldMasterIdLst>
  <p:notesMasterIdLst>
    <p:notesMasterId r:id="rId51"/>
  </p:notesMasterIdLst>
  <p:sldIdLst>
    <p:sldId id="256" r:id="rId4"/>
    <p:sldId id="335" r:id="rId5"/>
    <p:sldId id="258" r:id="rId6"/>
    <p:sldId id="333" r:id="rId7"/>
    <p:sldId id="259" r:id="rId8"/>
    <p:sldId id="260" r:id="rId9"/>
    <p:sldId id="261" r:id="rId10"/>
    <p:sldId id="262" r:id="rId11"/>
    <p:sldId id="332" r:id="rId12"/>
    <p:sldId id="266" r:id="rId13"/>
    <p:sldId id="267" r:id="rId14"/>
    <p:sldId id="268" r:id="rId15"/>
    <p:sldId id="309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331" r:id="rId24"/>
    <p:sldId id="315" r:id="rId25"/>
    <p:sldId id="277" r:id="rId26"/>
    <p:sldId id="278" r:id="rId27"/>
    <p:sldId id="279" r:id="rId28"/>
    <p:sldId id="280" r:id="rId29"/>
    <p:sldId id="312" r:id="rId30"/>
    <p:sldId id="330" r:id="rId31"/>
    <p:sldId id="313" r:id="rId32"/>
    <p:sldId id="314" r:id="rId33"/>
    <p:sldId id="310" r:id="rId34"/>
    <p:sldId id="289" r:id="rId35"/>
    <p:sldId id="284" r:id="rId36"/>
    <p:sldId id="287" r:id="rId37"/>
    <p:sldId id="288" r:id="rId38"/>
    <p:sldId id="317" r:id="rId39"/>
    <p:sldId id="318" r:id="rId40"/>
    <p:sldId id="319" r:id="rId41"/>
    <p:sldId id="320" r:id="rId42"/>
    <p:sldId id="294" r:id="rId43"/>
    <p:sldId id="321" r:id="rId44"/>
    <p:sldId id="322" r:id="rId45"/>
    <p:sldId id="323" r:id="rId46"/>
    <p:sldId id="324" r:id="rId47"/>
    <p:sldId id="316" r:id="rId48"/>
    <p:sldId id="326" r:id="rId49"/>
    <p:sldId id="334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408" autoAdjust="0"/>
    <p:restoredTop sz="94660"/>
  </p:normalViewPr>
  <p:slideViewPr>
    <p:cSldViewPr>
      <p:cViewPr varScale="1">
        <p:scale>
          <a:sx n="65" d="100"/>
          <a:sy n="65" d="100"/>
        </p:scale>
        <p:origin x="-1028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2B57A-1D72-4766-A668-B858BAA29197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E772E-6ACA-4480-8F84-FE569E446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1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E772E-6ACA-4480-8F84-FE569E446F6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76C696B-6B81-4C95-8531-793028AAEE8B}" type="slidenum">
              <a:rPr lang="en-US" smtClean="0">
                <a:latin typeface="Arial" charset="0"/>
              </a:rPr>
              <a:pPr/>
              <a:t>36</a:t>
            </a:fld>
            <a:endParaRPr lang="en-US" smtClean="0">
              <a:latin typeface="Arial" charset="0"/>
            </a:endParaRPr>
          </a:p>
        </p:txBody>
      </p:sp>
      <p:sp>
        <p:nvSpPr>
          <p:cNvPr id="440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1" hangingPunct="1">
              <a:defRPr/>
            </a:pPr>
            <a:fld id="{844F77B5-1A7E-490B-8C50-16BC08E23474}" type="slidenum">
              <a:rPr lang="en-US" sz="1200"/>
              <a:pPr algn="r" eaLnBrk="1" hangingPunct="1">
                <a:defRPr/>
              </a:pPr>
              <a:t>36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8B5C439B-6BE5-4B40-B662-4C6C87331512}" type="slidenum">
              <a:rPr lang="en-US" smtClean="0">
                <a:latin typeface="Arial" charset="0"/>
              </a:rPr>
              <a:pPr/>
              <a:t>37</a:t>
            </a:fld>
            <a:endParaRPr lang="en-US" smtClean="0">
              <a:latin typeface="Arial" charset="0"/>
            </a:endParaRPr>
          </a:p>
        </p:txBody>
      </p:sp>
      <p:sp>
        <p:nvSpPr>
          <p:cNvPr id="450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6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1" hangingPunct="1">
              <a:defRPr/>
            </a:pPr>
            <a:fld id="{C99D729C-DF7E-4A99-99D7-14B8FE8C2A2F}" type="slidenum">
              <a:rPr lang="en-US" sz="1200"/>
              <a:pPr algn="r" eaLnBrk="1" hangingPunct="1">
                <a:defRPr/>
              </a:pPr>
              <a:t>37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A1163BD-BCD6-4E48-8EC8-A76B068BD0D8}" type="slidenum">
              <a:rPr lang="en-US" smtClean="0">
                <a:latin typeface="Arial" charset="0"/>
              </a:rPr>
              <a:pPr/>
              <a:t>38</a:t>
            </a:fld>
            <a:endParaRPr lang="en-US" smtClean="0">
              <a:latin typeface="Arial" charset="0"/>
            </a:endParaRPr>
          </a:p>
        </p:txBody>
      </p:sp>
      <p:sp>
        <p:nvSpPr>
          <p:cNvPr id="4608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1" hangingPunct="1">
              <a:defRPr/>
            </a:pPr>
            <a:fld id="{F016B08C-ECE7-4E19-B913-5795A8877B64}" type="slidenum">
              <a:rPr lang="en-US" sz="1200"/>
              <a:pPr algn="r" eaLnBrk="1" hangingPunct="1">
                <a:defRPr/>
              </a:pPr>
              <a:t>38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1AB68DE-902F-4D3A-95BF-C81D8E8DF300}" type="slidenum">
              <a:rPr lang="en-US" smtClean="0">
                <a:latin typeface="Arial" charset="0"/>
              </a:rPr>
              <a:pPr/>
              <a:t>39</a:t>
            </a:fld>
            <a:endParaRPr lang="en-US" smtClean="0">
              <a:latin typeface="Arial" charset="0"/>
            </a:endParaRPr>
          </a:p>
        </p:txBody>
      </p:sp>
      <p:sp>
        <p:nvSpPr>
          <p:cNvPr id="4710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 eaLnBrk="1" hangingPunct="1">
              <a:defRPr/>
            </a:pPr>
            <a:fld id="{47DC54A0-7F77-4720-940A-AFA7CE6A5612}" type="slidenum">
              <a:rPr lang="en-US" sz="1200"/>
              <a:pPr algn="r" eaLnBrk="1" hangingPunct="1">
                <a:defRPr/>
              </a:pPr>
              <a:t>39</a:t>
            </a:fld>
            <a:endParaRPr 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8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1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4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079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6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3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96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2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6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823AE84-2AC9-4910-BDCA-773D73C6C9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55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D7D52A3-26BC-4ADD-9B94-432147E7A6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4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CBFBDEA-3A38-445E-94D7-DCEFDA1B35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24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22C2872-B7B1-42A4-A487-A60B72E128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44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018C2-7FC3-4AE5-AE35-63F0430ADA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748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DB00-5A9E-4DAC-B040-E53DB811BE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404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73893-B428-483B-AE51-5A35AF28C8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41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FF5AB-33C1-4EB4-BA2E-C5B3775C94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728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4C535-DB3E-43DE-9FAA-94A893537F9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275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21C09-C1C0-49A4-A544-F9C5250BE8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03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A4CBE-46C6-47E3-B15E-B4EA75D6D9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1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C7867-5BBC-4832-8005-2C0A25F2B18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207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a-I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CA760-1D95-4FB5-97EA-04AF49D7D1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197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61313-768F-4A7A-8FAB-959DB2E6C13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5134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EC8DD-827D-4555-881A-B5C98F15E9D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7933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1F680-AAAB-4B58-8C18-9430E4FAC3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538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018C2-7FC3-4AE5-AE35-63F0430ADAE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00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DB00-5A9E-4DAC-B040-E53DB811BE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274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73893-B428-483B-AE51-5A35AF28C8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95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FF5AB-33C1-4EB4-BA2E-C5B3775C94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0962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4C535-DB3E-43DE-9FAA-94A893537F9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3621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21C09-C1C0-49A4-A544-F9C5250BE8F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04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A4CBE-46C6-47E3-B15E-B4EA75D6D9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92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C7867-5BBC-4832-8005-2C0A25F2B18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2795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a-I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CA760-1D95-4FB5-97EA-04AF49D7D16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334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61313-768F-4A7A-8FAB-959DB2E6C13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272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EC8DD-827D-4555-881A-B5C98F15E9D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0908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1F680-AAAB-4B58-8C18-9430E4FAC38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0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A1E2D-2E6E-4C14-AAC2-42FDD889F222}" type="datetimeFigureOut">
              <a:rPr lang="en-US" smtClean="0"/>
              <a:t>4/7/2023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35A89-E681-4839-8BC6-D748F311A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2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91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F66E54-E768-460B-AFDE-CDA9812C2E0D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089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F66E54-E768-460B-AFDE-CDA9812C2E0D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582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836712"/>
            <a:ext cx="7772400" cy="1470025"/>
          </a:xfrm>
        </p:spPr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THYROID &amp; PARATHYROID Gland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itle 2"/>
          <p:cNvSpPr>
            <a:spLocks noGrp="1"/>
          </p:cNvSpPr>
          <p:nvPr/>
        </p:nvSpPr>
        <p:spPr bwMode="auto">
          <a:xfrm>
            <a:off x="323528" y="3140968"/>
            <a:ext cx="82804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000" b="1" dirty="0">
                <a:solidFill>
                  <a:srgbClr val="0070C0"/>
                </a:solidFill>
                <a:latin typeface="Baskerville Old Face" pitchFamily="18" charset="0"/>
              </a:rPr>
              <a:t>Assistant Professor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800" b="1" dirty="0">
                <a:solidFill>
                  <a:srgbClr val="0070C0"/>
                </a:solidFill>
                <a:latin typeface="Baskerville Old Face" pitchFamily="18" charset="0"/>
              </a:rPr>
              <a:t>Dr. </a:t>
            </a:r>
            <a:r>
              <a:rPr lang="en-US" sz="4800" b="1" dirty="0" err="1">
                <a:solidFill>
                  <a:srgbClr val="0070C0"/>
                </a:solidFill>
                <a:latin typeface="Baskerville Old Face" pitchFamily="18" charset="0"/>
              </a:rPr>
              <a:t>Duraid</a:t>
            </a:r>
            <a:r>
              <a:rPr lang="en-US" sz="4800" b="1" dirty="0">
                <a:solidFill>
                  <a:srgbClr val="0070C0"/>
                </a:solidFill>
                <a:latin typeface="Baskerville Old Face" pitchFamily="18" charset="0"/>
              </a:rPr>
              <a:t> H </a:t>
            </a:r>
            <a:r>
              <a:rPr lang="en-US" sz="4800" b="1" dirty="0" err="1">
                <a:solidFill>
                  <a:srgbClr val="0070C0"/>
                </a:solidFill>
                <a:latin typeface="Baskerville Old Face" pitchFamily="18" charset="0"/>
              </a:rPr>
              <a:t>Abid</a:t>
            </a:r>
            <a:r>
              <a:rPr lang="en-US" sz="48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Baskerville Old Face" pitchFamily="18" charset="0"/>
              </a:rPr>
              <a:t>Alkadem</a:t>
            </a:r>
            <a:endParaRPr lang="en-US" sz="48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 err="1">
                <a:solidFill>
                  <a:srgbClr val="0070C0"/>
                </a:solidFill>
                <a:latin typeface="Baskerville Old Face" pitchFamily="18" charset="0"/>
              </a:rPr>
              <a:t>M.B.Ch.B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(TUCOM)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MRCS  ENT  (</a:t>
            </a:r>
            <a:r>
              <a:rPr lang="en-US" sz="2400" b="1" dirty="0" err="1">
                <a:solidFill>
                  <a:srgbClr val="0070C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DOHNS (</a:t>
            </a:r>
            <a:r>
              <a:rPr lang="en-US" sz="2400" b="1" dirty="0" err="1">
                <a:solidFill>
                  <a:srgbClr val="0070C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MRES  Anatomy ( Liverpool, UK)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0070C0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55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Objectives of the lectures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8964488" cy="45259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Explain the </a:t>
            </a:r>
            <a:r>
              <a:rPr lang="en-US" dirty="0"/>
              <a:t>anatomy and blood supply of the thyroid </a:t>
            </a:r>
            <a:r>
              <a:rPr lang="en-US" dirty="0" smtClean="0"/>
              <a:t>gland</a:t>
            </a:r>
          </a:p>
          <a:p>
            <a:pPr marL="0" indent="0">
              <a:buNone/>
            </a:pPr>
            <a:r>
              <a:rPr lang="en-US" dirty="0" smtClean="0"/>
              <a:t>2. Describe the embryology of the thyroid gland. 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Explain the function of the thyroid and parathyroid gland. </a:t>
            </a:r>
          </a:p>
          <a:p>
            <a:pPr marL="514350" indent="-514350">
              <a:buAutoNum type="arabicPeriod"/>
            </a:pPr>
            <a:r>
              <a:rPr lang="en-US" dirty="0" smtClean="0"/>
              <a:t>Identify the important structures that related to the thyroid gland which are significant surgically. </a:t>
            </a:r>
          </a:p>
          <a:p>
            <a:pPr marL="514350" indent="-514350">
              <a:buAutoNum type="arabicPeriod"/>
            </a:pPr>
            <a:r>
              <a:rPr lang="en-US" dirty="0" smtClean="0"/>
              <a:t>Explain briefly the common thyroid and parathyroid diseases  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82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0" y="1219200"/>
            <a:ext cx="9144000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371600" lvl="3" indent="0">
              <a:spcBef>
                <a:spcPct val="50000"/>
              </a:spcBef>
            </a:pPr>
            <a:r>
              <a:rPr lang="en-US" sz="3200" dirty="0" smtClean="0">
                <a:solidFill>
                  <a:schemeClr val="tx2"/>
                </a:solidFill>
              </a:rPr>
              <a:t>Introduction</a:t>
            </a:r>
            <a:endParaRPr lang="en-US" sz="32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A. Thyroid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1.  Endocrine gland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	a.  Lobes are cone shaped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	b.  Apex extends to oblique line   				of thyroid cartilage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2.  Highly vascular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851" y="1219200"/>
            <a:ext cx="9144000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371600" lvl="3" indent="0">
              <a:spcBef>
                <a:spcPct val="50000"/>
              </a:spcBef>
            </a:pPr>
            <a:r>
              <a:rPr lang="en-US" sz="3200" dirty="0" smtClean="0">
                <a:solidFill>
                  <a:schemeClr val="tx2"/>
                </a:solidFill>
              </a:rPr>
              <a:t>Introduction</a:t>
            </a:r>
            <a:endParaRPr lang="en-US" sz="32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A. Thyroid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1.  Endocrine gland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	a.  Lobes are cone shaped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	b.  Apex extends to oblique line   				of thyroid cartilage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	2.  Highly vascular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81765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28600" y="1370013"/>
            <a:ext cx="9144000" cy="541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C00000"/>
                </a:solidFill>
              </a:rPr>
              <a:t>		</a:t>
            </a:r>
            <a:r>
              <a:rPr lang="en-US" sz="3200" dirty="0" smtClean="0">
                <a:solidFill>
                  <a:srgbClr val="C00000"/>
                </a:solidFill>
              </a:rPr>
              <a:t>  </a:t>
            </a:r>
            <a:r>
              <a:rPr lang="en-US" sz="3200" dirty="0">
                <a:solidFill>
                  <a:srgbClr val="C00000"/>
                </a:solidFill>
              </a:rPr>
              <a:t>Thyroid 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prstClr val="black"/>
                </a:solidFill>
              </a:rPr>
              <a:t>1</a:t>
            </a:r>
            <a:r>
              <a:rPr lang="en-US" sz="3200" dirty="0">
                <a:solidFill>
                  <a:prstClr val="black"/>
                </a:solidFill>
              </a:rPr>
              <a:t>.  Largest endocrine gland in adult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.  Normally extends from ~ </a:t>
            </a:r>
            <a:r>
              <a:rPr lang="en-US" sz="3200" dirty="0" smtClean="0">
                <a:solidFill>
                  <a:prstClr val="black"/>
                </a:solidFill>
              </a:rPr>
              <a:t>C-5  through </a:t>
            </a:r>
            <a:r>
              <a:rPr lang="en-US" sz="3200" dirty="0">
                <a:solidFill>
                  <a:prstClr val="black"/>
                </a:solidFill>
              </a:rPr>
              <a:t>~ T-1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prstClr val="black"/>
                </a:solidFill>
              </a:rPr>
              <a:t>3</a:t>
            </a:r>
            <a:r>
              <a:rPr lang="en-US" sz="3200" dirty="0">
                <a:solidFill>
                  <a:prstClr val="black"/>
                </a:solidFill>
              </a:rPr>
              <a:t>.  Highly vascular</a:t>
            </a:r>
          </a:p>
          <a:p>
            <a:pPr marL="514350" indent="-514350">
              <a:spcBef>
                <a:spcPct val="50000"/>
              </a:spcBef>
              <a:buFontTx/>
              <a:buAutoNum type="arabicPeriod" startAt="4"/>
            </a:pPr>
            <a:r>
              <a:rPr lang="en-US" sz="3200" dirty="0" smtClean="0">
                <a:solidFill>
                  <a:prstClr val="black"/>
                </a:solidFill>
              </a:rPr>
              <a:t>Weights </a:t>
            </a:r>
            <a:r>
              <a:rPr lang="en-US" sz="3200" dirty="0">
                <a:solidFill>
                  <a:prstClr val="black"/>
                </a:solidFill>
              </a:rPr>
              <a:t>~20 - 30 </a:t>
            </a:r>
            <a:r>
              <a:rPr lang="en-US" sz="3200" dirty="0" smtClean="0">
                <a:solidFill>
                  <a:prstClr val="black"/>
                </a:solidFill>
              </a:rPr>
              <a:t>grams</a:t>
            </a:r>
          </a:p>
          <a:p>
            <a:pPr marL="514350" indent="-514350">
              <a:spcBef>
                <a:spcPct val="50000"/>
              </a:spcBef>
              <a:buFontTx/>
              <a:buAutoNum type="arabicPeriod" startAt="4"/>
            </a:pPr>
            <a:r>
              <a:rPr lang="en-US" sz="3200" dirty="0" smtClean="0">
                <a:solidFill>
                  <a:prstClr val="black"/>
                </a:solidFill>
              </a:rPr>
              <a:t>Surrounded by </a:t>
            </a:r>
            <a:r>
              <a:rPr lang="en-US" sz="3200" dirty="0" err="1" smtClean="0">
                <a:solidFill>
                  <a:prstClr val="black"/>
                </a:solidFill>
              </a:rPr>
              <a:t>pretracheal</a:t>
            </a:r>
            <a:r>
              <a:rPr lang="en-US" sz="3200" dirty="0" smtClean="0">
                <a:solidFill>
                  <a:prstClr val="black"/>
                </a:solidFill>
              </a:rPr>
              <a:t> layer of deep fascia.</a:t>
            </a:r>
          </a:p>
          <a:p>
            <a:pPr>
              <a:spcBef>
                <a:spcPct val="50000"/>
              </a:spcBef>
            </a:pP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1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Text Box 1031"/>
          <p:cNvSpPr txBox="1">
            <a:spLocks noGrp="1" noChangeArrowheads="1"/>
          </p:cNvSpPr>
          <p:nvPr>
            <p:ph type="title"/>
          </p:nvPr>
        </p:nvSpPr>
        <p:spPr>
          <a:xfrm>
            <a:off x="-4936" y="1340768"/>
            <a:ext cx="3352800" cy="2941712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sz="3200" b="1" dirty="0">
                <a:solidFill>
                  <a:schemeClr val="tx2"/>
                </a:solidFill>
                <a:cs typeface="Arial" charset="0"/>
              </a:rPr>
              <a:t/>
            </a:r>
            <a:br>
              <a:rPr lang="en-US" sz="3200" b="1" dirty="0">
                <a:solidFill>
                  <a:schemeClr val="tx2"/>
                </a:solidFill>
                <a:cs typeface="Arial" charset="0"/>
              </a:rPr>
            </a:br>
            <a:r>
              <a:rPr lang="en-US" sz="3200" b="1" dirty="0">
                <a:solidFill>
                  <a:schemeClr val="tx2"/>
                </a:solidFill>
                <a:cs typeface="Arial" charset="0"/>
              </a:rPr>
              <a:t/>
            </a:r>
            <a:br>
              <a:rPr lang="en-US" sz="3200" b="1" dirty="0">
                <a:solidFill>
                  <a:schemeClr val="tx2"/>
                </a:solidFill>
                <a:cs typeface="Arial" charset="0"/>
              </a:rPr>
            </a:br>
            <a:r>
              <a:rPr lang="en-US" sz="2400" b="1" dirty="0">
                <a:solidFill>
                  <a:schemeClr val="tx2"/>
                </a:solidFill>
                <a:cs typeface="Arial" charset="0"/>
              </a:rPr>
              <a:t>3.  Anterior &amp; lateral to   </a:t>
            </a:r>
            <a:r>
              <a:rPr lang="en-US" sz="2400" b="1" dirty="0" smtClean="0">
                <a:solidFill>
                  <a:schemeClr val="tx2"/>
                </a:solidFill>
                <a:cs typeface="Arial" charset="0"/>
              </a:rPr>
              <a:t>larynx</a:t>
            </a:r>
            <a:r>
              <a:rPr lang="en-US" sz="2400" b="1" dirty="0">
                <a:solidFill>
                  <a:schemeClr val="tx2"/>
                </a:solidFill>
                <a:cs typeface="Arial" charset="0"/>
              </a:rPr>
              <a:t>, trachea</a:t>
            </a:r>
            <a:br>
              <a:rPr lang="en-US" sz="2400" b="1" dirty="0">
                <a:solidFill>
                  <a:schemeClr val="tx2"/>
                </a:solidFill>
                <a:cs typeface="Arial" charset="0"/>
              </a:rPr>
            </a:br>
            <a:r>
              <a:rPr lang="en-US" sz="2400" b="1" dirty="0">
                <a:solidFill>
                  <a:schemeClr val="tx2"/>
                </a:solidFill>
                <a:cs typeface="Arial" charset="0"/>
              </a:rPr>
              <a:t>4.  Lobes connected by 	an isthmus</a:t>
            </a:r>
            <a:br>
              <a:rPr lang="en-US" sz="2400" b="1" dirty="0">
                <a:solidFill>
                  <a:schemeClr val="tx2"/>
                </a:solidFill>
                <a:cs typeface="Arial" charset="0"/>
              </a:rPr>
            </a:br>
            <a:r>
              <a:rPr lang="en-US" sz="2400" b="1" dirty="0">
                <a:solidFill>
                  <a:schemeClr val="tx2"/>
                </a:solidFill>
                <a:cs typeface="Arial" charset="0"/>
              </a:rPr>
              <a:t>5.  Pyramidal lobe may 	be present</a:t>
            </a:r>
            <a:br>
              <a:rPr lang="en-US" sz="2400" b="1" dirty="0">
                <a:solidFill>
                  <a:schemeClr val="tx2"/>
                </a:solidFill>
                <a:cs typeface="Arial" charset="0"/>
              </a:rPr>
            </a:br>
            <a:r>
              <a:rPr lang="en-US" sz="2400" b="1" dirty="0">
                <a:solidFill>
                  <a:schemeClr val="tx2"/>
                </a:solidFill>
                <a:cs typeface="Arial" charset="0"/>
              </a:rPr>
              <a:t>6.  Normally not </a:t>
            </a:r>
            <a:r>
              <a:rPr lang="en-US" sz="2400" b="1" dirty="0" smtClean="0">
                <a:solidFill>
                  <a:schemeClr val="tx2"/>
                </a:solidFill>
                <a:cs typeface="Arial" charset="0"/>
              </a:rPr>
              <a:t>palpable</a:t>
            </a:r>
            <a:endParaRPr lang="en-US" sz="3200" b="1" dirty="0">
              <a:solidFill>
                <a:schemeClr val="tx2"/>
              </a:solidFill>
              <a:cs typeface="Arial" charset="0"/>
            </a:endParaRPr>
          </a:p>
        </p:txBody>
      </p:sp>
      <p:pic>
        <p:nvPicPr>
          <p:cNvPr id="6" name="Picture 5" descr="C:\Users\radfaculty\Desktop\Kawamura Text Images\15 Images\Figure 15-1A-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385" y="1556792"/>
            <a:ext cx="596861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9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1028"/>
          <p:cNvSpPr>
            <a:spLocks noGrp="1" noChangeArrowheads="1"/>
          </p:cNvSpPr>
          <p:nvPr>
            <p:ph type="title"/>
          </p:nvPr>
        </p:nvSpPr>
        <p:spPr>
          <a:xfrm>
            <a:off x="0" y="6734"/>
            <a:ext cx="7793037" cy="1143000"/>
          </a:xfrm>
        </p:spPr>
        <p:txBody>
          <a:bodyPr/>
          <a:lstStyle/>
          <a:p>
            <a:r>
              <a:rPr lang="en-US" sz="2800" b="1" dirty="0" smtClean="0"/>
              <a:t>Thyroid </a:t>
            </a:r>
            <a:r>
              <a:rPr lang="en-US" sz="2800" b="1" dirty="0"/>
              <a:t>Gland</a:t>
            </a:r>
          </a:p>
        </p:txBody>
      </p:sp>
      <p:sp>
        <p:nvSpPr>
          <p:cNvPr id="67589" name="Rectangle 1029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3810000" cy="4114800"/>
          </a:xfrm>
        </p:spPr>
        <p:txBody>
          <a:bodyPr/>
          <a:lstStyle/>
          <a:p>
            <a:r>
              <a:rPr lang="en-US" sz="2800" b="1" dirty="0">
                <a:solidFill>
                  <a:schemeClr val="tx2"/>
                </a:solidFill>
              </a:rPr>
              <a:t>Located in the anterior region of the neck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This gland has an accessory (pyramidal) lobe</a:t>
            </a:r>
          </a:p>
        </p:txBody>
      </p:sp>
      <p:pic>
        <p:nvPicPr>
          <p:cNvPr id="67593" name="Picture 1033" descr="mso6A0F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209800"/>
            <a:ext cx="3810000" cy="3814763"/>
          </a:xfrm>
          <a:noFill/>
          <a:ln/>
        </p:spPr>
      </p:pic>
      <p:sp>
        <p:nvSpPr>
          <p:cNvPr id="67594" name="Line 1034"/>
          <p:cNvSpPr>
            <a:spLocks noChangeShapeType="1"/>
          </p:cNvSpPr>
          <p:nvPr/>
        </p:nvSpPr>
        <p:spPr bwMode="auto">
          <a:xfrm>
            <a:off x="3657600" y="45720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1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10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Anterior </a:t>
            </a:r>
            <a:r>
              <a:rPr lang="en-US" sz="2800" dirty="0"/>
              <a:t>and Posterior </a:t>
            </a:r>
            <a:r>
              <a:rPr lang="en-US" sz="2800" dirty="0" smtClean="0"/>
              <a:t>Views of Thyroid Gland</a:t>
            </a:r>
            <a:endParaRPr lang="en-US" sz="2800" dirty="0"/>
          </a:p>
        </p:txBody>
      </p:sp>
      <p:pic>
        <p:nvPicPr>
          <p:cNvPr id="74758" name="Picture 1030" descr="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152400" y="2133600"/>
            <a:ext cx="8763000" cy="35052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9165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52400" y="1460500"/>
            <a:ext cx="868680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	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3200" dirty="0"/>
              <a:t>	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8.  Isthmus crosses tracheal        				cartilages 2-4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	9.  Base located ~4-5</a:t>
            </a:r>
            <a:r>
              <a:rPr lang="en-US" sz="3200" b="1" baseline="30000" dirty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 tracheal cartilage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</a:rPr>
              <a:t>	10.  Thyroxin function:  regulates basic 	  		metabolism in all cells</a:t>
            </a:r>
          </a:p>
        </p:txBody>
      </p:sp>
    </p:spTree>
    <p:extLst>
      <p:ext uri="{BB962C8B-B14F-4D97-AF65-F5344CB8AC3E}">
        <p14:creationId xmlns:p14="http://schemas.microsoft.com/office/powerpoint/2010/main" val="264565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khalidalomari.weebly.com/uploads/1/7/1/9/17194452/1365540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31" y="188640"/>
            <a:ext cx="5539508" cy="634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83465" y="4005064"/>
            <a:ext cx="21602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7the week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336544" y="5517232"/>
            <a:ext cx="304376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bilobed</a:t>
            </a:r>
            <a:r>
              <a:rPr lang="en-US" b="1" dirty="0" smtClean="0"/>
              <a:t> terminal swelling </a:t>
            </a:r>
          </a:p>
          <a:p>
            <a:r>
              <a:rPr lang="en-US" b="1" dirty="0" smtClean="0"/>
              <a:t>Of the </a:t>
            </a:r>
            <a:r>
              <a:rPr lang="en-US" b="1" dirty="0" err="1" smtClean="0"/>
              <a:t>thyroglossal</a:t>
            </a:r>
            <a:r>
              <a:rPr lang="en-US" b="1" dirty="0" smtClean="0"/>
              <a:t> duct expand to form thyroid gland.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7194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" y="1428750"/>
            <a:ext cx="8610600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800" dirty="0"/>
          </a:p>
          <a:p>
            <a:pPr>
              <a:spcBef>
                <a:spcPct val="50000"/>
              </a:spcBef>
            </a:pPr>
            <a:r>
              <a:rPr lang="en-US" sz="2800" dirty="0"/>
              <a:t>	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Pyramidal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lobe 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a.  present in ~ </a:t>
            </a:r>
            <a:r>
              <a:rPr lang="en-US" sz="3200" dirty="0" smtClean="0"/>
              <a:t>40% </a:t>
            </a:r>
            <a:r>
              <a:rPr lang="en-US" sz="3200" dirty="0"/>
              <a:t>of population.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b.  Extends upward from isthmus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c.  anterior to thyroid cartilage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435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026"/>
          <p:cNvSpPr txBox="1">
            <a:spLocks noChangeArrowheads="1"/>
          </p:cNvSpPr>
          <p:nvPr/>
        </p:nvSpPr>
        <p:spPr bwMode="auto">
          <a:xfrm>
            <a:off x="228600" y="1416050"/>
            <a:ext cx="86106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3200" dirty="0"/>
              <a:t>		d.  Embryologic remnant of 			             </a:t>
            </a:r>
            <a:r>
              <a:rPr lang="en-US" sz="3200" dirty="0" err="1"/>
              <a:t>thyroglossal</a:t>
            </a:r>
            <a:r>
              <a:rPr lang="en-US" sz="3200" dirty="0"/>
              <a:t> duct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e.  formerly connected cecum of 			     tongue to thyroid diverticulum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1198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Pyramidal Lobe of the Thyroid Gland</a:t>
            </a:r>
          </a:p>
        </p:txBody>
      </p:sp>
      <p:pic>
        <p:nvPicPr>
          <p:cNvPr id="57352" name="Picture 8" descr="mso6A0F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7537" y="1994425"/>
            <a:ext cx="3802063" cy="4114800"/>
          </a:xfrm>
          <a:noFill/>
          <a:ln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2613248" y="4110038"/>
            <a:ext cx="190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800" dirty="0"/>
              <a:t>Pyramidal Lobe</a:t>
            </a:r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>
            <a:off x="4518248" y="4267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4419600" y="6096000"/>
            <a:ext cx="335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/>
              <a:t>Thyroid  Gland, Anterior  View</a:t>
            </a:r>
          </a:p>
        </p:txBody>
      </p:sp>
      <p:sp>
        <p:nvSpPr>
          <p:cNvPr id="2" name="Rectangle 1"/>
          <p:cNvSpPr/>
          <p:nvPr/>
        </p:nvSpPr>
        <p:spPr>
          <a:xfrm>
            <a:off x="323528" y="155910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dirty="0" smtClean="0"/>
              <a:t>Approximately 40% of patients have a pyramidal lobe that arises from either lobe or the midline isthmus it is connected to the hyoid bone by fibrous or muscular band called </a:t>
            </a:r>
            <a:r>
              <a:rPr lang="en-US" sz="2400" i="1" dirty="0" err="1" smtClean="0">
                <a:solidFill>
                  <a:srgbClr val="FF0000"/>
                </a:solidFill>
              </a:rPr>
              <a:t>levator</a:t>
            </a:r>
            <a:r>
              <a:rPr lang="en-US" sz="2400" i="1" dirty="0" smtClean="0">
                <a:solidFill>
                  <a:srgbClr val="FF0000"/>
                </a:solidFill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</a:rPr>
              <a:t>glandulae</a:t>
            </a:r>
            <a:r>
              <a:rPr lang="en-US" sz="2400" i="1" dirty="0" smtClean="0">
                <a:solidFill>
                  <a:srgbClr val="FF0000"/>
                </a:solidFill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</a:rPr>
              <a:t>thyroideae</a:t>
            </a:r>
            <a:endParaRPr lang="en-GB" sz="2400" i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4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IMG_00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73200"/>
            <a:ext cx="11358563" cy="83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ight Arrow 2"/>
          <p:cNvSpPr>
            <a:spLocks noChangeArrowheads="1"/>
          </p:cNvSpPr>
          <p:nvPr/>
        </p:nvSpPr>
        <p:spPr bwMode="auto">
          <a:xfrm>
            <a:off x="4357688" y="2143125"/>
            <a:ext cx="1857375" cy="1071563"/>
          </a:xfrm>
          <a:prstGeom prst="rightArrow">
            <a:avLst>
              <a:gd name="adj1" fmla="val 50000"/>
              <a:gd name="adj2" fmla="val 50002"/>
            </a:avLst>
          </a:prstGeom>
          <a:noFill/>
          <a:ln w="381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5" y="2500313"/>
            <a:ext cx="17145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 present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758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28600" y="1414463"/>
            <a:ext cx="8610600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tx2"/>
                </a:solidFill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tx2"/>
                </a:solidFill>
              </a:rPr>
              <a:t>		</a:t>
            </a:r>
            <a:r>
              <a:rPr lang="en-US" sz="3200" b="1" dirty="0">
                <a:solidFill>
                  <a:srgbClr val="C00000"/>
                </a:solidFill>
              </a:rPr>
              <a:t>c.  Lobes:  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/>
                </a:solidFill>
              </a:rPr>
              <a:t>			1.  Attached to cricoid cartilage 				by ligaments 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/>
                </a:solidFill>
              </a:rPr>
              <a:t>			2.  Medial surface adapted to 					larynx and trachea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2"/>
                </a:solidFill>
              </a:rPr>
              <a:t>		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0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-396552" y="1268759"/>
            <a:ext cx="5328592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	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 Isthmus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	</a:t>
            </a:r>
            <a:r>
              <a:rPr lang="en-US" sz="2000" dirty="0" smtClean="0"/>
              <a:t>1</a:t>
            </a:r>
            <a:r>
              <a:rPr lang="en-US" sz="2000" dirty="0"/>
              <a:t>. 1.25 cm x 1.25 cm 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dirty="0"/>
              <a:t>2.  Crosses </a:t>
            </a:r>
            <a:r>
              <a:rPr lang="en-US" sz="2000" dirty="0" smtClean="0"/>
              <a:t>the</a:t>
            </a:r>
            <a:r>
              <a:rPr lang="en-US" sz="2000" dirty="0"/>
              <a:t> </a:t>
            </a:r>
            <a:r>
              <a:rPr lang="en-US" sz="2000" dirty="0" smtClean="0"/>
              <a:t>tracheal </a:t>
            </a:r>
            <a:r>
              <a:rPr lang="en-US" sz="2000" dirty="0"/>
              <a:t>rings   ~2-4 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 </a:t>
            </a:r>
            <a:r>
              <a:rPr lang="en-US" sz="2000" dirty="0" smtClean="0"/>
              <a:t>         3</a:t>
            </a:r>
            <a:r>
              <a:rPr lang="en-US" sz="2000" dirty="0"/>
              <a:t>.  </a:t>
            </a:r>
            <a:r>
              <a:rPr lang="en-US" sz="2000" dirty="0" smtClean="0"/>
              <a:t>Occasionally absent</a:t>
            </a:r>
            <a:endParaRPr lang="en-US" sz="2000" dirty="0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4348808" y="2015609"/>
            <a:ext cx="2286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5" descr="18F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58745"/>
            <a:ext cx="5082268" cy="3246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4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07504" y="919621"/>
            <a:ext cx="892899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chemeClr val="tx2"/>
                </a:solidFill>
              </a:rPr>
              <a:t>	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6.  Highly vascular gland supplied by four large arteries</a:t>
            </a:r>
          </a:p>
          <a:p>
            <a:pPr marL="457200" indent="-457200">
              <a:buFontTx/>
              <a:buAutoNum type="alphaLcPeriod"/>
            </a:pPr>
            <a:r>
              <a:rPr lang="en-US" sz="2400" b="1" dirty="0" smtClean="0">
                <a:solidFill>
                  <a:schemeClr val="tx2"/>
                </a:solidFill>
              </a:rPr>
              <a:t>R &amp; L inferior thyroid artery </a:t>
            </a:r>
            <a:r>
              <a:rPr lang="en-US" sz="2400" b="1" dirty="0">
                <a:solidFill>
                  <a:schemeClr val="tx2"/>
                </a:solidFill>
              </a:rPr>
              <a:t>a branch of </a:t>
            </a:r>
            <a:r>
              <a:rPr lang="en-US" sz="2400" b="1" dirty="0" err="1">
                <a:solidFill>
                  <a:schemeClr val="tx2"/>
                </a:solidFill>
              </a:rPr>
              <a:t>thyrocervical</a:t>
            </a:r>
            <a:r>
              <a:rPr lang="en-US" sz="2400" b="1" dirty="0">
                <a:solidFill>
                  <a:schemeClr val="tx2"/>
                </a:solidFill>
              </a:rPr>
              <a:t> trunk </a:t>
            </a:r>
            <a:endParaRPr lang="en-US" sz="2400" b="1" dirty="0" smtClean="0">
              <a:solidFill>
                <a:schemeClr val="tx2"/>
              </a:solidFill>
            </a:endParaRPr>
          </a:p>
          <a:p>
            <a:r>
              <a:rPr lang="en-US" sz="2400" b="1" dirty="0" smtClean="0">
                <a:solidFill>
                  <a:schemeClr val="tx2"/>
                </a:solidFill>
              </a:rPr>
              <a:t> b.  R &amp; L superior thyroid artery a branch </a:t>
            </a:r>
            <a:r>
              <a:rPr lang="en-US" sz="2400" b="1" dirty="0">
                <a:solidFill>
                  <a:schemeClr val="tx2"/>
                </a:solidFill>
              </a:rPr>
              <a:t>of ext. carotid a</a:t>
            </a:r>
            <a:r>
              <a:rPr lang="en-US" sz="2400" b="1" dirty="0" smtClean="0">
                <a:solidFill>
                  <a:schemeClr val="tx2"/>
                </a:solidFill>
              </a:rPr>
              <a:t>.</a:t>
            </a:r>
          </a:p>
          <a:p>
            <a:r>
              <a:rPr lang="en-US" sz="2400" b="1" dirty="0" smtClean="0">
                <a:solidFill>
                  <a:schemeClr val="tx2"/>
                </a:solidFill>
              </a:rPr>
              <a:t>c. Thyroid </a:t>
            </a:r>
            <a:r>
              <a:rPr lang="en-US" sz="2400" b="1" dirty="0" err="1" smtClean="0">
                <a:solidFill>
                  <a:schemeClr val="tx2"/>
                </a:solidFill>
              </a:rPr>
              <a:t>ima</a:t>
            </a:r>
            <a:r>
              <a:rPr lang="en-US" sz="2400" b="1" dirty="0" smtClean="0">
                <a:solidFill>
                  <a:schemeClr val="tx2"/>
                </a:solidFill>
              </a:rPr>
              <a:t> if present a </a:t>
            </a:r>
            <a:r>
              <a:rPr lang="en-US" sz="2400" b="1" dirty="0" err="1" smtClean="0">
                <a:solidFill>
                  <a:schemeClr val="tx2"/>
                </a:solidFill>
              </a:rPr>
              <a:t>branck</a:t>
            </a:r>
            <a:r>
              <a:rPr lang="en-US" sz="2400" b="1" dirty="0" smtClean="0">
                <a:solidFill>
                  <a:schemeClr val="tx2"/>
                </a:solidFill>
              </a:rPr>
              <a:t> of aorta.</a:t>
            </a:r>
            <a:endParaRPr lang="en-US" sz="2400" b="1" dirty="0">
              <a:solidFill>
                <a:schemeClr val="tx2"/>
              </a:solidFill>
            </a:endParaRPr>
          </a:p>
          <a:p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21507" name="Picture 3" descr=" 10_13.jpg                                                      00006EF0temp05                         BBA6EA72: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352800"/>
            <a:ext cx="5715000" cy="303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790700" y="3790950"/>
            <a:ext cx="762000" cy="38100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6896100" y="4895850"/>
            <a:ext cx="762000" cy="38100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809750" y="5772150"/>
            <a:ext cx="762000" cy="38100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843808" y="734955"/>
            <a:ext cx="3670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Thyroid gland vascular,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05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026"/>
          <p:cNvSpPr txBox="1">
            <a:spLocks noChangeArrowheads="1"/>
          </p:cNvSpPr>
          <p:nvPr/>
        </p:nvSpPr>
        <p:spPr bwMode="auto">
          <a:xfrm>
            <a:off x="1403648" y="44624"/>
            <a:ext cx="656800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	</a:t>
            </a:r>
            <a:r>
              <a:rPr lang="en-US" sz="2400" b="1" dirty="0" smtClean="0">
                <a:solidFill>
                  <a:srgbClr val="C00000"/>
                </a:solidFill>
              </a:rPr>
              <a:t>Thyroid gland vascular, </a:t>
            </a:r>
            <a:endParaRPr lang="en-US" sz="4000" b="1" dirty="0" smtClean="0">
              <a:solidFill>
                <a:srgbClr val="C00000"/>
              </a:solidFill>
            </a:endParaRPr>
          </a:p>
          <a:p>
            <a:pPr marL="457200" indent="-457200">
              <a:buAutoNum type="arabicPeriod" startAt="7"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Drained by R &amp; L superior,  middle and inferior thyroid veins </a:t>
            </a:r>
          </a:p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They drain into int. jugular vein.</a:t>
            </a:r>
          </a:p>
          <a:p>
            <a:pPr marL="457200" indent="-457200">
              <a:buAutoNum type="alphaLcPeriod"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Veins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arise from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plexus </a:t>
            </a:r>
          </a:p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b.  on anterior surface of gland</a:t>
            </a:r>
          </a:p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.  Extend over anterior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surface of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trachea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200" dirty="0"/>
              <a:t>		</a:t>
            </a:r>
          </a:p>
        </p:txBody>
      </p:sp>
      <p:sp>
        <p:nvSpPr>
          <p:cNvPr id="69637" name="Text Box 1029"/>
          <p:cNvSpPr txBox="1">
            <a:spLocks noChangeArrowheads="1"/>
          </p:cNvSpPr>
          <p:nvPr/>
        </p:nvSpPr>
        <p:spPr bwMode="auto">
          <a:xfrm>
            <a:off x="2590800" y="4648200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418" y="2583102"/>
            <a:ext cx="7145573" cy="413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90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52400" y="1447800"/>
            <a:ext cx="9144000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	</a:t>
            </a:r>
            <a:r>
              <a:rPr lang="en-US" sz="1800" dirty="0">
                <a:solidFill>
                  <a:srgbClr val="C00000"/>
                </a:solidFill>
              </a:rPr>
              <a:t>Thyroid gland, continued …</a:t>
            </a:r>
            <a:endParaRPr lang="en-US" sz="2000" dirty="0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200" dirty="0"/>
              <a:t>		</a:t>
            </a:r>
          </a:p>
          <a:p>
            <a:r>
              <a:rPr lang="en-US" sz="3200" dirty="0"/>
              <a:t>	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d.  Lymph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vessel</a:t>
            </a:r>
          </a:p>
          <a:p>
            <a:r>
              <a:rPr lang="en-US" sz="2800" dirty="0" smtClean="0"/>
              <a:t>1</a:t>
            </a:r>
            <a:r>
              <a:rPr lang="en-US" sz="2800" dirty="0"/>
              <a:t>.  In interlobular </a:t>
            </a:r>
            <a:r>
              <a:rPr lang="en-US" sz="2800" dirty="0" smtClean="0"/>
              <a:t>connective tissue </a:t>
            </a:r>
            <a:r>
              <a:rPr lang="en-US" sz="2800" dirty="0"/>
              <a:t>between lobes</a:t>
            </a:r>
          </a:p>
          <a:p>
            <a:r>
              <a:rPr lang="en-US" sz="2800" dirty="0" smtClean="0"/>
              <a:t>2</a:t>
            </a:r>
            <a:r>
              <a:rPr lang="en-US" sz="2800" dirty="0"/>
              <a:t>.  Connect with network in wall of </a:t>
            </a:r>
            <a:r>
              <a:rPr lang="en-US" sz="2800" dirty="0" smtClean="0"/>
              <a:t>gland</a:t>
            </a:r>
            <a:endParaRPr lang="en-US" sz="2800" dirty="0"/>
          </a:p>
          <a:p>
            <a:r>
              <a:rPr lang="en-US" sz="2800" dirty="0" smtClean="0"/>
              <a:t>3</a:t>
            </a:r>
            <a:r>
              <a:rPr lang="en-US" sz="2800" dirty="0"/>
              <a:t>. </a:t>
            </a:r>
            <a:r>
              <a:rPr lang="en-US" sz="2800" dirty="0" smtClean="0"/>
              <a:t>drain into deep cervical LN.  </a:t>
            </a:r>
            <a:r>
              <a:rPr lang="en-US" sz="2800" dirty="0"/>
              <a:t>terminate </a:t>
            </a:r>
            <a:r>
              <a:rPr lang="en-US" sz="2800" dirty="0" smtClean="0"/>
              <a:t>in thoracic </a:t>
            </a:r>
            <a:r>
              <a:rPr lang="en-US" sz="2800" dirty="0"/>
              <a:t>and  </a:t>
            </a:r>
            <a:r>
              <a:rPr lang="en-US" sz="2800" dirty="0" smtClean="0"/>
              <a:t> </a:t>
            </a:r>
            <a:r>
              <a:rPr lang="en-US" sz="2800" dirty="0"/>
              <a:t>right lymphatic ducts</a:t>
            </a:r>
            <a:r>
              <a:rPr lang="en-US" sz="2400" dirty="0"/>
              <a:t>  </a:t>
            </a:r>
            <a:endParaRPr lang="en-US" sz="2400" dirty="0" smtClean="0"/>
          </a:p>
          <a:p>
            <a:r>
              <a:rPr lang="en-US" sz="2400" dirty="0" smtClean="0"/>
              <a:t>4. Few lymph vessels drain into </a:t>
            </a:r>
            <a:r>
              <a:rPr lang="en-US" sz="2400" dirty="0" err="1" smtClean="0"/>
              <a:t>paratracheal</a:t>
            </a:r>
            <a:r>
              <a:rPr lang="en-US" sz="2400" dirty="0" smtClean="0"/>
              <a:t> LN.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53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52400" y="1447800"/>
            <a:ext cx="44958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	</a:t>
            </a:r>
            <a:endParaRPr lang="en-US" sz="2800" dirty="0"/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8.  Muscular landmarks </a:t>
            </a:r>
          </a:p>
          <a:p>
            <a:r>
              <a:rPr lang="en-US" sz="2400" dirty="0"/>
              <a:t>	</a:t>
            </a:r>
            <a:r>
              <a:rPr lang="en-US" sz="2000" dirty="0"/>
              <a:t>a.  Sternocleidomastoid 		     muscles lie laterally</a:t>
            </a:r>
          </a:p>
          <a:p>
            <a:r>
              <a:rPr lang="en-US" sz="2000" dirty="0"/>
              <a:t>	b.  </a:t>
            </a:r>
            <a:r>
              <a:rPr lang="en-US" sz="2000" dirty="0" err="1"/>
              <a:t>Longus</a:t>
            </a:r>
            <a:r>
              <a:rPr lang="en-US" sz="2000" dirty="0"/>
              <a:t> </a:t>
            </a:r>
            <a:r>
              <a:rPr lang="en-US" sz="2000" dirty="0" err="1"/>
              <a:t>colli</a:t>
            </a:r>
            <a:r>
              <a:rPr lang="en-US" sz="2000" dirty="0"/>
              <a:t> (</a:t>
            </a:r>
            <a:r>
              <a:rPr lang="en-US" sz="2000" dirty="0" err="1"/>
              <a:t>prevertebral</a:t>
            </a:r>
            <a:r>
              <a:rPr lang="en-US" sz="2000" dirty="0"/>
              <a:t>) 	     muscles lie posteriorly</a:t>
            </a:r>
          </a:p>
          <a:p>
            <a:r>
              <a:rPr lang="en-US" sz="2000" dirty="0"/>
              <a:t>	c.  “Strap” muscles lie 		     anteriorly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2800" dirty="0"/>
              <a:t>		</a:t>
            </a:r>
          </a:p>
        </p:txBody>
      </p:sp>
      <p:pic>
        <p:nvPicPr>
          <p:cNvPr id="23555" name="Picture 3" descr=" 07_15.jpg                                                      0007A02Asue1                           B746AFEA: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419600" cy="39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419600" y="4419600"/>
            <a:ext cx="1447800" cy="30480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210300" y="6191250"/>
            <a:ext cx="1676400" cy="45720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248400" y="62484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Strap Muscles</a:t>
            </a:r>
          </a:p>
        </p:txBody>
      </p:sp>
      <p:sp>
        <p:nvSpPr>
          <p:cNvPr id="23559" name="Arc 7"/>
          <p:cNvSpPr>
            <a:spLocks/>
          </p:cNvSpPr>
          <p:nvPr/>
        </p:nvSpPr>
        <p:spPr bwMode="auto">
          <a:xfrm>
            <a:off x="7239000" y="5037138"/>
            <a:ext cx="517525" cy="452437"/>
          </a:xfrm>
          <a:custGeom>
            <a:avLst/>
            <a:gdLst>
              <a:gd name="G0" fmla="+- 0 0 0"/>
              <a:gd name="G1" fmla="+- 21408 0 0"/>
              <a:gd name="G2" fmla="+- 21600 0 0"/>
              <a:gd name="T0" fmla="*/ 2868 w 20928"/>
              <a:gd name="T1" fmla="*/ 0 h 21408"/>
              <a:gd name="T2" fmla="*/ 20928 w 20928"/>
              <a:gd name="T3" fmla="*/ 16065 h 21408"/>
              <a:gd name="T4" fmla="*/ 0 w 20928"/>
              <a:gd name="T5" fmla="*/ 21408 h 2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28" h="21408" fill="none" extrusionOk="0">
                <a:moveTo>
                  <a:pt x="2868" y="-1"/>
                </a:moveTo>
                <a:cubicBezTo>
                  <a:pt x="11601" y="1169"/>
                  <a:pt x="18748" y="7527"/>
                  <a:pt x="20928" y="16064"/>
                </a:cubicBezTo>
              </a:path>
              <a:path w="20928" h="21408" stroke="0" extrusionOk="0">
                <a:moveTo>
                  <a:pt x="2868" y="-1"/>
                </a:moveTo>
                <a:cubicBezTo>
                  <a:pt x="11601" y="1169"/>
                  <a:pt x="18748" y="7527"/>
                  <a:pt x="20928" y="16064"/>
                </a:cubicBezTo>
                <a:lnTo>
                  <a:pt x="0" y="21408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7162800" y="5181600"/>
            <a:ext cx="381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0" y="1447800"/>
            <a:ext cx="914400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	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	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 Autonomic innervation via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a.  Cervical portion of sympathetic  				trunk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b.  Parasympathetic fibers arise from     		     	</a:t>
            </a:r>
            <a:r>
              <a:rPr lang="en-US" sz="3200" dirty="0" err="1"/>
              <a:t>Vagus</a:t>
            </a:r>
            <a:r>
              <a:rPr lang="en-US" sz="3200" dirty="0"/>
              <a:t> X</a:t>
            </a:r>
            <a:endParaRPr lang="en-US" sz="2800" dirty="0"/>
          </a:p>
          <a:p>
            <a:pPr>
              <a:spcBef>
                <a:spcPct val="50000"/>
              </a:spcBef>
            </a:pP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67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8089327" cy="457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654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0700" y="260648"/>
            <a:ext cx="6629400" cy="609600"/>
          </a:xfrm>
        </p:spPr>
        <p:txBody>
          <a:bodyPr>
            <a:normAutofit fontScale="90000"/>
          </a:bodyPr>
          <a:lstStyle/>
          <a:p>
            <a:r>
              <a:rPr lang="en-US"/>
              <a:t>Gross Anatomy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838200"/>
            <a:ext cx="3810000" cy="57912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Located in neck</a:t>
            </a:r>
          </a:p>
          <a:p>
            <a:pPr lvl="1"/>
            <a:r>
              <a:rPr lang="en-US" sz="2400" dirty="0"/>
              <a:t>lobes</a:t>
            </a:r>
          </a:p>
          <a:p>
            <a:pPr lvl="1"/>
            <a:r>
              <a:rPr lang="en-US" sz="2400" dirty="0"/>
              <a:t>isthmus</a:t>
            </a:r>
          </a:p>
          <a:p>
            <a:r>
              <a:rPr lang="en-US" sz="2800" dirty="0"/>
              <a:t>Relations</a:t>
            </a:r>
          </a:p>
          <a:p>
            <a:pPr lvl="1"/>
            <a:r>
              <a:rPr lang="en-US" sz="2400" dirty="0"/>
              <a:t>Larynx</a:t>
            </a:r>
          </a:p>
          <a:p>
            <a:pPr lvl="1"/>
            <a:r>
              <a:rPr lang="en-US" sz="2400" dirty="0"/>
              <a:t>Trachea</a:t>
            </a:r>
          </a:p>
          <a:p>
            <a:pPr lvl="1"/>
            <a:r>
              <a:rPr lang="en-US" sz="2400" dirty="0"/>
              <a:t>Recurrent laryngeal nerves</a:t>
            </a:r>
          </a:p>
          <a:p>
            <a:pPr lvl="1"/>
            <a:r>
              <a:rPr lang="en-US" sz="2400" dirty="0"/>
              <a:t>Parathyroid glands</a:t>
            </a:r>
          </a:p>
          <a:p>
            <a:pPr lvl="1"/>
            <a:r>
              <a:rPr lang="en-US" sz="2400" dirty="0"/>
              <a:t>Carotid sheath</a:t>
            </a:r>
          </a:p>
          <a:p>
            <a:r>
              <a:rPr lang="en-US" sz="2800" dirty="0"/>
              <a:t>Blood supply</a:t>
            </a:r>
          </a:p>
          <a:p>
            <a:pPr lvl="1"/>
            <a:r>
              <a:rPr lang="en-US" sz="2400" dirty="0"/>
              <a:t>Sup. thyroidal a.</a:t>
            </a:r>
          </a:p>
          <a:p>
            <a:pPr lvl="1"/>
            <a:r>
              <a:rPr lang="en-US" sz="2400" dirty="0"/>
              <a:t>Inf. thyroidal a.</a:t>
            </a:r>
          </a:p>
        </p:txBody>
      </p:sp>
      <p:pic>
        <p:nvPicPr>
          <p:cNvPr id="22534" name="Picture 6" descr="C:\My Documents\PHYS 628\Images\Thyroid Gross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1466850"/>
            <a:ext cx="4724400" cy="4914900"/>
          </a:xfrm>
        </p:spPr>
      </p:pic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2438400" y="1981200"/>
            <a:ext cx="4876800" cy="1295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>
            <a:prstShdw prst="shdw17" dist="17961" dir="27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3333CC"/>
              </a:solidFill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V="1">
            <a:off x="2286000" y="1676400"/>
            <a:ext cx="5029200" cy="1295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>
            <a:prstShdw prst="shdw17" dist="17961" dir="27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3333CC"/>
              </a:solidFill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2514600" y="3352800"/>
            <a:ext cx="480060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>
            <a:prstShdw prst="shdw17" dist="17961" dir="27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3333CC"/>
              </a:solidFill>
            </a:endParaRP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V="1">
            <a:off x="3581400" y="1600200"/>
            <a:ext cx="3048000" cy="4419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>
            <a:prstShdw prst="shdw17" dist="17961" dir="27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3333CC"/>
              </a:solidFill>
            </a:endParaRPr>
          </a:p>
        </p:txBody>
      </p:sp>
      <p:sp>
        <p:nvSpPr>
          <p:cNvPr id="22541" name="Freeform 13"/>
          <p:cNvSpPr>
            <a:spLocks/>
          </p:cNvSpPr>
          <p:nvPr/>
        </p:nvSpPr>
        <p:spPr bwMode="auto">
          <a:xfrm>
            <a:off x="2133600" y="1600200"/>
            <a:ext cx="5943600" cy="1219200"/>
          </a:xfrm>
          <a:custGeom>
            <a:avLst/>
            <a:gdLst>
              <a:gd name="T0" fmla="*/ 0 w 3744"/>
              <a:gd name="T1" fmla="*/ 0 h 768"/>
              <a:gd name="T2" fmla="*/ 1488 w 3744"/>
              <a:gd name="T3" fmla="*/ 0 h 768"/>
              <a:gd name="T4" fmla="*/ 3744 w 3744"/>
              <a:gd name="T5" fmla="*/ 720 h 768"/>
              <a:gd name="T6" fmla="*/ 1488 w 3744"/>
              <a:gd name="T7" fmla="*/ 0 h 768"/>
              <a:gd name="T8" fmla="*/ 2784 w 3744"/>
              <a:gd name="T9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4" h="768">
                <a:moveTo>
                  <a:pt x="0" y="0"/>
                </a:moveTo>
                <a:lnTo>
                  <a:pt x="1488" y="0"/>
                </a:lnTo>
                <a:lnTo>
                  <a:pt x="3744" y="720"/>
                </a:lnTo>
                <a:lnTo>
                  <a:pt x="1488" y="0"/>
                </a:lnTo>
                <a:lnTo>
                  <a:pt x="2784" y="768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>
            <a:prstShdw prst="shdw17" dist="17961" dir="27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3333CC"/>
              </a:solidFill>
            </a:endParaRP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3200400" y="4267200"/>
            <a:ext cx="609600" cy="0"/>
          </a:xfrm>
          <a:prstGeom prst="line">
            <a:avLst/>
          </a:prstGeom>
          <a:noFill/>
          <a:ln w="3810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ffectLst>
            <a:prstShdw prst="shdw17" dist="17961" dir="27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3333CC"/>
              </a:solidFill>
            </a:endParaRPr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3505200" y="6629400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>
            <a:prstShdw prst="shdw17" dist="17961" dir="2700000">
              <a:srgbClr val="FFFFFF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344130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  <p:bldP spid="22537" grpId="0" animBg="1"/>
      <p:bldP spid="22538" grpId="0" animBg="1"/>
      <p:bldP spid="22539" grpId="0" animBg="1"/>
      <p:bldP spid="22540" grpId="0" animBg="1"/>
      <p:bldP spid="22541" grpId="0" animBg="1"/>
      <p:bldP spid="22542" grpId="0" animBg="1"/>
      <p:bldP spid="225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228600" y="1462088"/>
            <a:ext cx="9144000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Times" charset="0"/>
              <a:buNone/>
            </a:pPr>
            <a:r>
              <a:rPr lang="en-US" sz="3200" dirty="0"/>
              <a:t>		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   Treatment considerations	</a:t>
            </a:r>
            <a:r>
              <a:rPr lang="en-US" sz="3200" dirty="0"/>
              <a:t>	</a:t>
            </a:r>
          </a:p>
          <a:p>
            <a:pPr>
              <a:spcBef>
                <a:spcPct val="50000"/>
              </a:spcBef>
              <a:buFont typeface="Times" charset="0"/>
              <a:buNone/>
            </a:pPr>
            <a:r>
              <a:rPr lang="en-US" sz="3200" dirty="0"/>
              <a:t>			</a:t>
            </a:r>
            <a:r>
              <a:rPr lang="en-US" sz="2800" dirty="0"/>
              <a:t>a.  Superior thyroid artery is 				     		accompanied by superior        				laryngeal nerve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			b.  Inferior thyroid artery is 				     		accompanied by recurrent 		 			laryngeal nerve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32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81750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1027"/>
          <p:cNvSpPr txBox="1">
            <a:spLocks noChangeArrowheads="1"/>
          </p:cNvSpPr>
          <p:nvPr/>
        </p:nvSpPr>
        <p:spPr bwMode="auto">
          <a:xfrm>
            <a:off x="304800" y="2590800"/>
            <a:ext cx="3429000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c.  Damaging nerves results in partial or total paralysis of larynx</a:t>
            </a:r>
          </a:p>
          <a:p>
            <a:pPr>
              <a:spcBef>
                <a:spcPct val="50000"/>
              </a:spcBef>
            </a:pPr>
            <a:r>
              <a:rPr lang="en-US" sz="2400"/>
              <a:t>d.  Bordered by neurovascular structures contained in carotid sheath</a:t>
            </a:r>
            <a:endParaRPr lang="en-US" sz="2800"/>
          </a:p>
        </p:txBody>
      </p:sp>
      <p:pic>
        <p:nvPicPr>
          <p:cNvPr id="70660" name="Picture 1028" descr="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5410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2" name="AutoShape 1030"/>
          <p:cNvSpPr>
            <a:spLocks noChangeArrowheads="1"/>
          </p:cNvSpPr>
          <p:nvPr/>
        </p:nvSpPr>
        <p:spPr bwMode="auto">
          <a:xfrm>
            <a:off x="4800600" y="3886200"/>
            <a:ext cx="990600" cy="381000"/>
          </a:xfrm>
          <a:custGeom>
            <a:avLst/>
            <a:gdLst>
              <a:gd name="G0" fmla="+- -447214 0 0"/>
              <a:gd name="G1" fmla="+- -11525076 0 0"/>
              <a:gd name="G2" fmla="+- -447214 0 -11525076"/>
              <a:gd name="G3" fmla="+- 10800 0 0"/>
              <a:gd name="G4" fmla="+- 0 0 -447214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332 0 0"/>
              <a:gd name="G9" fmla="+- 0 0 -11525076"/>
              <a:gd name="G10" fmla="+- 8332 0 2700"/>
              <a:gd name="G11" fmla="cos G10 -447214"/>
              <a:gd name="G12" fmla="sin G10 -447214"/>
              <a:gd name="G13" fmla="cos 13500 -447214"/>
              <a:gd name="G14" fmla="sin 13500 -447214"/>
              <a:gd name="G15" fmla="+- G11 10800 0"/>
              <a:gd name="G16" fmla="+- G12 10800 0"/>
              <a:gd name="G17" fmla="+- G13 10800 0"/>
              <a:gd name="G18" fmla="+- G14 10800 0"/>
              <a:gd name="G19" fmla="*/ 8332 1 2"/>
              <a:gd name="G20" fmla="+- G19 5400 0"/>
              <a:gd name="G21" fmla="cos G20 -447214"/>
              <a:gd name="G22" fmla="sin G20 -447214"/>
              <a:gd name="G23" fmla="+- G21 10800 0"/>
              <a:gd name="G24" fmla="+- G12 G23 G22"/>
              <a:gd name="G25" fmla="+- G22 G23 G11"/>
              <a:gd name="G26" fmla="cos 10800 -447214"/>
              <a:gd name="G27" fmla="sin 10800 -447214"/>
              <a:gd name="G28" fmla="cos 8332 -447214"/>
              <a:gd name="G29" fmla="sin 8332 -447214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525076"/>
              <a:gd name="G36" fmla="sin G34 -11525076"/>
              <a:gd name="G37" fmla="+/ -11525076 -447214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332 G39"/>
              <a:gd name="G43" fmla="sin 8332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547 w 21600"/>
              <a:gd name="T5" fmla="*/ 2 h 21600"/>
              <a:gd name="T6" fmla="*/ 1258 w 21600"/>
              <a:gd name="T7" fmla="*/ 10109 h 21600"/>
              <a:gd name="T8" fmla="*/ 10604 w 21600"/>
              <a:gd name="T9" fmla="*/ 2470 h 21600"/>
              <a:gd name="T10" fmla="*/ 24204 w 21600"/>
              <a:gd name="T11" fmla="*/ 9195 h 21600"/>
              <a:gd name="T12" fmla="*/ 20765 w 21600"/>
              <a:gd name="T13" fmla="*/ 13569 h 21600"/>
              <a:gd name="T14" fmla="*/ 16392 w 21600"/>
              <a:gd name="T15" fmla="*/ 1013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9072" y="9810"/>
                </a:moveTo>
                <a:cubicBezTo>
                  <a:pt x="18571" y="5621"/>
                  <a:pt x="15018" y="2468"/>
                  <a:pt x="10800" y="2468"/>
                </a:cubicBezTo>
                <a:cubicBezTo>
                  <a:pt x="6431" y="2467"/>
                  <a:pt x="2805" y="5841"/>
                  <a:pt x="2489" y="10198"/>
                </a:cubicBezTo>
                <a:lnTo>
                  <a:pt x="28" y="10020"/>
                </a:lnTo>
                <a:cubicBezTo>
                  <a:pt x="437" y="4372"/>
                  <a:pt x="5137" y="-1"/>
                  <a:pt x="10800" y="0"/>
                </a:cubicBezTo>
                <a:cubicBezTo>
                  <a:pt x="16268" y="0"/>
                  <a:pt x="20873" y="4087"/>
                  <a:pt x="21523" y="9516"/>
                </a:cubicBezTo>
                <a:lnTo>
                  <a:pt x="24204" y="9195"/>
                </a:lnTo>
                <a:lnTo>
                  <a:pt x="20765" y="13569"/>
                </a:lnTo>
                <a:lnTo>
                  <a:pt x="16392" y="10130"/>
                </a:lnTo>
                <a:lnTo>
                  <a:pt x="19072" y="981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Line 1032"/>
          <p:cNvSpPr>
            <a:spLocks noChangeShapeType="1"/>
          </p:cNvSpPr>
          <p:nvPr/>
        </p:nvSpPr>
        <p:spPr bwMode="auto">
          <a:xfrm flipV="1">
            <a:off x="3505200" y="4076700"/>
            <a:ext cx="1371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7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52400" y="1447800"/>
            <a:ext cx="9144000" cy="494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C00000"/>
                </a:solidFill>
              </a:rPr>
              <a:t>	Thyroid gland, continued …</a:t>
            </a:r>
            <a:endParaRPr lang="en-US" sz="3200" dirty="0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3200" dirty="0"/>
              <a:t>		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Pretracheal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fascia:  </a:t>
            </a:r>
          </a:p>
          <a:p>
            <a:r>
              <a:rPr lang="en-US" sz="3200" dirty="0"/>
              <a:t>			</a:t>
            </a:r>
            <a:r>
              <a:rPr lang="en-US" sz="2800" dirty="0"/>
              <a:t>a.  surrounds thyroid</a:t>
            </a:r>
          </a:p>
          <a:p>
            <a:r>
              <a:rPr lang="en-US" sz="2800" dirty="0"/>
              <a:t>			b.  Extends from hyoid bone to 					fibrous pericardium</a:t>
            </a:r>
          </a:p>
          <a:p>
            <a:r>
              <a:rPr lang="en-US" sz="2800" dirty="0"/>
              <a:t>			c.  Encloses trachea, larynx, 						pharynx, thyroid</a:t>
            </a:r>
          </a:p>
          <a:p>
            <a:r>
              <a:rPr lang="en-US" sz="2800" dirty="0"/>
              <a:t>			d.  </a:t>
            </a:r>
            <a:r>
              <a:rPr lang="en-US" sz="2800" dirty="0" err="1"/>
              <a:t>Parathyroids</a:t>
            </a:r>
            <a:r>
              <a:rPr lang="en-US" sz="2800" dirty="0"/>
              <a:t> and venous 						plexus lie between layers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3200" dirty="0"/>
              <a:t>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857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026"/>
          <p:cNvSpPr txBox="1">
            <a:spLocks noChangeArrowheads="1"/>
          </p:cNvSpPr>
          <p:nvPr/>
        </p:nvSpPr>
        <p:spPr bwMode="auto">
          <a:xfrm>
            <a:off x="228600" y="1295400"/>
            <a:ext cx="91440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Pretracheal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fascia,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sz="3200" dirty="0"/>
              <a:t>		d.  Fascia more dense anteriorly</a:t>
            </a:r>
          </a:p>
          <a:p>
            <a:r>
              <a:rPr lang="en-US" sz="3200" dirty="0"/>
              <a:t>			</a:t>
            </a:r>
            <a:r>
              <a:rPr lang="en-US" sz="2800" dirty="0"/>
              <a:t>1.  Thyroid enlargement often 				     occurs posteriorly</a:t>
            </a:r>
          </a:p>
          <a:p>
            <a:r>
              <a:rPr lang="en-US" sz="2800" dirty="0"/>
              <a:t>			2.  May compress trachea, 				    	     esophagus</a:t>
            </a:r>
          </a:p>
          <a:p>
            <a:r>
              <a:rPr lang="en-US" sz="2800" dirty="0"/>
              <a:t>			3.  1</a:t>
            </a:r>
            <a:r>
              <a:rPr lang="en-US" sz="2800" baseline="30000" dirty="0"/>
              <a:t>st</a:t>
            </a:r>
            <a:r>
              <a:rPr lang="en-US" sz="2800" dirty="0"/>
              <a:t> symptom may </a:t>
            </a:r>
            <a:r>
              <a:rPr lang="en-US" sz="2800" dirty="0" smtClean="0"/>
              <a:t>be  </a:t>
            </a:r>
            <a:r>
              <a:rPr lang="en-US" sz="2800" dirty="0"/>
              <a:t>hoarseness, difficulty </a:t>
            </a:r>
            <a:r>
              <a:rPr lang="en-US" sz="2800" dirty="0" smtClean="0"/>
              <a:t>swallowing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866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>
              <a:defRPr/>
            </a:pPr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Parathyroid glands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GB" dirty="0" smtClean="0"/>
              <a:t>Two pairs: Superior and Inferior</a:t>
            </a:r>
          </a:p>
          <a:p>
            <a:pPr algn="just" rtl="0"/>
            <a:r>
              <a:rPr lang="en-GB" dirty="0" smtClean="0"/>
              <a:t>Weight is about </a:t>
            </a:r>
            <a:r>
              <a:rPr lang="en-US" dirty="0" smtClean="0"/>
              <a:t>50 to 70 </a:t>
            </a:r>
            <a:r>
              <a:rPr lang="en-US" baseline="30000" dirty="0" smtClean="0"/>
              <a:t>mg</a:t>
            </a:r>
          </a:p>
          <a:p>
            <a:pPr algn="just" rtl="0"/>
            <a:r>
              <a:rPr lang="en-US" dirty="0" smtClean="0"/>
              <a:t>Size 5 x 3 x 1 </a:t>
            </a:r>
            <a:r>
              <a:rPr lang="en-US" baseline="30000" dirty="0" smtClean="0"/>
              <a:t>mm</a:t>
            </a:r>
          </a:p>
          <a:p>
            <a:pPr algn="just" rtl="0"/>
            <a:r>
              <a:rPr lang="en-US" dirty="0" smtClean="0"/>
              <a:t>Color of normal parathyroid glands ranges from yellowish brown to reddish brown</a:t>
            </a:r>
          </a:p>
          <a:p>
            <a:pPr algn="just" rtl="0"/>
            <a:r>
              <a:rPr lang="en-US" dirty="0" smtClean="0"/>
              <a:t>87% there are four glands.</a:t>
            </a:r>
          </a:p>
          <a:p>
            <a:pPr algn="just" rtl="0"/>
            <a:r>
              <a:rPr lang="en-US" dirty="0" smtClean="0"/>
              <a:t>Their Arterial supply is usually from Sup. And Inferior Thyroid artery.</a:t>
            </a:r>
          </a:p>
        </p:txBody>
      </p:sp>
    </p:spTree>
    <p:extLst>
      <p:ext uri="{BB962C8B-B14F-4D97-AF65-F5344CB8AC3E}">
        <p14:creationId xmlns:p14="http://schemas.microsoft.com/office/powerpoint/2010/main" val="289525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Parathyroid Glands (</a:t>
            </a:r>
            <a:r>
              <a:rPr lang="en-US" sz="2800" dirty="0" smtClean="0"/>
              <a:t>Posterior view)</a:t>
            </a:r>
            <a:endParaRPr lang="en-US" sz="2800" dirty="0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5257800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Parathyroid Glands are located on the posterior aspect of the thyroid; sometimes the tissue is embedded within thyroid tissue.</a:t>
            </a:r>
          </a:p>
        </p:txBody>
      </p:sp>
      <p:pic>
        <p:nvPicPr>
          <p:cNvPr id="56326" name="Picture 6" descr="mso9AA3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057400"/>
            <a:ext cx="8331200" cy="3124200"/>
          </a:xfrm>
          <a:noFill/>
        </p:spPr>
      </p:pic>
      <p:pic>
        <p:nvPicPr>
          <p:cNvPr id="56329" name="Picture 9" descr="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876800" y="2133600"/>
            <a:ext cx="372745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0" name="Line 10"/>
          <p:cNvSpPr>
            <a:spLocks noChangeShapeType="1"/>
          </p:cNvSpPr>
          <p:nvPr/>
        </p:nvSpPr>
        <p:spPr bwMode="auto">
          <a:xfrm>
            <a:off x="4648200" y="3962400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>
            <a:off x="4648200" y="2590800"/>
            <a:ext cx="3200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0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>
              <a:defRPr/>
            </a:pPr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Surgical Localization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00188"/>
            <a:ext cx="8964488" cy="4525962"/>
          </a:xfrm>
        </p:spPr>
        <p:txBody>
          <a:bodyPr>
            <a:normAutofit/>
          </a:bodyPr>
          <a:lstStyle/>
          <a:p>
            <a:pPr algn="l" rtl="0">
              <a:defRPr/>
            </a:pPr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Superior Parathyroid Glands</a:t>
            </a:r>
          </a:p>
          <a:p>
            <a:pPr lvl="1" algn="just" rtl="0">
              <a:defRPr/>
            </a:pPr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80%</a:t>
            </a:r>
            <a:r>
              <a:rPr lang="en-GB" sz="3200" dirty="0" smtClean="0">
                <a:ea typeface="+mn-ea"/>
              </a:rPr>
              <a:t> they are </a:t>
            </a:r>
            <a:r>
              <a:rPr lang="en-US" sz="3200" dirty="0" smtClean="0">
                <a:ea typeface="+mn-ea"/>
              </a:rPr>
              <a:t>at the </a:t>
            </a:r>
            <a:r>
              <a:rPr lang="en-US" sz="3200" dirty="0" err="1" smtClean="0">
                <a:ea typeface="+mn-ea"/>
              </a:rPr>
              <a:t>cricothyroid</a:t>
            </a:r>
            <a:r>
              <a:rPr lang="en-US" sz="3200" dirty="0" smtClean="0">
                <a:ea typeface="+mn-ea"/>
              </a:rPr>
              <a:t> junction approximately</a:t>
            </a:r>
            <a:r>
              <a:rPr lang="en-US" sz="3200" dirty="0" smtClean="0"/>
              <a:t> </a:t>
            </a:r>
            <a:r>
              <a:rPr lang="en-US" sz="3200" dirty="0" smtClean="0">
                <a:ea typeface="+mn-ea"/>
              </a:rPr>
              <a:t>1 </a:t>
            </a:r>
            <a:r>
              <a:rPr lang="en-US" sz="3200" dirty="0" smtClean="0"/>
              <a:t>c</a:t>
            </a:r>
            <a:r>
              <a:rPr lang="en-US" sz="3200" dirty="0" smtClean="0">
                <a:ea typeface="+mn-ea"/>
              </a:rPr>
              <a:t>m cranial to the juxtaposition of the recurrent</a:t>
            </a:r>
            <a:r>
              <a:rPr lang="en-US" sz="3200" dirty="0" smtClean="0"/>
              <a:t> </a:t>
            </a:r>
            <a:r>
              <a:rPr lang="en-US" sz="3200" dirty="0" smtClean="0">
                <a:ea typeface="+mn-ea"/>
              </a:rPr>
              <a:t>laryngeal nerve and the inferior thyroid artery.</a:t>
            </a:r>
          </a:p>
          <a:p>
            <a:pPr lvl="1" algn="just" rtl="0">
              <a:defRPr/>
            </a:pPr>
            <a:r>
              <a:rPr lang="en-US" sz="3200" dirty="0" smtClean="0"/>
              <a:t>Ectopic glands: it could be </a:t>
            </a:r>
            <a:r>
              <a:rPr lang="en-US" sz="3200" dirty="0" err="1" smtClean="0"/>
              <a:t>intrathyroid</a:t>
            </a:r>
            <a:r>
              <a:rPr lang="en-US" sz="3200" dirty="0" smtClean="0"/>
              <a:t>, </a:t>
            </a:r>
            <a:r>
              <a:rPr lang="en-US" sz="3200" dirty="0" err="1" smtClean="0"/>
              <a:t>paraesophageal</a:t>
            </a:r>
            <a:r>
              <a:rPr lang="en-US" sz="3200" dirty="0" smtClean="0"/>
              <a:t>, </a:t>
            </a:r>
            <a:r>
              <a:rPr lang="en-US" sz="3200" dirty="0" err="1" smtClean="0"/>
              <a:t>retroesophageal</a:t>
            </a:r>
            <a:r>
              <a:rPr lang="en-US" sz="3200" dirty="0" smtClean="0"/>
              <a:t> and </a:t>
            </a:r>
            <a:r>
              <a:rPr lang="en-US" sz="3200" dirty="0" err="1" smtClean="0"/>
              <a:t>mediastinal</a:t>
            </a:r>
            <a:r>
              <a:rPr lang="en-US" sz="3200" dirty="0" smtClean="0"/>
              <a:t> (posterior superior compartment)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11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>
              <a:defRPr/>
            </a:pPr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...Surgical Localization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defRPr/>
            </a:pPr>
            <a:r>
              <a:rPr lang="en-GB" sz="36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Inferior Parathyroid Glands:</a:t>
            </a:r>
          </a:p>
          <a:p>
            <a:pPr lvl="1" algn="just" rtl="0"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variable location</a:t>
            </a:r>
          </a:p>
          <a:p>
            <a:pPr lvl="1" algn="just" rtl="0">
              <a:defRPr/>
            </a:pPr>
            <a:r>
              <a:rPr lang="en-US" dirty="0" smtClean="0">
                <a:ea typeface="+mn-ea"/>
              </a:rPr>
              <a:t>More than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50%</a:t>
            </a:r>
            <a:r>
              <a:rPr lang="en-US" dirty="0" smtClean="0">
                <a:ea typeface="+mn-ea"/>
              </a:rPr>
              <a:t> of the inferior</a:t>
            </a:r>
            <a:r>
              <a:rPr lang="en-US" sz="4000" dirty="0" smtClean="0"/>
              <a:t> </a:t>
            </a:r>
            <a:r>
              <a:rPr lang="en-US" dirty="0" smtClean="0">
                <a:ea typeface="+mn-ea"/>
              </a:rPr>
              <a:t>parathyroid glands are situated near the lower pole</a:t>
            </a:r>
            <a:r>
              <a:rPr lang="en-US" sz="4000" dirty="0" smtClean="0"/>
              <a:t> </a:t>
            </a:r>
            <a:r>
              <a:rPr lang="en-US" dirty="0" smtClean="0">
                <a:ea typeface="+mn-ea"/>
              </a:rPr>
              <a:t>of the thyroid gland</a:t>
            </a:r>
          </a:p>
          <a:p>
            <a:pPr lvl="1" algn="just" rtl="0">
              <a:defRPr/>
            </a:pPr>
            <a:r>
              <a:rPr lang="en-US" dirty="0" smtClean="0">
                <a:ea typeface="+mn-ea"/>
              </a:rPr>
              <a:t>Ectopic glands: it could be situated in </a:t>
            </a:r>
            <a:r>
              <a:rPr lang="en-US" dirty="0" err="1" smtClean="0">
                <a:ea typeface="+mn-ea"/>
              </a:rPr>
              <a:t>thyrothymic</a:t>
            </a:r>
            <a:r>
              <a:rPr lang="en-US" dirty="0" smtClean="0">
                <a:ea typeface="+mn-ea"/>
              </a:rPr>
              <a:t> ligament (28%) or </a:t>
            </a:r>
            <a:r>
              <a:rPr lang="en-US" dirty="0" err="1" smtClean="0">
                <a:ea typeface="+mn-ea"/>
              </a:rPr>
              <a:t>mediastinum</a:t>
            </a:r>
            <a:r>
              <a:rPr lang="en-US" dirty="0" smtClean="0">
                <a:ea typeface="+mn-ea"/>
              </a:rPr>
              <a:t>  (Anterior superior compartment)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69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 descr="http://www.expertconsultbook.com/expertconsult/p/bbmapAsset?appID=NGE&amp;isbn=978-0-323-05283-2&amp;eid=4-u1.0-B978-0-323-05283-2..00125-7..f5&amp;assetType=fu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0"/>
            <a:ext cx="9144000" cy="750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71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52400" y="1443038"/>
            <a:ext cx="9144000" cy="607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/>
              <a:t>		</a:t>
            </a:r>
            <a:r>
              <a:rPr lang="en-US" sz="1800" dirty="0" smtClean="0"/>
              <a:t>…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3200" dirty="0"/>
              <a:t>  		</a:t>
            </a:r>
            <a:r>
              <a:rPr lang="en-US" sz="3200" dirty="0" err="1" smtClean="0"/>
              <a:t>Parathyroids</a:t>
            </a:r>
            <a:r>
              <a:rPr lang="en-US" sz="3200" dirty="0" smtClean="0"/>
              <a:t> </a:t>
            </a:r>
            <a:r>
              <a:rPr lang="en-US" sz="3200" dirty="0"/>
              <a:t>are difficult to see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	1.  Size and location are variable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	2.  Usually: 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				a</a:t>
            </a:r>
            <a:r>
              <a:rPr lang="en-US" sz="2800" dirty="0"/>
              <a:t>.  moderately echogenic         	     			b.  well-circumscribed      					c.  capsule around 	         					d.  anterior to </a:t>
            </a:r>
            <a:r>
              <a:rPr lang="en-US" sz="2800" dirty="0" err="1"/>
              <a:t>longus</a:t>
            </a:r>
            <a:r>
              <a:rPr lang="en-US" sz="2800" dirty="0"/>
              <a:t> </a:t>
            </a:r>
            <a:r>
              <a:rPr lang="en-US" sz="2800" dirty="0" err="1"/>
              <a:t>colli</a:t>
            </a:r>
            <a:r>
              <a:rPr lang="en-US" sz="2800" dirty="0"/>
              <a:t>  					e.  medial to common carotid a.					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372536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04800" y="533400"/>
            <a:ext cx="9144000" cy="530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AutoNum type="romanUcPeriod" startAt="3"/>
            </a:pPr>
            <a:endParaRPr lang="en-US" sz="3200"/>
          </a:p>
          <a:p>
            <a:pPr lvl="1">
              <a:spcBef>
                <a:spcPct val="50000"/>
              </a:spcBef>
            </a:pPr>
            <a:r>
              <a:rPr lang="en-US" sz="3200"/>
              <a:t>   </a:t>
            </a:r>
            <a:r>
              <a:rPr lang="en-US" sz="3600">
                <a:solidFill>
                  <a:schemeClr val="tx2"/>
                </a:solidFill>
              </a:rPr>
              <a:t>III.  Thyroid/Parathyroid Diseases</a:t>
            </a:r>
          </a:p>
          <a:p>
            <a:pPr lvl="1">
              <a:spcBef>
                <a:spcPct val="50000"/>
              </a:spcBef>
            </a:pPr>
            <a:r>
              <a:rPr lang="en-US" sz="3200"/>
              <a:t>	A.  	Ultrasound useful in differentiating 		cystic from complex or solid masses</a:t>
            </a:r>
          </a:p>
          <a:p>
            <a:pPr lvl="1"/>
            <a:r>
              <a:rPr lang="en-US" sz="3200"/>
              <a:t>	B.  	Thyroid Cysts</a:t>
            </a:r>
          </a:p>
          <a:p>
            <a:pPr lvl="1"/>
            <a:r>
              <a:rPr lang="en-US" sz="3200"/>
              <a:t>		1.  Typical cystic appearance</a:t>
            </a:r>
          </a:p>
          <a:p>
            <a:pPr lvl="1"/>
            <a:r>
              <a:rPr lang="en-US" sz="3200"/>
              <a:t>		2.  Colloid cysts</a:t>
            </a:r>
          </a:p>
          <a:p>
            <a:pPr lvl="1"/>
            <a:r>
              <a:rPr lang="en-US" sz="3200"/>
              <a:t>		3.  Thyroglossal duct cysts</a:t>
            </a:r>
          </a:p>
          <a:p>
            <a:pPr lvl="1">
              <a:spcBef>
                <a:spcPct val="50000"/>
              </a:spcBef>
            </a:pPr>
            <a:r>
              <a:rPr lang="en-US" sz="3200"/>
              <a:t>		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63664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Transverse Section of Thyroid  Gland</a:t>
            </a:r>
          </a:p>
        </p:txBody>
      </p:sp>
      <p:pic>
        <p:nvPicPr>
          <p:cNvPr id="80906" name="Picture 10" descr="SLIDE3~4.JPG                                                   00009860040204_1733                    BC46DD71: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2057400"/>
            <a:ext cx="3854450" cy="4114800"/>
          </a:xfrm>
          <a:noFill/>
          <a:ln/>
        </p:spPr>
      </p:pic>
      <p:sp>
        <p:nvSpPr>
          <p:cNvPr id="80907" name="Text Box 11"/>
          <p:cNvSpPr txBox="1">
            <a:spLocks noChangeArrowheads="1"/>
          </p:cNvSpPr>
          <p:nvPr/>
        </p:nvSpPr>
        <p:spPr bwMode="auto">
          <a:xfrm>
            <a:off x="1371600" y="28956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         Internal Jugular Vein</a:t>
            </a:r>
            <a:endParaRPr lang="en-US"/>
          </a:p>
        </p:txBody>
      </p:sp>
      <p:sp>
        <p:nvSpPr>
          <p:cNvPr id="80908" name="Text Box 12"/>
          <p:cNvSpPr txBox="1">
            <a:spLocks noChangeArrowheads="1"/>
          </p:cNvSpPr>
          <p:nvPr/>
        </p:nvSpPr>
        <p:spPr bwMode="auto">
          <a:xfrm>
            <a:off x="6019800" y="23622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Thyroid Gland, Left Lobe</a:t>
            </a:r>
            <a:endParaRPr lang="en-US"/>
          </a:p>
        </p:txBody>
      </p:sp>
      <p:sp>
        <p:nvSpPr>
          <p:cNvPr id="80909" name="Text Box 13"/>
          <p:cNvSpPr txBox="1">
            <a:spLocks noChangeArrowheads="1"/>
          </p:cNvSpPr>
          <p:nvPr/>
        </p:nvSpPr>
        <p:spPr bwMode="auto">
          <a:xfrm>
            <a:off x="5257800" y="2000250"/>
            <a:ext cx="1447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Trachea</a:t>
            </a:r>
            <a:endParaRPr lang="en-US"/>
          </a:p>
        </p:txBody>
      </p:sp>
      <p:sp>
        <p:nvSpPr>
          <p:cNvPr id="80910" name="Text Box 14"/>
          <p:cNvSpPr txBox="1">
            <a:spLocks noChangeArrowheads="1"/>
          </p:cNvSpPr>
          <p:nvPr/>
        </p:nvSpPr>
        <p:spPr bwMode="auto">
          <a:xfrm>
            <a:off x="1219200" y="43434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Esophagus</a:t>
            </a:r>
            <a:endParaRPr lang="en-US"/>
          </a:p>
        </p:txBody>
      </p:sp>
      <p:sp>
        <p:nvSpPr>
          <p:cNvPr id="80911" name="Text Box 15"/>
          <p:cNvSpPr txBox="1">
            <a:spLocks noChangeArrowheads="1"/>
          </p:cNvSpPr>
          <p:nvPr/>
        </p:nvSpPr>
        <p:spPr bwMode="auto">
          <a:xfrm>
            <a:off x="1447800" y="32766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  Common Carotid Artery</a:t>
            </a:r>
            <a:endParaRPr lang="en-US"/>
          </a:p>
        </p:txBody>
      </p:sp>
      <p:sp>
        <p:nvSpPr>
          <p:cNvPr id="80912" name="Text Box 16"/>
          <p:cNvSpPr txBox="1">
            <a:spLocks noChangeArrowheads="1"/>
          </p:cNvSpPr>
          <p:nvPr/>
        </p:nvSpPr>
        <p:spPr bwMode="auto">
          <a:xfrm>
            <a:off x="1219200" y="25146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Sternocleidomastoid Muscle</a:t>
            </a:r>
            <a:endParaRPr lang="en-US"/>
          </a:p>
        </p:txBody>
      </p:sp>
      <p:sp>
        <p:nvSpPr>
          <p:cNvPr id="80913" name="Line 17"/>
          <p:cNvSpPr>
            <a:spLocks noChangeShapeType="1"/>
          </p:cNvSpPr>
          <p:nvPr/>
        </p:nvSpPr>
        <p:spPr bwMode="auto">
          <a:xfrm>
            <a:off x="3581400" y="2667000"/>
            <a:ext cx="14478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4" name="Line 18"/>
          <p:cNvSpPr>
            <a:spLocks noChangeShapeType="1"/>
          </p:cNvSpPr>
          <p:nvPr/>
        </p:nvSpPr>
        <p:spPr bwMode="auto">
          <a:xfrm>
            <a:off x="5029200" y="2667000"/>
            <a:ext cx="0" cy="685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5" name="Line 19"/>
          <p:cNvSpPr>
            <a:spLocks noChangeShapeType="1"/>
          </p:cNvSpPr>
          <p:nvPr/>
        </p:nvSpPr>
        <p:spPr bwMode="auto">
          <a:xfrm>
            <a:off x="3581400" y="3048000"/>
            <a:ext cx="12954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6" name="Line 20"/>
          <p:cNvSpPr>
            <a:spLocks noChangeShapeType="1"/>
          </p:cNvSpPr>
          <p:nvPr/>
        </p:nvSpPr>
        <p:spPr bwMode="auto">
          <a:xfrm>
            <a:off x="4876800" y="3048000"/>
            <a:ext cx="0" cy="457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7" name="Line 21"/>
          <p:cNvSpPr>
            <a:spLocks noChangeShapeType="1"/>
          </p:cNvSpPr>
          <p:nvPr/>
        </p:nvSpPr>
        <p:spPr bwMode="auto">
          <a:xfrm>
            <a:off x="3505200" y="3429000"/>
            <a:ext cx="1524000" cy="304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8" name="Line 22"/>
          <p:cNvSpPr>
            <a:spLocks noChangeShapeType="1"/>
          </p:cNvSpPr>
          <p:nvPr/>
        </p:nvSpPr>
        <p:spPr bwMode="auto">
          <a:xfrm flipV="1">
            <a:off x="5048250" y="3543300"/>
            <a:ext cx="152400" cy="2095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0" name="Line 24"/>
          <p:cNvSpPr>
            <a:spLocks noChangeShapeType="1"/>
          </p:cNvSpPr>
          <p:nvPr/>
        </p:nvSpPr>
        <p:spPr bwMode="auto">
          <a:xfrm flipV="1">
            <a:off x="3429000" y="3886200"/>
            <a:ext cx="2209800" cy="609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1" name="Line 25"/>
          <p:cNvSpPr>
            <a:spLocks noChangeShapeType="1"/>
          </p:cNvSpPr>
          <p:nvPr/>
        </p:nvSpPr>
        <p:spPr bwMode="auto">
          <a:xfrm>
            <a:off x="5638800" y="2362200"/>
            <a:ext cx="0" cy="1143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2" name="Line 26"/>
          <p:cNvSpPr>
            <a:spLocks noChangeShapeType="1"/>
          </p:cNvSpPr>
          <p:nvPr/>
        </p:nvSpPr>
        <p:spPr bwMode="auto">
          <a:xfrm flipH="1">
            <a:off x="6019800" y="2590800"/>
            <a:ext cx="304800" cy="838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3" name="Text Box 27"/>
          <p:cNvSpPr txBox="1">
            <a:spLocks noChangeArrowheads="1"/>
          </p:cNvSpPr>
          <p:nvPr/>
        </p:nvSpPr>
        <p:spPr bwMode="auto">
          <a:xfrm>
            <a:off x="6934200" y="40005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/>
              <a:t>Brachial Plexus</a:t>
            </a:r>
          </a:p>
        </p:txBody>
      </p:sp>
      <p:sp>
        <p:nvSpPr>
          <p:cNvPr id="80924" name="Line 28"/>
          <p:cNvSpPr>
            <a:spLocks noChangeShapeType="1"/>
          </p:cNvSpPr>
          <p:nvPr/>
        </p:nvSpPr>
        <p:spPr bwMode="auto">
          <a:xfrm flipH="1">
            <a:off x="6858000" y="4133850"/>
            <a:ext cx="5334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28600" y="1414463"/>
            <a:ext cx="9144000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	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3200" dirty="0"/>
              <a:t>	</a:t>
            </a:r>
            <a:r>
              <a:rPr lang="en-US" sz="3200" dirty="0" smtClean="0"/>
              <a:t>C.  </a:t>
            </a:r>
            <a:r>
              <a:rPr lang="en-US" sz="3200" dirty="0"/>
              <a:t>Thyroid is more homogeneous and 			echogenic than surrounding muscle</a:t>
            </a:r>
          </a:p>
          <a:p>
            <a:r>
              <a:rPr lang="en-US" sz="3200" dirty="0"/>
              <a:t>		</a:t>
            </a:r>
            <a:r>
              <a:rPr lang="en-US" sz="2800" dirty="0"/>
              <a:t>1.</a:t>
            </a:r>
            <a:r>
              <a:rPr lang="en-US" sz="3200" dirty="0"/>
              <a:t>  </a:t>
            </a:r>
            <a:r>
              <a:rPr lang="en-US" sz="2800" dirty="0"/>
              <a:t>Sternocleidomastoid  (lateral)</a:t>
            </a:r>
          </a:p>
          <a:p>
            <a:r>
              <a:rPr lang="en-US" sz="2800" dirty="0"/>
              <a:t>		2.  </a:t>
            </a:r>
            <a:r>
              <a:rPr lang="en-US" sz="2800" dirty="0" err="1"/>
              <a:t>Longus</a:t>
            </a:r>
            <a:r>
              <a:rPr lang="en-US" sz="2800" dirty="0"/>
              <a:t> </a:t>
            </a:r>
            <a:r>
              <a:rPr lang="en-US" sz="2800" dirty="0" err="1"/>
              <a:t>colli</a:t>
            </a:r>
            <a:r>
              <a:rPr lang="en-US" sz="2800" dirty="0"/>
              <a:t> (posterior)</a:t>
            </a:r>
            <a:endParaRPr lang="en-US" sz="3200" dirty="0"/>
          </a:p>
          <a:p>
            <a:pPr>
              <a:spcBef>
                <a:spcPct val="50000"/>
              </a:spcBef>
            </a:pPr>
            <a:r>
              <a:rPr lang="en-US" sz="3200" dirty="0"/>
              <a:t>	</a:t>
            </a:r>
            <a:r>
              <a:rPr lang="en-US" sz="3200" dirty="0" smtClean="0"/>
              <a:t>  D. US </a:t>
            </a:r>
            <a:r>
              <a:rPr lang="en-US" sz="3200" dirty="0"/>
              <a:t>is less helpful w/ complex masses   		or diffuse parenchymal disorders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16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 and Physiology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8686800" cy="46863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Maintains body metabolism, growth, and development </a:t>
            </a:r>
          </a:p>
          <a:p>
            <a:pPr marL="1009650" lvl="1" indent="-609600"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synthesis, storage, &amp; secretion of thyroid hormones</a:t>
            </a:r>
          </a:p>
          <a:p>
            <a:pPr marL="2209800" lvl="4" indent="-381000" eaLnBrk="1" hangingPunct="1">
              <a:buFont typeface="Wingdings" pitchFamily="2" charset="2"/>
              <a:buAutoNum type="arabicPeriod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Thyroid gland traps iodine (used for synthesis) </a:t>
            </a:r>
          </a:p>
          <a:p>
            <a:pPr marL="2209800" lvl="4" indent="-381000" eaLnBrk="1" hangingPunct="1">
              <a:buFont typeface="Wingdings" pitchFamily="2" charset="2"/>
              <a:buAutoNum type="arabicPeriod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Produces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triiodothyronine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(T3) &amp;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thyroxine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(T4) </a:t>
            </a:r>
          </a:p>
          <a:p>
            <a:pPr marL="2209800" lvl="4" indent="-381000" eaLnBrk="1" hangingPunct="1">
              <a:buFont typeface="Wingdings" pitchFamily="2" charset="2"/>
              <a:buAutoNum type="arabicPeriod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Thyroid hormone released into bloodstream via action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thyrotopin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(TSH) produced by the pituitary gland</a:t>
            </a:r>
          </a:p>
        </p:txBody>
      </p:sp>
      <p:pic>
        <p:nvPicPr>
          <p:cNvPr id="9220" name="Picture 5" descr="thyrox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946650"/>
            <a:ext cx="19050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Thyroxine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(T4)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4294967295"/>
          </p:nvPr>
        </p:nvSpPr>
        <p:spPr>
          <a:xfrm>
            <a:off x="685800" y="1066800"/>
            <a:ext cx="8001000" cy="44577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Iodine + </a:t>
            </a:r>
            <a:r>
              <a:rPr lang="en-US" dirty="0">
                <a:latin typeface="Arial" pitchFamily="34" charset="0"/>
                <a:cs typeface="Arial" pitchFamily="34" charset="0"/>
              </a:rPr>
              <a:t>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yrosine (amino acid)</a:t>
            </a:r>
          </a:p>
          <a:p>
            <a:pPr eaLnBrk="1" hangingPunct="1"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Combines with protein thyroglobulin &amp;  stored.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Increases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arbohydrate burn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Breaks down proteins for energy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Regulates fat metabolism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Accelerates body growth (especially nervous tissue)</a:t>
            </a:r>
          </a:p>
          <a:p>
            <a:pPr lvl="1" eaLnBrk="1" hangingPunct="1"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Increases nervous system reactivity</a:t>
            </a:r>
          </a:p>
        </p:txBody>
      </p:sp>
      <p:pic>
        <p:nvPicPr>
          <p:cNvPr id="10244" name="Picture 5" descr="HMed_MetabolismEn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19600"/>
            <a:ext cx="3124200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29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Calcitonin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143000"/>
            <a:ext cx="8763000" cy="55245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Produced by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parafollicular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cells (C cells of thyroid gland) in response to high calcium levels</a:t>
            </a:r>
          </a:p>
          <a:p>
            <a:pPr eaLnBrk="1" hangingPunct="1">
              <a:defRPr/>
            </a:pPr>
            <a:r>
              <a:rPr lang="en-US" sz="2800" b="1" u="sng" dirty="0" smtClean="0">
                <a:solidFill>
                  <a:srgbClr val="FF33CC"/>
                </a:solidFill>
                <a:latin typeface="Arial" pitchFamily="34" charset="0"/>
                <a:cs typeface="Arial" pitchFamily="34" charset="0"/>
              </a:rPr>
              <a:t>Decreases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the concentration of calcium in the blood by inhibiting bone break down (less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absorbed).</a:t>
            </a:r>
          </a:p>
          <a:p>
            <a:pPr eaLnBrk="1" hangingPunct="1">
              <a:defRPr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Parathyroid hormone</a:t>
            </a:r>
            <a:r>
              <a:rPr lang="en-US" sz="2800" dirty="0">
                <a:solidFill>
                  <a:srgbClr val="C00000"/>
                </a:solidFill>
              </a:rPr>
              <a:t> (</a:t>
            </a:r>
            <a:r>
              <a:rPr lang="en-US" sz="2800" b="1" dirty="0">
                <a:solidFill>
                  <a:srgbClr val="C00000"/>
                </a:solidFill>
              </a:rPr>
              <a:t>PTH</a:t>
            </a:r>
            <a:r>
              <a:rPr lang="en-US" sz="2800" dirty="0">
                <a:solidFill>
                  <a:srgbClr val="C00000"/>
                </a:solidFill>
              </a:rPr>
              <a:t>), </a:t>
            </a:r>
            <a:r>
              <a:rPr lang="en-US" sz="2800" b="1" dirty="0" err="1">
                <a:solidFill>
                  <a:srgbClr val="C00000"/>
                </a:solidFill>
              </a:rPr>
              <a:t>parathormone</a:t>
            </a:r>
            <a:r>
              <a:rPr lang="en-US" sz="2800" dirty="0">
                <a:solidFill>
                  <a:srgbClr val="C00000"/>
                </a:solidFill>
              </a:rPr>
              <a:t> or </a:t>
            </a:r>
            <a:r>
              <a:rPr lang="en-US" sz="2800" b="1" dirty="0" err="1" smtClean="0">
                <a:solidFill>
                  <a:srgbClr val="C00000"/>
                </a:solidFill>
              </a:rPr>
              <a:t>parathyrin</a:t>
            </a:r>
            <a:endParaRPr lang="en-US" sz="2800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2800" dirty="0" smtClean="0"/>
              <a:t> </a:t>
            </a:r>
            <a:r>
              <a:rPr lang="en-US" sz="2800" dirty="0"/>
              <a:t>is secreted by the chief cells of the parathyroid </a:t>
            </a:r>
            <a:r>
              <a:rPr lang="en-US" sz="2800" dirty="0" err="1" smtClean="0"/>
              <a:t>glands</a:t>
            </a:r>
            <a:r>
              <a:rPr lang="en-US" sz="2800" dirty="0" err="1"/>
              <a:t>.</a:t>
            </a:r>
            <a:r>
              <a:rPr lang="en-US" sz="2800" dirty="0" err="1" smtClean="0"/>
              <a:t>It</a:t>
            </a:r>
            <a:r>
              <a:rPr lang="en-US" sz="2800" dirty="0" smtClean="0"/>
              <a:t> </a:t>
            </a:r>
            <a:r>
              <a:rPr lang="en-US" sz="2800" dirty="0"/>
              <a:t>acts to increase the concentration of calcium (Ca</a:t>
            </a:r>
            <a:r>
              <a:rPr lang="en-US" sz="2800" baseline="30000" dirty="0"/>
              <a:t>2+</a:t>
            </a:r>
            <a:r>
              <a:rPr lang="en-US" sz="2800" dirty="0"/>
              <a:t>) in the blood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3644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Thyroid Stimulating Hormone (TSH)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>
          <a:xfrm>
            <a:off x="251520" y="1600200"/>
            <a:ext cx="485388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Produced by the anterior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pituitary gland</a:t>
            </a:r>
          </a:p>
          <a:p>
            <a:pPr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Regulated by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thyrotropin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-releasing factor (TRF) produced by the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hypothalmus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TRF regulated by the basal metabolic rate.</a:t>
            </a:r>
          </a:p>
        </p:txBody>
      </p:sp>
      <p:pic>
        <p:nvPicPr>
          <p:cNvPr id="12292" name="Picture 5" descr="pituitary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81200"/>
            <a:ext cx="3933825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48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Thyroid Follicles showing Colloid</a:t>
            </a:r>
          </a:p>
        </p:txBody>
      </p:sp>
      <p:pic>
        <p:nvPicPr>
          <p:cNvPr id="58373" name="Picture 5" descr="mso6A0F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981200"/>
            <a:ext cx="4244975" cy="4114800"/>
          </a:xfrm>
          <a:noFill/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5791200" y="3048000"/>
            <a:ext cx="2209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Thyroid Follicles with colloid containing  Thyroid hormones</a:t>
            </a:r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 flipH="1" flipV="1">
            <a:off x="4267200" y="3124200"/>
            <a:ext cx="1295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 flipH="1">
            <a:off x="4343400" y="3733800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5562600" y="3733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7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793037" cy="11430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Hyperthyroidism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700808"/>
            <a:ext cx="3810000" cy="4114800"/>
          </a:xfrm>
        </p:spPr>
        <p:txBody>
          <a:bodyPr/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Thyrotoxicosis</a:t>
            </a:r>
          </a:p>
          <a:p>
            <a:r>
              <a:rPr lang="en-US" sz="2800" dirty="0"/>
              <a:t>Graves’ disease</a:t>
            </a:r>
          </a:p>
          <a:p>
            <a:r>
              <a:rPr lang="en-US" sz="2800" dirty="0"/>
              <a:t>Toxic Adenoma</a:t>
            </a:r>
          </a:p>
          <a:p>
            <a:r>
              <a:rPr lang="en-US" sz="2800" dirty="0"/>
              <a:t>Toxic </a:t>
            </a:r>
            <a:r>
              <a:rPr lang="en-US" sz="2800" dirty="0" err="1"/>
              <a:t>Multinodular</a:t>
            </a:r>
            <a:r>
              <a:rPr lang="en-US" sz="2800" dirty="0"/>
              <a:t> Goiter</a:t>
            </a:r>
          </a:p>
          <a:p>
            <a:r>
              <a:rPr lang="en-US" sz="2800" dirty="0"/>
              <a:t>Chronic Thyroiditis</a:t>
            </a:r>
          </a:p>
        </p:txBody>
      </p:sp>
      <p:pic>
        <p:nvPicPr>
          <p:cNvPr id="35846" name="Picture 6" descr="C:\My Documents\PHYS 628\Images\Exophthalmous.BM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9163" y="1219200"/>
            <a:ext cx="4103687" cy="5410200"/>
          </a:xfrm>
        </p:spPr>
      </p:pic>
    </p:spTree>
    <p:extLst>
      <p:ext uri="{BB962C8B-B14F-4D97-AF65-F5344CB8AC3E}">
        <p14:creationId xmlns:p14="http://schemas.microsoft.com/office/powerpoint/2010/main" val="3117777849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4572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Hyperthyroidism Symptoms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90600"/>
            <a:ext cx="4800600" cy="5638800"/>
          </a:xfrm>
        </p:spPr>
        <p:txBody>
          <a:bodyPr/>
          <a:lstStyle/>
          <a:p>
            <a:pPr>
              <a:spcBef>
                <a:spcPct val="10000"/>
              </a:spcBef>
            </a:pPr>
            <a:r>
              <a:rPr lang="en-US" sz="2800" dirty="0"/>
              <a:t>Tachycardia/arrhythmia</a:t>
            </a:r>
          </a:p>
          <a:p>
            <a:pPr>
              <a:spcBef>
                <a:spcPct val="10000"/>
              </a:spcBef>
            </a:pPr>
            <a:r>
              <a:rPr lang="en-US" sz="2800" dirty="0"/>
              <a:t>Muscle tremors</a:t>
            </a:r>
          </a:p>
          <a:p>
            <a:pPr>
              <a:spcBef>
                <a:spcPct val="10000"/>
              </a:spcBef>
            </a:pPr>
            <a:r>
              <a:rPr lang="en-US" sz="2800" dirty="0" err="1"/>
              <a:t>Hyperreflexia</a:t>
            </a:r>
            <a:endParaRPr lang="en-US" sz="2800" dirty="0"/>
          </a:p>
          <a:p>
            <a:pPr>
              <a:spcBef>
                <a:spcPct val="10000"/>
              </a:spcBef>
            </a:pPr>
            <a:r>
              <a:rPr lang="en-US" sz="2800" dirty="0"/>
              <a:t>Increased core &amp; skin temp./ Heat Intolerant</a:t>
            </a:r>
          </a:p>
          <a:p>
            <a:pPr>
              <a:spcBef>
                <a:spcPct val="10000"/>
              </a:spcBef>
            </a:pPr>
            <a:r>
              <a:rPr lang="en-US" sz="2800" dirty="0"/>
              <a:t>Exophthalmos</a:t>
            </a:r>
          </a:p>
          <a:p>
            <a:pPr>
              <a:spcBef>
                <a:spcPct val="10000"/>
              </a:spcBef>
            </a:pPr>
            <a:r>
              <a:rPr lang="en-US" sz="2800" dirty="0"/>
              <a:t>Muscle wasting</a:t>
            </a:r>
          </a:p>
          <a:p>
            <a:pPr>
              <a:spcBef>
                <a:spcPct val="10000"/>
              </a:spcBef>
            </a:pPr>
            <a:r>
              <a:rPr lang="en-US" sz="2800" dirty="0"/>
              <a:t>Loose stool</a:t>
            </a:r>
          </a:p>
          <a:p>
            <a:pPr>
              <a:spcBef>
                <a:spcPct val="10000"/>
              </a:spcBef>
            </a:pPr>
            <a:r>
              <a:rPr lang="en-US" sz="2800" dirty="0"/>
              <a:t>Osteoporosis</a:t>
            </a:r>
          </a:p>
          <a:p>
            <a:pPr>
              <a:spcBef>
                <a:spcPct val="10000"/>
              </a:spcBef>
            </a:pPr>
            <a:r>
              <a:rPr lang="en-US" sz="2800" dirty="0"/>
              <a:t>Hair loss</a:t>
            </a:r>
          </a:p>
          <a:p>
            <a:pPr>
              <a:spcBef>
                <a:spcPct val="10000"/>
              </a:spcBef>
            </a:pPr>
            <a:r>
              <a:rPr lang="en-US" sz="2800" dirty="0" err="1"/>
              <a:t>Oligo</a:t>
            </a:r>
            <a:r>
              <a:rPr lang="en-US" sz="2800" dirty="0"/>
              <a:t>-/amenorrhea</a:t>
            </a:r>
          </a:p>
          <a:p>
            <a:pPr>
              <a:spcBef>
                <a:spcPct val="10000"/>
              </a:spcBef>
            </a:pPr>
            <a:r>
              <a:rPr lang="en-US" sz="2800" dirty="0"/>
              <a:t>Irritability, Restlessness</a:t>
            </a:r>
          </a:p>
        </p:txBody>
      </p:sp>
      <p:pic>
        <p:nvPicPr>
          <p:cNvPr id="55300" name="Picture 4" descr="C:\My Documents\PHYS 628\Images\Exophthalmous.BM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600200"/>
            <a:ext cx="3871913" cy="5105400"/>
          </a:xfrm>
        </p:spPr>
      </p:pic>
    </p:spTree>
    <p:extLst>
      <p:ext uri="{BB962C8B-B14F-4D97-AF65-F5344CB8AC3E}">
        <p14:creationId xmlns:p14="http://schemas.microsoft.com/office/powerpoint/2010/main" val="4152376853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7793037" cy="11430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Hypothyroidism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412776"/>
            <a:ext cx="3810000" cy="41148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endParaRPr lang="en-US" sz="2800" dirty="0"/>
          </a:p>
          <a:p>
            <a:pPr>
              <a:spcBef>
                <a:spcPct val="0"/>
              </a:spcBef>
            </a:pPr>
            <a:r>
              <a:rPr lang="en-US" sz="2800" dirty="0"/>
              <a:t>Newborn</a:t>
            </a:r>
          </a:p>
          <a:p>
            <a:pPr lvl="1"/>
            <a:r>
              <a:rPr lang="en-US" sz="2400" dirty="0"/>
              <a:t>Cretinism</a:t>
            </a:r>
          </a:p>
          <a:p>
            <a:pPr lvl="1"/>
            <a:r>
              <a:rPr lang="en-US" sz="2400" dirty="0"/>
              <a:t>Lack of myelination</a:t>
            </a:r>
          </a:p>
          <a:p>
            <a:r>
              <a:rPr lang="en-US" sz="2800" dirty="0"/>
              <a:t>Children</a:t>
            </a:r>
          </a:p>
          <a:p>
            <a:pPr lvl="1"/>
            <a:r>
              <a:rPr lang="en-US" sz="2400" dirty="0"/>
              <a:t>Retarded Growth</a:t>
            </a:r>
          </a:p>
          <a:p>
            <a:pPr lvl="1"/>
            <a:r>
              <a:rPr lang="en-US" sz="2400" dirty="0"/>
              <a:t>Disproportionate</a:t>
            </a:r>
          </a:p>
        </p:txBody>
      </p:sp>
      <p:pic>
        <p:nvPicPr>
          <p:cNvPr id="34822" name="Picture 6" descr="C:\My Documents\PHYS 628\Images\Cretinism.BM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6" y="1196752"/>
            <a:ext cx="3660775" cy="5334000"/>
          </a:xfrm>
        </p:spPr>
      </p:pic>
    </p:spTree>
    <p:extLst>
      <p:ext uri="{BB962C8B-B14F-4D97-AF65-F5344CB8AC3E}">
        <p14:creationId xmlns:p14="http://schemas.microsoft.com/office/powerpoint/2010/main" val="1942890945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Hypothyroidism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3657600" cy="47244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Adult</a:t>
            </a:r>
          </a:p>
          <a:p>
            <a:pPr lvl="1"/>
            <a:r>
              <a:rPr lang="en-US" sz="2400" dirty="0"/>
              <a:t>Muscle weakness</a:t>
            </a:r>
          </a:p>
          <a:p>
            <a:pPr lvl="1"/>
            <a:r>
              <a:rPr lang="en-US" sz="2400" dirty="0"/>
              <a:t>Mental slowness</a:t>
            </a:r>
          </a:p>
          <a:p>
            <a:pPr lvl="1"/>
            <a:r>
              <a:rPr lang="en-US" sz="2400" dirty="0"/>
              <a:t>Tired/fatigued</a:t>
            </a:r>
          </a:p>
          <a:p>
            <a:pPr lvl="1"/>
            <a:r>
              <a:rPr lang="en-US" sz="2400" dirty="0"/>
              <a:t>Cold</a:t>
            </a:r>
          </a:p>
          <a:p>
            <a:pPr lvl="1"/>
            <a:r>
              <a:rPr lang="en-US" sz="2400" dirty="0"/>
              <a:t>Slowed intestinal peristalsis</a:t>
            </a:r>
          </a:p>
          <a:p>
            <a:pPr lvl="1"/>
            <a:r>
              <a:rPr lang="en-US" sz="2400" dirty="0"/>
              <a:t>Impaired renal function</a:t>
            </a:r>
          </a:p>
          <a:p>
            <a:pPr lvl="1"/>
            <a:r>
              <a:rPr lang="en-US" sz="2400" dirty="0"/>
              <a:t>Anemia</a:t>
            </a:r>
          </a:p>
          <a:p>
            <a:pPr lvl="1"/>
            <a:r>
              <a:rPr lang="en-US" sz="2400" dirty="0"/>
              <a:t>Myxedema</a:t>
            </a:r>
          </a:p>
        </p:txBody>
      </p:sp>
      <p:pic>
        <p:nvPicPr>
          <p:cNvPr id="38918" name="Picture 6" descr="C:\My Documents\PHYS 628\Images\Myxedema, face.BM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2105025"/>
            <a:ext cx="5105400" cy="3181350"/>
          </a:xfrm>
        </p:spPr>
      </p:pic>
    </p:spTree>
    <p:extLst>
      <p:ext uri="{BB962C8B-B14F-4D97-AF65-F5344CB8AC3E}">
        <p14:creationId xmlns:p14="http://schemas.microsoft.com/office/powerpoint/2010/main" val="1057197445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bldLvl="2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Endo Simple Goiter Recognizing Types of Goiters Simple non toxic goit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972045"/>
            <a:ext cx="3355032" cy="459055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899592" y="-6329"/>
            <a:ext cx="7793037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Goiters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838200" y="5715000"/>
            <a:ext cx="7772400" cy="417513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Simple Goiter (L) and Nodular (Toxic) Goiter (R)</a:t>
            </a:r>
          </a:p>
        </p:txBody>
      </p:sp>
      <p:pic>
        <p:nvPicPr>
          <p:cNvPr id="60422" name="Picture 6" descr="Endo Simple Goiter Recognizing Types of Goiters Nodular Goit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6096" y="836022"/>
            <a:ext cx="3240360" cy="46580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21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Non-toxic goiter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6019800"/>
            <a:ext cx="7772400" cy="609600"/>
          </a:xfrm>
        </p:spPr>
        <p:txBody>
          <a:bodyPr/>
          <a:lstStyle/>
          <a:p>
            <a:r>
              <a:rPr lang="en-US" sz="2800"/>
              <a:t>Iodine deficiency</a:t>
            </a:r>
          </a:p>
        </p:txBody>
      </p:sp>
      <p:pic>
        <p:nvPicPr>
          <p:cNvPr id="32774" name="Picture 6" descr="C:\My Documents\PHYS 628\Images\Goiter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4750" y="1676400"/>
            <a:ext cx="6794500" cy="4114800"/>
          </a:xfrm>
        </p:spPr>
      </p:pic>
    </p:spTree>
    <p:extLst>
      <p:ext uri="{BB962C8B-B14F-4D97-AF65-F5344CB8AC3E}">
        <p14:creationId xmlns:p14="http://schemas.microsoft.com/office/powerpoint/2010/main" val="4065391120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6350" y="-171450"/>
            <a:ext cx="116967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520" y="548680"/>
            <a:ext cx="395512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spc="50" dirty="0">
                <a:ln w="11430"/>
                <a:gradFill>
                  <a:gsLst>
                    <a:gs pos="25000">
                      <a:srgbClr val="FFC95A">
                        <a:satMod val="155000"/>
                      </a:srgbClr>
                    </a:gs>
                    <a:gs pos="100000">
                      <a:srgbClr val="FFC95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02497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d_0619_slide">
  <a:themeElements>
    <a:clrScheme name="Office Theme 3">
      <a:dk1>
        <a:srgbClr val="000000"/>
      </a:dk1>
      <a:lt1>
        <a:srgbClr val="FFFFFF"/>
      </a:lt1>
      <a:dk2>
        <a:srgbClr val="0063A7"/>
      </a:dk2>
      <a:lt2>
        <a:srgbClr val="FFFFFF"/>
      </a:lt2>
      <a:accent1>
        <a:srgbClr val="FFA68E"/>
      </a:accent1>
      <a:accent2>
        <a:srgbClr val="FFC95A"/>
      </a:accent2>
      <a:accent3>
        <a:srgbClr val="AAB7D0"/>
      </a:accent3>
      <a:accent4>
        <a:srgbClr val="DADADA"/>
      </a:accent4>
      <a:accent5>
        <a:srgbClr val="FFD0C6"/>
      </a:accent5>
      <a:accent6>
        <a:srgbClr val="E7B651"/>
      </a:accent6>
      <a:hlink>
        <a:srgbClr val="74C6FF"/>
      </a:hlink>
      <a:folHlink>
        <a:srgbClr val="FFEAC1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4A6984"/>
        </a:accent1>
        <a:accent2>
          <a:srgbClr val="63A2CE"/>
        </a:accent2>
        <a:accent3>
          <a:srgbClr val="AAB7D0"/>
        </a:accent3>
        <a:accent4>
          <a:srgbClr val="DADADA"/>
        </a:accent4>
        <a:accent5>
          <a:srgbClr val="B1B9C2"/>
        </a:accent5>
        <a:accent6>
          <a:srgbClr val="5992BA"/>
        </a:accent6>
        <a:hlink>
          <a:srgbClr val="B5D3E7"/>
        </a:hlink>
        <a:folHlink>
          <a:srgbClr val="7B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0C99FF"/>
        </a:accent1>
        <a:accent2>
          <a:srgbClr val="5FF2CA"/>
        </a:accent2>
        <a:accent3>
          <a:srgbClr val="AAB7D0"/>
        </a:accent3>
        <a:accent4>
          <a:srgbClr val="DADADA"/>
        </a:accent4>
        <a:accent5>
          <a:srgbClr val="AACAFF"/>
        </a:accent5>
        <a:accent6>
          <a:srgbClr val="55DBB7"/>
        </a:accent6>
        <a:hlink>
          <a:srgbClr val="A8B9FF"/>
        </a:hlink>
        <a:folHlink>
          <a:srgbClr val="8ED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FFA68E"/>
        </a:accent1>
        <a:accent2>
          <a:srgbClr val="FFC95A"/>
        </a:accent2>
        <a:accent3>
          <a:srgbClr val="AAB7D0"/>
        </a:accent3>
        <a:accent4>
          <a:srgbClr val="DADADA"/>
        </a:accent4>
        <a:accent5>
          <a:srgbClr val="FFD0C6"/>
        </a:accent5>
        <a:accent6>
          <a:srgbClr val="E7B651"/>
        </a:accent6>
        <a:hlink>
          <a:srgbClr val="74C6FF"/>
        </a:hlink>
        <a:folHlink>
          <a:srgbClr val="FFEAC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74C6FF"/>
        </a:accent1>
        <a:accent2>
          <a:srgbClr val="FFB974"/>
        </a:accent2>
        <a:accent3>
          <a:srgbClr val="AAB7D0"/>
        </a:accent3>
        <a:accent4>
          <a:srgbClr val="DADADA"/>
        </a:accent4>
        <a:accent5>
          <a:srgbClr val="BCDFFF"/>
        </a:accent5>
        <a:accent6>
          <a:srgbClr val="E7A768"/>
        </a:accent6>
        <a:hlink>
          <a:srgbClr val="E174FF"/>
        </a:hlink>
        <a:folHlink>
          <a:srgbClr val="F8FF8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A6984"/>
        </a:accent1>
        <a:accent2>
          <a:srgbClr val="63A2CE"/>
        </a:accent2>
        <a:accent3>
          <a:srgbClr val="FFFFFF"/>
        </a:accent3>
        <a:accent4>
          <a:srgbClr val="000000"/>
        </a:accent4>
        <a:accent5>
          <a:srgbClr val="B1B9C2"/>
        </a:accent5>
        <a:accent6>
          <a:srgbClr val="5992BA"/>
        </a:accent6>
        <a:hlink>
          <a:srgbClr val="B5D3E7"/>
        </a:hlink>
        <a:folHlink>
          <a:srgbClr val="7B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C99FF"/>
        </a:accent1>
        <a:accent2>
          <a:srgbClr val="5FF2CA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55DBB7"/>
        </a:accent6>
        <a:hlink>
          <a:srgbClr val="A8B9FF"/>
        </a:hlink>
        <a:folHlink>
          <a:srgbClr val="8ED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A68E"/>
        </a:accent1>
        <a:accent2>
          <a:srgbClr val="FFC95A"/>
        </a:accent2>
        <a:accent3>
          <a:srgbClr val="FFFFFF"/>
        </a:accent3>
        <a:accent4>
          <a:srgbClr val="000000"/>
        </a:accent4>
        <a:accent5>
          <a:srgbClr val="FFD0C6"/>
        </a:accent5>
        <a:accent6>
          <a:srgbClr val="E7B651"/>
        </a:accent6>
        <a:hlink>
          <a:srgbClr val="74C6FF"/>
        </a:hlink>
        <a:folHlink>
          <a:srgbClr val="FFEAC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4C6FF"/>
        </a:accent1>
        <a:accent2>
          <a:srgbClr val="FFB974"/>
        </a:accent2>
        <a:accent3>
          <a:srgbClr val="FFFFFF"/>
        </a:accent3>
        <a:accent4>
          <a:srgbClr val="000000"/>
        </a:accent4>
        <a:accent5>
          <a:srgbClr val="BCDFFF"/>
        </a:accent5>
        <a:accent6>
          <a:srgbClr val="E7A768"/>
        </a:accent6>
        <a:hlink>
          <a:srgbClr val="E174FF"/>
        </a:hlink>
        <a:folHlink>
          <a:srgbClr val="F8FF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ind_0619_slide">
  <a:themeElements>
    <a:clrScheme name="Office Theme 3">
      <a:dk1>
        <a:srgbClr val="000000"/>
      </a:dk1>
      <a:lt1>
        <a:srgbClr val="FFFFFF"/>
      </a:lt1>
      <a:dk2>
        <a:srgbClr val="0063A7"/>
      </a:dk2>
      <a:lt2>
        <a:srgbClr val="FFFFFF"/>
      </a:lt2>
      <a:accent1>
        <a:srgbClr val="FFA68E"/>
      </a:accent1>
      <a:accent2>
        <a:srgbClr val="FFC95A"/>
      </a:accent2>
      <a:accent3>
        <a:srgbClr val="AAB7D0"/>
      </a:accent3>
      <a:accent4>
        <a:srgbClr val="DADADA"/>
      </a:accent4>
      <a:accent5>
        <a:srgbClr val="FFD0C6"/>
      </a:accent5>
      <a:accent6>
        <a:srgbClr val="E7B651"/>
      </a:accent6>
      <a:hlink>
        <a:srgbClr val="74C6FF"/>
      </a:hlink>
      <a:folHlink>
        <a:srgbClr val="FFEAC1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4A6984"/>
        </a:accent1>
        <a:accent2>
          <a:srgbClr val="63A2CE"/>
        </a:accent2>
        <a:accent3>
          <a:srgbClr val="AAB7D0"/>
        </a:accent3>
        <a:accent4>
          <a:srgbClr val="DADADA"/>
        </a:accent4>
        <a:accent5>
          <a:srgbClr val="B1B9C2"/>
        </a:accent5>
        <a:accent6>
          <a:srgbClr val="5992BA"/>
        </a:accent6>
        <a:hlink>
          <a:srgbClr val="B5D3E7"/>
        </a:hlink>
        <a:folHlink>
          <a:srgbClr val="7B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0C99FF"/>
        </a:accent1>
        <a:accent2>
          <a:srgbClr val="5FF2CA"/>
        </a:accent2>
        <a:accent3>
          <a:srgbClr val="AAB7D0"/>
        </a:accent3>
        <a:accent4>
          <a:srgbClr val="DADADA"/>
        </a:accent4>
        <a:accent5>
          <a:srgbClr val="AACAFF"/>
        </a:accent5>
        <a:accent6>
          <a:srgbClr val="55DBB7"/>
        </a:accent6>
        <a:hlink>
          <a:srgbClr val="A8B9FF"/>
        </a:hlink>
        <a:folHlink>
          <a:srgbClr val="8ED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FFA68E"/>
        </a:accent1>
        <a:accent2>
          <a:srgbClr val="FFC95A"/>
        </a:accent2>
        <a:accent3>
          <a:srgbClr val="AAB7D0"/>
        </a:accent3>
        <a:accent4>
          <a:srgbClr val="DADADA"/>
        </a:accent4>
        <a:accent5>
          <a:srgbClr val="FFD0C6"/>
        </a:accent5>
        <a:accent6>
          <a:srgbClr val="E7B651"/>
        </a:accent6>
        <a:hlink>
          <a:srgbClr val="74C6FF"/>
        </a:hlink>
        <a:folHlink>
          <a:srgbClr val="FFEAC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63A7"/>
        </a:dk2>
        <a:lt2>
          <a:srgbClr val="FFFFFF"/>
        </a:lt2>
        <a:accent1>
          <a:srgbClr val="74C6FF"/>
        </a:accent1>
        <a:accent2>
          <a:srgbClr val="FFB974"/>
        </a:accent2>
        <a:accent3>
          <a:srgbClr val="AAB7D0"/>
        </a:accent3>
        <a:accent4>
          <a:srgbClr val="DADADA"/>
        </a:accent4>
        <a:accent5>
          <a:srgbClr val="BCDFFF"/>
        </a:accent5>
        <a:accent6>
          <a:srgbClr val="E7A768"/>
        </a:accent6>
        <a:hlink>
          <a:srgbClr val="E174FF"/>
        </a:hlink>
        <a:folHlink>
          <a:srgbClr val="F8FF8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A6984"/>
        </a:accent1>
        <a:accent2>
          <a:srgbClr val="63A2CE"/>
        </a:accent2>
        <a:accent3>
          <a:srgbClr val="FFFFFF"/>
        </a:accent3>
        <a:accent4>
          <a:srgbClr val="000000"/>
        </a:accent4>
        <a:accent5>
          <a:srgbClr val="B1B9C2"/>
        </a:accent5>
        <a:accent6>
          <a:srgbClr val="5992BA"/>
        </a:accent6>
        <a:hlink>
          <a:srgbClr val="B5D3E7"/>
        </a:hlink>
        <a:folHlink>
          <a:srgbClr val="7B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C99FF"/>
        </a:accent1>
        <a:accent2>
          <a:srgbClr val="5FF2CA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55DBB7"/>
        </a:accent6>
        <a:hlink>
          <a:srgbClr val="A8B9FF"/>
        </a:hlink>
        <a:folHlink>
          <a:srgbClr val="8ED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A68E"/>
        </a:accent1>
        <a:accent2>
          <a:srgbClr val="FFC95A"/>
        </a:accent2>
        <a:accent3>
          <a:srgbClr val="FFFFFF"/>
        </a:accent3>
        <a:accent4>
          <a:srgbClr val="000000"/>
        </a:accent4>
        <a:accent5>
          <a:srgbClr val="FFD0C6"/>
        </a:accent5>
        <a:accent6>
          <a:srgbClr val="E7B651"/>
        </a:accent6>
        <a:hlink>
          <a:srgbClr val="74C6FF"/>
        </a:hlink>
        <a:folHlink>
          <a:srgbClr val="FFEAC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4C6FF"/>
        </a:accent1>
        <a:accent2>
          <a:srgbClr val="FFB974"/>
        </a:accent2>
        <a:accent3>
          <a:srgbClr val="FFFFFF"/>
        </a:accent3>
        <a:accent4>
          <a:srgbClr val="000000"/>
        </a:accent4>
        <a:accent5>
          <a:srgbClr val="BCDFFF"/>
        </a:accent5>
        <a:accent6>
          <a:srgbClr val="E7A768"/>
        </a:accent6>
        <a:hlink>
          <a:srgbClr val="E174FF"/>
        </a:hlink>
        <a:folHlink>
          <a:srgbClr val="F8FF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731</Words>
  <Application>Microsoft Office PowerPoint</Application>
  <PresentationFormat>عرض على الشاشة (3:4)‏</PresentationFormat>
  <Paragraphs>254</Paragraphs>
  <Slides>47</Slides>
  <Notes>5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47</vt:i4>
      </vt:variant>
    </vt:vector>
  </HeadingPairs>
  <TitlesOfParts>
    <vt:vector size="50" baseType="lpstr">
      <vt:lpstr>Office Theme</vt:lpstr>
      <vt:lpstr>ind_0619_slide</vt:lpstr>
      <vt:lpstr>1_ind_0619_slide</vt:lpstr>
      <vt:lpstr>THYROID &amp; PARATHYROID Gland</vt:lpstr>
      <vt:lpstr>Objectives of the lectures </vt:lpstr>
      <vt:lpstr>عرض تقديمي في PowerPoint</vt:lpstr>
      <vt:lpstr>عرض تقديمي في PowerPoint</vt:lpstr>
      <vt:lpstr>  3.  Anterior &amp; lateral to   larynx, trachea 4.  Lobes connected by  an isthmus 5.  Pyramidal lobe may  be present 6.  Normally not palpable</vt:lpstr>
      <vt:lpstr>Thyroid Gland</vt:lpstr>
      <vt:lpstr>Anterior and Posterior Views of Thyroid Gland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Pyramidal Lobe of the Thyroid Gland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Gross Anatomy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Parathyroid glands</vt:lpstr>
      <vt:lpstr>Parathyroid Glands (Posterior view)</vt:lpstr>
      <vt:lpstr>Surgical Localization</vt:lpstr>
      <vt:lpstr>...Surgical Localization</vt:lpstr>
      <vt:lpstr>عرض تقديمي في PowerPoint</vt:lpstr>
      <vt:lpstr>عرض تقديمي في PowerPoint</vt:lpstr>
      <vt:lpstr>عرض تقديمي في PowerPoint</vt:lpstr>
      <vt:lpstr>Transverse Section of Thyroid  Gland</vt:lpstr>
      <vt:lpstr>عرض تقديمي في PowerPoint</vt:lpstr>
      <vt:lpstr>Function and Physiology</vt:lpstr>
      <vt:lpstr>Thyroxine (T4)</vt:lpstr>
      <vt:lpstr>Calcitonin</vt:lpstr>
      <vt:lpstr>Thyroid Stimulating Hormone (TSH)</vt:lpstr>
      <vt:lpstr>Thyroid Follicles showing Colloid</vt:lpstr>
      <vt:lpstr>Hyperthyroidism</vt:lpstr>
      <vt:lpstr>Hyperthyroidism Symptoms </vt:lpstr>
      <vt:lpstr>Hypothyroidism</vt:lpstr>
      <vt:lpstr>Hypothyroidism</vt:lpstr>
      <vt:lpstr>Types of Goiters</vt:lpstr>
      <vt:lpstr>Non-toxic goiter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&amp; PARATHYROID Gland</dc:title>
  <dc:creator>sony</dc:creator>
  <cp:lastModifiedBy>DR.Ahmed Saker 2O11</cp:lastModifiedBy>
  <cp:revision>27</cp:revision>
  <dcterms:created xsi:type="dcterms:W3CDTF">2015-03-17T09:25:32Z</dcterms:created>
  <dcterms:modified xsi:type="dcterms:W3CDTF">2023-04-07T21:04:36Z</dcterms:modified>
</cp:coreProperties>
</file>