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6"/>
  </p:notesMasterIdLst>
  <p:sldIdLst>
    <p:sldId id="257" r:id="rId2"/>
    <p:sldId id="258" r:id="rId3"/>
    <p:sldId id="259" r:id="rId4"/>
    <p:sldId id="277" r:id="rId5"/>
    <p:sldId id="261" r:id="rId6"/>
    <p:sldId id="287" r:id="rId7"/>
    <p:sldId id="279" r:id="rId8"/>
    <p:sldId id="307" r:id="rId9"/>
    <p:sldId id="280" r:id="rId10"/>
    <p:sldId id="281" r:id="rId11"/>
    <p:sldId id="282" r:id="rId12"/>
    <p:sldId id="262" r:id="rId13"/>
    <p:sldId id="263" r:id="rId14"/>
    <p:sldId id="264" r:id="rId15"/>
    <p:sldId id="265" r:id="rId16"/>
    <p:sldId id="266" r:id="rId17"/>
    <p:sldId id="288" r:id="rId18"/>
    <p:sldId id="267" r:id="rId19"/>
    <p:sldId id="268" r:id="rId20"/>
    <p:sldId id="269" r:id="rId21"/>
    <p:sldId id="270" r:id="rId22"/>
    <p:sldId id="289" r:id="rId23"/>
    <p:sldId id="271" r:id="rId24"/>
    <p:sldId id="290" r:id="rId25"/>
    <p:sldId id="291" r:id="rId26"/>
    <p:sldId id="292" r:id="rId27"/>
    <p:sldId id="293" r:id="rId28"/>
    <p:sldId id="294" r:id="rId29"/>
    <p:sldId id="295" r:id="rId30"/>
    <p:sldId id="296" r:id="rId31"/>
    <p:sldId id="297" r:id="rId32"/>
    <p:sldId id="302" r:id="rId33"/>
    <p:sldId id="298" r:id="rId34"/>
    <p:sldId id="299" r:id="rId35"/>
    <p:sldId id="300" r:id="rId36"/>
    <p:sldId id="306" r:id="rId37"/>
    <p:sldId id="301" r:id="rId38"/>
    <p:sldId id="303" r:id="rId39"/>
    <p:sldId id="304" r:id="rId40"/>
    <p:sldId id="305" r:id="rId41"/>
    <p:sldId id="272" r:id="rId42"/>
    <p:sldId id="273" r:id="rId43"/>
    <p:sldId id="275" r:id="rId44"/>
    <p:sldId id="276"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60"/>
  </p:normalViewPr>
  <p:slideViewPr>
    <p:cSldViewPr>
      <p:cViewPr>
        <p:scale>
          <a:sx n="78" d="100"/>
          <a:sy n="78" d="100"/>
        </p:scale>
        <p:origin x="-9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2EDBF1-E679-49CF-BCCD-B71F91DBAEC3}" type="datetimeFigureOut">
              <a:rPr lang="en-US" smtClean="0"/>
              <a:t>5/9/2021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C169F6-BA62-423D-9338-B15464E0FD2D}" type="slidenum">
              <a:rPr lang="en-US" smtClean="0"/>
              <a:t>‹#›</a:t>
            </a:fld>
            <a:endParaRPr lang="en-US"/>
          </a:p>
        </p:txBody>
      </p:sp>
    </p:spTree>
    <p:extLst>
      <p:ext uri="{BB962C8B-B14F-4D97-AF65-F5344CB8AC3E}">
        <p14:creationId xmlns:p14="http://schemas.microsoft.com/office/powerpoint/2010/main" val="3763227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69CC2BC-F73D-4607-A269-CB7B1D272A27}" type="slidenum">
              <a:rPr lang="en-US"/>
              <a:pPr eaLnBrk="1" hangingPunct="1"/>
              <a:t>4</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6BC5A9-8D71-4AD2-BA5D-CDA596B149B2}" type="datetimeFigureOut">
              <a:rPr lang="en-US" smtClean="0">
                <a:solidFill>
                  <a:srgbClr val="DBF5F9">
                    <a:shade val="90000"/>
                  </a:srgbClr>
                </a:solidFill>
              </a:rPr>
              <a:pPr/>
              <a:t>5/9/2021</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BC9834FD-8572-4B4D-AA3A-2D0DC9CE3473}" type="slidenum">
              <a:rPr lang="en-US" smtClean="0">
                <a:solidFill>
                  <a:srgbClr val="DBF5F9">
                    <a:shade val="90000"/>
                  </a:srgbClr>
                </a:solidFill>
              </a:rPr>
              <a:pPr/>
              <a:t>‹#›</a:t>
            </a:fld>
            <a:endParaRPr lang="en-US" dirty="0">
              <a:solidFill>
                <a:srgbClr val="DBF5F9">
                  <a:shade val="90000"/>
                </a:srgbClr>
              </a:solidFill>
            </a:endParaRPr>
          </a:p>
        </p:txBody>
      </p:sp>
    </p:spTree>
    <p:extLst>
      <p:ext uri="{BB962C8B-B14F-4D97-AF65-F5344CB8AC3E}">
        <p14:creationId xmlns:p14="http://schemas.microsoft.com/office/powerpoint/2010/main" val="3940968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235307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6BC5A9-8D71-4AD2-BA5D-CDA596B149B2}" type="datetimeFigureOut">
              <a:rPr lang="en-US" smtClean="0">
                <a:solidFill>
                  <a:srgbClr val="DBF5F9">
                    <a:shade val="90000"/>
                  </a:srgbClr>
                </a:solidFill>
              </a:rPr>
              <a:pPr/>
              <a:t>5/9/2021</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BC9834FD-8572-4B4D-AA3A-2D0DC9CE3473}" type="slidenum">
              <a:rPr lang="en-US" smtClean="0">
                <a:solidFill>
                  <a:srgbClr val="DBF5F9">
                    <a:shade val="90000"/>
                  </a:srgbClr>
                </a:solidFill>
              </a:rPr>
              <a:pPr/>
              <a:t>‹#›</a:t>
            </a:fld>
            <a:endParaRPr lang="en-US" dirty="0">
              <a:solidFill>
                <a:srgbClr val="DBF5F9">
                  <a:shade val="90000"/>
                </a:srgbClr>
              </a:solidFill>
            </a:endParaRPr>
          </a:p>
        </p:txBody>
      </p:sp>
    </p:spTree>
    <p:extLst>
      <p:ext uri="{BB962C8B-B14F-4D97-AF65-F5344CB8AC3E}">
        <p14:creationId xmlns:p14="http://schemas.microsoft.com/office/powerpoint/2010/main" val="326176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1848124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dirty="0">
              <a:solidFill>
                <a:srgbClr val="04617B">
                  <a:shade val="90000"/>
                </a:srgbClr>
              </a:solidFill>
            </a:endParaRPr>
          </a:p>
        </p:txBody>
      </p:sp>
      <p:sp>
        <p:nvSpPr>
          <p:cNvPr id="9" name="Slide Number Placeholder 8"/>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2997808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1866919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dirty="0">
              <a:solidFill>
                <a:srgbClr val="04617B">
                  <a:shade val="90000"/>
                </a:srgbClr>
              </a:solidFill>
            </a:endParaRPr>
          </a:p>
        </p:txBody>
      </p:sp>
      <p:sp>
        <p:nvSpPr>
          <p:cNvPr id="4" name="Slide Number Placeholder 3"/>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867221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195919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3562180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3953110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3364897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smtClean="0"/>
              <a:t>Click to edit Master title style</a:t>
            </a:r>
            <a:endParaRPr lang="en-IE"/>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lipArt Placeholder 3"/>
          <p:cNvSpPr>
            <a:spLocks noGrp="1"/>
          </p:cNvSpPr>
          <p:nvPr>
            <p:ph type="clipArt" sz="half" idx="2"/>
          </p:nvPr>
        </p:nvSpPr>
        <p:spPr>
          <a:xfrm>
            <a:off x="5145088" y="2017713"/>
            <a:ext cx="3810000" cy="4114800"/>
          </a:xfrm>
        </p:spPr>
        <p:txBody>
          <a:bodyPr/>
          <a:lstStyle/>
          <a:p>
            <a:pPr lvl="0"/>
            <a:endParaRPr lang="en-IE" noProof="0" smtClean="0"/>
          </a:p>
        </p:txBody>
      </p:sp>
      <p:sp>
        <p:nvSpPr>
          <p:cNvPr id="5" name="Rectangle 11"/>
          <p:cNvSpPr>
            <a:spLocks noGrp="1" noChangeArrowheads="1"/>
          </p:cNvSpPr>
          <p:nvPr>
            <p:ph type="dt" sz="half" idx="10"/>
          </p:nvPr>
        </p:nvSpPr>
        <p:spPr/>
        <p:txBody>
          <a:bodyPr/>
          <a:lstStyle>
            <a:lvl1pPr>
              <a:defRPr/>
            </a:lvl1pPr>
          </a:lstStyle>
          <a:p>
            <a:pPr>
              <a:defRPr/>
            </a:pPr>
            <a:endParaRPr lang="en-GB"/>
          </a:p>
        </p:txBody>
      </p:sp>
      <p:sp>
        <p:nvSpPr>
          <p:cNvPr id="6" name="Rectangle 12"/>
          <p:cNvSpPr>
            <a:spLocks noGrp="1" noChangeArrowheads="1"/>
          </p:cNvSpPr>
          <p:nvPr>
            <p:ph type="ftr" sz="quarter" idx="11"/>
          </p:nvPr>
        </p:nvSpPr>
        <p:spPr/>
        <p:txBody>
          <a:bodyPr/>
          <a:lstStyle>
            <a:lvl1pPr>
              <a:defRPr/>
            </a:lvl1pPr>
          </a:lstStyle>
          <a:p>
            <a:pPr>
              <a:defRPr/>
            </a:pPr>
            <a:endParaRPr lang="en-GB"/>
          </a:p>
        </p:txBody>
      </p:sp>
      <p:sp>
        <p:nvSpPr>
          <p:cNvPr id="7" name="Rectangle 13"/>
          <p:cNvSpPr>
            <a:spLocks noGrp="1" noChangeArrowheads="1"/>
          </p:cNvSpPr>
          <p:nvPr>
            <p:ph type="sldNum" sz="quarter" idx="12"/>
          </p:nvPr>
        </p:nvSpPr>
        <p:spPr/>
        <p:txBody>
          <a:bodyPr/>
          <a:lstStyle>
            <a:lvl1pPr>
              <a:defRPr/>
            </a:lvl1pPr>
          </a:lstStyle>
          <a:p>
            <a:pPr>
              <a:defRPr/>
            </a:pPr>
            <a:fld id="{43FEEAB5-2EC7-477B-A53D-63D11B225109}" type="slidenum">
              <a:rPr lang="en-GB"/>
              <a:pPr>
                <a:defRPr/>
              </a:pPr>
              <a:t>‹#›</a:t>
            </a:fld>
            <a:endParaRPr lang="en-GB"/>
          </a:p>
        </p:txBody>
      </p:sp>
    </p:spTree>
    <p:extLst>
      <p:ext uri="{BB962C8B-B14F-4D97-AF65-F5344CB8AC3E}">
        <p14:creationId xmlns:p14="http://schemas.microsoft.com/office/powerpoint/2010/main" val="151061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6BC5A9-8D71-4AD2-BA5D-CDA596B149B2}" type="datetimeFigureOut">
              <a:rPr lang="en-US" smtClean="0">
                <a:solidFill>
                  <a:srgbClr val="04617B">
                    <a:shade val="90000"/>
                  </a:srgbClr>
                </a:solidFill>
              </a:rPr>
              <a:pPr/>
              <a:t>5/9/2021</a:t>
            </a:fld>
            <a:endParaRPr lang="en-US" dirty="0">
              <a:solidFill>
                <a:srgbClr val="04617B">
                  <a:shade val="90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04617B">
                  <a:shade val="90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9834FD-8572-4B4D-AA3A-2D0DC9CE3473}"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15304015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29" y="332656"/>
            <a:ext cx="8784976" cy="1470025"/>
          </a:xfrm>
        </p:spPr>
        <p:txBody>
          <a:bodyPr>
            <a:normAutofit/>
          </a:bodyPr>
          <a:lstStyle/>
          <a:p>
            <a:r>
              <a:rPr lang="en-US" sz="8000" dirty="0" smtClean="0"/>
              <a:t>Anatomy of the face</a:t>
            </a:r>
            <a:endParaRPr lang="en-US" sz="8000" b="1" dirty="0"/>
          </a:p>
        </p:txBody>
      </p:sp>
      <p:sp>
        <p:nvSpPr>
          <p:cNvPr id="3" name="Subtitle 2"/>
          <p:cNvSpPr>
            <a:spLocks noGrp="1"/>
          </p:cNvSpPr>
          <p:nvPr>
            <p:ph type="subTitle" idx="1"/>
          </p:nvPr>
        </p:nvSpPr>
        <p:spPr>
          <a:xfrm>
            <a:off x="1187624" y="2060848"/>
            <a:ext cx="7056784" cy="3960440"/>
          </a:xfrm>
        </p:spPr>
        <p:txBody>
          <a:bodyPr>
            <a:noAutofit/>
          </a:bodyPr>
          <a:lstStyle/>
          <a:p>
            <a:endParaRPr lang="en-US" sz="2400" b="1" dirty="0" smtClean="0">
              <a:solidFill>
                <a:srgbClr val="002060"/>
              </a:solidFill>
              <a:latin typeface="Baskerville Old Face" pitchFamily="18" charset="0"/>
            </a:endParaRPr>
          </a:p>
          <a:p>
            <a:r>
              <a:rPr lang="en-US" sz="5400" b="1" dirty="0" smtClean="0">
                <a:solidFill>
                  <a:srgbClr val="002060"/>
                </a:solidFill>
                <a:latin typeface="Baskerville Old Face" pitchFamily="18" charset="0"/>
              </a:rPr>
              <a:t> Dr. </a:t>
            </a:r>
            <a:r>
              <a:rPr lang="en-US" sz="5400" b="1" dirty="0" err="1" smtClean="0">
                <a:solidFill>
                  <a:srgbClr val="002060"/>
                </a:solidFill>
                <a:latin typeface="Baskerville Old Face" pitchFamily="18" charset="0"/>
              </a:rPr>
              <a:t>Duraid</a:t>
            </a:r>
            <a:r>
              <a:rPr lang="en-US" sz="5400" b="1" dirty="0" smtClean="0">
                <a:solidFill>
                  <a:srgbClr val="002060"/>
                </a:solidFill>
                <a:latin typeface="Baskerville Old Face" pitchFamily="18" charset="0"/>
              </a:rPr>
              <a:t> </a:t>
            </a:r>
            <a:r>
              <a:rPr lang="en-US" sz="5400" b="1" dirty="0" err="1" smtClean="0">
                <a:solidFill>
                  <a:srgbClr val="002060"/>
                </a:solidFill>
                <a:latin typeface="Baskerville Old Face" pitchFamily="18" charset="0"/>
              </a:rPr>
              <a:t>Hameed</a:t>
            </a:r>
            <a:endParaRPr lang="en-US" sz="5400" b="1" dirty="0" smtClean="0">
              <a:solidFill>
                <a:srgbClr val="002060"/>
              </a:solidFill>
              <a:latin typeface="Baskerville Old Face" pitchFamily="18" charset="0"/>
            </a:endParaRPr>
          </a:p>
          <a:p>
            <a:pPr algn="l"/>
            <a:endParaRPr lang="en-US" sz="2400" b="1" dirty="0" smtClean="0">
              <a:solidFill>
                <a:srgbClr val="002060"/>
              </a:solidFill>
              <a:latin typeface="Baskerville Old Face" pitchFamily="18" charset="0"/>
            </a:endParaRPr>
          </a:p>
          <a:p>
            <a:pPr algn="l"/>
            <a:r>
              <a:rPr lang="en-US" sz="2400" b="1" dirty="0" err="1" smtClean="0">
                <a:solidFill>
                  <a:srgbClr val="002060"/>
                </a:solidFill>
                <a:latin typeface="Baskerville Old Face" pitchFamily="18" charset="0"/>
              </a:rPr>
              <a:t>M.B.Ch.B</a:t>
            </a:r>
            <a:r>
              <a:rPr lang="en-US" sz="2400" b="1" dirty="0" smtClean="0">
                <a:solidFill>
                  <a:srgbClr val="002060"/>
                </a:solidFill>
                <a:latin typeface="Baskerville Old Face" pitchFamily="18" charset="0"/>
              </a:rPr>
              <a:t>, (TUCOM) </a:t>
            </a:r>
          </a:p>
          <a:p>
            <a:pPr algn="l"/>
            <a:r>
              <a:rPr lang="en-US" sz="2400" b="1" dirty="0" smtClean="0">
                <a:solidFill>
                  <a:srgbClr val="002060"/>
                </a:solidFill>
                <a:latin typeface="Baskerville Old Face" pitchFamily="18" charset="0"/>
              </a:rPr>
              <a:t>MRCS  - ENT  (</a:t>
            </a:r>
            <a:r>
              <a:rPr lang="en-US" sz="2400" b="1" dirty="0" err="1" smtClean="0">
                <a:solidFill>
                  <a:srgbClr val="002060"/>
                </a:solidFill>
                <a:latin typeface="Baskerville Old Face" pitchFamily="18" charset="0"/>
              </a:rPr>
              <a:t>RCSEd</a:t>
            </a:r>
            <a:r>
              <a:rPr lang="en-US" sz="2400" b="1" dirty="0" smtClean="0">
                <a:solidFill>
                  <a:srgbClr val="002060"/>
                </a:solidFill>
                <a:latin typeface="Baskerville Old Face" pitchFamily="18" charset="0"/>
              </a:rPr>
              <a:t>, UK),</a:t>
            </a:r>
          </a:p>
          <a:p>
            <a:pPr algn="l"/>
            <a:r>
              <a:rPr lang="en-US" sz="2400" b="1" dirty="0" smtClean="0">
                <a:solidFill>
                  <a:srgbClr val="002060"/>
                </a:solidFill>
                <a:latin typeface="Baskerville Old Face" pitchFamily="18" charset="0"/>
              </a:rPr>
              <a:t>DOHNS (</a:t>
            </a:r>
            <a:r>
              <a:rPr lang="en-US" sz="2400" b="1" dirty="0" err="1" smtClean="0">
                <a:solidFill>
                  <a:srgbClr val="002060"/>
                </a:solidFill>
                <a:latin typeface="Baskerville Old Face" pitchFamily="18" charset="0"/>
              </a:rPr>
              <a:t>RCSEd</a:t>
            </a:r>
            <a:r>
              <a:rPr lang="en-US" sz="2400" b="1" dirty="0" smtClean="0">
                <a:solidFill>
                  <a:srgbClr val="002060"/>
                </a:solidFill>
                <a:latin typeface="Baskerville Old Face" pitchFamily="18" charset="0"/>
              </a:rPr>
              <a:t>, UK),</a:t>
            </a:r>
          </a:p>
          <a:p>
            <a:pPr algn="l"/>
            <a:r>
              <a:rPr lang="en-US" sz="2400" b="1" dirty="0" smtClean="0">
                <a:solidFill>
                  <a:srgbClr val="002060"/>
                </a:solidFill>
                <a:latin typeface="Baskerville Old Face" pitchFamily="18" charset="0"/>
              </a:rPr>
              <a:t>MRES  Anatomy ( Liverpool, UK)</a:t>
            </a:r>
          </a:p>
          <a:p>
            <a:pPr algn="l"/>
            <a:endParaRPr lang="en-US" sz="2400" b="1" dirty="0" smtClean="0">
              <a:solidFill>
                <a:srgbClr val="002060"/>
              </a:solidFill>
              <a:latin typeface="Baskerville Old Face" pitchFamily="18" charset="0"/>
            </a:endParaRPr>
          </a:p>
          <a:p>
            <a:endParaRPr lang="en-US" sz="2400" dirty="0"/>
          </a:p>
        </p:txBody>
      </p:sp>
    </p:spTree>
    <p:extLst>
      <p:ext uri="{BB962C8B-B14F-4D97-AF65-F5344CB8AC3E}">
        <p14:creationId xmlns:p14="http://schemas.microsoft.com/office/powerpoint/2010/main" val="857816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Bones of the Skull</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Mandible</a:t>
            </a:r>
            <a:endParaRPr lang="en-US" dirty="0"/>
          </a:p>
          <a:p>
            <a:r>
              <a:rPr lang="en-US" dirty="0" smtClean="0"/>
              <a:t>Occiput</a:t>
            </a:r>
            <a:endParaRPr lang="en-US" dirty="0"/>
          </a:p>
          <a:p>
            <a:r>
              <a:rPr lang="en-US" dirty="0"/>
              <a:t>Temporal </a:t>
            </a:r>
            <a:r>
              <a:rPr lang="en-US" dirty="0" smtClean="0"/>
              <a:t>bones</a:t>
            </a:r>
            <a:endParaRPr lang="en-US" dirty="0"/>
          </a:p>
          <a:p>
            <a:r>
              <a:rPr lang="en-US" dirty="0"/>
              <a:t>Parietal </a:t>
            </a:r>
            <a:r>
              <a:rPr lang="en-US" dirty="0" smtClean="0"/>
              <a:t>bones</a:t>
            </a:r>
            <a:endParaRPr lang="en-US" dirty="0"/>
          </a:p>
          <a:p>
            <a:r>
              <a:rPr lang="en-US" dirty="0"/>
              <a:t>Frontal </a:t>
            </a:r>
            <a:r>
              <a:rPr lang="en-US" dirty="0" smtClean="0"/>
              <a:t>bones</a:t>
            </a:r>
            <a:endParaRPr lang="en-US" dirty="0"/>
          </a:p>
          <a:p>
            <a:r>
              <a:rPr lang="en-US" dirty="0"/>
              <a:t>Maxilla </a:t>
            </a:r>
            <a:r>
              <a:rPr lang="en-US" dirty="0" smtClean="0"/>
              <a:t>bones</a:t>
            </a:r>
            <a:endParaRPr lang="en-US"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5543" y="1529408"/>
            <a:ext cx="5368457"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721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Structures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Orbits</a:t>
            </a:r>
          </a:p>
          <a:p>
            <a:r>
              <a:rPr lang="en-US" dirty="0" smtClean="0"/>
              <a:t>Mastoid processes</a:t>
            </a:r>
          </a:p>
          <a:p>
            <a:r>
              <a:rPr lang="en-US" dirty="0" smtClean="0"/>
              <a:t>Supraorbital foramen</a:t>
            </a:r>
          </a:p>
          <a:p>
            <a:r>
              <a:rPr lang="en-US" dirty="0" err="1" smtClean="0"/>
              <a:t>Temporomandibular</a:t>
            </a:r>
            <a:r>
              <a:rPr lang="en-US" dirty="0" smtClean="0"/>
              <a:t> joint</a:t>
            </a:r>
            <a:endParaRPr lang="en-US" dirty="0"/>
          </a:p>
        </p:txBody>
      </p:sp>
    </p:spTree>
    <p:extLst>
      <p:ext uri="{BB962C8B-B14F-4D97-AF65-F5344CB8AC3E}">
        <p14:creationId xmlns:p14="http://schemas.microsoft.com/office/powerpoint/2010/main" val="8286770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12E65C0-A66B-42E5-B7BF-8418C7A28C12}" type="slidenum">
              <a:rPr lang="en-US"/>
              <a:pPr eaLnBrk="1" hangingPunct="1"/>
              <a:t>4</a:t>
            </a:fld>
            <a:endParaRPr lang="en-US"/>
          </a:p>
        </p:txBody>
      </p:sp>
      <p:sp>
        <p:nvSpPr>
          <p:cNvPr id="15363" name="Rectangle 2"/>
          <p:cNvSpPr>
            <a:spLocks noGrp="1" noChangeArrowheads="1"/>
          </p:cNvSpPr>
          <p:nvPr>
            <p:ph type="title"/>
          </p:nvPr>
        </p:nvSpPr>
        <p:spPr>
          <a:xfrm>
            <a:off x="457200" y="274638"/>
            <a:ext cx="8229600" cy="717550"/>
          </a:xfrm>
        </p:spPr>
        <p:txBody>
          <a:bodyPr>
            <a:normAutofit fontScale="90000"/>
          </a:bodyPr>
          <a:lstStyle/>
          <a:p>
            <a:pPr eaLnBrk="1" hangingPunct="1"/>
            <a:r>
              <a:rPr lang="en-US" u="sng" smtClean="0">
                <a:solidFill>
                  <a:srgbClr val="F73211"/>
                </a:solidFill>
              </a:rPr>
              <a:t>Skin &amp; Fascia of the Face</a:t>
            </a:r>
          </a:p>
        </p:txBody>
      </p:sp>
      <p:sp>
        <p:nvSpPr>
          <p:cNvPr id="15364" name="Rectangle 3"/>
          <p:cNvSpPr>
            <a:spLocks noGrp="1" noChangeArrowheads="1"/>
          </p:cNvSpPr>
          <p:nvPr>
            <p:ph type="body" idx="1"/>
          </p:nvPr>
        </p:nvSpPr>
        <p:spPr>
          <a:xfrm>
            <a:off x="838200" y="1371600"/>
            <a:ext cx="8007350" cy="4724400"/>
          </a:xfrm>
        </p:spPr>
        <p:txBody>
          <a:bodyPr/>
          <a:lstStyle/>
          <a:p>
            <a:pPr eaLnBrk="1" hangingPunct="1"/>
            <a:r>
              <a:rPr lang="en-US" smtClean="0">
                <a:solidFill>
                  <a:srgbClr val="F73211"/>
                </a:solidFill>
              </a:rPr>
              <a:t>Skin of face</a:t>
            </a:r>
            <a:r>
              <a:rPr lang="en-US" smtClean="0"/>
              <a:t> has numerous </a:t>
            </a:r>
            <a:r>
              <a:rPr lang="en-US" u="sng" smtClean="0"/>
              <a:t>sweat &amp;</a:t>
            </a:r>
            <a:r>
              <a:rPr lang="en-US" smtClean="0"/>
              <a:t> </a:t>
            </a:r>
            <a:r>
              <a:rPr lang="en-US" u="sng" smtClean="0"/>
              <a:t>sebaceous glands</a:t>
            </a:r>
            <a:r>
              <a:rPr lang="en-US" smtClean="0"/>
              <a:t>.</a:t>
            </a:r>
          </a:p>
          <a:p>
            <a:pPr eaLnBrk="1" hangingPunct="1"/>
            <a:r>
              <a:rPr lang="en-US" smtClean="0"/>
              <a:t>It is connected to the underlying bones by </a:t>
            </a:r>
            <a:r>
              <a:rPr lang="en-US" smtClean="0">
                <a:solidFill>
                  <a:srgbClr val="F73211"/>
                </a:solidFill>
              </a:rPr>
              <a:t>loose connective tissue (superficial fascia),</a:t>
            </a:r>
            <a:r>
              <a:rPr lang="en-US" smtClean="0"/>
              <a:t> in which are embedded </a:t>
            </a:r>
            <a:r>
              <a:rPr lang="en-US" smtClean="0">
                <a:solidFill>
                  <a:srgbClr val="F73211"/>
                </a:solidFill>
              </a:rPr>
              <a:t>muscles of facial expression.</a:t>
            </a:r>
          </a:p>
          <a:p>
            <a:pPr eaLnBrk="1" hangingPunct="1"/>
            <a:r>
              <a:rPr lang="en-US" smtClean="0">
                <a:solidFill>
                  <a:srgbClr val="F73211"/>
                </a:solidFill>
              </a:rPr>
              <a:t>No deep fascia</a:t>
            </a:r>
            <a:r>
              <a:rPr lang="en-US" smtClean="0"/>
              <a:t> in the face.</a:t>
            </a:r>
          </a:p>
        </p:txBody>
      </p:sp>
    </p:spTree>
    <p:extLst>
      <p:ext uri="{BB962C8B-B14F-4D97-AF65-F5344CB8AC3E}">
        <p14:creationId xmlns:p14="http://schemas.microsoft.com/office/powerpoint/2010/main" val="3738854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9691" y="1600200"/>
            <a:ext cx="3907885" cy="492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127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5349CD1-AF76-4E35-ACEF-3B53186E7F27}" type="slidenum">
              <a:rPr lang="en-US"/>
              <a:pPr eaLnBrk="1" hangingPunct="1"/>
              <a:t>6</a:t>
            </a:fld>
            <a:endParaRPr lang="en-US"/>
          </a:p>
        </p:txBody>
      </p:sp>
      <p:sp>
        <p:nvSpPr>
          <p:cNvPr id="16387" name="Rectangle 2"/>
          <p:cNvSpPr>
            <a:spLocks noGrp="1" noChangeArrowheads="1"/>
          </p:cNvSpPr>
          <p:nvPr>
            <p:ph type="title"/>
          </p:nvPr>
        </p:nvSpPr>
        <p:spPr>
          <a:xfrm>
            <a:off x="0" y="0"/>
            <a:ext cx="9144000" cy="1066800"/>
          </a:xfrm>
        </p:spPr>
        <p:txBody>
          <a:bodyPr/>
          <a:lstStyle/>
          <a:p>
            <a:pPr eaLnBrk="1" hangingPunct="1"/>
            <a:r>
              <a:rPr lang="en-US" sz="3200" u="sng" dirty="0" smtClean="0">
                <a:solidFill>
                  <a:srgbClr val="F73211"/>
                </a:solidFill>
              </a:rPr>
              <a:t>Muscles of Face (muscles of facial expression)</a:t>
            </a:r>
          </a:p>
        </p:txBody>
      </p:sp>
      <p:sp>
        <p:nvSpPr>
          <p:cNvPr id="16388" name="Rectangle 3"/>
          <p:cNvSpPr>
            <a:spLocks noGrp="1" noChangeArrowheads="1"/>
          </p:cNvSpPr>
          <p:nvPr>
            <p:ph type="body" idx="1"/>
          </p:nvPr>
        </p:nvSpPr>
        <p:spPr/>
        <p:txBody>
          <a:bodyPr/>
          <a:lstStyle/>
          <a:p>
            <a:pPr eaLnBrk="1" hangingPunct="1"/>
            <a:endParaRPr lang="en-US" dirty="0" smtClean="0"/>
          </a:p>
        </p:txBody>
      </p:sp>
      <p:pic>
        <p:nvPicPr>
          <p:cNvPr id="16389" name="Picture 4" descr="5B51CEB5"/>
          <p:cNvPicPr>
            <a:picLocks noChangeAspect="1" noChangeArrowheads="1"/>
          </p:cNvPicPr>
          <p:nvPr/>
        </p:nvPicPr>
        <p:blipFill>
          <a:blip r:embed="rId2">
            <a:extLst>
              <a:ext uri="{28A0092B-C50C-407E-A947-70E740481C1C}">
                <a14:useLocalDpi xmlns:a14="http://schemas.microsoft.com/office/drawing/2010/main" val="0"/>
              </a:ext>
            </a:extLst>
          </a:blip>
          <a:srcRect l="24684" t="28691" r="5443" b="21025"/>
          <a:stretch>
            <a:fillRect/>
          </a:stretch>
        </p:blipFill>
        <p:spPr bwMode="auto">
          <a:xfrm>
            <a:off x="0" y="1524000"/>
            <a:ext cx="4267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5"/>
          <p:cNvSpPr txBox="1">
            <a:spLocks noChangeArrowheads="1"/>
          </p:cNvSpPr>
          <p:nvPr/>
        </p:nvSpPr>
        <p:spPr bwMode="auto">
          <a:xfrm>
            <a:off x="4419600" y="228600"/>
            <a:ext cx="4876800"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None/>
            </a:pPr>
            <a:endParaRPr lang="en-US" sz="2000" dirty="0"/>
          </a:p>
          <a:p>
            <a:pPr eaLnBrk="1" hangingPunct="1">
              <a:spcBef>
                <a:spcPct val="50000"/>
              </a:spcBef>
              <a:buFont typeface="Wingdings" pitchFamily="2" charset="2"/>
              <a:buChar char="Ø"/>
            </a:pPr>
            <a:r>
              <a:rPr lang="en-US" sz="2400" dirty="0"/>
              <a:t>They are </a:t>
            </a:r>
            <a:r>
              <a:rPr lang="en-US" sz="2400" u="sng" dirty="0"/>
              <a:t>called </a:t>
            </a:r>
            <a:r>
              <a:rPr lang="en-US" sz="2400" u="sng" dirty="0" err="1"/>
              <a:t>ms.</a:t>
            </a:r>
            <a:r>
              <a:rPr lang="en-US" sz="2400" u="sng" dirty="0"/>
              <a:t> Of</a:t>
            </a:r>
            <a:r>
              <a:rPr lang="en-US" sz="2400" dirty="0"/>
              <a:t> </a:t>
            </a:r>
            <a:r>
              <a:rPr lang="en-US" sz="2400" u="sng" dirty="0"/>
              <a:t>expression</a:t>
            </a:r>
            <a:r>
              <a:rPr lang="en-US" sz="2400" dirty="0"/>
              <a:t> because they </a:t>
            </a:r>
            <a:r>
              <a:rPr lang="en-US" sz="2400" u="sng" dirty="0"/>
              <a:t>pull skin of face to produce various expressions.</a:t>
            </a:r>
          </a:p>
          <a:p>
            <a:pPr eaLnBrk="1" hangingPunct="1">
              <a:spcBef>
                <a:spcPct val="50000"/>
              </a:spcBef>
              <a:buFont typeface="Wingdings" pitchFamily="2" charset="2"/>
              <a:buChar char="Ø"/>
            </a:pPr>
            <a:r>
              <a:rPr lang="en-US" sz="2400" dirty="0"/>
              <a:t>They are arranged in groups around the </a:t>
            </a:r>
            <a:r>
              <a:rPr lang="en-US" sz="2400" u="sng" dirty="0"/>
              <a:t>eye, nose &amp; mouth.</a:t>
            </a:r>
          </a:p>
          <a:p>
            <a:pPr eaLnBrk="1" hangingPunct="1">
              <a:spcBef>
                <a:spcPct val="50000"/>
              </a:spcBef>
              <a:buFont typeface="Wingdings" pitchFamily="2" charset="2"/>
              <a:buChar char="Ø"/>
            </a:pPr>
            <a:r>
              <a:rPr lang="en-US" sz="2400" b="1" dirty="0">
                <a:solidFill>
                  <a:schemeClr val="accent2"/>
                </a:solidFill>
              </a:rPr>
              <a:t>They  have</a:t>
            </a:r>
            <a:r>
              <a:rPr lang="en-US" sz="2400" b="1" dirty="0">
                <a:solidFill>
                  <a:schemeClr val="folHlink"/>
                </a:solidFill>
              </a:rPr>
              <a:t> </a:t>
            </a:r>
            <a:r>
              <a:rPr lang="en-US" sz="2400" b="1" u="sng" dirty="0"/>
              <a:t>bony origin.</a:t>
            </a:r>
          </a:p>
          <a:p>
            <a:pPr eaLnBrk="1" hangingPunct="1">
              <a:spcBef>
                <a:spcPct val="50000"/>
              </a:spcBef>
              <a:buFont typeface="Wingdings" pitchFamily="2" charset="2"/>
              <a:buChar char="Ø"/>
            </a:pPr>
            <a:r>
              <a:rPr lang="en-US" sz="2400" b="1" dirty="0">
                <a:solidFill>
                  <a:schemeClr val="accent2"/>
                </a:solidFill>
              </a:rPr>
              <a:t>They are inserted into</a:t>
            </a:r>
            <a:r>
              <a:rPr lang="en-US" sz="2400" dirty="0"/>
              <a:t> </a:t>
            </a:r>
            <a:r>
              <a:rPr lang="en-US" sz="2400" b="1" u="sng" dirty="0"/>
              <a:t>skin of face</a:t>
            </a:r>
            <a:r>
              <a:rPr lang="en-US" sz="2400" b="1" dirty="0"/>
              <a:t> (no deep fascia in face).</a:t>
            </a:r>
          </a:p>
          <a:p>
            <a:pPr eaLnBrk="1" hangingPunct="1">
              <a:spcBef>
                <a:spcPct val="50000"/>
              </a:spcBef>
              <a:buFont typeface="Wingdings" pitchFamily="2" charset="2"/>
              <a:buChar char="Ø"/>
            </a:pPr>
            <a:r>
              <a:rPr lang="en-US" sz="2400" b="1" dirty="0">
                <a:solidFill>
                  <a:schemeClr val="accent2"/>
                </a:solidFill>
              </a:rPr>
              <a:t>They are supplied by</a:t>
            </a:r>
            <a:r>
              <a:rPr lang="en-US" sz="2400" dirty="0"/>
              <a:t> branches of </a:t>
            </a:r>
            <a:r>
              <a:rPr lang="en-US" sz="2400" b="1" u="sng" dirty="0">
                <a:solidFill>
                  <a:schemeClr val="accent2"/>
                </a:solidFill>
              </a:rPr>
              <a:t>facial N</a:t>
            </a:r>
            <a:r>
              <a:rPr lang="en-US" sz="2400" dirty="0">
                <a:solidFill>
                  <a:schemeClr val="accent2"/>
                </a:solidFill>
              </a:rPr>
              <a:t>.,</a:t>
            </a:r>
            <a:r>
              <a:rPr lang="en-US" sz="2400" dirty="0"/>
              <a:t> </a:t>
            </a:r>
            <a:r>
              <a:rPr lang="en-US" sz="2400" u="sng" dirty="0"/>
              <a:t>Except </a:t>
            </a:r>
            <a:r>
              <a:rPr lang="en-US" sz="2400" u="sng" dirty="0" err="1"/>
              <a:t>levator</a:t>
            </a:r>
            <a:r>
              <a:rPr lang="en-US" sz="2400" u="sng" dirty="0"/>
              <a:t> P.S</a:t>
            </a:r>
            <a:r>
              <a:rPr lang="en-US" sz="2400" dirty="0"/>
              <a:t>. by</a:t>
            </a:r>
            <a:r>
              <a:rPr lang="en-US" sz="2400" u="sng" dirty="0"/>
              <a:t> </a:t>
            </a:r>
            <a:r>
              <a:rPr lang="en-US" sz="2400" dirty="0" err="1"/>
              <a:t>occulomotor</a:t>
            </a:r>
            <a:r>
              <a:rPr lang="en-US" sz="2400" dirty="0"/>
              <a:t> N. (striated </a:t>
            </a:r>
            <a:r>
              <a:rPr lang="en-US" sz="2400" dirty="0" err="1"/>
              <a:t>ms.</a:t>
            </a:r>
            <a:r>
              <a:rPr lang="en-US" sz="2400" dirty="0"/>
              <a:t>) + sympathetic N. (smooth </a:t>
            </a:r>
            <a:r>
              <a:rPr lang="en-US" sz="2400" dirty="0" err="1"/>
              <a:t>ms</a:t>
            </a:r>
            <a:r>
              <a:rPr lang="en-US" sz="2400" dirty="0" err="1" smtClean="0"/>
              <a:t>.</a:t>
            </a:r>
            <a:r>
              <a:rPr lang="en-US" sz="2400" dirty="0" smtClean="0"/>
              <a:t>).which is superior tarsal m.</a:t>
            </a:r>
            <a:r>
              <a:rPr lang="en-US" sz="2400" b="1" dirty="0" smtClean="0"/>
              <a:t> </a:t>
            </a:r>
            <a:endParaRPr lang="en-US" sz="2400" b="1" dirty="0"/>
          </a:p>
        </p:txBody>
      </p:sp>
    </p:spTree>
    <p:extLst>
      <p:ext uri="{BB962C8B-B14F-4D97-AF65-F5344CB8AC3E}">
        <p14:creationId xmlns:p14="http://schemas.microsoft.com/office/powerpoint/2010/main" val="3050493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CE11F7-1063-427D-8829-E654FA0042C1}" type="slidenum">
              <a:rPr lang="en-US"/>
              <a:pPr eaLnBrk="1" hangingPunct="1"/>
              <a:t>7</a:t>
            </a:fld>
            <a:endParaRPr lang="en-US"/>
          </a:p>
        </p:txBody>
      </p:sp>
      <p:sp>
        <p:nvSpPr>
          <p:cNvPr id="17411" name="Rectangle 2"/>
          <p:cNvSpPr>
            <a:spLocks noGrp="1" noChangeArrowheads="1"/>
          </p:cNvSpPr>
          <p:nvPr>
            <p:ph type="title"/>
          </p:nvPr>
        </p:nvSpPr>
        <p:spPr>
          <a:xfrm>
            <a:off x="457200" y="0"/>
            <a:ext cx="8229600" cy="1143000"/>
          </a:xfrm>
        </p:spPr>
        <p:txBody>
          <a:bodyPr/>
          <a:lstStyle/>
          <a:p>
            <a:pPr eaLnBrk="1" hangingPunct="1"/>
            <a:r>
              <a:rPr lang="en-US" sz="4000" dirty="0" smtClean="0"/>
              <a:t>        </a:t>
            </a:r>
            <a:r>
              <a:rPr lang="en-US" sz="4000" u="sng" dirty="0" smtClean="0">
                <a:solidFill>
                  <a:srgbClr val="F73211"/>
                </a:solidFill>
              </a:rPr>
              <a:t>Muscles of Face</a:t>
            </a:r>
            <a:br>
              <a:rPr lang="en-US" sz="4000" u="sng" dirty="0" smtClean="0">
                <a:solidFill>
                  <a:srgbClr val="F73211"/>
                </a:solidFill>
              </a:rPr>
            </a:br>
            <a:endParaRPr lang="en-US" sz="2400" u="sng" dirty="0" smtClean="0">
              <a:solidFill>
                <a:srgbClr val="F73211"/>
              </a:solidFill>
            </a:endParaRPr>
          </a:p>
        </p:txBody>
      </p:sp>
      <p:sp>
        <p:nvSpPr>
          <p:cNvPr id="17412" name="Rectangle 3"/>
          <p:cNvSpPr>
            <a:spLocks noGrp="1" noChangeArrowheads="1"/>
          </p:cNvSpPr>
          <p:nvPr>
            <p:ph type="body" idx="1"/>
          </p:nvPr>
        </p:nvSpPr>
        <p:spPr/>
        <p:txBody>
          <a:bodyPr/>
          <a:lstStyle/>
          <a:p>
            <a:pPr eaLnBrk="1" hangingPunct="1"/>
            <a:endParaRPr lang="en-US" smtClean="0"/>
          </a:p>
        </p:txBody>
      </p:sp>
      <p:sp>
        <p:nvSpPr>
          <p:cNvPr id="17413" name="Text Box 5"/>
          <p:cNvSpPr txBox="1">
            <a:spLocks noChangeArrowheads="1"/>
          </p:cNvSpPr>
          <p:nvPr/>
        </p:nvSpPr>
        <p:spPr bwMode="auto">
          <a:xfrm>
            <a:off x="4800600" y="990600"/>
            <a:ext cx="43434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400" b="1" u="sng" dirty="0"/>
              <a:t>1- </a:t>
            </a:r>
            <a:r>
              <a:rPr lang="en-US" sz="2400" b="1" u="sng" dirty="0" err="1"/>
              <a:t>levator</a:t>
            </a:r>
            <a:r>
              <a:rPr lang="en-US" sz="2400" b="1" u="sng" dirty="0"/>
              <a:t> </a:t>
            </a:r>
            <a:r>
              <a:rPr lang="en-US" sz="2400" b="1" u="sng" dirty="0" err="1"/>
              <a:t>palpebrae</a:t>
            </a:r>
            <a:r>
              <a:rPr lang="en-US" sz="2400" b="1" u="sng" dirty="0"/>
              <a:t> </a:t>
            </a:r>
            <a:r>
              <a:rPr lang="en-US" sz="2400" b="1" u="sng" dirty="0" err="1"/>
              <a:t>superioris</a:t>
            </a:r>
            <a:r>
              <a:rPr lang="en-US" sz="2400" b="1" dirty="0"/>
              <a:t> (the dilator </a:t>
            </a:r>
            <a:r>
              <a:rPr lang="en-US" sz="2400" b="1" dirty="0" err="1"/>
              <a:t>ms.</a:t>
            </a:r>
            <a:r>
              <a:rPr lang="en-US" sz="2400" b="1" dirty="0"/>
              <a:t> of eyelids, lying in the orbital cavity).</a:t>
            </a:r>
          </a:p>
          <a:p>
            <a:pPr eaLnBrk="1" hangingPunct="1">
              <a:spcBef>
                <a:spcPct val="50000"/>
              </a:spcBef>
            </a:pPr>
            <a:r>
              <a:rPr lang="en-US" sz="2400" b="1" u="sng" dirty="0"/>
              <a:t>2-Orbicularis oculi</a:t>
            </a:r>
            <a:r>
              <a:rPr lang="en-US" sz="2400" b="1" dirty="0"/>
              <a:t> (the sphincter </a:t>
            </a:r>
            <a:r>
              <a:rPr lang="en-US" sz="2400" b="1" dirty="0" err="1"/>
              <a:t>ms</a:t>
            </a:r>
            <a:r>
              <a:rPr lang="en-US" sz="2400" b="1" dirty="0"/>
              <a:t> of eyelids).</a:t>
            </a:r>
          </a:p>
          <a:p>
            <a:pPr eaLnBrk="1" hangingPunct="1">
              <a:spcBef>
                <a:spcPct val="50000"/>
              </a:spcBef>
            </a:pPr>
            <a:r>
              <a:rPr lang="en-US" sz="2400" b="1" u="sng" dirty="0"/>
              <a:t>3-Corrugator </a:t>
            </a:r>
            <a:r>
              <a:rPr lang="en-US" sz="2400" b="1" u="sng" dirty="0" err="1"/>
              <a:t>supercilii</a:t>
            </a:r>
            <a:r>
              <a:rPr lang="en-US" sz="2400" b="1" u="sng" dirty="0"/>
              <a:t> (deep to orbicularis oculi).     4-Occipitofrontalis</a:t>
            </a:r>
            <a:r>
              <a:rPr lang="en-US" sz="2400" b="1" dirty="0"/>
              <a:t> (</a:t>
            </a:r>
            <a:r>
              <a:rPr lang="en-US" sz="2400" b="1" dirty="0" err="1"/>
              <a:t>ms.</a:t>
            </a:r>
            <a:r>
              <a:rPr lang="en-US" sz="2400" b="1" dirty="0"/>
              <a:t> of</a:t>
            </a:r>
            <a:r>
              <a:rPr lang="en-US" sz="2400" b="1" u="sng" dirty="0"/>
              <a:t> </a:t>
            </a:r>
            <a:r>
              <a:rPr lang="en-US" sz="2400" b="1" dirty="0"/>
              <a:t>scalp).</a:t>
            </a:r>
          </a:p>
        </p:txBody>
      </p:sp>
      <p:pic>
        <p:nvPicPr>
          <p:cNvPr id="17414" name="Picture 6" descr="5B51CEB5"/>
          <p:cNvPicPr>
            <a:picLocks noChangeAspect="1" noChangeArrowheads="1"/>
          </p:cNvPicPr>
          <p:nvPr/>
        </p:nvPicPr>
        <p:blipFill>
          <a:blip r:embed="rId2">
            <a:extLst>
              <a:ext uri="{28A0092B-C50C-407E-A947-70E740481C1C}">
                <a14:useLocalDpi xmlns:a14="http://schemas.microsoft.com/office/drawing/2010/main" val="0"/>
              </a:ext>
            </a:extLst>
          </a:blip>
          <a:srcRect l="24684" t="28691" r="5443" b="21025"/>
          <a:stretch>
            <a:fillRect/>
          </a:stretch>
        </p:blipFill>
        <p:spPr bwMode="auto">
          <a:xfrm>
            <a:off x="0" y="1143000"/>
            <a:ext cx="4724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 Box 7"/>
          <p:cNvSpPr txBox="1">
            <a:spLocks noChangeArrowheads="1"/>
          </p:cNvSpPr>
          <p:nvPr/>
        </p:nvSpPr>
        <p:spPr bwMode="auto">
          <a:xfrm>
            <a:off x="4800600" y="609600"/>
            <a:ext cx="434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u="sng">
                <a:solidFill>
                  <a:srgbClr val="F73211"/>
                </a:solidFill>
              </a:rPr>
              <a:t>A) Muscles of eyelids :</a:t>
            </a:r>
          </a:p>
        </p:txBody>
      </p:sp>
      <p:sp>
        <p:nvSpPr>
          <p:cNvPr id="17416" name="Text Box 8"/>
          <p:cNvSpPr txBox="1">
            <a:spLocks noChangeArrowheads="1"/>
          </p:cNvSpPr>
          <p:nvPr/>
        </p:nvSpPr>
        <p:spPr bwMode="auto">
          <a:xfrm>
            <a:off x="4724400" y="5105400"/>
            <a:ext cx="44196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u="sng" dirty="0">
                <a:solidFill>
                  <a:srgbClr val="F73211"/>
                </a:solidFill>
              </a:rPr>
              <a:t>B) Muscles of Nose :</a:t>
            </a:r>
          </a:p>
          <a:p>
            <a:pPr eaLnBrk="1" hangingPunct="1">
              <a:spcBef>
                <a:spcPct val="50000"/>
              </a:spcBef>
            </a:pPr>
            <a:endParaRPr lang="en-US" sz="2800" b="1" u="sng" dirty="0">
              <a:solidFill>
                <a:srgbClr val="F73211"/>
              </a:solidFill>
            </a:endParaRPr>
          </a:p>
        </p:txBody>
      </p:sp>
      <p:sp>
        <p:nvSpPr>
          <p:cNvPr id="17417" name="Text Box 9"/>
          <p:cNvSpPr txBox="1">
            <a:spLocks noChangeArrowheads="1"/>
          </p:cNvSpPr>
          <p:nvPr/>
        </p:nvSpPr>
        <p:spPr bwMode="auto">
          <a:xfrm>
            <a:off x="4724400" y="5562600"/>
            <a:ext cx="44196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400" b="1" dirty="0"/>
              <a:t>1-Procerus.</a:t>
            </a:r>
          </a:p>
          <a:p>
            <a:pPr eaLnBrk="1" hangingPunct="1">
              <a:spcBef>
                <a:spcPct val="50000"/>
              </a:spcBef>
            </a:pPr>
            <a:r>
              <a:rPr lang="en-US" sz="2400" b="1" dirty="0"/>
              <a:t>2-Compressor &amp; dilator naris.</a:t>
            </a:r>
          </a:p>
          <a:p>
            <a:pPr eaLnBrk="1" hangingPunct="1">
              <a:spcBef>
                <a:spcPct val="50000"/>
              </a:spcBef>
            </a:pPr>
            <a:endParaRPr lang="en-US" sz="2400" b="1" dirty="0"/>
          </a:p>
        </p:txBody>
      </p:sp>
    </p:spTree>
    <p:extLst>
      <p:ext uri="{BB962C8B-B14F-4D97-AF65-F5344CB8AC3E}">
        <p14:creationId xmlns:p14="http://schemas.microsoft.com/office/powerpoint/2010/main" val="67104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solidFill>
                  <a:srgbClr val="FF0000"/>
                </a:solidFill>
              </a:rPr>
              <a:t>The </a:t>
            </a:r>
            <a:r>
              <a:rPr lang="en-US" dirty="0" err="1">
                <a:solidFill>
                  <a:srgbClr val="FF0000"/>
                </a:solidFill>
              </a:rPr>
              <a:t>levator</a:t>
            </a:r>
            <a:r>
              <a:rPr lang="en-US" dirty="0">
                <a:solidFill>
                  <a:srgbClr val="FF0000"/>
                </a:solidFill>
              </a:rPr>
              <a:t> </a:t>
            </a:r>
            <a:r>
              <a:rPr lang="en-US" dirty="0" err="1">
                <a:solidFill>
                  <a:srgbClr val="FF0000"/>
                </a:solidFill>
              </a:rPr>
              <a:t>palpebrae</a:t>
            </a:r>
            <a:r>
              <a:rPr lang="en-US" dirty="0">
                <a:solidFill>
                  <a:srgbClr val="FF0000"/>
                </a:solidFill>
              </a:rPr>
              <a:t> </a:t>
            </a:r>
            <a:r>
              <a:rPr lang="en-US" dirty="0" err="1" smtClean="0">
                <a:solidFill>
                  <a:srgbClr val="FF0000"/>
                </a:solidFill>
              </a:rPr>
              <a:t>superioris</a:t>
            </a:r>
            <a:r>
              <a:rPr lang="en-US" dirty="0" smtClean="0">
                <a:solidFill>
                  <a:srgbClr val="FF0000"/>
                </a:solidFill>
              </a:rPr>
              <a:t> M.</a:t>
            </a:r>
            <a:endParaRPr lang="ar-IQ" dirty="0">
              <a:solidFill>
                <a:srgbClr val="FF0000"/>
              </a:solidFill>
            </a:endParaRPr>
          </a:p>
        </p:txBody>
      </p:sp>
      <p:sp>
        <p:nvSpPr>
          <p:cNvPr id="3" name="عنصر نائب للمحتوى 2"/>
          <p:cNvSpPr>
            <a:spLocks noGrp="1"/>
          </p:cNvSpPr>
          <p:nvPr>
            <p:ph idx="1"/>
          </p:nvPr>
        </p:nvSpPr>
        <p:spPr>
          <a:xfrm>
            <a:off x="3739820" y="1052736"/>
            <a:ext cx="4946980" cy="5688632"/>
          </a:xfrm>
        </p:spPr>
        <p:txBody>
          <a:bodyPr>
            <a:noAutofit/>
          </a:bodyPr>
          <a:lstStyle/>
          <a:p>
            <a:r>
              <a:rPr lang="en-US" sz="2000" b="1" dirty="0" smtClean="0">
                <a:latin typeface="Arial" pitchFamily="34" charset="0"/>
                <a:cs typeface="Arial" pitchFamily="34" charset="0"/>
              </a:rPr>
              <a:t>It originates </a:t>
            </a:r>
            <a:r>
              <a:rPr lang="en-US" sz="2000" b="1" dirty="0">
                <a:latin typeface="Arial" pitchFamily="34" charset="0"/>
                <a:cs typeface="Arial" pitchFamily="34" charset="0"/>
              </a:rPr>
              <a:t>on the lesser wing of the sphenoid bone, just above the </a:t>
            </a:r>
            <a:r>
              <a:rPr lang="en-US" sz="2000" b="1">
                <a:latin typeface="Arial" pitchFamily="34" charset="0"/>
                <a:cs typeface="Arial" pitchFamily="34" charset="0"/>
              </a:rPr>
              <a:t>optic </a:t>
            </a:r>
            <a:r>
              <a:rPr lang="en-US" sz="2000" b="1" smtClean="0">
                <a:latin typeface="Arial" pitchFamily="34" charset="0"/>
                <a:cs typeface="Arial" pitchFamily="34" charset="0"/>
              </a:rPr>
              <a:t>foramen</a:t>
            </a:r>
            <a:endParaRPr lang="en-US" sz="2000" b="1" dirty="0">
              <a:latin typeface="Arial" pitchFamily="34" charset="0"/>
              <a:cs typeface="Arial" pitchFamily="34" charset="0"/>
            </a:endParaRPr>
          </a:p>
          <a:p>
            <a:r>
              <a:rPr lang="en-US" sz="2000" b="1" dirty="0">
                <a:latin typeface="Arial" pitchFamily="34" charset="0"/>
                <a:cs typeface="Arial" pitchFamily="34" charset="0"/>
              </a:rPr>
              <a:t>It elevates and retracts the upper eyelid.</a:t>
            </a:r>
          </a:p>
          <a:p>
            <a:r>
              <a:rPr lang="en-US" sz="2000" b="1" dirty="0">
                <a:latin typeface="Arial" pitchFamily="34" charset="0"/>
                <a:cs typeface="Arial" pitchFamily="34" charset="0"/>
              </a:rPr>
              <a:t>I</a:t>
            </a:r>
            <a:r>
              <a:rPr lang="en-US" sz="2000" b="1" dirty="0" smtClean="0">
                <a:latin typeface="Arial" pitchFamily="34" charset="0"/>
                <a:cs typeface="Arial" pitchFamily="34" charset="0"/>
              </a:rPr>
              <a:t>t </a:t>
            </a:r>
            <a:r>
              <a:rPr lang="en-US" sz="2000" b="1" dirty="0">
                <a:latin typeface="Arial" pitchFamily="34" charset="0"/>
                <a:cs typeface="Arial" pitchFamily="34" charset="0"/>
              </a:rPr>
              <a:t>is innervated by the superior division of the </a:t>
            </a:r>
            <a:r>
              <a:rPr lang="en-US" sz="2000" b="1" dirty="0" err="1">
                <a:latin typeface="Arial" pitchFamily="34" charset="0"/>
                <a:cs typeface="Arial" pitchFamily="34" charset="0"/>
              </a:rPr>
              <a:t>oculomotor</a:t>
            </a:r>
            <a:r>
              <a:rPr lang="en-US" sz="2000" b="1" dirty="0">
                <a:latin typeface="Arial" pitchFamily="34" charset="0"/>
                <a:cs typeface="Arial" pitchFamily="34" charset="0"/>
              </a:rPr>
              <a:t> nerve (Cranial Nerve III).</a:t>
            </a:r>
          </a:p>
          <a:p>
            <a:r>
              <a:rPr lang="en-US" sz="2000" b="1" dirty="0">
                <a:latin typeface="Arial" pitchFamily="34" charset="0"/>
                <a:cs typeface="Arial" pitchFamily="34" charset="0"/>
              </a:rPr>
              <a:t>Damage to this muscle, or its innervation, can cause ptosis, the drooping of the eyelid. Ptosis can also be caused by damage to the adjoining superior tarsal muscle, or its sympathetic innervation. Such damage to the sympathetic supply occurs in Horner's syndrome.</a:t>
            </a:r>
            <a:endParaRPr lang="ar-IQ" sz="2000" b="1"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96752"/>
            <a:ext cx="2376264" cy="243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972" y="3633946"/>
            <a:ext cx="3203848" cy="2402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0585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00FE30D-D3BC-4488-81FE-C64C2DC6DF3B}" type="slidenum">
              <a:rPr lang="en-US"/>
              <a:pPr eaLnBrk="1" hangingPunct="1"/>
              <a:t>9</a:t>
            </a:fld>
            <a:endParaRPr lang="en-US"/>
          </a:p>
        </p:txBody>
      </p:sp>
      <p:sp>
        <p:nvSpPr>
          <p:cNvPr id="18435" name="Rectangle 2"/>
          <p:cNvSpPr>
            <a:spLocks noGrp="1" noChangeArrowheads="1"/>
          </p:cNvSpPr>
          <p:nvPr>
            <p:ph type="title"/>
          </p:nvPr>
        </p:nvSpPr>
        <p:spPr>
          <a:xfrm>
            <a:off x="-3051" y="-531440"/>
            <a:ext cx="8842375" cy="1447800"/>
          </a:xfrm>
        </p:spPr>
        <p:txBody>
          <a:bodyPr/>
          <a:lstStyle/>
          <a:p>
            <a:pPr eaLnBrk="1" hangingPunct="1"/>
            <a:r>
              <a:rPr lang="en-US" u="sng" dirty="0" smtClean="0">
                <a:solidFill>
                  <a:srgbClr val="F73211"/>
                </a:solidFill>
              </a:rPr>
              <a:t>Muscles of Face</a:t>
            </a:r>
          </a:p>
        </p:txBody>
      </p:sp>
      <p:sp>
        <p:nvSpPr>
          <p:cNvPr id="18436" name="Rectangle 3"/>
          <p:cNvSpPr>
            <a:spLocks noGrp="1" noChangeArrowheads="1"/>
          </p:cNvSpPr>
          <p:nvPr>
            <p:ph type="body" idx="1"/>
          </p:nvPr>
        </p:nvSpPr>
        <p:spPr/>
        <p:txBody>
          <a:bodyPr/>
          <a:lstStyle/>
          <a:p>
            <a:pPr eaLnBrk="1" hangingPunct="1"/>
            <a:endParaRPr lang="en-US" smtClean="0"/>
          </a:p>
        </p:txBody>
      </p:sp>
      <p:sp>
        <p:nvSpPr>
          <p:cNvPr id="18437" name="Text Box 5"/>
          <p:cNvSpPr txBox="1">
            <a:spLocks noChangeArrowheads="1"/>
          </p:cNvSpPr>
          <p:nvPr/>
        </p:nvSpPr>
        <p:spPr bwMode="auto">
          <a:xfrm>
            <a:off x="5029200" y="381000"/>
            <a:ext cx="4114800" cy="740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800" b="1" u="sng">
                <a:solidFill>
                  <a:srgbClr val="F73211"/>
                </a:solidFill>
              </a:rPr>
              <a:t>C) Muscles of Lips :</a:t>
            </a:r>
          </a:p>
          <a:p>
            <a:pPr eaLnBrk="1" hangingPunct="1">
              <a:spcBef>
                <a:spcPct val="50000"/>
              </a:spcBef>
              <a:buFont typeface="Wingdings" pitchFamily="2" charset="2"/>
              <a:buChar char="v"/>
            </a:pPr>
            <a:r>
              <a:rPr lang="en-US" sz="2000" b="1" u="sng">
                <a:solidFill>
                  <a:srgbClr val="F73211"/>
                </a:solidFill>
              </a:rPr>
              <a:t>Sphincter muscle of the lips :</a:t>
            </a:r>
          </a:p>
          <a:p>
            <a:pPr eaLnBrk="1" hangingPunct="1">
              <a:spcBef>
                <a:spcPct val="50000"/>
              </a:spcBef>
              <a:buFont typeface="Wingdings" pitchFamily="2" charset="2"/>
              <a:buNone/>
            </a:pPr>
            <a:r>
              <a:rPr lang="en-US" sz="2000" b="1"/>
              <a:t>“ Orbicularis Oris”.</a:t>
            </a:r>
          </a:p>
          <a:p>
            <a:pPr eaLnBrk="1" hangingPunct="1">
              <a:spcBef>
                <a:spcPct val="50000"/>
              </a:spcBef>
              <a:buFont typeface="Wingdings" pitchFamily="2" charset="2"/>
              <a:buChar char="v"/>
            </a:pPr>
            <a:r>
              <a:rPr lang="en-US" sz="2000" b="1" u="sng">
                <a:solidFill>
                  <a:srgbClr val="F73211"/>
                </a:solidFill>
              </a:rPr>
              <a:t>Dilator muscles of the lips :</a:t>
            </a:r>
          </a:p>
          <a:p>
            <a:pPr eaLnBrk="1" hangingPunct="1">
              <a:spcBef>
                <a:spcPct val="50000"/>
              </a:spcBef>
              <a:buFont typeface="Wingdings" pitchFamily="2" charset="2"/>
              <a:buNone/>
            </a:pPr>
            <a:r>
              <a:rPr lang="en-US" sz="2000" b="1"/>
              <a:t>1-Levator labii superioris alaeque nasi.                                    2-Levator labii superioris.                  3-Depressor labii inferioris.                          4-Zygomaticus minor.                   5-Zygomaticus major.                        6-Levator anguli Oris (deep to zygomatic ms.).                              7-Depressor anguli Oris.                             8-Risorius.                                         9-Mentalis.                                     </a:t>
            </a:r>
          </a:p>
          <a:p>
            <a:pPr eaLnBrk="1" hangingPunct="1">
              <a:spcBef>
                <a:spcPct val="50000"/>
              </a:spcBef>
              <a:buFont typeface="Wingdings" pitchFamily="2" charset="2"/>
              <a:buNone/>
            </a:pPr>
            <a:r>
              <a:rPr lang="en-US" sz="2800" b="1" u="sng">
                <a:solidFill>
                  <a:srgbClr val="F73211"/>
                </a:solidFill>
              </a:rPr>
              <a:t>D) Muscles of Cheek :</a:t>
            </a:r>
          </a:p>
          <a:p>
            <a:pPr eaLnBrk="1" hangingPunct="1">
              <a:spcBef>
                <a:spcPct val="50000"/>
              </a:spcBef>
              <a:buFont typeface="Wingdings" pitchFamily="2" charset="2"/>
              <a:buNone/>
            </a:pPr>
            <a:r>
              <a:rPr lang="en-US" sz="2000" b="1"/>
              <a:t>“Buccinator”</a:t>
            </a:r>
          </a:p>
          <a:p>
            <a:pPr eaLnBrk="1" hangingPunct="1">
              <a:spcBef>
                <a:spcPct val="50000"/>
              </a:spcBef>
              <a:buFont typeface="Wingdings" pitchFamily="2" charset="2"/>
              <a:buChar char="v"/>
            </a:pPr>
            <a:endParaRPr lang="en-US" sz="2000" b="1"/>
          </a:p>
          <a:p>
            <a:pPr eaLnBrk="1" hangingPunct="1">
              <a:spcBef>
                <a:spcPct val="50000"/>
              </a:spcBef>
              <a:buFont typeface="Wingdings" pitchFamily="2" charset="2"/>
              <a:buChar char="Ø"/>
            </a:pPr>
            <a:endParaRPr lang="en-US" sz="2000" b="1"/>
          </a:p>
        </p:txBody>
      </p:sp>
      <p:pic>
        <p:nvPicPr>
          <p:cNvPr id="18438" name="Picture 6" descr="5B51CEB5"/>
          <p:cNvPicPr>
            <a:picLocks noChangeAspect="1" noChangeArrowheads="1"/>
          </p:cNvPicPr>
          <p:nvPr/>
        </p:nvPicPr>
        <p:blipFill>
          <a:blip r:embed="rId2">
            <a:extLst>
              <a:ext uri="{28A0092B-C50C-407E-A947-70E740481C1C}">
                <a14:useLocalDpi xmlns:a14="http://schemas.microsoft.com/office/drawing/2010/main" val="0"/>
              </a:ext>
            </a:extLst>
          </a:blip>
          <a:srcRect l="24684" t="28691" r="5443" b="21025"/>
          <a:stretch>
            <a:fillRect/>
          </a:stretch>
        </p:blipFill>
        <p:spPr bwMode="auto">
          <a:xfrm>
            <a:off x="0" y="838200"/>
            <a:ext cx="5029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985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2A2AD13-E63A-4EEF-AD7E-7CD4BA9E4D67}" type="slidenum">
              <a:rPr lang="en-US"/>
              <a:pPr eaLnBrk="1" hangingPunct="1"/>
              <a:t>10</a:t>
            </a:fld>
            <a:endParaRPr lang="en-US"/>
          </a:p>
        </p:txBody>
      </p:sp>
      <p:sp>
        <p:nvSpPr>
          <p:cNvPr id="19459" name="Rectangle 2"/>
          <p:cNvSpPr>
            <a:spLocks noGrp="1" noChangeArrowheads="1"/>
          </p:cNvSpPr>
          <p:nvPr>
            <p:ph type="title"/>
          </p:nvPr>
        </p:nvSpPr>
        <p:spPr>
          <a:xfrm>
            <a:off x="0" y="0"/>
            <a:ext cx="8842375" cy="980728"/>
          </a:xfrm>
        </p:spPr>
        <p:txBody>
          <a:bodyPr>
            <a:normAutofit fontScale="90000"/>
          </a:bodyPr>
          <a:lstStyle/>
          <a:p>
            <a:pPr eaLnBrk="1" hangingPunct="1"/>
            <a:r>
              <a:rPr lang="en-US" sz="4000" u="sng" dirty="0" smtClean="0">
                <a:solidFill>
                  <a:srgbClr val="F73211"/>
                </a:solidFill>
              </a:rPr>
              <a:t>Muscles of Face (muscles of facial expression)</a:t>
            </a:r>
          </a:p>
        </p:txBody>
      </p:sp>
      <p:sp>
        <p:nvSpPr>
          <p:cNvPr id="19460" name="Rectangle 3"/>
          <p:cNvSpPr>
            <a:spLocks noGrp="1" noChangeArrowheads="1"/>
          </p:cNvSpPr>
          <p:nvPr>
            <p:ph type="body" idx="1"/>
          </p:nvPr>
        </p:nvSpPr>
        <p:spPr/>
        <p:txBody>
          <a:bodyPr/>
          <a:lstStyle/>
          <a:p>
            <a:pPr eaLnBrk="1" hangingPunct="1"/>
            <a:endParaRPr lang="en-US" smtClean="0"/>
          </a:p>
        </p:txBody>
      </p:sp>
      <p:pic>
        <p:nvPicPr>
          <p:cNvPr id="19461" name="Picture 4" descr="5B51CEB5"/>
          <p:cNvPicPr>
            <a:picLocks noChangeAspect="1" noChangeArrowheads="1"/>
          </p:cNvPicPr>
          <p:nvPr/>
        </p:nvPicPr>
        <p:blipFill>
          <a:blip r:embed="rId2">
            <a:extLst>
              <a:ext uri="{28A0092B-C50C-407E-A947-70E740481C1C}">
                <a14:useLocalDpi xmlns:a14="http://schemas.microsoft.com/office/drawing/2010/main" val="0"/>
              </a:ext>
            </a:extLst>
          </a:blip>
          <a:srcRect l="24684" t="28691" r="5443" b="21025"/>
          <a:stretch>
            <a:fillRect/>
          </a:stretch>
        </p:blipFill>
        <p:spPr bwMode="auto">
          <a:xfrm>
            <a:off x="0" y="1219200"/>
            <a:ext cx="4724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 Box 5"/>
          <p:cNvSpPr txBox="1">
            <a:spLocks noChangeArrowheads="1"/>
          </p:cNvSpPr>
          <p:nvPr/>
        </p:nvSpPr>
        <p:spPr bwMode="auto">
          <a:xfrm>
            <a:off x="4724400" y="1143000"/>
            <a:ext cx="4419600"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400" b="1" dirty="0">
                <a:solidFill>
                  <a:srgbClr val="F73211"/>
                </a:solidFill>
              </a:rPr>
              <a:t>3 large muscles :</a:t>
            </a:r>
            <a:r>
              <a:rPr lang="en-US" sz="2000" dirty="0"/>
              <a:t>                                        1- </a:t>
            </a:r>
            <a:r>
              <a:rPr lang="en-US" sz="2000" dirty="0" err="1"/>
              <a:t>Buccinator</a:t>
            </a:r>
            <a:r>
              <a:rPr lang="en-US" sz="2000" dirty="0"/>
              <a:t> m. (</a:t>
            </a:r>
            <a:r>
              <a:rPr lang="en-US" sz="2000" dirty="0" err="1"/>
              <a:t>ms.</a:t>
            </a:r>
            <a:r>
              <a:rPr lang="en-US" sz="2000" dirty="0"/>
              <a:t> of cheek).                                        2- Orbicularis oculi m.                              3- Orbicularis </a:t>
            </a:r>
            <a:r>
              <a:rPr lang="en-US" sz="2000" dirty="0" err="1"/>
              <a:t>oris</a:t>
            </a:r>
            <a:r>
              <a:rPr lang="en-US" sz="2000" dirty="0"/>
              <a:t> m.</a:t>
            </a:r>
          </a:p>
          <a:p>
            <a:pPr eaLnBrk="1" hangingPunct="1">
              <a:spcBef>
                <a:spcPct val="50000"/>
              </a:spcBef>
              <a:buFont typeface="Wingdings" pitchFamily="2" charset="2"/>
              <a:buChar char="Ø"/>
            </a:pPr>
            <a:r>
              <a:rPr lang="en-US" sz="2400" b="1" dirty="0">
                <a:solidFill>
                  <a:srgbClr val="F73211"/>
                </a:solidFill>
              </a:rPr>
              <a:t>Many small muscles :</a:t>
            </a:r>
            <a:r>
              <a:rPr lang="en-US" sz="2000" dirty="0"/>
              <a:t>                            </a:t>
            </a:r>
            <a:r>
              <a:rPr lang="en-US" sz="2400" b="1" u="sng" dirty="0">
                <a:solidFill>
                  <a:schemeClr val="folHlink"/>
                </a:solidFill>
              </a:rPr>
              <a:t>1- Dilator </a:t>
            </a:r>
            <a:r>
              <a:rPr lang="en-US" sz="2400" b="1" u="sng" dirty="0" err="1">
                <a:solidFill>
                  <a:schemeClr val="folHlink"/>
                </a:solidFill>
              </a:rPr>
              <a:t>ms.</a:t>
            </a:r>
            <a:r>
              <a:rPr lang="en-US" sz="2400" b="1" u="sng" dirty="0">
                <a:solidFill>
                  <a:schemeClr val="folHlink"/>
                </a:solidFill>
              </a:rPr>
              <a:t> of  lips  (separate lips) :</a:t>
            </a:r>
            <a:r>
              <a:rPr lang="en-US" sz="2000" dirty="0"/>
              <a:t>                                                  -</a:t>
            </a:r>
            <a:r>
              <a:rPr lang="en-US" sz="2000" dirty="0" err="1"/>
              <a:t>Levator</a:t>
            </a:r>
            <a:r>
              <a:rPr lang="en-US" sz="2000" dirty="0"/>
              <a:t> </a:t>
            </a:r>
            <a:r>
              <a:rPr lang="en-US" sz="2000" dirty="0" err="1"/>
              <a:t>labii</a:t>
            </a:r>
            <a:r>
              <a:rPr lang="en-US" sz="2000" dirty="0"/>
              <a:t> </a:t>
            </a:r>
            <a:r>
              <a:rPr lang="en-US" sz="2000" dirty="0" err="1"/>
              <a:t>superioris</a:t>
            </a:r>
            <a:r>
              <a:rPr lang="en-US" sz="2000" dirty="0"/>
              <a:t> </a:t>
            </a:r>
            <a:r>
              <a:rPr lang="en-US" sz="2000" dirty="0" err="1"/>
              <a:t>alaeque</a:t>
            </a:r>
            <a:r>
              <a:rPr lang="en-US" sz="2000" dirty="0"/>
              <a:t> </a:t>
            </a:r>
            <a:r>
              <a:rPr lang="en-US" sz="2000" dirty="0" err="1"/>
              <a:t>nasi</a:t>
            </a:r>
            <a:r>
              <a:rPr lang="en-US" sz="2000" dirty="0"/>
              <a:t>, </a:t>
            </a:r>
            <a:r>
              <a:rPr lang="en-US" sz="2000" dirty="0" smtClean="0"/>
              <a:t>-</a:t>
            </a:r>
            <a:r>
              <a:rPr lang="en-US" sz="2000" dirty="0" err="1"/>
              <a:t>L</a:t>
            </a:r>
            <a:r>
              <a:rPr lang="en-US" sz="2000" dirty="0" err="1" smtClean="0"/>
              <a:t>evator</a:t>
            </a:r>
            <a:r>
              <a:rPr lang="en-US" sz="2000" dirty="0" smtClean="0"/>
              <a:t> </a:t>
            </a:r>
            <a:r>
              <a:rPr lang="en-US" sz="2000" dirty="0" err="1"/>
              <a:t>labii</a:t>
            </a:r>
            <a:r>
              <a:rPr lang="en-US" sz="2000" dirty="0"/>
              <a:t> </a:t>
            </a:r>
            <a:r>
              <a:rPr lang="en-US" sz="2000" dirty="0" err="1"/>
              <a:t>superioris</a:t>
            </a:r>
            <a:r>
              <a:rPr lang="en-US" sz="2000" dirty="0"/>
              <a:t>.                          -</a:t>
            </a:r>
            <a:r>
              <a:rPr lang="en-US" sz="2000" dirty="0" err="1"/>
              <a:t>Zygomaticus</a:t>
            </a:r>
            <a:r>
              <a:rPr lang="en-US" sz="2000" dirty="0"/>
              <a:t> minor &amp; major.                    -</a:t>
            </a:r>
            <a:r>
              <a:rPr lang="en-US" sz="2000" dirty="0" err="1"/>
              <a:t>Levator</a:t>
            </a:r>
            <a:r>
              <a:rPr lang="en-US" sz="2000" dirty="0"/>
              <a:t> </a:t>
            </a:r>
            <a:r>
              <a:rPr lang="en-US" sz="2000" dirty="0" err="1"/>
              <a:t>anguli</a:t>
            </a:r>
            <a:r>
              <a:rPr lang="en-US" sz="2000" dirty="0"/>
              <a:t> </a:t>
            </a:r>
            <a:r>
              <a:rPr lang="en-US" sz="2000" dirty="0" err="1"/>
              <a:t>oris</a:t>
            </a:r>
            <a:r>
              <a:rPr lang="en-US" sz="2000" dirty="0"/>
              <a:t>, </a:t>
            </a:r>
            <a:r>
              <a:rPr lang="en-US" sz="2000" dirty="0" err="1"/>
              <a:t>risorius</a:t>
            </a:r>
            <a:r>
              <a:rPr lang="en-US" sz="2000" dirty="0"/>
              <a:t> &amp; depressor </a:t>
            </a:r>
            <a:r>
              <a:rPr lang="en-US" sz="2000" dirty="0" err="1"/>
              <a:t>anguli</a:t>
            </a:r>
            <a:r>
              <a:rPr lang="en-US" sz="2000" dirty="0"/>
              <a:t> </a:t>
            </a:r>
            <a:r>
              <a:rPr lang="en-US" sz="2000" dirty="0" err="1"/>
              <a:t>oris</a:t>
            </a:r>
            <a:r>
              <a:rPr lang="en-US" sz="2000" dirty="0"/>
              <a:t>.                                      -Depressor </a:t>
            </a:r>
            <a:r>
              <a:rPr lang="en-US" sz="2000" dirty="0" err="1"/>
              <a:t>labii</a:t>
            </a:r>
            <a:r>
              <a:rPr lang="en-US" sz="2000" dirty="0"/>
              <a:t> </a:t>
            </a:r>
            <a:r>
              <a:rPr lang="en-US" sz="2000" dirty="0" err="1"/>
              <a:t>inferioris</a:t>
            </a:r>
            <a:r>
              <a:rPr lang="en-US" sz="2000" dirty="0"/>
              <a:t> &amp; </a:t>
            </a:r>
            <a:r>
              <a:rPr lang="en-US" sz="2000" dirty="0" err="1"/>
              <a:t>mentalis</a:t>
            </a:r>
            <a:r>
              <a:rPr lang="en-US" sz="2000" dirty="0"/>
              <a:t>.                                      </a:t>
            </a:r>
            <a:r>
              <a:rPr lang="en-US" sz="2000" u="sng" dirty="0">
                <a:solidFill>
                  <a:schemeClr val="folHlink"/>
                </a:solidFill>
              </a:rPr>
              <a:t>origin :</a:t>
            </a:r>
            <a:r>
              <a:rPr lang="en-US" sz="2000" dirty="0"/>
              <a:t> bones &amp; fascia around oral </a:t>
            </a:r>
            <a:r>
              <a:rPr lang="en-US" sz="2000" dirty="0" err="1"/>
              <a:t>aperature</a:t>
            </a:r>
            <a:r>
              <a:rPr lang="en-US" sz="2000" dirty="0"/>
              <a:t>.                                             </a:t>
            </a:r>
            <a:r>
              <a:rPr lang="en-US" sz="2000" u="sng" dirty="0">
                <a:solidFill>
                  <a:schemeClr val="folHlink"/>
                </a:solidFill>
              </a:rPr>
              <a:t>Insertion :</a:t>
            </a:r>
            <a:r>
              <a:rPr lang="en-US" sz="2000" dirty="0"/>
              <a:t> into substance of lips.</a:t>
            </a:r>
          </a:p>
        </p:txBody>
      </p:sp>
    </p:spTree>
    <p:extLst>
      <p:ext uri="{BB962C8B-B14F-4D97-AF65-F5344CB8AC3E}">
        <p14:creationId xmlns:p14="http://schemas.microsoft.com/office/powerpoint/2010/main" val="242310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DC8EDE2-E56D-476C-BDF8-1BD9673AAB02}" type="slidenum">
              <a:rPr lang="en-US"/>
              <a:pPr eaLnBrk="1" hangingPunct="1"/>
              <a:t>11</a:t>
            </a:fld>
            <a:endParaRPr lang="en-US"/>
          </a:p>
        </p:txBody>
      </p:sp>
      <p:sp>
        <p:nvSpPr>
          <p:cNvPr id="20484" name="Rectangle 3"/>
          <p:cNvSpPr>
            <a:spLocks noGrp="1" noChangeArrowheads="1"/>
          </p:cNvSpPr>
          <p:nvPr>
            <p:ph type="body" idx="1"/>
          </p:nvPr>
        </p:nvSpPr>
        <p:spPr/>
        <p:txBody>
          <a:bodyPr/>
          <a:lstStyle/>
          <a:p>
            <a:pPr eaLnBrk="1" hangingPunct="1"/>
            <a:endParaRPr lang="en-US" dirty="0" smtClean="0"/>
          </a:p>
        </p:txBody>
      </p:sp>
      <p:pic>
        <p:nvPicPr>
          <p:cNvPr id="20485" name="Picture 4" descr="5B51CEB5"/>
          <p:cNvPicPr>
            <a:picLocks noChangeAspect="1" noChangeArrowheads="1"/>
          </p:cNvPicPr>
          <p:nvPr/>
        </p:nvPicPr>
        <p:blipFill>
          <a:blip r:embed="rId2">
            <a:extLst>
              <a:ext uri="{28A0092B-C50C-407E-A947-70E740481C1C}">
                <a14:useLocalDpi xmlns:a14="http://schemas.microsoft.com/office/drawing/2010/main" val="0"/>
              </a:ext>
            </a:extLst>
          </a:blip>
          <a:srcRect l="24684" t="28691" r="5443" b="21025"/>
          <a:stretch>
            <a:fillRect/>
          </a:stretch>
        </p:blipFill>
        <p:spPr bwMode="auto">
          <a:xfrm>
            <a:off x="539552" y="404664"/>
            <a:ext cx="3393377"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5"/>
          <p:cNvSpPr txBox="1">
            <a:spLocks noChangeArrowheads="1"/>
          </p:cNvSpPr>
          <p:nvPr/>
        </p:nvSpPr>
        <p:spPr bwMode="auto">
          <a:xfrm>
            <a:off x="4648200" y="1600200"/>
            <a:ext cx="449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endParaRPr lang="en-US" sz="2000"/>
          </a:p>
        </p:txBody>
      </p:sp>
      <p:sp>
        <p:nvSpPr>
          <p:cNvPr id="20487" name="Text Box 6"/>
          <p:cNvSpPr txBox="1">
            <a:spLocks noChangeArrowheads="1"/>
          </p:cNvSpPr>
          <p:nvPr/>
        </p:nvSpPr>
        <p:spPr bwMode="auto">
          <a:xfrm>
            <a:off x="4419600" y="0"/>
            <a:ext cx="4724400" cy="673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400" b="1">
                <a:solidFill>
                  <a:schemeClr val="folHlink"/>
                </a:solidFill>
              </a:rPr>
              <a:t>2- Corrugator supercilli :</a:t>
            </a:r>
            <a:r>
              <a:rPr lang="en-US" sz="2400"/>
              <a:t>                </a:t>
            </a:r>
            <a:r>
              <a:rPr lang="en-US" sz="2000"/>
              <a:t>-It lies deep to orbicularis oculi.</a:t>
            </a:r>
            <a:r>
              <a:rPr lang="en-US" sz="2000">
                <a:solidFill>
                  <a:schemeClr val="accent2"/>
                </a:solidFill>
              </a:rPr>
              <a:t> </a:t>
            </a:r>
            <a:r>
              <a:rPr lang="en-US" sz="2000" u="sng">
                <a:solidFill>
                  <a:schemeClr val="accent2"/>
                </a:solidFill>
              </a:rPr>
              <a:t>origin </a:t>
            </a:r>
            <a:r>
              <a:rPr lang="en-US" sz="2000" u="sng">
                <a:solidFill>
                  <a:srgbClr val="FFFF00"/>
                </a:solidFill>
              </a:rPr>
              <a:t>:</a:t>
            </a:r>
            <a:r>
              <a:rPr lang="en-US" sz="2000"/>
              <a:t> superciliary arch (bone).                      </a:t>
            </a:r>
            <a:r>
              <a:rPr lang="en-US" sz="2000" u="sng">
                <a:solidFill>
                  <a:schemeClr val="accent2"/>
                </a:solidFill>
              </a:rPr>
              <a:t>Insertion :</a:t>
            </a:r>
            <a:r>
              <a:rPr lang="en-US" sz="2000"/>
              <a:t> skin of eyebrow.                            </a:t>
            </a:r>
            <a:r>
              <a:rPr lang="en-US" sz="2000" u="sng">
                <a:solidFill>
                  <a:schemeClr val="accent2"/>
                </a:solidFill>
              </a:rPr>
              <a:t>Action :</a:t>
            </a:r>
            <a:r>
              <a:rPr lang="en-US" sz="2000"/>
              <a:t> vertical wrinkles of forehead, as in frowning.</a:t>
            </a:r>
            <a:r>
              <a:rPr lang="en-US" sz="2400"/>
              <a:t>                                             </a:t>
            </a:r>
            <a:r>
              <a:rPr lang="en-US" sz="2400" b="1">
                <a:solidFill>
                  <a:schemeClr val="folHlink"/>
                </a:solidFill>
              </a:rPr>
              <a:t>3- Compressor naris &amp; dilator naris :                                            </a:t>
            </a:r>
            <a:r>
              <a:rPr lang="en-US" sz="2000" u="sng">
                <a:solidFill>
                  <a:schemeClr val="accent2"/>
                </a:solidFill>
              </a:rPr>
              <a:t>origin </a:t>
            </a:r>
            <a:r>
              <a:rPr lang="en-US" sz="2000" u="sng">
                <a:solidFill>
                  <a:srgbClr val="FFFF00"/>
                </a:solidFill>
              </a:rPr>
              <a:t>:</a:t>
            </a:r>
            <a:r>
              <a:rPr lang="en-US" sz="2000"/>
              <a:t> maxilla</a:t>
            </a:r>
            <a:r>
              <a:rPr lang="en-US" sz="2000">
                <a:solidFill>
                  <a:schemeClr val="accent2"/>
                </a:solidFill>
              </a:rPr>
              <a:t>.    </a:t>
            </a:r>
            <a:r>
              <a:rPr lang="en-US" sz="2000" u="sng">
                <a:solidFill>
                  <a:schemeClr val="accent2"/>
                </a:solidFill>
              </a:rPr>
              <a:t>Insertion</a:t>
            </a:r>
            <a:r>
              <a:rPr lang="en-US" sz="2000" u="sng">
                <a:solidFill>
                  <a:srgbClr val="FFFF00"/>
                </a:solidFill>
              </a:rPr>
              <a:t> :</a:t>
            </a:r>
            <a:r>
              <a:rPr lang="en-US" sz="2000"/>
              <a:t> the fibres are continuous with those of opposite side in front of the bridge of nose to form </a:t>
            </a:r>
            <a:r>
              <a:rPr lang="en-US" sz="2000" u="sng"/>
              <a:t>aponeurosis of bridge of nose.</a:t>
            </a:r>
            <a:r>
              <a:rPr lang="en-US" sz="2400"/>
              <a:t>                                              </a:t>
            </a:r>
            <a:r>
              <a:rPr lang="en-US" sz="2000" u="sng">
                <a:solidFill>
                  <a:schemeClr val="accent2"/>
                </a:solidFill>
              </a:rPr>
              <a:t>Action </a:t>
            </a:r>
            <a:r>
              <a:rPr lang="en-US" sz="2000" u="sng">
                <a:solidFill>
                  <a:srgbClr val="FFFF00"/>
                </a:solidFill>
              </a:rPr>
              <a:t>:</a:t>
            </a:r>
            <a:r>
              <a:rPr lang="en-US" sz="2000"/>
              <a:t> compesses &amp; widens</a:t>
            </a:r>
            <a:r>
              <a:rPr lang="en-US" sz="2400"/>
              <a:t> </a:t>
            </a:r>
            <a:r>
              <a:rPr lang="en-US" sz="2000"/>
              <a:t>nasal cartilages and  aperature.</a:t>
            </a:r>
            <a:r>
              <a:rPr lang="en-US" sz="2400"/>
              <a:t>                                                     </a:t>
            </a:r>
            <a:r>
              <a:rPr lang="en-US" sz="2400" b="1">
                <a:solidFill>
                  <a:schemeClr val="folHlink"/>
                </a:solidFill>
              </a:rPr>
              <a:t>4- Procerus :                                       </a:t>
            </a:r>
            <a:r>
              <a:rPr lang="en-US" sz="2400"/>
              <a:t> </a:t>
            </a:r>
            <a:r>
              <a:rPr lang="en-US" sz="2000"/>
              <a:t>- It is continuous</a:t>
            </a:r>
            <a:r>
              <a:rPr lang="en-US" sz="2400"/>
              <a:t> </a:t>
            </a:r>
            <a:r>
              <a:rPr lang="en-US" sz="2000"/>
              <a:t>with the medial part of occipito-frontalis ms.                                       </a:t>
            </a:r>
            <a:r>
              <a:rPr lang="en-US" sz="2000" u="sng">
                <a:solidFill>
                  <a:schemeClr val="accent2"/>
                </a:solidFill>
              </a:rPr>
              <a:t>Origin </a:t>
            </a:r>
            <a:r>
              <a:rPr lang="en-US" sz="2000" u="sng">
                <a:solidFill>
                  <a:srgbClr val="FFFF00"/>
                </a:solidFill>
              </a:rPr>
              <a:t>:</a:t>
            </a:r>
            <a:r>
              <a:rPr lang="en-US" sz="2000"/>
              <a:t> nasal bone.                         </a:t>
            </a:r>
            <a:r>
              <a:rPr lang="en-US" sz="2000" u="sng">
                <a:solidFill>
                  <a:schemeClr val="accent2"/>
                </a:solidFill>
              </a:rPr>
              <a:t>Insertion :</a:t>
            </a:r>
            <a:r>
              <a:rPr lang="en-US" sz="2000"/>
              <a:t> medial part of skin of eyebrow</a:t>
            </a:r>
            <a:r>
              <a:rPr lang="en-US" sz="2000">
                <a:solidFill>
                  <a:schemeClr val="accent2"/>
                </a:solidFill>
              </a:rPr>
              <a:t>.  </a:t>
            </a:r>
            <a:r>
              <a:rPr lang="en-US" sz="2000" u="sng">
                <a:solidFill>
                  <a:schemeClr val="accent2"/>
                </a:solidFill>
              </a:rPr>
              <a:t>Action</a:t>
            </a:r>
            <a:r>
              <a:rPr lang="en-US" sz="2000" u="sng">
                <a:solidFill>
                  <a:srgbClr val="FFFF00"/>
                </a:solidFill>
              </a:rPr>
              <a:t> :</a:t>
            </a:r>
            <a:r>
              <a:rPr lang="en-US" sz="2000"/>
              <a:t> wrinkles skin of nose.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535" y="3959126"/>
            <a:ext cx="2277361" cy="2771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2058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Muscles of Facial Expression</a:t>
            </a:r>
            <a:br>
              <a:rPr lang="en-US" dirty="0" smtClean="0"/>
            </a:br>
            <a:endParaRPr lang="en-US" dirty="0"/>
          </a:p>
        </p:txBody>
      </p:sp>
      <p:sp>
        <p:nvSpPr>
          <p:cNvPr id="3" name="Content Placeholder 2"/>
          <p:cNvSpPr>
            <a:spLocks noGrp="1"/>
          </p:cNvSpPr>
          <p:nvPr>
            <p:ph sz="half" idx="1"/>
          </p:nvPr>
        </p:nvSpPr>
        <p:spPr>
          <a:xfrm>
            <a:off x="395536" y="2132856"/>
            <a:ext cx="4038600" cy="4525963"/>
          </a:xfrm>
        </p:spPr>
        <p:txBody>
          <a:bodyPr/>
          <a:lstStyle/>
          <a:p>
            <a:pPr marL="0" indent="0">
              <a:buNone/>
            </a:pPr>
            <a:r>
              <a:rPr lang="en-US" dirty="0" err="1" smtClean="0">
                <a:solidFill>
                  <a:srgbClr val="FF0000"/>
                </a:solidFill>
              </a:rPr>
              <a:t>Frontalis</a:t>
            </a:r>
            <a:endParaRPr lang="en-US" dirty="0" smtClean="0">
              <a:solidFill>
                <a:srgbClr val="FF0000"/>
              </a:solidFill>
            </a:endParaRPr>
          </a:p>
          <a:p>
            <a:pPr marL="0" indent="0">
              <a:buNone/>
            </a:pPr>
            <a:r>
              <a:rPr lang="en-US" dirty="0" smtClean="0"/>
              <a:t>Elevates eyebrows</a:t>
            </a:r>
          </a:p>
          <a:p>
            <a:pPr marL="0" indent="0">
              <a:buNone/>
            </a:pPr>
            <a:r>
              <a:rPr lang="en-US" dirty="0" smtClean="0"/>
              <a:t>Wrinkles forehead</a:t>
            </a:r>
          </a:p>
          <a:p>
            <a:pPr marL="0" indent="0">
              <a:buNone/>
            </a:pPr>
            <a:r>
              <a:rPr lang="en-US" dirty="0" smtClean="0">
                <a:solidFill>
                  <a:srgbClr val="FF0000"/>
                </a:solidFill>
              </a:rPr>
              <a:t>Innervation</a:t>
            </a:r>
          </a:p>
          <a:p>
            <a:pPr marL="0" indent="0">
              <a:buNone/>
            </a:pPr>
            <a:r>
              <a:rPr lang="en-US" dirty="0" smtClean="0"/>
              <a:t>Temporal branch of </a:t>
            </a:r>
          </a:p>
          <a:p>
            <a:pPr marL="0" indent="0">
              <a:buNone/>
            </a:pPr>
            <a:r>
              <a:rPr lang="en-US" dirty="0" smtClean="0"/>
              <a:t>Facial nerve</a:t>
            </a:r>
            <a:endParaRPr lang="en-US"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995936" y="1530987"/>
            <a:ext cx="4690864" cy="4116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8816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lnSpcReduction="10000"/>
          </a:bodyPr>
          <a:lstStyle/>
          <a:p>
            <a:pPr marL="0" indent="0">
              <a:buNone/>
            </a:pPr>
            <a:r>
              <a:rPr lang="en-US" dirty="0" smtClean="0">
                <a:solidFill>
                  <a:srgbClr val="FF0000"/>
                </a:solidFill>
              </a:rPr>
              <a:t>Orbicularis Oculi</a:t>
            </a:r>
          </a:p>
          <a:p>
            <a:pPr marL="0" indent="0">
              <a:buNone/>
            </a:pPr>
            <a:r>
              <a:rPr lang="en-US" dirty="0" smtClean="0"/>
              <a:t>Closes and squints</a:t>
            </a:r>
          </a:p>
          <a:p>
            <a:pPr marL="0" indent="0">
              <a:buNone/>
            </a:pPr>
            <a:r>
              <a:rPr lang="en-US" dirty="0" smtClean="0"/>
              <a:t>Eyes</a:t>
            </a:r>
          </a:p>
          <a:p>
            <a:r>
              <a:rPr lang="en-US" b="1" dirty="0">
                <a:solidFill>
                  <a:schemeClr val="folHlink"/>
                </a:solidFill>
              </a:rPr>
              <a:t>1- Orbital part </a:t>
            </a:r>
          </a:p>
          <a:p>
            <a:r>
              <a:rPr lang="en-US" b="1" dirty="0">
                <a:solidFill>
                  <a:schemeClr val="folHlink"/>
                </a:solidFill>
              </a:rPr>
              <a:t>2- Palpebral part :</a:t>
            </a:r>
            <a:endParaRPr lang="en-US" dirty="0" smtClean="0"/>
          </a:p>
          <a:p>
            <a:pPr marL="0" indent="0">
              <a:buNone/>
            </a:pPr>
            <a:r>
              <a:rPr lang="en-US" dirty="0" smtClean="0">
                <a:solidFill>
                  <a:srgbClr val="FF0000"/>
                </a:solidFill>
              </a:rPr>
              <a:t>Innervation</a:t>
            </a:r>
          </a:p>
          <a:p>
            <a:pPr marL="0" indent="0">
              <a:buNone/>
            </a:pPr>
            <a:r>
              <a:rPr lang="en-US" dirty="0" smtClean="0"/>
              <a:t>Temporal and</a:t>
            </a:r>
          </a:p>
          <a:p>
            <a:pPr marL="0" indent="0">
              <a:buNone/>
            </a:pPr>
            <a:r>
              <a:rPr lang="en-US" dirty="0" err="1" smtClean="0"/>
              <a:t>Zygomatic</a:t>
            </a:r>
            <a:r>
              <a:rPr lang="en-US" dirty="0" smtClean="0"/>
              <a:t> branch</a:t>
            </a:r>
          </a:p>
          <a:p>
            <a:pPr marL="0" indent="0">
              <a:buNone/>
            </a:pPr>
            <a:r>
              <a:rPr lang="en-US" dirty="0" smtClean="0"/>
              <a:t>of Facial nerve</a:t>
            </a:r>
            <a:endParaRPr lang="en-US" dirty="0"/>
          </a:p>
        </p:txBody>
      </p:sp>
      <p:sp>
        <p:nvSpPr>
          <p:cNvPr id="5" name="Title 4"/>
          <p:cNvSpPr>
            <a:spLocks noGrp="1"/>
          </p:cNvSpPr>
          <p:nvPr>
            <p:ph type="title"/>
          </p:nvPr>
        </p:nvSpPr>
        <p:spPr/>
        <p:txBody>
          <a:bodyPr/>
          <a:lstStyle/>
          <a:p>
            <a:r>
              <a:rPr lang="en-US" dirty="0" smtClean="0"/>
              <a:t>Muscles of Facial Expression</a:t>
            </a:r>
            <a:endParaRPr lang="en-US" dirty="0"/>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995936" y="1628800"/>
            <a:ext cx="4682694" cy="4561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2893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sp>
        <p:nvSpPr>
          <p:cNvPr id="4" name="Content Placeholder 3"/>
          <p:cNvSpPr>
            <a:spLocks noGrp="1"/>
          </p:cNvSpPr>
          <p:nvPr>
            <p:ph sz="half" idx="1"/>
          </p:nvPr>
        </p:nvSpPr>
        <p:spPr/>
        <p:txBody>
          <a:bodyPr/>
          <a:lstStyle/>
          <a:p>
            <a:pPr marL="0" indent="0">
              <a:buNone/>
            </a:pPr>
            <a:r>
              <a:rPr lang="en-US" dirty="0" smtClean="0"/>
              <a:t>  </a:t>
            </a:r>
            <a:r>
              <a:rPr lang="en-US" dirty="0" smtClean="0">
                <a:solidFill>
                  <a:srgbClr val="FF0000"/>
                </a:solidFill>
              </a:rPr>
              <a:t>Orbicularis </a:t>
            </a:r>
            <a:r>
              <a:rPr lang="en-US" dirty="0" err="1" smtClean="0">
                <a:solidFill>
                  <a:srgbClr val="FF0000"/>
                </a:solidFill>
              </a:rPr>
              <a:t>Oris</a:t>
            </a:r>
            <a:endParaRPr lang="en-US" dirty="0" smtClean="0">
              <a:solidFill>
                <a:srgbClr val="FF0000"/>
              </a:solidFill>
            </a:endParaRPr>
          </a:p>
          <a:p>
            <a:pPr>
              <a:spcBef>
                <a:spcPct val="50000"/>
              </a:spcBef>
              <a:buFont typeface="Wingdings" pitchFamily="2" charset="2"/>
              <a:buChar char="Ø"/>
            </a:pPr>
            <a:r>
              <a:rPr lang="en-US" dirty="0">
                <a:solidFill>
                  <a:schemeClr val="folHlink"/>
                </a:solidFill>
              </a:rPr>
              <a:t>:</a:t>
            </a:r>
            <a:r>
              <a:rPr lang="en-US" dirty="0"/>
              <a:t> compresses the lips together to close the mouth (sphincter muscle of lips).</a:t>
            </a:r>
          </a:p>
          <a:p>
            <a:pPr marL="0" indent="0">
              <a:buNone/>
            </a:pPr>
            <a:r>
              <a:rPr lang="en-US" dirty="0" smtClean="0"/>
              <a:t>(kissing muscle)</a:t>
            </a:r>
          </a:p>
          <a:p>
            <a:pPr marL="0" indent="0">
              <a:buNone/>
            </a:pPr>
            <a:r>
              <a:rPr lang="en-US" dirty="0" smtClean="0">
                <a:solidFill>
                  <a:srgbClr val="FF0000"/>
                </a:solidFill>
              </a:rPr>
              <a:t>  Innervation</a:t>
            </a:r>
          </a:p>
          <a:p>
            <a:pPr marL="0" indent="0">
              <a:buNone/>
            </a:pPr>
            <a:r>
              <a:rPr lang="en-US" dirty="0" smtClean="0"/>
              <a:t>Mandibular branch</a:t>
            </a:r>
          </a:p>
          <a:p>
            <a:pPr marL="0" indent="0">
              <a:buNone/>
            </a:pPr>
            <a:r>
              <a:rPr lang="en-US" dirty="0" smtClean="0"/>
              <a:t>Of facial nerve</a:t>
            </a:r>
            <a:endParaRPr lang="en-US"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923928" y="1617499"/>
            <a:ext cx="4762872" cy="389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2950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sp>
        <p:nvSpPr>
          <p:cNvPr id="3" name="Content Placeholder 2"/>
          <p:cNvSpPr>
            <a:spLocks noGrp="1"/>
          </p:cNvSpPr>
          <p:nvPr>
            <p:ph sz="half" idx="1"/>
          </p:nvPr>
        </p:nvSpPr>
        <p:spPr>
          <a:xfrm>
            <a:off x="107504" y="1453504"/>
            <a:ext cx="4038600" cy="4525963"/>
          </a:xfrm>
        </p:spPr>
        <p:txBody>
          <a:bodyPr/>
          <a:lstStyle/>
          <a:p>
            <a:pPr marL="0" indent="0">
              <a:buNone/>
            </a:pPr>
            <a:r>
              <a:rPr lang="en-US" dirty="0" smtClean="0">
                <a:solidFill>
                  <a:srgbClr val="FF0000"/>
                </a:solidFill>
              </a:rPr>
              <a:t>  </a:t>
            </a:r>
            <a:r>
              <a:rPr lang="en-US" dirty="0" err="1" smtClean="0">
                <a:solidFill>
                  <a:srgbClr val="FF0000"/>
                </a:solidFill>
              </a:rPr>
              <a:t>Zygomaticus</a:t>
            </a:r>
            <a:r>
              <a:rPr lang="en-US" dirty="0" smtClean="0">
                <a:solidFill>
                  <a:srgbClr val="FF0000"/>
                </a:solidFill>
              </a:rPr>
              <a:t> Muscles</a:t>
            </a:r>
          </a:p>
          <a:p>
            <a:pPr marL="0" indent="0">
              <a:buNone/>
            </a:pPr>
            <a:r>
              <a:rPr lang="en-US" dirty="0"/>
              <a:t> </a:t>
            </a:r>
            <a:r>
              <a:rPr lang="en-US" dirty="0" smtClean="0"/>
              <a:t>Elevates corners of</a:t>
            </a:r>
          </a:p>
          <a:p>
            <a:pPr marL="0" indent="0">
              <a:buNone/>
            </a:pPr>
            <a:r>
              <a:rPr lang="en-US" dirty="0" smtClean="0"/>
              <a:t>mouth; (smiling muscle)</a:t>
            </a:r>
          </a:p>
          <a:p>
            <a:pPr marL="0" indent="0">
              <a:buNone/>
            </a:pPr>
            <a:r>
              <a:rPr lang="en-US" dirty="0" smtClean="0">
                <a:solidFill>
                  <a:srgbClr val="FF0000"/>
                </a:solidFill>
              </a:rPr>
              <a:t>  Innervation</a:t>
            </a:r>
          </a:p>
          <a:p>
            <a:pPr marL="0" indent="0">
              <a:buNone/>
            </a:pPr>
            <a:r>
              <a:rPr lang="en-US" dirty="0" err="1" smtClean="0"/>
              <a:t>Buccal</a:t>
            </a:r>
            <a:r>
              <a:rPr lang="en-US" dirty="0" smtClean="0"/>
              <a:t> branches of </a:t>
            </a:r>
          </a:p>
          <a:p>
            <a:pPr marL="0" indent="0">
              <a:buNone/>
            </a:pPr>
            <a:r>
              <a:rPr lang="en-US" dirty="0" smtClean="0"/>
              <a:t>Facial nerve</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475" y="1844824"/>
            <a:ext cx="534352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7990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700808"/>
            <a:ext cx="4402832" cy="4229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5"/>
          <p:cNvSpPr txBox="1">
            <a:spLocks noChangeArrowheads="1"/>
          </p:cNvSpPr>
          <p:nvPr/>
        </p:nvSpPr>
        <p:spPr bwMode="auto">
          <a:xfrm>
            <a:off x="179512" y="705394"/>
            <a:ext cx="4191000" cy="603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b="1" dirty="0">
                <a:solidFill>
                  <a:schemeClr val="folHlink"/>
                </a:solidFill>
              </a:rPr>
              <a:t>Origin :</a:t>
            </a:r>
            <a:r>
              <a:rPr lang="en-US" sz="2000" dirty="0"/>
              <a:t> from outer surface of </a:t>
            </a:r>
            <a:r>
              <a:rPr lang="en-US" sz="2000" u="sng" dirty="0"/>
              <a:t>maxilla &amp; mandible</a:t>
            </a:r>
            <a:r>
              <a:rPr lang="en-US" sz="2000" dirty="0"/>
              <a:t> opposite the molar teeth + from </a:t>
            </a:r>
            <a:r>
              <a:rPr lang="en-US" sz="2000" u="sng" dirty="0" err="1"/>
              <a:t>pterygomandibular</a:t>
            </a:r>
            <a:r>
              <a:rPr lang="en-US" sz="2000" u="sng" dirty="0"/>
              <a:t> ligament.</a:t>
            </a:r>
          </a:p>
          <a:p>
            <a:pPr eaLnBrk="1" hangingPunct="1">
              <a:spcBef>
                <a:spcPct val="50000"/>
              </a:spcBef>
              <a:buFont typeface="Wingdings" pitchFamily="2" charset="2"/>
              <a:buChar char="Ø"/>
            </a:pPr>
            <a:r>
              <a:rPr lang="en-US" sz="2000" b="1" dirty="0">
                <a:solidFill>
                  <a:schemeClr val="folHlink"/>
                </a:solidFill>
              </a:rPr>
              <a:t>Insertion :</a:t>
            </a:r>
            <a:r>
              <a:rPr lang="en-US" sz="2000" dirty="0"/>
              <a:t>                                           </a:t>
            </a:r>
            <a:r>
              <a:rPr lang="en-US" sz="2000" b="1" dirty="0">
                <a:solidFill>
                  <a:schemeClr val="folHlink"/>
                </a:solidFill>
              </a:rPr>
              <a:t>1-upper </a:t>
            </a:r>
            <a:r>
              <a:rPr lang="en-US" sz="2000" b="1" dirty="0" err="1">
                <a:solidFill>
                  <a:schemeClr val="folHlink"/>
                </a:solidFill>
              </a:rPr>
              <a:t>fibres</a:t>
            </a:r>
            <a:r>
              <a:rPr lang="en-US" sz="2000" b="1" dirty="0">
                <a:solidFill>
                  <a:schemeClr val="folHlink"/>
                </a:solidFill>
              </a:rPr>
              <a:t> :</a:t>
            </a:r>
            <a:r>
              <a:rPr lang="en-US" sz="2000" dirty="0"/>
              <a:t> into upper lip.     </a:t>
            </a:r>
            <a:r>
              <a:rPr lang="en-US" sz="2000" b="1" dirty="0">
                <a:solidFill>
                  <a:schemeClr val="folHlink"/>
                </a:solidFill>
              </a:rPr>
              <a:t>2-lower </a:t>
            </a:r>
            <a:r>
              <a:rPr lang="en-US" sz="2000" b="1" dirty="0" err="1">
                <a:solidFill>
                  <a:schemeClr val="folHlink"/>
                </a:solidFill>
              </a:rPr>
              <a:t>fibres</a:t>
            </a:r>
            <a:r>
              <a:rPr lang="en-US" sz="2000" b="1" dirty="0">
                <a:solidFill>
                  <a:schemeClr val="folHlink"/>
                </a:solidFill>
              </a:rPr>
              <a:t> :</a:t>
            </a:r>
            <a:r>
              <a:rPr lang="en-US" sz="2000" dirty="0"/>
              <a:t> into lower lip.       </a:t>
            </a:r>
            <a:r>
              <a:rPr lang="en-US" sz="2000" b="1" dirty="0">
                <a:solidFill>
                  <a:schemeClr val="folHlink"/>
                </a:solidFill>
              </a:rPr>
              <a:t>3-middle </a:t>
            </a:r>
            <a:r>
              <a:rPr lang="en-US" sz="2000" b="1" dirty="0" err="1">
                <a:solidFill>
                  <a:schemeClr val="folHlink"/>
                </a:solidFill>
              </a:rPr>
              <a:t>fibres</a:t>
            </a:r>
            <a:r>
              <a:rPr lang="en-US" sz="2000" b="1" dirty="0">
                <a:solidFill>
                  <a:schemeClr val="folHlink"/>
                </a:solidFill>
              </a:rPr>
              <a:t> :</a:t>
            </a:r>
            <a:r>
              <a:rPr lang="en-US" sz="2000" dirty="0"/>
              <a:t> decussate at the angle of mouth.</a:t>
            </a:r>
          </a:p>
          <a:p>
            <a:pPr eaLnBrk="1" hangingPunct="1">
              <a:spcBef>
                <a:spcPct val="50000"/>
              </a:spcBef>
              <a:buFont typeface="Wingdings" pitchFamily="2" charset="2"/>
              <a:buChar char="Ø"/>
            </a:pPr>
            <a:r>
              <a:rPr lang="en-US" sz="2000" b="1" dirty="0" err="1">
                <a:solidFill>
                  <a:schemeClr val="folHlink"/>
                </a:solidFill>
              </a:rPr>
              <a:t>N.supply</a:t>
            </a:r>
            <a:r>
              <a:rPr lang="en-US" sz="2000" b="1" dirty="0">
                <a:solidFill>
                  <a:schemeClr val="folHlink"/>
                </a:solidFill>
              </a:rPr>
              <a:t> :</a:t>
            </a:r>
            <a:r>
              <a:rPr lang="en-US" sz="2000" dirty="0"/>
              <a:t> </a:t>
            </a:r>
            <a:r>
              <a:rPr lang="en-US" sz="2000" dirty="0" err="1"/>
              <a:t>buccal</a:t>
            </a:r>
            <a:r>
              <a:rPr lang="en-US" sz="2000" dirty="0"/>
              <a:t> branch of facial N.</a:t>
            </a:r>
          </a:p>
          <a:p>
            <a:pPr eaLnBrk="1" hangingPunct="1">
              <a:spcBef>
                <a:spcPct val="50000"/>
              </a:spcBef>
              <a:buFont typeface="Wingdings" pitchFamily="2" charset="2"/>
              <a:buChar char="Ø"/>
            </a:pPr>
            <a:r>
              <a:rPr lang="en-US" sz="2000" b="1" dirty="0">
                <a:solidFill>
                  <a:schemeClr val="folHlink"/>
                </a:solidFill>
              </a:rPr>
              <a:t>Action :                                       </a:t>
            </a:r>
            <a:r>
              <a:rPr lang="en-US" sz="2000" dirty="0">
                <a:solidFill>
                  <a:schemeClr val="folHlink"/>
                </a:solidFill>
              </a:rPr>
              <a:t>1-</a:t>
            </a:r>
            <a:r>
              <a:rPr lang="en-US" sz="2000" dirty="0"/>
              <a:t> it compresses the cheeks &amp; lips against the teeth to prevent accumulation of food in vestibule of mouth.                                                     </a:t>
            </a:r>
            <a:r>
              <a:rPr lang="en-US" sz="2000" dirty="0">
                <a:solidFill>
                  <a:schemeClr val="folHlink"/>
                </a:solidFill>
              </a:rPr>
              <a:t>2-</a:t>
            </a:r>
            <a:r>
              <a:rPr lang="en-US" sz="2000" dirty="0"/>
              <a:t> it is used in </a:t>
            </a:r>
            <a:r>
              <a:rPr lang="en-US" sz="2000" dirty="0" err="1"/>
              <a:t>wistling</a:t>
            </a:r>
            <a:r>
              <a:rPr lang="en-US" sz="2000" dirty="0"/>
              <a:t>, when cheeks are distended with air.</a:t>
            </a:r>
          </a:p>
        </p:txBody>
      </p:sp>
      <p:sp>
        <p:nvSpPr>
          <p:cNvPr id="9" name="Rectangle 2"/>
          <p:cNvSpPr>
            <a:spLocks noGrp="1" noChangeArrowheads="1"/>
          </p:cNvSpPr>
          <p:nvPr>
            <p:ph type="title"/>
          </p:nvPr>
        </p:nvSpPr>
        <p:spPr>
          <a:xfrm>
            <a:off x="0" y="0"/>
            <a:ext cx="9144000" cy="914400"/>
          </a:xfrm>
        </p:spPr>
        <p:txBody>
          <a:bodyPr/>
          <a:lstStyle/>
          <a:p>
            <a:pPr eaLnBrk="1" hangingPunct="1"/>
            <a:r>
              <a:rPr lang="en-US" sz="3200" u="sng" dirty="0" smtClean="0">
                <a:solidFill>
                  <a:srgbClr val="F73211"/>
                </a:solidFill>
              </a:rPr>
              <a:t>Muscle of Cheek :</a:t>
            </a:r>
            <a:r>
              <a:rPr lang="en-US" sz="3200" dirty="0" smtClean="0">
                <a:solidFill>
                  <a:srgbClr val="F73211"/>
                </a:solidFill>
              </a:rPr>
              <a:t> </a:t>
            </a:r>
            <a:r>
              <a:rPr lang="en-US" sz="3200" dirty="0" err="1" smtClean="0">
                <a:solidFill>
                  <a:srgbClr val="F73211"/>
                </a:solidFill>
              </a:rPr>
              <a:t>Buccinator</a:t>
            </a:r>
            <a:r>
              <a:rPr lang="en-US" sz="3200" dirty="0" smtClean="0">
                <a:solidFill>
                  <a:srgbClr val="F73211"/>
                </a:solidFill>
              </a:rPr>
              <a:t> Muscle :</a:t>
            </a:r>
          </a:p>
        </p:txBody>
      </p:sp>
    </p:spTree>
    <p:extLst>
      <p:ext uri="{BB962C8B-B14F-4D97-AF65-F5344CB8AC3E}">
        <p14:creationId xmlns:p14="http://schemas.microsoft.com/office/powerpoint/2010/main" val="33078497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42BA347-14D1-4AE7-8D30-28B4C88DA25D}" type="slidenum">
              <a:rPr lang="en-US"/>
              <a:pPr eaLnBrk="1" hangingPunct="1"/>
              <a:t>17</a:t>
            </a:fld>
            <a:endParaRPr lang="en-US"/>
          </a:p>
        </p:txBody>
      </p:sp>
      <p:sp>
        <p:nvSpPr>
          <p:cNvPr id="24580" name="Rectangle 3"/>
          <p:cNvSpPr>
            <a:spLocks noGrp="1" noChangeArrowheads="1"/>
          </p:cNvSpPr>
          <p:nvPr>
            <p:ph type="body" idx="1"/>
          </p:nvPr>
        </p:nvSpPr>
        <p:spPr/>
        <p:txBody>
          <a:bodyPr/>
          <a:lstStyle/>
          <a:p>
            <a:pPr eaLnBrk="1" hangingPunct="1"/>
            <a:endParaRPr lang="en-US" smtClean="0"/>
          </a:p>
        </p:txBody>
      </p:sp>
      <p:pic>
        <p:nvPicPr>
          <p:cNvPr id="24581" name="Picture 4" descr="29FBE78B"/>
          <p:cNvPicPr>
            <a:picLocks noChangeAspect="1" noChangeArrowheads="1"/>
          </p:cNvPicPr>
          <p:nvPr/>
        </p:nvPicPr>
        <p:blipFill>
          <a:blip r:embed="rId2">
            <a:extLst>
              <a:ext uri="{28A0092B-C50C-407E-A947-70E740481C1C}">
                <a14:useLocalDpi xmlns:a14="http://schemas.microsoft.com/office/drawing/2010/main" val="0"/>
              </a:ext>
            </a:extLst>
          </a:blip>
          <a:srcRect l="10001" t="25229" r="3334" b="35809"/>
          <a:stretch>
            <a:fillRect/>
          </a:stretch>
        </p:blipFill>
        <p:spPr bwMode="auto">
          <a:xfrm>
            <a:off x="0" y="762000"/>
            <a:ext cx="5334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5"/>
          <p:cNvSpPr txBox="1">
            <a:spLocks noChangeArrowheads="1"/>
          </p:cNvSpPr>
          <p:nvPr/>
        </p:nvSpPr>
        <p:spPr bwMode="auto">
          <a:xfrm>
            <a:off x="5410200" y="685800"/>
            <a:ext cx="373380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400" b="1">
                <a:solidFill>
                  <a:schemeClr val="folHlink"/>
                </a:solidFill>
              </a:rPr>
              <a:t>It is covered on outside</a:t>
            </a:r>
            <a:r>
              <a:rPr lang="en-US" sz="2400"/>
              <a:t> by buccopharyngeal </a:t>
            </a:r>
            <a:r>
              <a:rPr lang="en-US" sz="2400" u="sng"/>
              <a:t>fascia</a:t>
            </a:r>
            <a:r>
              <a:rPr lang="en-US" sz="2400"/>
              <a:t> &amp; buccal pad of </a:t>
            </a:r>
            <a:r>
              <a:rPr lang="en-US" sz="2400" u="sng"/>
              <a:t>fat.</a:t>
            </a:r>
          </a:p>
          <a:p>
            <a:pPr eaLnBrk="1" hangingPunct="1">
              <a:spcBef>
                <a:spcPct val="50000"/>
              </a:spcBef>
              <a:buFont typeface="Wingdings" pitchFamily="2" charset="2"/>
              <a:buChar char="Ø"/>
            </a:pPr>
            <a:r>
              <a:rPr lang="en-US" sz="2400" b="1">
                <a:solidFill>
                  <a:schemeClr val="folHlink"/>
                </a:solidFill>
              </a:rPr>
              <a:t>Its deep surface</a:t>
            </a:r>
            <a:r>
              <a:rPr lang="en-US" sz="2400"/>
              <a:t> is lined by buccal </a:t>
            </a:r>
            <a:r>
              <a:rPr lang="en-US" sz="2400" u="sng"/>
              <a:t>mucosa.</a:t>
            </a:r>
          </a:p>
          <a:p>
            <a:pPr eaLnBrk="1" hangingPunct="1">
              <a:spcBef>
                <a:spcPct val="50000"/>
              </a:spcBef>
              <a:buFont typeface="Wingdings" pitchFamily="2" charset="2"/>
              <a:buChar char="Ø"/>
            </a:pPr>
            <a:r>
              <a:rPr lang="en-US" sz="2400" b="1" u="sng">
                <a:solidFill>
                  <a:schemeClr val="folHlink"/>
                </a:solidFill>
              </a:rPr>
              <a:t>It is pierced by  :</a:t>
            </a:r>
            <a:r>
              <a:rPr lang="en-US" sz="2400"/>
              <a:t>                       </a:t>
            </a:r>
            <a:r>
              <a:rPr lang="en-US" sz="2400">
                <a:solidFill>
                  <a:schemeClr val="folHlink"/>
                </a:solidFill>
              </a:rPr>
              <a:t>1-parotid duct ,</a:t>
            </a:r>
            <a:r>
              <a:rPr lang="en-US" sz="2400"/>
              <a:t> opposite upper 2</a:t>
            </a:r>
            <a:r>
              <a:rPr lang="en-US" sz="2400" baseline="30000"/>
              <a:t>nd</a:t>
            </a:r>
            <a:r>
              <a:rPr lang="en-US" sz="2400"/>
              <a:t> molar tooth.                            </a:t>
            </a:r>
            <a:r>
              <a:rPr lang="en-US" sz="2400">
                <a:solidFill>
                  <a:schemeClr val="folHlink"/>
                </a:solidFill>
              </a:rPr>
              <a:t>2-Buccal branch of mandibular nerve (sensory)</a:t>
            </a:r>
            <a:r>
              <a:rPr lang="en-US" sz="2400"/>
              <a:t> to supply m.m of cheek on the inner surface of buccinator muscle.</a:t>
            </a:r>
          </a:p>
        </p:txBody>
      </p:sp>
    </p:spTree>
    <p:extLst>
      <p:ext uri="{BB962C8B-B14F-4D97-AF65-F5344CB8AC3E}">
        <p14:creationId xmlns:p14="http://schemas.microsoft.com/office/powerpoint/2010/main" val="32128207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sp>
        <p:nvSpPr>
          <p:cNvPr id="3" name="Content Placeholder 2"/>
          <p:cNvSpPr>
            <a:spLocks noGrp="1"/>
          </p:cNvSpPr>
          <p:nvPr>
            <p:ph sz="half" idx="1"/>
          </p:nvPr>
        </p:nvSpPr>
        <p:spPr>
          <a:xfrm>
            <a:off x="251520" y="1556792"/>
            <a:ext cx="4038600" cy="4525963"/>
          </a:xfrm>
        </p:spPr>
        <p:txBody>
          <a:bodyPr/>
          <a:lstStyle/>
          <a:p>
            <a:pPr marL="0" indent="0">
              <a:buNone/>
            </a:pPr>
            <a:r>
              <a:rPr lang="en-US" dirty="0" smtClean="0">
                <a:solidFill>
                  <a:srgbClr val="FF0000"/>
                </a:solidFill>
              </a:rPr>
              <a:t>  </a:t>
            </a:r>
            <a:r>
              <a:rPr lang="en-US" dirty="0" err="1" smtClean="0">
                <a:solidFill>
                  <a:srgbClr val="FF0000"/>
                </a:solidFill>
              </a:rPr>
              <a:t>Levator</a:t>
            </a:r>
            <a:r>
              <a:rPr lang="en-US" dirty="0" smtClean="0">
                <a:solidFill>
                  <a:srgbClr val="FF0000"/>
                </a:solidFill>
              </a:rPr>
              <a:t> </a:t>
            </a:r>
            <a:r>
              <a:rPr lang="en-US" dirty="0" err="1" smtClean="0">
                <a:solidFill>
                  <a:srgbClr val="FF0000"/>
                </a:solidFill>
              </a:rPr>
              <a:t>Labii</a:t>
            </a:r>
            <a:r>
              <a:rPr lang="en-US" dirty="0" smtClean="0">
                <a:solidFill>
                  <a:srgbClr val="FF0000"/>
                </a:solidFill>
              </a:rPr>
              <a:t> </a:t>
            </a:r>
            <a:r>
              <a:rPr lang="en-US" dirty="0" err="1" smtClean="0">
                <a:solidFill>
                  <a:srgbClr val="FF0000"/>
                </a:solidFill>
              </a:rPr>
              <a:t>Superioris</a:t>
            </a:r>
            <a:endParaRPr lang="en-US" dirty="0" smtClean="0">
              <a:solidFill>
                <a:srgbClr val="FF0000"/>
              </a:solidFill>
            </a:endParaRPr>
          </a:p>
          <a:p>
            <a:pPr marL="0" indent="0">
              <a:buNone/>
            </a:pPr>
            <a:r>
              <a:rPr lang="en-US" dirty="0" smtClean="0"/>
              <a:t>Elevates upper lip</a:t>
            </a:r>
          </a:p>
          <a:p>
            <a:pPr marL="0" indent="0">
              <a:buNone/>
            </a:pPr>
            <a:r>
              <a:rPr lang="en-US" dirty="0" smtClean="0">
                <a:solidFill>
                  <a:srgbClr val="FF0000"/>
                </a:solidFill>
              </a:rPr>
              <a:t>  Innervation</a:t>
            </a:r>
          </a:p>
          <a:p>
            <a:pPr marL="0" indent="0">
              <a:buNone/>
            </a:pPr>
            <a:r>
              <a:rPr lang="en-US" dirty="0" err="1" smtClean="0"/>
              <a:t>Buccal</a:t>
            </a:r>
            <a:r>
              <a:rPr lang="en-US" dirty="0" smtClean="0"/>
              <a:t> branches of</a:t>
            </a:r>
          </a:p>
          <a:p>
            <a:pPr marL="0" indent="0">
              <a:buNone/>
            </a:pPr>
            <a:r>
              <a:rPr lang="en-US" dirty="0" smtClean="0"/>
              <a:t>Facial nerve</a:t>
            </a:r>
            <a:endParaRPr lang="en-US" dirty="0"/>
          </a:p>
        </p:txBody>
      </p:sp>
      <p:pic>
        <p:nvPicPr>
          <p:cNvPr id="921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32501" y="1412776"/>
            <a:ext cx="5111499" cy="488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4815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sp>
        <p:nvSpPr>
          <p:cNvPr id="3" name="Content Placeholder 2"/>
          <p:cNvSpPr>
            <a:spLocks noGrp="1"/>
          </p:cNvSpPr>
          <p:nvPr>
            <p:ph sz="half" idx="1"/>
          </p:nvPr>
        </p:nvSpPr>
        <p:spPr/>
        <p:txBody>
          <a:bodyPr/>
          <a:lstStyle/>
          <a:p>
            <a:pPr marL="0" indent="0">
              <a:buNone/>
            </a:pPr>
            <a:r>
              <a:rPr lang="en-US" dirty="0" smtClean="0">
                <a:solidFill>
                  <a:srgbClr val="FF0000"/>
                </a:solidFill>
              </a:rPr>
              <a:t>   Depressor </a:t>
            </a:r>
            <a:r>
              <a:rPr lang="en-US" dirty="0" err="1" smtClean="0">
                <a:solidFill>
                  <a:srgbClr val="FF0000"/>
                </a:solidFill>
              </a:rPr>
              <a:t>Labii</a:t>
            </a:r>
            <a:r>
              <a:rPr lang="en-US" dirty="0" smtClean="0">
                <a:solidFill>
                  <a:srgbClr val="FF0000"/>
                </a:solidFill>
              </a:rPr>
              <a:t> </a:t>
            </a:r>
            <a:r>
              <a:rPr lang="en-US" dirty="0" err="1" smtClean="0">
                <a:solidFill>
                  <a:srgbClr val="FF0000"/>
                </a:solidFill>
              </a:rPr>
              <a:t>Inferioris</a:t>
            </a:r>
            <a:endParaRPr lang="en-US" dirty="0" smtClean="0">
              <a:solidFill>
                <a:srgbClr val="FF0000"/>
              </a:solidFill>
            </a:endParaRPr>
          </a:p>
          <a:p>
            <a:pPr marL="0" indent="0">
              <a:buNone/>
            </a:pPr>
            <a:r>
              <a:rPr lang="en-US" dirty="0" smtClean="0"/>
              <a:t>Depresses lower lip</a:t>
            </a:r>
          </a:p>
          <a:p>
            <a:pPr marL="0" indent="0">
              <a:buNone/>
            </a:pPr>
            <a:r>
              <a:rPr lang="en-US" dirty="0" smtClean="0">
                <a:solidFill>
                  <a:srgbClr val="FF0000"/>
                </a:solidFill>
              </a:rPr>
              <a:t>   Innervation</a:t>
            </a:r>
          </a:p>
          <a:p>
            <a:pPr marL="0" indent="0">
              <a:buNone/>
            </a:pPr>
            <a:r>
              <a:rPr lang="en-US" dirty="0" err="1" smtClean="0"/>
              <a:t>Buccal</a:t>
            </a:r>
            <a:r>
              <a:rPr lang="en-US" dirty="0" smtClean="0"/>
              <a:t> branches of</a:t>
            </a:r>
          </a:p>
          <a:p>
            <a:pPr marL="0" indent="0">
              <a:buNone/>
            </a:pPr>
            <a:r>
              <a:rPr lang="en-US" dirty="0" smtClean="0"/>
              <a:t>Facial nerve</a:t>
            </a:r>
            <a:endParaRPr lang="en-US" dirty="0"/>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89042" y="2060848"/>
            <a:ext cx="4648913" cy="4443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2439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sp>
        <p:nvSpPr>
          <p:cNvPr id="3" name="Content Placeholder 2"/>
          <p:cNvSpPr>
            <a:spLocks noGrp="1"/>
          </p:cNvSpPr>
          <p:nvPr>
            <p:ph sz="half" idx="1"/>
          </p:nvPr>
        </p:nvSpPr>
        <p:spPr/>
        <p:txBody>
          <a:bodyPr/>
          <a:lstStyle/>
          <a:p>
            <a:pPr marL="0" indent="0">
              <a:buNone/>
            </a:pPr>
            <a:r>
              <a:rPr lang="en-US" dirty="0" smtClean="0">
                <a:solidFill>
                  <a:srgbClr val="FF0000"/>
                </a:solidFill>
              </a:rPr>
              <a:t>   </a:t>
            </a:r>
            <a:r>
              <a:rPr lang="en-US" dirty="0" err="1" smtClean="0">
                <a:solidFill>
                  <a:srgbClr val="FF0000"/>
                </a:solidFill>
              </a:rPr>
              <a:t>Nasalis</a:t>
            </a:r>
            <a:endParaRPr lang="en-US" dirty="0" smtClean="0">
              <a:solidFill>
                <a:srgbClr val="FF0000"/>
              </a:solidFill>
            </a:endParaRPr>
          </a:p>
          <a:p>
            <a:pPr marL="0" indent="0">
              <a:buNone/>
            </a:pPr>
            <a:r>
              <a:rPr lang="en-US" dirty="0" smtClean="0"/>
              <a:t>Open and close </a:t>
            </a:r>
          </a:p>
          <a:p>
            <a:pPr marL="0" indent="0">
              <a:buNone/>
            </a:pPr>
            <a:r>
              <a:rPr lang="en-US" dirty="0" smtClean="0"/>
              <a:t>nostrils</a:t>
            </a:r>
          </a:p>
          <a:p>
            <a:pPr marL="0" indent="0">
              <a:buNone/>
            </a:pPr>
            <a:r>
              <a:rPr lang="en-US" dirty="0" smtClean="0">
                <a:solidFill>
                  <a:srgbClr val="FF0000"/>
                </a:solidFill>
              </a:rPr>
              <a:t>   Innervation</a:t>
            </a:r>
          </a:p>
          <a:p>
            <a:pPr marL="0" indent="0">
              <a:buNone/>
            </a:pPr>
            <a:r>
              <a:rPr lang="en-US" dirty="0" err="1" smtClean="0"/>
              <a:t>Buccal</a:t>
            </a:r>
            <a:r>
              <a:rPr lang="en-US" dirty="0" smtClean="0"/>
              <a:t> branch of facial </a:t>
            </a:r>
          </a:p>
          <a:p>
            <a:pPr marL="0" indent="0">
              <a:buNone/>
            </a:pPr>
            <a:r>
              <a:rPr lang="en-US" dirty="0" smtClean="0"/>
              <a:t>nerve</a:t>
            </a:r>
            <a:endParaRPr lang="en-US" dirty="0"/>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76056" y="1701988"/>
            <a:ext cx="3742510" cy="500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7337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Muscles of Facial Expression</a:t>
            </a:r>
            <a:endParaRPr lang="en-US" dirty="0"/>
          </a:p>
        </p:txBody>
      </p:sp>
      <p:sp>
        <p:nvSpPr>
          <p:cNvPr id="3" name="Content Placeholder 2"/>
          <p:cNvSpPr>
            <a:spLocks noGrp="1"/>
          </p:cNvSpPr>
          <p:nvPr>
            <p:ph sz="half" idx="1"/>
          </p:nvPr>
        </p:nvSpPr>
        <p:spPr/>
        <p:txBody>
          <a:bodyPr/>
          <a:lstStyle/>
          <a:p>
            <a:pPr marL="0" indent="0">
              <a:buNone/>
            </a:pPr>
            <a:r>
              <a:rPr lang="en-US" dirty="0" smtClean="0">
                <a:solidFill>
                  <a:srgbClr val="FF0000"/>
                </a:solidFill>
              </a:rPr>
              <a:t>   </a:t>
            </a:r>
            <a:r>
              <a:rPr lang="en-US" dirty="0" err="1" smtClean="0">
                <a:solidFill>
                  <a:srgbClr val="FF0000"/>
                </a:solidFill>
              </a:rPr>
              <a:t>Platysma</a:t>
            </a:r>
            <a:endParaRPr lang="en-US" dirty="0" smtClean="0">
              <a:solidFill>
                <a:srgbClr val="FF0000"/>
              </a:solidFill>
            </a:endParaRPr>
          </a:p>
          <a:p>
            <a:pPr marL="0" indent="0">
              <a:buNone/>
            </a:pPr>
            <a:r>
              <a:rPr lang="en-US" dirty="0" smtClean="0"/>
              <a:t>Draws mouth </a:t>
            </a:r>
          </a:p>
          <a:p>
            <a:pPr marL="0" indent="0">
              <a:buNone/>
            </a:pPr>
            <a:r>
              <a:rPr lang="en-US" dirty="0" smtClean="0"/>
              <a:t>downward</a:t>
            </a:r>
          </a:p>
          <a:p>
            <a:pPr marL="0" indent="0">
              <a:buNone/>
            </a:pPr>
            <a:r>
              <a:rPr lang="en-US" dirty="0" smtClean="0"/>
              <a:t>(pouting)</a:t>
            </a:r>
          </a:p>
          <a:p>
            <a:pPr marL="0" indent="0">
              <a:buNone/>
            </a:pPr>
            <a:r>
              <a:rPr lang="en-US" dirty="0">
                <a:solidFill>
                  <a:srgbClr val="FF0000"/>
                </a:solidFill>
              </a:rPr>
              <a:t> </a:t>
            </a:r>
            <a:r>
              <a:rPr lang="en-US" dirty="0" smtClean="0">
                <a:solidFill>
                  <a:srgbClr val="FF0000"/>
                </a:solidFill>
              </a:rPr>
              <a:t>  Innervation</a:t>
            </a:r>
          </a:p>
          <a:p>
            <a:pPr marL="0" indent="0">
              <a:buNone/>
            </a:pPr>
            <a:r>
              <a:rPr lang="en-US" dirty="0" smtClean="0"/>
              <a:t>Cervical branch of</a:t>
            </a:r>
          </a:p>
          <a:p>
            <a:pPr marL="0" indent="0">
              <a:buNone/>
            </a:pPr>
            <a:r>
              <a:rPr lang="en-US" dirty="0" smtClean="0"/>
              <a:t>Facial nerve</a:t>
            </a:r>
            <a:endParaRPr lang="en-US" dirty="0"/>
          </a:p>
        </p:txBody>
      </p:sp>
      <p:pic>
        <p:nvPicPr>
          <p:cNvPr id="1229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916832"/>
            <a:ext cx="4242408" cy="47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8925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CE5FA64-BCBC-4E08-A4EC-2899E6774E21}" type="slidenum">
              <a:rPr lang="en-US"/>
              <a:pPr eaLnBrk="1" hangingPunct="1"/>
              <a:t>22</a:t>
            </a:fld>
            <a:endParaRPr lang="en-US"/>
          </a:p>
        </p:txBody>
      </p:sp>
      <p:sp>
        <p:nvSpPr>
          <p:cNvPr id="2051" name="Rectangle 2"/>
          <p:cNvSpPr>
            <a:spLocks noGrp="1" noChangeArrowheads="1"/>
          </p:cNvSpPr>
          <p:nvPr>
            <p:ph type="title"/>
          </p:nvPr>
        </p:nvSpPr>
        <p:spPr>
          <a:xfrm>
            <a:off x="0" y="0"/>
            <a:ext cx="9144000" cy="1066800"/>
          </a:xfrm>
        </p:spPr>
        <p:txBody>
          <a:bodyPr/>
          <a:lstStyle/>
          <a:p>
            <a:pPr eaLnBrk="1" hangingPunct="1"/>
            <a:r>
              <a:rPr lang="en-US" u="sng" smtClean="0"/>
              <a:t> Skin innervation of the face</a:t>
            </a:r>
          </a:p>
        </p:txBody>
      </p:sp>
      <p:sp>
        <p:nvSpPr>
          <p:cNvPr id="2052" name="Rectangle 3"/>
          <p:cNvSpPr>
            <a:spLocks noGrp="1" noChangeArrowheads="1"/>
          </p:cNvSpPr>
          <p:nvPr>
            <p:ph type="body" idx="1"/>
          </p:nvPr>
        </p:nvSpPr>
        <p:spPr/>
        <p:txBody>
          <a:bodyPr/>
          <a:lstStyle/>
          <a:p>
            <a:pPr eaLnBrk="1" hangingPunct="1"/>
            <a:endParaRPr lang="en-US" smtClean="0"/>
          </a:p>
        </p:txBody>
      </p:sp>
      <p:pic>
        <p:nvPicPr>
          <p:cNvPr id="2053"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22337" r="18669" b="43367"/>
          <a:stretch>
            <a:fillRect/>
          </a:stretch>
        </p:blipFill>
        <p:spPr bwMode="auto">
          <a:xfrm>
            <a:off x="0" y="9906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Text Box 5"/>
          <p:cNvSpPr txBox="1">
            <a:spLocks noChangeArrowheads="1"/>
          </p:cNvSpPr>
          <p:nvPr/>
        </p:nvSpPr>
        <p:spPr bwMode="auto">
          <a:xfrm>
            <a:off x="4800600" y="762000"/>
            <a:ext cx="4343400"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b="1">
                <a:solidFill>
                  <a:schemeClr val="folHlink"/>
                </a:solidFill>
              </a:rPr>
              <a:t>Skin of the face</a:t>
            </a:r>
            <a:r>
              <a:rPr lang="en-US"/>
              <a:t> is supplied by branches of </a:t>
            </a:r>
            <a:r>
              <a:rPr lang="en-US" b="1">
                <a:solidFill>
                  <a:schemeClr val="folHlink"/>
                </a:solidFill>
              </a:rPr>
              <a:t>trigeminal nerve</a:t>
            </a:r>
            <a:r>
              <a:rPr lang="en-US"/>
              <a:t> except the area over the </a:t>
            </a:r>
            <a:r>
              <a:rPr lang="en-US" u="sng"/>
              <a:t>angle of mandible &amp;</a:t>
            </a:r>
            <a:r>
              <a:rPr lang="en-US"/>
              <a:t> </a:t>
            </a:r>
            <a:r>
              <a:rPr lang="en-US" u="sng"/>
              <a:t>parotid gland,</a:t>
            </a:r>
            <a:r>
              <a:rPr lang="en-US"/>
              <a:t> which is supplied by          </a:t>
            </a:r>
            <a:r>
              <a:rPr lang="en-US" u="sng"/>
              <a:t>great auricular nerve..</a:t>
            </a:r>
          </a:p>
          <a:p>
            <a:pPr eaLnBrk="1" hangingPunct="1">
              <a:spcBef>
                <a:spcPct val="50000"/>
              </a:spcBef>
              <a:buFont typeface="Wingdings" pitchFamily="2" charset="2"/>
              <a:buChar char="Ø"/>
            </a:pPr>
            <a:r>
              <a:rPr lang="en-US" b="1">
                <a:solidFill>
                  <a:schemeClr val="folHlink"/>
                </a:solidFill>
              </a:rPr>
              <a:t>Ophthalmic nerve</a:t>
            </a:r>
            <a:r>
              <a:rPr lang="en-US"/>
              <a:t> supplies the region developed from </a:t>
            </a:r>
            <a:r>
              <a:rPr lang="en-US" u="sng"/>
              <a:t>the frontonasal process.</a:t>
            </a:r>
          </a:p>
          <a:p>
            <a:pPr eaLnBrk="1" hangingPunct="1">
              <a:spcBef>
                <a:spcPct val="50000"/>
              </a:spcBef>
              <a:buFont typeface="Wingdings" pitchFamily="2" charset="2"/>
              <a:buChar char="Ø"/>
            </a:pPr>
            <a:r>
              <a:rPr lang="en-US" b="1">
                <a:solidFill>
                  <a:schemeClr val="folHlink"/>
                </a:solidFill>
              </a:rPr>
              <a:t>The maxillary nerve</a:t>
            </a:r>
            <a:r>
              <a:rPr lang="en-US"/>
              <a:t> supplies the region developed from </a:t>
            </a:r>
            <a:r>
              <a:rPr lang="en-US" u="sng"/>
              <a:t>the maxillary</a:t>
            </a:r>
            <a:r>
              <a:rPr lang="en-US"/>
              <a:t> </a:t>
            </a:r>
            <a:r>
              <a:rPr lang="en-US" u="sng"/>
              <a:t>process of 1</a:t>
            </a:r>
            <a:r>
              <a:rPr lang="en-US" u="sng" baseline="30000"/>
              <a:t>st</a:t>
            </a:r>
            <a:r>
              <a:rPr lang="en-US" u="sng"/>
              <a:t> pharyngeal arch.</a:t>
            </a:r>
          </a:p>
          <a:p>
            <a:pPr eaLnBrk="1" hangingPunct="1">
              <a:spcBef>
                <a:spcPct val="50000"/>
              </a:spcBef>
              <a:buFont typeface="Wingdings" pitchFamily="2" charset="2"/>
              <a:buChar char="Ø"/>
            </a:pPr>
            <a:r>
              <a:rPr lang="en-US" b="1">
                <a:solidFill>
                  <a:schemeClr val="folHlink"/>
                </a:solidFill>
              </a:rPr>
              <a:t>The mandibular nerve</a:t>
            </a:r>
            <a:r>
              <a:rPr lang="en-US"/>
              <a:t> supplies the region developed from the </a:t>
            </a:r>
            <a:r>
              <a:rPr lang="en-US" u="sng"/>
              <a:t>mandibular process of 1</a:t>
            </a:r>
            <a:r>
              <a:rPr lang="en-US" u="sng" baseline="30000"/>
              <a:t>st</a:t>
            </a:r>
            <a:r>
              <a:rPr lang="en-US" u="sng"/>
              <a:t> pharyngeal arch.</a:t>
            </a:r>
            <a:r>
              <a:rPr lang="en-US"/>
              <a:t> </a:t>
            </a:r>
          </a:p>
          <a:p>
            <a:pPr eaLnBrk="1" hangingPunct="1">
              <a:spcBef>
                <a:spcPct val="50000"/>
              </a:spcBef>
              <a:buFont typeface="Wingdings" pitchFamily="2" charset="2"/>
              <a:buChar char="Ø"/>
            </a:pPr>
            <a:r>
              <a:rPr lang="en-US" b="1">
                <a:solidFill>
                  <a:schemeClr val="folHlink"/>
                </a:solidFill>
              </a:rPr>
              <a:t>Skin of face</a:t>
            </a:r>
            <a:r>
              <a:rPr lang="en-US"/>
              <a:t> has numerous sweat &amp; sebaceous glands. It is connected to underlying bones by </a:t>
            </a:r>
            <a:r>
              <a:rPr lang="en-US" u="sng"/>
              <a:t>loose C.T</a:t>
            </a:r>
            <a:r>
              <a:rPr lang="en-US"/>
              <a:t>, in which </a:t>
            </a:r>
            <a:r>
              <a:rPr lang="en-US" u="sng"/>
              <a:t>are embedded the muscles of facial expression.</a:t>
            </a:r>
          </a:p>
          <a:p>
            <a:pPr eaLnBrk="1" hangingPunct="1">
              <a:spcBef>
                <a:spcPct val="50000"/>
              </a:spcBef>
              <a:buFont typeface="Wingdings" pitchFamily="2" charset="2"/>
              <a:buChar char="Ø"/>
            </a:pPr>
            <a:r>
              <a:rPr lang="en-US" b="1">
                <a:solidFill>
                  <a:schemeClr val="folHlink"/>
                </a:solidFill>
              </a:rPr>
              <a:t>No deep fascia</a:t>
            </a:r>
            <a:r>
              <a:rPr lang="en-US"/>
              <a:t> is present in the face.</a:t>
            </a:r>
          </a:p>
        </p:txBody>
      </p:sp>
    </p:spTree>
    <p:extLst>
      <p:ext uri="{BB962C8B-B14F-4D97-AF65-F5344CB8AC3E}">
        <p14:creationId xmlns:p14="http://schemas.microsoft.com/office/powerpoint/2010/main" val="30244777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Innervation</a:t>
            </a:r>
            <a:endParaRPr lang="en-US" dirty="0"/>
          </a:p>
        </p:txBody>
      </p:sp>
      <p:pic>
        <p:nvPicPr>
          <p:cNvPr id="1331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53214" y="1782229"/>
            <a:ext cx="3828572" cy="416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57200" y="1976670"/>
            <a:ext cx="4038600" cy="3773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423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DF376F-4F44-4CD5-AFE8-0542CD577058}" type="slidenum">
              <a:rPr lang="en-US"/>
              <a:pPr eaLnBrk="1" hangingPunct="1"/>
              <a:t>24</a:t>
            </a:fld>
            <a:endParaRPr lang="en-US"/>
          </a:p>
        </p:txBody>
      </p:sp>
      <p:sp>
        <p:nvSpPr>
          <p:cNvPr id="3075" name="Rectangle 2"/>
          <p:cNvSpPr>
            <a:spLocks noGrp="1" noChangeArrowheads="1"/>
          </p:cNvSpPr>
          <p:nvPr>
            <p:ph type="title"/>
          </p:nvPr>
        </p:nvSpPr>
        <p:spPr>
          <a:xfrm>
            <a:off x="0" y="0"/>
            <a:ext cx="9144000" cy="838200"/>
          </a:xfrm>
        </p:spPr>
        <p:txBody>
          <a:bodyPr/>
          <a:lstStyle/>
          <a:p>
            <a:pPr eaLnBrk="1" hangingPunct="1"/>
            <a:r>
              <a:rPr lang="en-US" smtClean="0"/>
              <a:t>          </a:t>
            </a:r>
            <a:r>
              <a:rPr lang="en-US" u="sng" smtClean="0"/>
              <a:t>Ophthalmic Nerve</a:t>
            </a:r>
          </a:p>
        </p:txBody>
      </p:sp>
      <p:sp>
        <p:nvSpPr>
          <p:cNvPr id="3076" name="Rectangle 3"/>
          <p:cNvSpPr>
            <a:spLocks noGrp="1" noChangeArrowheads="1"/>
          </p:cNvSpPr>
          <p:nvPr>
            <p:ph type="body" idx="1"/>
          </p:nvPr>
        </p:nvSpPr>
        <p:spPr/>
        <p:txBody>
          <a:bodyPr/>
          <a:lstStyle/>
          <a:p>
            <a:pPr eaLnBrk="1" hangingPunct="1"/>
            <a:endParaRPr lang="en-US" smtClean="0"/>
          </a:p>
        </p:txBody>
      </p:sp>
      <p:pic>
        <p:nvPicPr>
          <p:cNvPr id="3077"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22337" r="18669" b="43367"/>
          <a:stretch>
            <a:fillRect/>
          </a:stretch>
        </p:blipFill>
        <p:spPr bwMode="auto">
          <a:xfrm>
            <a:off x="0" y="9906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6"/>
          <p:cNvSpPr txBox="1">
            <a:spLocks noChangeArrowheads="1"/>
          </p:cNvSpPr>
          <p:nvPr/>
        </p:nvSpPr>
        <p:spPr bwMode="auto">
          <a:xfrm>
            <a:off x="4724400" y="609600"/>
            <a:ext cx="4419600" cy="627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a:t>It supplies </a:t>
            </a:r>
            <a:r>
              <a:rPr lang="en-US" u="sng"/>
              <a:t>skin of forehead,                   </a:t>
            </a:r>
            <a:r>
              <a:rPr lang="en-US"/>
              <a:t> </a:t>
            </a:r>
            <a:r>
              <a:rPr lang="en-US" u="sng"/>
              <a:t>upper eyelid, conjunctiva,</a:t>
            </a:r>
            <a:r>
              <a:rPr lang="en-US"/>
              <a:t> &amp; </a:t>
            </a:r>
            <a:r>
              <a:rPr lang="en-US" u="sng"/>
              <a:t>side of the</a:t>
            </a:r>
            <a:r>
              <a:rPr lang="en-US"/>
              <a:t> </a:t>
            </a:r>
            <a:r>
              <a:rPr lang="en-US" u="sng"/>
              <a:t>nose</a:t>
            </a:r>
            <a:r>
              <a:rPr lang="en-US"/>
              <a:t>, it </a:t>
            </a:r>
            <a:r>
              <a:rPr lang="en-US" u="sng"/>
              <a:t>has 5 branches :</a:t>
            </a:r>
          </a:p>
          <a:p>
            <a:pPr eaLnBrk="1" hangingPunct="1">
              <a:spcBef>
                <a:spcPct val="50000"/>
              </a:spcBef>
              <a:buFont typeface="Wingdings" pitchFamily="2" charset="2"/>
              <a:buNone/>
            </a:pPr>
            <a:r>
              <a:rPr lang="en-US" b="1">
                <a:solidFill>
                  <a:schemeClr val="folHlink"/>
                </a:solidFill>
              </a:rPr>
              <a:t>1-Lacrimal N. :</a:t>
            </a:r>
            <a:r>
              <a:rPr lang="en-US"/>
              <a:t> supplies skin &amp; conjunctiva of </a:t>
            </a:r>
            <a:r>
              <a:rPr lang="en-US" u="sng"/>
              <a:t>lateral part</a:t>
            </a:r>
            <a:r>
              <a:rPr lang="en-US"/>
              <a:t> of </a:t>
            </a:r>
            <a:r>
              <a:rPr lang="en-US" u="sng"/>
              <a:t>upper eyelid.</a:t>
            </a:r>
          </a:p>
          <a:p>
            <a:pPr eaLnBrk="1" hangingPunct="1">
              <a:spcBef>
                <a:spcPct val="50000"/>
              </a:spcBef>
              <a:buFont typeface="Wingdings" pitchFamily="2" charset="2"/>
              <a:buNone/>
            </a:pPr>
            <a:r>
              <a:rPr lang="en-US" b="1">
                <a:solidFill>
                  <a:schemeClr val="folHlink"/>
                </a:solidFill>
              </a:rPr>
              <a:t>2-Supraorbital N.:</a:t>
            </a:r>
            <a:r>
              <a:rPr lang="en-US"/>
              <a:t> winds at supraorbital notch,it supplies skin &amp; conjunctiva on the </a:t>
            </a:r>
            <a:r>
              <a:rPr lang="en-US" u="sng"/>
              <a:t>central part</a:t>
            </a:r>
            <a:r>
              <a:rPr lang="en-US"/>
              <a:t> of </a:t>
            </a:r>
            <a:r>
              <a:rPr lang="en-US" u="sng"/>
              <a:t>upper eyelid</a:t>
            </a:r>
            <a:r>
              <a:rPr lang="en-US"/>
              <a:t> + </a:t>
            </a:r>
            <a:r>
              <a:rPr lang="en-US" u="sng"/>
              <a:t>skin of</a:t>
            </a:r>
            <a:r>
              <a:rPr lang="en-US"/>
              <a:t> </a:t>
            </a:r>
            <a:r>
              <a:rPr lang="en-US" u="sng"/>
              <a:t>forehead.</a:t>
            </a:r>
          </a:p>
          <a:p>
            <a:pPr eaLnBrk="1" hangingPunct="1">
              <a:spcBef>
                <a:spcPct val="50000"/>
              </a:spcBef>
              <a:buFont typeface="Wingdings" pitchFamily="2" charset="2"/>
              <a:buNone/>
            </a:pPr>
            <a:r>
              <a:rPr lang="en-US" b="1">
                <a:solidFill>
                  <a:schemeClr val="folHlink"/>
                </a:solidFill>
              </a:rPr>
              <a:t>3-Supratrochlear N. :</a:t>
            </a:r>
            <a:r>
              <a:rPr lang="en-US"/>
              <a:t> it lies medial to supraorbital N. it supplies skin &amp; conjunctiva on </a:t>
            </a:r>
            <a:r>
              <a:rPr lang="en-US" u="sng"/>
              <a:t>medial part</a:t>
            </a:r>
            <a:r>
              <a:rPr lang="en-US"/>
              <a:t> of </a:t>
            </a:r>
            <a:r>
              <a:rPr lang="en-US" u="sng"/>
              <a:t>upper eyelid</a:t>
            </a:r>
            <a:r>
              <a:rPr lang="en-US"/>
              <a:t> + </a:t>
            </a:r>
            <a:r>
              <a:rPr lang="en-US" u="sng"/>
              <a:t>skin of forehead.</a:t>
            </a:r>
          </a:p>
          <a:p>
            <a:pPr eaLnBrk="1" hangingPunct="1">
              <a:spcBef>
                <a:spcPct val="50000"/>
              </a:spcBef>
              <a:buFont typeface="Wingdings" pitchFamily="2" charset="2"/>
              <a:buNone/>
            </a:pPr>
            <a:r>
              <a:rPr lang="en-US" b="1">
                <a:solidFill>
                  <a:schemeClr val="folHlink"/>
                </a:solidFill>
              </a:rPr>
              <a:t>4-Infratrochlear N. :</a:t>
            </a:r>
            <a:r>
              <a:rPr lang="en-US"/>
              <a:t> leaves orbit to supply skin &amp; conjunctiva on </a:t>
            </a:r>
            <a:r>
              <a:rPr lang="en-US" u="sng"/>
              <a:t>the medial</a:t>
            </a:r>
            <a:r>
              <a:rPr lang="en-US"/>
              <a:t> </a:t>
            </a:r>
            <a:r>
              <a:rPr lang="en-US" u="sng"/>
              <a:t>part </a:t>
            </a:r>
            <a:r>
              <a:rPr lang="en-US"/>
              <a:t>of </a:t>
            </a:r>
            <a:r>
              <a:rPr lang="en-US" u="sng"/>
              <a:t>upper eyelid</a:t>
            </a:r>
            <a:r>
              <a:rPr lang="en-US"/>
              <a:t> + skin of adjoining part of the </a:t>
            </a:r>
            <a:r>
              <a:rPr lang="en-US" u="sng"/>
              <a:t>side of the nose.</a:t>
            </a:r>
          </a:p>
          <a:p>
            <a:pPr eaLnBrk="1" hangingPunct="1">
              <a:spcBef>
                <a:spcPct val="50000"/>
              </a:spcBef>
              <a:buFont typeface="Wingdings" pitchFamily="2" charset="2"/>
              <a:buNone/>
            </a:pPr>
            <a:r>
              <a:rPr lang="en-US" b="1">
                <a:solidFill>
                  <a:schemeClr val="folHlink"/>
                </a:solidFill>
              </a:rPr>
              <a:t>5-External nasal N. :</a:t>
            </a:r>
            <a:r>
              <a:rPr lang="en-US"/>
              <a:t> leaves nose to supply skin on </a:t>
            </a:r>
            <a:r>
              <a:rPr lang="en-US" u="sng"/>
              <a:t>the side of the nose</a:t>
            </a:r>
            <a:r>
              <a:rPr lang="en-US"/>
              <a:t> down as far as the tip.</a:t>
            </a:r>
          </a:p>
        </p:txBody>
      </p:sp>
    </p:spTree>
    <p:extLst>
      <p:ext uri="{BB962C8B-B14F-4D97-AF65-F5344CB8AC3E}">
        <p14:creationId xmlns:p14="http://schemas.microsoft.com/office/powerpoint/2010/main" val="3381155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574D408-61C4-4DB8-9513-89F7302EB954}" type="slidenum">
              <a:rPr lang="en-US"/>
              <a:pPr eaLnBrk="1" hangingPunct="1"/>
              <a:t>25</a:t>
            </a:fld>
            <a:endParaRPr lang="en-US"/>
          </a:p>
        </p:txBody>
      </p:sp>
      <p:sp>
        <p:nvSpPr>
          <p:cNvPr id="4099" name="Rectangle 2"/>
          <p:cNvSpPr>
            <a:spLocks noGrp="1" noChangeArrowheads="1"/>
          </p:cNvSpPr>
          <p:nvPr>
            <p:ph type="title"/>
          </p:nvPr>
        </p:nvSpPr>
        <p:spPr>
          <a:xfrm>
            <a:off x="0" y="0"/>
            <a:ext cx="9144000" cy="838200"/>
          </a:xfrm>
        </p:spPr>
        <p:txBody>
          <a:bodyPr/>
          <a:lstStyle/>
          <a:p>
            <a:pPr eaLnBrk="1" hangingPunct="1"/>
            <a:r>
              <a:rPr lang="en-US" smtClean="0"/>
              <a:t>            </a:t>
            </a:r>
            <a:r>
              <a:rPr lang="en-US" u="sng" smtClean="0"/>
              <a:t>Maxillary Nerve</a:t>
            </a:r>
          </a:p>
        </p:txBody>
      </p:sp>
      <p:sp>
        <p:nvSpPr>
          <p:cNvPr id="4100" name="Rectangle 3"/>
          <p:cNvSpPr>
            <a:spLocks noGrp="1" noChangeArrowheads="1"/>
          </p:cNvSpPr>
          <p:nvPr>
            <p:ph type="body" idx="1"/>
          </p:nvPr>
        </p:nvSpPr>
        <p:spPr/>
        <p:txBody>
          <a:bodyPr/>
          <a:lstStyle/>
          <a:p>
            <a:pPr eaLnBrk="1" hangingPunct="1"/>
            <a:endParaRPr lang="en-US" smtClean="0"/>
          </a:p>
        </p:txBody>
      </p:sp>
      <p:pic>
        <p:nvPicPr>
          <p:cNvPr id="4101"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22337" r="18669" b="43367"/>
          <a:stretch>
            <a:fillRect/>
          </a:stretch>
        </p:blipFill>
        <p:spPr bwMode="auto">
          <a:xfrm>
            <a:off x="0" y="9906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6"/>
          <p:cNvSpPr txBox="1">
            <a:spLocks noChangeArrowheads="1"/>
          </p:cNvSpPr>
          <p:nvPr/>
        </p:nvSpPr>
        <p:spPr bwMode="auto">
          <a:xfrm>
            <a:off x="4800600" y="990600"/>
            <a:ext cx="434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endParaRPr lang="en-US"/>
          </a:p>
        </p:txBody>
      </p:sp>
      <p:sp>
        <p:nvSpPr>
          <p:cNvPr id="4103" name="Text Box 7"/>
          <p:cNvSpPr txBox="1">
            <a:spLocks noChangeArrowheads="1"/>
          </p:cNvSpPr>
          <p:nvPr/>
        </p:nvSpPr>
        <p:spPr bwMode="auto">
          <a:xfrm>
            <a:off x="4724400" y="762000"/>
            <a:ext cx="4419600" cy="558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a:t>It supplies the skin of posterior part of the </a:t>
            </a:r>
            <a:r>
              <a:rPr lang="en-US" u="sng"/>
              <a:t>side of nose</a:t>
            </a:r>
            <a:r>
              <a:rPr lang="en-US"/>
              <a:t>, </a:t>
            </a:r>
            <a:r>
              <a:rPr lang="en-US" u="sng"/>
              <a:t>lower eyelid</a:t>
            </a:r>
            <a:r>
              <a:rPr lang="en-US"/>
              <a:t>,  </a:t>
            </a:r>
            <a:r>
              <a:rPr lang="en-US" u="sng"/>
              <a:t>cheek,</a:t>
            </a:r>
            <a:r>
              <a:rPr lang="en-US"/>
              <a:t> </a:t>
            </a:r>
            <a:r>
              <a:rPr lang="en-US" u="sng"/>
              <a:t>upper lip</a:t>
            </a:r>
            <a:r>
              <a:rPr lang="en-US"/>
              <a:t>, </a:t>
            </a:r>
            <a:r>
              <a:rPr lang="en-US" u="sng"/>
              <a:t>lateral side of the orbit.</a:t>
            </a:r>
            <a:r>
              <a:rPr lang="en-US"/>
              <a:t>              </a:t>
            </a:r>
            <a:r>
              <a:rPr lang="en-US" u="sng"/>
              <a:t>It has 3 branches :</a:t>
            </a:r>
          </a:p>
          <a:p>
            <a:pPr eaLnBrk="1" hangingPunct="1">
              <a:spcBef>
                <a:spcPct val="50000"/>
              </a:spcBef>
              <a:buFont typeface="Wingdings" pitchFamily="2" charset="2"/>
              <a:buNone/>
            </a:pPr>
            <a:r>
              <a:rPr lang="en-US" sz="2000" b="1">
                <a:solidFill>
                  <a:schemeClr val="folHlink"/>
                </a:solidFill>
              </a:rPr>
              <a:t>1-Infraorbital N. :</a:t>
            </a:r>
            <a:r>
              <a:rPr lang="en-US"/>
              <a:t> is a direct continuation of maxillary N. it leveas orbit via infraorbital foramen. It gives numerous small branches to supply skin of </a:t>
            </a:r>
            <a:r>
              <a:rPr lang="en-US" u="sng"/>
              <a:t>lower eyelid &amp; cheek, side of nose, &amp;</a:t>
            </a:r>
            <a:r>
              <a:rPr lang="en-US"/>
              <a:t> </a:t>
            </a:r>
            <a:r>
              <a:rPr lang="en-US" u="sng"/>
              <a:t>the upper lip.</a:t>
            </a:r>
          </a:p>
          <a:p>
            <a:pPr eaLnBrk="1" hangingPunct="1">
              <a:spcBef>
                <a:spcPct val="50000"/>
              </a:spcBef>
              <a:buFont typeface="Wingdings" pitchFamily="2" charset="2"/>
              <a:buNone/>
            </a:pPr>
            <a:r>
              <a:rPr lang="en-US" sz="2000" b="1">
                <a:solidFill>
                  <a:schemeClr val="folHlink"/>
                </a:solidFill>
              </a:rPr>
              <a:t>2-Zygomaticofacial N. :</a:t>
            </a:r>
            <a:r>
              <a:rPr lang="en-US"/>
              <a:t> passes onto face via a small foramen on lateral side of zygomatic bone to supply </a:t>
            </a:r>
            <a:r>
              <a:rPr lang="en-US" u="sng"/>
              <a:t>skin over the</a:t>
            </a:r>
            <a:r>
              <a:rPr lang="en-US"/>
              <a:t> </a:t>
            </a:r>
            <a:r>
              <a:rPr lang="en-US" u="sng"/>
              <a:t>cheek.</a:t>
            </a:r>
          </a:p>
          <a:p>
            <a:pPr eaLnBrk="1" hangingPunct="1">
              <a:spcBef>
                <a:spcPct val="50000"/>
              </a:spcBef>
              <a:buFont typeface="Wingdings" pitchFamily="2" charset="2"/>
              <a:buNone/>
            </a:pPr>
            <a:r>
              <a:rPr lang="en-US" sz="2000" b="1">
                <a:solidFill>
                  <a:schemeClr val="folHlink"/>
                </a:solidFill>
              </a:rPr>
              <a:t>3-Zygomaticotemporal N. :</a:t>
            </a:r>
            <a:r>
              <a:rPr lang="en-US"/>
              <a:t> passes through a small foramen on the posterior part of zygomatic bone to supply </a:t>
            </a:r>
            <a:r>
              <a:rPr lang="en-US" u="sng"/>
              <a:t>skin of</a:t>
            </a:r>
            <a:r>
              <a:rPr lang="en-US"/>
              <a:t> </a:t>
            </a:r>
            <a:r>
              <a:rPr lang="en-US" u="sng"/>
              <a:t>temple.</a:t>
            </a:r>
            <a:r>
              <a:rPr lang="en-US"/>
              <a:t> </a:t>
            </a:r>
          </a:p>
        </p:txBody>
      </p:sp>
    </p:spTree>
    <p:extLst>
      <p:ext uri="{BB962C8B-B14F-4D97-AF65-F5344CB8AC3E}">
        <p14:creationId xmlns:p14="http://schemas.microsoft.com/office/powerpoint/2010/main" val="58267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7391FC86-FB2C-4E35-8AA7-0CEC3FC8AAB8}" type="slidenum">
              <a:rPr lang="en-US"/>
              <a:pPr eaLnBrk="1" hangingPunct="1"/>
              <a:t>26</a:t>
            </a:fld>
            <a:endParaRPr lang="en-US"/>
          </a:p>
        </p:txBody>
      </p:sp>
      <p:sp>
        <p:nvSpPr>
          <p:cNvPr id="5123" name="Rectangle 2"/>
          <p:cNvSpPr>
            <a:spLocks noGrp="1" noChangeArrowheads="1"/>
          </p:cNvSpPr>
          <p:nvPr>
            <p:ph type="title"/>
          </p:nvPr>
        </p:nvSpPr>
        <p:spPr>
          <a:xfrm>
            <a:off x="0" y="0"/>
            <a:ext cx="9144000" cy="838200"/>
          </a:xfrm>
        </p:spPr>
        <p:txBody>
          <a:bodyPr/>
          <a:lstStyle/>
          <a:p>
            <a:pPr eaLnBrk="1" hangingPunct="1"/>
            <a:r>
              <a:rPr lang="en-US" smtClean="0"/>
              <a:t>          </a:t>
            </a:r>
            <a:r>
              <a:rPr lang="en-US" u="sng" smtClean="0"/>
              <a:t>Mandibular Nerve</a:t>
            </a:r>
          </a:p>
        </p:txBody>
      </p:sp>
      <p:sp>
        <p:nvSpPr>
          <p:cNvPr id="5124" name="Rectangle 3"/>
          <p:cNvSpPr>
            <a:spLocks noGrp="1" noChangeArrowheads="1"/>
          </p:cNvSpPr>
          <p:nvPr>
            <p:ph type="body" idx="1"/>
          </p:nvPr>
        </p:nvSpPr>
        <p:spPr/>
        <p:txBody>
          <a:bodyPr/>
          <a:lstStyle/>
          <a:p>
            <a:pPr eaLnBrk="1" hangingPunct="1"/>
            <a:endParaRPr lang="en-US" smtClean="0"/>
          </a:p>
        </p:txBody>
      </p:sp>
      <p:pic>
        <p:nvPicPr>
          <p:cNvPr id="5125"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22337" r="18669" b="43367"/>
          <a:stretch>
            <a:fillRect/>
          </a:stretch>
        </p:blipFill>
        <p:spPr bwMode="auto">
          <a:xfrm>
            <a:off x="0" y="9906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5"/>
          <p:cNvSpPr txBox="1">
            <a:spLocks noChangeArrowheads="1"/>
          </p:cNvSpPr>
          <p:nvPr/>
        </p:nvSpPr>
        <p:spPr bwMode="auto">
          <a:xfrm>
            <a:off x="4800600" y="990600"/>
            <a:ext cx="434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endParaRPr lang="en-US"/>
          </a:p>
        </p:txBody>
      </p:sp>
      <p:sp>
        <p:nvSpPr>
          <p:cNvPr id="5127" name="Text Box 7"/>
          <p:cNvSpPr txBox="1">
            <a:spLocks noChangeArrowheads="1"/>
          </p:cNvSpPr>
          <p:nvPr/>
        </p:nvSpPr>
        <p:spPr bwMode="auto">
          <a:xfrm>
            <a:off x="4800600" y="685800"/>
            <a:ext cx="4343400" cy="503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a:t>It supplies skin of </a:t>
            </a:r>
            <a:r>
              <a:rPr lang="en-US" u="sng"/>
              <a:t>lower lip,</a:t>
            </a:r>
            <a:r>
              <a:rPr lang="en-US"/>
              <a:t> </a:t>
            </a:r>
            <a:r>
              <a:rPr lang="en-US" u="sng"/>
              <a:t>lower part</a:t>
            </a:r>
            <a:r>
              <a:rPr lang="en-US"/>
              <a:t> </a:t>
            </a:r>
            <a:r>
              <a:rPr lang="en-US" u="sng"/>
              <a:t>of face</a:t>
            </a:r>
            <a:r>
              <a:rPr lang="en-US"/>
              <a:t>, </a:t>
            </a:r>
            <a:r>
              <a:rPr lang="en-US" u="sng"/>
              <a:t>temporal region &amp; part of the</a:t>
            </a:r>
            <a:r>
              <a:rPr lang="en-US"/>
              <a:t> </a:t>
            </a:r>
            <a:r>
              <a:rPr lang="en-US" u="sng"/>
              <a:t>auricl</a:t>
            </a:r>
            <a:r>
              <a:rPr lang="en-US"/>
              <a:t>e + </a:t>
            </a:r>
            <a:r>
              <a:rPr lang="en-US" u="sng"/>
              <a:t>side of scalp</a:t>
            </a:r>
            <a:r>
              <a:rPr lang="en-US"/>
              <a:t>. </a:t>
            </a:r>
            <a:r>
              <a:rPr lang="en-US" u="sng"/>
              <a:t>It has 3 branches</a:t>
            </a:r>
            <a:r>
              <a:rPr lang="en-US"/>
              <a:t> </a:t>
            </a:r>
          </a:p>
          <a:p>
            <a:pPr eaLnBrk="1" hangingPunct="1">
              <a:spcBef>
                <a:spcPct val="50000"/>
              </a:spcBef>
              <a:buFont typeface="Wingdings" pitchFamily="2" charset="2"/>
              <a:buNone/>
            </a:pPr>
            <a:r>
              <a:rPr lang="en-US" sz="2000" b="1">
                <a:solidFill>
                  <a:schemeClr val="folHlink"/>
                </a:solidFill>
              </a:rPr>
              <a:t>1-Mental N. :</a:t>
            </a:r>
            <a:r>
              <a:rPr lang="en-US"/>
              <a:t> emerges from the mental foramen  of mandible to supply </a:t>
            </a:r>
            <a:r>
              <a:rPr lang="en-US" u="sng"/>
              <a:t>skin of</a:t>
            </a:r>
            <a:r>
              <a:rPr lang="en-US"/>
              <a:t> </a:t>
            </a:r>
            <a:r>
              <a:rPr lang="en-US" u="sng"/>
              <a:t>lower lip &amp; chin.</a:t>
            </a:r>
          </a:p>
          <a:p>
            <a:pPr eaLnBrk="1" hangingPunct="1">
              <a:spcBef>
                <a:spcPct val="50000"/>
              </a:spcBef>
              <a:buFont typeface="Wingdings" pitchFamily="2" charset="2"/>
              <a:buNone/>
            </a:pPr>
            <a:r>
              <a:rPr lang="en-US" sz="2000" b="1">
                <a:solidFill>
                  <a:schemeClr val="folHlink"/>
                </a:solidFill>
              </a:rPr>
              <a:t>2-Buccal N. :</a:t>
            </a:r>
            <a:r>
              <a:rPr lang="en-US"/>
              <a:t> enters the face from under cover of the masseter. It passes </a:t>
            </a:r>
            <a:r>
              <a:rPr lang="en-US" u="sng"/>
              <a:t>over the buccinator</a:t>
            </a:r>
            <a:r>
              <a:rPr lang="en-US"/>
              <a:t>. It supplies </a:t>
            </a:r>
            <a:r>
              <a:rPr lang="en-US" u="sng"/>
              <a:t>skin &amp;</a:t>
            </a:r>
            <a:r>
              <a:rPr lang="en-US"/>
              <a:t> </a:t>
            </a:r>
            <a:r>
              <a:rPr lang="en-US" u="sng"/>
              <a:t>m.m of cheek.</a:t>
            </a:r>
          </a:p>
          <a:p>
            <a:pPr eaLnBrk="1" hangingPunct="1">
              <a:spcBef>
                <a:spcPct val="50000"/>
              </a:spcBef>
              <a:buFont typeface="Wingdings" pitchFamily="2" charset="2"/>
              <a:buNone/>
            </a:pPr>
            <a:r>
              <a:rPr lang="en-US" sz="2000" b="1">
                <a:solidFill>
                  <a:schemeClr val="folHlink"/>
                </a:solidFill>
              </a:rPr>
              <a:t>3-Auriculotemporal N. :</a:t>
            </a:r>
            <a:r>
              <a:rPr lang="en-US"/>
              <a:t> leaves upper border of parotid gland , between superficial temporal vessels &amp; auricle to supply </a:t>
            </a:r>
            <a:r>
              <a:rPr lang="en-US" u="sng"/>
              <a:t>skin of auricle,</a:t>
            </a:r>
            <a:r>
              <a:rPr lang="en-US"/>
              <a:t> </a:t>
            </a:r>
            <a:r>
              <a:rPr lang="en-US" u="sng"/>
              <a:t>external auditory</a:t>
            </a:r>
            <a:r>
              <a:rPr lang="en-US"/>
              <a:t> </a:t>
            </a:r>
            <a:r>
              <a:rPr lang="en-US" u="sng"/>
              <a:t>meatus</a:t>
            </a:r>
            <a:r>
              <a:rPr lang="en-US"/>
              <a:t>, </a:t>
            </a:r>
            <a:r>
              <a:rPr lang="en-US" u="sng"/>
              <a:t>outer surface of tympanic</a:t>
            </a:r>
            <a:r>
              <a:rPr lang="en-US"/>
              <a:t> </a:t>
            </a:r>
            <a:r>
              <a:rPr lang="en-US" u="sng"/>
              <a:t>membrane</a:t>
            </a:r>
            <a:r>
              <a:rPr lang="en-US"/>
              <a:t> &amp; </a:t>
            </a:r>
            <a:r>
              <a:rPr lang="en-US" u="sng"/>
              <a:t>skin of scalp above auricle</a:t>
            </a:r>
            <a:r>
              <a:rPr lang="en-US"/>
              <a:t>.</a:t>
            </a:r>
          </a:p>
        </p:txBody>
      </p:sp>
    </p:spTree>
    <p:extLst>
      <p:ext uri="{BB962C8B-B14F-4D97-AF65-F5344CB8AC3E}">
        <p14:creationId xmlns:p14="http://schemas.microsoft.com/office/powerpoint/2010/main" val="23545716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3FA27CE-BF81-49C4-915C-C574F509A203}" type="slidenum">
              <a:rPr lang="en-US"/>
              <a:pPr eaLnBrk="1" hangingPunct="1"/>
              <a:t>27</a:t>
            </a:fld>
            <a:endParaRPr lang="en-US"/>
          </a:p>
        </p:txBody>
      </p:sp>
      <p:sp>
        <p:nvSpPr>
          <p:cNvPr id="6147" name="Rectangle 2"/>
          <p:cNvSpPr>
            <a:spLocks noGrp="1" noChangeArrowheads="1"/>
          </p:cNvSpPr>
          <p:nvPr>
            <p:ph type="title"/>
          </p:nvPr>
        </p:nvSpPr>
        <p:spPr>
          <a:xfrm>
            <a:off x="457200" y="0"/>
            <a:ext cx="8385175" cy="685800"/>
          </a:xfrm>
        </p:spPr>
        <p:txBody>
          <a:bodyPr>
            <a:normAutofit fontScale="90000"/>
          </a:bodyPr>
          <a:lstStyle/>
          <a:p>
            <a:pPr eaLnBrk="1" hangingPunct="1"/>
            <a:r>
              <a:rPr lang="en-US" sz="4000" u="sng" smtClean="0"/>
              <a:t>Arterial Supply of the Face</a:t>
            </a:r>
          </a:p>
        </p:txBody>
      </p:sp>
      <p:sp>
        <p:nvSpPr>
          <p:cNvPr id="6148" name="Rectangle 3"/>
          <p:cNvSpPr>
            <a:spLocks noGrp="1" noChangeArrowheads="1"/>
          </p:cNvSpPr>
          <p:nvPr>
            <p:ph type="body" idx="1"/>
          </p:nvPr>
        </p:nvSpPr>
        <p:spPr/>
        <p:txBody>
          <a:bodyPr/>
          <a:lstStyle/>
          <a:p>
            <a:pPr eaLnBrk="1" hangingPunct="1"/>
            <a:endParaRPr lang="en-US" smtClean="0"/>
          </a:p>
        </p:txBody>
      </p:sp>
      <p:pic>
        <p:nvPicPr>
          <p:cNvPr id="6149"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59979" r="15535" b="4889"/>
          <a:stretch>
            <a:fillRect/>
          </a:stretch>
        </p:blipFill>
        <p:spPr bwMode="auto">
          <a:xfrm>
            <a:off x="0" y="685800"/>
            <a:ext cx="4648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5"/>
          <p:cNvSpPr txBox="1">
            <a:spLocks noChangeArrowheads="1"/>
          </p:cNvSpPr>
          <p:nvPr/>
        </p:nvSpPr>
        <p:spPr bwMode="auto">
          <a:xfrm>
            <a:off x="4648200" y="685800"/>
            <a:ext cx="44958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b="1" u="sng" dirty="0">
                <a:solidFill>
                  <a:schemeClr val="folHlink"/>
                </a:solidFill>
              </a:rPr>
              <a:t>Facial artery :</a:t>
            </a:r>
            <a:r>
              <a:rPr lang="en-US" dirty="0"/>
              <a:t> arises from </a:t>
            </a:r>
            <a:r>
              <a:rPr lang="en-US" u="sng" dirty="0"/>
              <a:t>external carotid artery.</a:t>
            </a:r>
            <a:r>
              <a:rPr lang="en-US" dirty="0"/>
              <a:t>                                                -it reaches face by </a:t>
            </a:r>
            <a:r>
              <a:rPr lang="en-US" u="sng" dirty="0"/>
              <a:t>piercing deep fascia at</a:t>
            </a:r>
            <a:r>
              <a:rPr lang="en-US" dirty="0"/>
              <a:t> </a:t>
            </a:r>
            <a:r>
              <a:rPr lang="en-US" u="sng" dirty="0"/>
              <a:t>the lower border of the mandible</a:t>
            </a:r>
            <a:r>
              <a:rPr lang="en-US" dirty="0"/>
              <a:t> and then curving up to the face </a:t>
            </a:r>
            <a:r>
              <a:rPr lang="en-US" u="sng" dirty="0"/>
              <a:t>close to </a:t>
            </a:r>
            <a:r>
              <a:rPr lang="en-US" u="sng" dirty="0" err="1"/>
              <a:t>anteroior</a:t>
            </a:r>
            <a:r>
              <a:rPr lang="en-US" dirty="0"/>
              <a:t> </a:t>
            </a:r>
            <a:r>
              <a:rPr lang="en-US" u="sng" dirty="0"/>
              <a:t>border of masseter</a:t>
            </a:r>
            <a:r>
              <a:rPr lang="en-US" dirty="0"/>
              <a:t>, here its pulse can be easily felt.                                                             -it then passes upwards </a:t>
            </a:r>
            <a:r>
              <a:rPr lang="en-US" u="sng" dirty="0"/>
              <a:t>in a tortuous</a:t>
            </a:r>
            <a:r>
              <a:rPr lang="en-US" dirty="0"/>
              <a:t> </a:t>
            </a:r>
            <a:r>
              <a:rPr lang="en-US" u="sng" dirty="0"/>
              <a:t>course</a:t>
            </a:r>
            <a:r>
              <a:rPr lang="en-US" dirty="0"/>
              <a:t> over the mandible and </a:t>
            </a:r>
            <a:r>
              <a:rPr lang="en-US" dirty="0" err="1"/>
              <a:t>buccinator</a:t>
            </a:r>
            <a:r>
              <a:rPr lang="en-US" dirty="0"/>
              <a:t> towards the angle of mouth.                                            -it then ascends </a:t>
            </a:r>
            <a:r>
              <a:rPr lang="en-US" u="sng" dirty="0"/>
              <a:t>along side of nose</a:t>
            </a:r>
            <a:r>
              <a:rPr lang="en-US" dirty="0"/>
              <a:t> to the </a:t>
            </a:r>
            <a:r>
              <a:rPr lang="en-US" u="sng" dirty="0"/>
              <a:t>medial angle of eye</a:t>
            </a:r>
            <a:r>
              <a:rPr lang="en-US" dirty="0"/>
              <a:t>, where it anastomoses with the terminal branches of the ophthalmic artery.</a:t>
            </a:r>
          </a:p>
          <a:p>
            <a:pPr eaLnBrk="1" hangingPunct="1">
              <a:spcBef>
                <a:spcPct val="50000"/>
              </a:spcBef>
              <a:buFont typeface="Wingdings" pitchFamily="2" charset="2"/>
              <a:buChar char="Ø"/>
            </a:pPr>
            <a:r>
              <a:rPr lang="en-US" b="1" u="sng" dirty="0">
                <a:solidFill>
                  <a:schemeClr val="folHlink"/>
                </a:solidFill>
              </a:rPr>
              <a:t>Superficial temporal artery :</a:t>
            </a:r>
            <a:r>
              <a:rPr lang="en-US" dirty="0"/>
              <a:t> the smaller terminal </a:t>
            </a:r>
            <a:r>
              <a:rPr lang="en-US" u="sng" dirty="0"/>
              <a:t>branch of external carotid</a:t>
            </a:r>
            <a:r>
              <a:rPr lang="en-US" dirty="0"/>
              <a:t> </a:t>
            </a:r>
            <a:r>
              <a:rPr lang="en-US" u="sng" dirty="0"/>
              <a:t>artery</a:t>
            </a:r>
            <a:r>
              <a:rPr lang="en-US" dirty="0"/>
              <a:t> within the parotid </a:t>
            </a:r>
            <a:r>
              <a:rPr lang="en-US" dirty="0" err="1"/>
              <a:t>gland.It</a:t>
            </a:r>
            <a:r>
              <a:rPr lang="en-US" dirty="0"/>
              <a:t> ascends in front of auricle to supply the scalp.</a:t>
            </a:r>
          </a:p>
        </p:txBody>
      </p:sp>
      <p:pic>
        <p:nvPicPr>
          <p:cNvPr id="6151" name="Picture 6" descr="2FEA6007"/>
          <p:cNvPicPr>
            <a:picLocks noChangeAspect="1" noChangeArrowheads="1"/>
          </p:cNvPicPr>
          <p:nvPr/>
        </p:nvPicPr>
        <p:blipFill>
          <a:blip r:embed="rId3">
            <a:extLst>
              <a:ext uri="{28A0092B-C50C-407E-A947-70E740481C1C}">
                <a14:useLocalDpi xmlns:a14="http://schemas.microsoft.com/office/drawing/2010/main" val="0"/>
              </a:ext>
            </a:extLst>
          </a:blip>
          <a:srcRect l="9268" t="29233" r="7181" b="37790"/>
          <a:stretch>
            <a:fillRect/>
          </a:stretch>
        </p:blipFill>
        <p:spPr bwMode="auto">
          <a:xfrm>
            <a:off x="0" y="4019550"/>
            <a:ext cx="42672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7309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4E29C6B-A0B7-4AE4-93B3-119C50FD3749}" type="slidenum">
              <a:rPr lang="en-US"/>
              <a:pPr eaLnBrk="1" hangingPunct="1"/>
              <a:t>28</a:t>
            </a:fld>
            <a:endParaRPr lang="en-US"/>
          </a:p>
        </p:txBody>
      </p:sp>
      <p:sp>
        <p:nvSpPr>
          <p:cNvPr id="7171" name="Rectangle 2"/>
          <p:cNvSpPr>
            <a:spLocks noGrp="1" noChangeArrowheads="1"/>
          </p:cNvSpPr>
          <p:nvPr>
            <p:ph type="title"/>
          </p:nvPr>
        </p:nvSpPr>
        <p:spPr>
          <a:xfrm>
            <a:off x="457200" y="0"/>
            <a:ext cx="8385175" cy="685800"/>
          </a:xfrm>
        </p:spPr>
        <p:txBody>
          <a:bodyPr>
            <a:normAutofit fontScale="90000"/>
          </a:bodyPr>
          <a:lstStyle/>
          <a:p>
            <a:pPr eaLnBrk="1" hangingPunct="1"/>
            <a:r>
              <a:rPr lang="en-US" sz="4000" u="sng" smtClean="0"/>
              <a:t>Arterial Supply of the Face</a:t>
            </a:r>
          </a:p>
        </p:txBody>
      </p:sp>
      <p:sp>
        <p:nvSpPr>
          <p:cNvPr id="7172" name="Rectangle 3"/>
          <p:cNvSpPr>
            <a:spLocks noGrp="1" noChangeArrowheads="1"/>
          </p:cNvSpPr>
          <p:nvPr>
            <p:ph type="body" idx="1"/>
          </p:nvPr>
        </p:nvSpPr>
        <p:spPr/>
        <p:txBody>
          <a:bodyPr/>
          <a:lstStyle/>
          <a:p>
            <a:pPr eaLnBrk="1" hangingPunct="1"/>
            <a:endParaRPr lang="en-US" smtClean="0"/>
          </a:p>
        </p:txBody>
      </p:sp>
      <p:pic>
        <p:nvPicPr>
          <p:cNvPr id="7173"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59979" r="15535" b="4889"/>
          <a:stretch>
            <a:fillRect/>
          </a:stretch>
        </p:blipFill>
        <p:spPr bwMode="auto">
          <a:xfrm>
            <a:off x="0" y="914400"/>
            <a:ext cx="4038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5"/>
          <p:cNvSpPr txBox="1">
            <a:spLocks noChangeArrowheads="1"/>
          </p:cNvSpPr>
          <p:nvPr/>
        </p:nvSpPr>
        <p:spPr bwMode="auto">
          <a:xfrm>
            <a:off x="4038600" y="685800"/>
            <a:ext cx="5105400" cy="596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b="1" u="sng" dirty="0">
                <a:solidFill>
                  <a:schemeClr val="folHlink"/>
                </a:solidFill>
              </a:rPr>
              <a:t>Transverse facial artery :</a:t>
            </a:r>
            <a:r>
              <a:rPr lang="en-US" dirty="0"/>
              <a:t> a branch of </a:t>
            </a:r>
            <a:r>
              <a:rPr lang="en-US" u="sng" dirty="0"/>
              <a:t>superficial temporal artery</a:t>
            </a:r>
            <a:r>
              <a:rPr lang="en-US" dirty="0"/>
              <a:t> of </a:t>
            </a:r>
            <a:r>
              <a:rPr lang="en-US" u="sng" dirty="0"/>
              <a:t>external carotid</a:t>
            </a:r>
            <a:r>
              <a:rPr lang="en-US" dirty="0"/>
              <a:t> artery, within the parotid </a:t>
            </a:r>
            <a:r>
              <a:rPr lang="en-US" dirty="0" err="1"/>
              <a:t>gland.It</a:t>
            </a:r>
            <a:r>
              <a:rPr lang="en-US" dirty="0"/>
              <a:t> runs forward across the cheek </a:t>
            </a:r>
            <a:r>
              <a:rPr lang="en-US" u="sng" dirty="0"/>
              <a:t>just above parotid</a:t>
            </a:r>
            <a:r>
              <a:rPr lang="en-US" dirty="0"/>
              <a:t> </a:t>
            </a:r>
            <a:r>
              <a:rPr lang="en-US" u="sng" dirty="0"/>
              <a:t>duct.</a:t>
            </a:r>
          </a:p>
          <a:p>
            <a:pPr eaLnBrk="1" hangingPunct="1">
              <a:spcBef>
                <a:spcPct val="50000"/>
              </a:spcBef>
              <a:buFont typeface="Wingdings" pitchFamily="2" charset="2"/>
              <a:buChar char="Ø"/>
            </a:pPr>
            <a:r>
              <a:rPr lang="en-US" sz="2000" b="1" dirty="0" err="1">
                <a:solidFill>
                  <a:schemeClr val="folHlink"/>
                </a:solidFill>
              </a:rPr>
              <a:t>Infraorbital</a:t>
            </a:r>
            <a:r>
              <a:rPr lang="en-US" sz="2000" b="1" dirty="0">
                <a:solidFill>
                  <a:schemeClr val="folHlink"/>
                </a:solidFill>
              </a:rPr>
              <a:t> artery :</a:t>
            </a:r>
            <a:r>
              <a:rPr lang="en-US" dirty="0"/>
              <a:t> it is the </a:t>
            </a:r>
            <a:r>
              <a:rPr lang="en-US" u="sng" dirty="0"/>
              <a:t>terminal part of</a:t>
            </a:r>
            <a:r>
              <a:rPr lang="en-US" dirty="0"/>
              <a:t> </a:t>
            </a:r>
            <a:r>
              <a:rPr lang="en-US" u="sng" dirty="0"/>
              <a:t>maxillary artery</a:t>
            </a:r>
            <a:r>
              <a:rPr lang="en-US" dirty="0"/>
              <a:t> (one of terminal branches of </a:t>
            </a:r>
            <a:r>
              <a:rPr lang="en-US" u="sng" dirty="0"/>
              <a:t>external </a:t>
            </a:r>
            <a:r>
              <a:rPr lang="en-US" u="sng" dirty="0" smtClean="0"/>
              <a:t>carotid </a:t>
            </a:r>
            <a:r>
              <a:rPr lang="en-US" u="sng" dirty="0"/>
              <a:t>artery),</a:t>
            </a:r>
            <a:r>
              <a:rPr lang="en-US" dirty="0"/>
              <a:t> it enters face via </a:t>
            </a:r>
            <a:r>
              <a:rPr lang="en-US" dirty="0" err="1"/>
              <a:t>infraorbital</a:t>
            </a:r>
            <a:r>
              <a:rPr lang="en-US" dirty="0"/>
              <a:t> foramen.</a:t>
            </a:r>
          </a:p>
          <a:p>
            <a:pPr eaLnBrk="1" hangingPunct="1">
              <a:spcBef>
                <a:spcPct val="50000"/>
              </a:spcBef>
              <a:buFont typeface="Wingdings" pitchFamily="2" charset="2"/>
              <a:buChar char="Ø"/>
            </a:pPr>
            <a:r>
              <a:rPr lang="en-US" sz="2000" b="1" dirty="0">
                <a:solidFill>
                  <a:schemeClr val="folHlink"/>
                </a:solidFill>
              </a:rPr>
              <a:t>Mental artery :</a:t>
            </a:r>
            <a:r>
              <a:rPr lang="en-US" dirty="0"/>
              <a:t> branch of </a:t>
            </a:r>
            <a:r>
              <a:rPr lang="en-US" u="sng" dirty="0"/>
              <a:t>inferior alveolar</a:t>
            </a:r>
            <a:r>
              <a:rPr lang="en-US" dirty="0"/>
              <a:t> from  </a:t>
            </a:r>
            <a:r>
              <a:rPr lang="en-US" u="sng" dirty="0"/>
              <a:t>maxillary </a:t>
            </a:r>
            <a:r>
              <a:rPr lang="en-US" dirty="0"/>
              <a:t>from </a:t>
            </a:r>
            <a:r>
              <a:rPr lang="en-US" u="sng" dirty="0" err="1"/>
              <a:t>ext.c.artery</a:t>
            </a:r>
            <a:r>
              <a:rPr lang="en-US" u="sng" dirty="0"/>
              <a:t>,</a:t>
            </a:r>
            <a:r>
              <a:rPr lang="en-US" dirty="0"/>
              <a:t> ,it enters face via mental foramen of mandible.</a:t>
            </a:r>
          </a:p>
          <a:p>
            <a:pPr eaLnBrk="1" hangingPunct="1">
              <a:spcBef>
                <a:spcPct val="50000"/>
              </a:spcBef>
              <a:buFont typeface="Wingdings" pitchFamily="2" charset="2"/>
              <a:buChar char="Ø"/>
            </a:pPr>
            <a:r>
              <a:rPr lang="en-US" b="1" dirty="0" err="1">
                <a:solidFill>
                  <a:schemeClr val="folHlink"/>
                </a:solidFill>
              </a:rPr>
              <a:t>Zygomaticofacial</a:t>
            </a:r>
            <a:r>
              <a:rPr lang="en-US" b="1" dirty="0">
                <a:solidFill>
                  <a:schemeClr val="folHlink"/>
                </a:solidFill>
              </a:rPr>
              <a:t> &amp; </a:t>
            </a:r>
            <a:r>
              <a:rPr lang="en-US" b="1" dirty="0" err="1">
                <a:solidFill>
                  <a:schemeClr val="folHlink"/>
                </a:solidFill>
              </a:rPr>
              <a:t>zygomaticotemporal</a:t>
            </a:r>
            <a:r>
              <a:rPr lang="en-US" b="1" dirty="0">
                <a:solidFill>
                  <a:schemeClr val="folHlink"/>
                </a:solidFill>
              </a:rPr>
              <a:t> arteries,</a:t>
            </a:r>
            <a:r>
              <a:rPr lang="en-US" dirty="0"/>
              <a:t> from </a:t>
            </a:r>
            <a:r>
              <a:rPr lang="en-US" u="sng" dirty="0"/>
              <a:t>superficial temporal artery.</a:t>
            </a:r>
          </a:p>
          <a:p>
            <a:pPr eaLnBrk="1" hangingPunct="1">
              <a:spcBef>
                <a:spcPct val="50000"/>
              </a:spcBef>
              <a:buFont typeface="Wingdings" pitchFamily="2" charset="2"/>
              <a:buChar char="Ø"/>
            </a:pPr>
            <a:r>
              <a:rPr lang="en-US" sz="2000" b="1" dirty="0">
                <a:solidFill>
                  <a:schemeClr val="folHlink"/>
                </a:solidFill>
              </a:rPr>
              <a:t>Lacrimal artery :</a:t>
            </a:r>
            <a:r>
              <a:rPr lang="en-US" dirty="0"/>
              <a:t> from </a:t>
            </a:r>
            <a:r>
              <a:rPr lang="en-US" u="sng" dirty="0"/>
              <a:t>ophthalmic artery,</a:t>
            </a:r>
            <a:r>
              <a:rPr lang="en-US" dirty="0"/>
              <a:t> of </a:t>
            </a:r>
            <a:r>
              <a:rPr lang="en-US" u="sng" dirty="0"/>
              <a:t>internal carotid artery.</a:t>
            </a:r>
          </a:p>
          <a:p>
            <a:pPr eaLnBrk="1" hangingPunct="1">
              <a:spcBef>
                <a:spcPct val="50000"/>
              </a:spcBef>
              <a:buFont typeface="Wingdings" pitchFamily="2" charset="2"/>
              <a:buChar char="Ø"/>
            </a:pPr>
            <a:r>
              <a:rPr lang="en-US" sz="2000" b="1" dirty="0">
                <a:solidFill>
                  <a:schemeClr val="folHlink"/>
                </a:solidFill>
              </a:rPr>
              <a:t>Supraorbital &amp; </a:t>
            </a:r>
            <a:r>
              <a:rPr lang="en-US" sz="2000" b="1" dirty="0" err="1">
                <a:solidFill>
                  <a:schemeClr val="folHlink"/>
                </a:solidFill>
              </a:rPr>
              <a:t>Supratrochlear</a:t>
            </a:r>
            <a:r>
              <a:rPr lang="en-US" sz="2000" b="1" dirty="0">
                <a:solidFill>
                  <a:schemeClr val="folHlink"/>
                </a:solidFill>
              </a:rPr>
              <a:t> arteries</a:t>
            </a:r>
            <a:r>
              <a:rPr lang="en-US" sz="2000" b="1" u="sng" dirty="0">
                <a:solidFill>
                  <a:schemeClr val="folHlink"/>
                </a:solidFill>
              </a:rPr>
              <a:t> :</a:t>
            </a:r>
            <a:r>
              <a:rPr lang="en-US" dirty="0"/>
              <a:t> branches of </a:t>
            </a:r>
            <a:r>
              <a:rPr lang="en-US" u="sng" dirty="0"/>
              <a:t>ophthalmic artery,</a:t>
            </a:r>
            <a:r>
              <a:rPr lang="en-US" dirty="0"/>
              <a:t> of </a:t>
            </a:r>
            <a:r>
              <a:rPr lang="en-US" u="sng" dirty="0"/>
              <a:t>internal carotid artery</a:t>
            </a:r>
            <a:r>
              <a:rPr lang="en-US" dirty="0"/>
              <a:t> , supply skin of forehead.</a:t>
            </a:r>
          </a:p>
        </p:txBody>
      </p:sp>
      <p:pic>
        <p:nvPicPr>
          <p:cNvPr id="7175" name="Picture 6" descr="2FEA6007"/>
          <p:cNvPicPr>
            <a:picLocks noChangeAspect="1" noChangeArrowheads="1"/>
          </p:cNvPicPr>
          <p:nvPr/>
        </p:nvPicPr>
        <p:blipFill>
          <a:blip r:embed="rId3">
            <a:extLst>
              <a:ext uri="{28A0092B-C50C-407E-A947-70E740481C1C}">
                <a14:useLocalDpi xmlns:a14="http://schemas.microsoft.com/office/drawing/2010/main" val="0"/>
              </a:ext>
            </a:extLst>
          </a:blip>
          <a:srcRect l="9268" t="29233" r="7181" b="40446"/>
          <a:stretch>
            <a:fillRect/>
          </a:stretch>
        </p:blipFill>
        <p:spPr bwMode="auto">
          <a:xfrm>
            <a:off x="0" y="4248150"/>
            <a:ext cx="3733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7856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42ABB8A0-A2C3-43AE-B812-58DB131490AA}" type="slidenum">
              <a:rPr lang="en-US"/>
              <a:pPr eaLnBrk="1" hangingPunct="1"/>
              <a:t>29</a:t>
            </a:fld>
            <a:endParaRPr lang="en-US"/>
          </a:p>
        </p:txBody>
      </p:sp>
      <p:sp>
        <p:nvSpPr>
          <p:cNvPr id="8195" name="Rectangle 2"/>
          <p:cNvSpPr>
            <a:spLocks noGrp="1" noChangeArrowheads="1"/>
          </p:cNvSpPr>
          <p:nvPr>
            <p:ph type="title"/>
          </p:nvPr>
        </p:nvSpPr>
        <p:spPr>
          <a:xfrm>
            <a:off x="457200" y="0"/>
            <a:ext cx="8385175" cy="1143000"/>
          </a:xfrm>
        </p:spPr>
        <p:txBody>
          <a:bodyPr/>
          <a:lstStyle/>
          <a:p>
            <a:pPr eaLnBrk="1" hangingPunct="1"/>
            <a:r>
              <a:rPr lang="en-US" u="sng" smtClean="0"/>
              <a:t>Branches of Facial artery</a:t>
            </a:r>
          </a:p>
        </p:txBody>
      </p:sp>
      <p:sp>
        <p:nvSpPr>
          <p:cNvPr id="8196" name="Rectangle 3"/>
          <p:cNvSpPr>
            <a:spLocks noGrp="1" noChangeArrowheads="1"/>
          </p:cNvSpPr>
          <p:nvPr>
            <p:ph type="body" idx="1"/>
          </p:nvPr>
        </p:nvSpPr>
        <p:spPr/>
        <p:txBody>
          <a:bodyPr/>
          <a:lstStyle/>
          <a:p>
            <a:pPr eaLnBrk="1" hangingPunct="1"/>
            <a:endParaRPr lang="en-US" smtClean="0"/>
          </a:p>
        </p:txBody>
      </p:sp>
      <p:pic>
        <p:nvPicPr>
          <p:cNvPr id="8197"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59979" r="15535" b="4889"/>
          <a:stretch>
            <a:fillRect/>
          </a:stretch>
        </p:blipFill>
        <p:spPr bwMode="auto">
          <a:xfrm>
            <a:off x="0" y="914400"/>
            <a:ext cx="4648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 Box 5"/>
          <p:cNvSpPr txBox="1">
            <a:spLocks noChangeArrowheads="1"/>
          </p:cNvSpPr>
          <p:nvPr/>
        </p:nvSpPr>
        <p:spPr bwMode="auto">
          <a:xfrm>
            <a:off x="4648200" y="1066800"/>
            <a:ext cx="44958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000" b="1">
                <a:solidFill>
                  <a:schemeClr val="folHlink"/>
                </a:solidFill>
              </a:rPr>
              <a:t>1- Submental artery :</a:t>
            </a:r>
            <a:r>
              <a:rPr lang="en-US" sz="2000"/>
              <a:t>  arises at the lower border of the body of mandible to supply skin of chin + lowe lip.            </a:t>
            </a:r>
            <a:r>
              <a:rPr lang="en-US" sz="2000" b="1">
                <a:solidFill>
                  <a:schemeClr val="folHlink"/>
                </a:solidFill>
              </a:rPr>
              <a:t>2- Inferior labial artery :</a:t>
            </a:r>
            <a:r>
              <a:rPr lang="en-US" sz="2000"/>
              <a:t> arises near angle of mouth to run medially in the lower lip and anastomoses with its fellow of opposite side.                          </a:t>
            </a:r>
            <a:r>
              <a:rPr lang="en-US" sz="2000" b="1">
                <a:solidFill>
                  <a:schemeClr val="folHlink"/>
                </a:solidFill>
              </a:rPr>
              <a:t>3- Superior labial artery :</a:t>
            </a:r>
            <a:r>
              <a:rPr lang="en-US" sz="2000"/>
              <a:t> runs medially in the upper lip and gives branches to the septum + ala of nose.  </a:t>
            </a:r>
            <a:r>
              <a:rPr lang="en-US" sz="2000" b="1">
                <a:solidFill>
                  <a:schemeClr val="folHlink"/>
                </a:solidFill>
              </a:rPr>
              <a:t>4- Lateral nasal artery :</a:t>
            </a:r>
            <a:r>
              <a:rPr lang="en-US" sz="2000"/>
              <a:t> supplies skin on the side &amp; dorsum of nose.</a:t>
            </a:r>
          </a:p>
        </p:txBody>
      </p:sp>
      <p:pic>
        <p:nvPicPr>
          <p:cNvPr id="8199" name="Picture 6" descr="2FEA6007"/>
          <p:cNvPicPr>
            <a:picLocks noChangeAspect="1" noChangeArrowheads="1"/>
          </p:cNvPicPr>
          <p:nvPr/>
        </p:nvPicPr>
        <p:blipFill>
          <a:blip r:embed="rId3">
            <a:extLst>
              <a:ext uri="{28A0092B-C50C-407E-A947-70E740481C1C}">
                <a14:useLocalDpi xmlns:a14="http://schemas.microsoft.com/office/drawing/2010/main" val="0"/>
              </a:ext>
            </a:extLst>
          </a:blip>
          <a:srcRect l="9268" t="29233" r="7181" b="40446"/>
          <a:stretch>
            <a:fillRect/>
          </a:stretch>
        </p:blipFill>
        <p:spPr bwMode="auto">
          <a:xfrm>
            <a:off x="0" y="4495800"/>
            <a:ext cx="4267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035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4D93E44-8DD1-4840-BB2C-489951C2946F}" type="slidenum">
              <a:rPr lang="en-US"/>
              <a:pPr eaLnBrk="1" hangingPunct="1"/>
              <a:t>30</a:t>
            </a:fld>
            <a:endParaRPr lang="en-US"/>
          </a:p>
        </p:txBody>
      </p:sp>
      <p:sp>
        <p:nvSpPr>
          <p:cNvPr id="9219" name="Rectangle 2"/>
          <p:cNvSpPr>
            <a:spLocks noGrp="1" noChangeArrowheads="1"/>
          </p:cNvSpPr>
          <p:nvPr>
            <p:ph type="title"/>
          </p:nvPr>
        </p:nvSpPr>
        <p:spPr>
          <a:xfrm>
            <a:off x="457200" y="0"/>
            <a:ext cx="8385175" cy="762000"/>
          </a:xfrm>
        </p:spPr>
        <p:txBody>
          <a:bodyPr/>
          <a:lstStyle/>
          <a:p>
            <a:pPr eaLnBrk="1" hangingPunct="1"/>
            <a:r>
              <a:rPr lang="en-US" u="sng" smtClean="0"/>
              <a:t>Venous Drainage of Face</a:t>
            </a:r>
          </a:p>
        </p:txBody>
      </p:sp>
      <p:sp>
        <p:nvSpPr>
          <p:cNvPr id="9220" name="Rectangle 3"/>
          <p:cNvSpPr>
            <a:spLocks noGrp="1" noChangeArrowheads="1"/>
          </p:cNvSpPr>
          <p:nvPr>
            <p:ph type="body" idx="1"/>
          </p:nvPr>
        </p:nvSpPr>
        <p:spPr/>
        <p:txBody>
          <a:bodyPr/>
          <a:lstStyle/>
          <a:p>
            <a:pPr eaLnBrk="1" hangingPunct="1"/>
            <a:endParaRPr lang="en-US" smtClean="0"/>
          </a:p>
        </p:txBody>
      </p:sp>
      <p:pic>
        <p:nvPicPr>
          <p:cNvPr id="9221" name="Picture 4" descr="7EDD4EAD"/>
          <p:cNvPicPr>
            <a:picLocks noChangeAspect="1" noChangeArrowheads="1"/>
          </p:cNvPicPr>
          <p:nvPr/>
        </p:nvPicPr>
        <p:blipFill>
          <a:blip r:embed="rId2">
            <a:extLst>
              <a:ext uri="{28A0092B-C50C-407E-A947-70E740481C1C}">
                <a14:useLocalDpi xmlns:a14="http://schemas.microsoft.com/office/drawing/2010/main" val="0"/>
              </a:ext>
            </a:extLst>
          </a:blip>
          <a:srcRect l="15569" t="32770" r="5443" b="26625"/>
          <a:stretch>
            <a:fillRect/>
          </a:stretch>
        </p:blipFill>
        <p:spPr bwMode="auto">
          <a:xfrm>
            <a:off x="0" y="762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 Box 5"/>
          <p:cNvSpPr txBox="1">
            <a:spLocks noChangeArrowheads="1"/>
          </p:cNvSpPr>
          <p:nvPr/>
        </p:nvSpPr>
        <p:spPr bwMode="auto">
          <a:xfrm>
            <a:off x="4572000" y="685800"/>
            <a:ext cx="4572000" cy="557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b="1" u="sng">
                <a:solidFill>
                  <a:schemeClr val="folHlink"/>
                </a:solidFill>
              </a:rPr>
              <a:t>Facial vein :</a:t>
            </a:r>
            <a:r>
              <a:rPr lang="en-US" sz="2000"/>
              <a:t>                                        -is formed at the </a:t>
            </a:r>
            <a:r>
              <a:rPr lang="en-US" sz="2000" u="sng"/>
              <a:t>medial angle of eye</a:t>
            </a:r>
            <a:r>
              <a:rPr lang="en-US" sz="2000"/>
              <a:t> by </a:t>
            </a:r>
            <a:r>
              <a:rPr lang="en-US" sz="2000" u="sng"/>
              <a:t>union of supraorbital &amp;</a:t>
            </a:r>
            <a:r>
              <a:rPr lang="en-US" sz="2000"/>
              <a:t> </a:t>
            </a:r>
            <a:r>
              <a:rPr lang="en-US" sz="2000" u="sng"/>
              <a:t>supratrochlear veins.</a:t>
            </a:r>
            <a:r>
              <a:rPr lang="en-US" sz="2000"/>
              <a:t>                            </a:t>
            </a:r>
            <a:r>
              <a:rPr lang="en-US" sz="2000" u="sng">
                <a:solidFill>
                  <a:schemeClr val="folHlink"/>
                </a:solidFill>
              </a:rPr>
              <a:t>-it is connected to</a:t>
            </a:r>
            <a:r>
              <a:rPr lang="en-US" sz="2000"/>
              <a:t>  cavernous sinus through  </a:t>
            </a:r>
            <a:r>
              <a:rPr lang="en-US" sz="2000" u="sng"/>
              <a:t>superior ophthalmic vein.</a:t>
            </a:r>
            <a:r>
              <a:rPr lang="en-US" sz="2000"/>
              <a:t>  </a:t>
            </a:r>
            <a:r>
              <a:rPr lang="en-US" sz="2000" u="sng"/>
              <a:t>This connection is of great</a:t>
            </a:r>
            <a:r>
              <a:rPr lang="en-US" sz="2000"/>
              <a:t> </a:t>
            </a:r>
            <a:r>
              <a:rPr lang="en-US" sz="2000" u="sng"/>
              <a:t>clinical importance</a:t>
            </a:r>
            <a:r>
              <a:rPr lang="en-US" sz="2000"/>
              <a:t> because it provides a pathway for spread of infection from face to cavernous sinus.                                                 -It descends behind the facial artery to the lower border of body of mandible.                                      -It crosses with the facial artery </a:t>
            </a:r>
            <a:r>
              <a:rPr lang="en-US" sz="2000" u="sng"/>
              <a:t>superficial to</a:t>
            </a:r>
            <a:r>
              <a:rPr lang="en-US" sz="2000"/>
              <a:t> submandibular gland.                </a:t>
            </a:r>
            <a:r>
              <a:rPr lang="en-US" sz="2000" u="sng">
                <a:solidFill>
                  <a:schemeClr val="folHlink"/>
                </a:solidFill>
              </a:rPr>
              <a:t>–It is joined by</a:t>
            </a:r>
            <a:r>
              <a:rPr lang="en-US" sz="2000"/>
              <a:t> anterior division of retromandibular vein to form </a:t>
            </a:r>
            <a:r>
              <a:rPr lang="en-US" sz="2000" u="sng"/>
              <a:t>common facial vein</a:t>
            </a:r>
            <a:r>
              <a:rPr lang="en-US" sz="2000"/>
              <a:t> to  end into the </a:t>
            </a:r>
            <a:r>
              <a:rPr lang="en-US" sz="2000" u="sng"/>
              <a:t>internal jugular vein.</a:t>
            </a:r>
            <a:r>
              <a:rPr lang="en-US" sz="2000"/>
              <a:t> </a:t>
            </a:r>
          </a:p>
        </p:txBody>
      </p:sp>
      <p:pic>
        <p:nvPicPr>
          <p:cNvPr id="9223" name="Picture 6" descr="9508243"/>
          <p:cNvPicPr>
            <a:picLocks noChangeAspect="1" noChangeArrowheads="1"/>
          </p:cNvPicPr>
          <p:nvPr/>
        </p:nvPicPr>
        <p:blipFill>
          <a:blip r:embed="rId3">
            <a:extLst>
              <a:ext uri="{28A0092B-C50C-407E-A947-70E740481C1C}">
                <a14:useLocalDpi xmlns:a14="http://schemas.microsoft.com/office/drawing/2010/main" val="0"/>
              </a:ext>
            </a:extLst>
          </a:blip>
          <a:srcRect l="24684" t="21442" r="3418" b="34935"/>
          <a:stretch>
            <a:fillRect/>
          </a:stretch>
        </p:blipFill>
        <p:spPr bwMode="auto">
          <a:xfrm>
            <a:off x="0" y="4267200"/>
            <a:ext cx="4343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7577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2C8837B-1B8B-49DA-AA3E-6C54D4F4232F}" type="slidenum">
              <a:rPr lang="en-US"/>
              <a:pPr eaLnBrk="1" hangingPunct="1"/>
              <a:t>31</a:t>
            </a:fld>
            <a:endParaRPr lang="en-US"/>
          </a:p>
        </p:txBody>
      </p:sp>
      <p:sp>
        <p:nvSpPr>
          <p:cNvPr id="10243" name="Rectangle 2"/>
          <p:cNvSpPr>
            <a:spLocks noGrp="1" noChangeArrowheads="1"/>
          </p:cNvSpPr>
          <p:nvPr>
            <p:ph type="title"/>
          </p:nvPr>
        </p:nvSpPr>
        <p:spPr>
          <a:xfrm>
            <a:off x="457200" y="0"/>
            <a:ext cx="8385175" cy="1219200"/>
          </a:xfrm>
        </p:spPr>
        <p:txBody>
          <a:bodyPr/>
          <a:lstStyle/>
          <a:p>
            <a:pPr eaLnBrk="1" hangingPunct="1"/>
            <a:r>
              <a:rPr lang="en-US" smtClean="0"/>
              <a:t> </a:t>
            </a:r>
            <a:r>
              <a:rPr lang="en-US" u="sng" smtClean="0"/>
              <a:t>Tributaries of Facial vein</a:t>
            </a:r>
          </a:p>
        </p:txBody>
      </p:sp>
      <p:sp>
        <p:nvSpPr>
          <p:cNvPr id="10244" name="Rectangle 3"/>
          <p:cNvSpPr>
            <a:spLocks noGrp="1" noChangeArrowheads="1"/>
          </p:cNvSpPr>
          <p:nvPr>
            <p:ph type="body" idx="1"/>
          </p:nvPr>
        </p:nvSpPr>
        <p:spPr/>
        <p:txBody>
          <a:bodyPr/>
          <a:lstStyle/>
          <a:p>
            <a:pPr eaLnBrk="1" hangingPunct="1"/>
            <a:endParaRPr lang="en-US" smtClean="0"/>
          </a:p>
        </p:txBody>
      </p:sp>
      <p:pic>
        <p:nvPicPr>
          <p:cNvPr id="10245" name="Picture 4" descr="7EDD4EAD"/>
          <p:cNvPicPr>
            <a:picLocks noChangeAspect="1" noChangeArrowheads="1"/>
          </p:cNvPicPr>
          <p:nvPr/>
        </p:nvPicPr>
        <p:blipFill>
          <a:blip r:embed="rId2">
            <a:extLst>
              <a:ext uri="{28A0092B-C50C-407E-A947-70E740481C1C}">
                <a14:useLocalDpi xmlns:a14="http://schemas.microsoft.com/office/drawing/2010/main" val="0"/>
              </a:ext>
            </a:extLst>
          </a:blip>
          <a:srcRect l="15569" t="32770" r="5443" b="26625"/>
          <a:stretch>
            <a:fillRect/>
          </a:stretch>
        </p:blipFill>
        <p:spPr bwMode="auto">
          <a:xfrm>
            <a:off x="0" y="914400"/>
            <a:ext cx="4953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 Box 5"/>
          <p:cNvSpPr txBox="1">
            <a:spLocks noChangeArrowheads="1"/>
          </p:cNvSpPr>
          <p:nvPr/>
        </p:nvSpPr>
        <p:spPr bwMode="auto">
          <a:xfrm>
            <a:off x="5029200" y="990600"/>
            <a:ext cx="4114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None/>
            </a:pPr>
            <a:r>
              <a:rPr lang="en-US" sz="2000"/>
              <a:t>                                      </a:t>
            </a:r>
          </a:p>
        </p:txBody>
      </p:sp>
      <p:sp>
        <p:nvSpPr>
          <p:cNvPr id="10247" name="Text Box 6"/>
          <p:cNvSpPr txBox="1">
            <a:spLocks noChangeArrowheads="1"/>
          </p:cNvSpPr>
          <p:nvPr/>
        </p:nvSpPr>
        <p:spPr bwMode="auto">
          <a:xfrm>
            <a:off x="5029200" y="1143000"/>
            <a:ext cx="411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endParaRPr lang="en-US"/>
          </a:p>
        </p:txBody>
      </p:sp>
      <p:sp>
        <p:nvSpPr>
          <p:cNvPr id="10248" name="Text Box 7"/>
          <p:cNvSpPr txBox="1">
            <a:spLocks noChangeArrowheads="1"/>
          </p:cNvSpPr>
          <p:nvPr/>
        </p:nvSpPr>
        <p:spPr bwMode="auto">
          <a:xfrm>
            <a:off x="4953000" y="1066800"/>
            <a:ext cx="4191000"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a:t>It recevies tributaries that correspond to the branches of facial artery.</a:t>
            </a:r>
          </a:p>
          <a:p>
            <a:pPr eaLnBrk="1" hangingPunct="1">
              <a:spcBef>
                <a:spcPct val="50000"/>
              </a:spcBef>
              <a:buFont typeface="Wingdings" pitchFamily="2" charset="2"/>
              <a:buChar char="Ø"/>
            </a:pPr>
            <a:r>
              <a:rPr lang="en-US" sz="2000" u="sng"/>
              <a:t>It is joined to</a:t>
            </a:r>
            <a:r>
              <a:rPr lang="en-US" sz="2000"/>
              <a:t> pterygoid venous plexus ( a venous network lying around pterygoid muscles) by </a:t>
            </a:r>
            <a:r>
              <a:rPr lang="en-US" sz="2000" b="1">
                <a:solidFill>
                  <a:schemeClr val="folHlink"/>
                </a:solidFill>
              </a:rPr>
              <a:t>deep facial vein</a:t>
            </a:r>
            <a:r>
              <a:rPr lang="en-US" sz="2000"/>
              <a:t> and to the cavernous sinus by </a:t>
            </a:r>
            <a:r>
              <a:rPr lang="en-US" sz="2000" b="1">
                <a:solidFill>
                  <a:schemeClr val="folHlink"/>
                </a:solidFill>
              </a:rPr>
              <a:t>superior ophthalmic vein.</a:t>
            </a:r>
          </a:p>
          <a:p>
            <a:pPr eaLnBrk="1" hangingPunct="1">
              <a:spcBef>
                <a:spcPct val="50000"/>
              </a:spcBef>
              <a:buFont typeface="Wingdings" pitchFamily="2" charset="2"/>
              <a:buChar char="Ø"/>
            </a:pPr>
            <a:r>
              <a:rPr lang="en-US" sz="2000" b="1">
                <a:solidFill>
                  <a:schemeClr val="folHlink"/>
                </a:solidFill>
              </a:rPr>
              <a:t>Transverse facial vein</a:t>
            </a:r>
            <a:r>
              <a:rPr lang="en-US" sz="2000"/>
              <a:t> joins superficial temporal vein within the parotid gland.</a:t>
            </a:r>
          </a:p>
        </p:txBody>
      </p:sp>
    </p:spTree>
    <p:extLst>
      <p:ext uri="{BB962C8B-B14F-4D97-AF65-F5344CB8AC3E}">
        <p14:creationId xmlns:p14="http://schemas.microsoft.com/office/powerpoint/2010/main" val="40137453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673100"/>
            <a:ext cx="7772400" cy="777875"/>
          </a:xfrm>
        </p:spPr>
        <p:txBody>
          <a:bodyPr>
            <a:normAutofit fontScale="90000"/>
          </a:bodyPr>
          <a:lstStyle/>
          <a:p>
            <a:pPr>
              <a:defRPr/>
            </a:pPr>
            <a:r>
              <a:rPr lang="en-US" sz="3600" b="1" i="1" smtClean="0">
                <a:solidFill>
                  <a:srgbClr val="333399"/>
                </a:solidFill>
                <a:latin typeface="Times New Roman" pitchFamily="18" charset="0"/>
                <a:cs typeface="Times New Roman" pitchFamily="18" charset="0"/>
              </a:rPr>
              <a:t>Venous drainage of scalp and face</a:t>
            </a:r>
            <a:r>
              <a:rPr lang="en-GB" sz="4800" b="1" i="1" u="sng" smtClean="0">
                <a:solidFill>
                  <a:srgbClr val="FFFF00"/>
                </a:solidFill>
                <a:latin typeface="Times New Roman" pitchFamily="18" charset="0"/>
                <a:cs typeface="Times New Roman" pitchFamily="18" charset="0"/>
              </a:rPr>
              <a:t/>
            </a:r>
            <a:br>
              <a:rPr lang="en-GB" sz="4800" b="1" i="1" u="sng" smtClean="0">
                <a:solidFill>
                  <a:srgbClr val="FFFF00"/>
                </a:solidFill>
                <a:latin typeface="Times New Roman" pitchFamily="18" charset="0"/>
                <a:cs typeface="Times New Roman" pitchFamily="18" charset="0"/>
              </a:rPr>
            </a:br>
            <a:endParaRPr lang="en-GB" sz="4800" b="1" i="1" u="sng" smtClean="0">
              <a:solidFill>
                <a:srgbClr val="FFFF00"/>
              </a:solidFill>
              <a:latin typeface="Times New Roman" pitchFamily="18" charset="0"/>
              <a:cs typeface="Times New Roman" pitchFamily="18" charset="0"/>
            </a:endParaRPr>
          </a:p>
        </p:txBody>
      </p:sp>
      <p:sp>
        <p:nvSpPr>
          <p:cNvPr id="90115" name="Rectangle 3"/>
          <p:cNvSpPr>
            <a:spLocks noGrp="1" noChangeArrowheads="1"/>
          </p:cNvSpPr>
          <p:nvPr>
            <p:ph idx="1"/>
          </p:nvPr>
        </p:nvSpPr>
        <p:spPr>
          <a:xfrm>
            <a:off x="457200" y="1125538"/>
            <a:ext cx="8229600" cy="5000625"/>
          </a:xfrm>
        </p:spPr>
        <p:txBody>
          <a:bodyPr/>
          <a:lstStyle/>
          <a:p>
            <a:pPr>
              <a:buFont typeface="Monotype Sorts" pitchFamily="2" charset="2"/>
              <a:buNone/>
              <a:defRPr/>
            </a:pPr>
            <a:r>
              <a:rPr lang="en-US" sz="2000" b="1" smtClean="0">
                <a:solidFill>
                  <a:srgbClr val="333399"/>
                </a:solidFill>
              </a:rPr>
              <a:t>Supratrochlear V + Supraorbital V</a:t>
            </a:r>
            <a:endParaRPr lang="en-GB" sz="2000" b="1" smtClean="0">
              <a:solidFill>
                <a:srgbClr val="333399"/>
              </a:solidFill>
            </a:endParaRPr>
          </a:p>
        </p:txBody>
      </p:sp>
      <p:sp>
        <p:nvSpPr>
          <p:cNvPr id="90116" name="Text Box 4"/>
          <p:cNvSpPr txBox="1">
            <a:spLocks noChangeArrowheads="1"/>
          </p:cNvSpPr>
          <p:nvPr/>
        </p:nvSpPr>
        <p:spPr bwMode="auto">
          <a:xfrm>
            <a:off x="971550" y="2997200"/>
            <a:ext cx="20161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rtl="1" eaLnBrk="1" hangingPunct="1">
              <a:spcBef>
                <a:spcPct val="50000"/>
              </a:spcBef>
            </a:pPr>
            <a:r>
              <a:rPr lang="en-US" sz="1800" b="1">
                <a:solidFill>
                  <a:srgbClr val="333399"/>
                </a:solidFill>
                <a:latin typeface="Arial" pitchFamily="34" charset="0"/>
                <a:cs typeface="Arial" pitchFamily="34" charset="0"/>
              </a:rPr>
              <a:t>Anterior facial V</a:t>
            </a:r>
            <a:endParaRPr lang="en-GB" sz="1800" b="1">
              <a:solidFill>
                <a:srgbClr val="333399"/>
              </a:solidFill>
              <a:latin typeface="Arial" pitchFamily="34" charset="0"/>
              <a:cs typeface="Arial" pitchFamily="34" charset="0"/>
            </a:endParaRPr>
          </a:p>
        </p:txBody>
      </p:sp>
      <p:sp>
        <p:nvSpPr>
          <p:cNvPr id="90117" name="Text Box 5"/>
          <p:cNvSpPr txBox="1">
            <a:spLocks noChangeArrowheads="1"/>
          </p:cNvSpPr>
          <p:nvPr/>
        </p:nvSpPr>
        <p:spPr bwMode="auto">
          <a:xfrm>
            <a:off x="5148263" y="1052513"/>
            <a:ext cx="3527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rtl="1" eaLnBrk="1" hangingPunct="1">
              <a:spcBef>
                <a:spcPct val="50000"/>
              </a:spcBef>
            </a:pPr>
            <a:r>
              <a:rPr lang="en-US" sz="1800" b="1">
                <a:solidFill>
                  <a:srgbClr val="333399"/>
                </a:solidFill>
                <a:latin typeface="Arial" pitchFamily="34" charset="0"/>
                <a:cs typeface="Arial" pitchFamily="34" charset="0"/>
              </a:rPr>
              <a:t>Maxillary V Sup. Temporal V +</a:t>
            </a:r>
            <a:endParaRPr lang="en-GB" sz="1800" b="1">
              <a:solidFill>
                <a:srgbClr val="333399"/>
              </a:solidFill>
              <a:latin typeface="Arial" pitchFamily="34" charset="0"/>
              <a:cs typeface="Arial" pitchFamily="34" charset="0"/>
            </a:endParaRPr>
          </a:p>
        </p:txBody>
      </p:sp>
      <p:sp>
        <p:nvSpPr>
          <p:cNvPr id="90118" name="Text Box 6"/>
          <p:cNvSpPr txBox="1">
            <a:spLocks noChangeArrowheads="1"/>
          </p:cNvSpPr>
          <p:nvPr/>
        </p:nvSpPr>
        <p:spPr bwMode="auto">
          <a:xfrm>
            <a:off x="5580063" y="2133600"/>
            <a:ext cx="23764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sz="1800" b="1">
                <a:solidFill>
                  <a:srgbClr val="333399"/>
                </a:solidFill>
                <a:latin typeface="Arial" pitchFamily="34" charset="0"/>
                <a:cs typeface="Arial" pitchFamily="34" charset="0"/>
              </a:rPr>
              <a:t>Retromandibular V</a:t>
            </a:r>
            <a:endParaRPr lang="en-GB" sz="1800" b="1">
              <a:solidFill>
                <a:srgbClr val="333399"/>
              </a:solidFill>
              <a:latin typeface="Arial" pitchFamily="34" charset="0"/>
              <a:cs typeface="Arial" pitchFamily="34" charset="0"/>
            </a:endParaRPr>
          </a:p>
        </p:txBody>
      </p:sp>
      <p:sp>
        <p:nvSpPr>
          <p:cNvPr id="90119" name="Line 7"/>
          <p:cNvSpPr>
            <a:spLocks noChangeShapeType="1"/>
          </p:cNvSpPr>
          <p:nvPr/>
        </p:nvSpPr>
        <p:spPr bwMode="auto">
          <a:xfrm>
            <a:off x="2124075" y="1628775"/>
            <a:ext cx="0" cy="1223963"/>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0" name="Line 8"/>
          <p:cNvSpPr>
            <a:spLocks noChangeShapeType="1"/>
          </p:cNvSpPr>
          <p:nvPr/>
        </p:nvSpPr>
        <p:spPr bwMode="auto">
          <a:xfrm>
            <a:off x="6659563" y="1557338"/>
            <a:ext cx="0" cy="4318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1" name="Line 9"/>
          <p:cNvSpPr>
            <a:spLocks noChangeShapeType="1"/>
          </p:cNvSpPr>
          <p:nvPr/>
        </p:nvSpPr>
        <p:spPr bwMode="auto">
          <a:xfrm flipH="1">
            <a:off x="5148263" y="2636838"/>
            <a:ext cx="863600" cy="360362"/>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2" name="Line 10"/>
          <p:cNvSpPr>
            <a:spLocks noChangeShapeType="1"/>
          </p:cNvSpPr>
          <p:nvPr/>
        </p:nvSpPr>
        <p:spPr bwMode="auto">
          <a:xfrm>
            <a:off x="6732588" y="2636838"/>
            <a:ext cx="503237" cy="287337"/>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3" name="Text Box 11"/>
          <p:cNvSpPr txBox="1">
            <a:spLocks noChangeArrowheads="1"/>
          </p:cNvSpPr>
          <p:nvPr/>
        </p:nvSpPr>
        <p:spPr bwMode="auto">
          <a:xfrm>
            <a:off x="3635375" y="2997200"/>
            <a:ext cx="1657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rtl="1" eaLnBrk="1" hangingPunct="1">
              <a:spcBef>
                <a:spcPct val="50000"/>
              </a:spcBef>
            </a:pPr>
            <a:r>
              <a:rPr lang="en-US" sz="1800" b="1">
                <a:solidFill>
                  <a:srgbClr val="333399"/>
                </a:solidFill>
                <a:latin typeface="Arial" pitchFamily="34" charset="0"/>
                <a:cs typeface="Arial" pitchFamily="34" charset="0"/>
              </a:rPr>
              <a:t>Anterior division</a:t>
            </a:r>
            <a:endParaRPr lang="en-GB" sz="1800" b="1">
              <a:solidFill>
                <a:srgbClr val="333399"/>
              </a:solidFill>
              <a:latin typeface="Arial" pitchFamily="34" charset="0"/>
              <a:cs typeface="Arial" pitchFamily="34" charset="0"/>
            </a:endParaRPr>
          </a:p>
        </p:txBody>
      </p:sp>
      <p:sp>
        <p:nvSpPr>
          <p:cNvPr id="90124" name="Text Box 12"/>
          <p:cNvSpPr txBox="1">
            <a:spLocks noChangeArrowheads="1"/>
          </p:cNvSpPr>
          <p:nvPr/>
        </p:nvSpPr>
        <p:spPr bwMode="auto">
          <a:xfrm>
            <a:off x="6877050" y="2997200"/>
            <a:ext cx="16557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rtl="1" eaLnBrk="1" hangingPunct="1">
              <a:spcBef>
                <a:spcPct val="50000"/>
              </a:spcBef>
            </a:pPr>
            <a:r>
              <a:rPr lang="en-US" sz="1800" b="1">
                <a:solidFill>
                  <a:srgbClr val="333399"/>
                </a:solidFill>
                <a:latin typeface="Arial" pitchFamily="34" charset="0"/>
                <a:cs typeface="Arial" pitchFamily="34" charset="0"/>
              </a:rPr>
              <a:t>Posterior division</a:t>
            </a:r>
            <a:endParaRPr lang="en-GB" sz="1800" b="1">
              <a:solidFill>
                <a:srgbClr val="333399"/>
              </a:solidFill>
              <a:latin typeface="Arial" pitchFamily="34" charset="0"/>
              <a:cs typeface="Arial" pitchFamily="34" charset="0"/>
            </a:endParaRPr>
          </a:p>
        </p:txBody>
      </p:sp>
      <p:sp>
        <p:nvSpPr>
          <p:cNvPr id="90125" name="Line 13"/>
          <p:cNvSpPr>
            <a:spLocks noChangeShapeType="1"/>
          </p:cNvSpPr>
          <p:nvPr/>
        </p:nvSpPr>
        <p:spPr bwMode="auto">
          <a:xfrm>
            <a:off x="1692275" y="3429000"/>
            <a:ext cx="2592388"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6" name="Line 14"/>
          <p:cNvSpPr>
            <a:spLocks noChangeShapeType="1"/>
          </p:cNvSpPr>
          <p:nvPr/>
        </p:nvSpPr>
        <p:spPr bwMode="auto">
          <a:xfrm>
            <a:off x="3059113" y="3429000"/>
            <a:ext cx="0" cy="6477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7" name="Text Box 15"/>
          <p:cNvSpPr txBox="1">
            <a:spLocks noChangeArrowheads="1"/>
          </p:cNvSpPr>
          <p:nvPr/>
        </p:nvSpPr>
        <p:spPr bwMode="auto">
          <a:xfrm>
            <a:off x="2052638" y="4005263"/>
            <a:ext cx="2447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rtl="1" eaLnBrk="1" hangingPunct="1">
              <a:spcBef>
                <a:spcPct val="50000"/>
              </a:spcBef>
            </a:pPr>
            <a:r>
              <a:rPr lang="en-US" sz="1800" b="1">
                <a:solidFill>
                  <a:srgbClr val="333399"/>
                </a:solidFill>
                <a:latin typeface="Arial" pitchFamily="34" charset="0"/>
                <a:cs typeface="Arial" pitchFamily="34" charset="0"/>
              </a:rPr>
              <a:t>Common facial vein</a:t>
            </a:r>
            <a:endParaRPr lang="en-GB" sz="1800" b="1">
              <a:solidFill>
                <a:srgbClr val="333399"/>
              </a:solidFill>
              <a:latin typeface="Arial" pitchFamily="34" charset="0"/>
              <a:cs typeface="Arial" pitchFamily="34" charset="0"/>
            </a:endParaRPr>
          </a:p>
        </p:txBody>
      </p:sp>
      <p:sp>
        <p:nvSpPr>
          <p:cNvPr id="90128" name="Text Box 16"/>
          <p:cNvSpPr txBox="1">
            <a:spLocks noChangeArrowheads="1"/>
          </p:cNvSpPr>
          <p:nvPr/>
        </p:nvSpPr>
        <p:spPr bwMode="auto">
          <a:xfrm>
            <a:off x="6443663" y="3573463"/>
            <a:ext cx="2411412" cy="61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rtl="1" eaLnBrk="1" hangingPunct="1">
              <a:lnSpc>
                <a:spcPct val="60000"/>
              </a:lnSpc>
              <a:spcBef>
                <a:spcPct val="50000"/>
              </a:spcBef>
            </a:pPr>
            <a:r>
              <a:rPr lang="en-US">
                <a:solidFill>
                  <a:srgbClr val="99FF99"/>
                </a:solidFill>
                <a:latin typeface="Arial" pitchFamily="34" charset="0"/>
                <a:cs typeface="Arial" pitchFamily="34" charset="0"/>
              </a:rPr>
              <a:t>+</a:t>
            </a:r>
            <a:r>
              <a:rPr lang="en-US" sz="1800">
                <a:solidFill>
                  <a:srgbClr val="99FF99"/>
                </a:solidFill>
                <a:latin typeface="Arial" pitchFamily="34" charset="0"/>
                <a:cs typeface="Arial" pitchFamily="34" charset="0"/>
              </a:rPr>
              <a:t> </a:t>
            </a:r>
          </a:p>
          <a:p>
            <a:pPr algn="ctr" rtl="1" eaLnBrk="1" hangingPunct="1">
              <a:lnSpc>
                <a:spcPct val="60000"/>
              </a:lnSpc>
              <a:spcBef>
                <a:spcPct val="50000"/>
              </a:spcBef>
            </a:pPr>
            <a:r>
              <a:rPr lang="en-US" sz="1800" b="1">
                <a:solidFill>
                  <a:srgbClr val="333399"/>
                </a:solidFill>
                <a:latin typeface="Arial" pitchFamily="34" charset="0"/>
                <a:cs typeface="Arial" pitchFamily="34" charset="0"/>
              </a:rPr>
              <a:t>Post. Auricular V</a:t>
            </a:r>
            <a:endParaRPr lang="en-GB" sz="1800" b="1">
              <a:solidFill>
                <a:srgbClr val="333399"/>
              </a:solidFill>
              <a:latin typeface="Arial" pitchFamily="34" charset="0"/>
              <a:cs typeface="Arial" pitchFamily="34" charset="0"/>
            </a:endParaRPr>
          </a:p>
        </p:txBody>
      </p:sp>
      <p:sp>
        <p:nvSpPr>
          <p:cNvPr id="90129" name="Line 17"/>
          <p:cNvSpPr>
            <a:spLocks noChangeShapeType="1"/>
          </p:cNvSpPr>
          <p:nvPr/>
        </p:nvSpPr>
        <p:spPr bwMode="auto">
          <a:xfrm>
            <a:off x="7524750" y="4221163"/>
            <a:ext cx="0" cy="4318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30" name="Text Box 18"/>
          <p:cNvSpPr txBox="1">
            <a:spLocks noChangeArrowheads="1"/>
          </p:cNvSpPr>
          <p:nvPr/>
        </p:nvSpPr>
        <p:spPr bwMode="auto">
          <a:xfrm>
            <a:off x="6443663" y="4581525"/>
            <a:ext cx="20875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rtl="1" eaLnBrk="1" hangingPunct="1">
              <a:spcBef>
                <a:spcPct val="50000"/>
              </a:spcBef>
            </a:pPr>
            <a:r>
              <a:rPr lang="en-US" sz="1800" b="1">
                <a:solidFill>
                  <a:srgbClr val="333399"/>
                </a:solidFill>
                <a:latin typeface="Arial" pitchFamily="34" charset="0"/>
                <a:cs typeface="Arial" pitchFamily="34" charset="0"/>
              </a:rPr>
              <a:t>EJV</a:t>
            </a:r>
            <a:endParaRPr lang="en-GB" sz="1800" b="1">
              <a:solidFill>
                <a:srgbClr val="333399"/>
              </a:solidFill>
              <a:latin typeface="Arial" pitchFamily="34" charset="0"/>
              <a:cs typeface="Arial" pitchFamily="34" charset="0"/>
            </a:endParaRPr>
          </a:p>
        </p:txBody>
      </p:sp>
      <p:sp>
        <p:nvSpPr>
          <p:cNvPr id="90131" name="Line 19"/>
          <p:cNvSpPr>
            <a:spLocks noChangeShapeType="1"/>
          </p:cNvSpPr>
          <p:nvPr/>
        </p:nvSpPr>
        <p:spPr bwMode="auto">
          <a:xfrm>
            <a:off x="3059113" y="4365625"/>
            <a:ext cx="0" cy="431800"/>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32" name="Text Box 20"/>
          <p:cNvSpPr txBox="1">
            <a:spLocks noChangeArrowheads="1"/>
          </p:cNvSpPr>
          <p:nvPr/>
        </p:nvSpPr>
        <p:spPr bwMode="auto">
          <a:xfrm>
            <a:off x="2411413" y="4797425"/>
            <a:ext cx="13668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rtl="1" eaLnBrk="1" hangingPunct="1">
              <a:spcBef>
                <a:spcPct val="50000"/>
              </a:spcBef>
            </a:pPr>
            <a:r>
              <a:rPr lang="en-US" sz="1800" b="1">
                <a:solidFill>
                  <a:srgbClr val="333399"/>
                </a:solidFill>
                <a:latin typeface="Arial" pitchFamily="34" charset="0"/>
                <a:cs typeface="Arial" pitchFamily="34" charset="0"/>
              </a:rPr>
              <a:t>IJV</a:t>
            </a:r>
            <a:endParaRPr lang="en-GB" sz="1800" b="1">
              <a:solidFill>
                <a:srgbClr val="333399"/>
              </a:solidFill>
              <a:latin typeface="Arial" pitchFamily="34" charset="0"/>
              <a:cs typeface="Arial" pitchFamily="34" charset="0"/>
            </a:endParaRPr>
          </a:p>
        </p:txBody>
      </p:sp>
      <p:sp>
        <p:nvSpPr>
          <p:cNvPr id="90133" name="Text Box 21"/>
          <p:cNvSpPr txBox="1">
            <a:spLocks noChangeArrowheads="1"/>
          </p:cNvSpPr>
          <p:nvPr/>
        </p:nvSpPr>
        <p:spPr bwMode="auto">
          <a:xfrm>
            <a:off x="6443663" y="5300663"/>
            <a:ext cx="2089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rtl="1" eaLnBrk="1" hangingPunct="1">
              <a:spcBef>
                <a:spcPct val="50000"/>
              </a:spcBef>
            </a:pPr>
            <a:r>
              <a:rPr lang="en-US" sz="1800" b="1">
                <a:solidFill>
                  <a:srgbClr val="333399"/>
                </a:solidFill>
                <a:latin typeface="Arial" pitchFamily="34" charset="0"/>
                <a:cs typeface="Arial" pitchFamily="34" charset="0"/>
              </a:rPr>
              <a:t>Subclavian V</a:t>
            </a:r>
            <a:endParaRPr lang="en-GB" sz="1800" b="1">
              <a:solidFill>
                <a:srgbClr val="333399"/>
              </a:solidFill>
              <a:latin typeface="Arial" pitchFamily="34" charset="0"/>
              <a:cs typeface="Arial" pitchFamily="34" charset="0"/>
            </a:endParaRPr>
          </a:p>
        </p:txBody>
      </p:sp>
      <p:sp>
        <p:nvSpPr>
          <p:cNvPr id="90134" name="Line 22"/>
          <p:cNvSpPr>
            <a:spLocks noChangeShapeType="1"/>
          </p:cNvSpPr>
          <p:nvPr/>
        </p:nvSpPr>
        <p:spPr bwMode="auto">
          <a:xfrm>
            <a:off x="7524750" y="4941888"/>
            <a:ext cx="0" cy="358775"/>
          </a:xfrm>
          <a:prstGeom prst="line">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35" name="Text Box 23"/>
          <p:cNvSpPr txBox="1">
            <a:spLocks noChangeArrowheads="1"/>
          </p:cNvSpPr>
          <p:nvPr/>
        </p:nvSpPr>
        <p:spPr bwMode="auto">
          <a:xfrm>
            <a:off x="0" y="5911850"/>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sz="2000" b="1">
                <a:solidFill>
                  <a:srgbClr val="99FF99"/>
                </a:solidFill>
                <a:latin typeface="Arial" pitchFamily="34" charset="0"/>
                <a:cs typeface="Arial" pitchFamily="34" charset="0"/>
              </a:rPr>
              <a:t>        </a:t>
            </a:r>
            <a:r>
              <a:rPr lang="en-US" sz="2000" b="1">
                <a:solidFill>
                  <a:srgbClr val="000000"/>
                </a:solidFill>
                <a:latin typeface="Arial" pitchFamily="34" charset="0"/>
                <a:cs typeface="Arial" pitchFamily="34" charset="0"/>
              </a:rPr>
              <a:t>* Occipital veins drain into suboccipital plexus of veins</a:t>
            </a:r>
            <a:endParaRPr lang="en-GB" sz="2000" b="1">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0505212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blinds(horizontal)">
                                      <p:cBhvr>
                                        <p:cTn id="7" dur="500"/>
                                        <p:tgtEl>
                                          <p:spTgt spid="901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90119"/>
                                        </p:tgtEl>
                                        <p:attrNameLst>
                                          <p:attrName>style.visibility</p:attrName>
                                        </p:attrNameLst>
                                      </p:cBhvr>
                                      <p:to>
                                        <p:strVal val="visible"/>
                                      </p:to>
                                    </p:set>
                                    <p:anim calcmode="lin" valueType="num">
                                      <p:cBhvr additive="base">
                                        <p:cTn id="12" dur="500" fill="hold"/>
                                        <p:tgtEl>
                                          <p:spTgt spid="90119"/>
                                        </p:tgtEl>
                                        <p:attrNameLst>
                                          <p:attrName>ppt_x</p:attrName>
                                        </p:attrNameLst>
                                      </p:cBhvr>
                                      <p:tavLst>
                                        <p:tav tm="0">
                                          <p:val>
                                            <p:strVal val="#ppt_x"/>
                                          </p:val>
                                        </p:tav>
                                        <p:tav tm="100000">
                                          <p:val>
                                            <p:strVal val="#ppt_x"/>
                                          </p:val>
                                        </p:tav>
                                      </p:tavLst>
                                    </p:anim>
                                    <p:anim calcmode="lin" valueType="num">
                                      <p:cBhvr additive="base">
                                        <p:cTn id="13" dur="500" fill="hold"/>
                                        <p:tgtEl>
                                          <p:spTgt spid="90119"/>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90116">
                                            <p:txEl>
                                              <p:pRg st="0" end="0"/>
                                            </p:txEl>
                                          </p:spTgt>
                                        </p:tgtEl>
                                        <p:attrNameLst>
                                          <p:attrName>style.visibility</p:attrName>
                                        </p:attrNameLst>
                                      </p:cBhvr>
                                      <p:to>
                                        <p:strVal val="visible"/>
                                      </p:to>
                                    </p:set>
                                    <p:animEffect transition="in" filter="blinds(horizontal)">
                                      <p:cBhvr>
                                        <p:cTn id="18" dur="500"/>
                                        <p:tgtEl>
                                          <p:spTgt spid="90116">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90117">
                                            <p:txEl>
                                              <p:pRg st="0" end="0"/>
                                            </p:txEl>
                                          </p:spTgt>
                                        </p:tgtEl>
                                        <p:attrNameLst>
                                          <p:attrName>style.visibility</p:attrName>
                                        </p:attrNameLst>
                                      </p:cBhvr>
                                      <p:to>
                                        <p:strVal val="visible"/>
                                      </p:to>
                                    </p:set>
                                    <p:animEffect transition="in" filter="blinds(horizontal)">
                                      <p:cBhvr>
                                        <p:cTn id="23" dur="500"/>
                                        <p:tgtEl>
                                          <p:spTgt spid="90117">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90120"/>
                                        </p:tgtEl>
                                        <p:attrNameLst>
                                          <p:attrName>style.visibility</p:attrName>
                                        </p:attrNameLst>
                                      </p:cBhvr>
                                      <p:to>
                                        <p:strVal val="visible"/>
                                      </p:to>
                                    </p:set>
                                    <p:anim calcmode="lin" valueType="num">
                                      <p:cBhvr additive="base">
                                        <p:cTn id="28" dur="500" fill="hold"/>
                                        <p:tgtEl>
                                          <p:spTgt spid="90120"/>
                                        </p:tgtEl>
                                        <p:attrNameLst>
                                          <p:attrName>ppt_x</p:attrName>
                                        </p:attrNameLst>
                                      </p:cBhvr>
                                      <p:tavLst>
                                        <p:tav tm="0">
                                          <p:val>
                                            <p:strVal val="#ppt_x"/>
                                          </p:val>
                                        </p:tav>
                                        <p:tav tm="100000">
                                          <p:val>
                                            <p:strVal val="#ppt_x"/>
                                          </p:val>
                                        </p:tav>
                                      </p:tavLst>
                                    </p:anim>
                                    <p:anim calcmode="lin" valueType="num">
                                      <p:cBhvr additive="base">
                                        <p:cTn id="29" dur="500" fill="hold"/>
                                        <p:tgtEl>
                                          <p:spTgt spid="90120"/>
                                        </p:tgtEl>
                                        <p:attrNameLst>
                                          <p:attrName>ppt_y</p:attrName>
                                        </p:attrNameLst>
                                      </p:cBhvr>
                                      <p:tavLst>
                                        <p:tav tm="0">
                                          <p:val>
                                            <p:strVal val="0-#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90118"/>
                                        </p:tgtEl>
                                        <p:attrNameLst>
                                          <p:attrName>style.visibility</p:attrName>
                                        </p:attrNameLst>
                                      </p:cBhvr>
                                      <p:to>
                                        <p:strVal val="visible"/>
                                      </p:to>
                                    </p:set>
                                    <p:animEffect transition="in" filter="blinds(horizontal)">
                                      <p:cBhvr>
                                        <p:cTn id="34" dur="500"/>
                                        <p:tgtEl>
                                          <p:spTgt spid="9011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3" fill="hold" grpId="0" nodeType="clickEffect">
                                  <p:stCondLst>
                                    <p:cond delay="0"/>
                                  </p:stCondLst>
                                  <p:childTnLst>
                                    <p:set>
                                      <p:cBhvr>
                                        <p:cTn id="38" dur="1" fill="hold">
                                          <p:stCondLst>
                                            <p:cond delay="0"/>
                                          </p:stCondLst>
                                        </p:cTn>
                                        <p:tgtEl>
                                          <p:spTgt spid="90121"/>
                                        </p:tgtEl>
                                        <p:attrNameLst>
                                          <p:attrName>style.visibility</p:attrName>
                                        </p:attrNameLst>
                                      </p:cBhvr>
                                      <p:to>
                                        <p:strVal val="visible"/>
                                      </p:to>
                                    </p:set>
                                    <p:anim calcmode="lin" valueType="num">
                                      <p:cBhvr additive="base">
                                        <p:cTn id="39" dur="500" fill="hold"/>
                                        <p:tgtEl>
                                          <p:spTgt spid="90121"/>
                                        </p:tgtEl>
                                        <p:attrNameLst>
                                          <p:attrName>ppt_x</p:attrName>
                                        </p:attrNameLst>
                                      </p:cBhvr>
                                      <p:tavLst>
                                        <p:tav tm="0">
                                          <p:val>
                                            <p:strVal val="1+#ppt_w/2"/>
                                          </p:val>
                                        </p:tav>
                                        <p:tav tm="100000">
                                          <p:val>
                                            <p:strVal val="#ppt_x"/>
                                          </p:val>
                                        </p:tav>
                                      </p:tavLst>
                                    </p:anim>
                                    <p:anim calcmode="lin" valueType="num">
                                      <p:cBhvr additive="base">
                                        <p:cTn id="40" dur="500" fill="hold"/>
                                        <p:tgtEl>
                                          <p:spTgt spid="90121"/>
                                        </p:tgtEl>
                                        <p:attrNameLst>
                                          <p:attrName>ppt_y</p:attrName>
                                        </p:attrNameLst>
                                      </p:cBhvr>
                                      <p:tavLst>
                                        <p:tav tm="0">
                                          <p:val>
                                            <p:strVal val="0-#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90122"/>
                                        </p:tgtEl>
                                        <p:attrNameLst>
                                          <p:attrName>style.visibility</p:attrName>
                                        </p:attrNameLst>
                                      </p:cBhvr>
                                      <p:to>
                                        <p:strVal val="visible"/>
                                      </p:to>
                                    </p:set>
                                    <p:anim calcmode="lin" valueType="num">
                                      <p:cBhvr additive="base">
                                        <p:cTn id="45" dur="500" fill="hold"/>
                                        <p:tgtEl>
                                          <p:spTgt spid="90122"/>
                                        </p:tgtEl>
                                        <p:attrNameLst>
                                          <p:attrName>ppt_x</p:attrName>
                                        </p:attrNameLst>
                                      </p:cBhvr>
                                      <p:tavLst>
                                        <p:tav tm="0">
                                          <p:val>
                                            <p:strVal val="1+#ppt_w/2"/>
                                          </p:val>
                                        </p:tav>
                                        <p:tav tm="100000">
                                          <p:val>
                                            <p:strVal val="#ppt_x"/>
                                          </p:val>
                                        </p:tav>
                                      </p:tavLst>
                                    </p:anim>
                                    <p:anim calcmode="lin" valueType="num">
                                      <p:cBhvr additive="base">
                                        <p:cTn id="46" dur="500" fill="hold"/>
                                        <p:tgtEl>
                                          <p:spTgt spid="90122"/>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90123">
                                            <p:txEl>
                                              <p:pRg st="0" end="0"/>
                                            </p:txEl>
                                          </p:spTgt>
                                        </p:tgtEl>
                                        <p:attrNameLst>
                                          <p:attrName>style.visibility</p:attrName>
                                        </p:attrNameLst>
                                      </p:cBhvr>
                                      <p:to>
                                        <p:strVal val="visible"/>
                                      </p:to>
                                    </p:set>
                                    <p:animEffect transition="in" filter="blinds(horizontal)">
                                      <p:cBhvr>
                                        <p:cTn id="51" dur="500"/>
                                        <p:tgtEl>
                                          <p:spTgt spid="90123">
                                            <p:txEl>
                                              <p:pRg st="0" end="0"/>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90124">
                                            <p:txEl>
                                              <p:pRg st="0" end="0"/>
                                            </p:txEl>
                                          </p:spTgt>
                                        </p:tgtEl>
                                        <p:attrNameLst>
                                          <p:attrName>style.visibility</p:attrName>
                                        </p:attrNameLst>
                                      </p:cBhvr>
                                      <p:to>
                                        <p:strVal val="visible"/>
                                      </p:to>
                                    </p:set>
                                    <p:animEffect transition="in" filter="blinds(horizontal)">
                                      <p:cBhvr>
                                        <p:cTn id="56" dur="500"/>
                                        <p:tgtEl>
                                          <p:spTgt spid="90124">
                                            <p:txEl>
                                              <p:pRg st="0" end="0"/>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0125"/>
                                        </p:tgtEl>
                                        <p:attrNameLst>
                                          <p:attrName>style.visibility</p:attrName>
                                        </p:attrNameLst>
                                      </p:cBhvr>
                                      <p:to>
                                        <p:strVal val="visible"/>
                                      </p:to>
                                    </p:set>
                                    <p:anim calcmode="lin" valueType="num">
                                      <p:cBhvr additive="base">
                                        <p:cTn id="61" dur="500" fill="hold"/>
                                        <p:tgtEl>
                                          <p:spTgt spid="90125"/>
                                        </p:tgtEl>
                                        <p:attrNameLst>
                                          <p:attrName>ppt_x</p:attrName>
                                        </p:attrNameLst>
                                      </p:cBhvr>
                                      <p:tavLst>
                                        <p:tav tm="0">
                                          <p:val>
                                            <p:strVal val="0-#ppt_w/2"/>
                                          </p:val>
                                        </p:tav>
                                        <p:tav tm="100000">
                                          <p:val>
                                            <p:strVal val="#ppt_x"/>
                                          </p:val>
                                        </p:tav>
                                      </p:tavLst>
                                    </p:anim>
                                    <p:anim calcmode="lin" valueType="num">
                                      <p:cBhvr additive="base">
                                        <p:cTn id="62" dur="500" fill="hold"/>
                                        <p:tgtEl>
                                          <p:spTgt spid="90125"/>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90126"/>
                                        </p:tgtEl>
                                        <p:attrNameLst>
                                          <p:attrName>style.visibility</p:attrName>
                                        </p:attrNameLst>
                                      </p:cBhvr>
                                      <p:to>
                                        <p:strVal val="visible"/>
                                      </p:to>
                                    </p:set>
                                    <p:anim calcmode="lin" valueType="num">
                                      <p:cBhvr additive="base">
                                        <p:cTn id="67" dur="500" fill="hold"/>
                                        <p:tgtEl>
                                          <p:spTgt spid="90126"/>
                                        </p:tgtEl>
                                        <p:attrNameLst>
                                          <p:attrName>ppt_x</p:attrName>
                                        </p:attrNameLst>
                                      </p:cBhvr>
                                      <p:tavLst>
                                        <p:tav tm="0">
                                          <p:val>
                                            <p:strVal val="0-#ppt_w/2"/>
                                          </p:val>
                                        </p:tav>
                                        <p:tav tm="100000">
                                          <p:val>
                                            <p:strVal val="#ppt_x"/>
                                          </p:val>
                                        </p:tav>
                                      </p:tavLst>
                                    </p:anim>
                                    <p:anim calcmode="lin" valueType="num">
                                      <p:cBhvr additive="base">
                                        <p:cTn id="68" dur="500" fill="hold"/>
                                        <p:tgtEl>
                                          <p:spTgt spid="90126"/>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nodeType="clickEffect">
                                  <p:stCondLst>
                                    <p:cond delay="0"/>
                                  </p:stCondLst>
                                  <p:childTnLst>
                                    <p:set>
                                      <p:cBhvr>
                                        <p:cTn id="72" dur="1" fill="hold">
                                          <p:stCondLst>
                                            <p:cond delay="0"/>
                                          </p:stCondLst>
                                        </p:cTn>
                                        <p:tgtEl>
                                          <p:spTgt spid="90127">
                                            <p:txEl>
                                              <p:pRg st="0" end="0"/>
                                            </p:txEl>
                                          </p:spTgt>
                                        </p:tgtEl>
                                        <p:attrNameLst>
                                          <p:attrName>style.visibility</p:attrName>
                                        </p:attrNameLst>
                                      </p:cBhvr>
                                      <p:to>
                                        <p:strVal val="visible"/>
                                      </p:to>
                                    </p:set>
                                    <p:animEffect transition="in" filter="blinds(horizontal)">
                                      <p:cBhvr>
                                        <p:cTn id="73" dur="500"/>
                                        <p:tgtEl>
                                          <p:spTgt spid="90127">
                                            <p:txEl>
                                              <p:pRg st="0" end="0"/>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90131"/>
                                        </p:tgtEl>
                                        <p:attrNameLst>
                                          <p:attrName>style.visibility</p:attrName>
                                        </p:attrNameLst>
                                      </p:cBhvr>
                                      <p:to>
                                        <p:strVal val="visible"/>
                                      </p:to>
                                    </p:set>
                                    <p:anim calcmode="lin" valueType="num">
                                      <p:cBhvr additive="base">
                                        <p:cTn id="78" dur="500" fill="hold"/>
                                        <p:tgtEl>
                                          <p:spTgt spid="90131"/>
                                        </p:tgtEl>
                                        <p:attrNameLst>
                                          <p:attrName>ppt_x</p:attrName>
                                        </p:attrNameLst>
                                      </p:cBhvr>
                                      <p:tavLst>
                                        <p:tav tm="0">
                                          <p:val>
                                            <p:strVal val="0-#ppt_w/2"/>
                                          </p:val>
                                        </p:tav>
                                        <p:tav tm="100000">
                                          <p:val>
                                            <p:strVal val="#ppt_x"/>
                                          </p:val>
                                        </p:tav>
                                      </p:tavLst>
                                    </p:anim>
                                    <p:anim calcmode="lin" valueType="num">
                                      <p:cBhvr additive="base">
                                        <p:cTn id="79" dur="500" fill="hold"/>
                                        <p:tgtEl>
                                          <p:spTgt spid="90131"/>
                                        </p:tgtEl>
                                        <p:attrNameLst>
                                          <p:attrName>ppt_y</p:attrName>
                                        </p:attrNameLst>
                                      </p:cBhvr>
                                      <p:tavLst>
                                        <p:tav tm="0">
                                          <p:val>
                                            <p:strVal val="#ppt_y"/>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90132">
                                            <p:txEl>
                                              <p:pRg st="0" end="0"/>
                                            </p:txEl>
                                          </p:spTgt>
                                        </p:tgtEl>
                                        <p:attrNameLst>
                                          <p:attrName>style.visibility</p:attrName>
                                        </p:attrNameLst>
                                      </p:cBhvr>
                                      <p:to>
                                        <p:strVal val="visible"/>
                                      </p:to>
                                    </p:set>
                                    <p:animEffect transition="in" filter="blinds(horizontal)">
                                      <p:cBhvr>
                                        <p:cTn id="84" dur="500"/>
                                        <p:tgtEl>
                                          <p:spTgt spid="90132">
                                            <p:txEl>
                                              <p:pRg st="0" end="0"/>
                                            </p:txEl>
                                          </p:spTgt>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90128"/>
                                        </p:tgtEl>
                                        <p:attrNameLst>
                                          <p:attrName>style.visibility</p:attrName>
                                        </p:attrNameLst>
                                      </p:cBhvr>
                                      <p:to>
                                        <p:strVal val="visible"/>
                                      </p:to>
                                    </p:set>
                                    <p:animEffect transition="in" filter="blinds(horizontal)">
                                      <p:cBhvr>
                                        <p:cTn id="89" dur="500"/>
                                        <p:tgtEl>
                                          <p:spTgt spid="90128"/>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2" presetClass="entr" presetSubtype="2" fill="hold" grpId="0" nodeType="clickEffect">
                                  <p:stCondLst>
                                    <p:cond delay="0"/>
                                  </p:stCondLst>
                                  <p:childTnLst>
                                    <p:set>
                                      <p:cBhvr>
                                        <p:cTn id="93" dur="1" fill="hold">
                                          <p:stCondLst>
                                            <p:cond delay="0"/>
                                          </p:stCondLst>
                                        </p:cTn>
                                        <p:tgtEl>
                                          <p:spTgt spid="90129"/>
                                        </p:tgtEl>
                                        <p:attrNameLst>
                                          <p:attrName>style.visibility</p:attrName>
                                        </p:attrNameLst>
                                      </p:cBhvr>
                                      <p:to>
                                        <p:strVal val="visible"/>
                                      </p:to>
                                    </p:set>
                                    <p:anim calcmode="lin" valueType="num">
                                      <p:cBhvr additive="base">
                                        <p:cTn id="94" dur="500" fill="hold"/>
                                        <p:tgtEl>
                                          <p:spTgt spid="90129"/>
                                        </p:tgtEl>
                                        <p:attrNameLst>
                                          <p:attrName>ppt_x</p:attrName>
                                        </p:attrNameLst>
                                      </p:cBhvr>
                                      <p:tavLst>
                                        <p:tav tm="0">
                                          <p:val>
                                            <p:strVal val="1+#ppt_w/2"/>
                                          </p:val>
                                        </p:tav>
                                        <p:tav tm="100000">
                                          <p:val>
                                            <p:strVal val="#ppt_x"/>
                                          </p:val>
                                        </p:tav>
                                      </p:tavLst>
                                    </p:anim>
                                    <p:anim calcmode="lin" valueType="num">
                                      <p:cBhvr additive="base">
                                        <p:cTn id="95" dur="500" fill="hold"/>
                                        <p:tgtEl>
                                          <p:spTgt spid="90129"/>
                                        </p:tgtEl>
                                        <p:attrNameLst>
                                          <p:attrName>ppt_y</p:attrName>
                                        </p:attrNameLst>
                                      </p:cBhvr>
                                      <p:tavLst>
                                        <p:tav tm="0">
                                          <p:val>
                                            <p:strVal val="#ppt_y"/>
                                          </p:val>
                                        </p:tav>
                                        <p:tav tm="100000">
                                          <p:val>
                                            <p:strVal val="#ppt_y"/>
                                          </p:val>
                                        </p:tav>
                                      </p:tavLst>
                                    </p:anim>
                                  </p:childTnLst>
                                </p:cTn>
                              </p:par>
                            </p:childTnLst>
                          </p:cTn>
                        </p:par>
                      </p:childTnLst>
                    </p:cTn>
                  </p:par>
                  <p:par>
                    <p:cTn id="96" fill="hold" nodeType="clickPar">
                      <p:stCondLst>
                        <p:cond delay="indefinite"/>
                      </p:stCondLst>
                      <p:childTnLst>
                        <p:par>
                          <p:cTn id="97" fill="hold" nodeType="withGroup">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90130"/>
                                        </p:tgtEl>
                                        <p:attrNameLst>
                                          <p:attrName>style.visibility</p:attrName>
                                        </p:attrNameLst>
                                      </p:cBhvr>
                                      <p:to>
                                        <p:strVal val="visible"/>
                                      </p:to>
                                    </p:set>
                                    <p:animEffect transition="in" filter="blinds(horizontal)">
                                      <p:cBhvr>
                                        <p:cTn id="100" dur="500"/>
                                        <p:tgtEl>
                                          <p:spTgt spid="90130"/>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2" fill="hold" grpId="0" nodeType="clickEffect">
                                  <p:stCondLst>
                                    <p:cond delay="0"/>
                                  </p:stCondLst>
                                  <p:childTnLst>
                                    <p:set>
                                      <p:cBhvr>
                                        <p:cTn id="104" dur="1" fill="hold">
                                          <p:stCondLst>
                                            <p:cond delay="0"/>
                                          </p:stCondLst>
                                        </p:cTn>
                                        <p:tgtEl>
                                          <p:spTgt spid="90134"/>
                                        </p:tgtEl>
                                        <p:attrNameLst>
                                          <p:attrName>style.visibility</p:attrName>
                                        </p:attrNameLst>
                                      </p:cBhvr>
                                      <p:to>
                                        <p:strVal val="visible"/>
                                      </p:to>
                                    </p:set>
                                    <p:anim calcmode="lin" valueType="num">
                                      <p:cBhvr additive="base">
                                        <p:cTn id="105" dur="500" fill="hold"/>
                                        <p:tgtEl>
                                          <p:spTgt spid="90134"/>
                                        </p:tgtEl>
                                        <p:attrNameLst>
                                          <p:attrName>ppt_x</p:attrName>
                                        </p:attrNameLst>
                                      </p:cBhvr>
                                      <p:tavLst>
                                        <p:tav tm="0">
                                          <p:val>
                                            <p:strVal val="1+#ppt_w/2"/>
                                          </p:val>
                                        </p:tav>
                                        <p:tav tm="100000">
                                          <p:val>
                                            <p:strVal val="#ppt_x"/>
                                          </p:val>
                                        </p:tav>
                                      </p:tavLst>
                                    </p:anim>
                                    <p:anim calcmode="lin" valueType="num">
                                      <p:cBhvr additive="base">
                                        <p:cTn id="106" dur="500" fill="hold"/>
                                        <p:tgtEl>
                                          <p:spTgt spid="90134"/>
                                        </p:tgtEl>
                                        <p:attrNameLst>
                                          <p:attrName>ppt_y</p:attrName>
                                        </p:attrNameLst>
                                      </p:cBhvr>
                                      <p:tavLst>
                                        <p:tav tm="0">
                                          <p:val>
                                            <p:strVal val="#ppt_y"/>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90133"/>
                                        </p:tgtEl>
                                        <p:attrNameLst>
                                          <p:attrName>style.visibility</p:attrName>
                                        </p:attrNameLst>
                                      </p:cBhvr>
                                      <p:to>
                                        <p:strVal val="visible"/>
                                      </p:to>
                                    </p:set>
                                    <p:animEffect transition="in" filter="blinds(horizontal)">
                                      <p:cBhvr>
                                        <p:cTn id="111" dur="500"/>
                                        <p:tgtEl>
                                          <p:spTgt spid="90133"/>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49" presetClass="entr" presetSubtype="0" decel="100000" fill="hold" grpId="0" nodeType="clickEffect">
                                  <p:stCondLst>
                                    <p:cond delay="0"/>
                                  </p:stCondLst>
                                  <p:childTnLst>
                                    <p:set>
                                      <p:cBhvr>
                                        <p:cTn id="115" dur="1" fill="hold">
                                          <p:stCondLst>
                                            <p:cond delay="0"/>
                                          </p:stCondLst>
                                        </p:cTn>
                                        <p:tgtEl>
                                          <p:spTgt spid="90135"/>
                                        </p:tgtEl>
                                        <p:attrNameLst>
                                          <p:attrName>style.visibility</p:attrName>
                                        </p:attrNameLst>
                                      </p:cBhvr>
                                      <p:to>
                                        <p:strVal val="visible"/>
                                      </p:to>
                                    </p:set>
                                    <p:anim calcmode="lin" valueType="num">
                                      <p:cBhvr>
                                        <p:cTn id="116" dur="500" fill="hold"/>
                                        <p:tgtEl>
                                          <p:spTgt spid="90135"/>
                                        </p:tgtEl>
                                        <p:attrNameLst>
                                          <p:attrName>ppt_w</p:attrName>
                                        </p:attrNameLst>
                                      </p:cBhvr>
                                      <p:tavLst>
                                        <p:tav tm="0">
                                          <p:val>
                                            <p:fltVal val="0"/>
                                          </p:val>
                                        </p:tav>
                                        <p:tav tm="100000">
                                          <p:val>
                                            <p:strVal val="#ppt_w"/>
                                          </p:val>
                                        </p:tav>
                                      </p:tavLst>
                                    </p:anim>
                                    <p:anim calcmode="lin" valueType="num">
                                      <p:cBhvr>
                                        <p:cTn id="117" dur="500" fill="hold"/>
                                        <p:tgtEl>
                                          <p:spTgt spid="90135"/>
                                        </p:tgtEl>
                                        <p:attrNameLst>
                                          <p:attrName>ppt_h</p:attrName>
                                        </p:attrNameLst>
                                      </p:cBhvr>
                                      <p:tavLst>
                                        <p:tav tm="0">
                                          <p:val>
                                            <p:fltVal val="0"/>
                                          </p:val>
                                        </p:tav>
                                        <p:tav tm="100000">
                                          <p:val>
                                            <p:strVal val="#ppt_h"/>
                                          </p:val>
                                        </p:tav>
                                      </p:tavLst>
                                    </p:anim>
                                    <p:anim calcmode="lin" valueType="num">
                                      <p:cBhvr>
                                        <p:cTn id="118" dur="500" fill="hold"/>
                                        <p:tgtEl>
                                          <p:spTgt spid="90135"/>
                                        </p:tgtEl>
                                        <p:attrNameLst>
                                          <p:attrName>style.rotation</p:attrName>
                                        </p:attrNameLst>
                                      </p:cBhvr>
                                      <p:tavLst>
                                        <p:tav tm="0">
                                          <p:val>
                                            <p:fltVal val="360"/>
                                          </p:val>
                                        </p:tav>
                                        <p:tav tm="100000">
                                          <p:val>
                                            <p:fltVal val="0"/>
                                          </p:val>
                                        </p:tav>
                                      </p:tavLst>
                                    </p:anim>
                                    <p:animEffect transition="in" filter="fade">
                                      <p:cBhvr>
                                        <p:cTn id="119" dur="500"/>
                                        <p:tgtEl>
                                          <p:spTgt spid="90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p:bldP spid="90119" grpId="0" animBg="1"/>
      <p:bldP spid="90120" grpId="0" animBg="1"/>
      <p:bldP spid="90121" grpId="0" animBg="1"/>
      <p:bldP spid="90122" grpId="0" animBg="1"/>
      <p:bldP spid="90125" grpId="0" animBg="1"/>
      <p:bldP spid="90126" grpId="0" animBg="1"/>
      <p:bldP spid="90128" grpId="0"/>
      <p:bldP spid="90129" grpId="0" animBg="1"/>
      <p:bldP spid="90130" grpId="0"/>
      <p:bldP spid="90131" grpId="0" animBg="1"/>
      <p:bldP spid="90133" grpId="0"/>
      <p:bldP spid="90134" grpId="0" animBg="1"/>
      <p:bldP spid="901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4FAFAD9-BA0B-4C26-A20A-5D12E21979FC}" type="slidenum">
              <a:rPr lang="en-US"/>
              <a:pPr eaLnBrk="1" hangingPunct="1"/>
              <a:t>33</a:t>
            </a:fld>
            <a:endParaRPr lang="en-US"/>
          </a:p>
        </p:txBody>
      </p:sp>
      <p:sp>
        <p:nvSpPr>
          <p:cNvPr id="11267" name="Rectangle 2"/>
          <p:cNvSpPr>
            <a:spLocks noGrp="1" noChangeArrowheads="1"/>
          </p:cNvSpPr>
          <p:nvPr>
            <p:ph type="title"/>
          </p:nvPr>
        </p:nvSpPr>
        <p:spPr>
          <a:xfrm>
            <a:off x="0" y="0"/>
            <a:ext cx="9144000" cy="1066800"/>
          </a:xfrm>
        </p:spPr>
        <p:txBody>
          <a:bodyPr/>
          <a:lstStyle/>
          <a:p>
            <a:pPr eaLnBrk="1" hangingPunct="1"/>
            <a:r>
              <a:rPr lang="en-US" smtClean="0"/>
              <a:t> </a:t>
            </a:r>
            <a:r>
              <a:rPr lang="en-US" u="sng" smtClean="0"/>
              <a:t>Lymph Drainage of the Face</a:t>
            </a:r>
          </a:p>
        </p:txBody>
      </p:sp>
      <p:sp>
        <p:nvSpPr>
          <p:cNvPr id="11268" name="Rectangle 3"/>
          <p:cNvSpPr>
            <a:spLocks noGrp="1" noChangeArrowheads="1"/>
          </p:cNvSpPr>
          <p:nvPr>
            <p:ph type="body" idx="1"/>
          </p:nvPr>
        </p:nvSpPr>
        <p:spPr/>
        <p:txBody>
          <a:bodyPr/>
          <a:lstStyle/>
          <a:p>
            <a:pPr eaLnBrk="1" hangingPunct="1"/>
            <a:endParaRPr lang="en-US" smtClean="0"/>
          </a:p>
        </p:txBody>
      </p:sp>
      <p:pic>
        <p:nvPicPr>
          <p:cNvPr id="11269" name="Picture 4" descr="3D4B1CCF"/>
          <p:cNvPicPr>
            <a:picLocks noChangeAspect="1" noChangeArrowheads="1"/>
          </p:cNvPicPr>
          <p:nvPr/>
        </p:nvPicPr>
        <p:blipFill>
          <a:blip r:embed="rId2">
            <a:extLst>
              <a:ext uri="{28A0092B-C50C-407E-A947-70E740481C1C}">
                <a14:useLocalDpi xmlns:a14="http://schemas.microsoft.com/office/drawing/2010/main" val="0"/>
              </a:ext>
            </a:extLst>
          </a:blip>
          <a:srcRect l="19608" t="22980" r="22549" b="35368"/>
          <a:stretch>
            <a:fillRect/>
          </a:stretch>
        </p:blipFill>
        <p:spPr bwMode="auto">
          <a:xfrm>
            <a:off x="0" y="914400"/>
            <a:ext cx="4495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5"/>
          <p:cNvSpPr txBox="1">
            <a:spLocks noChangeArrowheads="1"/>
          </p:cNvSpPr>
          <p:nvPr/>
        </p:nvSpPr>
        <p:spPr bwMode="auto">
          <a:xfrm>
            <a:off x="4495800" y="990600"/>
            <a:ext cx="4648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endParaRPr lang="en-US" sz="2000"/>
          </a:p>
        </p:txBody>
      </p:sp>
      <p:sp>
        <p:nvSpPr>
          <p:cNvPr id="11271" name="Text Box 6"/>
          <p:cNvSpPr txBox="1">
            <a:spLocks noChangeArrowheads="1"/>
          </p:cNvSpPr>
          <p:nvPr/>
        </p:nvSpPr>
        <p:spPr bwMode="auto">
          <a:xfrm>
            <a:off x="4572000" y="1066800"/>
            <a:ext cx="45720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b="1">
                <a:solidFill>
                  <a:schemeClr val="folHlink"/>
                </a:solidFill>
              </a:rPr>
              <a:t>Lymph from forehead + anterior part of face</a:t>
            </a:r>
            <a:r>
              <a:rPr lang="en-US" sz="2000"/>
              <a:t> drains into </a:t>
            </a:r>
            <a:r>
              <a:rPr lang="en-US" sz="2000" u="sng"/>
              <a:t>submandibular</a:t>
            </a:r>
            <a:r>
              <a:rPr lang="en-US" sz="2000"/>
              <a:t> </a:t>
            </a:r>
            <a:r>
              <a:rPr lang="en-US" sz="2000" u="sng"/>
              <a:t>L.Ns.,</a:t>
            </a:r>
            <a:r>
              <a:rPr lang="en-US" sz="2000"/>
              <a:t> a few </a:t>
            </a:r>
            <a:r>
              <a:rPr lang="en-US" sz="2000" u="sng"/>
              <a:t>buccal lymph nodes</a:t>
            </a:r>
            <a:r>
              <a:rPr lang="en-US" sz="2000"/>
              <a:t> may be present along course of these lymph vessels.</a:t>
            </a:r>
          </a:p>
          <a:p>
            <a:pPr eaLnBrk="1" hangingPunct="1">
              <a:spcBef>
                <a:spcPct val="50000"/>
              </a:spcBef>
              <a:buFont typeface="Wingdings" pitchFamily="2" charset="2"/>
              <a:buChar char="Ø"/>
            </a:pPr>
            <a:r>
              <a:rPr lang="en-US" sz="2000" b="1">
                <a:solidFill>
                  <a:schemeClr val="folHlink"/>
                </a:solidFill>
              </a:rPr>
              <a:t>Lateral part of face + lateral parts of eyelids</a:t>
            </a:r>
            <a:r>
              <a:rPr lang="en-US" sz="2000"/>
              <a:t> drin into </a:t>
            </a:r>
            <a:r>
              <a:rPr lang="en-US" sz="2000" u="sng"/>
              <a:t>parotid L.Ns.</a:t>
            </a:r>
          </a:p>
          <a:p>
            <a:pPr eaLnBrk="1" hangingPunct="1">
              <a:spcBef>
                <a:spcPct val="50000"/>
              </a:spcBef>
              <a:buFont typeface="Wingdings" pitchFamily="2" charset="2"/>
              <a:buChar char="Ø"/>
            </a:pPr>
            <a:r>
              <a:rPr lang="en-US" sz="2000" b="1">
                <a:solidFill>
                  <a:schemeClr val="folHlink"/>
                </a:solidFill>
              </a:rPr>
              <a:t>Lower lip + chin</a:t>
            </a:r>
            <a:r>
              <a:rPr lang="en-US" sz="2000"/>
              <a:t> are drained into </a:t>
            </a:r>
            <a:r>
              <a:rPr lang="en-US" sz="2000" u="sng"/>
              <a:t>submental  L.Ns.</a:t>
            </a:r>
            <a:r>
              <a:rPr lang="en-US" sz="2000"/>
              <a:t> </a:t>
            </a:r>
          </a:p>
        </p:txBody>
      </p:sp>
    </p:spTree>
    <p:extLst>
      <p:ext uri="{BB962C8B-B14F-4D97-AF65-F5344CB8AC3E}">
        <p14:creationId xmlns:p14="http://schemas.microsoft.com/office/powerpoint/2010/main" val="37544062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35242F9-9BED-42AA-B1E6-8F2A5F619ED6}" type="slidenum">
              <a:rPr lang="en-US"/>
              <a:pPr eaLnBrk="1" hangingPunct="1"/>
              <a:t>34</a:t>
            </a:fld>
            <a:endParaRPr lang="en-US"/>
          </a:p>
        </p:txBody>
      </p:sp>
      <p:sp>
        <p:nvSpPr>
          <p:cNvPr id="12291" name="Rectangle 2"/>
          <p:cNvSpPr>
            <a:spLocks noGrp="1" noChangeArrowheads="1"/>
          </p:cNvSpPr>
          <p:nvPr>
            <p:ph type="title"/>
          </p:nvPr>
        </p:nvSpPr>
        <p:spPr>
          <a:xfrm>
            <a:off x="0" y="0"/>
            <a:ext cx="9144000" cy="1143000"/>
          </a:xfrm>
        </p:spPr>
        <p:txBody>
          <a:bodyPr/>
          <a:lstStyle/>
          <a:p>
            <a:pPr eaLnBrk="1" hangingPunct="1"/>
            <a:r>
              <a:rPr lang="en-US" smtClean="0"/>
              <a:t>               </a:t>
            </a:r>
            <a:r>
              <a:rPr lang="en-US" u="sng" smtClean="0"/>
              <a:t>Facial Nerve</a:t>
            </a:r>
          </a:p>
        </p:txBody>
      </p:sp>
      <p:sp>
        <p:nvSpPr>
          <p:cNvPr id="12292" name="Rectangle 3"/>
          <p:cNvSpPr>
            <a:spLocks noGrp="1" noChangeArrowheads="1"/>
          </p:cNvSpPr>
          <p:nvPr>
            <p:ph type="body" idx="1"/>
          </p:nvPr>
        </p:nvSpPr>
        <p:spPr/>
        <p:txBody>
          <a:bodyPr/>
          <a:lstStyle/>
          <a:p>
            <a:pPr eaLnBrk="1" hangingPunct="1"/>
            <a:endParaRPr lang="en-US" smtClean="0"/>
          </a:p>
        </p:txBody>
      </p:sp>
      <p:pic>
        <p:nvPicPr>
          <p:cNvPr id="12293"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22337" r="18669" b="43367"/>
          <a:stretch>
            <a:fillRect/>
          </a:stretch>
        </p:blipFill>
        <p:spPr bwMode="auto">
          <a:xfrm>
            <a:off x="0" y="9906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 Box 5"/>
          <p:cNvSpPr txBox="1">
            <a:spLocks noChangeArrowheads="1"/>
          </p:cNvSpPr>
          <p:nvPr/>
        </p:nvSpPr>
        <p:spPr bwMode="auto">
          <a:xfrm>
            <a:off x="4800600" y="990600"/>
            <a:ext cx="434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endParaRPr lang="en-US"/>
          </a:p>
        </p:txBody>
      </p:sp>
      <p:sp>
        <p:nvSpPr>
          <p:cNvPr id="12295" name="Text Box 7"/>
          <p:cNvSpPr txBox="1">
            <a:spLocks noChangeArrowheads="1"/>
          </p:cNvSpPr>
          <p:nvPr/>
        </p:nvSpPr>
        <p:spPr bwMode="auto">
          <a:xfrm>
            <a:off x="4800600" y="914400"/>
            <a:ext cx="43434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r>
              <a:rPr lang="en-US" sz="2000"/>
              <a:t>It emerges from </a:t>
            </a:r>
            <a:r>
              <a:rPr lang="en-US" sz="2000" u="sng"/>
              <a:t>stylomastoid foramen</a:t>
            </a:r>
            <a:r>
              <a:rPr lang="en-US" sz="2000"/>
              <a:t> to enter the parotid gland , it </a:t>
            </a:r>
            <a:r>
              <a:rPr lang="en-US" sz="2000" b="1" u="sng">
                <a:solidFill>
                  <a:schemeClr val="folHlink"/>
                </a:solidFill>
              </a:rPr>
              <a:t>supplies all muscles of facial</a:t>
            </a:r>
            <a:r>
              <a:rPr lang="en-US" sz="2000" b="1">
                <a:solidFill>
                  <a:schemeClr val="folHlink"/>
                </a:solidFill>
              </a:rPr>
              <a:t> </a:t>
            </a:r>
            <a:r>
              <a:rPr lang="en-US" sz="2000" b="1" u="sng">
                <a:solidFill>
                  <a:schemeClr val="folHlink"/>
                </a:solidFill>
              </a:rPr>
              <a:t>expression.</a:t>
            </a:r>
            <a:r>
              <a:rPr lang="en-US" sz="2000"/>
              <a:t> it does not supply the skin ,It runs within substance of parotid gland, it </a:t>
            </a:r>
            <a:r>
              <a:rPr lang="en-US" sz="2000" u="sng"/>
              <a:t>divides into 5 terminal branches :</a:t>
            </a:r>
            <a:r>
              <a:rPr lang="en-US" sz="2000"/>
              <a:t>                                           </a:t>
            </a:r>
            <a:r>
              <a:rPr lang="en-US" sz="2000" b="1">
                <a:solidFill>
                  <a:schemeClr val="folHlink"/>
                </a:solidFill>
              </a:rPr>
              <a:t>1- Temporal branch :</a:t>
            </a:r>
            <a:r>
              <a:rPr lang="en-US" sz="2000"/>
              <a:t> emerges from upper border of gland to supply anterior + superior auricular muscles, </a:t>
            </a:r>
            <a:r>
              <a:rPr lang="en-US" sz="2000" u="sng"/>
              <a:t>frontal belly of</a:t>
            </a:r>
            <a:r>
              <a:rPr lang="en-US" sz="2000"/>
              <a:t> </a:t>
            </a:r>
            <a:r>
              <a:rPr lang="en-US" sz="2000" u="sng"/>
              <a:t>occipitofrontalis</a:t>
            </a:r>
            <a:r>
              <a:rPr lang="en-US" sz="2000"/>
              <a:t>, </a:t>
            </a:r>
            <a:r>
              <a:rPr lang="en-US" sz="2000" u="sng"/>
              <a:t>orbicularis oculi</a:t>
            </a:r>
            <a:r>
              <a:rPr lang="en-US" sz="2000"/>
              <a:t> and </a:t>
            </a:r>
            <a:r>
              <a:rPr lang="en-US" sz="2000" u="sng"/>
              <a:t>corrugator supercillii</a:t>
            </a:r>
            <a:r>
              <a:rPr lang="en-US" sz="2000"/>
              <a:t>.                           </a:t>
            </a:r>
            <a:r>
              <a:rPr lang="en-US" sz="2000" b="1">
                <a:solidFill>
                  <a:schemeClr val="folHlink"/>
                </a:solidFill>
              </a:rPr>
              <a:t>2- Zygomatic branch :</a:t>
            </a:r>
            <a:r>
              <a:rPr lang="en-US" sz="2000"/>
              <a:t> emerges from anterior border of parotid gland to supply </a:t>
            </a:r>
            <a:r>
              <a:rPr lang="en-US" sz="2000" u="sng"/>
              <a:t>orbicularis oculi.</a:t>
            </a:r>
            <a:r>
              <a:rPr lang="en-US" sz="2000"/>
              <a:t>                         </a:t>
            </a:r>
          </a:p>
        </p:txBody>
      </p:sp>
    </p:spTree>
    <p:extLst>
      <p:ext uri="{BB962C8B-B14F-4D97-AF65-F5344CB8AC3E}">
        <p14:creationId xmlns:p14="http://schemas.microsoft.com/office/powerpoint/2010/main" val="38790878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D2E602E9-10F4-4A45-8033-17FC0D01E399}" type="slidenum">
              <a:rPr lang="en-US"/>
              <a:pPr eaLnBrk="1" hangingPunct="1"/>
              <a:t>35</a:t>
            </a:fld>
            <a:endParaRPr lang="en-US"/>
          </a:p>
        </p:txBody>
      </p:sp>
      <p:sp>
        <p:nvSpPr>
          <p:cNvPr id="13315" name="Rectangle 2"/>
          <p:cNvSpPr>
            <a:spLocks noGrp="1" noChangeArrowheads="1"/>
          </p:cNvSpPr>
          <p:nvPr>
            <p:ph type="title"/>
          </p:nvPr>
        </p:nvSpPr>
        <p:spPr>
          <a:xfrm>
            <a:off x="0" y="0"/>
            <a:ext cx="9144000" cy="838200"/>
          </a:xfrm>
        </p:spPr>
        <p:txBody>
          <a:bodyPr/>
          <a:lstStyle/>
          <a:p>
            <a:pPr eaLnBrk="1" hangingPunct="1"/>
            <a:r>
              <a:rPr lang="en-US" smtClean="0"/>
              <a:t>               </a:t>
            </a:r>
            <a:r>
              <a:rPr lang="en-US" u="sng" smtClean="0"/>
              <a:t>Facial Nerve</a:t>
            </a:r>
          </a:p>
        </p:txBody>
      </p:sp>
      <p:sp>
        <p:nvSpPr>
          <p:cNvPr id="13316" name="Rectangle 3"/>
          <p:cNvSpPr>
            <a:spLocks noGrp="1" noChangeArrowheads="1"/>
          </p:cNvSpPr>
          <p:nvPr>
            <p:ph type="body" idx="1"/>
          </p:nvPr>
        </p:nvSpPr>
        <p:spPr/>
        <p:txBody>
          <a:bodyPr/>
          <a:lstStyle/>
          <a:p>
            <a:pPr eaLnBrk="1" hangingPunct="1"/>
            <a:endParaRPr lang="en-US" smtClean="0"/>
          </a:p>
        </p:txBody>
      </p:sp>
      <p:pic>
        <p:nvPicPr>
          <p:cNvPr id="13317" name="Picture 4" descr="A83D8059"/>
          <p:cNvPicPr>
            <a:picLocks noChangeAspect="1" noChangeArrowheads="1"/>
          </p:cNvPicPr>
          <p:nvPr/>
        </p:nvPicPr>
        <p:blipFill>
          <a:blip r:embed="rId2">
            <a:extLst>
              <a:ext uri="{28A0092B-C50C-407E-A947-70E740481C1C}">
                <a14:useLocalDpi xmlns:a14="http://schemas.microsoft.com/office/drawing/2010/main" val="0"/>
              </a:ext>
            </a:extLst>
          </a:blip>
          <a:srcRect l="20758" t="22337" r="18669" b="43367"/>
          <a:stretch>
            <a:fillRect/>
          </a:stretch>
        </p:blipFill>
        <p:spPr bwMode="auto">
          <a:xfrm>
            <a:off x="0" y="9906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5"/>
          <p:cNvSpPr txBox="1">
            <a:spLocks noChangeArrowheads="1"/>
          </p:cNvSpPr>
          <p:nvPr/>
        </p:nvSpPr>
        <p:spPr bwMode="auto">
          <a:xfrm>
            <a:off x="4800600" y="990600"/>
            <a:ext cx="434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Char char="Ø"/>
            </a:pPr>
            <a:endParaRPr lang="en-US"/>
          </a:p>
        </p:txBody>
      </p:sp>
      <p:sp>
        <p:nvSpPr>
          <p:cNvPr id="13319" name="Text Box 6"/>
          <p:cNvSpPr txBox="1">
            <a:spLocks noChangeArrowheads="1"/>
          </p:cNvSpPr>
          <p:nvPr/>
        </p:nvSpPr>
        <p:spPr bwMode="auto">
          <a:xfrm>
            <a:off x="4800600" y="2057400"/>
            <a:ext cx="4343400"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None/>
            </a:pPr>
            <a:r>
              <a:rPr lang="en-US" sz="2000" b="1">
                <a:solidFill>
                  <a:schemeClr val="folHlink"/>
                </a:solidFill>
              </a:rPr>
              <a:t>4- Mandibular branch :</a:t>
            </a:r>
            <a:r>
              <a:rPr lang="en-US" sz="2000"/>
              <a:t> emerges from anterior border of parotid gland to supply </a:t>
            </a:r>
            <a:r>
              <a:rPr lang="en-US" sz="2000" u="sng"/>
              <a:t>ms. of lower lip.</a:t>
            </a:r>
            <a:r>
              <a:rPr lang="en-US" sz="2000"/>
              <a:t>                   </a:t>
            </a:r>
            <a:r>
              <a:rPr lang="en-US" sz="2000" b="1">
                <a:solidFill>
                  <a:schemeClr val="folHlink"/>
                </a:solidFill>
              </a:rPr>
              <a:t>5- Cervical branch :</a:t>
            </a:r>
            <a:r>
              <a:rPr lang="en-US" sz="2000"/>
              <a:t> emerges from lower border of parotid gland , it descends in the neck to supply </a:t>
            </a:r>
            <a:r>
              <a:rPr lang="en-US" sz="2000" u="sng"/>
              <a:t>platysma muscle</a:t>
            </a:r>
            <a:r>
              <a:rPr lang="en-US" sz="2000"/>
              <a:t> + </a:t>
            </a:r>
            <a:r>
              <a:rPr lang="en-US" sz="2000" u="sng"/>
              <a:t>depressor anguli</a:t>
            </a:r>
            <a:r>
              <a:rPr lang="en-US" sz="2000"/>
              <a:t> </a:t>
            </a:r>
            <a:r>
              <a:rPr lang="en-US" sz="2000" u="sng"/>
              <a:t>oris muscle.</a:t>
            </a:r>
          </a:p>
        </p:txBody>
      </p:sp>
      <p:sp>
        <p:nvSpPr>
          <p:cNvPr id="13320" name="Text Box 7"/>
          <p:cNvSpPr txBox="1">
            <a:spLocks noChangeArrowheads="1"/>
          </p:cNvSpPr>
          <p:nvPr/>
        </p:nvSpPr>
        <p:spPr bwMode="auto">
          <a:xfrm>
            <a:off x="4800600" y="762000"/>
            <a:ext cx="4343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buFont typeface="Wingdings" pitchFamily="2" charset="2"/>
              <a:buNone/>
            </a:pPr>
            <a:r>
              <a:rPr lang="en-US" sz="2000" b="1">
                <a:solidFill>
                  <a:schemeClr val="folHlink"/>
                </a:solidFill>
              </a:rPr>
              <a:t>3- Buccal branch :</a:t>
            </a:r>
            <a:r>
              <a:rPr lang="en-US" sz="2000"/>
              <a:t> emerges from anterior border of parotid gland </a:t>
            </a:r>
            <a:r>
              <a:rPr lang="en-US" sz="2000" u="sng"/>
              <a:t>below parotid duct</a:t>
            </a:r>
            <a:r>
              <a:rPr lang="en-US" sz="2000"/>
              <a:t> to supply </a:t>
            </a:r>
            <a:r>
              <a:rPr lang="en-US" sz="2000" u="sng"/>
              <a:t>buccinator </a:t>
            </a:r>
            <a:r>
              <a:rPr lang="en-US" sz="2000"/>
              <a:t>+</a:t>
            </a:r>
            <a:r>
              <a:rPr lang="en-US" sz="2000" u="sng"/>
              <a:t>ms.of upper lip &amp; nostril.</a:t>
            </a:r>
            <a:r>
              <a:rPr lang="en-US" sz="2000"/>
              <a:t> </a:t>
            </a:r>
          </a:p>
        </p:txBody>
      </p:sp>
    </p:spTree>
    <p:extLst>
      <p:ext uri="{BB962C8B-B14F-4D97-AF65-F5344CB8AC3E}">
        <p14:creationId xmlns:p14="http://schemas.microsoft.com/office/powerpoint/2010/main" val="6880015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1"/>
          </p:nvPr>
        </p:nvSpPr>
        <p:spPr>
          <a:xfrm>
            <a:off x="457200" y="333375"/>
            <a:ext cx="8229600" cy="5792788"/>
          </a:xfrm>
        </p:spPr>
        <p:txBody>
          <a:bodyPr/>
          <a:lstStyle/>
          <a:p>
            <a:pPr>
              <a:buFont typeface="Monotype Sorts" pitchFamily="2" charset="2"/>
              <a:buNone/>
              <a:defRPr/>
            </a:pPr>
            <a:r>
              <a:rPr lang="en-US" sz="3600" b="1" i="1" smtClean="0">
                <a:solidFill>
                  <a:srgbClr val="333399"/>
                </a:solidFill>
                <a:latin typeface="Times New Roman" pitchFamily="18" charset="0"/>
                <a:cs typeface="Times New Roman" pitchFamily="18" charset="0"/>
              </a:rPr>
              <a:t>            Nerve supply of the face</a:t>
            </a:r>
            <a:endParaRPr lang="en-GB" sz="3600" b="1" i="1" smtClean="0">
              <a:solidFill>
                <a:srgbClr val="333399"/>
              </a:solidFill>
              <a:latin typeface="Times New Roman" pitchFamily="18" charset="0"/>
              <a:cs typeface="Times New Roman" pitchFamily="18" charset="0"/>
            </a:endParaRPr>
          </a:p>
        </p:txBody>
      </p:sp>
      <p:sp>
        <p:nvSpPr>
          <p:cNvPr id="86019" name="Line 3"/>
          <p:cNvSpPr>
            <a:spLocks noChangeShapeType="1"/>
          </p:cNvSpPr>
          <p:nvPr/>
        </p:nvSpPr>
        <p:spPr bwMode="auto">
          <a:xfrm flipH="1">
            <a:off x="1835150" y="1052513"/>
            <a:ext cx="0" cy="576262"/>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0" name="Line 4"/>
          <p:cNvSpPr>
            <a:spLocks noChangeShapeType="1"/>
          </p:cNvSpPr>
          <p:nvPr/>
        </p:nvSpPr>
        <p:spPr bwMode="auto">
          <a:xfrm>
            <a:off x="6659563" y="1052513"/>
            <a:ext cx="0" cy="576262"/>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6021" name="Text Box 5"/>
          <p:cNvSpPr txBox="1">
            <a:spLocks noChangeArrowheads="1"/>
          </p:cNvSpPr>
          <p:nvPr/>
        </p:nvSpPr>
        <p:spPr bwMode="auto">
          <a:xfrm>
            <a:off x="4859338" y="2276475"/>
            <a:ext cx="39957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sz="2000" b="1">
                <a:solidFill>
                  <a:srgbClr val="000000"/>
                </a:solidFill>
                <a:latin typeface="Arial" charset="0"/>
                <a:cs typeface="Arial" charset="0"/>
              </a:rPr>
              <a:t>By facial N. which supplies all muscles of the face except lev. Palp. Sup. (by oculomotor)</a:t>
            </a:r>
            <a:endParaRPr lang="en-GB" sz="2000" b="1">
              <a:solidFill>
                <a:srgbClr val="000000"/>
              </a:solidFill>
              <a:latin typeface="Arial" charset="0"/>
              <a:cs typeface="Arial" charset="0"/>
            </a:endParaRPr>
          </a:p>
        </p:txBody>
      </p:sp>
      <p:sp>
        <p:nvSpPr>
          <p:cNvPr id="86022" name="Rectangle 6"/>
          <p:cNvSpPr>
            <a:spLocks noChangeArrowheads="1"/>
          </p:cNvSpPr>
          <p:nvPr/>
        </p:nvSpPr>
        <p:spPr bwMode="auto">
          <a:xfrm>
            <a:off x="1160463" y="1749425"/>
            <a:ext cx="15509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rtl="1" eaLnBrk="1" hangingPunct="1"/>
            <a:r>
              <a:rPr lang="en-US" sz="2800" b="1">
                <a:solidFill>
                  <a:srgbClr val="000000"/>
                </a:solidFill>
                <a:latin typeface="Arial" charset="0"/>
                <a:cs typeface="Arial" charset="0"/>
              </a:rPr>
              <a:t>sensory</a:t>
            </a:r>
            <a:endParaRPr lang="en-GB" sz="2800" b="1">
              <a:solidFill>
                <a:srgbClr val="000000"/>
              </a:solidFill>
              <a:latin typeface="Arial" charset="0"/>
              <a:cs typeface="Arial" charset="0"/>
            </a:endParaRPr>
          </a:p>
        </p:txBody>
      </p:sp>
      <p:sp>
        <p:nvSpPr>
          <p:cNvPr id="86023" name="Rectangle 7"/>
          <p:cNvSpPr>
            <a:spLocks noChangeArrowheads="1"/>
          </p:cNvSpPr>
          <p:nvPr/>
        </p:nvSpPr>
        <p:spPr bwMode="auto">
          <a:xfrm>
            <a:off x="6083300" y="1728788"/>
            <a:ext cx="104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rtl="1" eaLnBrk="1" hangingPunct="1"/>
            <a:r>
              <a:rPr lang="en-US" b="1">
                <a:solidFill>
                  <a:srgbClr val="000000"/>
                </a:solidFill>
                <a:latin typeface="Arial" charset="0"/>
                <a:cs typeface="Arial" charset="0"/>
              </a:rPr>
              <a:t>motor</a:t>
            </a:r>
            <a:endParaRPr lang="en-GB" b="1">
              <a:solidFill>
                <a:srgbClr val="000000"/>
              </a:solidFill>
              <a:latin typeface="Arial" charset="0"/>
              <a:cs typeface="Arial" charset="0"/>
            </a:endParaRPr>
          </a:p>
        </p:txBody>
      </p:sp>
      <p:sp>
        <p:nvSpPr>
          <p:cNvPr id="86024" name="Text Box 8"/>
          <p:cNvSpPr txBox="1">
            <a:spLocks noChangeArrowheads="1"/>
          </p:cNvSpPr>
          <p:nvPr/>
        </p:nvSpPr>
        <p:spPr bwMode="auto">
          <a:xfrm>
            <a:off x="395288" y="2349500"/>
            <a:ext cx="450056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sz="2000" b="1" dirty="0">
                <a:solidFill>
                  <a:srgbClr val="000000"/>
                </a:solidFill>
                <a:latin typeface="Arial" charset="0"/>
                <a:cs typeface="Arial" charset="0"/>
              </a:rPr>
              <a:t>By branches of trigeminal nerve except the skin covering the angle of mandible</a:t>
            </a:r>
            <a:r>
              <a:rPr lang="en-US" sz="2000" b="1" dirty="0">
                <a:solidFill>
                  <a:srgbClr val="FFFF66"/>
                </a:solidFill>
                <a:latin typeface="Arial" charset="0"/>
                <a:cs typeface="Arial" charset="0"/>
              </a:rPr>
              <a:t> </a:t>
            </a:r>
            <a:r>
              <a:rPr lang="en-US" sz="2000" b="1" dirty="0">
                <a:solidFill>
                  <a:srgbClr val="FF0066"/>
                </a:solidFill>
                <a:latin typeface="Arial" charset="0"/>
                <a:cs typeface="Arial" charset="0"/>
              </a:rPr>
              <a:t>(supplied by great auricular nerve)</a:t>
            </a:r>
            <a:endParaRPr lang="en-GB" sz="2000" b="1" dirty="0">
              <a:solidFill>
                <a:srgbClr val="FF0066"/>
              </a:solidFill>
              <a:latin typeface="Arial" charset="0"/>
              <a:cs typeface="Arial" charset="0"/>
            </a:endParaRPr>
          </a:p>
        </p:txBody>
      </p:sp>
      <p:sp>
        <p:nvSpPr>
          <p:cNvPr id="86025" name="Line 9"/>
          <p:cNvSpPr>
            <a:spLocks noChangeShapeType="1"/>
          </p:cNvSpPr>
          <p:nvPr/>
        </p:nvSpPr>
        <p:spPr bwMode="auto">
          <a:xfrm flipH="1">
            <a:off x="755650" y="3789363"/>
            <a:ext cx="936625" cy="431800"/>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6" name="Line 10"/>
          <p:cNvSpPr>
            <a:spLocks noChangeShapeType="1"/>
          </p:cNvSpPr>
          <p:nvPr/>
        </p:nvSpPr>
        <p:spPr bwMode="auto">
          <a:xfrm>
            <a:off x="1692275" y="3789040"/>
            <a:ext cx="1943100" cy="360362"/>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7" name="Line 11"/>
          <p:cNvSpPr>
            <a:spLocks noChangeShapeType="1"/>
          </p:cNvSpPr>
          <p:nvPr/>
        </p:nvSpPr>
        <p:spPr bwMode="auto">
          <a:xfrm>
            <a:off x="1692275" y="3789363"/>
            <a:ext cx="4895850" cy="287337"/>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8" name="Text Box 12"/>
          <p:cNvSpPr txBox="1">
            <a:spLocks noChangeArrowheads="1"/>
          </p:cNvSpPr>
          <p:nvPr/>
        </p:nvSpPr>
        <p:spPr bwMode="auto">
          <a:xfrm>
            <a:off x="288925" y="4365625"/>
            <a:ext cx="2987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b="1" i="1">
                <a:solidFill>
                  <a:srgbClr val="333399"/>
                </a:solidFill>
                <a:latin typeface="Arial" charset="0"/>
                <a:cs typeface="Arial" charset="0"/>
              </a:rPr>
              <a:t>Ophthalmic div.</a:t>
            </a:r>
            <a:endParaRPr lang="en-GB" b="1" i="1">
              <a:solidFill>
                <a:srgbClr val="333399"/>
              </a:solidFill>
              <a:latin typeface="Arial" charset="0"/>
              <a:cs typeface="Arial" charset="0"/>
            </a:endParaRPr>
          </a:p>
        </p:txBody>
      </p:sp>
      <p:sp>
        <p:nvSpPr>
          <p:cNvPr id="86029" name="Text Box 13"/>
          <p:cNvSpPr txBox="1">
            <a:spLocks noChangeArrowheads="1"/>
          </p:cNvSpPr>
          <p:nvPr/>
        </p:nvSpPr>
        <p:spPr bwMode="auto">
          <a:xfrm>
            <a:off x="3419475" y="4365625"/>
            <a:ext cx="280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b="1" i="1">
                <a:solidFill>
                  <a:srgbClr val="333399"/>
                </a:solidFill>
                <a:latin typeface="Arial" charset="0"/>
                <a:cs typeface="Arial" charset="0"/>
              </a:rPr>
              <a:t>Maxillary div.</a:t>
            </a:r>
            <a:endParaRPr lang="en-GB" b="1" i="1">
              <a:solidFill>
                <a:srgbClr val="333399"/>
              </a:solidFill>
              <a:latin typeface="Arial" charset="0"/>
              <a:cs typeface="Arial" charset="0"/>
            </a:endParaRPr>
          </a:p>
        </p:txBody>
      </p:sp>
      <p:sp>
        <p:nvSpPr>
          <p:cNvPr id="86030" name="Text Box 14"/>
          <p:cNvSpPr txBox="1">
            <a:spLocks noChangeArrowheads="1"/>
          </p:cNvSpPr>
          <p:nvPr/>
        </p:nvSpPr>
        <p:spPr bwMode="auto">
          <a:xfrm>
            <a:off x="6481763" y="4365625"/>
            <a:ext cx="2843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b="1" i="1">
                <a:solidFill>
                  <a:srgbClr val="333399"/>
                </a:solidFill>
                <a:latin typeface="Arial" charset="0"/>
                <a:cs typeface="Arial" charset="0"/>
              </a:rPr>
              <a:t>Mandibular div.</a:t>
            </a:r>
            <a:endParaRPr lang="en-GB" b="1" i="1">
              <a:solidFill>
                <a:srgbClr val="333399"/>
              </a:solidFill>
              <a:latin typeface="Arial" charset="0"/>
              <a:cs typeface="Arial" charset="0"/>
            </a:endParaRPr>
          </a:p>
        </p:txBody>
      </p:sp>
      <p:sp>
        <p:nvSpPr>
          <p:cNvPr id="86031" name="Text Box 15"/>
          <p:cNvSpPr txBox="1">
            <a:spLocks noChangeArrowheads="1"/>
          </p:cNvSpPr>
          <p:nvPr/>
        </p:nvSpPr>
        <p:spPr bwMode="auto">
          <a:xfrm>
            <a:off x="142875" y="4797425"/>
            <a:ext cx="327660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lnSpc>
                <a:spcPct val="75000"/>
              </a:lnSpc>
              <a:spcBef>
                <a:spcPct val="50000"/>
              </a:spcBef>
            </a:pPr>
            <a:r>
              <a:rPr lang="en-US" sz="2000" b="1">
                <a:solidFill>
                  <a:srgbClr val="000000"/>
                </a:solidFill>
                <a:cs typeface="Times New Roman" pitchFamily="18" charset="0"/>
              </a:rPr>
              <a:t>1-supratrrochlear</a:t>
            </a:r>
          </a:p>
          <a:p>
            <a:pPr rtl="1" eaLnBrk="1" hangingPunct="1">
              <a:lnSpc>
                <a:spcPct val="75000"/>
              </a:lnSpc>
              <a:spcBef>
                <a:spcPct val="50000"/>
              </a:spcBef>
            </a:pPr>
            <a:r>
              <a:rPr lang="en-US" sz="2000" b="1">
                <a:solidFill>
                  <a:srgbClr val="000000"/>
                </a:solidFill>
                <a:cs typeface="Times New Roman" pitchFamily="18" charset="0"/>
              </a:rPr>
              <a:t>2-supraorbital</a:t>
            </a:r>
          </a:p>
          <a:p>
            <a:pPr rtl="1" eaLnBrk="1" hangingPunct="1">
              <a:lnSpc>
                <a:spcPct val="75000"/>
              </a:lnSpc>
              <a:spcBef>
                <a:spcPct val="50000"/>
              </a:spcBef>
            </a:pPr>
            <a:r>
              <a:rPr lang="en-US" sz="2000" b="1">
                <a:solidFill>
                  <a:srgbClr val="000000"/>
                </a:solidFill>
                <a:cs typeface="Times New Roman" pitchFamily="18" charset="0"/>
              </a:rPr>
              <a:t>3-palpebral br. of lacrimal</a:t>
            </a:r>
          </a:p>
          <a:p>
            <a:pPr rtl="1" eaLnBrk="1" hangingPunct="1">
              <a:lnSpc>
                <a:spcPct val="75000"/>
              </a:lnSpc>
              <a:spcBef>
                <a:spcPct val="50000"/>
              </a:spcBef>
            </a:pPr>
            <a:r>
              <a:rPr lang="en-US" sz="2000" b="1">
                <a:solidFill>
                  <a:srgbClr val="000000"/>
                </a:solidFill>
                <a:cs typeface="Times New Roman" pitchFamily="18" charset="0"/>
              </a:rPr>
              <a:t>4-infratrochlear</a:t>
            </a:r>
          </a:p>
          <a:p>
            <a:pPr rtl="1" eaLnBrk="1" hangingPunct="1">
              <a:lnSpc>
                <a:spcPct val="75000"/>
              </a:lnSpc>
              <a:spcBef>
                <a:spcPct val="50000"/>
              </a:spcBef>
            </a:pPr>
            <a:r>
              <a:rPr lang="en-US" sz="2000" b="1">
                <a:solidFill>
                  <a:srgbClr val="000000"/>
                </a:solidFill>
                <a:cs typeface="Times New Roman" pitchFamily="18" charset="0"/>
              </a:rPr>
              <a:t>5-external nasal</a:t>
            </a:r>
            <a:endParaRPr lang="en-GB" sz="2000" b="1">
              <a:solidFill>
                <a:srgbClr val="000000"/>
              </a:solidFill>
              <a:cs typeface="Times New Roman" pitchFamily="18" charset="0"/>
            </a:endParaRPr>
          </a:p>
        </p:txBody>
      </p:sp>
      <p:sp>
        <p:nvSpPr>
          <p:cNvPr id="86032" name="Text Box 16"/>
          <p:cNvSpPr txBox="1">
            <a:spLocks noChangeArrowheads="1"/>
          </p:cNvSpPr>
          <p:nvPr/>
        </p:nvSpPr>
        <p:spPr bwMode="auto">
          <a:xfrm>
            <a:off x="3132138" y="4937125"/>
            <a:ext cx="345598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sz="2000" b="1">
                <a:solidFill>
                  <a:srgbClr val="FFFF66"/>
                </a:solidFill>
                <a:cs typeface="Times New Roman" pitchFamily="18" charset="0"/>
              </a:rPr>
              <a:t> </a:t>
            </a:r>
            <a:r>
              <a:rPr lang="en-US" sz="2000" b="1">
                <a:solidFill>
                  <a:srgbClr val="000000"/>
                </a:solidFill>
                <a:cs typeface="Times New Roman" pitchFamily="18" charset="0"/>
              </a:rPr>
              <a:t>1-zygomaticofacial       </a:t>
            </a:r>
          </a:p>
          <a:p>
            <a:pPr rtl="1" eaLnBrk="1" hangingPunct="1">
              <a:spcBef>
                <a:spcPct val="50000"/>
              </a:spcBef>
            </a:pPr>
            <a:r>
              <a:rPr lang="en-US" sz="2000" b="1">
                <a:solidFill>
                  <a:srgbClr val="000000"/>
                </a:solidFill>
                <a:cs typeface="Times New Roman" pitchFamily="18" charset="0"/>
              </a:rPr>
              <a:t> 2-zygomaticotemporal</a:t>
            </a:r>
          </a:p>
          <a:p>
            <a:pPr rtl="1" eaLnBrk="1" hangingPunct="1">
              <a:spcBef>
                <a:spcPct val="50000"/>
              </a:spcBef>
            </a:pPr>
            <a:r>
              <a:rPr lang="en-US" sz="2000" b="1">
                <a:solidFill>
                  <a:srgbClr val="000000"/>
                </a:solidFill>
                <a:cs typeface="Times New Roman" pitchFamily="18" charset="0"/>
              </a:rPr>
              <a:t>3-infraorbital</a:t>
            </a:r>
            <a:r>
              <a:rPr lang="en-US" sz="2000" b="1">
                <a:solidFill>
                  <a:srgbClr val="FFFF66"/>
                </a:solidFill>
                <a:cs typeface="Times New Roman" pitchFamily="18" charset="0"/>
              </a:rPr>
              <a:t>                   					</a:t>
            </a:r>
            <a:endParaRPr lang="en-GB" sz="2000" b="1">
              <a:solidFill>
                <a:srgbClr val="FFFF66"/>
              </a:solidFill>
              <a:cs typeface="Times New Roman" pitchFamily="18" charset="0"/>
            </a:endParaRPr>
          </a:p>
        </p:txBody>
      </p:sp>
      <p:sp>
        <p:nvSpPr>
          <p:cNvPr id="86033" name="Text Box 17"/>
          <p:cNvSpPr txBox="1">
            <a:spLocks noChangeArrowheads="1"/>
          </p:cNvSpPr>
          <p:nvPr/>
        </p:nvSpPr>
        <p:spPr bwMode="auto">
          <a:xfrm>
            <a:off x="6732588" y="5013325"/>
            <a:ext cx="241141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rtl="1" eaLnBrk="1" hangingPunct="1">
              <a:spcBef>
                <a:spcPct val="50000"/>
              </a:spcBef>
            </a:pPr>
            <a:r>
              <a:rPr lang="en-US" sz="2000" b="1">
                <a:solidFill>
                  <a:srgbClr val="000000"/>
                </a:solidFill>
                <a:cs typeface="Times New Roman" pitchFamily="18" charset="0"/>
              </a:rPr>
              <a:t>1-mental</a:t>
            </a:r>
          </a:p>
          <a:p>
            <a:pPr rtl="1" eaLnBrk="1" hangingPunct="1">
              <a:spcBef>
                <a:spcPct val="50000"/>
              </a:spcBef>
            </a:pPr>
            <a:r>
              <a:rPr lang="en-US" sz="2000" b="1">
                <a:solidFill>
                  <a:srgbClr val="000000"/>
                </a:solidFill>
                <a:cs typeface="Times New Roman" pitchFamily="18" charset="0"/>
              </a:rPr>
              <a:t>2-buccal</a:t>
            </a:r>
          </a:p>
          <a:p>
            <a:pPr rtl="1" eaLnBrk="1" hangingPunct="1">
              <a:spcBef>
                <a:spcPct val="50000"/>
              </a:spcBef>
            </a:pPr>
            <a:r>
              <a:rPr lang="en-US" sz="2000" b="1">
                <a:solidFill>
                  <a:srgbClr val="000000"/>
                </a:solidFill>
                <a:cs typeface="Times New Roman" pitchFamily="18" charset="0"/>
              </a:rPr>
              <a:t>3-auriculotemporal</a:t>
            </a:r>
            <a:endParaRPr lang="en-GB" sz="2000" b="1">
              <a:solidFill>
                <a:srgbClr val="000000"/>
              </a:solidFill>
              <a:cs typeface="Times New Roman" pitchFamily="18" charset="0"/>
            </a:endParaRPr>
          </a:p>
        </p:txBody>
      </p:sp>
    </p:spTree>
    <p:extLst>
      <p:ext uri="{BB962C8B-B14F-4D97-AF65-F5344CB8AC3E}">
        <p14:creationId xmlns:p14="http://schemas.microsoft.com/office/powerpoint/2010/main" val="254090438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86020"/>
                                        </p:tgtEl>
                                        <p:attrNameLst>
                                          <p:attrName>style.visibility</p:attrName>
                                        </p:attrNameLst>
                                      </p:cBhvr>
                                      <p:to>
                                        <p:strVal val="visible"/>
                                      </p:to>
                                    </p:set>
                                    <p:anim calcmode="lin" valueType="num">
                                      <p:cBhvr additive="base">
                                        <p:cTn id="7" dur="500" fill="hold"/>
                                        <p:tgtEl>
                                          <p:spTgt spid="86020"/>
                                        </p:tgtEl>
                                        <p:attrNameLst>
                                          <p:attrName>ppt_x</p:attrName>
                                        </p:attrNameLst>
                                      </p:cBhvr>
                                      <p:tavLst>
                                        <p:tav tm="0">
                                          <p:val>
                                            <p:strVal val="0-#ppt_w/2"/>
                                          </p:val>
                                        </p:tav>
                                        <p:tav tm="100000">
                                          <p:val>
                                            <p:strVal val="#ppt_x"/>
                                          </p:val>
                                        </p:tav>
                                      </p:tavLst>
                                    </p:anim>
                                    <p:anim calcmode="lin" valueType="num">
                                      <p:cBhvr additive="base">
                                        <p:cTn id="8" dur="500" fill="hold"/>
                                        <p:tgtEl>
                                          <p:spTgt spid="8602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86023">
                                            <p:txEl>
                                              <p:pRg st="0" end="0"/>
                                            </p:txEl>
                                          </p:spTgt>
                                        </p:tgtEl>
                                        <p:attrNameLst>
                                          <p:attrName>style.visibility</p:attrName>
                                        </p:attrNameLst>
                                      </p:cBhvr>
                                      <p:to>
                                        <p:strVal val="visible"/>
                                      </p:to>
                                    </p:set>
                                    <p:animEffect transition="in" filter="blinds(horizontal)">
                                      <p:cBhvr>
                                        <p:cTn id="13" dur="500"/>
                                        <p:tgtEl>
                                          <p:spTgt spid="8602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86021">
                                            <p:txEl>
                                              <p:pRg st="0" end="0"/>
                                            </p:txEl>
                                          </p:spTgt>
                                        </p:tgtEl>
                                        <p:attrNameLst>
                                          <p:attrName>style.visibility</p:attrName>
                                        </p:attrNameLst>
                                      </p:cBhvr>
                                      <p:to>
                                        <p:strVal val="visible"/>
                                      </p:to>
                                    </p:set>
                                    <p:anim calcmode="lin" valueType="num">
                                      <p:cBhvr>
                                        <p:cTn id="18" dur="500" fill="hold"/>
                                        <p:tgtEl>
                                          <p:spTgt spid="8602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86021">
                                            <p:txEl>
                                              <p:pRg st="0" end="0"/>
                                            </p:txEl>
                                          </p:spTgt>
                                        </p:tgtEl>
                                        <p:attrNameLst>
                                          <p:attrName>ppt_h</p:attrName>
                                        </p:attrNameLst>
                                      </p:cBhvr>
                                      <p:tavLst>
                                        <p:tav tm="0">
                                          <p:val>
                                            <p:fltVal val="0"/>
                                          </p:val>
                                        </p:tav>
                                        <p:tav tm="100000">
                                          <p:val>
                                            <p:strVal val="#ppt_h"/>
                                          </p:val>
                                        </p:tav>
                                      </p:tavLst>
                                    </p:anim>
                                    <p:anim calcmode="lin" valueType="num">
                                      <p:cBhvr>
                                        <p:cTn id="20" dur="500" fill="hold"/>
                                        <p:tgtEl>
                                          <p:spTgt spid="86021">
                                            <p:txEl>
                                              <p:pRg st="0" end="0"/>
                                            </p:txEl>
                                          </p:spTgt>
                                        </p:tgtEl>
                                        <p:attrNameLst>
                                          <p:attrName>style.rotation</p:attrName>
                                        </p:attrNameLst>
                                      </p:cBhvr>
                                      <p:tavLst>
                                        <p:tav tm="0">
                                          <p:val>
                                            <p:fltVal val="360"/>
                                          </p:val>
                                        </p:tav>
                                        <p:tav tm="100000">
                                          <p:val>
                                            <p:fltVal val="0"/>
                                          </p:val>
                                        </p:tav>
                                      </p:tavLst>
                                    </p:anim>
                                    <p:animEffect transition="in" filter="fade">
                                      <p:cBhvr>
                                        <p:cTn id="21" dur="500"/>
                                        <p:tgtEl>
                                          <p:spTgt spid="86021">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3" fill="hold" grpId="0" nodeType="clickEffect">
                                  <p:stCondLst>
                                    <p:cond delay="0"/>
                                  </p:stCondLst>
                                  <p:childTnLst>
                                    <p:set>
                                      <p:cBhvr>
                                        <p:cTn id="25" dur="1" fill="hold">
                                          <p:stCondLst>
                                            <p:cond delay="0"/>
                                          </p:stCondLst>
                                        </p:cTn>
                                        <p:tgtEl>
                                          <p:spTgt spid="86019"/>
                                        </p:tgtEl>
                                        <p:attrNameLst>
                                          <p:attrName>style.visibility</p:attrName>
                                        </p:attrNameLst>
                                      </p:cBhvr>
                                      <p:to>
                                        <p:strVal val="visible"/>
                                      </p:to>
                                    </p:set>
                                    <p:anim calcmode="lin" valueType="num">
                                      <p:cBhvr additive="base">
                                        <p:cTn id="26" dur="500" fill="hold"/>
                                        <p:tgtEl>
                                          <p:spTgt spid="86019"/>
                                        </p:tgtEl>
                                        <p:attrNameLst>
                                          <p:attrName>ppt_x</p:attrName>
                                        </p:attrNameLst>
                                      </p:cBhvr>
                                      <p:tavLst>
                                        <p:tav tm="0">
                                          <p:val>
                                            <p:strVal val="1+#ppt_w/2"/>
                                          </p:val>
                                        </p:tav>
                                        <p:tav tm="100000">
                                          <p:val>
                                            <p:strVal val="#ppt_x"/>
                                          </p:val>
                                        </p:tav>
                                      </p:tavLst>
                                    </p:anim>
                                    <p:anim calcmode="lin" valueType="num">
                                      <p:cBhvr additive="base">
                                        <p:cTn id="27" dur="500" fill="hold"/>
                                        <p:tgtEl>
                                          <p:spTgt spid="86019"/>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86022">
                                            <p:txEl>
                                              <p:pRg st="0" end="0"/>
                                            </p:txEl>
                                          </p:spTgt>
                                        </p:tgtEl>
                                        <p:attrNameLst>
                                          <p:attrName>style.visibility</p:attrName>
                                        </p:attrNameLst>
                                      </p:cBhvr>
                                      <p:to>
                                        <p:strVal val="visible"/>
                                      </p:to>
                                    </p:set>
                                    <p:animEffect transition="in" filter="blinds(horizontal)">
                                      <p:cBhvr>
                                        <p:cTn id="32" dur="500"/>
                                        <p:tgtEl>
                                          <p:spTgt spid="86022">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9" presetClass="entr" presetSubtype="0" decel="100000" fill="hold" nodeType="clickEffect">
                                  <p:stCondLst>
                                    <p:cond delay="0"/>
                                  </p:stCondLst>
                                  <p:childTnLst>
                                    <p:set>
                                      <p:cBhvr>
                                        <p:cTn id="36" dur="1" fill="hold">
                                          <p:stCondLst>
                                            <p:cond delay="0"/>
                                          </p:stCondLst>
                                        </p:cTn>
                                        <p:tgtEl>
                                          <p:spTgt spid="86024">
                                            <p:txEl>
                                              <p:pRg st="0" end="0"/>
                                            </p:txEl>
                                          </p:spTgt>
                                        </p:tgtEl>
                                        <p:attrNameLst>
                                          <p:attrName>style.visibility</p:attrName>
                                        </p:attrNameLst>
                                      </p:cBhvr>
                                      <p:to>
                                        <p:strVal val="visible"/>
                                      </p:to>
                                    </p:set>
                                    <p:anim calcmode="lin" valueType="num">
                                      <p:cBhvr>
                                        <p:cTn id="37" dur="500" fill="hold"/>
                                        <p:tgtEl>
                                          <p:spTgt spid="86024">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86024">
                                            <p:txEl>
                                              <p:pRg st="0" end="0"/>
                                            </p:txEl>
                                          </p:spTgt>
                                        </p:tgtEl>
                                        <p:attrNameLst>
                                          <p:attrName>ppt_h</p:attrName>
                                        </p:attrNameLst>
                                      </p:cBhvr>
                                      <p:tavLst>
                                        <p:tav tm="0">
                                          <p:val>
                                            <p:fltVal val="0"/>
                                          </p:val>
                                        </p:tav>
                                        <p:tav tm="100000">
                                          <p:val>
                                            <p:strVal val="#ppt_h"/>
                                          </p:val>
                                        </p:tav>
                                      </p:tavLst>
                                    </p:anim>
                                    <p:anim calcmode="lin" valueType="num">
                                      <p:cBhvr>
                                        <p:cTn id="39" dur="500" fill="hold"/>
                                        <p:tgtEl>
                                          <p:spTgt spid="86024">
                                            <p:txEl>
                                              <p:pRg st="0" end="0"/>
                                            </p:txEl>
                                          </p:spTgt>
                                        </p:tgtEl>
                                        <p:attrNameLst>
                                          <p:attrName>style.rotation</p:attrName>
                                        </p:attrNameLst>
                                      </p:cBhvr>
                                      <p:tavLst>
                                        <p:tav tm="0">
                                          <p:val>
                                            <p:fltVal val="360"/>
                                          </p:val>
                                        </p:tav>
                                        <p:tav tm="100000">
                                          <p:val>
                                            <p:fltVal val="0"/>
                                          </p:val>
                                        </p:tav>
                                      </p:tavLst>
                                    </p:anim>
                                    <p:animEffect transition="in" filter="fade">
                                      <p:cBhvr>
                                        <p:cTn id="40" dur="500"/>
                                        <p:tgtEl>
                                          <p:spTgt spid="86024">
                                            <p:txEl>
                                              <p:pRg st="0" end="0"/>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3" fill="hold" grpId="0" nodeType="clickEffect">
                                  <p:stCondLst>
                                    <p:cond delay="0"/>
                                  </p:stCondLst>
                                  <p:childTnLst>
                                    <p:set>
                                      <p:cBhvr>
                                        <p:cTn id="44" dur="1" fill="hold">
                                          <p:stCondLst>
                                            <p:cond delay="0"/>
                                          </p:stCondLst>
                                        </p:cTn>
                                        <p:tgtEl>
                                          <p:spTgt spid="86025"/>
                                        </p:tgtEl>
                                        <p:attrNameLst>
                                          <p:attrName>style.visibility</p:attrName>
                                        </p:attrNameLst>
                                      </p:cBhvr>
                                      <p:to>
                                        <p:strVal val="visible"/>
                                      </p:to>
                                    </p:set>
                                    <p:anim calcmode="lin" valueType="num">
                                      <p:cBhvr additive="base">
                                        <p:cTn id="45" dur="500" fill="hold"/>
                                        <p:tgtEl>
                                          <p:spTgt spid="86025"/>
                                        </p:tgtEl>
                                        <p:attrNameLst>
                                          <p:attrName>ppt_x</p:attrName>
                                        </p:attrNameLst>
                                      </p:cBhvr>
                                      <p:tavLst>
                                        <p:tav tm="0">
                                          <p:val>
                                            <p:strVal val="1+#ppt_w/2"/>
                                          </p:val>
                                        </p:tav>
                                        <p:tav tm="100000">
                                          <p:val>
                                            <p:strVal val="#ppt_x"/>
                                          </p:val>
                                        </p:tav>
                                      </p:tavLst>
                                    </p:anim>
                                    <p:anim calcmode="lin" valueType="num">
                                      <p:cBhvr additive="base">
                                        <p:cTn id="46" dur="500" fill="hold"/>
                                        <p:tgtEl>
                                          <p:spTgt spid="86025"/>
                                        </p:tgtEl>
                                        <p:attrNameLst>
                                          <p:attrName>ppt_y</p:attrName>
                                        </p:attrNameLst>
                                      </p:cBhvr>
                                      <p:tavLst>
                                        <p:tav tm="0">
                                          <p:val>
                                            <p:strVal val="0-#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86028">
                                            <p:txEl>
                                              <p:pRg st="0" end="0"/>
                                            </p:txEl>
                                          </p:spTgt>
                                        </p:tgtEl>
                                        <p:attrNameLst>
                                          <p:attrName>style.visibility</p:attrName>
                                        </p:attrNameLst>
                                      </p:cBhvr>
                                      <p:to>
                                        <p:strVal val="visible"/>
                                      </p:to>
                                    </p:set>
                                    <p:animEffect transition="in" filter="blinds(horizontal)">
                                      <p:cBhvr>
                                        <p:cTn id="51" dur="500"/>
                                        <p:tgtEl>
                                          <p:spTgt spid="86028">
                                            <p:txEl>
                                              <p:pRg st="0" end="0"/>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86031">
                                            <p:txEl>
                                              <p:pRg st="0" end="0"/>
                                            </p:txEl>
                                          </p:spTgt>
                                        </p:tgtEl>
                                        <p:attrNameLst>
                                          <p:attrName>style.visibility</p:attrName>
                                        </p:attrNameLst>
                                      </p:cBhvr>
                                      <p:to>
                                        <p:strVal val="visible"/>
                                      </p:to>
                                    </p:set>
                                    <p:animEffect transition="in" filter="blinds(horizontal)">
                                      <p:cBhvr>
                                        <p:cTn id="56" dur="500"/>
                                        <p:tgtEl>
                                          <p:spTgt spid="86031">
                                            <p:txEl>
                                              <p:pRg st="0" end="0"/>
                                            </p:txEl>
                                          </p:spTgt>
                                        </p:tgtEl>
                                      </p:cBhvr>
                                    </p:animEffect>
                                  </p:childTnLst>
                                </p:cTn>
                              </p:par>
                              <p:par>
                                <p:cTn id="57" presetID="3" presetClass="entr" presetSubtype="10" fill="hold" nodeType="withEffect">
                                  <p:stCondLst>
                                    <p:cond delay="0"/>
                                  </p:stCondLst>
                                  <p:childTnLst>
                                    <p:set>
                                      <p:cBhvr>
                                        <p:cTn id="58" dur="1" fill="hold">
                                          <p:stCondLst>
                                            <p:cond delay="0"/>
                                          </p:stCondLst>
                                        </p:cTn>
                                        <p:tgtEl>
                                          <p:spTgt spid="86031">
                                            <p:txEl>
                                              <p:pRg st="1" end="1"/>
                                            </p:txEl>
                                          </p:spTgt>
                                        </p:tgtEl>
                                        <p:attrNameLst>
                                          <p:attrName>style.visibility</p:attrName>
                                        </p:attrNameLst>
                                      </p:cBhvr>
                                      <p:to>
                                        <p:strVal val="visible"/>
                                      </p:to>
                                    </p:set>
                                    <p:animEffect transition="in" filter="blinds(horizontal)">
                                      <p:cBhvr>
                                        <p:cTn id="59" dur="500"/>
                                        <p:tgtEl>
                                          <p:spTgt spid="86031">
                                            <p:txEl>
                                              <p:pRg st="1" end="1"/>
                                            </p:txEl>
                                          </p:spTgt>
                                        </p:tgtEl>
                                      </p:cBhvr>
                                    </p:animEffect>
                                  </p:childTnLst>
                                </p:cTn>
                              </p:par>
                              <p:par>
                                <p:cTn id="60" presetID="3" presetClass="entr" presetSubtype="10" fill="hold" nodeType="withEffect">
                                  <p:stCondLst>
                                    <p:cond delay="0"/>
                                  </p:stCondLst>
                                  <p:childTnLst>
                                    <p:set>
                                      <p:cBhvr>
                                        <p:cTn id="61" dur="1" fill="hold">
                                          <p:stCondLst>
                                            <p:cond delay="0"/>
                                          </p:stCondLst>
                                        </p:cTn>
                                        <p:tgtEl>
                                          <p:spTgt spid="86031">
                                            <p:txEl>
                                              <p:pRg st="2" end="2"/>
                                            </p:txEl>
                                          </p:spTgt>
                                        </p:tgtEl>
                                        <p:attrNameLst>
                                          <p:attrName>style.visibility</p:attrName>
                                        </p:attrNameLst>
                                      </p:cBhvr>
                                      <p:to>
                                        <p:strVal val="visible"/>
                                      </p:to>
                                    </p:set>
                                    <p:animEffect transition="in" filter="blinds(horizontal)">
                                      <p:cBhvr>
                                        <p:cTn id="62" dur="500"/>
                                        <p:tgtEl>
                                          <p:spTgt spid="86031">
                                            <p:txEl>
                                              <p:pRg st="2" end="2"/>
                                            </p:txEl>
                                          </p:spTgt>
                                        </p:tgtEl>
                                      </p:cBhvr>
                                    </p:animEffect>
                                  </p:childTnLst>
                                </p:cTn>
                              </p:par>
                              <p:par>
                                <p:cTn id="63" presetID="3" presetClass="entr" presetSubtype="10" fill="hold" nodeType="withEffect">
                                  <p:stCondLst>
                                    <p:cond delay="0"/>
                                  </p:stCondLst>
                                  <p:childTnLst>
                                    <p:set>
                                      <p:cBhvr>
                                        <p:cTn id="64" dur="1" fill="hold">
                                          <p:stCondLst>
                                            <p:cond delay="0"/>
                                          </p:stCondLst>
                                        </p:cTn>
                                        <p:tgtEl>
                                          <p:spTgt spid="86031">
                                            <p:txEl>
                                              <p:pRg st="3" end="3"/>
                                            </p:txEl>
                                          </p:spTgt>
                                        </p:tgtEl>
                                        <p:attrNameLst>
                                          <p:attrName>style.visibility</p:attrName>
                                        </p:attrNameLst>
                                      </p:cBhvr>
                                      <p:to>
                                        <p:strVal val="visible"/>
                                      </p:to>
                                    </p:set>
                                    <p:animEffect transition="in" filter="blinds(horizontal)">
                                      <p:cBhvr>
                                        <p:cTn id="65" dur="500"/>
                                        <p:tgtEl>
                                          <p:spTgt spid="86031">
                                            <p:txEl>
                                              <p:pRg st="3" end="3"/>
                                            </p:txEl>
                                          </p:spTgt>
                                        </p:tgtEl>
                                      </p:cBhvr>
                                    </p:animEffect>
                                  </p:childTnLst>
                                </p:cTn>
                              </p:par>
                              <p:par>
                                <p:cTn id="66" presetID="3" presetClass="entr" presetSubtype="10" fill="hold" nodeType="withEffect">
                                  <p:stCondLst>
                                    <p:cond delay="0"/>
                                  </p:stCondLst>
                                  <p:childTnLst>
                                    <p:set>
                                      <p:cBhvr>
                                        <p:cTn id="67" dur="1" fill="hold">
                                          <p:stCondLst>
                                            <p:cond delay="0"/>
                                          </p:stCondLst>
                                        </p:cTn>
                                        <p:tgtEl>
                                          <p:spTgt spid="86031">
                                            <p:txEl>
                                              <p:pRg st="4" end="4"/>
                                            </p:txEl>
                                          </p:spTgt>
                                        </p:tgtEl>
                                        <p:attrNameLst>
                                          <p:attrName>style.visibility</p:attrName>
                                        </p:attrNameLst>
                                      </p:cBhvr>
                                      <p:to>
                                        <p:strVal val="visible"/>
                                      </p:to>
                                    </p:set>
                                    <p:animEffect transition="in" filter="blinds(horizontal)">
                                      <p:cBhvr>
                                        <p:cTn id="68" dur="500"/>
                                        <p:tgtEl>
                                          <p:spTgt spid="86031">
                                            <p:txEl>
                                              <p:pRg st="4" end="4"/>
                                            </p:txEl>
                                          </p:spTgt>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9" fill="hold" grpId="0" nodeType="clickEffect">
                                  <p:stCondLst>
                                    <p:cond delay="0"/>
                                  </p:stCondLst>
                                  <p:childTnLst>
                                    <p:set>
                                      <p:cBhvr>
                                        <p:cTn id="72" dur="1" fill="hold">
                                          <p:stCondLst>
                                            <p:cond delay="0"/>
                                          </p:stCondLst>
                                        </p:cTn>
                                        <p:tgtEl>
                                          <p:spTgt spid="86026"/>
                                        </p:tgtEl>
                                        <p:attrNameLst>
                                          <p:attrName>style.visibility</p:attrName>
                                        </p:attrNameLst>
                                      </p:cBhvr>
                                      <p:to>
                                        <p:strVal val="visible"/>
                                      </p:to>
                                    </p:set>
                                    <p:anim calcmode="lin" valueType="num">
                                      <p:cBhvr additive="base">
                                        <p:cTn id="73" dur="500" fill="hold"/>
                                        <p:tgtEl>
                                          <p:spTgt spid="86026"/>
                                        </p:tgtEl>
                                        <p:attrNameLst>
                                          <p:attrName>ppt_x</p:attrName>
                                        </p:attrNameLst>
                                      </p:cBhvr>
                                      <p:tavLst>
                                        <p:tav tm="0">
                                          <p:val>
                                            <p:strVal val="0-#ppt_w/2"/>
                                          </p:val>
                                        </p:tav>
                                        <p:tav tm="100000">
                                          <p:val>
                                            <p:strVal val="#ppt_x"/>
                                          </p:val>
                                        </p:tav>
                                      </p:tavLst>
                                    </p:anim>
                                    <p:anim calcmode="lin" valueType="num">
                                      <p:cBhvr additive="base">
                                        <p:cTn id="74" dur="500" fill="hold"/>
                                        <p:tgtEl>
                                          <p:spTgt spid="86026"/>
                                        </p:tgtEl>
                                        <p:attrNameLst>
                                          <p:attrName>ppt_y</p:attrName>
                                        </p:attrNameLst>
                                      </p:cBhvr>
                                      <p:tavLst>
                                        <p:tav tm="0">
                                          <p:val>
                                            <p:strVal val="0-#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nodeType="clickEffect">
                                  <p:stCondLst>
                                    <p:cond delay="0"/>
                                  </p:stCondLst>
                                  <p:childTnLst>
                                    <p:set>
                                      <p:cBhvr>
                                        <p:cTn id="78" dur="1" fill="hold">
                                          <p:stCondLst>
                                            <p:cond delay="0"/>
                                          </p:stCondLst>
                                        </p:cTn>
                                        <p:tgtEl>
                                          <p:spTgt spid="86029">
                                            <p:txEl>
                                              <p:pRg st="0" end="0"/>
                                            </p:txEl>
                                          </p:spTgt>
                                        </p:tgtEl>
                                        <p:attrNameLst>
                                          <p:attrName>style.visibility</p:attrName>
                                        </p:attrNameLst>
                                      </p:cBhvr>
                                      <p:to>
                                        <p:strVal val="visible"/>
                                      </p:to>
                                    </p:set>
                                    <p:animEffect transition="in" filter="blinds(horizontal)">
                                      <p:cBhvr>
                                        <p:cTn id="79" dur="500"/>
                                        <p:tgtEl>
                                          <p:spTgt spid="86029">
                                            <p:txEl>
                                              <p:pRg st="0" end="0"/>
                                            </p:txEl>
                                          </p:spTgt>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86032">
                                            <p:txEl>
                                              <p:pRg st="0" end="0"/>
                                            </p:txEl>
                                          </p:spTgt>
                                        </p:tgtEl>
                                        <p:attrNameLst>
                                          <p:attrName>style.visibility</p:attrName>
                                        </p:attrNameLst>
                                      </p:cBhvr>
                                      <p:to>
                                        <p:strVal val="visible"/>
                                      </p:to>
                                    </p:set>
                                    <p:animEffect transition="in" filter="blinds(horizontal)">
                                      <p:cBhvr>
                                        <p:cTn id="84" dur="500"/>
                                        <p:tgtEl>
                                          <p:spTgt spid="86032">
                                            <p:txEl>
                                              <p:pRg st="0" end="0"/>
                                            </p:txEl>
                                          </p:spTgt>
                                        </p:tgtEl>
                                      </p:cBhvr>
                                    </p:animEffect>
                                  </p:childTnLst>
                                </p:cTn>
                              </p:par>
                              <p:par>
                                <p:cTn id="85" presetID="3" presetClass="entr" presetSubtype="10" fill="hold" nodeType="withEffect">
                                  <p:stCondLst>
                                    <p:cond delay="0"/>
                                  </p:stCondLst>
                                  <p:childTnLst>
                                    <p:set>
                                      <p:cBhvr>
                                        <p:cTn id="86" dur="1" fill="hold">
                                          <p:stCondLst>
                                            <p:cond delay="0"/>
                                          </p:stCondLst>
                                        </p:cTn>
                                        <p:tgtEl>
                                          <p:spTgt spid="86032">
                                            <p:txEl>
                                              <p:pRg st="1" end="1"/>
                                            </p:txEl>
                                          </p:spTgt>
                                        </p:tgtEl>
                                        <p:attrNameLst>
                                          <p:attrName>style.visibility</p:attrName>
                                        </p:attrNameLst>
                                      </p:cBhvr>
                                      <p:to>
                                        <p:strVal val="visible"/>
                                      </p:to>
                                    </p:set>
                                    <p:animEffect transition="in" filter="blinds(horizontal)">
                                      <p:cBhvr>
                                        <p:cTn id="87" dur="500"/>
                                        <p:tgtEl>
                                          <p:spTgt spid="86032">
                                            <p:txEl>
                                              <p:pRg st="1" end="1"/>
                                            </p:txEl>
                                          </p:spTgt>
                                        </p:tgtEl>
                                      </p:cBhvr>
                                    </p:animEffect>
                                  </p:childTnLst>
                                </p:cTn>
                              </p:par>
                              <p:par>
                                <p:cTn id="88" presetID="3" presetClass="entr" presetSubtype="10" fill="hold" nodeType="withEffect">
                                  <p:stCondLst>
                                    <p:cond delay="0"/>
                                  </p:stCondLst>
                                  <p:childTnLst>
                                    <p:set>
                                      <p:cBhvr>
                                        <p:cTn id="89" dur="1" fill="hold">
                                          <p:stCondLst>
                                            <p:cond delay="0"/>
                                          </p:stCondLst>
                                        </p:cTn>
                                        <p:tgtEl>
                                          <p:spTgt spid="86032">
                                            <p:txEl>
                                              <p:pRg st="2" end="2"/>
                                            </p:txEl>
                                          </p:spTgt>
                                        </p:tgtEl>
                                        <p:attrNameLst>
                                          <p:attrName>style.visibility</p:attrName>
                                        </p:attrNameLst>
                                      </p:cBhvr>
                                      <p:to>
                                        <p:strVal val="visible"/>
                                      </p:to>
                                    </p:set>
                                    <p:animEffect transition="in" filter="blinds(horizontal)">
                                      <p:cBhvr>
                                        <p:cTn id="90" dur="500"/>
                                        <p:tgtEl>
                                          <p:spTgt spid="86032">
                                            <p:txEl>
                                              <p:pRg st="2" end="2"/>
                                            </p:txEl>
                                          </p:spTgt>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2" presetClass="entr" presetSubtype="9" fill="hold" grpId="0" nodeType="clickEffect">
                                  <p:stCondLst>
                                    <p:cond delay="0"/>
                                  </p:stCondLst>
                                  <p:childTnLst>
                                    <p:set>
                                      <p:cBhvr>
                                        <p:cTn id="94" dur="1" fill="hold">
                                          <p:stCondLst>
                                            <p:cond delay="0"/>
                                          </p:stCondLst>
                                        </p:cTn>
                                        <p:tgtEl>
                                          <p:spTgt spid="86027"/>
                                        </p:tgtEl>
                                        <p:attrNameLst>
                                          <p:attrName>style.visibility</p:attrName>
                                        </p:attrNameLst>
                                      </p:cBhvr>
                                      <p:to>
                                        <p:strVal val="visible"/>
                                      </p:to>
                                    </p:set>
                                    <p:anim calcmode="lin" valueType="num">
                                      <p:cBhvr additive="base">
                                        <p:cTn id="95" dur="500" fill="hold"/>
                                        <p:tgtEl>
                                          <p:spTgt spid="86027"/>
                                        </p:tgtEl>
                                        <p:attrNameLst>
                                          <p:attrName>ppt_x</p:attrName>
                                        </p:attrNameLst>
                                      </p:cBhvr>
                                      <p:tavLst>
                                        <p:tav tm="0">
                                          <p:val>
                                            <p:strVal val="0-#ppt_w/2"/>
                                          </p:val>
                                        </p:tav>
                                        <p:tav tm="100000">
                                          <p:val>
                                            <p:strVal val="#ppt_x"/>
                                          </p:val>
                                        </p:tav>
                                      </p:tavLst>
                                    </p:anim>
                                    <p:anim calcmode="lin" valueType="num">
                                      <p:cBhvr additive="base">
                                        <p:cTn id="96" dur="500" fill="hold"/>
                                        <p:tgtEl>
                                          <p:spTgt spid="86027"/>
                                        </p:tgtEl>
                                        <p:attrNameLst>
                                          <p:attrName>ppt_y</p:attrName>
                                        </p:attrNameLst>
                                      </p:cBhvr>
                                      <p:tavLst>
                                        <p:tav tm="0">
                                          <p:val>
                                            <p:strVal val="0-#ppt_h/2"/>
                                          </p:val>
                                        </p:tav>
                                        <p:tav tm="100000">
                                          <p:val>
                                            <p:strVal val="#ppt_y"/>
                                          </p:val>
                                        </p:tav>
                                      </p:tavLst>
                                    </p:anim>
                                  </p:childTnLst>
                                </p:cTn>
                              </p:par>
                            </p:childTnLst>
                          </p:cTn>
                        </p:par>
                      </p:childTnLst>
                    </p:cTn>
                  </p:par>
                  <p:par>
                    <p:cTn id="97" fill="hold" nodeType="clickPar">
                      <p:stCondLst>
                        <p:cond delay="indefinite"/>
                      </p:stCondLst>
                      <p:childTnLst>
                        <p:par>
                          <p:cTn id="98" fill="hold" nodeType="withGroup">
                            <p:stCondLst>
                              <p:cond delay="0"/>
                            </p:stCondLst>
                            <p:childTnLst>
                              <p:par>
                                <p:cTn id="99" presetID="3" presetClass="entr" presetSubtype="10" fill="hold" nodeType="clickEffect">
                                  <p:stCondLst>
                                    <p:cond delay="0"/>
                                  </p:stCondLst>
                                  <p:childTnLst>
                                    <p:set>
                                      <p:cBhvr>
                                        <p:cTn id="100" dur="1" fill="hold">
                                          <p:stCondLst>
                                            <p:cond delay="0"/>
                                          </p:stCondLst>
                                        </p:cTn>
                                        <p:tgtEl>
                                          <p:spTgt spid="86030">
                                            <p:txEl>
                                              <p:pRg st="0" end="0"/>
                                            </p:txEl>
                                          </p:spTgt>
                                        </p:tgtEl>
                                        <p:attrNameLst>
                                          <p:attrName>style.visibility</p:attrName>
                                        </p:attrNameLst>
                                      </p:cBhvr>
                                      <p:to>
                                        <p:strVal val="visible"/>
                                      </p:to>
                                    </p:set>
                                    <p:animEffect transition="in" filter="blinds(horizontal)">
                                      <p:cBhvr>
                                        <p:cTn id="101" dur="500"/>
                                        <p:tgtEl>
                                          <p:spTgt spid="86030">
                                            <p:txEl>
                                              <p:pRg st="0" end="0"/>
                                            </p:txEl>
                                          </p:spTgt>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3" presetClass="entr" presetSubtype="10" fill="hold" nodeType="clickEffect">
                                  <p:stCondLst>
                                    <p:cond delay="0"/>
                                  </p:stCondLst>
                                  <p:childTnLst>
                                    <p:set>
                                      <p:cBhvr>
                                        <p:cTn id="105" dur="1" fill="hold">
                                          <p:stCondLst>
                                            <p:cond delay="0"/>
                                          </p:stCondLst>
                                        </p:cTn>
                                        <p:tgtEl>
                                          <p:spTgt spid="86033">
                                            <p:txEl>
                                              <p:pRg st="0" end="0"/>
                                            </p:txEl>
                                          </p:spTgt>
                                        </p:tgtEl>
                                        <p:attrNameLst>
                                          <p:attrName>style.visibility</p:attrName>
                                        </p:attrNameLst>
                                      </p:cBhvr>
                                      <p:to>
                                        <p:strVal val="visible"/>
                                      </p:to>
                                    </p:set>
                                    <p:animEffect transition="in" filter="blinds(horizontal)">
                                      <p:cBhvr>
                                        <p:cTn id="106" dur="500"/>
                                        <p:tgtEl>
                                          <p:spTgt spid="86033">
                                            <p:txEl>
                                              <p:pRg st="0" end="0"/>
                                            </p:txEl>
                                          </p:spTgt>
                                        </p:tgtEl>
                                      </p:cBhvr>
                                    </p:animEffect>
                                  </p:childTnLst>
                                </p:cTn>
                              </p:par>
                              <p:par>
                                <p:cTn id="107" presetID="3" presetClass="entr" presetSubtype="10" fill="hold" nodeType="withEffect">
                                  <p:stCondLst>
                                    <p:cond delay="0"/>
                                  </p:stCondLst>
                                  <p:childTnLst>
                                    <p:set>
                                      <p:cBhvr>
                                        <p:cTn id="108" dur="1" fill="hold">
                                          <p:stCondLst>
                                            <p:cond delay="0"/>
                                          </p:stCondLst>
                                        </p:cTn>
                                        <p:tgtEl>
                                          <p:spTgt spid="86033">
                                            <p:txEl>
                                              <p:pRg st="1" end="1"/>
                                            </p:txEl>
                                          </p:spTgt>
                                        </p:tgtEl>
                                        <p:attrNameLst>
                                          <p:attrName>style.visibility</p:attrName>
                                        </p:attrNameLst>
                                      </p:cBhvr>
                                      <p:to>
                                        <p:strVal val="visible"/>
                                      </p:to>
                                    </p:set>
                                    <p:animEffect transition="in" filter="blinds(horizontal)">
                                      <p:cBhvr>
                                        <p:cTn id="109" dur="500"/>
                                        <p:tgtEl>
                                          <p:spTgt spid="86033">
                                            <p:txEl>
                                              <p:pRg st="1" end="1"/>
                                            </p:txEl>
                                          </p:spTgt>
                                        </p:tgtEl>
                                      </p:cBhvr>
                                    </p:animEffect>
                                  </p:childTnLst>
                                </p:cTn>
                              </p:par>
                              <p:par>
                                <p:cTn id="110" presetID="3" presetClass="entr" presetSubtype="10" fill="hold" nodeType="withEffect">
                                  <p:stCondLst>
                                    <p:cond delay="0"/>
                                  </p:stCondLst>
                                  <p:childTnLst>
                                    <p:set>
                                      <p:cBhvr>
                                        <p:cTn id="111" dur="1" fill="hold">
                                          <p:stCondLst>
                                            <p:cond delay="0"/>
                                          </p:stCondLst>
                                        </p:cTn>
                                        <p:tgtEl>
                                          <p:spTgt spid="86033">
                                            <p:txEl>
                                              <p:pRg st="2" end="2"/>
                                            </p:txEl>
                                          </p:spTgt>
                                        </p:tgtEl>
                                        <p:attrNameLst>
                                          <p:attrName>style.visibility</p:attrName>
                                        </p:attrNameLst>
                                      </p:cBhvr>
                                      <p:to>
                                        <p:strVal val="visible"/>
                                      </p:to>
                                    </p:set>
                                    <p:animEffect transition="in" filter="blinds(horizontal)">
                                      <p:cBhvr>
                                        <p:cTn id="112" dur="500"/>
                                        <p:tgtEl>
                                          <p:spTgt spid="860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animBg="1"/>
      <p:bldP spid="86020" grpId="0" animBg="1"/>
      <p:bldP spid="86025" grpId="0" animBg="1"/>
      <p:bldP spid="86026" grpId="0" animBg="1"/>
      <p:bldP spid="860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79B2AFC-DC97-4286-9CF2-F304B5AA89E3}" type="slidenum">
              <a:rPr lang="en-US"/>
              <a:pPr eaLnBrk="1" hangingPunct="1"/>
              <a:t>37</a:t>
            </a:fld>
            <a:endParaRPr lang="en-US"/>
          </a:p>
        </p:txBody>
      </p:sp>
      <p:sp>
        <p:nvSpPr>
          <p:cNvPr id="25603" name="Rectangle 2"/>
          <p:cNvSpPr>
            <a:spLocks noGrp="1" noChangeArrowheads="1"/>
          </p:cNvSpPr>
          <p:nvPr>
            <p:ph type="title"/>
          </p:nvPr>
        </p:nvSpPr>
        <p:spPr>
          <a:xfrm>
            <a:off x="457200" y="0"/>
            <a:ext cx="8385175" cy="1295400"/>
          </a:xfrm>
        </p:spPr>
        <p:txBody>
          <a:bodyPr/>
          <a:lstStyle/>
          <a:p>
            <a:pPr eaLnBrk="1" hangingPunct="1"/>
            <a:r>
              <a:rPr lang="en-US" smtClean="0"/>
              <a:t>  </a:t>
            </a:r>
            <a:r>
              <a:rPr lang="en-US" u="sng" smtClean="0">
                <a:solidFill>
                  <a:srgbClr val="F73211"/>
                </a:solidFill>
              </a:rPr>
              <a:t>Facial muscle Paralysis</a:t>
            </a:r>
          </a:p>
        </p:txBody>
      </p:sp>
      <p:sp>
        <p:nvSpPr>
          <p:cNvPr id="25604" name="Rectangle 3"/>
          <p:cNvSpPr>
            <a:spLocks noGrp="1" noChangeArrowheads="1"/>
          </p:cNvSpPr>
          <p:nvPr>
            <p:ph type="body" idx="1"/>
          </p:nvPr>
        </p:nvSpPr>
        <p:spPr>
          <a:xfrm>
            <a:off x="457200" y="1066800"/>
            <a:ext cx="8388350" cy="5029200"/>
          </a:xfrm>
        </p:spPr>
        <p:txBody>
          <a:bodyPr/>
          <a:lstStyle/>
          <a:p>
            <a:pPr eaLnBrk="1" hangingPunct="1">
              <a:lnSpc>
                <a:spcPct val="90000"/>
              </a:lnSpc>
            </a:pPr>
            <a:r>
              <a:rPr lang="en-US" sz="2800" b="1" dirty="0" smtClean="0"/>
              <a:t>The facial </a:t>
            </a:r>
            <a:r>
              <a:rPr lang="en-US" sz="2800" b="1" dirty="0" err="1" smtClean="0"/>
              <a:t>ms.</a:t>
            </a:r>
            <a:r>
              <a:rPr lang="en-US" sz="2800" b="1" dirty="0" smtClean="0"/>
              <a:t> Are </a:t>
            </a:r>
            <a:r>
              <a:rPr lang="en-US" sz="2800" b="1" u="sng" dirty="0" smtClean="0">
                <a:solidFill>
                  <a:schemeClr val="accent2"/>
                </a:solidFill>
              </a:rPr>
              <a:t>innervated by</a:t>
            </a:r>
            <a:r>
              <a:rPr lang="en-US" sz="2800" b="1" dirty="0" smtClean="0"/>
              <a:t> facial N.</a:t>
            </a:r>
          </a:p>
          <a:p>
            <a:pPr eaLnBrk="1" hangingPunct="1">
              <a:lnSpc>
                <a:spcPct val="90000"/>
              </a:lnSpc>
            </a:pPr>
            <a:r>
              <a:rPr lang="en-US" sz="2800" b="1" u="sng" dirty="0" smtClean="0">
                <a:solidFill>
                  <a:schemeClr val="accent2"/>
                </a:solidFill>
              </a:rPr>
              <a:t>Cause </a:t>
            </a:r>
            <a:r>
              <a:rPr lang="en-US" sz="2800" b="1" dirty="0" smtClean="0">
                <a:solidFill>
                  <a:schemeClr val="accent2"/>
                </a:solidFill>
              </a:rPr>
              <a:t>:</a:t>
            </a:r>
            <a:r>
              <a:rPr lang="en-US" sz="2800" b="1" dirty="0" smtClean="0"/>
              <a:t> </a:t>
            </a:r>
            <a:r>
              <a:rPr lang="en-US" sz="2800" b="1" u="sng" dirty="0" smtClean="0"/>
              <a:t>Damage to facial N.</a:t>
            </a:r>
            <a:r>
              <a:rPr lang="en-US" sz="2800" b="1" dirty="0" smtClean="0"/>
              <a:t> (by a tumor in internal acoustic meatus or parotid </a:t>
            </a:r>
            <a:r>
              <a:rPr lang="en-US" sz="2800" b="1" dirty="0" err="1" smtClean="0"/>
              <a:t>galnd</a:t>
            </a:r>
            <a:r>
              <a:rPr lang="en-US" sz="2800" b="1" dirty="0" smtClean="0"/>
              <a:t>) /or operation or infection in middle ear / or </a:t>
            </a:r>
            <a:r>
              <a:rPr lang="en-US" sz="2800" b="1" dirty="0" err="1" smtClean="0"/>
              <a:t>perineuritis</a:t>
            </a:r>
            <a:r>
              <a:rPr lang="en-US" sz="2800" b="1" dirty="0" smtClean="0"/>
              <a:t>, Bell’s palsy in facial nerve canal.</a:t>
            </a:r>
          </a:p>
          <a:p>
            <a:pPr eaLnBrk="1" hangingPunct="1">
              <a:lnSpc>
                <a:spcPct val="90000"/>
              </a:lnSpc>
            </a:pPr>
            <a:r>
              <a:rPr lang="en-US" sz="2800" b="1" u="sng" dirty="0" smtClean="0">
                <a:solidFill>
                  <a:schemeClr val="accent2"/>
                </a:solidFill>
              </a:rPr>
              <a:t>Results :</a:t>
            </a:r>
            <a:r>
              <a:rPr lang="en-US" sz="2800" b="1" dirty="0" smtClean="0"/>
              <a:t> </a:t>
            </a:r>
            <a:r>
              <a:rPr lang="en-US" sz="2800" b="1" dirty="0" smtClean="0">
                <a:solidFill>
                  <a:srgbClr val="F73211"/>
                </a:solidFill>
              </a:rPr>
              <a:t>Lower motor neuron lesion</a:t>
            </a:r>
            <a:r>
              <a:rPr lang="en-US" sz="2800" b="1" dirty="0" smtClean="0"/>
              <a:t> which involves distortion of face+ drooping of lower eyelid + angle of mouth will sag on the affected side. /</a:t>
            </a:r>
            <a:r>
              <a:rPr lang="en-US" sz="2800" b="1" dirty="0" smtClean="0">
                <a:solidFill>
                  <a:srgbClr val="F73211"/>
                </a:solidFill>
              </a:rPr>
              <a:t>But Upper motor</a:t>
            </a:r>
            <a:r>
              <a:rPr lang="en-US" sz="2800" b="1" dirty="0" smtClean="0"/>
              <a:t> </a:t>
            </a:r>
            <a:r>
              <a:rPr lang="en-US" sz="2800" b="1" dirty="0" smtClean="0">
                <a:solidFill>
                  <a:srgbClr val="F73211"/>
                </a:solidFill>
              </a:rPr>
              <a:t>neuron lesion</a:t>
            </a:r>
            <a:r>
              <a:rPr lang="en-US" sz="2800" b="1" dirty="0" smtClean="0"/>
              <a:t> is </a:t>
            </a:r>
            <a:r>
              <a:rPr lang="en-US" sz="2800" b="1" u="sng" dirty="0" smtClean="0"/>
              <a:t>due to lesion of pyramidal tract</a:t>
            </a:r>
            <a:r>
              <a:rPr lang="en-US" sz="2800" b="1" dirty="0" smtClean="0"/>
              <a:t> and here the </a:t>
            </a:r>
            <a:r>
              <a:rPr lang="en-US" sz="2800" b="1" u="sng" dirty="0" smtClean="0"/>
              <a:t>upper face is normal</a:t>
            </a:r>
            <a:r>
              <a:rPr lang="en-US" sz="2800" b="1" dirty="0" smtClean="0"/>
              <a:t> because the neurons supplying this part receive </a:t>
            </a:r>
            <a:r>
              <a:rPr lang="en-US" sz="2800" b="1" dirty="0" err="1" smtClean="0"/>
              <a:t>corticobulbar</a:t>
            </a:r>
            <a:r>
              <a:rPr lang="en-US" sz="2800" b="1" dirty="0" smtClean="0"/>
              <a:t> </a:t>
            </a:r>
            <a:r>
              <a:rPr lang="en-US" sz="2800" b="1" dirty="0" err="1" smtClean="0"/>
              <a:t>fibres</a:t>
            </a:r>
            <a:r>
              <a:rPr lang="en-US" sz="2800" b="1" dirty="0" smtClean="0"/>
              <a:t> from both cerebral cortices.</a:t>
            </a:r>
            <a:r>
              <a:rPr lang="en-US" sz="2800" dirty="0" smtClean="0"/>
              <a:t>  </a:t>
            </a:r>
          </a:p>
        </p:txBody>
      </p:sp>
    </p:spTree>
    <p:extLst>
      <p:ext uri="{BB962C8B-B14F-4D97-AF65-F5344CB8AC3E}">
        <p14:creationId xmlns:p14="http://schemas.microsoft.com/office/powerpoint/2010/main" val="30516686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4288" y="0"/>
            <a:ext cx="9129712" cy="1143000"/>
          </a:xfrm>
        </p:spPr>
        <p:txBody>
          <a:bodyPr/>
          <a:lstStyle/>
          <a:p>
            <a:pPr algn="ctr" eaLnBrk="1" hangingPunct="1"/>
            <a:r>
              <a:rPr lang="en-GB" smtClean="0">
                <a:latin typeface="Arial" pitchFamily="34" charset="0"/>
                <a:ea typeface="ＭＳ Ｐゴシック" pitchFamily="34" charset="-128"/>
              </a:rPr>
              <a:t>Bell’s Palsy</a:t>
            </a:r>
          </a:p>
        </p:txBody>
      </p:sp>
      <p:sp>
        <p:nvSpPr>
          <p:cNvPr id="28675" name="Rectangle 7"/>
          <p:cNvSpPr>
            <a:spLocks noGrp="1" noChangeArrowheads="1"/>
          </p:cNvSpPr>
          <p:nvPr>
            <p:ph type="body" sz="half" idx="1"/>
          </p:nvPr>
        </p:nvSpPr>
        <p:spPr>
          <a:xfrm>
            <a:off x="468313" y="1341438"/>
            <a:ext cx="4391025" cy="4506912"/>
          </a:xfrm>
        </p:spPr>
        <p:txBody>
          <a:bodyPr/>
          <a:lstStyle/>
          <a:p>
            <a:pPr eaLnBrk="1" hangingPunct="1"/>
            <a:r>
              <a:rPr lang="en-GB" smtClean="0">
                <a:latin typeface="Arial" pitchFamily="34" charset="0"/>
                <a:ea typeface="ＭＳ Ｐゴシック" pitchFamily="34" charset="-128"/>
              </a:rPr>
              <a:t>Lower motor neurone of facial nerve</a:t>
            </a:r>
          </a:p>
          <a:p>
            <a:pPr eaLnBrk="1" hangingPunct="1"/>
            <a:r>
              <a:rPr lang="en-GB" smtClean="0">
                <a:latin typeface="Arial" pitchFamily="34" charset="0"/>
                <a:ea typeface="ＭＳ Ｐゴシック" pitchFamily="34" charset="-128"/>
              </a:rPr>
              <a:t>Forehead and all the</a:t>
            </a:r>
            <a:br>
              <a:rPr lang="en-GB" smtClean="0">
                <a:latin typeface="Arial" pitchFamily="34" charset="0"/>
                <a:ea typeface="ＭＳ Ｐゴシック" pitchFamily="34" charset="-128"/>
              </a:rPr>
            </a:br>
            <a:r>
              <a:rPr lang="en-GB" smtClean="0">
                <a:latin typeface="Arial" pitchFamily="34" charset="0"/>
                <a:ea typeface="ＭＳ Ｐゴシック" pitchFamily="34" charset="-128"/>
              </a:rPr>
              <a:t>muscles on the side of lesion are affected</a:t>
            </a:r>
          </a:p>
          <a:p>
            <a:pPr eaLnBrk="1" hangingPunct="1"/>
            <a:endParaRPr lang="en-GB" smtClean="0">
              <a:latin typeface="Arial" pitchFamily="34" charset="0"/>
              <a:ea typeface="ＭＳ Ｐゴシック" pitchFamily="34" charset="-128"/>
            </a:endParaRPr>
          </a:p>
        </p:txBody>
      </p:sp>
      <p:pic>
        <p:nvPicPr>
          <p:cNvPr id="28676" name="Picture 8" descr="Bell's Palsy"/>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859338" y="1341438"/>
            <a:ext cx="3733800" cy="4279900"/>
          </a:xfrm>
          <a:noFill/>
        </p:spPr>
      </p:pic>
    </p:spTree>
    <p:extLst>
      <p:ext uri="{BB962C8B-B14F-4D97-AF65-F5344CB8AC3E}">
        <p14:creationId xmlns:p14="http://schemas.microsoft.com/office/powerpoint/2010/main" val="22538503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9144000" cy="1143000"/>
          </a:xfrm>
        </p:spPr>
        <p:txBody>
          <a:bodyPr/>
          <a:lstStyle/>
          <a:p>
            <a:pPr algn="ctr" eaLnBrk="1" hangingPunct="1"/>
            <a:r>
              <a:rPr lang="en-GB" smtClean="0">
                <a:latin typeface="Arial" pitchFamily="34" charset="0"/>
                <a:ea typeface="ＭＳ Ｐゴシック" pitchFamily="34" charset="-128"/>
              </a:rPr>
              <a:t>Facial Palsy</a:t>
            </a:r>
          </a:p>
        </p:txBody>
      </p:sp>
      <p:pic>
        <p:nvPicPr>
          <p:cNvPr id="29699" name="Picture 9" descr="C:\My Documents\Face\Facial Palsy.jpg"/>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611188" y="1327150"/>
            <a:ext cx="3810000" cy="3254375"/>
          </a:xfrm>
          <a:noFill/>
        </p:spPr>
      </p:pic>
      <p:pic>
        <p:nvPicPr>
          <p:cNvPr id="29700" name="Picture 11" descr="C:\My Documents\Face\Forceps 7th palsy.jpg"/>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532313" y="1341438"/>
            <a:ext cx="4071937" cy="3167062"/>
          </a:xfrm>
          <a:noFill/>
        </p:spPr>
      </p:pic>
    </p:spTree>
    <p:extLst>
      <p:ext uri="{BB962C8B-B14F-4D97-AF65-F5344CB8AC3E}">
        <p14:creationId xmlns:p14="http://schemas.microsoft.com/office/powerpoint/2010/main" val="37883851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0"/>
            <a:ext cx="9036050" cy="1143000"/>
          </a:xfrm>
        </p:spPr>
        <p:txBody>
          <a:bodyPr/>
          <a:lstStyle/>
          <a:p>
            <a:pPr algn="ctr" eaLnBrk="1" hangingPunct="1"/>
            <a:r>
              <a:rPr lang="en-GB" smtClean="0">
                <a:latin typeface="Arial" pitchFamily="34" charset="0"/>
                <a:ea typeface="ＭＳ Ｐゴシック" pitchFamily="34" charset="-128"/>
              </a:rPr>
              <a:t>Corneal Reflex</a:t>
            </a:r>
          </a:p>
        </p:txBody>
      </p:sp>
      <p:sp>
        <p:nvSpPr>
          <p:cNvPr id="30723" name="Rectangle 3"/>
          <p:cNvSpPr>
            <a:spLocks noGrp="1" noChangeArrowheads="1"/>
          </p:cNvSpPr>
          <p:nvPr>
            <p:ph type="body" sz="half" idx="1"/>
          </p:nvPr>
        </p:nvSpPr>
        <p:spPr>
          <a:xfrm>
            <a:off x="468313" y="1285875"/>
            <a:ext cx="5087937" cy="4651375"/>
          </a:xfrm>
        </p:spPr>
        <p:txBody>
          <a:bodyPr/>
          <a:lstStyle/>
          <a:p>
            <a:pPr eaLnBrk="1" hangingPunct="1"/>
            <a:r>
              <a:rPr lang="en-GB" smtClean="0">
                <a:latin typeface="Arial" pitchFamily="34" charset="0"/>
                <a:ea typeface="ＭＳ Ｐゴシック" pitchFamily="34" charset="-128"/>
              </a:rPr>
              <a:t>Afferent (sensory) cilary branches nasocilary of ophthalmic of 5</a:t>
            </a:r>
            <a:r>
              <a:rPr lang="en-GB" baseline="30000" smtClean="0">
                <a:latin typeface="Arial" pitchFamily="34" charset="0"/>
                <a:ea typeface="ＭＳ Ｐゴシック" pitchFamily="34" charset="-128"/>
              </a:rPr>
              <a:t>th</a:t>
            </a:r>
          </a:p>
          <a:p>
            <a:pPr eaLnBrk="1" hangingPunct="1"/>
            <a:r>
              <a:rPr lang="en-GB" smtClean="0">
                <a:latin typeface="Arial" pitchFamily="34" charset="0"/>
                <a:ea typeface="ＭＳ Ｐゴシック" pitchFamily="34" charset="-128"/>
              </a:rPr>
              <a:t>Efferent (motor)</a:t>
            </a:r>
          </a:p>
          <a:p>
            <a:pPr eaLnBrk="1" hangingPunct="1"/>
            <a:r>
              <a:rPr lang="en-GB" smtClean="0">
                <a:latin typeface="Arial" pitchFamily="34" charset="0"/>
                <a:ea typeface="ＭＳ Ｐゴシック" pitchFamily="34" charset="-128"/>
              </a:rPr>
              <a:t>Zygomatic branch of facial 7</a:t>
            </a:r>
            <a:r>
              <a:rPr lang="en-GB" baseline="30000" smtClean="0">
                <a:latin typeface="Arial" pitchFamily="34" charset="0"/>
                <a:ea typeface="ＭＳ Ｐゴシック" pitchFamily="34" charset="-128"/>
              </a:rPr>
              <a:t>th</a:t>
            </a:r>
          </a:p>
          <a:p>
            <a:pPr eaLnBrk="1" hangingPunct="1"/>
            <a:r>
              <a:rPr lang="en-GB" smtClean="0">
                <a:latin typeface="Arial" pitchFamily="34" charset="0"/>
                <a:ea typeface="ＭＳ Ｐゴシック" pitchFamily="34" charset="-128"/>
              </a:rPr>
              <a:t>Last reflex to go</a:t>
            </a:r>
          </a:p>
        </p:txBody>
      </p:sp>
      <p:pic>
        <p:nvPicPr>
          <p:cNvPr id="30724" name="Picture 7" descr="Herpes opth"/>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580063" y="1268413"/>
            <a:ext cx="2879725" cy="4389437"/>
          </a:xfrm>
          <a:noFill/>
        </p:spPr>
      </p:pic>
    </p:spTree>
    <p:extLst>
      <p:ext uri="{BB962C8B-B14F-4D97-AF65-F5344CB8AC3E}">
        <p14:creationId xmlns:p14="http://schemas.microsoft.com/office/powerpoint/2010/main" val="27861640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muscles are being </a:t>
            </a:r>
            <a:br>
              <a:rPr lang="en-US" dirty="0" smtClean="0"/>
            </a:br>
            <a:r>
              <a:rPr lang="en-US" dirty="0" smtClean="0"/>
              <a:t>used?</a:t>
            </a:r>
            <a:endParaRPr lang="en-US" dirty="0"/>
          </a:p>
        </p:txBody>
      </p:sp>
      <p:pic>
        <p:nvPicPr>
          <p:cNvPr id="14339"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3817196" cy="474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59725" y="1844824"/>
            <a:ext cx="4884275" cy="3971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9941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muscles are being </a:t>
            </a:r>
            <a:br>
              <a:rPr lang="en-US" dirty="0" smtClean="0"/>
            </a:br>
            <a:r>
              <a:rPr lang="en-US" dirty="0" smtClean="0"/>
              <a:t>used?</a:t>
            </a:r>
            <a:endParaRPr lang="en-US" dirty="0"/>
          </a:p>
        </p:txBody>
      </p:sp>
      <p:pic>
        <p:nvPicPr>
          <p:cNvPr id="1536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86390" y="1412776"/>
            <a:ext cx="3284743" cy="49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83968" y="1628800"/>
            <a:ext cx="4613354" cy="4549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30336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muscles are being </a:t>
            </a:r>
            <a:br>
              <a:rPr lang="en-US" dirty="0" smtClean="0"/>
            </a:br>
            <a:r>
              <a:rPr lang="en-US" dirty="0" smtClean="0"/>
              <a:t>used?</a:t>
            </a:r>
            <a:endParaRPr lang="en-US"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67744" y="2204864"/>
            <a:ext cx="426485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66003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Special Expressions</a:t>
            </a:r>
            <a:endParaRPr lang="en-US" dirty="0"/>
          </a:p>
        </p:txBody>
      </p:sp>
      <p:sp>
        <p:nvSpPr>
          <p:cNvPr id="3" name="Content Placeholder 2"/>
          <p:cNvSpPr>
            <a:spLocks noGrp="1"/>
          </p:cNvSpPr>
          <p:nvPr>
            <p:ph idx="1"/>
          </p:nvPr>
        </p:nvSpPr>
        <p:spPr/>
        <p:txBody>
          <a:bodyPr/>
          <a:lstStyle/>
          <a:p>
            <a:pPr marL="0" indent="0">
              <a:buNone/>
            </a:pPr>
            <a:r>
              <a:rPr lang="en-US" dirty="0" smtClean="0"/>
              <a:t>How many of you have “special skills”</a:t>
            </a:r>
          </a:p>
          <a:p>
            <a:pPr marL="0" indent="0">
              <a:buNone/>
            </a:pPr>
            <a:r>
              <a:rPr lang="en-US" dirty="0" smtClean="0"/>
              <a:t>Can you wiggle your nose?</a:t>
            </a:r>
          </a:p>
          <a:p>
            <a:pPr marL="0" indent="0">
              <a:buNone/>
            </a:pPr>
            <a:r>
              <a:rPr lang="en-US" dirty="0" smtClean="0"/>
              <a:t>–Can you move your ears?</a:t>
            </a:r>
          </a:p>
          <a:p>
            <a:pPr marL="0" indent="0">
              <a:buNone/>
            </a:pPr>
            <a:r>
              <a:rPr lang="en-US" dirty="0" smtClean="0"/>
              <a:t>–Can you move your hairline?</a:t>
            </a:r>
          </a:p>
          <a:p>
            <a:pPr marL="0" indent="0">
              <a:buNone/>
            </a:pPr>
            <a:r>
              <a:rPr lang="en-US" dirty="0" smtClean="0"/>
              <a:t>All of these motions require the use of muscles </a:t>
            </a:r>
          </a:p>
          <a:p>
            <a:pPr marL="0" indent="0">
              <a:buNone/>
            </a:pPr>
            <a:r>
              <a:rPr lang="en-US" dirty="0" smtClean="0"/>
              <a:t>that you do have, but may not know how to </a:t>
            </a:r>
          </a:p>
          <a:p>
            <a:pPr marL="0" indent="0">
              <a:buNone/>
            </a:pPr>
            <a:r>
              <a:rPr lang="en-US" dirty="0" smtClean="0"/>
              <a:t>activate. </a:t>
            </a:r>
            <a:endParaRPr lang="en-US" dirty="0"/>
          </a:p>
        </p:txBody>
      </p:sp>
    </p:spTree>
    <p:extLst>
      <p:ext uri="{BB962C8B-B14F-4D97-AF65-F5344CB8AC3E}">
        <p14:creationId xmlns:p14="http://schemas.microsoft.com/office/powerpoint/2010/main" val="11767367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TotalTime>
  <Words>2572</Words>
  <Application>Microsoft Office PowerPoint</Application>
  <PresentationFormat>عرض على الشاشة (3:4)‏</PresentationFormat>
  <Paragraphs>254</Paragraphs>
  <Slides>44</Slides>
  <Notes>1</Notes>
  <HiddenSlides>0</HiddenSlides>
  <MMClips>0</MMClips>
  <ScaleCrop>false</ScaleCrop>
  <HeadingPairs>
    <vt:vector size="4" baseType="variant">
      <vt:variant>
        <vt:lpstr>نسق</vt:lpstr>
      </vt:variant>
      <vt:variant>
        <vt:i4>1</vt:i4>
      </vt:variant>
      <vt:variant>
        <vt:lpstr>عناوين الشرائح</vt:lpstr>
      </vt:variant>
      <vt:variant>
        <vt:i4>44</vt:i4>
      </vt:variant>
    </vt:vector>
  </HeadingPairs>
  <TitlesOfParts>
    <vt:vector size="45" baseType="lpstr">
      <vt:lpstr>Office Theme</vt:lpstr>
      <vt:lpstr>Anatomy of the face</vt:lpstr>
      <vt:lpstr>Bones of the Skull</vt:lpstr>
      <vt:lpstr>Structures</vt:lpstr>
      <vt:lpstr>Skin &amp; Fascia of the Face</vt:lpstr>
      <vt:lpstr>Muscles of Facial Expression</vt:lpstr>
      <vt:lpstr>Muscles of Face (muscles of facial expression)</vt:lpstr>
      <vt:lpstr>        Muscles of Face </vt:lpstr>
      <vt:lpstr>The levator palpebrae superioris M.</vt:lpstr>
      <vt:lpstr>Muscles of Face</vt:lpstr>
      <vt:lpstr>Muscles of Face (muscles of facial expression)</vt:lpstr>
      <vt:lpstr>عرض تقديمي في PowerPoint</vt:lpstr>
      <vt:lpstr>Muscles of Facial Expression </vt:lpstr>
      <vt:lpstr>Muscles of Facial Expression</vt:lpstr>
      <vt:lpstr>Muscles of Facial Expression</vt:lpstr>
      <vt:lpstr>Muscles of Facial Expression</vt:lpstr>
      <vt:lpstr>Muscle of Cheek : Buccinator Muscle :</vt:lpstr>
      <vt:lpstr>عرض تقديمي في PowerPoint</vt:lpstr>
      <vt:lpstr>Muscles of Facial Expression</vt:lpstr>
      <vt:lpstr>Muscles of Facial Expression</vt:lpstr>
      <vt:lpstr>Muscles of Facial Expression</vt:lpstr>
      <vt:lpstr>Muscles of Facial Expression</vt:lpstr>
      <vt:lpstr> Skin innervation of the face</vt:lpstr>
      <vt:lpstr>Innervation</vt:lpstr>
      <vt:lpstr>          Ophthalmic Nerve</vt:lpstr>
      <vt:lpstr>            Maxillary Nerve</vt:lpstr>
      <vt:lpstr>          Mandibular Nerve</vt:lpstr>
      <vt:lpstr>Arterial Supply of the Face</vt:lpstr>
      <vt:lpstr>Arterial Supply of the Face</vt:lpstr>
      <vt:lpstr>Branches of Facial artery</vt:lpstr>
      <vt:lpstr>Venous Drainage of Face</vt:lpstr>
      <vt:lpstr> Tributaries of Facial vein</vt:lpstr>
      <vt:lpstr>Venous drainage of scalp and face </vt:lpstr>
      <vt:lpstr> Lymph Drainage of the Face</vt:lpstr>
      <vt:lpstr>               Facial Nerve</vt:lpstr>
      <vt:lpstr>               Facial Nerve</vt:lpstr>
      <vt:lpstr>عرض تقديمي في PowerPoint</vt:lpstr>
      <vt:lpstr>  Facial muscle Paralysis</vt:lpstr>
      <vt:lpstr>Bell’s Palsy</vt:lpstr>
      <vt:lpstr>Facial Palsy</vt:lpstr>
      <vt:lpstr>Corneal Reflex</vt:lpstr>
      <vt:lpstr>what muscles are being  used?</vt:lpstr>
      <vt:lpstr>what muscles are being  used?</vt:lpstr>
      <vt:lpstr>what muscles are being  used?</vt:lpstr>
      <vt:lpstr>Special Expressions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the face</dc:title>
  <dc:creator>sony</dc:creator>
  <cp:lastModifiedBy>SONY</cp:lastModifiedBy>
  <cp:revision>27</cp:revision>
  <dcterms:created xsi:type="dcterms:W3CDTF">2015-02-21T21:58:36Z</dcterms:created>
  <dcterms:modified xsi:type="dcterms:W3CDTF">2021-05-09T07:14:52Z</dcterms:modified>
</cp:coreProperties>
</file>