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F480F-4B9E-41A0-B657-E89C272155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5804C5-45B4-45AC-AFAF-BFDD81561A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C5F7FD-E18E-4CAB-B85B-EF6D955E4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1231A-398E-4264-ACDE-F20329A36DDE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813895-415D-49CE-A61B-E65365E31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1E529C-5914-43A3-B6A1-58CCC838E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9FF77-AE7B-4F40-BD53-3F5643CBB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501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CCE31-EEEA-411E-830F-1CF6C19FD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F65AA8-E9E0-4C3C-89A8-82BA2E4BCC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14EC3F-BCE6-4641-9414-89A2D848C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1231A-398E-4264-ACDE-F20329A36DDE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708CE4-DFCD-4FC8-8E44-F7EF87133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D06169-F359-4800-A65F-60E03852C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9FF77-AE7B-4F40-BD53-3F5643CBB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78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CCD92-0CD0-4E55-9A49-31CCD7DE6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282F72-7C96-47C2-9A1D-FD421F7225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3FE6FA-D10D-49AB-8998-0B3F86ADE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1231A-398E-4264-ACDE-F20329A36DDE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D43C79-4434-4AE6-B131-8A4EBD6E9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1A3E37-6977-4D6C-A739-D8D70E464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9FF77-AE7B-4F40-BD53-3F5643CBB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038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6C577-E249-45C9-B49F-D347E62D7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8C322A-0620-4D74-A0EE-694685F65B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CB27F6-8325-40A6-9953-64B94D68C5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F93451-CB19-42AD-8701-E06085A3E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1231A-398E-4264-ACDE-F20329A36DDE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5BDC12-B6A9-46A4-8895-A362EBB8C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77B7B4-2126-4F2B-8504-7A3C0BD75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9FF77-AE7B-4F40-BD53-3F5643CBB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967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BECFE-45B9-4C89-9B4A-C51989AEF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6AC066-2F98-476A-98F4-FA648D32B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0DA9B9-8363-4A01-931B-43DE7C6841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9F810D-11B6-40E3-92F4-FB7268C0AE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ECD0D9-4605-48D5-B56A-9A8A708D4C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5B142B-7706-4209-8658-2259D294C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1231A-398E-4264-ACDE-F20329A36DDE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5DE562-31B0-4B92-BAA5-2489EA89B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7107D5-2CF0-4D26-AAF7-DCC135859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9FF77-AE7B-4F40-BD53-3F5643CBB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409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A4B31-A574-47F5-BD37-80246B3F1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21F773-2892-46EA-A983-2B5F14191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1231A-398E-4264-ACDE-F20329A36DDE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A91224-E656-43A1-8C8F-DFBAB185B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436F23-7A6C-4B70-94AD-8F7696EF3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9FF77-AE7B-4F40-BD53-3F5643CBB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572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FFF305-9D70-4159-A41D-633147A14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1231A-398E-4264-ACDE-F20329A36DDE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ACF3B3-7364-4B12-8ED1-0F41C687E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2A6BED-D788-46AB-9626-9C31EC1A1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9FF77-AE7B-4F40-BD53-3F5643CBB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108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3AAAD-0675-4FE9-9344-449D37796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16E7CC-1DA8-4A65-A450-7229A769ED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78F37C-060A-49C7-BA6B-6DF57C8234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D9EC85-CE9B-4A8F-984D-3AD50214E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1231A-398E-4264-ACDE-F20329A36DDE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512EF0-61A7-4B68-980C-921F004E2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DCB49A-7349-4183-B4BC-F5E13D6A2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9FF77-AE7B-4F40-BD53-3F5643CBB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575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2358D-F326-49CC-806D-156961379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B44DFB-AD02-4D3A-BB90-1CC2362054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65DDD8-51E7-4DBB-A499-94F329736F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EC103C-11F7-4C63-81CD-1AE92A347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1231A-398E-4264-ACDE-F20329A36DDE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E9D9DC-B59E-4F44-86DD-4BA74697B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93CD85-751E-4DE6-A218-223719419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9FF77-AE7B-4F40-BD53-3F5643CBB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301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97DC5-D0C7-4AED-B89A-21390BC03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853027-7587-4C86-BEA7-1CFBC6CD33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494156-ED67-4199-9AC2-B1DE7B16A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1231A-398E-4264-ACDE-F20329A36DDE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E4A96F-3F9E-452F-8E12-888E3296F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8F14F1-533A-403A-8BCA-FBCDE7DFB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9FF77-AE7B-4F40-BD53-3F5643CBB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8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5C3D88-2D7D-49F3-BA6E-C68F695362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60AE02-B23C-4F27-A42A-075ECB0A69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B2424F-1663-43B3-8924-89A21CDCE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1231A-398E-4264-ACDE-F20329A36DDE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7AD57B-B97D-4042-B381-5E2D1835D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53F529-F0A1-42D2-AE9B-586EEFA82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9FF77-AE7B-4F40-BD53-3F5643CBB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068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4D54A1-35B5-4195-8B2D-B8C68ED5D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5AFFE7-DDC6-4BDE-94C9-A327695898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629F14-ABC7-4B7D-AA16-ED265B6070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F1231A-398E-4264-ACDE-F20329A36DDE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F8C7D-E73F-48FD-9DEE-FC9FE201BC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AADAD6-1C70-4F46-B5F2-8B2FF98517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B9FF77-AE7B-4F40-BD53-3F5643CBB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694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CFCE0-A1C5-44D5-B315-1757C561C1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IQ" dirty="0"/>
              <a:t>الشعر والالياف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41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F930802-3301-4A2C-97C7-C89531A99F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4"/>
          <a:stretch/>
        </p:blipFill>
        <p:spPr bwMode="auto">
          <a:xfrm>
            <a:off x="1400618" y="429506"/>
            <a:ext cx="9280082" cy="588239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27445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BD25AB4-4A8F-46E6-AF6E-A0844C23BA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495300"/>
            <a:ext cx="7378700" cy="56816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2542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50EA453-0AF6-4BD1-83BD-BBFF75C225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4800" y="316612"/>
            <a:ext cx="9309100" cy="623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758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ABF80A2-E34A-47FD-A2E4-53742002EE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4200" y="482600"/>
            <a:ext cx="8534400" cy="619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0433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8449D44-51AA-44B4-891E-AB7805DC82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84401" y="558800"/>
            <a:ext cx="8267700" cy="607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755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2040E0-E8CE-4AA0-9CCE-557BD1B869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13800" dirty="0"/>
              <a:t>THANKS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875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3A9419-5E95-4668-937A-DE4B35CBE9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66999"/>
            <a:ext cx="10515600" cy="3509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ar-IQ" sz="4000" dirty="0"/>
              <a:t>جمع النماذج الحشوية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960223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41E54D-3C06-4D61-9817-E53A9808E6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950" y="342900"/>
            <a:ext cx="11525250" cy="6305550"/>
          </a:xfrm>
        </p:spPr>
        <p:txBody>
          <a:bodyPr>
            <a:normAutofit lnSpcReduction="10000"/>
          </a:bodyPr>
          <a:lstStyle/>
          <a:p>
            <a:pPr marL="0" indent="0" algn="r">
              <a:buNone/>
            </a:pPr>
            <a:r>
              <a:rPr lang="ar-IQ" dirty="0"/>
              <a:t>السموم العدلية</a:t>
            </a:r>
          </a:p>
          <a:p>
            <a:pPr marL="0" indent="0" algn="r">
              <a:buNone/>
            </a:pPr>
            <a:r>
              <a:rPr lang="ar-IQ" dirty="0"/>
              <a:t>جمع النماذج الحشوية (في حالة الأموات – فحص الجثث) كما يلي :</a:t>
            </a:r>
          </a:p>
          <a:p>
            <a:pPr marL="0" indent="0" algn="r">
              <a:buNone/>
            </a:pPr>
            <a:r>
              <a:rPr lang="ar-IQ" dirty="0"/>
              <a:t>1.	المعدة مع محتوياتها </a:t>
            </a:r>
            <a:r>
              <a:rPr lang="en-US" dirty="0"/>
              <a:t>stomach and stomach contents </a:t>
            </a:r>
          </a:p>
          <a:p>
            <a:pPr marL="0" indent="0" algn="r">
              <a:buNone/>
            </a:pPr>
            <a:r>
              <a:rPr lang="ar-IQ" dirty="0"/>
              <a:t>أهمية المعدة مع محتوياتها تكمن في إمكانية التحري عن المادة السامة قبل أن تبدأ عليها عمليات الايض </a:t>
            </a:r>
            <a:r>
              <a:rPr lang="en-US" dirty="0"/>
              <a:t>metabolism </a:t>
            </a:r>
            <a:r>
              <a:rPr lang="ar-IQ" dirty="0"/>
              <a:t>ولوجود كميات كبيرة نسبيا من المادة السامة على فرض ان اغلب حالات التسمم الانتحاري والطارئ تكون نتيجة التعرض الفموي وتركيز المادة السامة في المعدة يعطي دلالة على ذلك , فوجود ما يعادل عشرة جرعات من عقار ال </a:t>
            </a:r>
            <a:r>
              <a:rPr lang="en-US" dirty="0" err="1"/>
              <a:t>pentobarb</a:t>
            </a:r>
            <a:r>
              <a:rPr lang="en-US" dirty="0"/>
              <a:t>  </a:t>
            </a:r>
            <a:r>
              <a:rPr lang="ar-IQ" dirty="0"/>
              <a:t>في معدة شخص مع تركيز عالي للعقار في الدم يؤكد الحالة الانتحارية.</a:t>
            </a:r>
          </a:p>
          <a:p>
            <a:pPr marL="0" indent="0" algn="r">
              <a:buNone/>
            </a:pPr>
            <a:r>
              <a:rPr lang="ar-IQ" dirty="0"/>
              <a:t>2.	نموذج من دم الوريد الفخذي </a:t>
            </a:r>
            <a:r>
              <a:rPr lang="en-US" dirty="0"/>
              <a:t>Blood , femoral vein</a:t>
            </a:r>
          </a:p>
          <a:p>
            <a:pPr marL="0" indent="0" algn="r">
              <a:buNone/>
            </a:pPr>
            <a:r>
              <a:rPr lang="en-US" dirty="0"/>
              <a:t>30 </a:t>
            </a:r>
            <a:r>
              <a:rPr lang="ar-IQ" dirty="0"/>
              <a:t>سم3 غير محفوظ 30 </a:t>
            </a:r>
            <a:r>
              <a:rPr lang="en-US" dirty="0"/>
              <a:t>ml unpreserved</a:t>
            </a:r>
          </a:p>
          <a:p>
            <a:pPr marL="0" indent="0" algn="r">
              <a:buNone/>
            </a:pPr>
            <a:r>
              <a:rPr lang="en-US" dirty="0"/>
              <a:t>5 </a:t>
            </a:r>
            <a:r>
              <a:rPr lang="ar-IQ" dirty="0"/>
              <a:t>سم3 محفوظ لغرض التحري عن الكحول 5 </a:t>
            </a:r>
            <a:r>
              <a:rPr lang="en-US" dirty="0"/>
              <a:t>ml preserved </a:t>
            </a:r>
          </a:p>
          <a:p>
            <a:pPr marL="0" indent="0" algn="r">
              <a:buNone/>
            </a:pPr>
            <a:r>
              <a:rPr lang="ar-IQ" dirty="0"/>
              <a:t>مفيد في حالة التسمم الحاد وحدوث الوفاة بعد فترة قصيرة من التعرض إلى المادة السامة ويمكن التحري عن : الكحول ,غاز الفحم ,العقاقير والأدوية , وبعض المخدرات , ومفيد أيضا في تفسير نتائج الفحوص مقارنة مع النتائج السابقة أو من المصادر.</a:t>
            </a:r>
          </a:p>
          <a:p>
            <a:pPr marL="0" indent="0" algn="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052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2A79E0-F64B-4416-9719-73B0181DAA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66750"/>
            <a:ext cx="10839450" cy="5772150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ar-IQ" dirty="0"/>
              <a:t>	الإدرار </a:t>
            </a:r>
            <a:r>
              <a:rPr lang="en-US" dirty="0"/>
              <a:t>Urine preserved with KF</a:t>
            </a:r>
            <a:r>
              <a:rPr lang="ar-IQ" dirty="0"/>
              <a:t>3- </a:t>
            </a:r>
            <a:r>
              <a:rPr lang="en-US" dirty="0"/>
              <a:t> </a:t>
            </a:r>
          </a:p>
          <a:p>
            <a:pPr marL="0" indent="0" algn="r">
              <a:buNone/>
            </a:pPr>
            <a:r>
              <a:rPr lang="ar-IQ" dirty="0"/>
              <a:t>كل ما يمكن جمعه </a:t>
            </a:r>
            <a:r>
              <a:rPr lang="en-US" dirty="0"/>
              <a:t>all available </a:t>
            </a:r>
          </a:p>
          <a:p>
            <a:pPr marL="0" indent="0" algn="r">
              <a:buNone/>
            </a:pPr>
            <a:r>
              <a:rPr lang="ar-IQ" dirty="0"/>
              <a:t>مفيد في التحليل كونه خالي من البروتين . ويحتوي على تراكيز عالية من السموم وخاصة المخدرات وان كان التعرض لها قبل عدة أيام وله فوائد أخرى حيث يمكن جمع كميات كبيرة نسبيا منه.</a:t>
            </a:r>
          </a:p>
          <a:p>
            <a:pPr marL="0" indent="0" algn="r">
              <a:buNone/>
            </a:pPr>
            <a:endParaRPr lang="ar-IQ" dirty="0"/>
          </a:p>
          <a:p>
            <a:pPr marL="0" indent="0" algn="r">
              <a:buNone/>
            </a:pPr>
            <a:r>
              <a:rPr lang="ar-IQ" dirty="0"/>
              <a:t>	الكبد </a:t>
            </a:r>
            <a:r>
              <a:rPr lang="en-US" dirty="0"/>
              <a:t>Liver </a:t>
            </a:r>
            <a:r>
              <a:rPr lang="ar-IQ" dirty="0"/>
              <a:t>4-</a:t>
            </a:r>
            <a:endParaRPr lang="en-US" dirty="0"/>
          </a:p>
          <a:p>
            <a:pPr marL="0" indent="0" algn="r">
              <a:buNone/>
            </a:pPr>
            <a:r>
              <a:rPr lang="ar-IQ" dirty="0"/>
              <a:t>يؤخذ 250 غرام من الكبد . تتجمع العقاقير والسموم في الكبد وبتراكيز أعلى من تراكيزها في الدم وكون النموذج كبير نسبيا يجعله من أهم النماذج العملية بعد الوفاة لغرض التحري عن السموم . مفيد في حالات التفسخ المتقدم حيث يكون من الصعوبة الحصول على نموذج دم</a:t>
            </a:r>
          </a:p>
          <a:p>
            <a:pPr marL="0" indent="0" algn="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845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6EDA8-FD76-4F7F-A7DF-B15AFCA9DF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52450"/>
            <a:ext cx="10515600" cy="5934075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ar-IQ" dirty="0"/>
              <a:t>	الصفراء </a:t>
            </a:r>
            <a:r>
              <a:rPr lang="en-US" dirty="0"/>
              <a:t>Bile</a:t>
            </a:r>
            <a:r>
              <a:rPr lang="ar-IQ" dirty="0"/>
              <a:t>5- </a:t>
            </a:r>
            <a:endParaRPr lang="en-US" dirty="0"/>
          </a:p>
          <a:p>
            <a:pPr marL="0" indent="0" algn="r">
              <a:buNone/>
            </a:pPr>
            <a:r>
              <a:rPr lang="ar-IQ" dirty="0"/>
              <a:t>تؤخذ الصفراء وتحفظ في إناء منفصل وفائدة هذا النموذج هو التحري عن المخدرات ونتائج الايض لها </a:t>
            </a:r>
          </a:p>
          <a:p>
            <a:pPr marL="0" indent="0" algn="r">
              <a:buNone/>
            </a:pPr>
            <a:r>
              <a:rPr lang="en-US" dirty="0"/>
              <a:t>Morphine--------- </a:t>
            </a:r>
            <a:r>
              <a:rPr lang="en-US" dirty="0" err="1"/>
              <a:t>glucorunide</a:t>
            </a:r>
            <a:endParaRPr lang="en-US" dirty="0"/>
          </a:p>
          <a:p>
            <a:pPr marL="0" indent="0" algn="r">
              <a:buNone/>
            </a:pPr>
            <a:endParaRPr lang="en-US" dirty="0"/>
          </a:p>
          <a:p>
            <a:pPr marL="0" indent="0" algn="r">
              <a:buNone/>
            </a:pPr>
            <a:r>
              <a:rPr lang="en-US" dirty="0"/>
              <a:t>	</a:t>
            </a:r>
            <a:r>
              <a:rPr lang="ar-IQ" dirty="0"/>
              <a:t>الدماغ </a:t>
            </a:r>
            <a:r>
              <a:rPr lang="en-US" dirty="0"/>
              <a:t>Brain</a:t>
            </a:r>
            <a:r>
              <a:rPr lang="ar-IQ" dirty="0"/>
              <a:t>6- </a:t>
            </a:r>
            <a:r>
              <a:rPr lang="en-US" dirty="0"/>
              <a:t> </a:t>
            </a:r>
          </a:p>
          <a:p>
            <a:pPr marL="0" indent="0" algn="r">
              <a:buNone/>
            </a:pPr>
            <a:r>
              <a:rPr lang="ar-IQ" dirty="0"/>
              <a:t>مفيد في التحري عن المذيبات العضوية وفي الوفيات الناتجة عنها </a:t>
            </a:r>
          </a:p>
          <a:p>
            <a:pPr marL="0" indent="0" algn="r">
              <a:buNone/>
            </a:pPr>
            <a:r>
              <a:rPr lang="en-US" dirty="0"/>
              <a:t>Chloroform, Toluene (solvent abuse)</a:t>
            </a:r>
          </a:p>
          <a:p>
            <a:pPr marL="0" indent="0" algn="r">
              <a:buNone/>
            </a:pPr>
            <a:r>
              <a:rPr lang="ar-IQ" dirty="0"/>
              <a:t>ويكون وسط الدماغ مقاوما للتفسخ لذلك يجعله مفيد في التحري عن العقاقير والسموم حتى بعد مرور فترة من الوفاة.</a:t>
            </a:r>
          </a:p>
          <a:p>
            <a:pPr marL="0" indent="0" algn="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7147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32C6E5-7BBC-42CE-91D1-5A6B49FCB5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651" y="247650"/>
            <a:ext cx="11610974" cy="6391275"/>
          </a:xfrm>
        </p:spPr>
        <p:txBody>
          <a:bodyPr>
            <a:normAutofit/>
          </a:bodyPr>
          <a:lstStyle/>
          <a:p>
            <a:pPr marL="0" marR="0" lvl="0" indent="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IQ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5- الرئة </a:t>
            </a: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Lung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IQ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نموذج الرئة مفيد في التحري عن بعض الغازات 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(Nitrous Oxide)</a:t>
            </a:r>
            <a:r>
              <a:rPr lang="ar-IQ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وفي التحري عن المخدرات عند تعاطيها عن طريق الاستنشاق 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(Inhalation) </a:t>
            </a:r>
            <a:r>
              <a:rPr lang="ar-IQ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ك 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(cocaine)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IQ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طريق الاستنشاق 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(Inhalation) </a:t>
            </a:r>
            <a:r>
              <a:rPr lang="ar-IQ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ك 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(cocaine)</a:t>
            </a:r>
            <a:endParaRPr lang="ar-IQ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ar-IQ" sz="3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IQ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6-الكلية </a:t>
            </a: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Kidney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IQ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في حالة التسمم بالمعادن الثقيلة فأنه يمكن التحري عنها في الكلية وفي هذه الحالة يرسل نموذج من الشعر (مع البصيلة) 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(with intact roots)</a:t>
            </a:r>
            <a:r>
              <a:rPr lang="ar-IQ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ونموذج من العظم.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235590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5E47E-00D9-4971-9EF7-40CEA84D0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151" y="323850"/>
            <a:ext cx="11344274" cy="6324600"/>
          </a:xfrm>
        </p:spPr>
        <p:txBody>
          <a:bodyPr/>
          <a:lstStyle/>
          <a:p>
            <a:pPr marL="0" marR="0" lvl="0" indent="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IQ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7- القطعة الجلدية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Injection site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SA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تؤخذ قطعة من الجلد وبقطر 10سم على أن يكون مكان الزرق في المركز 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IQ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8-</a:t>
            </a:r>
            <a:r>
              <a:rPr lang="ar-S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السائل العيني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Vitreous Humor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ar-IQ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أهمية هذا النموذج تكمن في التحري عن الأدوية عند حلول التفسخ المتقدم ولكن ليس هناك علاقة بين التركيز في الدم والتركيز في هذا السائل.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893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CEBB3D-50BB-4E6F-8F4B-87D98EDA5A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1500" dirty="0"/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38983934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459</Words>
  <Application>Microsoft Office PowerPoint</Application>
  <PresentationFormat>Widescreen</PresentationFormat>
  <Paragraphs>36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الشعر والالياف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الشعر والالياف</dc:title>
  <dc:creator>Muhammed Sabaa</dc:creator>
  <cp:lastModifiedBy>Muhammed Sabaa</cp:lastModifiedBy>
  <cp:revision>2</cp:revision>
  <dcterms:created xsi:type="dcterms:W3CDTF">2022-03-02T17:33:11Z</dcterms:created>
  <dcterms:modified xsi:type="dcterms:W3CDTF">2022-03-02T17:58:18Z</dcterms:modified>
</cp:coreProperties>
</file>