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9"/>
  </p:notesMasterIdLst>
  <p:sldIdLst>
    <p:sldId id="257" r:id="rId2"/>
    <p:sldId id="267" r:id="rId3"/>
    <p:sldId id="272" r:id="rId4"/>
    <p:sldId id="258" r:id="rId5"/>
    <p:sldId id="273" r:id="rId6"/>
    <p:sldId id="270" r:id="rId7"/>
    <p:sldId id="259" r:id="rId8"/>
    <p:sldId id="266" r:id="rId9"/>
    <p:sldId id="260" r:id="rId10"/>
    <p:sldId id="269" r:id="rId11"/>
    <p:sldId id="261" r:id="rId12"/>
    <p:sldId id="268" r:id="rId13"/>
    <p:sldId id="262" r:id="rId14"/>
    <p:sldId id="263" r:id="rId15"/>
    <p:sldId id="264" r:id="rId16"/>
    <p:sldId id="265" r:id="rId17"/>
    <p:sldId id="27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1" d="100"/>
          <a:sy n="71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6782CE-2994-4DD0-B1E3-FE649D1D8C0A}" type="datetimeFigureOut">
              <a:rPr lang="en-US" smtClean="0"/>
              <a:t>1/16/2017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0B08E2-68B4-4CE5-B00D-F34AFC4471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596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B08E2-68B4-4CE5-B00D-F34AFC44718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068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BC5A9-8D71-4AD2-BA5D-CDA596B149B2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834FD-8572-4B4D-AA3A-2D0DC9CE3473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BC5A9-8D71-4AD2-BA5D-CDA596B149B2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834FD-8572-4B4D-AA3A-2D0DC9CE347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BC5A9-8D71-4AD2-BA5D-CDA596B149B2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834FD-8572-4B4D-AA3A-2D0DC9CE3473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BC5A9-8D71-4AD2-BA5D-CDA596B149B2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834FD-8572-4B4D-AA3A-2D0DC9CE347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BC5A9-8D71-4AD2-BA5D-CDA596B149B2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834FD-8572-4B4D-AA3A-2D0DC9CE347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BC5A9-8D71-4AD2-BA5D-CDA596B149B2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834FD-8572-4B4D-AA3A-2D0DC9CE347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BC5A9-8D71-4AD2-BA5D-CDA596B149B2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834FD-8572-4B4D-AA3A-2D0DC9CE347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BC5A9-8D71-4AD2-BA5D-CDA596B149B2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834FD-8572-4B4D-AA3A-2D0DC9CE347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BC5A9-8D71-4AD2-BA5D-CDA596B149B2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C9834FD-8572-4B4D-AA3A-2D0DC9CE347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BC5A9-8D71-4AD2-BA5D-CDA596B149B2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834FD-8572-4B4D-AA3A-2D0DC9CE347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BC5A9-8D71-4AD2-BA5D-CDA596B149B2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834FD-8572-4B4D-AA3A-2D0DC9CE347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16BC5A9-8D71-4AD2-BA5D-CDA596B149B2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C9834FD-8572-4B4D-AA3A-2D0DC9CE3473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332656"/>
            <a:ext cx="7772400" cy="1470025"/>
          </a:xfrm>
        </p:spPr>
        <p:txBody>
          <a:bodyPr>
            <a:normAutofit/>
          </a:bodyPr>
          <a:lstStyle/>
          <a:p>
            <a:r>
              <a:rPr lang="en-US" sz="8000" b="1" dirty="0" smtClean="0"/>
              <a:t>Base of The Skull</a:t>
            </a:r>
            <a:endParaRPr lang="en-US" sz="8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7624" y="2060848"/>
            <a:ext cx="7056784" cy="3960440"/>
          </a:xfrm>
        </p:spPr>
        <p:txBody>
          <a:bodyPr>
            <a:noAutofit/>
          </a:bodyPr>
          <a:lstStyle/>
          <a:p>
            <a:endParaRPr lang="en-US" sz="2400" b="1" dirty="0" smtClean="0">
              <a:solidFill>
                <a:srgbClr val="002060"/>
              </a:solidFill>
              <a:latin typeface="Baskerville Old Face" pitchFamily="18" charset="0"/>
            </a:endParaRPr>
          </a:p>
          <a:p>
            <a:r>
              <a:rPr lang="en-US" sz="5400" b="1" dirty="0" smtClean="0">
                <a:solidFill>
                  <a:srgbClr val="002060"/>
                </a:solidFill>
                <a:latin typeface="Baskerville Old Face" pitchFamily="18" charset="0"/>
              </a:rPr>
              <a:t> Dr. </a:t>
            </a:r>
            <a:r>
              <a:rPr lang="en-US" sz="5400" b="1" dirty="0" err="1" smtClean="0">
                <a:solidFill>
                  <a:srgbClr val="002060"/>
                </a:solidFill>
                <a:latin typeface="Baskerville Old Face" pitchFamily="18" charset="0"/>
              </a:rPr>
              <a:t>Duraid</a:t>
            </a:r>
            <a:r>
              <a:rPr lang="en-US" sz="5400" b="1" dirty="0" smtClean="0">
                <a:solidFill>
                  <a:srgbClr val="002060"/>
                </a:solidFill>
                <a:latin typeface="Baskerville Old Face" pitchFamily="18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Baskerville Old Face" pitchFamily="18" charset="0"/>
              </a:rPr>
              <a:t>Hameed</a:t>
            </a:r>
            <a:endParaRPr lang="en-US" sz="5400" b="1" dirty="0" smtClean="0">
              <a:solidFill>
                <a:srgbClr val="002060"/>
              </a:solidFill>
              <a:latin typeface="Baskerville Old Face" pitchFamily="18" charset="0"/>
            </a:endParaRPr>
          </a:p>
          <a:p>
            <a:pPr algn="l"/>
            <a:endParaRPr lang="en-US" sz="2400" b="1" dirty="0" smtClean="0">
              <a:solidFill>
                <a:srgbClr val="002060"/>
              </a:solidFill>
              <a:latin typeface="Baskerville Old Face" pitchFamily="18" charset="0"/>
            </a:endParaRPr>
          </a:p>
          <a:p>
            <a:pPr algn="l"/>
            <a:r>
              <a:rPr lang="en-US" sz="2400" b="1" dirty="0" err="1" smtClean="0">
                <a:solidFill>
                  <a:srgbClr val="002060"/>
                </a:solidFill>
                <a:latin typeface="Baskerville Old Face" pitchFamily="18" charset="0"/>
              </a:rPr>
              <a:t>M.B.Ch.B</a:t>
            </a:r>
            <a:r>
              <a:rPr lang="en-US" sz="2400" b="1" dirty="0" smtClean="0">
                <a:solidFill>
                  <a:srgbClr val="002060"/>
                </a:solidFill>
                <a:latin typeface="Baskerville Old Face" pitchFamily="18" charset="0"/>
              </a:rPr>
              <a:t>, (TUCOM) </a:t>
            </a:r>
          </a:p>
          <a:p>
            <a:pPr algn="l"/>
            <a:r>
              <a:rPr lang="en-US" sz="2400" b="1" dirty="0" smtClean="0">
                <a:solidFill>
                  <a:srgbClr val="002060"/>
                </a:solidFill>
                <a:latin typeface="Baskerville Old Face" pitchFamily="18" charset="0"/>
              </a:rPr>
              <a:t>MRCS  - ENT  (</a:t>
            </a:r>
            <a:r>
              <a:rPr lang="en-US" sz="2400" b="1" dirty="0" err="1" smtClean="0">
                <a:solidFill>
                  <a:srgbClr val="002060"/>
                </a:solidFill>
                <a:latin typeface="Baskerville Old Face" pitchFamily="18" charset="0"/>
              </a:rPr>
              <a:t>RCSEd</a:t>
            </a:r>
            <a:r>
              <a:rPr lang="en-US" sz="2400" b="1" dirty="0" smtClean="0">
                <a:solidFill>
                  <a:srgbClr val="002060"/>
                </a:solidFill>
                <a:latin typeface="Baskerville Old Face" pitchFamily="18" charset="0"/>
              </a:rPr>
              <a:t>, UK),</a:t>
            </a:r>
          </a:p>
          <a:p>
            <a:pPr algn="l"/>
            <a:r>
              <a:rPr lang="en-US" sz="2400" b="1" dirty="0" smtClean="0">
                <a:solidFill>
                  <a:srgbClr val="002060"/>
                </a:solidFill>
                <a:latin typeface="Baskerville Old Face" pitchFamily="18" charset="0"/>
              </a:rPr>
              <a:t>DOHNS (</a:t>
            </a:r>
            <a:r>
              <a:rPr lang="en-US" sz="2400" b="1" dirty="0" err="1" smtClean="0">
                <a:solidFill>
                  <a:srgbClr val="002060"/>
                </a:solidFill>
                <a:latin typeface="Baskerville Old Face" pitchFamily="18" charset="0"/>
              </a:rPr>
              <a:t>RCSEd</a:t>
            </a:r>
            <a:r>
              <a:rPr lang="en-US" sz="2400" b="1" dirty="0" smtClean="0">
                <a:solidFill>
                  <a:srgbClr val="002060"/>
                </a:solidFill>
                <a:latin typeface="Baskerville Old Face" pitchFamily="18" charset="0"/>
              </a:rPr>
              <a:t>, UK),</a:t>
            </a:r>
          </a:p>
          <a:p>
            <a:pPr algn="l"/>
            <a:r>
              <a:rPr lang="en-US" sz="2400" b="1" dirty="0" smtClean="0">
                <a:solidFill>
                  <a:srgbClr val="002060"/>
                </a:solidFill>
                <a:latin typeface="Baskerville Old Face" pitchFamily="18" charset="0"/>
              </a:rPr>
              <a:t>MRES  Anatomy ( Liverpool, UK)</a:t>
            </a:r>
          </a:p>
          <a:p>
            <a:pPr algn="l"/>
            <a:endParaRPr lang="en-US" sz="2400" b="1" dirty="0" smtClean="0">
              <a:solidFill>
                <a:srgbClr val="002060"/>
              </a:solidFill>
              <a:latin typeface="Baskerville Old Face" pitchFamily="18" charset="0"/>
            </a:endParaRP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34713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96752"/>
            <a:ext cx="6912768" cy="5120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6468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biology.clc.uc.edu/fankhauser/Labs/Anatomy_&amp;_Physiology/A&amp;P201/Skeletal/cranial_floor_PB012150u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1250"/>
            <a:ext cx="60252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4972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Anterior Cranial Fossa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400" dirty="0" smtClean="0"/>
              <a:t>Contains the frontal lobes.</a:t>
            </a:r>
          </a:p>
          <a:p>
            <a:pPr marL="0" indent="0">
              <a:buNone/>
            </a:pPr>
            <a:r>
              <a:rPr lang="en-US" sz="2400" b="1" u="sng" dirty="0" smtClean="0"/>
              <a:t>Anteriorly</a:t>
            </a:r>
            <a:r>
              <a:rPr lang="en-US" sz="2400" b="1" dirty="0" smtClean="0"/>
              <a:t> </a:t>
            </a:r>
            <a:r>
              <a:rPr lang="en-US" sz="2400" dirty="0" smtClean="0"/>
              <a:t>: Inner surface of the frontal bone.</a:t>
            </a:r>
          </a:p>
          <a:p>
            <a:pPr marL="0" indent="0">
              <a:buNone/>
            </a:pPr>
            <a:r>
              <a:rPr lang="en-US" sz="2400" b="1" u="sng" dirty="0" smtClean="0"/>
              <a:t>Midline: </a:t>
            </a:r>
            <a:r>
              <a:rPr lang="en-US" sz="2400" dirty="0" smtClean="0"/>
              <a:t>Frontal crest for attachment of </a:t>
            </a:r>
            <a:r>
              <a:rPr lang="en-US" sz="2400" b="1" i="1" dirty="0" err="1" smtClean="0"/>
              <a:t>falx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cerebri</a:t>
            </a:r>
            <a:r>
              <a:rPr lang="en-US" sz="2400" dirty="0" smtClean="0"/>
              <a:t>.</a:t>
            </a:r>
          </a:p>
          <a:p>
            <a:pPr marL="0" indent="0">
              <a:buNone/>
            </a:pPr>
            <a:r>
              <a:rPr lang="en-US" sz="2400" b="1" u="sng" dirty="0" smtClean="0"/>
              <a:t>Posteriorly: </a:t>
            </a:r>
            <a:r>
              <a:rPr lang="en-US" sz="2400" b="1" dirty="0" smtClean="0"/>
              <a:t>A</a:t>
            </a:r>
            <a:r>
              <a:rPr lang="en-US" sz="2400" dirty="0" smtClean="0"/>
              <a:t>. lesser wing of sphenoid which articulate with frontal bone and meets the ant. Inf. Angle of parietal bone or </a:t>
            </a:r>
            <a:r>
              <a:rPr lang="en-US" sz="2400" b="1" i="1" dirty="0" smtClean="0"/>
              <a:t>Pterion.</a:t>
            </a:r>
          </a:p>
          <a:p>
            <a:pPr marL="0" indent="0">
              <a:buNone/>
            </a:pPr>
            <a:r>
              <a:rPr lang="en-US" sz="2400" b="1" dirty="0" smtClean="0"/>
              <a:t>B</a:t>
            </a:r>
            <a:r>
              <a:rPr lang="en-US" sz="2400" b="1" i="1" dirty="0" smtClean="0"/>
              <a:t>.</a:t>
            </a:r>
            <a:r>
              <a:rPr lang="en-US" sz="2400" dirty="0" smtClean="0"/>
              <a:t> The medial end of sphenoid bone forms ant. </a:t>
            </a:r>
            <a:r>
              <a:rPr lang="en-US" sz="2400" dirty="0" err="1" smtClean="0"/>
              <a:t>Clenoid</a:t>
            </a:r>
            <a:r>
              <a:rPr lang="en-US" sz="2400" dirty="0" smtClean="0"/>
              <a:t> process which gives attachment of </a:t>
            </a:r>
            <a:r>
              <a:rPr lang="en-US" sz="2400" b="1" i="1" dirty="0" err="1" smtClean="0"/>
              <a:t>tentoriun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cerebelli</a:t>
            </a:r>
            <a:r>
              <a:rPr lang="en-US" sz="2400" b="1" i="1" dirty="0" smtClean="0"/>
              <a:t>.</a:t>
            </a:r>
          </a:p>
          <a:p>
            <a:pPr marL="0" indent="0">
              <a:buNone/>
            </a:pPr>
            <a:r>
              <a:rPr lang="en-US" sz="2400" b="1" u="sng" dirty="0" smtClean="0"/>
              <a:t>Floor:</a:t>
            </a:r>
            <a:r>
              <a:rPr lang="en-US" sz="2400" dirty="0" smtClean="0"/>
              <a:t> </a:t>
            </a:r>
          </a:p>
          <a:p>
            <a:pPr marL="0" indent="0">
              <a:buNone/>
            </a:pPr>
            <a:r>
              <a:rPr lang="en-US" sz="2400" b="1" i="1" dirty="0" smtClean="0"/>
              <a:t>A. Laterally</a:t>
            </a:r>
            <a:r>
              <a:rPr lang="en-US" sz="2400" dirty="0" smtClean="0"/>
              <a:t>, Orbital plate of frontal bone.</a:t>
            </a:r>
          </a:p>
          <a:p>
            <a:pPr marL="0" indent="0">
              <a:buNone/>
            </a:pPr>
            <a:r>
              <a:rPr lang="en-US" sz="2400" b="1" i="1" dirty="0" smtClean="0"/>
              <a:t>B. medially</a:t>
            </a:r>
            <a:r>
              <a:rPr lang="en-US" sz="2400" dirty="0" smtClean="0"/>
              <a:t>, cribriform plate of </a:t>
            </a:r>
            <a:r>
              <a:rPr lang="en-US" sz="2400" dirty="0" err="1" smtClean="0"/>
              <a:t>ethmoid</a:t>
            </a:r>
            <a:r>
              <a:rPr lang="en-US" sz="2400" dirty="0" smtClean="0"/>
              <a:t> bone supports the olfactory bulbs, and </a:t>
            </a:r>
            <a:r>
              <a:rPr lang="en-US" sz="2400" dirty="0" err="1" smtClean="0"/>
              <a:t>oflactory</a:t>
            </a:r>
            <a:r>
              <a:rPr lang="en-US" sz="2400" dirty="0" smtClean="0"/>
              <a:t> nerves. </a:t>
            </a:r>
          </a:p>
          <a:p>
            <a:pPr marL="0" indent="0">
              <a:buNone/>
            </a:pPr>
            <a:r>
              <a:rPr lang="en-US" sz="2400" dirty="0" smtClean="0"/>
              <a:t>Crista </a:t>
            </a:r>
            <a:r>
              <a:rPr lang="en-US" sz="2400" dirty="0" err="1" smtClean="0"/>
              <a:t>galli</a:t>
            </a:r>
            <a:r>
              <a:rPr lang="en-US" sz="2400" dirty="0" smtClean="0"/>
              <a:t>, is a sharp projection of the </a:t>
            </a:r>
            <a:r>
              <a:rPr lang="en-US" sz="2400" dirty="0" err="1" smtClean="0"/>
              <a:t>ethmoid</a:t>
            </a:r>
            <a:r>
              <a:rPr lang="en-US" sz="2400" dirty="0" smtClean="0"/>
              <a:t> bone for attachment of </a:t>
            </a:r>
            <a:r>
              <a:rPr lang="en-US" sz="2400" b="1" i="1" dirty="0" err="1" smtClean="0"/>
              <a:t>falx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cerebri</a:t>
            </a:r>
            <a:r>
              <a:rPr lang="en-US" sz="2400" b="1" i="1" dirty="0" smtClean="0"/>
              <a:t>.</a:t>
            </a:r>
          </a:p>
          <a:p>
            <a:pPr marL="0" indent="0">
              <a:buNone/>
            </a:pPr>
            <a:r>
              <a:rPr lang="en-US" sz="2400" dirty="0" smtClean="0"/>
              <a:t> </a:t>
            </a:r>
          </a:p>
          <a:p>
            <a:pPr marL="0" indent="0">
              <a:buNone/>
            </a:pPr>
            <a:endParaRPr lang="en-US" sz="2400" b="1" u="sng" dirty="0"/>
          </a:p>
        </p:txBody>
      </p:sp>
    </p:spTree>
    <p:extLst>
      <p:ext uri="{BB962C8B-B14F-4D97-AF65-F5344CB8AC3E}">
        <p14:creationId xmlns:p14="http://schemas.microsoft.com/office/powerpoint/2010/main" val="1162238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2" r="594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417054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rci.rutgers.edu/~uzwiak/AnatPhys/APFallLect9_files/image0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44724"/>
            <a:ext cx="7680176" cy="5760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233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Middle Cranial Fossa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Consists of small median part (body of sphenoid) and large lateral parts (contains the temporal lobes of the cerebral hemisphere).</a:t>
            </a:r>
          </a:p>
          <a:p>
            <a:r>
              <a:rPr lang="en-US" sz="2000" b="1" u="sng" dirty="0" smtClean="0"/>
              <a:t>Anteriorly</a:t>
            </a:r>
            <a:r>
              <a:rPr lang="en-US" sz="2000" dirty="0" smtClean="0"/>
              <a:t>:  lesser wing of sphenoid</a:t>
            </a:r>
          </a:p>
          <a:p>
            <a:r>
              <a:rPr lang="en-US" sz="2000" b="1" u="sng" dirty="0" smtClean="0"/>
              <a:t>Posteriorly: </a:t>
            </a:r>
            <a:r>
              <a:rPr lang="en-US" sz="2000" dirty="0" smtClean="0"/>
              <a:t>superior border of the  petrous part of the temporal bone.</a:t>
            </a:r>
          </a:p>
          <a:p>
            <a:r>
              <a:rPr lang="en-US" sz="2000" b="1" u="sng" dirty="0" smtClean="0"/>
              <a:t>Laterally:</a:t>
            </a:r>
          </a:p>
          <a:p>
            <a:r>
              <a:rPr lang="en-US" sz="2000" b="1" dirty="0" smtClean="0"/>
              <a:t>A</a:t>
            </a:r>
            <a:r>
              <a:rPr lang="en-US" sz="2000" dirty="0"/>
              <a:t>.</a:t>
            </a:r>
            <a:r>
              <a:rPr lang="en-US" sz="2000" dirty="0" smtClean="0"/>
              <a:t> squamous part of the temporal bone</a:t>
            </a:r>
          </a:p>
          <a:p>
            <a:r>
              <a:rPr lang="en-US" sz="2000" b="1" dirty="0" smtClean="0"/>
              <a:t>B</a:t>
            </a:r>
            <a:r>
              <a:rPr lang="en-US" sz="2000" dirty="0" smtClean="0"/>
              <a:t>. The greater wing of sphenoid  </a:t>
            </a:r>
          </a:p>
          <a:p>
            <a:r>
              <a:rPr lang="en-US" sz="2000" b="1" dirty="0" smtClean="0"/>
              <a:t>C</a:t>
            </a:r>
            <a:r>
              <a:rPr lang="en-US" sz="2000" dirty="0" smtClean="0"/>
              <a:t>. The parietal bone</a:t>
            </a:r>
          </a:p>
          <a:p>
            <a:r>
              <a:rPr lang="en-US" sz="2000" b="1" u="sng" dirty="0" smtClean="0"/>
              <a:t>Floor</a:t>
            </a:r>
          </a:p>
          <a:p>
            <a:r>
              <a:rPr lang="en-US" sz="2000" dirty="0" smtClean="0"/>
              <a:t> </a:t>
            </a:r>
            <a:r>
              <a:rPr lang="en-US" sz="2000" b="1" dirty="0" smtClean="0"/>
              <a:t>A</a:t>
            </a:r>
            <a:r>
              <a:rPr lang="en-US" sz="2000" dirty="0" smtClean="0"/>
              <a:t>. The greater wing of sphenoid.</a:t>
            </a:r>
          </a:p>
          <a:p>
            <a:r>
              <a:rPr lang="en-US" sz="2000" b="1" dirty="0" smtClean="0"/>
              <a:t>B</a:t>
            </a:r>
            <a:r>
              <a:rPr lang="en-US" sz="2000" dirty="0" smtClean="0"/>
              <a:t>. Squamous and petrous parts of temporal bone.</a:t>
            </a:r>
          </a:p>
          <a:p>
            <a:r>
              <a:rPr lang="en-US" sz="2000" b="1" u="sng" dirty="0" smtClean="0"/>
              <a:t>Medially</a:t>
            </a:r>
            <a:r>
              <a:rPr lang="en-US" sz="2000" dirty="0" smtClean="0"/>
              <a:t> is formed by the body of the sphenoid.</a:t>
            </a:r>
          </a:p>
          <a:p>
            <a:endParaRPr lang="en-US" sz="2000" b="1" u="sng" dirty="0" smtClean="0"/>
          </a:p>
          <a:p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738285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sony\Desktop\anatomy pictures\cranial-base-interior-surface-foramen-skull-base_medical5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26" y="116632"/>
            <a:ext cx="8959565" cy="655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2759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Posterior Cranial Fossa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864" y="1935480"/>
            <a:ext cx="8229600" cy="438912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It lodges cerebellum, pons, and medulla oblongata(hindbrain). </a:t>
            </a:r>
          </a:p>
          <a:p>
            <a:r>
              <a:rPr lang="en-US" sz="2400" b="1" u="sng" dirty="0" smtClean="0"/>
              <a:t>Anteriorly</a:t>
            </a:r>
            <a:r>
              <a:rPr lang="en-US" sz="2400" dirty="0" smtClean="0"/>
              <a:t> Superior border of petrous part of temporal bone.</a:t>
            </a:r>
          </a:p>
          <a:p>
            <a:r>
              <a:rPr lang="en-US" sz="2400" b="1" u="sng" dirty="0" smtClean="0"/>
              <a:t>Posteriorly:</a:t>
            </a:r>
            <a:r>
              <a:rPr lang="en-US" sz="2400" dirty="0" smtClean="0"/>
              <a:t> Internal surface of the squamous part of the occipital bone.</a:t>
            </a:r>
          </a:p>
          <a:p>
            <a:r>
              <a:rPr lang="en-US" sz="2400" b="1" u="sng" dirty="0" smtClean="0"/>
              <a:t>Floor:</a:t>
            </a:r>
            <a:r>
              <a:rPr lang="en-US" sz="2400" dirty="0" smtClean="0"/>
              <a:t> basilar, condylar and squamous part of the occipital bone.</a:t>
            </a:r>
          </a:p>
          <a:p>
            <a:r>
              <a:rPr lang="en-US" sz="2400" b="1" u="sng" dirty="0" smtClean="0"/>
              <a:t>Roof:</a:t>
            </a:r>
            <a:r>
              <a:rPr lang="en-US" sz="2400" dirty="0" smtClean="0"/>
              <a:t> Fold of </a:t>
            </a:r>
            <a:r>
              <a:rPr lang="en-US" sz="2400" dirty="0" err="1" smtClean="0"/>
              <a:t>dura</a:t>
            </a:r>
            <a:r>
              <a:rPr lang="en-US" sz="2400" dirty="0" smtClean="0"/>
              <a:t>, the tentorium </a:t>
            </a:r>
            <a:r>
              <a:rPr lang="en-US" sz="2400" dirty="0" err="1" smtClean="0"/>
              <a:t>cerebelli</a:t>
            </a:r>
            <a:r>
              <a:rPr lang="en-US" sz="2400" dirty="0" smtClean="0"/>
              <a:t>, which intervenes between the cerebellum below and occipital lobes of the cerebral hemispheres above.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78313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t3.gstatic.com/images?q=tbn:ANd9GcTa3oKKdJ1ZYrzVXzA1wAmj_HcKuZHIRCH3dQX4ZxCqTjSsdWz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76672"/>
            <a:ext cx="4674050" cy="6264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7147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Major Skull Base foramina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i="1" dirty="0"/>
              <a:t>A</a:t>
            </a:r>
            <a:r>
              <a:rPr lang="en-US" sz="3200" b="1" i="1" dirty="0" smtClean="0"/>
              <a:t>nterior </a:t>
            </a:r>
            <a:r>
              <a:rPr lang="en-US" sz="3200" b="1" i="1" dirty="0"/>
              <a:t>cranial </a:t>
            </a:r>
            <a:r>
              <a:rPr lang="en-US" sz="3200" b="1" i="1" dirty="0" smtClean="0"/>
              <a:t>fossa:</a:t>
            </a:r>
          </a:p>
          <a:p>
            <a:r>
              <a:rPr lang="en-US" sz="2400" b="1" u="sng" dirty="0" smtClean="0"/>
              <a:t>A. </a:t>
            </a:r>
            <a:r>
              <a:rPr lang="en-US" sz="2400" b="1" u="sng" dirty="0"/>
              <a:t>C</a:t>
            </a:r>
            <a:r>
              <a:rPr lang="en-US" sz="2400" b="1" u="sng" dirty="0" smtClean="0"/>
              <a:t>ribriform plate</a:t>
            </a:r>
            <a:r>
              <a:rPr lang="en-US" sz="2400" b="1" u="sng" dirty="0"/>
              <a:t> </a:t>
            </a:r>
            <a:r>
              <a:rPr lang="en-US" sz="2400" b="1" u="sng" dirty="0" smtClean="0"/>
              <a:t>of </a:t>
            </a:r>
            <a:r>
              <a:rPr lang="en-US" sz="2400" b="1" u="sng" dirty="0" err="1" smtClean="0"/>
              <a:t>ethmoid</a:t>
            </a:r>
            <a:r>
              <a:rPr lang="en-US" sz="2400" b="1" u="sng" dirty="0" smtClean="0"/>
              <a:t> bone </a:t>
            </a:r>
            <a:r>
              <a:rPr lang="en-US" sz="2400" dirty="0" smtClean="0"/>
              <a:t>which transmits </a:t>
            </a:r>
            <a:r>
              <a:rPr lang="en-US" sz="2400" b="1" i="1" dirty="0" smtClean="0"/>
              <a:t>olfactory </a:t>
            </a:r>
            <a:r>
              <a:rPr lang="en-US" sz="2400" b="1" i="1" dirty="0"/>
              <a:t>nerve bundles (</a:t>
            </a:r>
            <a:r>
              <a:rPr lang="en-US" sz="2400" b="1" i="1" dirty="0" smtClean="0"/>
              <a:t>I).</a:t>
            </a:r>
          </a:p>
          <a:p>
            <a:r>
              <a:rPr lang="en-US" sz="2400" b="1" u="sng" dirty="0" smtClean="0"/>
              <a:t>B. </a:t>
            </a:r>
            <a:r>
              <a:rPr lang="en-US" sz="2400" b="1" u="sng" dirty="0"/>
              <a:t>F</a:t>
            </a:r>
            <a:r>
              <a:rPr lang="en-US" sz="2400" b="1" u="sng" dirty="0" smtClean="0"/>
              <a:t>oramen cecum</a:t>
            </a:r>
            <a:r>
              <a:rPr lang="en-US" sz="2400" dirty="0" smtClean="0"/>
              <a:t>, </a:t>
            </a:r>
            <a:r>
              <a:rPr lang="en-US" sz="2400" dirty="0"/>
              <a:t>located between the crista </a:t>
            </a:r>
            <a:r>
              <a:rPr lang="en-US" sz="2400" dirty="0" err="1"/>
              <a:t>galli</a:t>
            </a:r>
            <a:r>
              <a:rPr lang="en-US" sz="2400" dirty="0"/>
              <a:t> and frontal crest, for transmission of small veins from the nose to the superior sagittal sinus. </a:t>
            </a:r>
            <a:endParaRPr lang="en-US" sz="2400" b="1" i="1" dirty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46411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classconnection.s3.amazonaws.com/372/flashcards/1743372/jpg/labled_20view_20of_20floor13596592862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07026"/>
            <a:ext cx="9125015" cy="5850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8554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Middle Cranial Fossa Foramina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5112568"/>
          </a:xfrm>
        </p:spPr>
        <p:txBody>
          <a:bodyPr>
            <a:normAutofit fontScale="92500"/>
          </a:bodyPr>
          <a:lstStyle/>
          <a:p>
            <a:pPr marL="457200" indent="-457200">
              <a:buAutoNum type="arabicPeriod"/>
            </a:pPr>
            <a:r>
              <a:rPr lang="en-US" sz="2400" b="1" u="sng" dirty="0"/>
              <a:t>O</a:t>
            </a:r>
            <a:r>
              <a:rPr lang="en-US" sz="2400" b="1" u="sng" dirty="0" smtClean="0"/>
              <a:t>ptic canal</a:t>
            </a:r>
            <a:r>
              <a:rPr lang="en-US" sz="2000" dirty="0" smtClean="0"/>
              <a:t>: which transmits ophthalmic artery and optic </a:t>
            </a:r>
            <a:r>
              <a:rPr lang="en-US" sz="2000" dirty="0"/>
              <a:t>nerve (II</a:t>
            </a:r>
            <a:r>
              <a:rPr lang="en-US" sz="2000" dirty="0" smtClean="0"/>
              <a:t>).</a:t>
            </a:r>
          </a:p>
          <a:p>
            <a:pPr marL="457200" indent="-457200">
              <a:buAutoNum type="arabicPeriod"/>
            </a:pPr>
            <a:r>
              <a:rPr lang="en-US" sz="2400" b="1" u="sng" dirty="0" smtClean="0"/>
              <a:t>superior </a:t>
            </a:r>
            <a:r>
              <a:rPr lang="en-US" sz="2400" b="1" u="sng" dirty="0"/>
              <a:t>orbital </a:t>
            </a:r>
            <a:r>
              <a:rPr lang="en-US" sz="2400" b="1" u="sng" dirty="0" smtClean="0"/>
              <a:t>fissure: </a:t>
            </a:r>
            <a:r>
              <a:rPr lang="en-US" sz="2000" dirty="0" smtClean="0"/>
              <a:t>which transmits the following structures:</a:t>
            </a:r>
          </a:p>
          <a:p>
            <a:pPr marL="457200" indent="-457200">
              <a:buAutoNum type="alphaUcPeriod"/>
            </a:pPr>
            <a:r>
              <a:rPr lang="en-US" sz="2000" dirty="0" smtClean="0"/>
              <a:t>superior </a:t>
            </a:r>
            <a:r>
              <a:rPr lang="en-US" sz="2000" dirty="0"/>
              <a:t>ophthalmic </a:t>
            </a:r>
            <a:r>
              <a:rPr lang="en-US" sz="2000" dirty="0" smtClean="0"/>
              <a:t>vein.</a:t>
            </a:r>
          </a:p>
          <a:p>
            <a:pPr marL="457200" indent="-457200">
              <a:buAutoNum type="alphaUcPeriod"/>
            </a:pPr>
            <a:r>
              <a:rPr lang="en-US" sz="2000" dirty="0" err="1" smtClean="0"/>
              <a:t>oculomotor</a:t>
            </a:r>
            <a:r>
              <a:rPr lang="en-US" sz="2000" dirty="0" smtClean="0"/>
              <a:t> </a:t>
            </a:r>
            <a:r>
              <a:rPr lang="en-US" sz="2000" dirty="0"/>
              <a:t>nerve (</a:t>
            </a:r>
            <a:r>
              <a:rPr lang="en-US" sz="2000" dirty="0" smtClean="0"/>
              <a:t>III).</a:t>
            </a:r>
          </a:p>
          <a:p>
            <a:pPr marL="457200" indent="-457200">
              <a:buAutoNum type="alphaUcPeriod"/>
            </a:pPr>
            <a:r>
              <a:rPr lang="en-US" sz="2000" dirty="0" smtClean="0"/>
              <a:t>trochlear </a:t>
            </a:r>
            <a:r>
              <a:rPr lang="en-US" sz="2000" dirty="0"/>
              <a:t>nerve (</a:t>
            </a:r>
            <a:r>
              <a:rPr lang="en-US" sz="2000" dirty="0" smtClean="0"/>
              <a:t>IV).</a:t>
            </a:r>
          </a:p>
          <a:p>
            <a:pPr marL="457200" indent="-457200">
              <a:buAutoNum type="alphaUcPeriod"/>
            </a:pPr>
            <a:r>
              <a:rPr lang="en-US" sz="2000" dirty="0" smtClean="0"/>
              <a:t>lacrimal</a:t>
            </a:r>
            <a:r>
              <a:rPr lang="en-US" sz="2000" dirty="0"/>
              <a:t>, frontal and </a:t>
            </a:r>
            <a:r>
              <a:rPr lang="en-US" sz="2000" dirty="0" err="1"/>
              <a:t>nasociliary</a:t>
            </a:r>
            <a:r>
              <a:rPr lang="en-US" sz="2000" dirty="0"/>
              <a:t> branches of ophthalmic nerve (</a:t>
            </a:r>
            <a:r>
              <a:rPr lang="en-US" sz="2000" dirty="0" smtClean="0"/>
              <a:t>V1).</a:t>
            </a:r>
          </a:p>
          <a:p>
            <a:pPr marL="457200" indent="-457200">
              <a:buAutoNum type="alphaUcPeriod"/>
            </a:pPr>
            <a:r>
              <a:rPr lang="en-US" sz="2000" dirty="0" err="1" smtClean="0"/>
              <a:t>abducent</a:t>
            </a:r>
            <a:r>
              <a:rPr lang="en-US" sz="2000" dirty="0" smtClean="0"/>
              <a:t> </a:t>
            </a:r>
            <a:r>
              <a:rPr lang="en-US" sz="2000" dirty="0"/>
              <a:t>nerve (VI</a:t>
            </a:r>
            <a:r>
              <a:rPr lang="en-US" sz="2000" dirty="0" smtClean="0"/>
              <a:t>).</a:t>
            </a:r>
          </a:p>
          <a:p>
            <a:pPr marL="0" indent="0">
              <a:buNone/>
            </a:pPr>
            <a:r>
              <a:rPr lang="en-US" sz="2400" b="1" u="sng" dirty="0" smtClean="0"/>
              <a:t>3. Inferior </a:t>
            </a:r>
            <a:r>
              <a:rPr lang="en-US" sz="2400" b="1" u="sng" dirty="0"/>
              <a:t>orbital </a:t>
            </a:r>
            <a:r>
              <a:rPr lang="en-US" sz="2400" b="1" u="sng" dirty="0" smtClean="0"/>
              <a:t>fissure: </a:t>
            </a:r>
            <a:r>
              <a:rPr lang="en-US" sz="2000" dirty="0" smtClean="0"/>
              <a:t>Transmits mainly the maxillary nerve (</a:t>
            </a:r>
            <a:r>
              <a:rPr lang="en-US" sz="2000" dirty="0" err="1" smtClean="0"/>
              <a:t>Vb</a:t>
            </a:r>
            <a:r>
              <a:rPr lang="en-US" sz="2000" dirty="0" smtClean="0"/>
              <a:t>). Also it transmits the following structures</a:t>
            </a:r>
          </a:p>
          <a:p>
            <a:pPr marL="0" indent="0">
              <a:buNone/>
            </a:pPr>
            <a:r>
              <a:rPr lang="en-US" sz="2000" dirty="0" smtClean="0"/>
              <a:t>A. Inferior </a:t>
            </a:r>
            <a:r>
              <a:rPr lang="en-US" sz="2000" dirty="0"/>
              <a:t>ophthalmic veins</a:t>
            </a:r>
          </a:p>
          <a:p>
            <a:pPr marL="0" indent="0">
              <a:buNone/>
            </a:pPr>
            <a:r>
              <a:rPr lang="en-US" sz="2000" dirty="0" smtClean="0"/>
              <a:t>B. </a:t>
            </a:r>
            <a:r>
              <a:rPr lang="en-US" sz="2000" dirty="0" err="1" smtClean="0"/>
              <a:t>Infraorbital</a:t>
            </a:r>
            <a:r>
              <a:rPr lang="en-US" sz="2000" dirty="0" smtClean="0"/>
              <a:t> artery.</a:t>
            </a:r>
          </a:p>
          <a:p>
            <a:pPr marL="0" indent="0">
              <a:buNone/>
            </a:pPr>
            <a:r>
              <a:rPr lang="en-US" sz="2000" dirty="0" smtClean="0"/>
              <a:t>C. </a:t>
            </a:r>
            <a:r>
              <a:rPr lang="en-US" sz="2000" dirty="0" err="1" smtClean="0"/>
              <a:t>Infraorbital</a:t>
            </a:r>
            <a:r>
              <a:rPr lang="en-US" sz="2000" dirty="0" smtClean="0"/>
              <a:t> vein.</a:t>
            </a: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D. </a:t>
            </a:r>
            <a:r>
              <a:rPr lang="en-US" sz="2000" dirty="0" err="1" smtClean="0"/>
              <a:t>zygomatic</a:t>
            </a:r>
            <a:r>
              <a:rPr lang="en-US" sz="2000" dirty="0" smtClean="0"/>
              <a:t> nerve.</a:t>
            </a: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E. Orbital </a:t>
            </a:r>
            <a:r>
              <a:rPr lang="en-US" sz="2000" dirty="0"/>
              <a:t>branches of </a:t>
            </a:r>
            <a:r>
              <a:rPr lang="en-US" sz="2000" dirty="0" err="1"/>
              <a:t>pterygopalatine</a:t>
            </a:r>
            <a:r>
              <a:rPr lang="en-US" sz="2000" dirty="0"/>
              <a:t> ganglion</a:t>
            </a:r>
          </a:p>
          <a:p>
            <a:pPr marL="0" indent="0">
              <a:buNone/>
            </a:pPr>
            <a:endParaRPr lang="en-US" sz="2000" dirty="0"/>
          </a:p>
          <a:p>
            <a:pPr marL="457200" indent="-457200">
              <a:buAutoNum type="arabicPeriod"/>
            </a:pPr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17249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u="sng" dirty="0" smtClean="0"/>
              <a:t>4. Foramen </a:t>
            </a:r>
            <a:r>
              <a:rPr lang="en-US" sz="2400" b="1" u="sng" dirty="0" err="1" smtClean="0"/>
              <a:t>rotundum</a:t>
            </a:r>
            <a:r>
              <a:rPr lang="en-US" sz="2400" b="1" dirty="0" smtClean="0"/>
              <a:t>: </a:t>
            </a:r>
            <a:r>
              <a:rPr lang="en-US" sz="2000" dirty="0" smtClean="0"/>
              <a:t>located in the </a:t>
            </a:r>
            <a:r>
              <a:rPr lang="en-US" sz="2000" dirty="0" err="1" smtClean="0"/>
              <a:t>shenoid</a:t>
            </a:r>
            <a:r>
              <a:rPr lang="en-US" sz="2000" dirty="0" smtClean="0"/>
              <a:t> bone. It transmits maxillary nerve (</a:t>
            </a:r>
            <a:r>
              <a:rPr lang="en-US" sz="2000" dirty="0" err="1" smtClean="0"/>
              <a:t>Vb</a:t>
            </a:r>
            <a:r>
              <a:rPr lang="en-US" sz="2000" dirty="0" smtClean="0"/>
              <a:t>).</a:t>
            </a:r>
          </a:p>
          <a:p>
            <a:pPr marL="0" indent="0">
              <a:buNone/>
            </a:pPr>
            <a:r>
              <a:rPr lang="en-US" sz="2400" b="1" u="sng" dirty="0" smtClean="0"/>
              <a:t>5. Foramen </a:t>
            </a:r>
            <a:r>
              <a:rPr lang="en-US" sz="2400" b="1" u="sng" dirty="0" err="1" smtClean="0"/>
              <a:t>Ovale</a:t>
            </a:r>
            <a:r>
              <a:rPr lang="en-US" sz="2000" dirty="0" smtClean="0"/>
              <a:t>: transmits </a:t>
            </a:r>
          </a:p>
          <a:p>
            <a:pPr marL="457200" indent="-457200">
              <a:buAutoNum type="alphaUcPeriod"/>
            </a:pPr>
            <a:r>
              <a:rPr lang="en-US" sz="2000" dirty="0" smtClean="0"/>
              <a:t>Mandibular nerve: (</a:t>
            </a:r>
            <a:r>
              <a:rPr lang="en-US" sz="2000" dirty="0" err="1" smtClean="0"/>
              <a:t>Vc</a:t>
            </a:r>
            <a:r>
              <a:rPr lang="en-US" sz="2000" dirty="0" smtClean="0"/>
              <a:t>) (Mainly).</a:t>
            </a:r>
          </a:p>
          <a:p>
            <a:pPr marL="457200" indent="-457200">
              <a:buAutoNum type="alphaUcPeriod"/>
            </a:pPr>
            <a:r>
              <a:rPr lang="en-US" sz="2000" dirty="0" smtClean="0"/>
              <a:t>Lesser </a:t>
            </a:r>
            <a:r>
              <a:rPr lang="en-US" sz="2000" dirty="0" err="1" smtClean="0"/>
              <a:t>petrosal</a:t>
            </a:r>
            <a:r>
              <a:rPr lang="en-US" sz="2000" dirty="0" smtClean="0"/>
              <a:t> nerve.</a:t>
            </a:r>
          </a:p>
          <a:p>
            <a:pPr marL="457200" indent="-457200">
              <a:buAutoNum type="alphaUcPeriod"/>
            </a:pPr>
            <a:r>
              <a:rPr lang="en-US" sz="2000" dirty="0" smtClean="0"/>
              <a:t>Accessory meningeal artery.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400" b="1" u="sng" dirty="0" smtClean="0"/>
              <a:t>6. Foramen </a:t>
            </a:r>
            <a:r>
              <a:rPr lang="en-US" sz="2400" b="1" u="sng" dirty="0" err="1" smtClean="0"/>
              <a:t>Lacerum</a:t>
            </a:r>
            <a:r>
              <a:rPr lang="en-US" sz="2400" b="1" u="sng" dirty="0" smtClean="0"/>
              <a:t>:</a:t>
            </a:r>
          </a:p>
          <a:p>
            <a:pPr marL="457200" indent="-457200">
              <a:buAutoNum type="alphaUcPeriod"/>
            </a:pPr>
            <a:r>
              <a:rPr lang="en-US" sz="2000" dirty="0" smtClean="0"/>
              <a:t>Artery of the </a:t>
            </a:r>
            <a:r>
              <a:rPr lang="en-US" sz="2000" dirty="0" err="1" smtClean="0"/>
              <a:t>pterygoid</a:t>
            </a:r>
            <a:r>
              <a:rPr lang="en-US" sz="2000" dirty="0" smtClean="0"/>
              <a:t> canal.</a:t>
            </a:r>
          </a:p>
          <a:p>
            <a:pPr marL="457200" indent="-457200">
              <a:buAutoNum type="alphaUcPeriod"/>
            </a:pPr>
            <a:r>
              <a:rPr lang="en-US" sz="2000" dirty="0" smtClean="0"/>
              <a:t>Greater </a:t>
            </a:r>
            <a:r>
              <a:rPr lang="en-US" sz="2000" dirty="0" err="1" smtClean="0"/>
              <a:t>petrosal</a:t>
            </a:r>
            <a:r>
              <a:rPr lang="en-US" sz="2000" dirty="0" smtClean="0"/>
              <a:t> nerve.</a:t>
            </a:r>
          </a:p>
          <a:p>
            <a:pPr marL="457200" indent="-457200">
              <a:buAutoNum type="alphaUcPeriod"/>
            </a:pPr>
            <a:r>
              <a:rPr lang="en-US" sz="2000" dirty="0" smtClean="0"/>
              <a:t>Internal carotid artery traverse the upper third. </a:t>
            </a:r>
          </a:p>
          <a:p>
            <a:pPr marL="457200" indent="-457200">
              <a:buAutoNum type="alphaUcPeriod"/>
            </a:pPr>
            <a:endParaRPr lang="en-US" sz="2000" dirty="0"/>
          </a:p>
          <a:p>
            <a:pPr marL="0" indent="0">
              <a:buNone/>
            </a:pPr>
            <a:r>
              <a:rPr lang="en-US" sz="2400" b="1" u="sng" dirty="0" smtClean="0"/>
              <a:t>7. Foramen </a:t>
            </a:r>
            <a:r>
              <a:rPr lang="en-US" sz="2400" b="1" u="sng" dirty="0" err="1" smtClean="0"/>
              <a:t>Spinosum</a:t>
            </a:r>
            <a:r>
              <a:rPr lang="en-US" sz="2400" b="1" u="sng" dirty="0" smtClean="0"/>
              <a:t>:</a:t>
            </a:r>
          </a:p>
          <a:p>
            <a:pPr marL="0" indent="0">
              <a:buNone/>
            </a:pPr>
            <a:r>
              <a:rPr lang="en-US" sz="2000" dirty="0" smtClean="0"/>
              <a:t>A. Middle meningeal artery (mainly).</a:t>
            </a:r>
          </a:p>
          <a:p>
            <a:pPr marL="0" indent="0">
              <a:buNone/>
            </a:pPr>
            <a:r>
              <a:rPr lang="en-US" sz="2000" dirty="0" smtClean="0"/>
              <a:t>B. </a:t>
            </a:r>
            <a:r>
              <a:rPr lang="en-US" sz="2000" dirty="0"/>
              <a:t>M</a:t>
            </a:r>
            <a:r>
              <a:rPr lang="en-US" sz="2000" dirty="0" smtClean="0"/>
              <a:t>eningeal </a:t>
            </a:r>
            <a:r>
              <a:rPr lang="en-US" sz="2000" dirty="0"/>
              <a:t>branch of the mandibular nerve (V3</a:t>
            </a:r>
            <a:r>
              <a:rPr lang="en-US" sz="2000" dirty="0" smtClean="0"/>
              <a:t>).</a:t>
            </a: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57200" y="3360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7056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Posterior Cranial Fossa Foramina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9685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dirty="0" smtClean="0"/>
              <a:t>   </a:t>
            </a:r>
            <a:r>
              <a:rPr lang="en-US" sz="2400" b="1" u="sng" dirty="0" smtClean="0"/>
              <a:t>  1. </a:t>
            </a:r>
            <a:r>
              <a:rPr lang="en-US" sz="2400" b="1" u="sng" dirty="0"/>
              <a:t>I</a:t>
            </a:r>
            <a:r>
              <a:rPr lang="en-US" sz="2400" b="1" u="sng" dirty="0" smtClean="0"/>
              <a:t>nternal </a:t>
            </a:r>
            <a:r>
              <a:rPr lang="en-US" sz="2400" b="1" u="sng" dirty="0"/>
              <a:t>acoustic </a:t>
            </a:r>
            <a:r>
              <a:rPr lang="en-US" sz="2400" b="1" u="sng" dirty="0" smtClean="0"/>
              <a:t>meatus</a:t>
            </a:r>
            <a:r>
              <a:rPr lang="en-US" sz="2000" dirty="0" smtClean="0"/>
              <a:t>, transmits the following structures.</a:t>
            </a:r>
          </a:p>
          <a:p>
            <a:pPr marL="0" indent="0">
              <a:buNone/>
            </a:pPr>
            <a:r>
              <a:rPr lang="en-US" sz="2000" dirty="0" smtClean="0"/>
              <a:t>A. Labyrinthine artery branch of basilar art. </a:t>
            </a:r>
          </a:p>
          <a:p>
            <a:pPr marL="0" indent="0">
              <a:buNone/>
            </a:pPr>
            <a:r>
              <a:rPr lang="en-US" sz="2000" dirty="0" smtClean="0"/>
              <a:t>B. </a:t>
            </a:r>
            <a:r>
              <a:rPr lang="en-US" sz="2000" dirty="0"/>
              <a:t>F</a:t>
            </a:r>
            <a:r>
              <a:rPr lang="en-US" sz="2000" dirty="0" smtClean="0"/>
              <a:t>acial </a:t>
            </a:r>
            <a:r>
              <a:rPr lang="en-US" sz="2000" dirty="0"/>
              <a:t>nerve (VII</a:t>
            </a:r>
            <a:r>
              <a:rPr lang="en-US" sz="2000" dirty="0" smtClean="0"/>
              <a:t>).</a:t>
            </a:r>
          </a:p>
          <a:p>
            <a:pPr marL="0" indent="0">
              <a:buNone/>
            </a:pPr>
            <a:r>
              <a:rPr lang="en-US" sz="2000" dirty="0" smtClean="0"/>
              <a:t>C. </a:t>
            </a:r>
            <a:r>
              <a:rPr lang="en-US" sz="2000" dirty="0" err="1"/>
              <a:t>V</a:t>
            </a:r>
            <a:r>
              <a:rPr lang="en-US" sz="2000" dirty="0" err="1" smtClean="0"/>
              <a:t>estibulocochlear</a:t>
            </a:r>
            <a:r>
              <a:rPr lang="en-US" sz="2000" dirty="0" smtClean="0"/>
              <a:t> </a:t>
            </a:r>
            <a:r>
              <a:rPr lang="en-US" sz="2000" dirty="0"/>
              <a:t>nerve (VIII</a:t>
            </a:r>
            <a:r>
              <a:rPr lang="en-US" sz="2000" dirty="0" smtClean="0"/>
              <a:t>).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400" b="1" u="sng" dirty="0" smtClean="0"/>
              <a:t>    2. Jugular foramen</a:t>
            </a:r>
            <a:r>
              <a:rPr lang="en-US" sz="2000" dirty="0" smtClean="0"/>
              <a:t>, transmits: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000" dirty="0" smtClean="0"/>
              <a:t>Internal </a:t>
            </a:r>
            <a:r>
              <a:rPr lang="en-US" sz="2000" dirty="0"/>
              <a:t>jugular </a:t>
            </a:r>
            <a:r>
              <a:rPr lang="en-US" sz="2000" dirty="0" smtClean="0"/>
              <a:t>vein</a:t>
            </a:r>
            <a:r>
              <a:rPr lang="en-US" sz="2000" dirty="0"/>
              <a:t>.</a:t>
            </a:r>
            <a:endParaRPr lang="en-US" sz="20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2000" dirty="0" smtClean="0"/>
              <a:t>Inferior </a:t>
            </a:r>
            <a:r>
              <a:rPr lang="en-US" sz="2000" dirty="0" err="1"/>
              <a:t>petrosal</a:t>
            </a:r>
            <a:r>
              <a:rPr lang="en-US" sz="2000" dirty="0"/>
              <a:t> </a:t>
            </a:r>
            <a:r>
              <a:rPr lang="en-US" sz="2000" dirty="0" smtClean="0"/>
              <a:t>sinus.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000" dirty="0" smtClean="0"/>
              <a:t>Large sigmoid sinus, turns down to the foramen to become </a:t>
            </a:r>
            <a:r>
              <a:rPr lang="en-US" sz="2000" b="1" i="1" dirty="0" smtClean="0"/>
              <a:t>Internal jugular vein.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000" dirty="0" smtClean="0"/>
              <a:t>glossopharyngeal </a:t>
            </a:r>
            <a:r>
              <a:rPr lang="en-US" sz="2000" dirty="0"/>
              <a:t>nerve (IX</a:t>
            </a:r>
            <a:r>
              <a:rPr lang="en-US" sz="2000" dirty="0" smtClean="0"/>
              <a:t>).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000" dirty="0" smtClean="0"/>
              <a:t> </a:t>
            </a:r>
            <a:r>
              <a:rPr lang="en-US" sz="2000" dirty="0" err="1"/>
              <a:t>vagus</a:t>
            </a:r>
            <a:r>
              <a:rPr lang="en-US" sz="2000" dirty="0"/>
              <a:t> nerve (X</a:t>
            </a:r>
            <a:r>
              <a:rPr lang="en-US" sz="2000" dirty="0" smtClean="0"/>
              <a:t>).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000" dirty="0" smtClean="0"/>
              <a:t> </a:t>
            </a:r>
            <a:r>
              <a:rPr lang="en-US" sz="2000" dirty="0"/>
              <a:t>accessory nerve (XI</a:t>
            </a:r>
            <a:r>
              <a:rPr lang="en-US" sz="2000" dirty="0" smtClean="0"/>
              <a:t>).</a:t>
            </a: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8378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208224"/>
            <a:ext cx="8229600" cy="5649491"/>
          </a:xfrm>
        </p:spPr>
        <p:txBody>
          <a:bodyPr/>
          <a:lstStyle/>
          <a:p>
            <a:pPr marL="457200" lvl="1" indent="0">
              <a:buNone/>
            </a:pPr>
            <a:r>
              <a:rPr lang="en-US" b="1" u="sng" dirty="0" smtClean="0"/>
              <a:t>3. Hypoglossal canal</a:t>
            </a:r>
            <a:r>
              <a:rPr lang="en-US" b="1" u="sng" dirty="0"/>
              <a:t> </a:t>
            </a:r>
            <a:r>
              <a:rPr lang="en-US" dirty="0" smtClean="0"/>
              <a:t>transmits hypoglossal </a:t>
            </a:r>
            <a:r>
              <a:rPr lang="en-US" dirty="0"/>
              <a:t>nerve (XII</a:t>
            </a:r>
            <a:r>
              <a:rPr lang="en-US" dirty="0" smtClean="0"/>
              <a:t>). </a:t>
            </a:r>
          </a:p>
          <a:p>
            <a:pPr marL="457200" lvl="1" indent="0">
              <a:buNone/>
            </a:pPr>
            <a:r>
              <a:rPr lang="en-US" b="1" u="sng" dirty="0" smtClean="0"/>
              <a:t>4. Foramen magnum</a:t>
            </a:r>
            <a:r>
              <a:rPr lang="en-US" dirty="0" smtClean="0"/>
              <a:t>, transmits:</a:t>
            </a:r>
          </a:p>
          <a:p>
            <a:pPr marL="971550" lvl="1" indent="-514350">
              <a:buAutoNum type="alphaUcPeriod"/>
            </a:pPr>
            <a:r>
              <a:rPr lang="en-US" dirty="0" smtClean="0"/>
              <a:t>Anterior </a:t>
            </a:r>
            <a:r>
              <a:rPr lang="en-US" dirty="0"/>
              <a:t>and posterior spinal </a:t>
            </a:r>
            <a:r>
              <a:rPr lang="en-US" dirty="0" smtClean="0"/>
              <a:t>arteries.</a:t>
            </a:r>
          </a:p>
          <a:p>
            <a:pPr marL="971550" lvl="1" indent="-514350">
              <a:buAutoNum type="alphaUcPeriod"/>
            </a:pPr>
            <a:r>
              <a:rPr lang="en-US" dirty="0" smtClean="0"/>
              <a:t> </a:t>
            </a:r>
            <a:r>
              <a:rPr lang="en-US" dirty="0"/>
              <a:t>V</a:t>
            </a:r>
            <a:r>
              <a:rPr lang="en-US" dirty="0" smtClean="0"/>
              <a:t>ertebral arteries.</a:t>
            </a:r>
          </a:p>
          <a:p>
            <a:pPr marL="971550" lvl="1" indent="-514350">
              <a:buAutoNum type="alphaUcPeriod"/>
            </a:pPr>
            <a:r>
              <a:rPr lang="en-US" dirty="0"/>
              <a:t>M</a:t>
            </a:r>
            <a:r>
              <a:rPr lang="en-US" dirty="0" smtClean="0"/>
              <a:t>edulla oblongata.</a:t>
            </a:r>
          </a:p>
          <a:p>
            <a:pPr marL="971550" lvl="1" indent="-514350">
              <a:buAutoNum type="alphaUcPeriod"/>
            </a:pPr>
            <a:r>
              <a:rPr lang="en-US" dirty="0" smtClean="0"/>
              <a:t> </a:t>
            </a:r>
            <a:r>
              <a:rPr lang="en-US" dirty="0"/>
              <a:t>A</a:t>
            </a:r>
            <a:r>
              <a:rPr lang="en-US" dirty="0" smtClean="0"/>
              <a:t>scending </a:t>
            </a:r>
            <a:r>
              <a:rPr lang="en-US" dirty="0"/>
              <a:t>spinal fibers of accessory nerve (XI</a:t>
            </a:r>
            <a:r>
              <a:rPr lang="en-US" dirty="0" smtClean="0"/>
              <a:t>).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b="1" u="sng" dirty="0" smtClean="0"/>
              <a:t>5. </a:t>
            </a:r>
            <a:r>
              <a:rPr lang="en-US" b="1" u="sng" dirty="0" err="1"/>
              <a:t>S</a:t>
            </a:r>
            <a:r>
              <a:rPr lang="en-US" b="1" u="sng" dirty="0" err="1" smtClean="0"/>
              <a:t>tylomastoid</a:t>
            </a:r>
            <a:r>
              <a:rPr lang="en-US" b="1" u="sng" dirty="0" smtClean="0"/>
              <a:t> foramen, </a:t>
            </a:r>
            <a:r>
              <a:rPr lang="en-US" dirty="0" smtClean="0"/>
              <a:t>transmits </a:t>
            </a:r>
            <a:r>
              <a:rPr lang="en-US" dirty="0" err="1" smtClean="0"/>
              <a:t>stylomastoid</a:t>
            </a:r>
            <a:r>
              <a:rPr lang="en-US" dirty="0" smtClean="0"/>
              <a:t> artery and facial </a:t>
            </a:r>
            <a:r>
              <a:rPr lang="en-US" dirty="0"/>
              <a:t>nerve (VII</a:t>
            </a:r>
            <a:r>
              <a:rPr lang="en-US" dirty="0" smtClean="0"/>
              <a:t>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095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1800200"/>
          </a:xfrm>
        </p:spPr>
        <p:txBody>
          <a:bodyPr>
            <a:normAutofit/>
          </a:bodyPr>
          <a:lstStyle/>
          <a:p>
            <a:pPr algn="ctr"/>
            <a:r>
              <a:rPr lang="en-US" sz="5400" dirty="0" smtClean="0"/>
              <a:t>Thank you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8909131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736</TotalTime>
  <Words>717</Words>
  <Application>Microsoft Office PowerPoint</Application>
  <PresentationFormat>عرض على الشاشة (3:4)‏</PresentationFormat>
  <Paragraphs>99</Paragraphs>
  <Slides>17</Slides>
  <Notes>1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18" baseType="lpstr">
      <vt:lpstr>Flow</vt:lpstr>
      <vt:lpstr>Base of The Skull</vt:lpstr>
      <vt:lpstr>عرض تقديمي في PowerPoint</vt:lpstr>
      <vt:lpstr>عرض تقديمي في PowerPoint</vt:lpstr>
      <vt:lpstr>Anterior Cranial Fossa</vt:lpstr>
      <vt:lpstr>عرض تقديمي في PowerPoint</vt:lpstr>
      <vt:lpstr>عرض تقديمي في PowerPoint</vt:lpstr>
      <vt:lpstr>Middle Cranial Fossa</vt:lpstr>
      <vt:lpstr>عرض تقديمي في PowerPoint</vt:lpstr>
      <vt:lpstr>Posterior Cranial Fossa</vt:lpstr>
      <vt:lpstr>عرض تقديمي في PowerPoint</vt:lpstr>
      <vt:lpstr>Major Skull Base foramina</vt:lpstr>
      <vt:lpstr>عرض تقديمي في PowerPoint</vt:lpstr>
      <vt:lpstr>Middle Cranial Fossa Foramina</vt:lpstr>
      <vt:lpstr>عرض تقديمي في PowerPoint</vt:lpstr>
      <vt:lpstr>Posterior Cranial Fossa Foramina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Base of The Skull</dc:title>
  <dc:creator>sony</dc:creator>
  <cp:lastModifiedBy>SONY</cp:lastModifiedBy>
  <cp:revision>46</cp:revision>
  <dcterms:created xsi:type="dcterms:W3CDTF">2014-12-27T20:06:56Z</dcterms:created>
  <dcterms:modified xsi:type="dcterms:W3CDTF">2017-01-16T07:24:20Z</dcterms:modified>
</cp:coreProperties>
</file>