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87" r:id="rId10"/>
    <p:sldId id="290" r:id="rId11"/>
    <p:sldId id="264" r:id="rId12"/>
    <p:sldId id="265" r:id="rId13"/>
    <p:sldId id="266" r:id="rId14"/>
    <p:sldId id="293" r:id="rId15"/>
    <p:sldId id="298" r:id="rId16"/>
    <p:sldId id="267" r:id="rId17"/>
    <p:sldId id="268" r:id="rId18"/>
    <p:sldId id="269" r:id="rId19"/>
    <p:sldId id="270" r:id="rId20"/>
    <p:sldId id="272" r:id="rId21"/>
    <p:sldId id="302" r:id="rId22"/>
    <p:sldId id="273" r:id="rId23"/>
    <p:sldId id="310" r:id="rId24"/>
    <p:sldId id="274" r:id="rId25"/>
    <p:sldId id="317" r:id="rId26"/>
    <p:sldId id="275" r:id="rId27"/>
    <p:sldId id="276" r:id="rId28"/>
    <p:sldId id="278" r:id="rId29"/>
    <p:sldId id="320" r:id="rId30"/>
    <p:sldId id="279" r:id="rId31"/>
    <p:sldId id="280" r:id="rId32"/>
    <p:sldId id="330" r:id="rId33"/>
    <p:sldId id="281" r:id="rId34"/>
    <p:sldId id="282" r:id="rId35"/>
    <p:sldId id="283" r:id="rId36"/>
    <p:sldId id="284" r:id="rId37"/>
    <p:sldId id="285"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7" d="100"/>
          <a:sy n="57" d="100"/>
        </p:scale>
        <p:origin x="1540" y="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69335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00000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59294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55219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31095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56239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09092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5706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78042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12736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55995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6048881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scene3d>
              <a:camera prst="orthographicFront">
                <a:rot lat="0" lon="0" rev="0"/>
              </a:camera>
              <a:lightRig rig="threePt" dir="t"/>
            </a:scene3d>
          </a:bodyPr>
          <a:lstStyle/>
          <a:p>
            <a:r>
              <a:rPr lang="ar-IQ" sz="16600" b="1" dirty="0">
                <a:effectLst>
                  <a:reflection stA="33000" endPos="65000" dir="5400000" sy="-100000" algn="bl" rotWithShape="0"/>
                </a:effectLst>
                <a:ea typeface="Calibri"/>
              </a:rPr>
              <a:t> </a:t>
            </a:r>
            <a:r>
              <a:rPr lang="ar-IQ" sz="13800" b="1"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reflection stA="33000" endPos="65000" dir="5400000" sy="-100000" algn="bl" rotWithShape="0"/>
                </a:effectLst>
                <a:ea typeface="Calibri"/>
              </a:rPr>
              <a:t>الجروح</a:t>
            </a:r>
            <a:endParaRPr lang="en-US" sz="13800" dirty="0">
              <a:solidFill>
                <a:srgbClr val="FFFF00"/>
              </a:solidFill>
              <a:effectLst>
                <a:outerShdw blurRad="41275" dist="20320" dir="1800000" algn="tl" rotWithShape="0">
                  <a:srgbClr val="000000">
                    <a:alpha val="40000"/>
                  </a:srgbClr>
                </a:outerShdw>
                <a:reflection stA="33000" endPos="65000" dir="5400000" sy="-100000" algn="bl" rotWithShape="0"/>
              </a:effectLst>
            </a:endParaRPr>
          </a:p>
        </p:txBody>
      </p:sp>
      <p:sp>
        <p:nvSpPr>
          <p:cNvPr id="2" name="Diagonal Stripe 1"/>
          <p:cNvSpPr/>
          <p:nvPr/>
        </p:nvSpPr>
        <p:spPr>
          <a:xfrm>
            <a:off x="41564" y="2618509"/>
            <a:ext cx="9144000" cy="4191000"/>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a:spcBef>
                <a:spcPct val="20000"/>
              </a:spcBef>
            </a:pPr>
            <a:endParaRPr lang="en-US" sz="9600" b="1" dirty="0">
              <a:solidFill>
                <a:srgbClr val="FF0000"/>
              </a:solidFill>
              <a:effectLst>
                <a:outerShdw blurRad="41275" dist="20320" dir="1800000" algn="tl" rotWithShape="0">
                  <a:srgbClr val="000000">
                    <a:alpha val="40000"/>
                  </a:srgbClr>
                </a:outerShdw>
                <a:reflection stA="33000" endPos="65000" dir="5400000" sy="-100000" algn="bl" rotWithShape="0"/>
              </a:effectLst>
            </a:endParaRPr>
          </a:p>
        </p:txBody>
      </p:sp>
    </p:spTree>
    <p:extLst>
      <p:ext uri="{BB962C8B-B14F-4D97-AF65-F5344CB8AC3E}">
        <p14:creationId xmlns:p14="http://schemas.microsoft.com/office/powerpoint/2010/main" val="247595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lgn="justLow" rtl="1">
              <a:lnSpc>
                <a:spcPct val="115000"/>
              </a:lnSpc>
              <a:spcAft>
                <a:spcPts val="1000"/>
              </a:spcAft>
              <a:buNone/>
            </a:pPr>
            <a:r>
              <a:rPr lang="ar-IQ" b="1" dirty="0">
                <a:solidFill>
                  <a:srgbClr val="FF0000"/>
                </a:solidFill>
                <a:ea typeface="Calibri"/>
              </a:rPr>
              <a:t>الجرح</a:t>
            </a:r>
            <a:r>
              <a:rPr lang="ar-IQ" b="1" dirty="0">
                <a:ea typeface="Calibri"/>
              </a:rPr>
              <a:t> </a:t>
            </a:r>
            <a:r>
              <a:rPr lang="ar-IQ" dirty="0">
                <a:ea typeface="Calibri"/>
              </a:rPr>
              <a:t>بشكل عام هو تفرق في اتصال اي نسيج في الجسم نتيجة لتسليط شدة او قوة خارجية وقد يتخذ اسماء اخرى حسب نوع النسيج فالتفرق في النسيج العظمي يسمى كسر وفي الاحشاء الداخلية يسمى تمزق او تهتك حيوي (</a:t>
            </a:r>
            <a:r>
              <a:rPr lang="en-US" dirty="0">
                <a:effectLst/>
                <a:latin typeface="Book Antiqua"/>
                <a:ea typeface="Calibri"/>
                <a:cs typeface="Arial"/>
              </a:rPr>
              <a:t>laceration</a:t>
            </a:r>
            <a:r>
              <a:rPr lang="ar-IQ" b="1" dirty="0">
                <a:ea typeface="Calibri"/>
              </a:rPr>
              <a:t>).</a:t>
            </a:r>
            <a:endParaRPr lang="en-US" sz="2400" dirty="0">
              <a:ea typeface="Calibri"/>
              <a:cs typeface="Arial"/>
            </a:endParaRPr>
          </a:p>
          <a:p>
            <a:pPr marL="0" indent="0" algn="justLow" rtl="1">
              <a:lnSpc>
                <a:spcPct val="115000"/>
              </a:lnSpc>
              <a:spcAft>
                <a:spcPts val="1000"/>
              </a:spcAft>
              <a:buNone/>
            </a:pPr>
            <a:r>
              <a:rPr lang="ar-IQ" dirty="0">
                <a:ea typeface="Calibri"/>
              </a:rPr>
              <a:t>وقد يكون الجرح تمزقا نسيجيا غير منتظم كالجروح الرضية او منتظم كالجروح الحادة او فقدان نسيجي مثل جروح الاسلحة النارية او تباعد بين الياف الانسجة كما في الجروح الوخزية.</a:t>
            </a:r>
            <a:endParaRPr lang="en-US" sz="2400" dirty="0">
              <a:ea typeface="Calibri"/>
              <a:cs typeface="Arial"/>
            </a:endParaRPr>
          </a:p>
          <a:p>
            <a:pPr marL="0" indent="0">
              <a:buNone/>
            </a:pPr>
            <a:endParaRPr lang="en-US" dirty="0"/>
          </a:p>
        </p:txBody>
      </p:sp>
    </p:spTree>
    <p:extLst>
      <p:ext uri="{BB962C8B-B14F-4D97-AF65-F5344CB8AC3E}">
        <p14:creationId xmlns:p14="http://schemas.microsoft.com/office/powerpoint/2010/main" val="2101101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70000" lnSpcReduction="20000"/>
          </a:bodyPr>
          <a:lstStyle/>
          <a:p>
            <a:pPr marL="0" indent="0" algn="justLow" rtl="1">
              <a:lnSpc>
                <a:spcPct val="115000"/>
              </a:lnSpc>
              <a:spcAft>
                <a:spcPts val="1000"/>
              </a:spcAft>
              <a:buNone/>
            </a:pPr>
            <a:r>
              <a:rPr lang="ar-IQ" b="1" dirty="0">
                <a:solidFill>
                  <a:srgbClr val="C00000"/>
                </a:solidFill>
                <a:ea typeface="Calibri"/>
              </a:rPr>
              <a:t>آلية او ميكانيكية حصول الجروح وتعتمد على عدة عوامل:-</a:t>
            </a:r>
            <a:endParaRPr lang="en-US" sz="2400" dirty="0">
              <a:solidFill>
                <a:srgbClr val="C00000"/>
              </a:solidFill>
              <a:ea typeface="Calibri"/>
              <a:cs typeface="Arial"/>
            </a:endParaRPr>
          </a:p>
          <a:p>
            <a:pPr algn="justLow" rtl="1">
              <a:lnSpc>
                <a:spcPct val="115000"/>
              </a:lnSpc>
              <a:spcAft>
                <a:spcPts val="1000"/>
              </a:spcAft>
            </a:pPr>
            <a:r>
              <a:rPr lang="ar-IQ" b="1" dirty="0">
                <a:ea typeface="Calibri"/>
              </a:rPr>
              <a:t>1)</a:t>
            </a:r>
            <a:r>
              <a:rPr lang="ar-IQ" dirty="0">
                <a:ea typeface="Calibri"/>
              </a:rPr>
              <a:t> كيفية تفريغ الطاقة الحركية المتولدة من اصطدام الجسم بشئ ما او اصطدام ذلك الشئ بالجسم</a:t>
            </a:r>
            <a:r>
              <a:rPr lang="ar-IQ" b="1" dirty="0">
                <a:ea typeface="Calibri"/>
              </a:rPr>
              <a:t> </a:t>
            </a:r>
            <a:r>
              <a:rPr lang="ar-IQ" dirty="0">
                <a:ea typeface="Calibri"/>
              </a:rPr>
              <a:t>وسرعة ذلك الجسم وسرعة التفريغ</a:t>
            </a:r>
            <a:r>
              <a:rPr lang="ar-IQ" b="1" dirty="0">
                <a:ea typeface="Calibri"/>
              </a:rPr>
              <a:t> </a:t>
            </a:r>
            <a:r>
              <a:rPr lang="ar-IQ" dirty="0">
                <a:ea typeface="Calibri"/>
              </a:rPr>
              <a:t>فأن كان</a:t>
            </a:r>
            <a:r>
              <a:rPr lang="ar-IQ" b="1" dirty="0">
                <a:ea typeface="Calibri"/>
              </a:rPr>
              <a:t> </a:t>
            </a:r>
            <a:r>
              <a:rPr lang="ar-IQ" dirty="0">
                <a:ea typeface="Calibri"/>
              </a:rPr>
              <a:t>بصورة بطيئة مثلا فأن الطاقة ستتوزع بشكل متجانس وقد لا تحدث جرحا موضعيا.</a:t>
            </a:r>
            <a:endParaRPr lang="en-US" sz="2400" dirty="0">
              <a:ea typeface="Calibri"/>
              <a:cs typeface="Arial"/>
            </a:endParaRPr>
          </a:p>
          <a:p>
            <a:pPr algn="justLow" rtl="1">
              <a:lnSpc>
                <a:spcPct val="115000"/>
              </a:lnSpc>
              <a:spcAft>
                <a:spcPts val="1000"/>
              </a:spcAft>
            </a:pPr>
            <a:r>
              <a:rPr lang="ar-IQ" b="1" dirty="0">
                <a:ea typeface="Calibri"/>
              </a:rPr>
              <a:t>2)</a:t>
            </a:r>
            <a:r>
              <a:rPr lang="ar-IQ" dirty="0">
                <a:ea typeface="Calibri"/>
              </a:rPr>
              <a:t> سعة او مساحة المنطقة المعرضة للضرب فكلما كانت كبيرة قل الضرر الناتج والعكس بالعكس فامرار الة حادة (سكين مثلا) على الجلد سيؤدي الى جرح قطعي لان الضربة سلطت على مساحة صغيرة.</a:t>
            </a:r>
            <a:endParaRPr lang="en-US" sz="2400" dirty="0">
              <a:ea typeface="Calibri"/>
              <a:cs typeface="Arial"/>
            </a:endParaRPr>
          </a:p>
          <a:p>
            <a:pPr algn="justLow" rtl="1">
              <a:lnSpc>
                <a:spcPct val="115000"/>
              </a:lnSpc>
              <a:spcAft>
                <a:spcPts val="1000"/>
              </a:spcAft>
            </a:pPr>
            <a:r>
              <a:rPr lang="ar-IQ" b="1" dirty="0">
                <a:ea typeface="Calibri"/>
              </a:rPr>
              <a:t>3)</a:t>
            </a:r>
            <a:r>
              <a:rPr lang="ar-IQ" dirty="0">
                <a:ea typeface="Calibri"/>
              </a:rPr>
              <a:t> مرونة او طواعية الانسجة المعرضة للصدمة او للضرب فيحدث مثلا كدمات في النسيج الشحمي تحت الجلد دون اثر خارجي واضح.</a:t>
            </a:r>
            <a:endParaRPr lang="en-US" sz="2400" dirty="0">
              <a:ea typeface="Calibri"/>
              <a:cs typeface="Arial"/>
            </a:endParaRPr>
          </a:p>
          <a:p>
            <a:pPr algn="justLow" rtl="1">
              <a:lnSpc>
                <a:spcPct val="115000"/>
              </a:lnSpc>
              <a:spcAft>
                <a:spcPts val="1000"/>
              </a:spcAft>
            </a:pPr>
            <a:r>
              <a:rPr lang="ar-IQ" b="1" dirty="0">
                <a:ea typeface="Calibri"/>
              </a:rPr>
              <a:t>4)</a:t>
            </a:r>
            <a:r>
              <a:rPr lang="ar-IQ" dirty="0">
                <a:ea typeface="Calibri"/>
              </a:rPr>
              <a:t> كيفية انتشار الطاقة الحركية الناتجة عن الضربة فان حدثت الضربة على البطن مثلا فان ازاحة الغازات والسوائل في الامعاء قد تؤدي الى تمزقها دون اثر واضح ظاهريا.</a:t>
            </a:r>
            <a:endParaRPr lang="en-US" sz="2400" dirty="0">
              <a:ea typeface="Calibri"/>
              <a:cs typeface="Arial"/>
            </a:endParaRPr>
          </a:p>
          <a:p>
            <a:pPr algn="justLow" rtl="1">
              <a:lnSpc>
                <a:spcPct val="115000"/>
              </a:lnSpc>
              <a:spcAft>
                <a:spcPts val="1000"/>
              </a:spcAft>
            </a:pPr>
            <a:r>
              <a:rPr lang="ar-IQ" b="1" dirty="0">
                <a:ea typeface="Calibri"/>
              </a:rPr>
              <a:t>5)</a:t>
            </a:r>
            <a:r>
              <a:rPr lang="ar-IQ" dirty="0">
                <a:ea typeface="Calibri"/>
              </a:rPr>
              <a:t> مقدار القوة المستخدمة فكلما كانت اكثر او اقوى كلما توضح الضرر الناتج عنها.</a:t>
            </a:r>
            <a:endParaRPr lang="en-US" sz="2400" dirty="0">
              <a:ea typeface="Calibri"/>
              <a:cs typeface="Arial"/>
            </a:endParaRPr>
          </a:p>
          <a:p>
            <a:pPr algn="justLow" rtl="1">
              <a:lnSpc>
                <a:spcPct val="115000"/>
              </a:lnSpc>
              <a:spcAft>
                <a:spcPts val="1000"/>
              </a:spcAft>
            </a:pPr>
            <a:r>
              <a:rPr lang="ar-IQ" b="1" dirty="0">
                <a:ea typeface="Calibri"/>
              </a:rPr>
              <a:t>6)</a:t>
            </a:r>
            <a:r>
              <a:rPr lang="ar-IQ" dirty="0">
                <a:ea typeface="Calibri"/>
              </a:rPr>
              <a:t> نوع الالة المستخدمة (الالات الراضة تؤدي الى الجروح الرضية والالات الحادة تؤدي الى الجروح القطعية).</a:t>
            </a:r>
            <a:endParaRPr lang="en-US" sz="2400" dirty="0">
              <a:ea typeface="Calibri"/>
              <a:cs typeface="Arial"/>
            </a:endParaRPr>
          </a:p>
          <a:p>
            <a:pPr marL="0" indent="0">
              <a:buNone/>
            </a:pPr>
            <a:endParaRPr lang="en-US" dirty="0"/>
          </a:p>
        </p:txBody>
      </p:sp>
    </p:spTree>
    <p:extLst>
      <p:ext uri="{BB962C8B-B14F-4D97-AF65-F5344CB8AC3E}">
        <p14:creationId xmlns:p14="http://schemas.microsoft.com/office/powerpoint/2010/main" val="1240037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10000"/>
          </a:bodyPr>
          <a:lstStyle/>
          <a:p>
            <a:pPr algn="justLow" rtl="1">
              <a:lnSpc>
                <a:spcPct val="115000"/>
              </a:lnSpc>
              <a:spcAft>
                <a:spcPts val="1000"/>
              </a:spcAft>
            </a:pPr>
            <a:r>
              <a:rPr lang="ar-IQ" b="1" dirty="0">
                <a:solidFill>
                  <a:srgbClr val="C00000"/>
                </a:solidFill>
                <a:ea typeface="Calibri"/>
              </a:rPr>
              <a:t>تصنيف الجروح:-</a:t>
            </a:r>
            <a:endParaRPr lang="en-US" sz="2400" dirty="0">
              <a:solidFill>
                <a:srgbClr val="C00000"/>
              </a:solidFill>
              <a:ea typeface="Calibri"/>
              <a:cs typeface="Arial"/>
            </a:endParaRPr>
          </a:p>
          <a:p>
            <a:pPr algn="justLow" rtl="1">
              <a:lnSpc>
                <a:spcPct val="115000"/>
              </a:lnSpc>
              <a:spcAft>
                <a:spcPts val="1000"/>
              </a:spcAft>
            </a:pPr>
            <a:r>
              <a:rPr lang="ar-IQ" b="1" u="sng" dirty="0">
                <a:solidFill>
                  <a:srgbClr val="7030A0"/>
                </a:solidFill>
                <a:ea typeface="Calibri"/>
              </a:rPr>
              <a:t>اولا:- من الناحية القانونية والقضائية:</a:t>
            </a:r>
            <a:endParaRPr lang="en-US" sz="2400" b="1" dirty="0">
              <a:solidFill>
                <a:srgbClr val="7030A0"/>
              </a:solidFill>
              <a:ea typeface="Calibri"/>
              <a:cs typeface="Arial"/>
            </a:endParaRPr>
          </a:p>
          <a:p>
            <a:pPr algn="justLow" rtl="1">
              <a:lnSpc>
                <a:spcPct val="115000"/>
              </a:lnSpc>
              <a:spcAft>
                <a:spcPts val="1000"/>
              </a:spcAft>
            </a:pPr>
            <a:r>
              <a:rPr lang="ar-IQ" dirty="0">
                <a:ea typeface="Calibri"/>
              </a:rPr>
              <a:t>1)</a:t>
            </a:r>
            <a:r>
              <a:rPr lang="ar-IQ" b="1" dirty="0">
                <a:ea typeface="Calibri"/>
              </a:rPr>
              <a:t>الجروح البسيطه:-</a:t>
            </a:r>
            <a:r>
              <a:rPr lang="ar-IQ" dirty="0">
                <a:ea typeface="Calibri"/>
              </a:rPr>
              <a:t> وهي التي تشفى في غضون مدة لا تزيد عن (20) يوما ولا ينتج عنها عاهه او عطل او تشويه</a:t>
            </a:r>
            <a:endParaRPr lang="en-US" sz="2400" dirty="0">
              <a:ea typeface="Calibri"/>
              <a:cs typeface="Arial"/>
            </a:endParaRPr>
          </a:p>
          <a:p>
            <a:pPr algn="justLow" rtl="1">
              <a:lnSpc>
                <a:spcPct val="115000"/>
              </a:lnSpc>
              <a:spcAft>
                <a:spcPts val="1000"/>
              </a:spcAft>
            </a:pPr>
            <a:r>
              <a:rPr lang="ar-IQ" dirty="0">
                <a:ea typeface="Calibri"/>
              </a:rPr>
              <a:t>2)</a:t>
            </a:r>
            <a:r>
              <a:rPr lang="ar-IQ" b="1" dirty="0">
                <a:ea typeface="Calibri"/>
              </a:rPr>
              <a:t>الجروح الخطرة:-</a:t>
            </a:r>
            <a:r>
              <a:rPr lang="ar-IQ" dirty="0">
                <a:ea typeface="Calibri"/>
              </a:rPr>
              <a:t> وهي التي تحتاج لمدة تزيد عن (20) يوما للشفاء او التي ينتج عنها تشويه او عاهه او عطل او الاثنين معا</a:t>
            </a:r>
            <a:endParaRPr lang="en-US" sz="2400" dirty="0">
              <a:ea typeface="Calibri"/>
              <a:cs typeface="Arial"/>
            </a:endParaRPr>
          </a:p>
          <a:p>
            <a:pPr algn="justLow" rtl="1">
              <a:lnSpc>
                <a:spcPct val="115000"/>
              </a:lnSpc>
              <a:spcAft>
                <a:spcPts val="1000"/>
              </a:spcAft>
            </a:pPr>
            <a:r>
              <a:rPr lang="ar-IQ" dirty="0">
                <a:ea typeface="Calibri"/>
              </a:rPr>
              <a:t>3)</a:t>
            </a:r>
            <a:r>
              <a:rPr lang="ar-IQ" b="1" dirty="0">
                <a:ea typeface="Calibri"/>
              </a:rPr>
              <a:t>الجروح المميته:-</a:t>
            </a:r>
            <a:r>
              <a:rPr lang="ar-IQ" dirty="0">
                <a:ea typeface="Calibri"/>
              </a:rPr>
              <a:t> وهي التي تؤدي الى الوفاة عاجلا او اجلا</a:t>
            </a:r>
            <a:endParaRPr lang="en-US" sz="2400" dirty="0">
              <a:ea typeface="Calibri"/>
              <a:cs typeface="Arial"/>
            </a:endParaRPr>
          </a:p>
          <a:p>
            <a:pPr algn="justLow" rtl="1">
              <a:lnSpc>
                <a:spcPct val="115000"/>
              </a:lnSpc>
              <a:spcAft>
                <a:spcPts val="1000"/>
              </a:spcAft>
            </a:pPr>
            <a:r>
              <a:rPr lang="ar-IQ" dirty="0">
                <a:ea typeface="Calibri"/>
              </a:rPr>
              <a:t>لكن هذا التصنيف قد يكون غير ملائم من الناحية الطبية فجروح فروة الرأس خطرة مبدئيا من الناحية الطبية لاحتمال تلوثها او انتقال العدوى الى داخل الجوف القحفي لكنها سريعة الشفاء وجروح القدم قد تكون غير خطرة طبيا لكنها تحتاج لمدة شفاء اطول وبعض الكسور الخطية في الجمجمة والتي لا تسبب مضاعفات تذكر قد يستغرق اندمالها وقتا طويلا.</a:t>
            </a:r>
            <a:endParaRPr lang="en-US" sz="2400" dirty="0">
              <a:ea typeface="Calibri"/>
              <a:cs typeface="Arial"/>
            </a:endParaRPr>
          </a:p>
          <a:p>
            <a:pPr marL="0" indent="0">
              <a:buNone/>
            </a:pPr>
            <a:endParaRPr lang="en-US" dirty="0"/>
          </a:p>
        </p:txBody>
      </p:sp>
    </p:spTree>
    <p:extLst>
      <p:ext uri="{BB962C8B-B14F-4D97-AF65-F5344CB8AC3E}">
        <p14:creationId xmlns:p14="http://schemas.microsoft.com/office/powerpoint/2010/main" val="3802978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justLow" rtl="1">
              <a:lnSpc>
                <a:spcPct val="115000"/>
              </a:lnSpc>
              <a:spcAft>
                <a:spcPts val="1000"/>
              </a:spcAft>
            </a:pPr>
            <a:r>
              <a:rPr lang="ar-IQ" b="1" u="sng" dirty="0">
                <a:solidFill>
                  <a:srgbClr val="7030A0"/>
                </a:solidFill>
                <a:ea typeface="Calibri"/>
              </a:rPr>
              <a:t>ثانيا:- من الناحية الطبية العدلية:</a:t>
            </a:r>
            <a:endParaRPr lang="en-US" sz="2400" dirty="0">
              <a:solidFill>
                <a:srgbClr val="7030A0"/>
              </a:solidFill>
              <a:ea typeface="Calibri"/>
              <a:cs typeface="Arial"/>
            </a:endParaRPr>
          </a:p>
          <a:p>
            <a:pPr algn="justLow" rtl="1">
              <a:lnSpc>
                <a:spcPct val="115000"/>
              </a:lnSpc>
              <a:spcAft>
                <a:spcPts val="1000"/>
              </a:spcAft>
            </a:pPr>
            <a:r>
              <a:rPr lang="ar-IQ" b="1" dirty="0">
                <a:ea typeface="Calibri"/>
              </a:rPr>
              <a:t>1)</a:t>
            </a:r>
            <a:r>
              <a:rPr lang="ar-IQ" dirty="0">
                <a:ea typeface="Calibri"/>
              </a:rPr>
              <a:t> </a:t>
            </a:r>
            <a:r>
              <a:rPr lang="ar-IQ" b="1" dirty="0">
                <a:ea typeface="Calibri"/>
              </a:rPr>
              <a:t>الاصابات الرضية</a:t>
            </a:r>
            <a:r>
              <a:rPr lang="ar-IQ" dirty="0">
                <a:ea typeface="Calibri"/>
              </a:rPr>
              <a:t> (</a:t>
            </a:r>
            <a:r>
              <a:rPr lang="en-US" dirty="0">
                <a:effectLst/>
                <a:latin typeface="Book Antiqua"/>
                <a:ea typeface="Calibri"/>
                <a:cs typeface="Arial"/>
              </a:rPr>
              <a:t>lacerated</a:t>
            </a:r>
            <a:r>
              <a:rPr lang="en-US" dirty="0">
                <a:ea typeface="Calibri"/>
                <a:cs typeface="Arial"/>
              </a:rPr>
              <a:t> </a:t>
            </a:r>
            <a:r>
              <a:rPr lang="en-US" dirty="0">
                <a:effectLst/>
                <a:latin typeface="Book Antiqua"/>
                <a:ea typeface="Calibri"/>
                <a:cs typeface="Arial"/>
              </a:rPr>
              <a:t>injuries</a:t>
            </a:r>
            <a:r>
              <a:rPr lang="ar-IQ" dirty="0">
                <a:ea typeface="Calibri"/>
              </a:rPr>
              <a:t>) وتشمل:-</a:t>
            </a:r>
            <a:endParaRPr lang="en-US" sz="2400" dirty="0">
              <a:ea typeface="Calibri"/>
              <a:cs typeface="Arial"/>
            </a:endParaRPr>
          </a:p>
          <a:p>
            <a:pPr algn="justLow" rtl="1">
              <a:lnSpc>
                <a:spcPct val="115000"/>
              </a:lnSpc>
              <a:spcAft>
                <a:spcPts val="1000"/>
              </a:spcAft>
            </a:pPr>
            <a:r>
              <a:rPr lang="ar-IQ" b="1" dirty="0">
                <a:ea typeface="Calibri"/>
              </a:rPr>
              <a:t>أ-</a:t>
            </a:r>
            <a:r>
              <a:rPr lang="ar-IQ" dirty="0">
                <a:ea typeface="Calibri"/>
              </a:rPr>
              <a:t> السحجات (</a:t>
            </a:r>
            <a:r>
              <a:rPr lang="en-US" dirty="0">
                <a:effectLst/>
                <a:latin typeface="Book Antiqua"/>
                <a:ea typeface="Calibri"/>
                <a:cs typeface="Arial"/>
              </a:rPr>
              <a:t>abrasions</a:t>
            </a:r>
            <a:r>
              <a:rPr lang="ar-IQ" dirty="0">
                <a:ea typeface="Calibri"/>
              </a:rPr>
              <a:t>)</a:t>
            </a:r>
            <a:endParaRPr lang="en-US" sz="2400" dirty="0">
              <a:ea typeface="Calibri"/>
              <a:cs typeface="Arial"/>
            </a:endParaRPr>
          </a:p>
          <a:p>
            <a:pPr algn="justLow" rtl="1">
              <a:lnSpc>
                <a:spcPct val="115000"/>
              </a:lnSpc>
              <a:spcAft>
                <a:spcPts val="1000"/>
              </a:spcAft>
            </a:pPr>
            <a:r>
              <a:rPr lang="ar-IQ" b="1" dirty="0">
                <a:ea typeface="Calibri"/>
              </a:rPr>
              <a:t>ب-</a:t>
            </a:r>
            <a:r>
              <a:rPr lang="ar-IQ" dirty="0">
                <a:ea typeface="Calibri"/>
              </a:rPr>
              <a:t> الكدمات (</a:t>
            </a:r>
            <a:r>
              <a:rPr lang="en-US" dirty="0">
                <a:effectLst/>
                <a:latin typeface="Book Antiqua"/>
                <a:ea typeface="Calibri"/>
                <a:cs typeface="Arial"/>
              </a:rPr>
              <a:t>bruises or ecchymosis</a:t>
            </a:r>
            <a:r>
              <a:rPr lang="ar-IQ" dirty="0">
                <a:ea typeface="Calibri"/>
              </a:rPr>
              <a:t>)</a:t>
            </a:r>
            <a:endParaRPr lang="en-US" sz="2400" dirty="0">
              <a:ea typeface="Calibri"/>
              <a:cs typeface="Arial"/>
            </a:endParaRPr>
          </a:p>
          <a:p>
            <a:pPr algn="justLow" rtl="1">
              <a:lnSpc>
                <a:spcPct val="115000"/>
              </a:lnSpc>
              <a:spcAft>
                <a:spcPts val="1000"/>
              </a:spcAft>
            </a:pPr>
            <a:r>
              <a:rPr lang="ar-IQ" b="1" dirty="0">
                <a:ea typeface="Calibri"/>
              </a:rPr>
              <a:t>ج-</a:t>
            </a:r>
            <a:r>
              <a:rPr lang="ar-IQ" dirty="0">
                <a:ea typeface="Calibri"/>
              </a:rPr>
              <a:t> الجروح الرضية (</a:t>
            </a:r>
            <a:r>
              <a:rPr lang="en-US" dirty="0">
                <a:effectLst/>
                <a:latin typeface="Book Antiqua"/>
                <a:ea typeface="Calibri"/>
                <a:cs typeface="Arial"/>
              </a:rPr>
              <a:t>lacerated injuries</a:t>
            </a:r>
            <a:r>
              <a:rPr lang="ar-IQ" dirty="0">
                <a:ea typeface="Calibri"/>
              </a:rPr>
              <a:t>)</a:t>
            </a:r>
            <a:endParaRPr lang="en-US" sz="2400" dirty="0">
              <a:ea typeface="Calibri"/>
              <a:cs typeface="Arial"/>
            </a:endParaRPr>
          </a:p>
          <a:p>
            <a:pPr algn="justLow" rtl="1">
              <a:lnSpc>
                <a:spcPct val="115000"/>
              </a:lnSpc>
              <a:spcAft>
                <a:spcPts val="1000"/>
              </a:spcAft>
            </a:pPr>
            <a:r>
              <a:rPr lang="ar-IQ" b="1" dirty="0">
                <a:ea typeface="Calibri"/>
              </a:rPr>
              <a:t>2)</a:t>
            </a:r>
            <a:r>
              <a:rPr lang="ar-IQ" dirty="0">
                <a:ea typeface="Calibri"/>
              </a:rPr>
              <a:t> </a:t>
            </a:r>
            <a:r>
              <a:rPr lang="ar-IQ" b="1" dirty="0">
                <a:ea typeface="Calibri"/>
              </a:rPr>
              <a:t>الجروح الحادة</a:t>
            </a:r>
            <a:r>
              <a:rPr lang="ar-IQ" dirty="0">
                <a:ea typeface="Calibri"/>
              </a:rPr>
              <a:t> (</a:t>
            </a:r>
            <a:r>
              <a:rPr lang="en-US" dirty="0">
                <a:effectLst/>
                <a:latin typeface="Book Antiqua"/>
                <a:ea typeface="Calibri"/>
                <a:cs typeface="Arial"/>
              </a:rPr>
              <a:t>sharp wounds</a:t>
            </a:r>
            <a:r>
              <a:rPr lang="ar-IQ" dirty="0">
                <a:ea typeface="Calibri"/>
              </a:rPr>
              <a:t>) وتشمل:-</a:t>
            </a:r>
            <a:endParaRPr lang="en-US" sz="2400" dirty="0">
              <a:ea typeface="Calibri"/>
              <a:cs typeface="Arial"/>
            </a:endParaRPr>
          </a:p>
          <a:p>
            <a:pPr algn="justLow" rtl="1">
              <a:lnSpc>
                <a:spcPct val="115000"/>
              </a:lnSpc>
              <a:spcAft>
                <a:spcPts val="1000"/>
              </a:spcAft>
            </a:pPr>
            <a:r>
              <a:rPr lang="ar-IQ" dirty="0">
                <a:ea typeface="Calibri"/>
              </a:rPr>
              <a:t>أ- الجروح القطعية (</a:t>
            </a:r>
            <a:r>
              <a:rPr lang="en-US" dirty="0">
                <a:effectLst/>
                <a:latin typeface="Book Antiqua"/>
                <a:ea typeface="Calibri"/>
                <a:cs typeface="Arial"/>
              </a:rPr>
              <a:t>cut wounds</a:t>
            </a:r>
            <a:r>
              <a:rPr lang="ar-IQ" dirty="0">
                <a:ea typeface="Calibri"/>
              </a:rPr>
              <a:t>)</a:t>
            </a:r>
            <a:endParaRPr lang="en-US" sz="2400" dirty="0">
              <a:ea typeface="Calibri"/>
              <a:cs typeface="Arial"/>
            </a:endParaRPr>
          </a:p>
          <a:p>
            <a:pPr algn="justLow" rtl="1">
              <a:lnSpc>
                <a:spcPct val="115000"/>
              </a:lnSpc>
              <a:spcAft>
                <a:spcPts val="1000"/>
              </a:spcAft>
            </a:pPr>
            <a:r>
              <a:rPr lang="ar-IQ" dirty="0">
                <a:ea typeface="Calibri"/>
              </a:rPr>
              <a:t>ب- الجروح الطعنية (</a:t>
            </a:r>
            <a:r>
              <a:rPr lang="en-US" dirty="0">
                <a:effectLst/>
                <a:latin typeface="Book Antiqua"/>
                <a:ea typeface="Calibri"/>
                <a:cs typeface="Arial"/>
              </a:rPr>
              <a:t>stab wounds</a:t>
            </a:r>
            <a:r>
              <a:rPr lang="ar-IQ" dirty="0">
                <a:ea typeface="Calibri"/>
              </a:rPr>
              <a:t>)</a:t>
            </a:r>
            <a:endParaRPr lang="en-US" sz="2400" dirty="0">
              <a:ea typeface="Calibri"/>
              <a:cs typeface="Arial"/>
            </a:endParaRPr>
          </a:p>
          <a:p>
            <a:pPr marL="0" indent="0">
              <a:buNone/>
            </a:pPr>
            <a:endParaRPr lang="en-US" dirty="0"/>
          </a:p>
        </p:txBody>
      </p:sp>
    </p:spTree>
    <p:extLst>
      <p:ext uri="{BB962C8B-B14F-4D97-AF65-F5344CB8AC3E}">
        <p14:creationId xmlns:p14="http://schemas.microsoft.com/office/powerpoint/2010/main" val="219558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lgn="justLow" rtl="1">
              <a:lnSpc>
                <a:spcPct val="115000"/>
              </a:lnSpc>
              <a:spcAft>
                <a:spcPts val="1000"/>
              </a:spcAft>
              <a:buNone/>
            </a:pPr>
            <a:r>
              <a:rPr lang="en-US" b="1" dirty="0">
                <a:ea typeface="Calibri"/>
              </a:rPr>
              <a:t>3</a:t>
            </a:r>
            <a:r>
              <a:rPr lang="ar-IQ" b="1" dirty="0">
                <a:ea typeface="Calibri"/>
              </a:rPr>
              <a:t>)</a:t>
            </a:r>
            <a:r>
              <a:rPr lang="ar-IQ" dirty="0">
                <a:ea typeface="Calibri"/>
              </a:rPr>
              <a:t> </a:t>
            </a:r>
            <a:r>
              <a:rPr lang="ar-IQ" b="1" dirty="0">
                <a:ea typeface="Calibri"/>
              </a:rPr>
              <a:t>الجروح الوخزية</a:t>
            </a:r>
            <a:r>
              <a:rPr lang="ar-IQ" dirty="0">
                <a:ea typeface="Calibri"/>
              </a:rPr>
              <a:t> (</a:t>
            </a:r>
            <a:r>
              <a:rPr lang="en-US" dirty="0">
                <a:effectLst/>
                <a:latin typeface="Book Antiqua"/>
                <a:ea typeface="Calibri"/>
                <a:cs typeface="Arial"/>
              </a:rPr>
              <a:t>puncture wounds</a:t>
            </a:r>
            <a:r>
              <a:rPr lang="ar-IQ" dirty="0">
                <a:ea typeface="Calibri"/>
              </a:rPr>
              <a:t>)</a:t>
            </a:r>
            <a:endParaRPr lang="en-US" sz="2400" dirty="0">
              <a:ea typeface="Calibri"/>
              <a:cs typeface="Arial"/>
            </a:endParaRPr>
          </a:p>
          <a:p>
            <a:pPr marL="0" indent="0" algn="justLow" rtl="1">
              <a:lnSpc>
                <a:spcPct val="115000"/>
              </a:lnSpc>
              <a:spcAft>
                <a:spcPts val="1000"/>
              </a:spcAft>
              <a:buNone/>
            </a:pPr>
            <a:r>
              <a:rPr lang="ar-IQ" b="1" dirty="0">
                <a:ea typeface="Calibri"/>
              </a:rPr>
              <a:t>4)</a:t>
            </a:r>
            <a:r>
              <a:rPr lang="ar-IQ" dirty="0">
                <a:ea typeface="Calibri"/>
              </a:rPr>
              <a:t> </a:t>
            </a:r>
            <a:r>
              <a:rPr lang="ar-IQ" b="1" dirty="0">
                <a:ea typeface="Calibri"/>
              </a:rPr>
              <a:t>جروح الالات ذات الصفات الخاصة</a:t>
            </a:r>
            <a:r>
              <a:rPr lang="ar-IQ" dirty="0">
                <a:ea typeface="Calibri"/>
              </a:rPr>
              <a:t> كتلك التي تجمع بين الصفة القاطعة والراضة وتسمى الالات الراضة القاطعة مثل الفأس والساطور وفيها طرف حاد يعمل كألة حادة اضافة الى ثقلها والقوة المستعملة للضرب بها والتي ستعمل بمثابة ألة راضة مما يؤدي الى جروح تجمع بين الصفتين وتسمى الجروح (الرضية القطعية).</a:t>
            </a:r>
            <a:endParaRPr lang="en-US" sz="2400" dirty="0">
              <a:ea typeface="Calibri"/>
              <a:cs typeface="Arial"/>
            </a:endParaRPr>
          </a:p>
          <a:p>
            <a:pPr marL="0" indent="0" algn="justLow" rtl="1">
              <a:lnSpc>
                <a:spcPct val="115000"/>
              </a:lnSpc>
              <a:spcAft>
                <a:spcPts val="1000"/>
              </a:spcAft>
              <a:buNone/>
            </a:pPr>
            <a:r>
              <a:rPr lang="ar-IQ" b="1" dirty="0">
                <a:ea typeface="Calibri"/>
              </a:rPr>
              <a:t>5) </a:t>
            </a:r>
            <a:r>
              <a:rPr lang="ar-IQ" dirty="0">
                <a:ea typeface="Calibri"/>
              </a:rPr>
              <a:t>جروح الاسلحة النارية بجميع انواعها.</a:t>
            </a:r>
            <a:endParaRPr lang="en-US" sz="2400" dirty="0">
              <a:ea typeface="Calibri"/>
              <a:cs typeface="Arial"/>
            </a:endParaRPr>
          </a:p>
          <a:p>
            <a:pPr marL="0" indent="0" algn="justLow" rtl="1">
              <a:lnSpc>
                <a:spcPct val="115000"/>
              </a:lnSpc>
              <a:spcAft>
                <a:spcPts val="1000"/>
              </a:spcAft>
              <a:buNone/>
            </a:pPr>
            <a:r>
              <a:rPr lang="ar-IQ" b="1" dirty="0">
                <a:ea typeface="Calibri"/>
              </a:rPr>
              <a:t>6) </a:t>
            </a:r>
            <a:r>
              <a:rPr lang="ar-IQ" dirty="0">
                <a:ea typeface="Calibri"/>
              </a:rPr>
              <a:t>الاصابات الاخرى مثل الحروق وغيرها.</a:t>
            </a:r>
            <a:endParaRPr lang="en-US" sz="2400" dirty="0">
              <a:ea typeface="Calibri"/>
              <a:cs typeface="Arial"/>
            </a:endParaRPr>
          </a:p>
          <a:p>
            <a:pPr marL="0" indent="0">
              <a:buNone/>
            </a:pPr>
            <a:endParaRPr lang="en-US" dirty="0"/>
          </a:p>
        </p:txBody>
      </p:sp>
    </p:spTree>
    <p:extLst>
      <p:ext uri="{BB962C8B-B14F-4D97-AF65-F5344CB8AC3E}">
        <p14:creationId xmlns:p14="http://schemas.microsoft.com/office/powerpoint/2010/main" val="652347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marL="0" indent="0" algn="justLow" rtl="1">
              <a:lnSpc>
                <a:spcPct val="115000"/>
              </a:lnSpc>
              <a:spcAft>
                <a:spcPts val="1000"/>
              </a:spcAft>
              <a:buNone/>
            </a:pPr>
            <a:r>
              <a:rPr lang="ar-IQ" b="1" u="sng" dirty="0">
                <a:ea typeface="Calibri"/>
              </a:rPr>
              <a:t>اولا:- الرضوض (الاصابات الرضية):</a:t>
            </a:r>
            <a:endParaRPr lang="en-US" sz="2400" dirty="0">
              <a:ea typeface="Calibri"/>
              <a:cs typeface="Arial"/>
            </a:endParaRPr>
          </a:p>
          <a:p>
            <a:pPr marL="0" indent="0" algn="justLow" rtl="1">
              <a:lnSpc>
                <a:spcPct val="115000"/>
              </a:lnSpc>
              <a:spcAft>
                <a:spcPts val="1000"/>
              </a:spcAft>
              <a:buNone/>
            </a:pPr>
            <a:r>
              <a:rPr lang="ar-IQ" dirty="0">
                <a:ea typeface="Calibri"/>
              </a:rPr>
              <a:t>وهي ناتجة عن استعمال الالات الراضة والتي تصنف الى:-</a:t>
            </a:r>
            <a:endParaRPr lang="en-US" sz="2400" dirty="0">
              <a:ea typeface="Calibri"/>
              <a:cs typeface="Arial"/>
            </a:endParaRPr>
          </a:p>
          <a:p>
            <a:pPr marL="0" indent="0" algn="justLow" rtl="1">
              <a:lnSpc>
                <a:spcPct val="115000"/>
              </a:lnSpc>
              <a:spcAft>
                <a:spcPts val="1000"/>
              </a:spcAft>
              <a:buNone/>
            </a:pPr>
            <a:r>
              <a:rPr lang="ar-IQ" b="1" dirty="0">
                <a:ea typeface="Calibri"/>
              </a:rPr>
              <a:t>1)</a:t>
            </a:r>
            <a:r>
              <a:rPr lang="ar-IQ" dirty="0">
                <a:ea typeface="Calibri"/>
              </a:rPr>
              <a:t> الالات الراضة بطبيعتها اي انها مصممة اساسا لغرض الضرب او الاعتداء مثل العصا.</a:t>
            </a:r>
            <a:endParaRPr lang="en-US" sz="2400" dirty="0">
              <a:ea typeface="Calibri"/>
              <a:cs typeface="Arial"/>
            </a:endParaRPr>
          </a:p>
          <a:p>
            <a:pPr marL="0" indent="0" algn="justLow" rtl="1">
              <a:lnSpc>
                <a:spcPct val="115000"/>
              </a:lnSpc>
              <a:spcAft>
                <a:spcPts val="1000"/>
              </a:spcAft>
              <a:buNone/>
            </a:pPr>
            <a:r>
              <a:rPr lang="ar-IQ" b="1" dirty="0">
                <a:ea typeface="Calibri"/>
              </a:rPr>
              <a:t>2)</a:t>
            </a:r>
            <a:r>
              <a:rPr lang="ar-IQ" dirty="0">
                <a:ea typeface="Calibri"/>
              </a:rPr>
              <a:t> الالات الراضة ذات الطبيعة المزدوجة اي تستعمل لاغراض خاصة ولكنها تستعمل للضرب مثل قبضة اليد.</a:t>
            </a:r>
            <a:endParaRPr lang="en-US" sz="2400" dirty="0">
              <a:ea typeface="Calibri"/>
              <a:cs typeface="Arial"/>
            </a:endParaRPr>
          </a:p>
          <a:p>
            <a:pPr marL="0" indent="0" algn="justLow" rtl="1">
              <a:lnSpc>
                <a:spcPct val="115000"/>
              </a:lnSpc>
              <a:spcAft>
                <a:spcPts val="1000"/>
              </a:spcAft>
              <a:buNone/>
            </a:pPr>
            <a:r>
              <a:rPr lang="ar-IQ" b="1" dirty="0">
                <a:ea typeface="Calibri"/>
              </a:rPr>
              <a:t>3)</a:t>
            </a:r>
            <a:r>
              <a:rPr lang="ar-IQ" dirty="0">
                <a:ea typeface="Calibri"/>
              </a:rPr>
              <a:t> الات راضة متحركة مثل وسائط النقل.</a:t>
            </a:r>
            <a:endParaRPr lang="en-US" sz="2400" dirty="0">
              <a:ea typeface="Calibri"/>
              <a:cs typeface="Arial"/>
            </a:endParaRPr>
          </a:p>
          <a:p>
            <a:pPr marL="0" indent="0" algn="justLow" rtl="1">
              <a:lnSpc>
                <a:spcPct val="115000"/>
              </a:lnSpc>
              <a:spcAft>
                <a:spcPts val="1000"/>
              </a:spcAft>
              <a:buNone/>
            </a:pPr>
            <a:r>
              <a:rPr lang="ar-IQ" dirty="0">
                <a:ea typeface="Calibri"/>
              </a:rPr>
              <a:t>4)الات راضة سلبية او جامدة اي ان الانسان بحركته قد يصدم بها ويتأذى مثل سقوطه على الارض او ارتطام رأسه بالجدار او السقف.</a:t>
            </a:r>
            <a:endParaRPr lang="en-US" sz="2400" dirty="0">
              <a:ea typeface="Calibri"/>
              <a:cs typeface="Arial"/>
            </a:endParaRPr>
          </a:p>
          <a:p>
            <a:pPr marL="0" indent="0">
              <a:buNone/>
            </a:pPr>
            <a:endParaRPr lang="en-US" dirty="0"/>
          </a:p>
        </p:txBody>
      </p:sp>
    </p:spTree>
    <p:extLst>
      <p:ext uri="{BB962C8B-B14F-4D97-AF65-F5344CB8AC3E}">
        <p14:creationId xmlns:p14="http://schemas.microsoft.com/office/powerpoint/2010/main" val="2997901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lgn="justLow" rtl="1">
              <a:lnSpc>
                <a:spcPct val="115000"/>
              </a:lnSpc>
              <a:spcAft>
                <a:spcPts val="1000"/>
              </a:spcAft>
              <a:buNone/>
            </a:pPr>
            <a:r>
              <a:rPr lang="ar-IQ" b="1" dirty="0">
                <a:ea typeface="Calibri"/>
              </a:rPr>
              <a:t>انواع الاصابات الرضية:-</a:t>
            </a:r>
            <a:endParaRPr lang="en-US" sz="2400" dirty="0">
              <a:ea typeface="Calibri"/>
              <a:cs typeface="Arial"/>
            </a:endParaRPr>
          </a:p>
          <a:p>
            <a:pPr marL="0" indent="0" algn="justLow" rtl="1">
              <a:lnSpc>
                <a:spcPct val="115000"/>
              </a:lnSpc>
              <a:spcAft>
                <a:spcPts val="1000"/>
              </a:spcAft>
              <a:buNone/>
            </a:pPr>
            <a:r>
              <a:rPr lang="ar-IQ" u="sng" dirty="0">
                <a:ea typeface="Calibri"/>
              </a:rPr>
              <a:t>1</a:t>
            </a:r>
            <a:r>
              <a:rPr lang="ar-IQ" b="1" u="sng" dirty="0">
                <a:ea typeface="Calibri"/>
              </a:rPr>
              <a:t>)) السحجات     </a:t>
            </a:r>
            <a:r>
              <a:rPr lang="ar-IQ" b="1" u="sng" dirty="0">
                <a:latin typeface="Book Antiqua"/>
                <a:ea typeface="Calibri"/>
              </a:rPr>
              <a:t>2)) الكدمات       </a:t>
            </a:r>
            <a:r>
              <a:rPr lang="ar-IQ" dirty="0">
                <a:latin typeface="Book Antiqua"/>
                <a:ea typeface="Calibri"/>
              </a:rPr>
              <a:t>3</a:t>
            </a:r>
            <a:r>
              <a:rPr lang="ar-IQ" b="1" dirty="0">
                <a:latin typeface="Book Antiqua"/>
                <a:ea typeface="Calibri"/>
              </a:rPr>
              <a:t>)) الجروح الرضية</a:t>
            </a:r>
            <a:endParaRPr lang="en-US" sz="2400" dirty="0">
              <a:ea typeface="Calibri"/>
              <a:cs typeface="Arial"/>
            </a:endParaRPr>
          </a:p>
          <a:p>
            <a:pPr marL="0" indent="0" algn="justLow" rtl="1">
              <a:lnSpc>
                <a:spcPct val="115000"/>
              </a:lnSpc>
              <a:spcAft>
                <a:spcPts val="1000"/>
              </a:spcAft>
              <a:buNone/>
            </a:pPr>
            <a:r>
              <a:rPr lang="ar-IQ" u="sng" dirty="0">
                <a:ea typeface="Calibri"/>
              </a:rPr>
              <a:t>1</a:t>
            </a:r>
            <a:r>
              <a:rPr lang="ar-IQ" b="1" u="sng" dirty="0">
                <a:ea typeface="Calibri"/>
              </a:rPr>
              <a:t>)) السحجات :-</a:t>
            </a:r>
            <a:endParaRPr lang="en-US" sz="2400" dirty="0">
              <a:ea typeface="Calibri"/>
              <a:cs typeface="Arial"/>
            </a:endParaRPr>
          </a:p>
          <a:p>
            <a:pPr marL="0" indent="0" algn="r">
              <a:buNone/>
            </a:pPr>
            <a:r>
              <a:rPr lang="ar-IQ" dirty="0">
                <a:ea typeface="Calibri"/>
              </a:rPr>
              <a:t>وهي ابسط انواع الجروح وتعريف السحجة هي تلف او ضرر يصيب الطبقات السطحية من البشرة دون ان يصل الى الطبقة القاعدية </a:t>
            </a:r>
            <a:r>
              <a:rPr lang="ar-IQ" dirty="0">
                <a:latin typeface="Book Antiqua"/>
                <a:ea typeface="Calibri"/>
              </a:rPr>
              <a:t>وهذا يعني انها من الناحية السريرية غير مهمة لانها ستشفى (عند الاحياء طبعا) دون ان تترك اثرا او ندبة لان الطبقة القاعدية سليمة وهي المسؤولة عن الانقسام وتعويض الخلايا التالفة من البشرة لكنها من الناحية الطبية العدلية مهمة جدا</a:t>
            </a:r>
            <a:endParaRPr lang="en-US" dirty="0"/>
          </a:p>
        </p:txBody>
      </p:sp>
    </p:spTree>
    <p:extLst>
      <p:ext uri="{BB962C8B-B14F-4D97-AF65-F5344CB8AC3E}">
        <p14:creationId xmlns:p14="http://schemas.microsoft.com/office/powerpoint/2010/main" val="225342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buNone/>
            </a:pPr>
            <a:endParaRPr lang="en-US" dirty="0"/>
          </a:p>
        </p:txBody>
      </p:sp>
      <p:pic>
        <p:nvPicPr>
          <p:cNvPr id="2050" name="Picture 2" descr="C:\Users\muqdad fuad\Pictures\forensic medicine\الجروح\abrasions\abrasions\Abras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9255" y="304800"/>
            <a:ext cx="6017892" cy="6252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9893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muqdad fuad\Pictures\forensic medicine\الجروح\abrasions\abrasions\skin abrasion.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08000" y="381000"/>
            <a:ext cx="81280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9657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20000"/>
          </a:bodyPr>
          <a:lstStyle/>
          <a:p>
            <a:pPr marL="0" indent="0" algn="justLow" rtl="1">
              <a:lnSpc>
                <a:spcPct val="115000"/>
              </a:lnSpc>
              <a:spcAft>
                <a:spcPts val="1000"/>
              </a:spcAft>
              <a:buNone/>
            </a:pPr>
            <a:r>
              <a:rPr lang="ar-IQ" b="1" dirty="0">
                <a:latin typeface="Book Antiqua"/>
                <a:ea typeface="Calibri"/>
              </a:rPr>
              <a:t>الأهميه الطبية العدلية للسحجة:-</a:t>
            </a:r>
            <a:endParaRPr lang="en-US" sz="2400" dirty="0">
              <a:ea typeface="Calibri"/>
              <a:cs typeface="Arial"/>
            </a:endParaRPr>
          </a:p>
          <a:p>
            <a:pPr lvl="0" algn="justLow" rtl="1">
              <a:lnSpc>
                <a:spcPct val="115000"/>
              </a:lnSpc>
              <a:spcAft>
                <a:spcPts val="1000"/>
              </a:spcAft>
              <a:buFont typeface="+mj-lt"/>
              <a:buAutoNum type="arabicParenR"/>
            </a:pPr>
            <a:r>
              <a:rPr lang="ar-IQ" dirty="0">
                <a:latin typeface="Book Antiqua"/>
                <a:ea typeface="Calibri"/>
              </a:rPr>
              <a:t>شكل السحجة يدل على الية حصول السحجة ويشير الى طبيعة الالة المستعملة او شكلها وتبعا لذلك تصنف السحجات الى :-</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اولا: السحجات الختمية او الطبعية:-</a:t>
            </a:r>
            <a:r>
              <a:rPr lang="ar-IQ" dirty="0">
                <a:latin typeface="Book Antiqua"/>
                <a:ea typeface="Calibri"/>
              </a:rPr>
              <a:t> وهي عبارة عن طبع او ختم للسطح الضارب بصورة عمودية على منطقة التماس مع حركة موضعية ضئيلة او منعدمة مثل السحجات الاظفرية الختمية ذات الشكل الهلالي الناتجة عن الضغط برؤوس الاصابع مع اظافرها وقد ترافق السحجات الختمية اضرار داخلية.</a:t>
            </a:r>
            <a:endParaRPr lang="en-US" sz="2400" dirty="0">
              <a:ea typeface="Calibri"/>
              <a:cs typeface="Arial"/>
            </a:endParaRPr>
          </a:p>
          <a:p>
            <a:pPr marL="0" indent="0" algn="r">
              <a:buNone/>
            </a:pPr>
            <a:r>
              <a:rPr lang="ar-IQ" b="1" dirty="0">
                <a:latin typeface="Book Antiqua"/>
                <a:ea typeface="Calibri"/>
              </a:rPr>
              <a:t>ثانيا: السحجات الكشطية:-</a:t>
            </a:r>
            <a:r>
              <a:rPr lang="ar-IQ" dirty="0">
                <a:latin typeface="Book Antiqua"/>
                <a:ea typeface="Calibri"/>
              </a:rPr>
              <a:t> وهنا تكون القوة المسلطة بزاوية غير قائمة ومترافقة بحركة مما يؤدي الى كشط الجلد ولا تترافق عادة مع اضرار داخلية مثل السحجات الخطية الناتجة عن تحريك الطرف المدبب للاظافر او السحجات الكشطية الناتجة عن مرحلة الرمي في حوادث</a:t>
            </a:r>
          </a:p>
          <a:p>
            <a:pPr marL="0" indent="0" algn="justLow" rtl="1">
              <a:lnSpc>
                <a:spcPct val="115000"/>
              </a:lnSpc>
              <a:spcAft>
                <a:spcPts val="1000"/>
              </a:spcAft>
              <a:buNone/>
            </a:pPr>
            <a:r>
              <a:rPr lang="ar-IQ" b="1" dirty="0">
                <a:latin typeface="Book Antiqua"/>
                <a:ea typeface="Calibri"/>
              </a:rPr>
              <a:t>2)</a:t>
            </a:r>
            <a:r>
              <a:rPr lang="ar-IQ" dirty="0">
                <a:latin typeface="Book Antiqua"/>
                <a:ea typeface="Calibri"/>
              </a:rPr>
              <a:t>طراز انتشار السحجات يشير الى طبيعة القضية فتجمع السحجات الاظفرية على الرقبة قد يشير الى وقعة خنق يدوي مثلا.</a:t>
            </a:r>
            <a:endParaRPr lang="en-US" sz="2400" dirty="0">
              <a:ea typeface="Calibri"/>
              <a:cs typeface="Arial"/>
            </a:endParaRPr>
          </a:p>
          <a:p>
            <a:pPr marL="0" indent="0" algn="r">
              <a:buNone/>
            </a:pPr>
            <a:endParaRPr lang="en-US" dirty="0"/>
          </a:p>
        </p:txBody>
      </p:sp>
    </p:spTree>
    <p:extLst>
      <p:ext uri="{BB962C8B-B14F-4D97-AF65-F5344CB8AC3E}">
        <p14:creationId xmlns:p14="http://schemas.microsoft.com/office/powerpoint/2010/main" val="2810969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20000"/>
          </a:bodyPr>
          <a:lstStyle/>
          <a:p>
            <a:pPr marL="0" indent="0" algn="justLow" rtl="1">
              <a:lnSpc>
                <a:spcPct val="115000"/>
              </a:lnSpc>
              <a:spcAft>
                <a:spcPts val="1000"/>
              </a:spcAft>
              <a:buNone/>
            </a:pPr>
            <a:r>
              <a:rPr lang="ar-IQ" dirty="0">
                <a:latin typeface="Book Antiqua"/>
                <a:ea typeface="Calibri"/>
              </a:rPr>
              <a:t> يمكن تعيين وقت حصول الشدة من مراحل اندمال السحجات وكما يلي :-</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أ- دور تكوين القشرة :-</a:t>
            </a:r>
            <a:r>
              <a:rPr lang="ar-IQ" dirty="0">
                <a:latin typeface="Book Antiqua"/>
                <a:ea typeface="Calibri"/>
              </a:rPr>
              <a:t> ينضح سطح السحجة سائلا مصليا قد يكون مدمى في الساعات الاولى من الاصابة ثم يتوقف النضح لتتكون القشرة التي تكون رطبة باهتة لينة ثم تبدأ بالجفاف بعد بضعة ساعات لتجف في نهاية اليوم وتتكون القشرة من المصل والخلايا الميتة ومكونات الدم الخلوية.</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ب- دور التجديد الطلائي (</a:t>
            </a:r>
            <a:r>
              <a:rPr lang="en-US" b="1" dirty="0">
                <a:effectLst/>
                <a:latin typeface="Book Antiqua"/>
                <a:ea typeface="Calibri"/>
                <a:cs typeface="Arial"/>
              </a:rPr>
              <a:t>epithelialization</a:t>
            </a:r>
            <a:r>
              <a:rPr lang="ar-IQ" b="1" dirty="0">
                <a:latin typeface="Book Antiqua"/>
                <a:ea typeface="Calibri"/>
              </a:rPr>
              <a:t>) :-</a:t>
            </a:r>
            <a:r>
              <a:rPr lang="ar-IQ" dirty="0">
                <a:latin typeface="Book Antiqua"/>
                <a:ea typeface="Calibri"/>
              </a:rPr>
              <a:t> يبدأ عادة في اليوم الثاني ويتميز بارتفاع حواف القشرة وغمق لونها وزيادة سمكها ويكون واضحا في نهاية اليوم الثالث.</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ج- دور التكاثر الظاهري وتحت الطلائي :-</a:t>
            </a:r>
            <a:r>
              <a:rPr lang="ar-IQ" dirty="0">
                <a:latin typeface="Book Antiqua"/>
                <a:ea typeface="Calibri"/>
              </a:rPr>
              <a:t> يشاهد تحت المجهر النسيج الطلائي الجديد والخلايا الليفية وتبرعم العروق الدموية في الادمة (</a:t>
            </a:r>
            <a:r>
              <a:rPr lang="en-US" dirty="0">
                <a:effectLst/>
                <a:latin typeface="Book Antiqua"/>
                <a:ea typeface="Calibri"/>
                <a:cs typeface="Arial"/>
              </a:rPr>
              <a:t>(dermis</a:t>
            </a:r>
            <a:r>
              <a:rPr lang="ar-IQ" dirty="0">
                <a:latin typeface="Book Antiqua"/>
                <a:ea typeface="Calibri"/>
              </a:rPr>
              <a:t> ويتكامل هذا الدور بين اسبوع الى اسبوعين تقريبا.</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د- دور بروز الطبقة الطلائية النامية والنسيج الحبيبي :-</a:t>
            </a:r>
            <a:r>
              <a:rPr lang="ar-IQ" dirty="0">
                <a:latin typeface="Book Antiqua"/>
                <a:ea typeface="Calibri"/>
              </a:rPr>
              <a:t> تسقط القشرة في بداية هذا الدور لتكشف عن سطح طلائي وردي مرتفع عما يجاوره ويستغرق بضعة اسابيع ليحصل الاندمال التام.</a:t>
            </a:r>
            <a:endParaRPr lang="en-US" sz="2400" dirty="0">
              <a:ea typeface="Calibri"/>
              <a:cs typeface="Arial"/>
            </a:endParaRPr>
          </a:p>
          <a:p>
            <a:pPr marL="0" indent="0">
              <a:buNone/>
            </a:pPr>
            <a:endParaRPr lang="en-US" dirty="0"/>
          </a:p>
        </p:txBody>
      </p:sp>
    </p:spTree>
    <p:extLst>
      <p:ext uri="{BB962C8B-B14F-4D97-AF65-F5344CB8AC3E}">
        <p14:creationId xmlns:p14="http://schemas.microsoft.com/office/powerpoint/2010/main" val="810153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lgn="justLow" rtl="1">
              <a:lnSpc>
                <a:spcPct val="115000"/>
              </a:lnSpc>
              <a:spcAft>
                <a:spcPts val="1000"/>
              </a:spcAft>
              <a:buNone/>
            </a:pPr>
            <a:r>
              <a:rPr lang="ar-IQ" b="1" u="sng" dirty="0">
                <a:latin typeface="Book Antiqua"/>
                <a:ea typeface="Calibri"/>
              </a:rPr>
              <a:t> الكدمات</a:t>
            </a:r>
            <a:endParaRPr lang="en-US" sz="2400" dirty="0">
              <a:ea typeface="Calibri"/>
              <a:cs typeface="Arial"/>
            </a:endParaRPr>
          </a:p>
          <a:p>
            <a:pPr marL="0" indent="0" algn="justLow" rtl="1">
              <a:lnSpc>
                <a:spcPct val="115000"/>
              </a:lnSpc>
              <a:spcAft>
                <a:spcPts val="1000"/>
              </a:spcAft>
              <a:buNone/>
            </a:pPr>
            <a:r>
              <a:rPr lang="ar-IQ" dirty="0">
                <a:latin typeface="Book Antiqua"/>
                <a:ea typeface="Calibri"/>
              </a:rPr>
              <a:t>تلون ناتج عن تجمع دموي موضعي تحت الجلد او في اي نسيج بسبب تمزق العروق الدموية الصغيرة عادة بعد تسليط قوة اكبر من مرونة الاوعية فيخرج الدم من الاوعية المتمزقة الى المناطق الاخرى نتيجة للفعل الالي لجهاز الدوران وبمساعدة الجاذبية الارضية ولذلك فهي ضرر حيوي اساسا اي تحدث اثناء الحياة فقط لاعتماد انتشارها على الفعل الالي لجهاز الدوران كما ذكرنا.</a:t>
            </a:r>
            <a:endParaRPr lang="en-US" sz="2400" dirty="0">
              <a:ea typeface="Calibri"/>
              <a:cs typeface="Arial"/>
            </a:endParaRPr>
          </a:p>
          <a:p>
            <a:pPr marL="0" indent="0">
              <a:buNone/>
            </a:pPr>
            <a:endParaRPr lang="en-US" dirty="0"/>
          </a:p>
        </p:txBody>
      </p:sp>
    </p:spTree>
    <p:extLst>
      <p:ext uri="{BB962C8B-B14F-4D97-AF65-F5344CB8AC3E}">
        <p14:creationId xmlns:p14="http://schemas.microsoft.com/office/powerpoint/2010/main" val="3085506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buNone/>
            </a:pPr>
            <a:endParaRPr lang="en-US" dirty="0"/>
          </a:p>
        </p:txBody>
      </p:sp>
      <p:pic>
        <p:nvPicPr>
          <p:cNvPr id="8194" name="Picture 2" descr="C:\Users\muqdad fuad\Pictures\forensic medicine\الجروح\bruises\New folder\bruise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44" y="13854"/>
            <a:ext cx="9125527" cy="6844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766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buNone/>
            </a:pPr>
            <a:endParaRPr lang="en-US" dirty="0"/>
          </a:p>
        </p:txBody>
      </p:sp>
      <p:pic>
        <p:nvPicPr>
          <p:cNvPr id="13314" name="Picture 2" descr="C:\Users\muqdad fuad\Pictures\forensic medicine\الجروح\bruises\New folder\Bruises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6927"/>
            <a:ext cx="7398834" cy="6871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3726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70000" lnSpcReduction="20000"/>
          </a:bodyPr>
          <a:lstStyle/>
          <a:p>
            <a:pPr marL="0" indent="0" algn="justLow" rtl="1">
              <a:lnSpc>
                <a:spcPct val="115000"/>
              </a:lnSpc>
              <a:spcAft>
                <a:spcPts val="1000"/>
              </a:spcAft>
              <a:buNone/>
            </a:pPr>
            <a:r>
              <a:rPr lang="ar-IQ" b="1" dirty="0">
                <a:latin typeface="Book Antiqua"/>
                <a:ea typeface="Calibri"/>
              </a:rPr>
              <a:t>انواع الكدمات :-</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الكدمة الرضية :</a:t>
            </a:r>
            <a:r>
              <a:rPr lang="ar-IQ" dirty="0">
                <a:latin typeface="Book Antiqua"/>
                <a:ea typeface="Calibri"/>
              </a:rPr>
              <a:t> بسبب قوة او شد,قد تظهر في نفس الموقع (كدمة مباشرة) اوتظهر في مكان اخر (كدمة غير مباشرة) مثل تكدم كيس الصفن (</a:t>
            </a:r>
            <a:r>
              <a:rPr lang="en-US" dirty="0">
                <a:effectLst/>
                <a:latin typeface="Book Antiqua"/>
                <a:ea typeface="Calibri"/>
                <a:cs typeface="Arial"/>
              </a:rPr>
              <a:t>scrotum</a:t>
            </a:r>
            <a:r>
              <a:rPr lang="ar-IQ" dirty="0">
                <a:latin typeface="Book Antiqua"/>
                <a:ea typeface="Calibri"/>
              </a:rPr>
              <a:t>) بسبب ضربة على اسفل البطن وقد لاتظهر الكدمة واضحة في البداية لكنها تزداد وضوحا بمرور الوقت. </a:t>
            </a:r>
            <a:r>
              <a:rPr lang="ar-IQ" b="1" dirty="0">
                <a:solidFill>
                  <a:srgbClr val="FF0000"/>
                </a:solidFill>
                <a:latin typeface="Book Antiqua"/>
                <a:ea typeface="Calibri"/>
              </a:rPr>
              <a:t>والعوامل المؤثرة على ظهور الكدمات هي :-</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أ- وفرة او قلة</a:t>
            </a:r>
            <a:r>
              <a:rPr lang="ar-IQ" dirty="0">
                <a:latin typeface="Book Antiqua"/>
                <a:ea typeface="Calibri"/>
              </a:rPr>
              <a:t> الاوعية الدموية في المنطقة.</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ب- طبيعة النسيج:</a:t>
            </a:r>
            <a:r>
              <a:rPr lang="ar-IQ" dirty="0">
                <a:latin typeface="Book Antiqua"/>
                <a:ea typeface="Calibri"/>
              </a:rPr>
              <a:t> فكلما كان رخوا كانت الكدمة اوسع واوضح كما في النسيج الشحمي تحت الجلد.</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ج- الالة او القوة المستعملة:</a:t>
            </a:r>
            <a:r>
              <a:rPr lang="ar-IQ" dirty="0">
                <a:latin typeface="Book Antiqua"/>
                <a:ea typeface="Calibri"/>
              </a:rPr>
              <a:t>فكدمة العصا تختلف عن الكدمة الناتجة عن العض.</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د- العمر:</a:t>
            </a:r>
            <a:r>
              <a:rPr lang="ar-IQ" dirty="0">
                <a:latin typeface="Book Antiqua"/>
                <a:ea typeface="Calibri"/>
              </a:rPr>
              <a:t> الكدمات ايسر حصولا واوضح عند الصغار لرقة الانسجة وعند المسنين بسبب تصلب الشرايين وضمور الانسجة الشحمية تحت الجلد فيكون تمزق الاوعية ايسر حصولا.</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ه- الجنس:</a:t>
            </a:r>
            <a:r>
              <a:rPr lang="ar-IQ" dirty="0">
                <a:latin typeface="Book Antiqua"/>
                <a:ea typeface="Calibri"/>
              </a:rPr>
              <a:t> الكدمات اوضح عند الاناث لوفرة الانسجة الشحمية تحت الجلد ولرقة الانسجة فيكون انتشار الكدمات ايسر واوضح.</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و- الحالة الصحية:</a:t>
            </a:r>
            <a:r>
              <a:rPr lang="ar-IQ" dirty="0">
                <a:latin typeface="Book Antiqua"/>
                <a:ea typeface="Calibri"/>
              </a:rPr>
              <a:t> الكدمات ايسر حصولا بسبب بعض الامراض مثل امراض الكلية المزمنة والادمان الكحولي.</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ز- لون الجلد:</a:t>
            </a:r>
            <a:r>
              <a:rPr lang="ar-IQ" dirty="0">
                <a:latin typeface="Book Antiqua"/>
                <a:ea typeface="Calibri"/>
              </a:rPr>
              <a:t> الكدمات اوضح عند البيض.</a:t>
            </a:r>
            <a:endParaRPr lang="en-US" sz="2400" dirty="0">
              <a:ea typeface="Calibri"/>
              <a:cs typeface="Arial"/>
            </a:endParaRPr>
          </a:p>
          <a:p>
            <a:pPr marL="0" indent="0">
              <a:buNone/>
            </a:pPr>
            <a:endParaRPr lang="en-US" dirty="0"/>
          </a:p>
        </p:txBody>
      </p:sp>
    </p:spTree>
    <p:extLst>
      <p:ext uri="{BB962C8B-B14F-4D97-AF65-F5344CB8AC3E}">
        <p14:creationId xmlns:p14="http://schemas.microsoft.com/office/powerpoint/2010/main" val="1933397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lgn="justLow" rtl="1">
              <a:lnSpc>
                <a:spcPct val="115000"/>
              </a:lnSpc>
              <a:spcAft>
                <a:spcPts val="1000"/>
              </a:spcAft>
              <a:buNone/>
            </a:pPr>
            <a:r>
              <a:rPr lang="ar-IQ" b="1" dirty="0">
                <a:latin typeface="Book Antiqua"/>
                <a:ea typeface="Calibri"/>
              </a:rPr>
              <a:t>2) الكدمة العلاجية:</a:t>
            </a:r>
            <a:r>
              <a:rPr lang="ar-IQ" dirty="0">
                <a:latin typeface="Book Antiqua"/>
                <a:ea typeface="Calibri"/>
              </a:rPr>
              <a:t> الناتجة عن الحقن الوريدي او سحب الدم مثلا.</a:t>
            </a:r>
            <a:endParaRPr lang="en-US" sz="2400" dirty="0">
              <a:ea typeface="Calibri"/>
              <a:cs typeface="Arial"/>
            </a:endParaRPr>
          </a:p>
          <a:p>
            <a:pPr marL="0" indent="0" algn="justLow" rtl="1">
              <a:lnSpc>
                <a:spcPct val="115000"/>
              </a:lnSpc>
              <a:spcAft>
                <a:spcPts val="1000"/>
              </a:spcAft>
              <a:buNone/>
            </a:pPr>
            <a:r>
              <a:rPr lang="ar-IQ" dirty="0">
                <a:latin typeface="Book Antiqua"/>
                <a:ea typeface="Calibri"/>
              </a:rPr>
              <a:t>3</a:t>
            </a:r>
            <a:r>
              <a:rPr lang="ar-IQ" b="1" dirty="0">
                <a:latin typeface="Book Antiqua"/>
                <a:ea typeface="Calibri"/>
              </a:rPr>
              <a:t>) الكدمة المرضية اوالتلقائية:</a:t>
            </a:r>
            <a:r>
              <a:rPr lang="ar-IQ" dirty="0">
                <a:latin typeface="Book Antiqua"/>
                <a:ea typeface="Calibri"/>
              </a:rPr>
              <a:t> وتكون عادة صغيرة ومتعددة ومنتشرة في اماكن كثيرة من الجسم ومختلفة الاعمار كما في سرطان الدم. اما التلقائية فقد تحدث احيانا في بعض المناطق الرقيقة من الجسم كالجفون دون سبب واضح كما عند المسنين وكذلك تعاطي حبوب الدكسن لغرض السمنة فبمجرد الضربة الخفيفة على اي مكان في الجسم تحدث الكدمة والتي تكون عادة متعددة ومنتشرة كما ذكرنا.</a:t>
            </a:r>
            <a:endParaRPr lang="en-US" sz="2400" dirty="0">
              <a:ea typeface="Calibri"/>
              <a:cs typeface="Arial"/>
            </a:endParaRPr>
          </a:p>
          <a:p>
            <a:pPr marL="0" indent="0">
              <a:buNone/>
            </a:pPr>
            <a:endParaRPr lang="en-US" dirty="0"/>
          </a:p>
        </p:txBody>
      </p:sp>
    </p:spTree>
    <p:extLst>
      <p:ext uri="{BB962C8B-B14F-4D97-AF65-F5344CB8AC3E}">
        <p14:creationId xmlns:p14="http://schemas.microsoft.com/office/powerpoint/2010/main" val="522246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10000"/>
          </a:bodyPr>
          <a:lstStyle/>
          <a:p>
            <a:pPr marL="0" indent="0" algn="justLow" rtl="1">
              <a:lnSpc>
                <a:spcPct val="115000"/>
              </a:lnSpc>
              <a:spcAft>
                <a:spcPts val="1000"/>
              </a:spcAft>
              <a:buNone/>
            </a:pPr>
            <a:r>
              <a:rPr lang="ar-IQ" b="1" u="sng" dirty="0">
                <a:latin typeface="Book Antiqua"/>
                <a:ea typeface="Calibri"/>
              </a:rPr>
              <a:t>الاهمية الطبية العدلية للكدمات :-</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1- تدل على حصول الشدة على الجسم :</a:t>
            </a:r>
            <a:endParaRPr lang="en-US" sz="2400" b="1" dirty="0">
              <a:ea typeface="Calibri"/>
              <a:cs typeface="Arial"/>
            </a:endParaRPr>
          </a:p>
          <a:p>
            <a:pPr marL="0" indent="0" algn="justLow" rtl="1">
              <a:lnSpc>
                <a:spcPct val="115000"/>
              </a:lnSpc>
              <a:spcAft>
                <a:spcPts val="1000"/>
              </a:spcAft>
              <a:buNone/>
            </a:pPr>
            <a:r>
              <a:rPr lang="ar-IQ" dirty="0">
                <a:latin typeface="Book Antiqua"/>
                <a:ea typeface="Calibri"/>
              </a:rPr>
              <a:t>كما في حوادث الاغتصاب حيث تحاول الفتاة الدفاع عن نفسها اما بواسطة اليد او الارجل او الاسنان فتظهر على الجاني كدمات ذات شكل هلالي ناتجة عن الضغط برؤوس الاصابع مع الاظافر او تظهر كدمات تكون مستطيلة الشكل متقاربة على هيئة قوسين متقابلين تدل على عضة الاسنان.</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2- تعطي فكرة عن الالة المسببة :</a:t>
            </a:r>
            <a:endParaRPr lang="en-US" sz="2400" b="1" dirty="0">
              <a:ea typeface="Calibri"/>
              <a:cs typeface="Arial"/>
            </a:endParaRPr>
          </a:p>
          <a:p>
            <a:pPr marL="0" indent="0" algn="justLow" rtl="1">
              <a:lnSpc>
                <a:spcPct val="115000"/>
              </a:lnSpc>
              <a:spcAft>
                <a:spcPts val="1000"/>
              </a:spcAft>
              <a:buNone/>
            </a:pPr>
            <a:r>
              <a:rPr lang="ar-IQ" dirty="0">
                <a:latin typeface="Book Antiqua"/>
                <a:ea typeface="Calibri"/>
              </a:rPr>
              <a:t>فالكدمة الحلقية ناتجة عن الضرب بجسم كروي فالدائرة المركزية الشاحبة هي منطقة تسليط القوة والشريط الحلقي التكدمي حولها ناتج عن التوتر او الشد الذي يمزق الاوعية خاصة الصغيرة حول منطقة الصدمة. كذلك الخنق اليدوي فتظهر اثاره على الرقبة على شكل كدمات الاصابع التي تكون بشكل نصف قوس.</a:t>
            </a:r>
            <a:endParaRPr lang="en-US" sz="2400" dirty="0">
              <a:ea typeface="Calibri"/>
              <a:cs typeface="Arial"/>
            </a:endParaRPr>
          </a:p>
          <a:p>
            <a:pPr marL="0" indent="0" algn="justLow" rtl="1">
              <a:lnSpc>
                <a:spcPct val="115000"/>
              </a:lnSpc>
              <a:spcAft>
                <a:spcPts val="1000"/>
              </a:spcAft>
              <a:buNone/>
            </a:pPr>
            <a:r>
              <a:rPr lang="ar-IQ" dirty="0">
                <a:latin typeface="Book Antiqua"/>
                <a:ea typeface="Calibri"/>
              </a:rPr>
              <a:t>وكذلك عمليات الانتحار فتظهر على منطقة حول الرقبة كدمة واضحة تدل على انها حبل او قطعة قماش.</a:t>
            </a:r>
            <a:endParaRPr lang="en-US" sz="2400" dirty="0">
              <a:ea typeface="Calibri"/>
              <a:cs typeface="Arial"/>
            </a:endParaRPr>
          </a:p>
        </p:txBody>
      </p:sp>
    </p:spTree>
    <p:extLst>
      <p:ext uri="{BB962C8B-B14F-4D97-AF65-F5344CB8AC3E}">
        <p14:creationId xmlns:p14="http://schemas.microsoft.com/office/powerpoint/2010/main" val="847478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marL="0" indent="0" algn="justLow" rtl="1">
              <a:lnSpc>
                <a:spcPct val="115000"/>
              </a:lnSpc>
              <a:spcAft>
                <a:spcPts val="1000"/>
              </a:spcAft>
              <a:buNone/>
            </a:pPr>
            <a:r>
              <a:rPr lang="ar-IQ" b="1" dirty="0">
                <a:latin typeface="Book Antiqua"/>
                <a:ea typeface="Calibri"/>
              </a:rPr>
              <a:t>3-</a:t>
            </a:r>
            <a:r>
              <a:rPr lang="ar-IQ" dirty="0">
                <a:latin typeface="Book Antiqua"/>
                <a:ea typeface="Calibri"/>
              </a:rPr>
              <a:t> مواضع الكدمات وطريقة انتشارها تدل على طبيعة الوقعة (او سبب الوفاة) :</a:t>
            </a:r>
            <a:endParaRPr lang="en-US" sz="2400" dirty="0">
              <a:ea typeface="Calibri"/>
              <a:cs typeface="Arial"/>
            </a:endParaRPr>
          </a:p>
          <a:p>
            <a:pPr marL="0" indent="0" algn="justLow" rtl="1">
              <a:lnSpc>
                <a:spcPct val="115000"/>
              </a:lnSpc>
              <a:spcAft>
                <a:spcPts val="1000"/>
              </a:spcAft>
              <a:buNone/>
            </a:pPr>
            <a:r>
              <a:rPr lang="ar-IQ" dirty="0">
                <a:latin typeface="Book Antiqua"/>
                <a:ea typeface="Calibri"/>
              </a:rPr>
              <a:t>فان كانت متجمعة قرب المنطقة التناسلية يعطي فكرة عن وجود اعتداء جنسي.كذلك ان كانت متجمعة حول الرقبة فتدل على الخنق او الانتحار.</a:t>
            </a:r>
            <a:endParaRPr lang="en-US" sz="2400" dirty="0">
              <a:ea typeface="Calibri"/>
              <a:cs typeface="Arial"/>
            </a:endParaRPr>
          </a:p>
          <a:p>
            <a:pPr marL="0" indent="0" algn="justLow" rtl="1">
              <a:lnSpc>
                <a:spcPct val="115000"/>
              </a:lnSpc>
              <a:spcAft>
                <a:spcPts val="1000"/>
              </a:spcAft>
              <a:buNone/>
            </a:pPr>
            <a:r>
              <a:rPr lang="ar-IQ" dirty="0">
                <a:latin typeface="Book Antiqua"/>
                <a:ea typeface="Calibri"/>
              </a:rPr>
              <a:t>4- معرفة زمن حصول الاعتداء او الضرب :</a:t>
            </a:r>
            <a:endParaRPr lang="en-US" sz="2400" dirty="0">
              <a:ea typeface="Calibri"/>
              <a:cs typeface="Arial"/>
            </a:endParaRPr>
          </a:p>
          <a:p>
            <a:pPr marL="0" indent="0" algn="justLow" rtl="1">
              <a:lnSpc>
                <a:spcPct val="115000"/>
              </a:lnSpc>
              <a:spcAft>
                <a:spcPts val="1000"/>
              </a:spcAft>
              <a:buNone/>
            </a:pPr>
            <a:r>
              <a:rPr lang="ar-IQ" dirty="0">
                <a:latin typeface="Book Antiqua"/>
                <a:ea typeface="Calibri"/>
              </a:rPr>
              <a:t>من خلال التغييرات اللونية للكدمة فهي حمراء مزرقة اولا ثم تتحول للون الازرق المسود بين بضعة ساعات وبضعة ايام ثم تصبح خضراء ثم صفراء الى ان تتلاشى في غضون اسبوعين الى اربعة اسابيع. </a:t>
            </a:r>
            <a:endParaRPr lang="en-US" dirty="0"/>
          </a:p>
        </p:txBody>
      </p:sp>
    </p:spTree>
    <p:extLst>
      <p:ext uri="{BB962C8B-B14F-4D97-AF65-F5344CB8AC3E}">
        <p14:creationId xmlns:p14="http://schemas.microsoft.com/office/powerpoint/2010/main" val="1227096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70000" lnSpcReduction="20000"/>
          </a:bodyPr>
          <a:lstStyle/>
          <a:p>
            <a:pPr marL="0" indent="0" algn="justLow" rtl="1">
              <a:lnSpc>
                <a:spcPct val="115000"/>
              </a:lnSpc>
              <a:spcAft>
                <a:spcPts val="1000"/>
              </a:spcAft>
              <a:buNone/>
            </a:pPr>
            <a:r>
              <a:rPr lang="ar-IQ" b="1" u="sng" dirty="0">
                <a:latin typeface="Book Antiqua"/>
                <a:ea typeface="Calibri"/>
              </a:rPr>
              <a:t>3)) الجروح الرضية:-</a:t>
            </a:r>
            <a:endParaRPr lang="en-US" sz="2400" dirty="0">
              <a:ea typeface="Calibri"/>
              <a:cs typeface="Arial"/>
            </a:endParaRPr>
          </a:p>
          <a:p>
            <a:pPr marL="0" indent="0" algn="justLow" rtl="1">
              <a:lnSpc>
                <a:spcPct val="115000"/>
              </a:lnSpc>
              <a:spcAft>
                <a:spcPts val="1000"/>
              </a:spcAft>
              <a:buNone/>
            </a:pPr>
            <a:r>
              <a:rPr lang="ar-IQ" sz="3400" dirty="0">
                <a:latin typeface="Book Antiqua"/>
                <a:ea typeface="Calibri"/>
              </a:rPr>
              <a:t>وهي الجروح الناتجه عن استعمال الالات الراضة (تكون حافاتها غير حادة)</a:t>
            </a:r>
            <a:endParaRPr lang="en-US" sz="2600" dirty="0">
              <a:ea typeface="Calibri"/>
              <a:cs typeface="Arial"/>
            </a:endParaRPr>
          </a:p>
          <a:p>
            <a:pPr marL="0" indent="0" algn="justLow" rtl="1">
              <a:lnSpc>
                <a:spcPct val="115000"/>
              </a:lnSpc>
              <a:spcAft>
                <a:spcPts val="1000"/>
              </a:spcAft>
              <a:buNone/>
            </a:pPr>
            <a:r>
              <a:rPr lang="ar-IQ" sz="3400" b="1" dirty="0">
                <a:latin typeface="Book Antiqua"/>
                <a:ea typeface="Calibri"/>
              </a:rPr>
              <a:t>صفات هذه الجروح:-</a:t>
            </a:r>
            <a:endParaRPr lang="en-US" sz="2600" dirty="0">
              <a:ea typeface="Calibri"/>
              <a:cs typeface="Arial"/>
            </a:endParaRPr>
          </a:p>
          <a:p>
            <a:pPr lvl="0" algn="justLow" rtl="1">
              <a:lnSpc>
                <a:spcPct val="115000"/>
              </a:lnSpc>
              <a:spcAft>
                <a:spcPts val="1000"/>
              </a:spcAft>
              <a:buFont typeface="+mj-cs"/>
              <a:buAutoNum type="arabic1Minus"/>
            </a:pPr>
            <a:r>
              <a:rPr lang="ar-IQ" sz="3400" dirty="0">
                <a:latin typeface="Book Antiqua"/>
                <a:ea typeface="Calibri"/>
              </a:rPr>
              <a:t>الحافات غير منتظمة او مشرشرة .</a:t>
            </a:r>
            <a:endParaRPr lang="en-US" sz="2600" dirty="0">
              <a:ea typeface="Calibri"/>
              <a:cs typeface="Arial"/>
            </a:endParaRPr>
          </a:p>
          <a:p>
            <a:pPr lvl="0" algn="justLow" rtl="1">
              <a:lnSpc>
                <a:spcPct val="115000"/>
              </a:lnSpc>
              <a:spcAft>
                <a:spcPts val="1000"/>
              </a:spcAft>
              <a:buFont typeface="+mj-cs"/>
              <a:buAutoNum type="arabic1Minus"/>
            </a:pPr>
            <a:r>
              <a:rPr lang="en-US" sz="3400" dirty="0">
                <a:effectLst/>
                <a:latin typeface="Arial"/>
                <a:ea typeface="Calibri"/>
                <a:cs typeface="Arial"/>
              </a:rPr>
              <a:t> </a:t>
            </a:r>
            <a:r>
              <a:rPr lang="ar-IQ" sz="3400" dirty="0">
                <a:latin typeface="Arial"/>
                <a:ea typeface="Calibri"/>
              </a:rPr>
              <a:t>ترافقها عادة السحجات والكدمات.</a:t>
            </a:r>
            <a:endParaRPr lang="en-US" sz="2600" dirty="0">
              <a:ea typeface="Calibri"/>
              <a:cs typeface="Arial"/>
            </a:endParaRPr>
          </a:p>
          <a:p>
            <a:pPr lvl="0" algn="justLow" rtl="1">
              <a:lnSpc>
                <a:spcPct val="115000"/>
              </a:lnSpc>
              <a:spcAft>
                <a:spcPts val="1000"/>
              </a:spcAft>
              <a:buFont typeface="+mj-cs"/>
              <a:buAutoNum type="arabic1Minus"/>
            </a:pPr>
            <a:r>
              <a:rPr lang="ar-IQ" sz="3400" dirty="0">
                <a:latin typeface="Book Antiqua"/>
                <a:ea typeface="Calibri"/>
              </a:rPr>
              <a:t>القطع النسيجي بين حافتي الجرح غير كامل عادة وتسمى اجزاء الانسجة التي ماتزال واصلة بين الحافتين (بالجسور النسيجية ).</a:t>
            </a:r>
            <a:endParaRPr lang="en-US" sz="2600" dirty="0">
              <a:ea typeface="Calibri"/>
              <a:cs typeface="Arial"/>
            </a:endParaRPr>
          </a:p>
          <a:p>
            <a:pPr lvl="0" algn="justLow" rtl="1">
              <a:lnSpc>
                <a:spcPct val="115000"/>
              </a:lnSpc>
              <a:spcAft>
                <a:spcPts val="1000"/>
              </a:spcAft>
              <a:buFont typeface="+mj-cs"/>
              <a:buAutoNum type="arabic1Minus"/>
            </a:pPr>
            <a:r>
              <a:rPr lang="ar-IQ" sz="3400" dirty="0">
                <a:latin typeface="Book Antiqua"/>
                <a:ea typeface="Calibri"/>
              </a:rPr>
              <a:t>النزف الدموي منها عادة اقل من الجروح الحادة.</a:t>
            </a:r>
            <a:endParaRPr lang="en-US" sz="2600" dirty="0">
              <a:ea typeface="Calibri"/>
              <a:cs typeface="Arial"/>
            </a:endParaRPr>
          </a:p>
          <a:p>
            <a:pPr lvl="0" algn="justLow" rtl="1">
              <a:lnSpc>
                <a:spcPct val="115000"/>
              </a:lnSpc>
              <a:spcAft>
                <a:spcPts val="1000"/>
              </a:spcAft>
              <a:buFont typeface="+mj-cs"/>
              <a:buAutoNum type="arabic1Minus"/>
            </a:pPr>
            <a:r>
              <a:rPr lang="ar-IQ" sz="3400" dirty="0">
                <a:latin typeface="Book Antiqua"/>
                <a:ea typeface="Calibri"/>
              </a:rPr>
              <a:t>ان وجد الشعر في منطقة الجرح الرضي فتكون نهاياتها مهروسة (بأستعمال العدسة المكبرة).</a:t>
            </a:r>
            <a:endParaRPr lang="en-US" sz="2600" dirty="0">
              <a:ea typeface="Calibri"/>
              <a:cs typeface="Arial"/>
            </a:endParaRPr>
          </a:p>
          <a:p>
            <a:pPr lvl="0" algn="justLow" rtl="1">
              <a:lnSpc>
                <a:spcPct val="115000"/>
              </a:lnSpc>
              <a:spcAft>
                <a:spcPts val="1000"/>
              </a:spcAft>
              <a:buFont typeface="+mj-cs"/>
              <a:buAutoNum type="arabic1Minus"/>
            </a:pPr>
            <a:r>
              <a:rPr lang="en-US" sz="3400" dirty="0">
                <a:effectLst/>
                <a:latin typeface="Arial"/>
                <a:ea typeface="Calibri"/>
                <a:cs typeface="Arial"/>
              </a:rPr>
              <a:t> </a:t>
            </a:r>
            <a:r>
              <a:rPr lang="ar-IQ" sz="3400" dirty="0">
                <a:latin typeface="Arial"/>
                <a:ea typeface="Calibri"/>
              </a:rPr>
              <a:t>اكثر عرضة للتلوث والخمج اي العدوى </a:t>
            </a:r>
          </a:p>
          <a:p>
            <a:pPr lvl="0" algn="justLow" rtl="1">
              <a:lnSpc>
                <a:spcPct val="115000"/>
              </a:lnSpc>
              <a:spcAft>
                <a:spcPts val="1000"/>
              </a:spcAft>
              <a:buFont typeface="+mj-cs"/>
              <a:buAutoNum type="arabic1Minus"/>
            </a:pPr>
            <a:r>
              <a:rPr lang="ar-IQ" sz="3400" dirty="0">
                <a:latin typeface="Book Antiqua"/>
                <a:ea typeface="Calibri"/>
              </a:rPr>
              <a:t>الاندمال يكون بطيئا.</a:t>
            </a:r>
            <a:endParaRPr lang="en-US" sz="2600" dirty="0">
              <a:ea typeface="Calibri"/>
              <a:cs typeface="Arial"/>
            </a:endParaRPr>
          </a:p>
          <a:p>
            <a:pPr lvl="0" algn="justLow" rtl="1">
              <a:lnSpc>
                <a:spcPct val="115000"/>
              </a:lnSpc>
              <a:spcAft>
                <a:spcPts val="1000"/>
              </a:spcAft>
              <a:buFont typeface="+mj-cs"/>
              <a:buAutoNum type="arabic1Minus"/>
            </a:pPr>
            <a:r>
              <a:rPr lang="ar-IQ" sz="3400" dirty="0">
                <a:latin typeface="Book Antiqua"/>
                <a:ea typeface="Calibri"/>
              </a:rPr>
              <a:t>التندب يكون غير منتظم الشكل.</a:t>
            </a:r>
            <a:endParaRPr lang="en-US" sz="2600" dirty="0">
              <a:ea typeface="Calibri"/>
              <a:cs typeface="Arial"/>
            </a:endParaRPr>
          </a:p>
          <a:p>
            <a:pPr marL="0" indent="0">
              <a:buNone/>
            </a:pPr>
            <a:endParaRPr lang="en-US" sz="3400" dirty="0"/>
          </a:p>
        </p:txBody>
      </p:sp>
    </p:spTree>
    <p:extLst>
      <p:ext uri="{BB962C8B-B14F-4D97-AF65-F5344CB8AC3E}">
        <p14:creationId xmlns:p14="http://schemas.microsoft.com/office/powerpoint/2010/main" val="3958156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buNone/>
            </a:pPr>
            <a:endParaRPr lang="en-US" dirty="0"/>
          </a:p>
        </p:txBody>
      </p:sp>
      <p:pic>
        <p:nvPicPr>
          <p:cNvPr id="17410" name="Picture 2" descr="C:\Users\muqdad fuad\Pictures\forensic medicine\الجروح\lacerated injuries\foot-injur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8614"/>
            <a:ext cx="7924800" cy="6870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39933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70000" lnSpcReduction="20000"/>
          </a:bodyPr>
          <a:lstStyle/>
          <a:p>
            <a:pPr marL="0" indent="0" algn="justLow" rtl="1">
              <a:lnSpc>
                <a:spcPct val="115000"/>
              </a:lnSpc>
              <a:spcAft>
                <a:spcPts val="1000"/>
              </a:spcAft>
              <a:buNone/>
            </a:pPr>
            <a:r>
              <a:rPr lang="ar-IQ" b="1" dirty="0">
                <a:latin typeface="Book Antiqua"/>
                <a:ea typeface="Calibri"/>
              </a:rPr>
              <a:t>ثانيا:-الجروح الحادة</a:t>
            </a:r>
            <a:endParaRPr lang="en-US" sz="2400" dirty="0">
              <a:ea typeface="Calibri"/>
              <a:cs typeface="Arial"/>
            </a:endParaRPr>
          </a:p>
          <a:p>
            <a:pPr marL="0" indent="0" algn="justLow" rtl="1">
              <a:lnSpc>
                <a:spcPct val="115000"/>
              </a:lnSpc>
              <a:spcAft>
                <a:spcPts val="1000"/>
              </a:spcAft>
              <a:buNone/>
            </a:pPr>
            <a:r>
              <a:rPr lang="ar-IQ" dirty="0">
                <a:latin typeface="Book Antiqua"/>
                <a:ea typeface="Calibri"/>
              </a:rPr>
              <a:t>وهي الجروح الناتجة عن استعمال الالات الحادة مثل السكاكين والخناجر والحافات الحادة كالقطع الزجاجية وهي على نوعين:</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أ- الجروح القطعية:</a:t>
            </a:r>
            <a:r>
              <a:rPr lang="ar-IQ" dirty="0">
                <a:latin typeface="Book Antiqua"/>
                <a:ea typeface="Calibri"/>
              </a:rPr>
              <a:t> وتنتج عن استعمال الالة الحادة بشكل افقي على الجسم وصفاتها:</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1)</a:t>
            </a:r>
            <a:r>
              <a:rPr lang="ar-IQ" dirty="0">
                <a:latin typeface="Book Antiqua"/>
                <a:ea typeface="Calibri"/>
              </a:rPr>
              <a:t> حافاتها منتظمة .</a:t>
            </a:r>
            <a:endParaRPr lang="en-US" sz="2400" dirty="0">
              <a:ea typeface="Calibri"/>
              <a:cs typeface="Arial"/>
            </a:endParaRPr>
          </a:p>
          <a:p>
            <a:pPr marL="0" indent="0" algn="justLow" rtl="1">
              <a:lnSpc>
                <a:spcPct val="115000"/>
              </a:lnSpc>
              <a:spcAft>
                <a:spcPts val="1000"/>
              </a:spcAft>
              <a:buNone/>
            </a:pPr>
            <a:r>
              <a:rPr lang="ar-IQ" dirty="0">
                <a:latin typeface="Book Antiqua"/>
                <a:ea typeface="Calibri"/>
              </a:rPr>
              <a:t> </a:t>
            </a:r>
            <a:r>
              <a:rPr lang="ar-IQ" b="1" dirty="0">
                <a:latin typeface="Book Antiqua"/>
                <a:ea typeface="Calibri"/>
              </a:rPr>
              <a:t>2) </a:t>
            </a:r>
            <a:r>
              <a:rPr lang="ar-IQ" dirty="0">
                <a:latin typeface="Book Antiqua"/>
                <a:ea typeface="Calibri"/>
              </a:rPr>
              <a:t>لا ترافقها السحجات او الكدمات .</a:t>
            </a:r>
            <a:endParaRPr lang="ar-IQ" sz="2400" dirty="0">
              <a:ea typeface="Calibri"/>
              <a:cs typeface="Arial"/>
            </a:endParaRPr>
          </a:p>
          <a:p>
            <a:pPr marL="0" indent="0" algn="justLow" rtl="1">
              <a:lnSpc>
                <a:spcPct val="115000"/>
              </a:lnSpc>
              <a:spcAft>
                <a:spcPts val="1000"/>
              </a:spcAft>
              <a:buNone/>
            </a:pPr>
            <a:r>
              <a:rPr lang="ar-IQ" b="1" dirty="0">
                <a:latin typeface="Book Antiqua"/>
                <a:ea typeface="Calibri"/>
              </a:rPr>
              <a:t>3)</a:t>
            </a:r>
            <a:r>
              <a:rPr lang="ar-IQ" dirty="0">
                <a:latin typeface="Book Antiqua"/>
                <a:ea typeface="Calibri"/>
              </a:rPr>
              <a:t> طولها الظاهري اكثر من عمقها .</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4)</a:t>
            </a:r>
            <a:r>
              <a:rPr lang="ar-IQ" dirty="0">
                <a:latin typeface="Book Antiqua"/>
                <a:ea typeface="Calibri"/>
              </a:rPr>
              <a:t> لا توجد فيها جسور نسيجيجية .</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5)</a:t>
            </a:r>
            <a:r>
              <a:rPr lang="ar-IQ" dirty="0">
                <a:latin typeface="Book Antiqua"/>
                <a:ea typeface="Calibri"/>
              </a:rPr>
              <a:t> اقل عرضة للتلوث او العدوى .</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6)</a:t>
            </a:r>
            <a:r>
              <a:rPr lang="ar-IQ" dirty="0">
                <a:latin typeface="Book Antiqua"/>
                <a:ea typeface="Calibri"/>
              </a:rPr>
              <a:t> اندمالها اسرع .</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7)</a:t>
            </a:r>
            <a:r>
              <a:rPr lang="ar-IQ" dirty="0">
                <a:latin typeface="Book Antiqua"/>
                <a:ea typeface="Calibri"/>
              </a:rPr>
              <a:t> التندب يكون منتظم الشكل خطي عادة .</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8)</a:t>
            </a:r>
            <a:r>
              <a:rPr lang="ar-IQ" dirty="0">
                <a:latin typeface="Book Antiqua"/>
                <a:ea typeface="Calibri"/>
              </a:rPr>
              <a:t> النزف فيها اكثر من الجروح الرضية .</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9)</a:t>
            </a:r>
            <a:r>
              <a:rPr lang="ar-IQ" dirty="0">
                <a:latin typeface="Book Antiqua"/>
                <a:ea typeface="Calibri"/>
              </a:rPr>
              <a:t> تكون ذات طبيعة انتحارية او مفتعلة .</a:t>
            </a:r>
            <a:endParaRPr lang="en-US" sz="2400" dirty="0">
              <a:ea typeface="Calibri"/>
              <a:cs typeface="Arial"/>
            </a:endParaRPr>
          </a:p>
          <a:p>
            <a:pPr marL="0" indent="0">
              <a:buNone/>
            </a:pPr>
            <a:endParaRPr lang="en-US" dirty="0"/>
          </a:p>
        </p:txBody>
      </p:sp>
    </p:spTree>
    <p:extLst>
      <p:ext uri="{BB962C8B-B14F-4D97-AF65-F5344CB8AC3E}">
        <p14:creationId xmlns:p14="http://schemas.microsoft.com/office/powerpoint/2010/main" val="17585598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buNone/>
            </a:pPr>
            <a:endParaRPr lang="en-US" dirty="0"/>
          </a:p>
        </p:txBody>
      </p:sp>
      <p:pic>
        <p:nvPicPr>
          <p:cNvPr id="25602" name="Picture 2" descr="C:\Users\muqdad fuad\Pictures\forensic medicine\الجروح\sharp wounds\cut wounds\greasepaint_cut_wound_special_effec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81" y="381000"/>
            <a:ext cx="9166917"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0608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marL="0" indent="0" algn="justLow" rtl="1">
              <a:lnSpc>
                <a:spcPct val="115000"/>
              </a:lnSpc>
              <a:spcAft>
                <a:spcPts val="1000"/>
              </a:spcAft>
              <a:buNone/>
            </a:pPr>
            <a:r>
              <a:rPr lang="ar-IQ" b="1" dirty="0">
                <a:latin typeface="Book Antiqua"/>
                <a:ea typeface="Calibri"/>
              </a:rPr>
              <a:t>ب- الجروح الطعنية:</a:t>
            </a:r>
            <a:r>
              <a:rPr lang="ar-IQ" dirty="0">
                <a:latin typeface="Book Antiqua"/>
                <a:ea typeface="Calibri"/>
              </a:rPr>
              <a:t>وتنتج عن استعمال الالة الحادة بشكل عامودي بأدخال الالة في الجسم ابتداءا بمقدمتها </a:t>
            </a:r>
            <a:r>
              <a:rPr lang="ar-IQ" b="1" dirty="0">
                <a:latin typeface="Book Antiqua"/>
                <a:ea typeface="Calibri"/>
              </a:rPr>
              <a:t>وصفاتها:-</a:t>
            </a:r>
            <a:endParaRPr lang="en-US" sz="2400" b="1" dirty="0">
              <a:ea typeface="Calibri"/>
              <a:cs typeface="Arial"/>
            </a:endParaRPr>
          </a:p>
          <a:p>
            <a:pPr marL="0" indent="0" algn="justLow" rtl="1">
              <a:lnSpc>
                <a:spcPct val="115000"/>
              </a:lnSpc>
              <a:spcAft>
                <a:spcPts val="1000"/>
              </a:spcAft>
              <a:buNone/>
            </a:pPr>
            <a:r>
              <a:rPr lang="ar-IQ" b="1" dirty="0">
                <a:latin typeface="Book Antiqua"/>
                <a:ea typeface="Calibri"/>
              </a:rPr>
              <a:t>1)</a:t>
            </a:r>
            <a:r>
              <a:rPr lang="ar-IQ" dirty="0">
                <a:latin typeface="Book Antiqua"/>
                <a:ea typeface="Calibri"/>
              </a:rPr>
              <a:t> حافه منتظمة.</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2)</a:t>
            </a:r>
            <a:r>
              <a:rPr lang="ar-IQ" dirty="0">
                <a:latin typeface="Book Antiqua"/>
                <a:ea typeface="Calibri"/>
              </a:rPr>
              <a:t> لا ترافقها السحجات او الكدمات.</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3)</a:t>
            </a:r>
            <a:r>
              <a:rPr lang="ar-IQ" dirty="0">
                <a:latin typeface="Book Antiqua"/>
                <a:ea typeface="Calibri"/>
              </a:rPr>
              <a:t> طولها الظاهري اقل من عمقها.</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4)</a:t>
            </a:r>
            <a:r>
              <a:rPr lang="ar-IQ" dirty="0">
                <a:latin typeface="Book Antiqua"/>
                <a:ea typeface="Calibri"/>
              </a:rPr>
              <a:t> لا توجد فيها جسور نسيجية.</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5)</a:t>
            </a:r>
            <a:r>
              <a:rPr lang="ar-IQ" dirty="0">
                <a:latin typeface="Book Antiqua"/>
                <a:ea typeface="Calibri"/>
              </a:rPr>
              <a:t> النزف اكثر في الجروح الرضية.</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6)</a:t>
            </a:r>
            <a:r>
              <a:rPr lang="ar-IQ" dirty="0">
                <a:latin typeface="Book Antiqua"/>
                <a:ea typeface="Calibri"/>
              </a:rPr>
              <a:t> خطيرة لانها عادة عميقه وان شفي المصاب يكون التندب منتظم وصغير.</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7)</a:t>
            </a:r>
            <a:r>
              <a:rPr lang="ar-IQ" dirty="0">
                <a:latin typeface="Book Antiqua"/>
                <a:ea typeface="Calibri"/>
              </a:rPr>
              <a:t> تكون ذات طبيعة جنائية.</a:t>
            </a:r>
            <a:endParaRPr lang="en-US" sz="2400" dirty="0">
              <a:ea typeface="Calibri"/>
              <a:cs typeface="Arial"/>
            </a:endParaRPr>
          </a:p>
          <a:p>
            <a:pPr marL="0" indent="0">
              <a:buNone/>
            </a:pPr>
            <a:endParaRPr lang="en-US" dirty="0"/>
          </a:p>
        </p:txBody>
      </p:sp>
    </p:spTree>
    <p:extLst>
      <p:ext uri="{BB962C8B-B14F-4D97-AF65-F5344CB8AC3E}">
        <p14:creationId xmlns:p14="http://schemas.microsoft.com/office/powerpoint/2010/main" val="24781491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buNone/>
            </a:pPr>
            <a:endParaRPr lang="en-US" dirty="0"/>
          </a:p>
        </p:txBody>
      </p:sp>
      <p:pic>
        <p:nvPicPr>
          <p:cNvPr id="32770" name="Picture 2" descr="C:\Users\muqdad fuad\Pictures\forensic medicine\الجروح\sharp wounds\stab wounds\534a03_487d2fb4145a9efcdafcebc235b85cc2.jpg_5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82" y="0"/>
            <a:ext cx="913562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5728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lgn="justLow" rtl="1">
              <a:lnSpc>
                <a:spcPct val="115000"/>
              </a:lnSpc>
              <a:spcAft>
                <a:spcPts val="1000"/>
              </a:spcAft>
              <a:buNone/>
            </a:pPr>
            <a:r>
              <a:rPr lang="ar-IQ" b="1" dirty="0">
                <a:latin typeface="Book Antiqua"/>
                <a:ea typeface="Calibri"/>
              </a:rPr>
              <a:t>الجروح الرضية الشبيهة بالقطعية:-</a:t>
            </a:r>
            <a:endParaRPr lang="en-US" sz="2400" dirty="0">
              <a:ea typeface="Calibri"/>
              <a:cs typeface="Arial"/>
            </a:endParaRPr>
          </a:p>
          <a:p>
            <a:pPr marL="0" indent="0" algn="justLow" rtl="1">
              <a:lnSpc>
                <a:spcPct val="115000"/>
              </a:lnSpc>
              <a:spcAft>
                <a:spcPts val="1000"/>
              </a:spcAft>
              <a:buNone/>
            </a:pPr>
            <a:r>
              <a:rPr lang="ar-IQ" dirty="0">
                <a:latin typeface="Book Antiqua"/>
                <a:ea typeface="Calibri"/>
              </a:rPr>
              <a:t>تحصل في بعض الاماكن من الجسم التي يكون فيها الجلد مشدودا بالعظم الذي تحته كما في فروة الراس لذلك يتطلب الدقة والحذر اثناء الفحص واستخدام العدسة المكبرة لفحص انتظام او عدم انتظام حواف الجروح.</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الجروح الحادة الشبيهة بالرضية:-</a:t>
            </a:r>
            <a:endParaRPr lang="en-US" sz="2400" dirty="0">
              <a:ea typeface="Calibri"/>
              <a:cs typeface="Arial"/>
            </a:endParaRPr>
          </a:p>
          <a:p>
            <a:pPr marL="0" indent="0" algn="justLow" rtl="1">
              <a:lnSpc>
                <a:spcPct val="115000"/>
              </a:lnSpc>
              <a:spcAft>
                <a:spcPts val="1000"/>
              </a:spcAft>
              <a:buNone/>
            </a:pPr>
            <a:r>
              <a:rPr lang="ar-IQ" dirty="0">
                <a:latin typeface="Book Antiqua"/>
                <a:ea typeface="Calibri"/>
              </a:rPr>
              <a:t>او التي تبدو حوافها متعرجة وتحصل مثلا في مناطق التعرجات او التجاعيد الجلدية مثل الابط و الرقبة.</a:t>
            </a:r>
            <a:endParaRPr lang="en-US" sz="2400" dirty="0">
              <a:ea typeface="Calibri"/>
              <a:cs typeface="Arial"/>
            </a:endParaRPr>
          </a:p>
          <a:p>
            <a:pPr marL="0" indent="0">
              <a:buNone/>
            </a:pPr>
            <a:endParaRPr lang="en-US" dirty="0"/>
          </a:p>
        </p:txBody>
      </p:sp>
    </p:spTree>
    <p:extLst>
      <p:ext uri="{BB962C8B-B14F-4D97-AF65-F5344CB8AC3E}">
        <p14:creationId xmlns:p14="http://schemas.microsoft.com/office/powerpoint/2010/main" val="1193060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lgn="justLow" rtl="1">
              <a:lnSpc>
                <a:spcPct val="115000"/>
              </a:lnSpc>
              <a:spcAft>
                <a:spcPts val="1000"/>
              </a:spcAft>
              <a:buNone/>
            </a:pPr>
            <a:r>
              <a:rPr lang="ar-IQ" b="1" dirty="0">
                <a:latin typeface="Book Antiqua"/>
                <a:ea typeface="Calibri"/>
              </a:rPr>
              <a:t>الجروح النحرية:-</a:t>
            </a:r>
            <a:endParaRPr lang="en-US" sz="2400" dirty="0">
              <a:ea typeface="Calibri"/>
              <a:cs typeface="Arial"/>
            </a:endParaRPr>
          </a:p>
          <a:p>
            <a:pPr marL="0" indent="0" algn="justLow" rtl="1">
              <a:lnSpc>
                <a:spcPct val="115000"/>
              </a:lnSpc>
              <a:spcAft>
                <a:spcPts val="1000"/>
              </a:spcAft>
              <a:buNone/>
            </a:pPr>
            <a:r>
              <a:rPr lang="ar-IQ" dirty="0">
                <a:latin typeface="Book Antiqua"/>
                <a:ea typeface="Calibri"/>
              </a:rPr>
              <a:t>هي الجروح القطعية في منطقة الرقبة واسباب الموت هنا:</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1-</a:t>
            </a:r>
            <a:r>
              <a:rPr lang="ar-IQ" dirty="0">
                <a:latin typeface="Book Antiqua"/>
                <a:ea typeface="Calibri"/>
              </a:rPr>
              <a:t> الانصمام الهوائي </a:t>
            </a:r>
            <a:r>
              <a:rPr lang="en-US" dirty="0">
                <a:latin typeface="Book Antiqua"/>
                <a:ea typeface="Calibri"/>
                <a:cs typeface="Arial"/>
              </a:rPr>
              <a:t>(air embolism)</a:t>
            </a:r>
            <a:r>
              <a:rPr lang="ar-IQ" dirty="0">
                <a:latin typeface="Book Antiqua"/>
                <a:ea typeface="Calibri"/>
              </a:rPr>
              <a:t>: ويحدث عند قطع الاوردة ذات الضغط السالب مثل الوريد الودجي </a:t>
            </a:r>
            <a:r>
              <a:rPr lang="en-US" dirty="0">
                <a:latin typeface="Book Antiqua"/>
                <a:ea typeface="Calibri"/>
                <a:cs typeface="Arial"/>
              </a:rPr>
              <a:t>jugular v</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2-</a:t>
            </a:r>
            <a:r>
              <a:rPr lang="ar-IQ" dirty="0">
                <a:latin typeface="Book Antiqua"/>
                <a:ea typeface="Calibri"/>
              </a:rPr>
              <a:t> النزف الدموي عند قطع الشرايين المهمة والكبيرة في الرقبة مثل الشريان السباتي </a:t>
            </a:r>
            <a:r>
              <a:rPr lang="en-US" dirty="0">
                <a:latin typeface="Book Antiqua"/>
                <a:ea typeface="Calibri"/>
                <a:cs typeface="Arial"/>
              </a:rPr>
              <a:t>Carotid artery</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3-</a:t>
            </a:r>
            <a:r>
              <a:rPr lang="ar-IQ" dirty="0">
                <a:latin typeface="Book Antiqua"/>
                <a:ea typeface="Calibri"/>
              </a:rPr>
              <a:t> استنشاق الدم النازف والموت اختناقا اثناء قطع الحنجرة.</a:t>
            </a:r>
            <a:endParaRPr lang="en-US" sz="2400" dirty="0">
              <a:ea typeface="Calibri"/>
              <a:cs typeface="Arial"/>
            </a:endParaRPr>
          </a:p>
          <a:p>
            <a:pPr marL="0" indent="0" algn="r">
              <a:buNone/>
            </a:pPr>
            <a:r>
              <a:rPr lang="ar-IQ" b="1" dirty="0">
                <a:latin typeface="Book Antiqua"/>
                <a:ea typeface="Calibri"/>
              </a:rPr>
              <a:t>4-</a:t>
            </a:r>
            <a:r>
              <a:rPr lang="ar-IQ" dirty="0">
                <a:latin typeface="Book Antiqua"/>
                <a:ea typeface="Calibri"/>
              </a:rPr>
              <a:t> تورم الحنجرة او لسان المزمار كتفاعل التهابي متأخر.</a:t>
            </a:r>
            <a:endParaRPr lang="en-US" dirty="0"/>
          </a:p>
        </p:txBody>
      </p:sp>
    </p:spTree>
    <p:extLst>
      <p:ext uri="{BB962C8B-B14F-4D97-AF65-F5344CB8AC3E}">
        <p14:creationId xmlns:p14="http://schemas.microsoft.com/office/powerpoint/2010/main" val="24259948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77500" lnSpcReduction="20000"/>
          </a:bodyPr>
          <a:lstStyle/>
          <a:p>
            <a:pPr marL="0" indent="0" algn="justLow" rtl="1">
              <a:lnSpc>
                <a:spcPct val="115000"/>
              </a:lnSpc>
              <a:spcAft>
                <a:spcPts val="1000"/>
              </a:spcAft>
              <a:buNone/>
            </a:pPr>
            <a:r>
              <a:rPr lang="ar-IQ" b="1" dirty="0">
                <a:latin typeface="Book Antiqua"/>
                <a:ea typeface="Calibri"/>
              </a:rPr>
              <a:t>الجروح الوخزية:</a:t>
            </a:r>
            <a:endParaRPr lang="en-US" sz="2400" dirty="0">
              <a:ea typeface="Calibri"/>
              <a:cs typeface="Arial"/>
            </a:endParaRPr>
          </a:p>
          <a:p>
            <a:pPr marL="0" indent="0" algn="justLow" rtl="1">
              <a:lnSpc>
                <a:spcPct val="115000"/>
              </a:lnSpc>
              <a:spcAft>
                <a:spcPts val="1000"/>
              </a:spcAft>
              <a:buNone/>
            </a:pPr>
            <a:r>
              <a:rPr lang="ar-IQ" dirty="0">
                <a:latin typeface="Book Antiqua"/>
                <a:ea typeface="Calibri"/>
              </a:rPr>
              <a:t>او تسمى بـ(</a:t>
            </a:r>
            <a:r>
              <a:rPr lang="en-US" dirty="0">
                <a:latin typeface="Book Antiqua"/>
                <a:ea typeface="Calibri"/>
                <a:cs typeface="Arial"/>
              </a:rPr>
              <a:t>puncture wound</a:t>
            </a:r>
            <a:r>
              <a:rPr lang="ar-IQ" dirty="0">
                <a:latin typeface="Book Antiqua"/>
                <a:ea typeface="Calibri"/>
              </a:rPr>
              <a:t>):</a:t>
            </a:r>
            <a:endParaRPr lang="en-US" sz="2400" dirty="0">
              <a:ea typeface="Calibri"/>
              <a:cs typeface="Arial"/>
            </a:endParaRPr>
          </a:p>
          <a:p>
            <a:pPr marL="0" indent="0" algn="justLow" rtl="1">
              <a:lnSpc>
                <a:spcPct val="115000"/>
              </a:lnSpc>
              <a:spcAft>
                <a:spcPts val="1000"/>
              </a:spcAft>
              <a:buNone/>
            </a:pPr>
            <a:r>
              <a:rPr lang="ar-IQ" dirty="0">
                <a:latin typeface="Book Antiqua"/>
                <a:ea typeface="Calibri"/>
              </a:rPr>
              <a:t>وهي الجروح التي تتميز بتباعد الانسجة-حسب طواعيتها-وتكون ناتجة عن ادخال الة مدببة المقدمة مستديرة المقطع طويلة النصل مثل الابر والمخايط والمفك ويكون اثرها الجلدي او السطحي ضئيل لكنها تكون خطيرة بسبب عمقها ويبدو الجرح الوخزي بشكل دائري ولكنه شق بيضوي عادة مع تكدم في زاويته ولو كان سطح النصل خشنا لنتج عنه سحجة طوقية</a:t>
            </a:r>
            <a:r>
              <a:rPr lang="en-US" dirty="0">
                <a:latin typeface="Book Antiqua"/>
                <a:ea typeface="Calibri"/>
                <a:cs typeface="Arial"/>
              </a:rPr>
              <a:t>.</a:t>
            </a:r>
            <a:endParaRPr lang="en-US" sz="2400" dirty="0">
              <a:ea typeface="Calibri"/>
              <a:cs typeface="Arial"/>
            </a:endParaRPr>
          </a:p>
          <a:p>
            <a:pPr marL="0" indent="0" algn="justLow" rtl="1">
              <a:lnSpc>
                <a:spcPct val="115000"/>
              </a:lnSpc>
              <a:spcAft>
                <a:spcPts val="1000"/>
              </a:spcAft>
              <a:buNone/>
            </a:pPr>
            <a:r>
              <a:rPr lang="ar-IQ" dirty="0">
                <a:latin typeface="Book Antiqua"/>
                <a:ea typeface="Calibri"/>
              </a:rPr>
              <a:t>** يجب التفريق بين مدخل الطلق الناري ومدخل الجرح الوخزي.</a:t>
            </a:r>
            <a:endParaRPr lang="en-US" sz="2400" dirty="0">
              <a:ea typeface="Calibri"/>
              <a:cs typeface="Arial"/>
            </a:endParaRPr>
          </a:p>
          <a:p>
            <a:pPr marL="0" indent="0" algn="justLow" rtl="1">
              <a:lnSpc>
                <a:spcPct val="115000"/>
              </a:lnSpc>
              <a:spcAft>
                <a:spcPts val="1000"/>
              </a:spcAft>
              <a:buNone/>
            </a:pPr>
            <a:r>
              <a:rPr lang="ar-IQ" b="1" dirty="0">
                <a:latin typeface="Book Antiqua"/>
                <a:ea typeface="Calibri"/>
              </a:rPr>
              <a:t>الجروح الراضة القاطعة:</a:t>
            </a:r>
            <a:endParaRPr lang="en-US" sz="2400" b="1" dirty="0">
              <a:ea typeface="Calibri"/>
              <a:cs typeface="Arial"/>
            </a:endParaRPr>
          </a:p>
          <a:p>
            <a:pPr marL="0" indent="0" algn="justLow" rtl="1">
              <a:lnSpc>
                <a:spcPct val="115000"/>
              </a:lnSpc>
              <a:spcAft>
                <a:spcPts val="1000"/>
              </a:spcAft>
              <a:buNone/>
            </a:pPr>
            <a:r>
              <a:rPr lang="ar-IQ" dirty="0">
                <a:latin typeface="Book Antiqua"/>
                <a:ea typeface="Calibri"/>
              </a:rPr>
              <a:t>ولها اكثر من صفة واحدة كالتي تجمع بين صفة القطع والرض وتسمى الالات الراضة القاطعة..مثل الفاس والساطور وينتج عنها جروح رضية قطعية والتي تبدو لاول وهلة كانها حادة او قاطعة لكن الفحص الدقيق مع استخدام العدسة المكبرة يبين كونها مشرشرة ويرافقها تسحج وتكدم واضرار شديدة في الانسجة تحت الجلد مثل كسور العظام وتتميز هذه الالات بكونها ثقيلة (ويعمل ذلك بمثابة قوة راضة) ولها طرف حاد (يعمل بمثابة الة قاطعة).</a:t>
            </a:r>
            <a:endParaRPr lang="en-US" sz="2400" dirty="0">
              <a:ea typeface="Calibri"/>
              <a:cs typeface="Arial"/>
            </a:endParaRPr>
          </a:p>
          <a:p>
            <a:pPr marL="0" indent="0">
              <a:buNone/>
            </a:pPr>
            <a:endParaRPr lang="en-US" dirty="0"/>
          </a:p>
        </p:txBody>
      </p:sp>
    </p:spTree>
    <p:extLst>
      <p:ext uri="{BB962C8B-B14F-4D97-AF65-F5344CB8AC3E}">
        <p14:creationId xmlns:p14="http://schemas.microsoft.com/office/powerpoint/2010/main" val="14050067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buNone/>
            </a:pPr>
            <a:endParaRPr lang="en-US" dirty="0"/>
          </a:p>
        </p:txBody>
      </p:sp>
      <p:pic>
        <p:nvPicPr>
          <p:cNvPr id="35842" name="Picture 2" descr="C:\Users\muqdad fuad\Pictures\forensic medicine\الجروح\sharp wounds\puncture wounds\hybrid_wound133711264025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533400"/>
            <a:ext cx="8255000" cy="556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86962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marL="0" indent="0" algn="justLow" rtl="1">
              <a:lnSpc>
                <a:spcPct val="115000"/>
              </a:lnSpc>
              <a:spcAft>
                <a:spcPts val="1000"/>
              </a:spcAft>
              <a:buNone/>
            </a:pPr>
            <a:r>
              <a:rPr lang="ar-IQ" b="1" dirty="0">
                <a:latin typeface="Book Antiqua"/>
                <a:ea typeface="Calibri"/>
              </a:rPr>
              <a:t>نتائج الاصابات الجرحية</a:t>
            </a:r>
            <a:r>
              <a:rPr lang="ar-IQ" b="1" dirty="0">
                <a:ea typeface="Calibri"/>
                <a:cs typeface="Book Antiqua"/>
              </a:rPr>
              <a:t> </a:t>
            </a:r>
            <a:r>
              <a:rPr lang="ar-IQ" b="1" dirty="0">
                <a:latin typeface="Book Antiqua"/>
                <a:ea typeface="Calibri"/>
              </a:rPr>
              <a:t>ومضاعفاتها:-</a:t>
            </a:r>
            <a:endParaRPr lang="en-US" sz="2400" dirty="0">
              <a:ea typeface="Calibri"/>
              <a:cs typeface="Arial"/>
            </a:endParaRPr>
          </a:p>
          <a:p>
            <a:pPr lvl="0" algn="justLow" rtl="1">
              <a:lnSpc>
                <a:spcPct val="115000"/>
              </a:lnSpc>
              <a:spcAft>
                <a:spcPts val="1000"/>
              </a:spcAft>
              <a:buSzPts val="1400"/>
              <a:buFont typeface="+mj-lt"/>
              <a:buAutoNum type="arabicPeriod"/>
              <a:tabLst>
                <a:tab pos="457200" algn="l"/>
              </a:tabLst>
            </a:pPr>
            <a:r>
              <a:rPr lang="ar-IQ" b="1" dirty="0">
                <a:latin typeface="Book Antiqua"/>
                <a:ea typeface="Calibri"/>
              </a:rPr>
              <a:t>الشفاء التام:</a:t>
            </a:r>
            <a:r>
              <a:rPr lang="ar-IQ" dirty="0">
                <a:latin typeface="Book Antiqua"/>
                <a:ea typeface="Calibri"/>
              </a:rPr>
              <a:t> وهو تعبير نسبي لان السحجات فقط هي التي تشفى بشكل تام وكذلك اغلب الكدمات ولكننا قد نستعمل هذا المصطلح عندما لا تترافق الحالة مع مضاعفات او تشوهات مهمة ومؤثرة.</a:t>
            </a:r>
            <a:endParaRPr lang="en-US" sz="2400" dirty="0">
              <a:ea typeface="Calibri"/>
              <a:cs typeface="Arial"/>
            </a:endParaRPr>
          </a:p>
          <a:p>
            <a:pPr lvl="0" algn="justLow" rtl="1">
              <a:lnSpc>
                <a:spcPct val="115000"/>
              </a:lnSpc>
              <a:spcAft>
                <a:spcPts val="1000"/>
              </a:spcAft>
              <a:buSzPts val="1400"/>
              <a:buFont typeface="+mj-lt"/>
              <a:buAutoNum type="arabicPeriod"/>
              <a:tabLst>
                <a:tab pos="457200" algn="l"/>
              </a:tabLst>
            </a:pPr>
            <a:r>
              <a:rPr lang="ar-IQ" b="1" dirty="0">
                <a:latin typeface="Book Antiqua"/>
                <a:ea typeface="Calibri"/>
              </a:rPr>
              <a:t>حصول التندب (</a:t>
            </a:r>
            <a:r>
              <a:rPr lang="en-US" b="1" dirty="0">
                <a:latin typeface="Book Antiqua"/>
                <a:ea typeface="Calibri"/>
                <a:cs typeface="Arial"/>
              </a:rPr>
              <a:t>scarring</a:t>
            </a:r>
            <a:r>
              <a:rPr lang="ar-IQ" b="1" dirty="0">
                <a:latin typeface="Book Antiqua"/>
                <a:ea typeface="Calibri"/>
              </a:rPr>
              <a:t>) :</a:t>
            </a:r>
            <a:r>
              <a:rPr lang="ar-IQ" dirty="0">
                <a:latin typeface="Book Antiqua"/>
                <a:ea typeface="Calibri"/>
              </a:rPr>
              <a:t> وهو عبارة عن نسيج ليفي مغطى بطبقة رقيقة من النسيج الطلائي </a:t>
            </a:r>
            <a:r>
              <a:rPr lang="en-US" dirty="0">
                <a:latin typeface="Book Antiqua"/>
                <a:ea typeface="Calibri"/>
              </a:rPr>
              <a:t>Epithelia</a:t>
            </a:r>
            <a:r>
              <a:rPr lang="ar-IQ" dirty="0">
                <a:latin typeface="Book Antiqua"/>
                <a:ea typeface="Calibri"/>
              </a:rPr>
              <a:t> وتكون الندبة خطية في الجروح الحادة وصغيرة او نقطية في الجروح الوخزية وتكون غير منتظمة الشكل في الجروح الرضية </a:t>
            </a:r>
            <a:r>
              <a:rPr lang="ar-IQ" b="1" dirty="0">
                <a:solidFill>
                  <a:srgbClr val="FF0000"/>
                </a:solidFill>
                <a:latin typeface="Book Antiqua"/>
                <a:ea typeface="Calibri"/>
              </a:rPr>
              <a:t>ويستفاد من لونها </a:t>
            </a:r>
            <a:r>
              <a:rPr lang="ar-IQ" dirty="0">
                <a:latin typeface="Book Antiqua"/>
                <a:ea typeface="Calibri"/>
              </a:rPr>
              <a:t>في تعيين الزمن المنقضي عليها فالحديثة منها تكون حمراء وحساسة وتستمر لبضعة اسابيع ثم يتحول لونها الى البني الضارب للوردي مع بداية تجعد سطحها وذلك مدة تتراوح بين(2-4)شهور ثم يشحب لونها وتصبح مبيضة منكمشة بعد 6 شهور.</a:t>
            </a:r>
            <a:endParaRPr lang="en-US" sz="2400" dirty="0">
              <a:ea typeface="Calibri"/>
              <a:cs typeface="Arial"/>
            </a:endParaRPr>
          </a:p>
          <a:p>
            <a:pPr marL="0" indent="0">
              <a:buNone/>
            </a:pPr>
            <a:endParaRPr lang="en-US" dirty="0"/>
          </a:p>
        </p:txBody>
      </p:sp>
    </p:spTree>
    <p:extLst>
      <p:ext uri="{BB962C8B-B14F-4D97-AF65-F5344CB8AC3E}">
        <p14:creationId xmlns:p14="http://schemas.microsoft.com/office/powerpoint/2010/main" val="22751258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20000"/>
          </a:bodyPr>
          <a:lstStyle/>
          <a:p>
            <a:pPr lvl="0" algn="justLow" rtl="1">
              <a:lnSpc>
                <a:spcPct val="115000"/>
              </a:lnSpc>
              <a:spcAft>
                <a:spcPts val="1000"/>
              </a:spcAft>
              <a:buSzPts val="1400"/>
              <a:buFont typeface="+mj-lt"/>
              <a:buAutoNum type="arabicPeriod"/>
              <a:tabLst>
                <a:tab pos="457200" algn="l"/>
              </a:tabLst>
            </a:pPr>
            <a:r>
              <a:rPr lang="ar-IQ" b="1" dirty="0">
                <a:latin typeface="Book Antiqua"/>
                <a:ea typeface="Calibri"/>
              </a:rPr>
              <a:t>تأخر شفاء الجروح</a:t>
            </a:r>
            <a:r>
              <a:rPr lang="ar-IQ" dirty="0">
                <a:latin typeface="Book Antiqua"/>
                <a:ea typeface="Calibri"/>
              </a:rPr>
              <a:t> لاسباب موضعية مثل وجود جسم غريب او لاسباب عامة مثل ضعف المقاومة الجسمية او وجود الامراض المنهكة او المزمنة مثل داء السكري.</a:t>
            </a:r>
            <a:endParaRPr lang="en-US" sz="2400" dirty="0">
              <a:ea typeface="Calibri"/>
              <a:cs typeface="Arial"/>
            </a:endParaRPr>
          </a:p>
          <a:p>
            <a:pPr lvl="0" algn="justLow" rtl="1">
              <a:lnSpc>
                <a:spcPct val="115000"/>
              </a:lnSpc>
              <a:spcAft>
                <a:spcPts val="1000"/>
              </a:spcAft>
              <a:buSzPts val="1400"/>
              <a:buFont typeface="+mj-lt"/>
              <a:buAutoNum type="arabicPeriod"/>
              <a:tabLst>
                <a:tab pos="457200" algn="l"/>
              </a:tabLst>
            </a:pPr>
            <a:r>
              <a:rPr lang="ar-IQ" b="1" dirty="0">
                <a:latin typeface="Book Antiqua"/>
                <a:ea typeface="Calibri"/>
              </a:rPr>
              <a:t>حصول العدوى الجرثومية</a:t>
            </a:r>
            <a:r>
              <a:rPr lang="ar-IQ" dirty="0">
                <a:latin typeface="Book Antiqua"/>
                <a:ea typeface="Calibri"/>
              </a:rPr>
              <a:t> وقد تكون موضعية في الجرح نفسه او تنتقل الى مكان اخر في الجسم بواسطة الدم.</a:t>
            </a:r>
            <a:endParaRPr lang="en-US" sz="2400" dirty="0">
              <a:ea typeface="Calibri"/>
              <a:cs typeface="Arial"/>
            </a:endParaRPr>
          </a:p>
          <a:p>
            <a:pPr lvl="0" algn="justLow" rtl="1">
              <a:lnSpc>
                <a:spcPct val="115000"/>
              </a:lnSpc>
              <a:spcAft>
                <a:spcPts val="1000"/>
              </a:spcAft>
              <a:buSzPts val="1400"/>
              <a:buFont typeface="+mj-lt"/>
              <a:buAutoNum type="arabicPeriod"/>
              <a:tabLst>
                <a:tab pos="457200" algn="l"/>
              </a:tabLst>
            </a:pPr>
            <a:r>
              <a:rPr lang="ar-IQ" b="1" dirty="0">
                <a:latin typeface="Book Antiqua"/>
                <a:ea typeface="Calibri"/>
              </a:rPr>
              <a:t>حصول الجدرة او ما يعرف بـ(</a:t>
            </a:r>
            <a:r>
              <a:rPr lang="en-US" b="1" dirty="0">
                <a:latin typeface="Book Antiqua"/>
                <a:ea typeface="Calibri"/>
                <a:cs typeface="Arial"/>
              </a:rPr>
              <a:t>keloid</a:t>
            </a:r>
            <a:r>
              <a:rPr lang="ar-IQ" b="1" dirty="0">
                <a:latin typeface="Book Antiqua"/>
                <a:ea typeface="Calibri"/>
              </a:rPr>
              <a:t>)</a:t>
            </a:r>
            <a:r>
              <a:rPr lang="ar-IQ" dirty="0">
                <a:latin typeface="Book Antiqua"/>
                <a:ea typeface="Calibri"/>
              </a:rPr>
              <a:t> خاصة في الحروح وخاصة في الاشخاص ذوي البشرة السمراء وهي عبارة عن ورم ليفي محمر اللون حساس عند اللمس.</a:t>
            </a:r>
            <a:endParaRPr lang="en-US" sz="2400" dirty="0">
              <a:ea typeface="Calibri"/>
              <a:cs typeface="Arial"/>
            </a:endParaRPr>
          </a:p>
          <a:p>
            <a:pPr lvl="0" algn="justLow" rtl="1">
              <a:lnSpc>
                <a:spcPct val="115000"/>
              </a:lnSpc>
              <a:spcAft>
                <a:spcPts val="1000"/>
              </a:spcAft>
              <a:buSzPts val="1400"/>
              <a:buFont typeface="+mj-lt"/>
              <a:buAutoNum type="arabicPeriod"/>
              <a:tabLst>
                <a:tab pos="457200" algn="l"/>
              </a:tabLst>
            </a:pPr>
            <a:r>
              <a:rPr lang="ar-IQ" b="1" dirty="0">
                <a:latin typeface="Book Antiqua"/>
                <a:ea typeface="Calibri"/>
              </a:rPr>
              <a:t>المضاعفات المرضية والعاهة والتشوه والعطل الوظائفي:</a:t>
            </a:r>
            <a:endParaRPr lang="en-US" sz="2400" dirty="0">
              <a:ea typeface="Calibri"/>
              <a:cs typeface="Arial"/>
            </a:endParaRPr>
          </a:p>
          <a:p>
            <a:pPr marL="0" indent="0" algn="justLow" rtl="1">
              <a:lnSpc>
                <a:spcPct val="115000"/>
              </a:lnSpc>
              <a:spcAft>
                <a:spcPts val="1000"/>
              </a:spcAft>
              <a:buNone/>
            </a:pPr>
            <a:r>
              <a:rPr lang="ar-IQ" dirty="0">
                <a:latin typeface="Book Antiqua"/>
                <a:ea typeface="Calibri"/>
              </a:rPr>
              <a:t>قد يشفى الجرح ظاهريا او يتندب لكن ينتج </a:t>
            </a:r>
            <a:r>
              <a:rPr lang="ar-IQ" b="1" dirty="0">
                <a:latin typeface="Book Antiqua"/>
                <a:ea typeface="Calibri"/>
              </a:rPr>
              <a:t>عن تشوه في المنطقة</a:t>
            </a:r>
            <a:r>
              <a:rPr lang="ar-IQ" dirty="0">
                <a:latin typeface="Book Antiqua"/>
                <a:ea typeface="Calibri"/>
              </a:rPr>
              <a:t> كما في الحروق او عاهة مستديمة </a:t>
            </a:r>
            <a:r>
              <a:rPr lang="ar-IQ" b="1" dirty="0">
                <a:latin typeface="Book Antiqua"/>
                <a:ea typeface="Calibri"/>
              </a:rPr>
              <a:t>كتلف احد العينين</a:t>
            </a:r>
            <a:r>
              <a:rPr lang="ar-IQ" dirty="0">
                <a:latin typeface="Book Antiqua"/>
                <a:ea typeface="Calibri"/>
              </a:rPr>
              <a:t> بعد ضربة شديدة جدا او مضاعفات مرضية كالعمى بعد التعرض لاصابة على الراس يؤدي الى انفصال الشبكية.</a:t>
            </a:r>
            <a:endParaRPr lang="en-US" sz="2400" dirty="0">
              <a:ea typeface="Calibri"/>
              <a:cs typeface="Arial"/>
            </a:endParaRPr>
          </a:p>
          <a:p>
            <a:pPr marL="0" indent="0">
              <a:buNone/>
            </a:pPr>
            <a:endParaRPr lang="en-US" dirty="0"/>
          </a:p>
        </p:txBody>
      </p:sp>
    </p:spTree>
    <p:extLst>
      <p:ext uri="{BB962C8B-B14F-4D97-AF65-F5344CB8AC3E}">
        <p14:creationId xmlns:p14="http://schemas.microsoft.com/office/powerpoint/2010/main" val="32495517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buNone/>
            </a:pPr>
            <a:endParaRPr lang="en-US" dirty="0"/>
          </a:p>
        </p:txBody>
      </p:sp>
      <p:pic>
        <p:nvPicPr>
          <p:cNvPr id="46082" name="Picture 2" descr="C:\Users\muqdad fuad\Pictures\forensic medicine\wound infection\300_11632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62" y="27708"/>
            <a:ext cx="9147711" cy="6830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45452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77500" lnSpcReduction="20000"/>
          </a:bodyPr>
          <a:lstStyle/>
          <a:p>
            <a:pPr lvl="0" algn="justLow" rtl="1">
              <a:lnSpc>
                <a:spcPct val="115000"/>
              </a:lnSpc>
              <a:spcAft>
                <a:spcPts val="1000"/>
              </a:spcAft>
              <a:buSzPts val="1400"/>
              <a:buFont typeface="+mj-lt"/>
              <a:buAutoNum type="arabicPeriod"/>
              <a:tabLst>
                <a:tab pos="457200" algn="l"/>
              </a:tabLst>
            </a:pPr>
            <a:r>
              <a:rPr lang="ar-IQ" b="1" dirty="0">
                <a:latin typeface="Book Antiqua"/>
                <a:ea typeface="Calibri"/>
              </a:rPr>
              <a:t>المضاعفات المرضية والعاهة والتشوه والعطل الوظائفي:</a:t>
            </a:r>
            <a:endParaRPr lang="en-US" sz="2400" dirty="0">
              <a:ea typeface="Calibri"/>
              <a:cs typeface="Arial"/>
            </a:endParaRPr>
          </a:p>
          <a:p>
            <a:pPr marL="0" indent="0" algn="justLow" rtl="1">
              <a:lnSpc>
                <a:spcPct val="115000"/>
              </a:lnSpc>
              <a:spcAft>
                <a:spcPts val="1000"/>
              </a:spcAft>
              <a:buNone/>
            </a:pPr>
            <a:r>
              <a:rPr lang="ar-IQ" dirty="0">
                <a:latin typeface="Book Antiqua"/>
                <a:ea typeface="Calibri"/>
              </a:rPr>
              <a:t>قد يشفى الجرح ظاهريا او يتندب لكن ينتج </a:t>
            </a:r>
            <a:r>
              <a:rPr lang="ar-IQ" b="1" dirty="0">
                <a:latin typeface="Book Antiqua"/>
                <a:ea typeface="Calibri"/>
              </a:rPr>
              <a:t>عن تشوه في المنطقة</a:t>
            </a:r>
            <a:r>
              <a:rPr lang="ar-IQ" dirty="0">
                <a:latin typeface="Book Antiqua"/>
                <a:ea typeface="Calibri"/>
              </a:rPr>
              <a:t> كما في الحروق او عاهة مستديمة </a:t>
            </a:r>
            <a:r>
              <a:rPr lang="ar-IQ" b="1" dirty="0">
                <a:latin typeface="Book Antiqua"/>
                <a:ea typeface="Calibri"/>
              </a:rPr>
              <a:t>كتلف احد العينين</a:t>
            </a:r>
            <a:r>
              <a:rPr lang="ar-IQ" dirty="0">
                <a:latin typeface="Book Antiqua"/>
                <a:ea typeface="Calibri"/>
              </a:rPr>
              <a:t> بعد ضربة شديدة جدا او مضاعفات مرضية كالعمى بعد التعرض لاصابة على الراس يؤدي الى انفصال الشبكية.</a:t>
            </a:r>
            <a:endParaRPr lang="en-US" sz="2400" dirty="0">
              <a:ea typeface="Calibri"/>
              <a:cs typeface="Arial"/>
            </a:endParaRPr>
          </a:p>
          <a:p>
            <a:pPr marL="0" indent="0" algn="justLow" rtl="1">
              <a:lnSpc>
                <a:spcPct val="115000"/>
              </a:lnSpc>
              <a:spcAft>
                <a:spcPts val="1000"/>
              </a:spcAft>
              <a:buNone/>
            </a:pPr>
            <a:r>
              <a:rPr lang="ar-IQ" dirty="0">
                <a:latin typeface="Book Antiqua"/>
                <a:ea typeface="Calibri"/>
              </a:rPr>
              <a:t>قد يحصل </a:t>
            </a:r>
            <a:r>
              <a:rPr lang="ar-IQ" b="1" dirty="0">
                <a:latin typeface="Book Antiqua"/>
                <a:ea typeface="Calibri"/>
              </a:rPr>
              <a:t>شلل في الاطراف السفلى</a:t>
            </a:r>
            <a:r>
              <a:rPr lang="ar-IQ" dirty="0">
                <a:latin typeface="Book Antiqua"/>
                <a:ea typeface="Calibri"/>
              </a:rPr>
              <a:t> بعد كسر الفقرات القطنية وتضرر الحبل الشوكي ويجب على الطبيب ان يقرر وجود او عدم وجود رابطة سببية بين الاصابة والاختلاط الناتج وذلك بعد الفحص المصاب بدقة واستخدام كل الوسائل المتيسرة بالاعتماد على:</a:t>
            </a:r>
            <a:endParaRPr lang="en-US" sz="2400" dirty="0">
              <a:ea typeface="Calibri"/>
              <a:cs typeface="Arial"/>
            </a:endParaRPr>
          </a:p>
          <a:p>
            <a:pPr lvl="0" algn="justLow" rtl="1">
              <a:lnSpc>
                <a:spcPct val="115000"/>
              </a:lnSpc>
              <a:spcAft>
                <a:spcPts val="1000"/>
              </a:spcAft>
              <a:buFont typeface="+mj-cs"/>
              <a:buAutoNum type="arabic2Minus"/>
              <a:tabLst>
                <a:tab pos="457200" algn="l"/>
              </a:tabLst>
            </a:pPr>
            <a:r>
              <a:rPr lang="ar-IQ" dirty="0">
                <a:latin typeface="Book Antiqua"/>
                <a:ea typeface="Calibri"/>
              </a:rPr>
              <a:t>طبيعة الاصابة الجرحية الاصلية.</a:t>
            </a:r>
            <a:endParaRPr lang="en-US" sz="2400" dirty="0">
              <a:ea typeface="Calibri"/>
              <a:cs typeface="Arial"/>
            </a:endParaRPr>
          </a:p>
          <a:p>
            <a:pPr lvl="0" algn="justLow" rtl="1">
              <a:lnSpc>
                <a:spcPct val="115000"/>
              </a:lnSpc>
              <a:spcAft>
                <a:spcPts val="1000"/>
              </a:spcAft>
              <a:buFont typeface="+mj-cs"/>
              <a:buAutoNum type="arabic2Minus"/>
              <a:tabLst>
                <a:tab pos="457200" algn="l"/>
              </a:tabLst>
            </a:pPr>
            <a:r>
              <a:rPr lang="ar-IQ" dirty="0">
                <a:latin typeface="Book Antiqua"/>
                <a:ea typeface="Calibri"/>
              </a:rPr>
              <a:t>طبيعة الاختلاطلات والمضاعفات الناتجة </a:t>
            </a:r>
            <a:endParaRPr lang="en-US" sz="2400" dirty="0">
              <a:ea typeface="Calibri"/>
              <a:cs typeface="Arial"/>
            </a:endParaRPr>
          </a:p>
          <a:p>
            <a:pPr lvl="0" algn="justLow" rtl="1">
              <a:lnSpc>
                <a:spcPct val="115000"/>
              </a:lnSpc>
              <a:spcAft>
                <a:spcPts val="1000"/>
              </a:spcAft>
              <a:buFont typeface="+mj-cs"/>
              <a:buAutoNum type="arabic2Minus"/>
              <a:tabLst>
                <a:tab pos="457200" algn="l"/>
              </a:tabLst>
            </a:pPr>
            <a:r>
              <a:rPr lang="ar-IQ" dirty="0">
                <a:latin typeface="Book Antiqua"/>
                <a:ea typeface="Calibri"/>
              </a:rPr>
              <a:t>التوافق الزمني والموضعي والوظائفي بين الاصابة الجرحية الاصلية والمضاعفات الناتجة  </a:t>
            </a:r>
            <a:endParaRPr lang="en-US" sz="2400" dirty="0">
              <a:ea typeface="Calibri"/>
              <a:cs typeface="Arial"/>
            </a:endParaRPr>
          </a:p>
          <a:p>
            <a:pPr lvl="0" algn="justLow" rtl="1">
              <a:lnSpc>
                <a:spcPct val="115000"/>
              </a:lnSpc>
              <a:spcAft>
                <a:spcPts val="1000"/>
              </a:spcAft>
              <a:buFont typeface="+mj-cs"/>
              <a:buAutoNum type="arabic2Minus"/>
              <a:tabLst>
                <a:tab pos="457200" algn="l"/>
              </a:tabLst>
            </a:pPr>
            <a:r>
              <a:rPr lang="ar-IQ" dirty="0">
                <a:latin typeface="Book Antiqua"/>
                <a:ea typeface="Calibri"/>
              </a:rPr>
              <a:t>ابعاد كل الاحتمالات الاخرى التي قد تنتج المضاعفات ولذلك اهمية كبيرة في تطبيق القوانين المتعلقة بالتعويضات والتامين وغيرها</a:t>
            </a:r>
            <a:endParaRPr lang="en-US" sz="2400" dirty="0">
              <a:ea typeface="Calibri"/>
              <a:cs typeface="Arial"/>
            </a:endParaRPr>
          </a:p>
          <a:p>
            <a:pPr marL="0" indent="0" algn="r">
              <a:buNone/>
            </a:pPr>
            <a:r>
              <a:rPr lang="ar-IQ" b="1" dirty="0">
                <a:latin typeface="Book Antiqua"/>
                <a:ea typeface="Calibri"/>
              </a:rPr>
              <a:t>7-</a:t>
            </a:r>
            <a:r>
              <a:rPr lang="ar-IQ" dirty="0">
                <a:latin typeface="Book Antiqua"/>
                <a:ea typeface="Calibri"/>
              </a:rPr>
              <a:t> </a:t>
            </a:r>
            <a:r>
              <a:rPr lang="ar-IQ" b="1" dirty="0">
                <a:latin typeface="Book Antiqua"/>
                <a:ea typeface="Calibri"/>
              </a:rPr>
              <a:t>الموت</a:t>
            </a:r>
            <a:r>
              <a:rPr lang="ar-IQ" dirty="0">
                <a:latin typeface="Book Antiqua"/>
                <a:ea typeface="Calibri"/>
              </a:rPr>
              <a:t> وقد يكون انيا (سريعا) او يحدث متاخرا بعد الاصابة الجرحية.</a:t>
            </a:r>
            <a:endParaRPr lang="en-US" dirty="0"/>
          </a:p>
        </p:txBody>
      </p:sp>
    </p:spTree>
    <p:extLst>
      <p:ext uri="{BB962C8B-B14F-4D97-AF65-F5344CB8AC3E}">
        <p14:creationId xmlns:p14="http://schemas.microsoft.com/office/powerpoint/2010/main" val="31098017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20000"/>
          </a:bodyPr>
          <a:lstStyle/>
          <a:p>
            <a:pPr marL="0" indent="0" algn="justLow" rtl="1">
              <a:lnSpc>
                <a:spcPct val="115000"/>
              </a:lnSpc>
              <a:spcAft>
                <a:spcPts val="1000"/>
              </a:spcAft>
              <a:buNone/>
            </a:pPr>
            <a:r>
              <a:rPr lang="ar-AE" b="1" u="sng" dirty="0">
                <a:latin typeface="Book Antiqua"/>
                <a:ea typeface="Calibri"/>
              </a:rPr>
              <a:t>اسباب الموت في الجروح:</a:t>
            </a:r>
            <a:endParaRPr lang="en-US" sz="2400" dirty="0">
              <a:ea typeface="Calibri"/>
              <a:cs typeface="Arial"/>
            </a:endParaRPr>
          </a:p>
          <a:p>
            <a:pPr marL="0" indent="0" algn="justLow" rtl="1">
              <a:lnSpc>
                <a:spcPct val="115000"/>
              </a:lnSpc>
              <a:spcAft>
                <a:spcPts val="1000"/>
              </a:spcAft>
              <a:buNone/>
            </a:pPr>
            <a:r>
              <a:rPr lang="ar-AE" b="1" dirty="0">
                <a:latin typeface="Book Antiqua"/>
                <a:ea typeface="Calibri"/>
              </a:rPr>
              <a:t>1)اسباب الموت الفوري او السريع (الأني) من جراء حصول الشدة على الجسم:</a:t>
            </a:r>
            <a:endParaRPr lang="en-US" sz="2400" dirty="0">
              <a:ea typeface="Calibri"/>
              <a:cs typeface="Arial"/>
            </a:endParaRPr>
          </a:p>
          <a:p>
            <a:pPr marL="0" indent="0" algn="justLow" rtl="1">
              <a:lnSpc>
                <a:spcPct val="115000"/>
              </a:lnSpc>
              <a:spcAft>
                <a:spcPts val="1000"/>
              </a:spcAft>
              <a:buNone/>
            </a:pPr>
            <a:r>
              <a:rPr lang="ar-AE" b="1" dirty="0">
                <a:latin typeface="Book Antiqua"/>
                <a:ea typeface="Calibri"/>
              </a:rPr>
              <a:t>أ- النزف الدموي الغزير</a:t>
            </a:r>
            <a:r>
              <a:rPr lang="ar-AE" dirty="0">
                <a:latin typeface="Book Antiqua"/>
                <a:ea typeface="Calibri"/>
              </a:rPr>
              <a:t>: و هو اكثر اسباب الموت شيوعا بعد الاصابات الجراحية وهو اما خارجي او داخلي (داخل الجوف الجسمي).</a:t>
            </a:r>
            <a:endParaRPr lang="en-US" sz="2400" dirty="0">
              <a:ea typeface="Calibri"/>
              <a:cs typeface="Arial"/>
            </a:endParaRPr>
          </a:p>
          <a:p>
            <a:pPr marL="0" indent="0" algn="justLow" rtl="1">
              <a:lnSpc>
                <a:spcPct val="115000"/>
              </a:lnSpc>
              <a:spcAft>
                <a:spcPts val="1000"/>
              </a:spcAft>
              <a:buNone/>
            </a:pPr>
            <a:r>
              <a:rPr lang="ar-AE" b="1" dirty="0">
                <a:latin typeface="Book Antiqua"/>
                <a:ea typeface="Calibri"/>
              </a:rPr>
              <a:t>ب- اصابة عضو مهم</a:t>
            </a:r>
            <a:r>
              <a:rPr lang="ar-AE" dirty="0">
                <a:latin typeface="Book Antiqua"/>
                <a:ea typeface="Calibri"/>
              </a:rPr>
              <a:t> لديمومة الحياة مثل الدماغ او تمزق القلب بإطلاقات نارية .</a:t>
            </a:r>
            <a:endParaRPr lang="en-US" sz="2400" dirty="0">
              <a:ea typeface="Calibri"/>
              <a:cs typeface="Arial"/>
            </a:endParaRPr>
          </a:p>
          <a:p>
            <a:pPr marL="0" indent="0" algn="justLow" rtl="1">
              <a:lnSpc>
                <a:spcPct val="115000"/>
              </a:lnSpc>
              <a:spcAft>
                <a:spcPts val="1000"/>
              </a:spcAft>
              <a:buNone/>
            </a:pPr>
            <a:r>
              <a:rPr lang="ar-AE" b="1" dirty="0">
                <a:latin typeface="Book Antiqua"/>
                <a:ea typeface="Calibri"/>
              </a:rPr>
              <a:t>ج- الصدمة الكلوية او الجراحية</a:t>
            </a:r>
            <a:r>
              <a:rPr lang="ar-AE" dirty="0">
                <a:latin typeface="Book Antiqua"/>
                <a:ea typeface="Calibri"/>
              </a:rPr>
              <a:t> (</a:t>
            </a:r>
            <a:r>
              <a:rPr lang="en-US" dirty="0">
                <a:latin typeface="Book Antiqua"/>
                <a:ea typeface="Calibri"/>
                <a:cs typeface="Arial"/>
              </a:rPr>
              <a:t>surgical shock</a:t>
            </a:r>
            <a:r>
              <a:rPr lang="ar-AE" dirty="0">
                <a:latin typeface="Book Antiqua"/>
                <a:ea typeface="Calibri"/>
              </a:rPr>
              <a:t>) الناتجة عن فقدان مصل الدم كما في حالة الحروق الواسعة.</a:t>
            </a:r>
            <a:endParaRPr lang="en-US" sz="2400" dirty="0">
              <a:ea typeface="Calibri"/>
              <a:cs typeface="Arial"/>
            </a:endParaRPr>
          </a:p>
          <a:p>
            <a:pPr marL="0" indent="0" algn="justLow" rtl="1">
              <a:lnSpc>
                <a:spcPct val="115000"/>
              </a:lnSpc>
              <a:spcAft>
                <a:spcPts val="1000"/>
              </a:spcAft>
              <a:buNone/>
            </a:pPr>
            <a:r>
              <a:rPr lang="ar-AE" b="1" dirty="0">
                <a:latin typeface="Book Antiqua"/>
                <a:ea typeface="Calibri"/>
              </a:rPr>
              <a:t>د- الصدمة العصبية</a:t>
            </a:r>
            <a:r>
              <a:rPr lang="ar-AE" dirty="0">
                <a:latin typeface="Book Antiqua"/>
                <a:ea typeface="Calibri"/>
              </a:rPr>
              <a:t> (</a:t>
            </a:r>
            <a:r>
              <a:rPr lang="en-US" dirty="0">
                <a:latin typeface="Book Antiqua"/>
                <a:ea typeface="Calibri"/>
                <a:cs typeface="Arial"/>
              </a:rPr>
              <a:t>neurological</a:t>
            </a:r>
            <a:r>
              <a:rPr lang="ar-AE" dirty="0">
                <a:latin typeface="Book Antiqua"/>
                <a:ea typeface="Calibri"/>
              </a:rPr>
              <a:t>) الناتجة عن الالم الشديد مما يؤدي الى انعكاس عصبي يشمل القلب و يسبب توقفه كما في حالات الموت من جراء التعذيب .</a:t>
            </a:r>
            <a:endParaRPr lang="en-US" sz="2400" dirty="0">
              <a:ea typeface="Calibri"/>
              <a:cs typeface="Arial"/>
            </a:endParaRPr>
          </a:p>
          <a:p>
            <a:pPr marL="0" indent="0">
              <a:buNone/>
            </a:pPr>
            <a:endParaRPr lang="en-US" dirty="0"/>
          </a:p>
        </p:txBody>
      </p:sp>
    </p:spTree>
    <p:extLst>
      <p:ext uri="{BB962C8B-B14F-4D97-AF65-F5344CB8AC3E}">
        <p14:creationId xmlns:p14="http://schemas.microsoft.com/office/powerpoint/2010/main" val="29397757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marL="0" indent="0" algn="justLow" rtl="1">
              <a:lnSpc>
                <a:spcPct val="115000"/>
              </a:lnSpc>
              <a:spcAft>
                <a:spcPts val="1000"/>
              </a:spcAft>
              <a:buNone/>
            </a:pPr>
            <a:r>
              <a:rPr lang="ar-AE" b="1" dirty="0">
                <a:latin typeface="Book Antiqua"/>
                <a:ea typeface="Calibri"/>
              </a:rPr>
              <a:t>ه- النهي العصبي:</a:t>
            </a:r>
            <a:r>
              <a:rPr lang="ar-AE" dirty="0">
                <a:latin typeface="Book Antiqua"/>
                <a:ea typeface="Calibri"/>
              </a:rPr>
              <a:t> موت أني خلال فترة زمنية قصيرة نتيجة تعرض الجسم الى شدة بسيطة في مناطق محددة من الجسم لشخص له القابلية على حدوث هذه الصدمة فيه . كما في حالات الاصابة في المناطق الشرسوفية و هي ال (</a:t>
            </a:r>
            <a:r>
              <a:rPr lang="en-US" dirty="0" err="1">
                <a:latin typeface="Book Antiqua"/>
                <a:ea typeface="Calibri"/>
                <a:cs typeface="Arial"/>
              </a:rPr>
              <a:t>epigastric</a:t>
            </a:r>
            <a:r>
              <a:rPr lang="en-US" dirty="0">
                <a:latin typeface="Book Antiqua"/>
                <a:ea typeface="Calibri"/>
                <a:cs typeface="Arial"/>
              </a:rPr>
              <a:t> region</a:t>
            </a:r>
            <a:r>
              <a:rPr lang="ar-AE" dirty="0">
                <a:latin typeface="Book Antiqua"/>
                <a:ea typeface="Calibri"/>
              </a:rPr>
              <a:t>) او منطقة الخصية و غيرها مما يؤدي تحفيز محيطي لفروع العصب التائه (</a:t>
            </a:r>
            <a:r>
              <a:rPr lang="en-US" dirty="0" err="1">
                <a:latin typeface="Book Antiqua"/>
                <a:ea typeface="Calibri"/>
                <a:cs typeface="Arial"/>
              </a:rPr>
              <a:t>vagus</a:t>
            </a:r>
            <a:r>
              <a:rPr lang="en-US" dirty="0">
                <a:latin typeface="Book Antiqua"/>
                <a:ea typeface="Calibri"/>
                <a:cs typeface="Arial"/>
              </a:rPr>
              <a:t> n.</a:t>
            </a:r>
            <a:r>
              <a:rPr lang="ar-AE" dirty="0">
                <a:latin typeface="Book Antiqua"/>
                <a:ea typeface="Calibri"/>
              </a:rPr>
              <a:t>) و يؤثر بشكل انعكاسي على القلب مما يسبب نهيه  على العمل و توقفه و يشخص بإبعاد  او اقصاء الاسباب الاخرى للموت او الاعتماد على ظروف الحادث .  </a:t>
            </a:r>
            <a:endParaRPr lang="en-US" sz="2400" dirty="0">
              <a:ea typeface="Calibri"/>
              <a:cs typeface="Arial"/>
            </a:endParaRPr>
          </a:p>
          <a:p>
            <a:pPr marL="0" indent="0" algn="justLow" rtl="1">
              <a:lnSpc>
                <a:spcPct val="115000"/>
              </a:lnSpc>
              <a:spcAft>
                <a:spcPts val="1000"/>
              </a:spcAft>
              <a:buNone/>
            </a:pPr>
            <a:r>
              <a:rPr lang="ar-AE" b="1" dirty="0">
                <a:latin typeface="Book Antiqua"/>
                <a:ea typeface="Calibri"/>
              </a:rPr>
              <a:t>و- فرط الحساسية</a:t>
            </a:r>
            <a:r>
              <a:rPr lang="ar-AE" dirty="0">
                <a:latin typeface="Book Antiqua"/>
                <a:ea typeface="Calibri"/>
              </a:rPr>
              <a:t> حيث برفض الجسم الشيء المعطى اليه .</a:t>
            </a:r>
            <a:endParaRPr lang="en-US" sz="2400" dirty="0">
              <a:ea typeface="Calibri"/>
              <a:cs typeface="Arial"/>
            </a:endParaRPr>
          </a:p>
          <a:p>
            <a:pPr marL="0" indent="0" algn="justLow" rtl="1">
              <a:lnSpc>
                <a:spcPct val="115000"/>
              </a:lnSpc>
              <a:spcAft>
                <a:spcPts val="1000"/>
              </a:spcAft>
              <a:buNone/>
            </a:pPr>
            <a:r>
              <a:rPr lang="ar-AE" b="1" dirty="0">
                <a:latin typeface="Book Antiqua"/>
                <a:ea typeface="Calibri"/>
              </a:rPr>
              <a:t>ز-</a:t>
            </a:r>
            <a:r>
              <a:rPr lang="ar-AE" dirty="0">
                <a:latin typeface="Book Antiqua"/>
                <a:ea typeface="Calibri"/>
              </a:rPr>
              <a:t> الموت الناتج عن الخوف الشديد او الهلع الذي يؤدي الى افراز بعض الهرمونات مثل الادرينالين و تأثير ذلك على القلب من حصول تسارع او لا نظاميه (</a:t>
            </a:r>
            <a:r>
              <a:rPr lang="en-US" dirty="0">
                <a:latin typeface="Book Antiqua"/>
                <a:ea typeface="Calibri"/>
                <a:cs typeface="Arial"/>
              </a:rPr>
              <a:t>arrhythmia</a:t>
            </a:r>
            <a:r>
              <a:rPr lang="ar-AE" dirty="0">
                <a:latin typeface="Book Antiqua"/>
                <a:ea typeface="Calibri"/>
              </a:rPr>
              <a:t>) قد تكون من النوع القاتل (</a:t>
            </a:r>
            <a:r>
              <a:rPr lang="en-US" dirty="0">
                <a:latin typeface="Book Antiqua"/>
                <a:ea typeface="Calibri"/>
                <a:cs typeface="Arial"/>
              </a:rPr>
              <a:t>fatal</a:t>
            </a:r>
            <a:r>
              <a:rPr lang="ar-AE" dirty="0">
                <a:latin typeface="Book Antiqua"/>
                <a:ea typeface="Calibri"/>
              </a:rPr>
              <a:t>) مثل ارتجاف البطين.</a:t>
            </a:r>
            <a:endParaRPr lang="en-US" sz="2400" dirty="0">
              <a:ea typeface="Calibri"/>
              <a:cs typeface="Arial"/>
            </a:endParaRPr>
          </a:p>
          <a:p>
            <a:pPr marL="0" indent="0">
              <a:buNone/>
            </a:pPr>
            <a:endParaRPr lang="en-US" dirty="0"/>
          </a:p>
        </p:txBody>
      </p:sp>
    </p:spTree>
    <p:extLst>
      <p:ext uri="{BB962C8B-B14F-4D97-AF65-F5344CB8AC3E}">
        <p14:creationId xmlns:p14="http://schemas.microsoft.com/office/powerpoint/2010/main" val="32004004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10000"/>
          </a:bodyPr>
          <a:lstStyle/>
          <a:p>
            <a:pPr marL="0" indent="0" algn="justLow" rtl="1">
              <a:lnSpc>
                <a:spcPct val="115000"/>
              </a:lnSpc>
              <a:spcAft>
                <a:spcPts val="1000"/>
              </a:spcAft>
              <a:buNone/>
            </a:pPr>
            <a:r>
              <a:rPr lang="ar-AE" b="1" dirty="0">
                <a:latin typeface="Book Antiqua"/>
                <a:ea typeface="Calibri"/>
              </a:rPr>
              <a:t>ح- الانصمام الهوائي (</a:t>
            </a:r>
            <a:r>
              <a:rPr lang="en-US" b="1" dirty="0">
                <a:latin typeface="Book Antiqua"/>
                <a:ea typeface="Calibri"/>
                <a:cs typeface="Arial"/>
              </a:rPr>
              <a:t>air embolism</a:t>
            </a:r>
            <a:r>
              <a:rPr lang="ar-AE" b="1" dirty="0">
                <a:latin typeface="Book Antiqua"/>
                <a:ea typeface="Calibri"/>
              </a:rPr>
              <a:t>) :</a:t>
            </a:r>
            <a:r>
              <a:rPr lang="ar-AE" dirty="0">
                <a:latin typeface="Book Antiqua"/>
                <a:ea typeface="Calibri"/>
              </a:rPr>
              <a:t> قد يحصل احيانا بعد الجروح التي تتناول اوردة الرقبة فبحصل امتصاص الهواء بسبب الضغط السالب في تجاويف هذه الاوردة .يصل الهواء بعد امتصاصه الى ايمن القلب مختلطا مع الدم على هيئة رغوة و يسبب الوفاة بعجر القلب و قد يحصل في بعض حالات الاجهاض الجنائي عن استعمال محقنة لضخ الماء و الصابون الى الرحم فتدخل فقاعات الهواء الى الاوردة الرحمية فالوريد الاجوف السفلي (</a:t>
            </a:r>
            <a:r>
              <a:rPr lang="en-US" dirty="0">
                <a:latin typeface="Book Antiqua"/>
                <a:ea typeface="Calibri"/>
                <a:cs typeface="Arial"/>
              </a:rPr>
              <a:t>inferior vena cava</a:t>
            </a:r>
            <a:r>
              <a:rPr lang="ar-AE" dirty="0">
                <a:latin typeface="Book Antiqua"/>
                <a:ea typeface="Calibri"/>
              </a:rPr>
              <a:t>).</a:t>
            </a:r>
            <a:endParaRPr lang="en-US" sz="2400" dirty="0">
              <a:ea typeface="Calibri"/>
              <a:cs typeface="Arial"/>
            </a:endParaRPr>
          </a:p>
          <a:p>
            <a:pPr algn="justLow" rtl="1">
              <a:lnSpc>
                <a:spcPct val="115000"/>
              </a:lnSpc>
              <a:spcAft>
                <a:spcPts val="1000"/>
              </a:spcAft>
            </a:pPr>
            <a:r>
              <a:rPr lang="ar-AE" dirty="0">
                <a:latin typeface="Book Antiqua"/>
                <a:ea typeface="Calibri"/>
              </a:rPr>
              <a:t>ان الهواء اللازم لأحداث الموت بالانصمام الهوائي يكون بحجم 7.5 سم مكعب لكل كيلوغرام من وزن الجسم تقريبا </a:t>
            </a:r>
            <a:r>
              <a:rPr lang="ar-AE" dirty="0">
                <a:solidFill>
                  <a:srgbClr val="FF0000"/>
                </a:solidFill>
                <a:latin typeface="Book Antiqua"/>
                <a:ea typeface="Calibri"/>
              </a:rPr>
              <a:t>. </a:t>
            </a:r>
            <a:r>
              <a:rPr lang="ar-AE" b="1" dirty="0">
                <a:solidFill>
                  <a:srgbClr val="FF0000"/>
                </a:solidFill>
                <a:latin typeface="Book Antiqua"/>
                <a:ea typeface="Calibri"/>
              </a:rPr>
              <a:t>اما ادخال الهواء الى الشرايين  </a:t>
            </a:r>
            <a:r>
              <a:rPr lang="ar-AE" dirty="0">
                <a:latin typeface="Book Antiqua"/>
                <a:ea typeface="Calibri"/>
              </a:rPr>
              <a:t>فانه مميت عادة حتى لو كانت الكمية صغيرة كما في الجروح الطعنية في الصدر حيث يمتص الهواء الى الاوردة الرئوية فالجهة اليسرى من القلب فالشاريين الاكليلية . و يعتمد التشخيص هنا على ظروف الحادث و على اخذ صورة شعاعية للصدر قبل التشريح حيث تلاحظ الفقاعات الهوائية في منطقة القلب. و اثناء التشريح يفتح كيس التامور (</a:t>
            </a:r>
            <a:r>
              <a:rPr lang="en-US" dirty="0">
                <a:latin typeface="Book Antiqua"/>
                <a:ea typeface="Calibri"/>
                <a:cs typeface="Arial"/>
              </a:rPr>
              <a:t>pericardial sac</a:t>
            </a:r>
            <a:r>
              <a:rPr lang="ar-AE" dirty="0">
                <a:latin typeface="Book Antiqua"/>
                <a:ea typeface="Calibri"/>
              </a:rPr>
              <a:t>) يلي ذلك شق الاذين الايمن او ال</a:t>
            </a:r>
            <a:r>
              <a:rPr lang="ar-IQ" dirty="0">
                <a:latin typeface="Book Antiqua"/>
                <a:ea typeface="Calibri"/>
              </a:rPr>
              <a:t>ب</a:t>
            </a:r>
            <a:r>
              <a:rPr lang="ar-AE" dirty="0">
                <a:latin typeface="Book Antiqua"/>
                <a:ea typeface="Calibri"/>
              </a:rPr>
              <a:t>طين الايمن و ستتصاعد الفقاعات .</a:t>
            </a:r>
            <a:endParaRPr lang="en-US" sz="2400" dirty="0">
              <a:ea typeface="Calibri"/>
              <a:cs typeface="Arial"/>
            </a:endParaRPr>
          </a:p>
          <a:p>
            <a:pPr marL="0" indent="0">
              <a:buNone/>
            </a:pPr>
            <a:endParaRPr lang="en-US" dirty="0"/>
          </a:p>
        </p:txBody>
      </p:sp>
    </p:spTree>
    <p:extLst>
      <p:ext uri="{BB962C8B-B14F-4D97-AF65-F5344CB8AC3E}">
        <p14:creationId xmlns:p14="http://schemas.microsoft.com/office/powerpoint/2010/main" val="22416530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pPr marL="0" indent="0" algn="justLow" rtl="1">
              <a:lnSpc>
                <a:spcPct val="115000"/>
              </a:lnSpc>
              <a:spcAft>
                <a:spcPts val="1000"/>
              </a:spcAft>
              <a:buNone/>
            </a:pPr>
            <a:r>
              <a:rPr lang="ar-AE" b="1" dirty="0">
                <a:latin typeface="Book Antiqua"/>
                <a:ea typeface="Calibri"/>
              </a:rPr>
              <a:t> اسباب الموت المتأخر بعد الاصابات الجرحية :</a:t>
            </a:r>
            <a:endParaRPr lang="en-US" sz="2400" dirty="0">
              <a:ea typeface="Calibri"/>
              <a:cs typeface="Arial"/>
            </a:endParaRPr>
          </a:p>
          <a:p>
            <a:pPr marL="0" indent="0" algn="justLow" rtl="1">
              <a:lnSpc>
                <a:spcPct val="115000"/>
              </a:lnSpc>
              <a:spcAft>
                <a:spcPts val="1000"/>
              </a:spcAft>
              <a:buNone/>
            </a:pPr>
            <a:r>
              <a:rPr lang="ar-AE" b="1" dirty="0">
                <a:latin typeface="Book Antiqua"/>
                <a:ea typeface="Calibri"/>
              </a:rPr>
              <a:t>ا- النزف الدموي الثانوي</a:t>
            </a:r>
            <a:r>
              <a:rPr lang="ar-AE" dirty="0">
                <a:latin typeface="Book Antiqua"/>
                <a:ea typeface="Calibri"/>
              </a:rPr>
              <a:t> و يحصل بعد بضعة ساعات الى بضعة ايام بعد قطع احد العروق الدموية بشظية من عظم مكسور مثلا .</a:t>
            </a:r>
            <a:endParaRPr lang="en-US" sz="2400" dirty="0">
              <a:ea typeface="Calibri"/>
              <a:cs typeface="Arial"/>
            </a:endParaRPr>
          </a:p>
          <a:p>
            <a:pPr marL="0" indent="0" algn="justLow" rtl="1">
              <a:lnSpc>
                <a:spcPct val="115000"/>
              </a:lnSpc>
              <a:spcAft>
                <a:spcPts val="1000"/>
              </a:spcAft>
              <a:buNone/>
            </a:pPr>
            <a:r>
              <a:rPr lang="ar-AE" b="1" dirty="0">
                <a:latin typeface="Book Antiqua"/>
                <a:ea typeface="Calibri"/>
              </a:rPr>
              <a:t>ب- الصدمة الجراحية المتأخرة</a:t>
            </a:r>
            <a:r>
              <a:rPr lang="ar-AE" dirty="0">
                <a:latin typeface="Book Antiqua"/>
                <a:ea typeface="Calibri"/>
              </a:rPr>
              <a:t> كما حالات متلازمة الهرس (</a:t>
            </a:r>
            <a:r>
              <a:rPr lang="en-US" b="1" dirty="0">
                <a:latin typeface="Book Antiqua"/>
                <a:ea typeface="Calibri"/>
                <a:cs typeface="Arial"/>
              </a:rPr>
              <a:t>crush syndrome</a:t>
            </a:r>
            <a:r>
              <a:rPr lang="ar-AE" b="1" dirty="0">
                <a:latin typeface="Book Antiqua"/>
                <a:ea typeface="Calibri"/>
              </a:rPr>
              <a:t>) </a:t>
            </a:r>
            <a:r>
              <a:rPr lang="ar-AE" dirty="0">
                <a:latin typeface="Book Antiqua"/>
                <a:ea typeface="Calibri"/>
              </a:rPr>
              <a:t>بعد اصابة رضية سحقيه  يحدث بعدها امتصاص لنواتج تحلل الانسجة المصابة الذي ينعكس بازدياد نضحي وعائي عام و يحصل الموت هنا بعد بضعه ساعات الى 48 ساعة .</a:t>
            </a:r>
            <a:endParaRPr lang="en-US" sz="2400" dirty="0">
              <a:ea typeface="Calibri"/>
              <a:cs typeface="Arial"/>
            </a:endParaRPr>
          </a:p>
          <a:p>
            <a:pPr marL="0" indent="0" algn="justLow" rtl="1">
              <a:lnSpc>
                <a:spcPct val="115000"/>
              </a:lnSpc>
              <a:spcAft>
                <a:spcPts val="1000"/>
              </a:spcAft>
              <a:buNone/>
            </a:pPr>
            <a:r>
              <a:rPr lang="ar-AE" b="1" dirty="0">
                <a:latin typeface="Book Antiqua"/>
                <a:ea typeface="Calibri"/>
              </a:rPr>
              <a:t>ج- الانصمام الشحمي (</a:t>
            </a:r>
            <a:r>
              <a:rPr lang="en-US" b="1" dirty="0">
                <a:latin typeface="Book Antiqua"/>
                <a:ea typeface="Calibri"/>
                <a:cs typeface="Arial"/>
              </a:rPr>
              <a:t>fat embolism</a:t>
            </a:r>
            <a:r>
              <a:rPr lang="ar-AE" b="1" dirty="0">
                <a:latin typeface="Book Antiqua"/>
                <a:ea typeface="Calibri"/>
              </a:rPr>
              <a:t>)</a:t>
            </a:r>
            <a:r>
              <a:rPr lang="ar-AE" dirty="0">
                <a:latin typeface="Book Antiqua"/>
                <a:ea typeface="Calibri"/>
              </a:rPr>
              <a:t> بعد كسور العظام الطويلة مثل عظم الفخذ و تحرر الشحوم من مخ العظم الى الجهاز الوريدي فالقلب فالرئتين </a:t>
            </a:r>
            <a:endParaRPr lang="en-US" sz="2400" dirty="0">
              <a:ea typeface="Calibri"/>
              <a:cs typeface="Arial"/>
            </a:endParaRPr>
          </a:p>
          <a:p>
            <a:pPr marL="0" indent="0" algn="justLow" rtl="1">
              <a:lnSpc>
                <a:spcPct val="115000"/>
              </a:lnSpc>
              <a:spcAft>
                <a:spcPts val="1000"/>
              </a:spcAft>
              <a:buNone/>
            </a:pPr>
            <a:r>
              <a:rPr lang="ar-AE" b="1" dirty="0">
                <a:latin typeface="Book Antiqua"/>
                <a:ea typeface="Calibri"/>
              </a:rPr>
              <a:t>ه- المضاعفات المرضية المختلفة : </a:t>
            </a:r>
            <a:r>
              <a:rPr lang="ar-AE" dirty="0">
                <a:latin typeface="Book Antiqua"/>
                <a:ea typeface="Calibri"/>
              </a:rPr>
              <a:t>مثل قرحة كيرلنك</a:t>
            </a:r>
            <a:r>
              <a:rPr lang="en-US" dirty="0">
                <a:latin typeface="Book Antiqua"/>
                <a:ea typeface="Calibri"/>
                <a:cs typeface="Arial"/>
              </a:rPr>
              <a:t>Curling ulcer </a:t>
            </a:r>
            <a:r>
              <a:rPr lang="ar-AE" dirty="0">
                <a:latin typeface="Book Antiqua"/>
                <a:ea typeface="Calibri"/>
              </a:rPr>
              <a:t> بعد الحروق الواسعة.</a:t>
            </a:r>
            <a:endParaRPr lang="en-US" sz="2400" dirty="0">
              <a:ea typeface="Calibri"/>
              <a:cs typeface="Arial"/>
            </a:endParaRPr>
          </a:p>
          <a:p>
            <a:pPr marL="0" indent="0">
              <a:buNone/>
            </a:pPr>
            <a:endParaRPr lang="en-US" dirty="0"/>
          </a:p>
        </p:txBody>
      </p:sp>
    </p:spTree>
    <p:extLst>
      <p:ext uri="{BB962C8B-B14F-4D97-AF65-F5344CB8AC3E}">
        <p14:creationId xmlns:p14="http://schemas.microsoft.com/office/powerpoint/2010/main" val="3177199596"/>
      </p:ext>
    </p:extLst>
  </p:cSld>
  <p:clrMapOvr>
    <a:masterClrMapping/>
  </p:clrMapOvr>
</p:sld>
</file>

<file path=ppt/theme/theme1.xml><?xml version="1.0" encoding="utf-8"?>
<a:theme xmlns:a="http://schemas.openxmlformats.org/drawingml/2006/main" name="Office Theme">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0</TotalTime>
  <Words>2979</Words>
  <Application>Microsoft Office PowerPoint</Application>
  <PresentationFormat>On-screen Show (4:3)</PresentationFormat>
  <Paragraphs>150</Paragraphs>
  <Slides>37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Book Antiqua</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muqdad fuad</dc:creator>
  <cp:lastModifiedBy>Muhammed</cp:lastModifiedBy>
  <cp:revision>24</cp:revision>
  <dcterms:created xsi:type="dcterms:W3CDTF">2006-08-16T00:00:00Z</dcterms:created>
  <dcterms:modified xsi:type="dcterms:W3CDTF">2022-10-23T06:54:32Z</dcterms:modified>
</cp:coreProperties>
</file>