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C9F12-675E-4565-A98B-631BB2C780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4DFE59-4C62-4F8A-9FAD-E79FA826D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B42013-00FF-4F34-8141-C8AB23B273AB}"/>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25CC9D9C-74C7-46BD-981A-03286510F7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EE0BC6-0C0F-465A-8FE5-BAA8DDE64D72}"/>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3879262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0D588-5022-4F3E-B8CC-6BB2404CDC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E5372-59F8-4600-814B-3BFE712102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DC531-4FDC-4D89-B61C-29F36761F433}"/>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EB2646A9-AA39-466D-921F-6B2A0D2B02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C86EE-42B0-49EF-9FBD-15C7B69D48DF}"/>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88612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37C9-62B5-4D66-A215-04608FD532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6BD01A-ED75-45D2-B51A-5937290FA7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37C4EC-8677-46D7-8DB6-157FFF4476EC}"/>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AA1F9497-7188-4E13-ACA0-5D16035D0B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F27997-4CC7-44D2-8E0D-786160C3691D}"/>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1789528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A948-D182-40C1-9FFA-EDA7903B86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FA4BEF-4950-4717-A6DD-8BBA91974B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A670A1-C5A1-487E-8062-8A5D66AA6C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78F778-53A7-444C-AE97-AA690484E7A5}"/>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6" name="Footer Placeholder 5">
            <a:extLst>
              <a:ext uri="{FF2B5EF4-FFF2-40B4-BE49-F238E27FC236}">
                <a16:creationId xmlns:a16="http://schemas.microsoft.com/office/drawing/2014/main" id="{2F0DAD88-2B8D-4CD1-81EB-B29DD46961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C98D1-2521-467B-9C31-10550E16920A}"/>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3041937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1121C-A8B4-475F-AB52-DC2121CB2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3E1EB6-4D18-4349-AF41-54A6E65DE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8A796E-A5D8-4995-882A-AA28DD0557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281FE9-1366-4666-A93D-73CB4C82E8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EFAA42-27FC-4861-BE91-D7D96511B6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FBF525-069D-400A-BEB2-D507268CBD34}"/>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8" name="Footer Placeholder 7">
            <a:extLst>
              <a:ext uri="{FF2B5EF4-FFF2-40B4-BE49-F238E27FC236}">
                <a16:creationId xmlns:a16="http://schemas.microsoft.com/office/drawing/2014/main" id="{6DD38ABD-A8F1-4CE7-BD03-F440DE4ECA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B35331-85DB-4CB8-8C1D-7A15693A015B}"/>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4199483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8E876-093E-43B0-8D97-B1D631F665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6960AD-495F-4B12-877F-6D4C5B7461AE}"/>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4" name="Footer Placeholder 3">
            <a:extLst>
              <a:ext uri="{FF2B5EF4-FFF2-40B4-BE49-F238E27FC236}">
                <a16:creationId xmlns:a16="http://schemas.microsoft.com/office/drawing/2014/main" id="{A854042F-A771-4F08-9DEC-4602A72A17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D32C3B-1939-48FC-9C2A-347FF1CC753D}"/>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3373896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17806C-D235-4154-9D08-6F8E8B77CD94}"/>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3" name="Footer Placeholder 2">
            <a:extLst>
              <a:ext uri="{FF2B5EF4-FFF2-40B4-BE49-F238E27FC236}">
                <a16:creationId xmlns:a16="http://schemas.microsoft.com/office/drawing/2014/main" id="{7DCBFDA1-9037-4D9C-9F39-CDC38748A8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08DFAE-19F8-446E-9B2A-FF2DD1DFC971}"/>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267628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F0D01-F81C-4791-B085-836772396E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DF4E8F-0DDF-4AA0-B38D-9A3CDF07E9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E193D8-BB6B-40B7-9FBF-DA9FA327A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3DA0E1-F1FC-41D6-AD6C-9D86199ABB77}"/>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6" name="Footer Placeholder 5">
            <a:extLst>
              <a:ext uri="{FF2B5EF4-FFF2-40B4-BE49-F238E27FC236}">
                <a16:creationId xmlns:a16="http://schemas.microsoft.com/office/drawing/2014/main" id="{481613F2-2465-4194-A549-C8A645A4E4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5C7748-F5B3-4030-B6FE-1F084536E1B8}"/>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422232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0272-00D4-4BFC-8D35-D8F120B257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09F8A7-4EC7-4215-9ACC-B443D9220D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B5D4BC-8EEB-483B-9BDC-E6456A87C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07CCF0-6723-47B9-BE57-5423A9663AB0}"/>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6" name="Footer Placeholder 5">
            <a:extLst>
              <a:ext uri="{FF2B5EF4-FFF2-40B4-BE49-F238E27FC236}">
                <a16:creationId xmlns:a16="http://schemas.microsoft.com/office/drawing/2014/main" id="{48AE008A-8F03-4BAE-A0B5-E494118A6F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AEDC08-8B14-4369-AB88-0284CF362024}"/>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1976896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CD31-71F2-440A-9788-AA352C1448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1275C1-CF04-4027-A84C-A494A2375E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531F9-C8D5-4837-B866-30BCA9340561}"/>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A615C5BB-0037-4ED8-BA5A-2EB4616D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8BDC5-7CFC-4E2F-A217-721C15E31DD8}"/>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2929144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5D4FD5-9C56-4462-B1D6-FD62BF375D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4887F6-E41C-467D-9912-5F0C906CF2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E52FB-60C5-4E0F-AB51-647A0AB8A28D}"/>
              </a:ext>
            </a:extLst>
          </p:cNvPr>
          <p:cNvSpPr>
            <a:spLocks noGrp="1"/>
          </p:cNvSpPr>
          <p:nvPr>
            <p:ph type="dt" sz="half" idx="10"/>
          </p:nvPr>
        </p:nvSpPr>
        <p:spPr/>
        <p:txBody>
          <a:body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B368B98C-0865-40E8-87D3-1B28262D87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1CADAC-65F1-43AD-B4B8-7C12B68672D8}"/>
              </a:ext>
            </a:extLst>
          </p:cNvPr>
          <p:cNvSpPr>
            <a:spLocks noGrp="1"/>
          </p:cNvSpPr>
          <p:nvPr>
            <p:ph type="sldNum" sz="quarter" idx="12"/>
          </p:nvPr>
        </p:nvSpPr>
        <p:spPr/>
        <p:txBody>
          <a:bodyPr/>
          <a:lstStyle/>
          <a:p>
            <a:fld id="{62B3F2B5-5B59-494D-A3F7-01FBCDC65EE4}" type="slidenum">
              <a:rPr lang="en-US" smtClean="0"/>
              <a:t>‹#›</a:t>
            </a:fld>
            <a:endParaRPr lang="en-US"/>
          </a:p>
        </p:txBody>
      </p:sp>
    </p:spTree>
    <p:extLst>
      <p:ext uri="{BB962C8B-B14F-4D97-AF65-F5344CB8AC3E}">
        <p14:creationId xmlns:p14="http://schemas.microsoft.com/office/powerpoint/2010/main" val="983499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ECB4A4-2022-41BA-BAE5-1FBA70DB9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04864D-7B7E-4C80-90B8-46620B1B48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EFEE5-A532-4216-BD5A-0E5DDF89EE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05CD1-FC7D-4860-AFBE-FF7D1F319619}" type="datetimeFigureOut">
              <a:rPr lang="en-US" smtClean="0"/>
              <a:t>11/11/2021</a:t>
            </a:fld>
            <a:endParaRPr lang="en-US"/>
          </a:p>
        </p:txBody>
      </p:sp>
      <p:sp>
        <p:nvSpPr>
          <p:cNvPr id="5" name="Footer Placeholder 4">
            <a:extLst>
              <a:ext uri="{FF2B5EF4-FFF2-40B4-BE49-F238E27FC236}">
                <a16:creationId xmlns:a16="http://schemas.microsoft.com/office/drawing/2014/main" id="{4FD8AC37-011F-44E2-9005-026F118AD3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4CBBD3-2CC1-46EA-9EF0-C03CD3031F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3F2B5-5B59-494D-A3F7-01FBCDC65EE4}" type="slidenum">
              <a:rPr lang="en-US" smtClean="0"/>
              <a:t>‹#›</a:t>
            </a:fld>
            <a:endParaRPr lang="en-US"/>
          </a:p>
        </p:txBody>
      </p:sp>
    </p:spTree>
    <p:extLst>
      <p:ext uri="{BB962C8B-B14F-4D97-AF65-F5344CB8AC3E}">
        <p14:creationId xmlns:p14="http://schemas.microsoft.com/office/powerpoint/2010/main" val="3392561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08FE-200E-421C-86FE-BFC42F725D51}"/>
              </a:ext>
            </a:extLst>
          </p:cNvPr>
          <p:cNvSpPr>
            <a:spLocks noGrp="1"/>
          </p:cNvSpPr>
          <p:nvPr>
            <p:ph type="ctrTitle"/>
          </p:nvPr>
        </p:nvSpPr>
        <p:spPr/>
        <p:txBody>
          <a:bodyPr>
            <a:normAutofit/>
          </a:bodyPr>
          <a:lstStyle/>
          <a:p>
            <a:r>
              <a:rPr lang="ar-IQ" dirty="0"/>
              <a:t>السموم العدلية</a:t>
            </a:r>
            <a:br>
              <a:rPr lang="ar-IQ" dirty="0"/>
            </a:br>
            <a:r>
              <a:rPr lang="en-US" dirty="0"/>
              <a:t>Forensic Toxicology</a:t>
            </a:r>
          </a:p>
        </p:txBody>
      </p:sp>
      <p:sp>
        <p:nvSpPr>
          <p:cNvPr id="3" name="Subtitle 2">
            <a:extLst>
              <a:ext uri="{FF2B5EF4-FFF2-40B4-BE49-F238E27FC236}">
                <a16:creationId xmlns:a16="http://schemas.microsoft.com/office/drawing/2014/main" id="{25BCC549-493B-463A-AD4F-775C4CFEA3B4}"/>
              </a:ext>
            </a:extLst>
          </p:cNvPr>
          <p:cNvSpPr>
            <a:spLocks noGrp="1"/>
          </p:cNvSpPr>
          <p:nvPr>
            <p:ph type="subTitle" idx="1"/>
          </p:nvPr>
        </p:nvSpPr>
        <p:spPr/>
        <p:txBody>
          <a:bodyPr/>
          <a:lstStyle/>
          <a:p>
            <a:r>
              <a:rPr lang="en-US" dirty="0" err="1"/>
              <a:t>Dr.Mohamed</a:t>
            </a:r>
            <a:r>
              <a:rPr lang="en-US" dirty="0"/>
              <a:t> </a:t>
            </a:r>
            <a:r>
              <a:rPr lang="en-US" dirty="0" err="1"/>
              <a:t>Sabae</a:t>
            </a:r>
            <a:r>
              <a:rPr lang="en-US" dirty="0"/>
              <a:t> Ch.</a:t>
            </a:r>
          </a:p>
          <a:p>
            <a:r>
              <a:rPr lang="en-US" dirty="0"/>
              <a:t>MSc. pathology</a:t>
            </a:r>
          </a:p>
          <a:p>
            <a:r>
              <a:rPr lang="en-US" dirty="0"/>
              <a:t> </a:t>
            </a:r>
          </a:p>
        </p:txBody>
      </p:sp>
    </p:spTree>
    <p:extLst>
      <p:ext uri="{BB962C8B-B14F-4D97-AF65-F5344CB8AC3E}">
        <p14:creationId xmlns:p14="http://schemas.microsoft.com/office/powerpoint/2010/main" val="3784669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A91345-68BC-484B-881C-DD9CA63B1074}"/>
              </a:ext>
            </a:extLst>
          </p:cNvPr>
          <p:cNvSpPr>
            <a:spLocks noGrp="1"/>
          </p:cNvSpPr>
          <p:nvPr>
            <p:ph idx="1"/>
          </p:nvPr>
        </p:nvSpPr>
        <p:spPr/>
        <p:txBody>
          <a:bodyPr>
            <a:normAutofit/>
          </a:bodyPr>
          <a:lstStyle/>
          <a:p>
            <a:pPr marL="0" indent="0" algn="r">
              <a:buNone/>
            </a:pPr>
            <a:r>
              <a:rPr lang="ar-IQ" sz="3200" dirty="0"/>
              <a:t>هو فرع من فروع علوم الطب العدلي الذي يعنى بدراسة النواحي الطبية و القانونية للتأثيرات الضارة للمواد الكيمياوية , كما يمكن تعريفه بأنه العلم الذي يجمع بين الكيمياء التحليلية مع القواعد الأساسية لعلم السموم في معالجة القضايا العدلية</a:t>
            </a:r>
            <a:endParaRPr lang="en-US" sz="3200" dirty="0"/>
          </a:p>
        </p:txBody>
      </p:sp>
    </p:spTree>
    <p:extLst>
      <p:ext uri="{BB962C8B-B14F-4D97-AF65-F5344CB8AC3E}">
        <p14:creationId xmlns:p14="http://schemas.microsoft.com/office/powerpoint/2010/main" val="385595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42C23-843C-4BC4-B2AB-C258F41116D9}"/>
              </a:ext>
            </a:extLst>
          </p:cNvPr>
          <p:cNvSpPr>
            <a:spLocks noGrp="1"/>
          </p:cNvSpPr>
          <p:nvPr>
            <p:ph idx="1"/>
          </p:nvPr>
        </p:nvSpPr>
        <p:spPr>
          <a:xfrm>
            <a:off x="352425" y="152400"/>
            <a:ext cx="11477625" cy="6496050"/>
          </a:xfrm>
        </p:spPr>
        <p:txBody>
          <a:bodyPr>
            <a:normAutofit/>
          </a:bodyPr>
          <a:lstStyle/>
          <a:p>
            <a:pPr marL="0" indent="0" algn="r">
              <a:buNone/>
            </a:pPr>
            <a:r>
              <a:rPr lang="ar-IQ" dirty="0">
                <a:solidFill>
                  <a:srgbClr val="FF0000"/>
                </a:solidFill>
              </a:rPr>
              <a:t>المادة السامة </a:t>
            </a:r>
            <a:r>
              <a:rPr lang="ar-IQ" dirty="0"/>
              <a:t>: تعرض الكائن الحي إلى مادة قد تؤدي إلى التسمم أو الموت و يعتمد ذلك على الجرعة و طريقة التعرض , مثال ذلك أملاح معدن الزرنيخ , مركبات الفسفور العضوي , الأفيون , ملح الطعام أو قطع من المعدن و الزجاج.</a:t>
            </a:r>
          </a:p>
          <a:p>
            <a:pPr marL="0" indent="0" algn="r">
              <a:buNone/>
            </a:pPr>
            <a:r>
              <a:rPr lang="ar-IQ" dirty="0">
                <a:solidFill>
                  <a:srgbClr val="FF0000"/>
                </a:solidFill>
              </a:rPr>
              <a:t>الدواء أو العقار </a:t>
            </a:r>
            <a:r>
              <a:rPr lang="ar-IQ" dirty="0"/>
              <a:t>: هو أي مادة أو منتج طبي يستعمل لتغيير النظم الوظيفية أو المرضية لصالح المستلم.</a:t>
            </a:r>
          </a:p>
          <a:p>
            <a:pPr marL="0" indent="0" algn="r">
              <a:buNone/>
            </a:pPr>
            <a:r>
              <a:rPr lang="ar-IQ" dirty="0">
                <a:solidFill>
                  <a:srgbClr val="FF0000"/>
                </a:solidFill>
              </a:rPr>
              <a:t>علم السموم ألسريري </a:t>
            </a:r>
            <a:r>
              <a:rPr lang="ar-IQ" dirty="0"/>
              <a:t>:يعنى بدراسة الأمراض الناتجة أو المرافقة للتعرض غير الأعتيادي للمواد الكيمياوية أو الأدوية.</a:t>
            </a:r>
          </a:p>
          <a:p>
            <a:pPr marL="0" indent="0" algn="r">
              <a:buNone/>
            </a:pPr>
            <a:r>
              <a:rPr lang="ar-IQ" dirty="0">
                <a:solidFill>
                  <a:srgbClr val="FF0000"/>
                </a:solidFill>
              </a:rPr>
              <a:t>علم السموم البيئي </a:t>
            </a:r>
            <a:r>
              <a:rPr lang="ar-IQ" dirty="0"/>
              <a:t>:هو جانب من علم السموم الذي يعنى بدراسة ملوثات المواد الغذائية و الماء و الهواء و التربة.</a:t>
            </a:r>
          </a:p>
          <a:p>
            <a:pPr marL="0" indent="0" algn="r">
              <a:buNone/>
            </a:pPr>
            <a:r>
              <a:rPr lang="ar-IQ" dirty="0">
                <a:solidFill>
                  <a:srgbClr val="FF0000"/>
                </a:solidFill>
              </a:rPr>
              <a:t>التسمم الحاد </a:t>
            </a:r>
            <a:r>
              <a:rPr lang="ar-IQ" dirty="0"/>
              <a:t>: هو زيادة في الجرعة الدوائية الواحدة أو التعرض إلى عدة جرعات من السم أو الدواء على أن يتم التعرض له خلال فترة قصيرة.</a:t>
            </a:r>
          </a:p>
          <a:p>
            <a:pPr marL="0" indent="0" algn="r">
              <a:buNone/>
            </a:pPr>
            <a:r>
              <a:rPr lang="ar-IQ" dirty="0">
                <a:solidFill>
                  <a:srgbClr val="FF0000"/>
                </a:solidFill>
              </a:rPr>
              <a:t>التسمم المزمن </a:t>
            </a:r>
            <a:r>
              <a:rPr lang="ar-IQ" dirty="0"/>
              <a:t>: هو التسمم الناتج عن التعرض لجرع صغيرة من المادة السمية على طول فترة زمنية و نتيجته تدهور في الحالة الصحية للضحية و كمثال على ذلك التعرض لجرع صغيرة من أملاح المعادن الثقيلة , الأفيون</a:t>
            </a:r>
          </a:p>
          <a:p>
            <a:pPr marL="0" indent="0" algn="r">
              <a:buNone/>
            </a:pPr>
            <a:endParaRPr lang="en-US" dirty="0"/>
          </a:p>
        </p:txBody>
      </p:sp>
    </p:spTree>
    <p:extLst>
      <p:ext uri="{BB962C8B-B14F-4D97-AF65-F5344CB8AC3E}">
        <p14:creationId xmlns:p14="http://schemas.microsoft.com/office/powerpoint/2010/main" val="162400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9E47ED8-3416-4FE4-80E3-C1D7CA21BCDB}"/>
              </a:ext>
            </a:extLst>
          </p:cNvPr>
          <p:cNvPicPr>
            <a:picLocks noGrp="1" noChangeAspect="1"/>
          </p:cNvPicPr>
          <p:nvPr>
            <p:ph idx="1"/>
          </p:nvPr>
        </p:nvPicPr>
        <p:blipFill>
          <a:blip r:embed="rId2"/>
          <a:stretch>
            <a:fillRect/>
          </a:stretch>
        </p:blipFill>
        <p:spPr>
          <a:xfrm>
            <a:off x="523876" y="361950"/>
            <a:ext cx="11325224" cy="6229350"/>
          </a:xfrm>
        </p:spPr>
      </p:pic>
    </p:spTree>
    <p:extLst>
      <p:ext uri="{BB962C8B-B14F-4D97-AF65-F5344CB8AC3E}">
        <p14:creationId xmlns:p14="http://schemas.microsoft.com/office/powerpoint/2010/main" val="2486592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A8CBD17-146D-450C-8433-87B4E96CCF34}"/>
              </a:ext>
            </a:extLst>
          </p:cNvPr>
          <p:cNvPicPr>
            <a:picLocks noGrp="1" noChangeAspect="1"/>
          </p:cNvPicPr>
          <p:nvPr>
            <p:ph idx="1"/>
          </p:nvPr>
        </p:nvPicPr>
        <p:blipFill>
          <a:blip r:embed="rId2"/>
          <a:stretch>
            <a:fillRect/>
          </a:stretch>
        </p:blipFill>
        <p:spPr>
          <a:xfrm>
            <a:off x="952500" y="314325"/>
            <a:ext cx="9877425" cy="5862638"/>
          </a:xfrm>
          <a:prstGeom prst="rect">
            <a:avLst/>
          </a:prstGeom>
        </p:spPr>
      </p:pic>
    </p:spTree>
    <p:extLst>
      <p:ext uri="{BB962C8B-B14F-4D97-AF65-F5344CB8AC3E}">
        <p14:creationId xmlns:p14="http://schemas.microsoft.com/office/powerpoint/2010/main" val="204213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CE8A687-02DC-43CB-87B1-16EF77752C3D}"/>
              </a:ext>
            </a:extLst>
          </p:cNvPr>
          <p:cNvPicPr>
            <a:picLocks noGrp="1" noChangeAspect="1"/>
          </p:cNvPicPr>
          <p:nvPr>
            <p:ph idx="1"/>
          </p:nvPr>
        </p:nvPicPr>
        <p:blipFill>
          <a:blip r:embed="rId2"/>
          <a:stretch>
            <a:fillRect/>
          </a:stretch>
        </p:blipFill>
        <p:spPr>
          <a:xfrm>
            <a:off x="319087" y="304799"/>
            <a:ext cx="11553825" cy="6429375"/>
          </a:xfrm>
          <a:prstGeom prst="rect">
            <a:avLst/>
          </a:prstGeom>
        </p:spPr>
      </p:pic>
    </p:spTree>
    <p:extLst>
      <p:ext uri="{BB962C8B-B14F-4D97-AF65-F5344CB8AC3E}">
        <p14:creationId xmlns:p14="http://schemas.microsoft.com/office/powerpoint/2010/main" val="417044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65D72CD-EFB9-41E8-BB07-88502B840300}"/>
              </a:ext>
            </a:extLst>
          </p:cNvPr>
          <p:cNvSpPr>
            <a:spLocks noGrp="1"/>
          </p:cNvSpPr>
          <p:nvPr>
            <p:ph idx="1"/>
          </p:nvPr>
        </p:nvSpPr>
        <p:spPr>
          <a:xfrm>
            <a:off x="838200" y="466725"/>
            <a:ext cx="10515600" cy="5710238"/>
          </a:xfrm>
        </p:spPr>
        <p:txBody>
          <a:bodyPr/>
          <a:lstStyle/>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تأثير جهازي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457200" marR="0" algn="justLow" rtl="1">
              <a:lnSpc>
                <a:spcPct val="115000"/>
              </a:lnSpc>
              <a:spcBef>
                <a:spcPts val="0"/>
              </a:spcBef>
              <a:spcAft>
                <a:spcPts val="0"/>
              </a:spcAft>
            </a:pPr>
            <a:r>
              <a:rPr lang="ar-IQ" sz="2800" dirty="0">
                <a:effectLst/>
                <a:latin typeface="Calibri" panose="020F0502020204030204" pitchFamily="34" charset="0"/>
                <a:ea typeface="Calibri" panose="020F0502020204030204" pitchFamily="34" charset="0"/>
                <a:cs typeface="Arial" panose="020B0604020202020204" pitchFamily="34" charset="0"/>
              </a:rPr>
              <a:t>-سموم الجهاز العصبي المركزي : و هي أما مثبطات (كالباربتيورات و الكحول و الأيثر و الأفيون) أو منشطات مثل </a:t>
            </a:r>
            <a:r>
              <a:rPr lang="en-US" sz="2800" dirty="0">
                <a:effectLst/>
                <a:latin typeface="Calibri" panose="020F0502020204030204" pitchFamily="34" charset="0"/>
                <a:ea typeface="Calibri" panose="020F0502020204030204" pitchFamily="34" charset="0"/>
                <a:cs typeface="Arial" panose="020B0604020202020204" pitchFamily="34" charset="0"/>
              </a:rPr>
              <a:t>Amphetamine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457200" marR="0" algn="justLow" rtl="1">
              <a:lnSpc>
                <a:spcPct val="115000"/>
              </a:lnSpc>
              <a:spcBef>
                <a:spcPts val="0"/>
              </a:spcBef>
              <a:spcAft>
                <a:spcPts val="0"/>
              </a:spcAft>
            </a:pPr>
            <a:r>
              <a:rPr lang="ar-IQ" sz="2800" dirty="0">
                <a:effectLst/>
                <a:latin typeface="Calibri" panose="020F0502020204030204" pitchFamily="34" charset="0"/>
                <a:ea typeface="Calibri" panose="020F0502020204030204" pitchFamily="34" charset="0"/>
                <a:cs typeface="Arial" panose="020B0604020202020204" pitchFamily="34" charset="0"/>
              </a:rPr>
              <a:t>-تأثير مباشر على القلب مثل </a:t>
            </a:r>
            <a:r>
              <a:rPr lang="en-US" sz="2800" dirty="0">
                <a:effectLst/>
                <a:latin typeface="Calibri" panose="020F0502020204030204" pitchFamily="34" charset="0"/>
                <a:ea typeface="Calibri" panose="020F0502020204030204" pitchFamily="34" charset="0"/>
                <a:cs typeface="Arial" panose="020B0604020202020204" pitchFamily="34" charset="0"/>
              </a:rPr>
              <a:t>Quinine , Digitalis , Toluene , Aconite</a:t>
            </a:r>
            <a:r>
              <a:rPr lang="ar-IQ" sz="28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457200" marR="0" algn="justLow" rtl="1">
              <a:lnSpc>
                <a:spcPct val="115000"/>
              </a:lnSpc>
              <a:spcBef>
                <a:spcPts val="0"/>
              </a:spcBef>
              <a:spcAft>
                <a:spcPts val="0"/>
              </a:spcAft>
            </a:pPr>
            <a:r>
              <a:rPr lang="ar-IQ" sz="2800" dirty="0">
                <a:effectLst/>
                <a:latin typeface="Calibri" panose="020F0502020204030204" pitchFamily="34" charset="0"/>
                <a:ea typeface="Calibri" panose="020F0502020204030204" pitchFamily="34" charset="0"/>
                <a:cs typeface="Arial" panose="020B0604020202020204" pitchFamily="34" charset="0"/>
              </a:rPr>
              <a:t>-تأثير خانق مثل </a:t>
            </a:r>
            <a:r>
              <a:rPr lang="en-US" sz="2800" dirty="0">
                <a:effectLst/>
                <a:latin typeface="Calibri" panose="020F0502020204030204" pitchFamily="34" charset="0"/>
                <a:ea typeface="Calibri" panose="020F0502020204030204" pitchFamily="34" charset="0"/>
                <a:cs typeface="Arial" panose="020B0604020202020204" pitchFamily="34" charset="0"/>
              </a:rPr>
              <a:t>CO , H2S</a:t>
            </a:r>
            <a:r>
              <a:rPr lang="ar-IQ" sz="28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457200" marR="0" algn="justLow" rtl="1">
              <a:lnSpc>
                <a:spcPct val="115000"/>
              </a:lnSpc>
              <a:spcBef>
                <a:spcPts val="0"/>
              </a:spcBef>
              <a:spcAft>
                <a:spcPts val="0"/>
              </a:spcAft>
            </a:pPr>
            <a:r>
              <a:rPr lang="ar-IQ" sz="2800" dirty="0">
                <a:effectLst/>
                <a:latin typeface="Calibri" panose="020F0502020204030204" pitchFamily="34" charset="0"/>
                <a:ea typeface="Calibri" panose="020F0502020204030204" pitchFamily="34" charset="0"/>
                <a:cs typeface="Arial" panose="020B0604020202020204" pitchFamily="34" charset="0"/>
              </a:rPr>
              <a:t>-تأثير على الجهاز البولي كأملاح الزئبق</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457200" marR="0" algn="justLow" rtl="1">
              <a:lnSpc>
                <a:spcPct val="115000"/>
              </a:lnSpc>
              <a:spcBef>
                <a:spcPts val="0"/>
              </a:spcBef>
              <a:spcAft>
                <a:spcPts val="1000"/>
              </a:spcAft>
            </a:pPr>
            <a:r>
              <a:rPr lang="ar-IQ" sz="2800" dirty="0">
                <a:effectLst/>
                <a:latin typeface="Calibri" panose="020F0502020204030204" pitchFamily="34" charset="0"/>
                <a:ea typeface="Calibri" panose="020F0502020204030204" pitchFamily="34" charset="0"/>
                <a:cs typeface="Arial" panose="020B0604020202020204" pitchFamily="34" charset="0"/>
              </a:rPr>
              <a:t>-تأثير على الكبد مثل </a:t>
            </a:r>
            <a:r>
              <a:rPr lang="en-US" sz="2800" dirty="0">
                <a:effectLst/>
                <a:latin typeface="Calibri" panose="020F0502020204030204" pitchFamily="34" charset="0"/>
                <a:ea typeface="Calibri" panose="020F0502020204030204" pitchFamily="34" charset="0"/>
                <a:cs typeface="Arial" panose="020B0604020202020204" pitchFamily="34" charset="0"/>
              </a:rPr>
              <a:t>ChCl2, CCl4 , Phosphorus</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33681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6C837A-51F7-4A16-B7E4-20F19551CC0A}"/>
              </a:ext>
            </a:extLst>
          </p:cNvPr>
          <p:cNvSpPr>
            <a:spLocks noGrp="1"/>
          </p:cNvSpPr>
          <p:nvPr>
            <p:ph idx="1"/>
          </p:nvPr>
        </p:nvSpPr>
        <p:spPr>
          <a:xfrm>
            <a:off x="838200" y="447675"/>
            <a:ext cx="10515600" cy="5729288"/>
          </a:xfrm>
        </p:spPr>
        <p:txBody>
          <a:bodyPr/>
          <a:lstStyle/>
          <a:p>
            <a:pPr marL="0" marR="0" algn="justLow" rtl="1">
              <a:lnSpc>
                <a:spcPct val="115000"/>
              </a:lnSpc>
              <a:spcBef>
                <a:spcPts val="0"/>
              </a:spcBef>
              <a:spcAft>
                <a:spcPts val="1000"/>
              </a:spcAft>
            </a:pPr>
            <a:r>
              <a:rPr lang="ar-IQ" sz="2800" b="1" u="sng" dirty="0">
                <a:effectLst/>
                <a:latin typeface="Calibri" panose="020F0502020204030204" pitchFamily="34" charset="0"/>
                <a:ea typeface="Times New Roman" panose="02020603050405020304" pitchFamily="18" charset="0"/>
                <a:cs typeface="Arial" panose="020B0604020202020204" pitchFamily="34" charset="0"/>
              </a:rPr>
              <a:t>تبعا لطبيعة استعمالها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انتحارية </a:t>
            </a:r>
            <a:r>
              <a:rPr lang="en-US" sz="2800" dirty="0">
                <a:effectLst/>
                <a:latin typeface="Calibri" panose="020F0502020204030204" pitchFamily="34" charset="0"/>
                <a:ea typeface="Calibri" panose="020F0502020204030204" pitchFamily="34" charset="0"/>
                <a:cs typeface="Arial" panose="020B0604020202020204" pitchFamily="34" charset="0"/>
              </a:rPr>
              <a:t>suicidal</a:t>
            </a:r>
            <a:r>
              <a:rPr lang="ar-IQ" sz="2800" dirty="0">
                <a:effectLst/>
                <a:latin typeface="Calibri" panose="020F0502020204030204" pitchFamily="34" charset="0"/>
                <a:ea typeface="Calibri" panose="020F0502020204030204" pitchFamily="34" charset="0"/>
                <a:cs typeface="Arial" panose="020B0604020202020204" pitchFamily="34" charset="0"/>
              </a:rPr>
              <a:t> : كالمبيدات الفسفورية , الباربيتورات و الأسيدفينول </a:t>
            </a:r>
            <a:r>
              <a:rPr lang="en-US" sz="2800" dirty="0" err="1">
                <a:effectLst/>
                <a:latin typeface="Calibri" panose="020F0502020204030204" pitchFamily="34" charset="0"/>
                <a:ea typeface="Calibri" panose="020F0502020204030204" pitchFamily="34" charset="0"/>
                <a:cs typeface="Arial" panose="020B0604020202020204" pitchFamily="34" charset="0"/>
              </a:rPr>
              <a:t>Acidphenol</a:t>
            </a:r>
            <a:r>
              <a:rPr lang="ar-IQ" sz="28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جنائية </a:t>
            </a:r>
            <a:r>
              <a:rPr lang="en-US" sz="2800" dirty="0">
                <a:effectLst/>
                <a:latin typeface="Calibri" panose="020F0502020204030204" pitchFamily="34" charset="0"/>
                <a:ea typeface="Calibri" panose="020F0502020204030204" pitchFamily="34" charset="0"/>
                <a:cs typeface="Arial" panose="020B0604020202020204" pitchFamily="34" charset="0"/>
              </a:rPr>
              <a:t>Homicidal</a:t>
            </a:r>
            <a:r>
              <a:rPr lang="ar-IQ" sz="2800" dirty="0">
                <a:effectLst/>
                <a:latin typeface="Calibri" panose="020F0502020204030204" pitchFamily="34" charset="0"/>
                <a:ea typeface="Calibri" panose="020F0502020204030204" pitchFamily="34" charset="0"/>
                <a:cs typeface="Arial" panose="020B0604020202020204" pitchFamily="34" charset="0"/>
              </a:rPr>
              <a:t> : مثل املاح الزرنيخ , املاح معدن الثاليوم و الستركنين.</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طارئة أو عرضية </a:t>
            </a:r>
            <a:r>
              <a:rPr lang="en-US" sz="2800" dirty="0">
                <a:effectLst/>
                <a:latin typeface="Calibri" panose="020F0502020204030204" pitchFamily="34" charset="0"/>
                <a:ea typeface="Calibri" panose="020F0502020204030204" pitchFamily="34" charset="0"/>
                <a:cs typeface="Arial" panose="020B0604020202020204" pitchFamily="34" charset="0"/>
              </a:rPr>
              <a:t>Accidental</a:t>
            </a:r>
            <a:r>
              <a:rPr lang="ar-IQ" sz="2800" dirty="0">
                <a:effectLst/>
                <a:latin typeface="Calibri" panose="020F0502020204030204" pitchFamily="34" charset="0"/>
                <a:ea typeface="Calibri" panose="020F0502020204030204" pitchFamily="34" charset="0"/>
                <a:cs typeface="Arial" panose="020B0604020202020204" pitchFamily="34" charset="0"/>
              </a:rPr>
              <a:t> : مثل غاز الفحم , غاز كبريتيد الهيدروجين و مبيدات الحشرات و الآفات بصورة عامة.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مجهضة : مثل </a:t>
            </a:r>
            <a:r>
              <a:rPr lang="en-US" sz="2800" dirty="0">
                <a:effectLst/>
                <a:latin typeface="Calibri" panose="020F0502020204030204" pitchFamily="34" charset="0"/>
                <a:ea typeface="Calibri" panose="020F0502020204030204" pitchFamily="34" charset="0"/>
                <a:cs typeface="Arial" panose="020B0604020202020204" pitchFamily="34" charset="0"/>
              </a:rPr>
              <a:t>Ergot , Quinine</a:t>
            </a:r>
            <a:r>
              <a:rPr lang="ar-IQ" sz="28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100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مسببة للدوار أو الدوخة </a:t>
            </a:r>
            <a:r>
              <a:rPr lang="en-US" sz="2800" dirty="0">
                <a:effectLst/>
                <a:latin typeface="Calibri" panose="020F0502020204030204" pitchFamily="34" charset="0"/>
                <a:ea typeface="Calibri" panose="020F0502020204030204" pitchFamily="34" charset="0"/>
                <a:cs typeface="Arial" panose="020B0604020202020204" pitchFamily="34" charset="0"/>
              </a:rPr>
              <a:t>Stupefying Agents</a:t>
            </a:r>
            <a:r>
              <a:rPr lang="ar-IQ" sz="2800" dirty="0">
                <a:effectLst/>
                <a:latin typeface="Calibri" panose="020F0502020204030204" pitchFamily="34" charset="0"/>
                <a:ea typeface="Calibri" panose="020F0502020204030204" pitchFamily="34" charset="0"/>
                <a:cs typeface="Arial" panose="020B0604020202020204" pitchFamily="34" charset="0"/>
              </a:rPr>
              <a:t> : مثل الداتورة و الحشيشة.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5425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4B43C2-9214-4682-8179-2EF626874DAE}"/>
              </a:ext>
            </a:extLst>
          </p:cNvPr>
          <p:cNvSpPr>
            <a:spLocks noGrp="1"/>
          </p:cNvSpPr>
          <p:nvPr>
            <p:ph idx="1"/>
          </p:nvPr>
        </p:nvSpPr>
        <p:spPr>
          <a:xfrm>
            <a:off x="838200" y="514350"/>
            <a:ext cx="10515600" cy="5662613"/>
          </a:xfrm>
        </p:spPr>
        <p:txBody>
          <a:bodyPr/>
          <a:lstStyle/>
          <a:p>
            <a:pPr marL="0" marR="0" algn="justLow" rtl="1">
              <a:lnSpc>
                <a:spcPct val="115000"/>
              </a:lnSpc>
              <a:spcBef>
                <a:spcPts val="0"/>
              </a:spcBef>
              <a:spcAft>
                <a:spcPts val="1000"/>
              </a:spcAft>
            </a:pPr>
            <a:r>
              <a:rPr lang="ar-IQ" sz="2800" b="1" u="sng" dirty="0">
                <a:effectLst/>
                <a:latin typeface="Calibri" panose="020F0502020204030204" pitchFamily="34" charset="0"/>
                <a:ea typeface="Times New Roman" panose="02020603050405020304" pitchFamily="18" charset="0"/>
                <a:cs typeface="Arial" panose="020B0604020202020204" pitchFamily="34" charset="0"/>
              </a:rPr>
              <a:t>تبعا لطبيعتها الكيمياوية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المواد الكيمياوية المتطايرة : مثل الكحول , الأسيتون و المذيبات العضوية.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الأدوية : مثل المخدرات , المنومات و المنشطات.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المبيدات : مثل مبيدات الحشرات و مبيدات القوارض.</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الغازات السامة : مثل غاز الفحم.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الأيونات السالبة : مثل الكلوريد و السلفات.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المعادن الثقيلة ذات الأهمية العدلية : مثل أملاح الزرنيخ , أملاح الزئبق و أملاح الثاليوم.</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1000"/>
              </a:spcAft>
              <a:buFont typeface="+mj-cs"/>
              <a:buAutoNum type="arabic1Minus"/>
            </a:pPr>
            <a:r>
              <a:rPr lang="ar-IQ" sz="2800" dirty="0">
                <a:effectLst/>
                <a:latin typeface="Calibri" panose="020F0502020204030204" pitchFamily="34" charset="0"/>
                <a:ea typeface="Calibri" panose="020F0502020204030204" pitchFamily="34" charset="0"/>
                <a:cs typeface="Arial" panose="020B0604020202020204" pitchFamily="34" charset="0"/>
              </a:rPr>
              <a:t>مواد متفرقة : مثل سموم الفطر , سموم الأفاعي و هرمون الأنسولين.</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526479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3D52C7-6692-4414-843E-0654EAD09767}"/>
              </a:ext>
            </a:extLst>
          </p:cNvPr>
          <p:cNvSpPr>
            <a:spLocks noGrp="1"/>
          </p:cNvSpPr>
          <p:nvPr>
            <p:ph idx="1"/>
          </p:nvPr>
        </p:nvSpPr>
        <p:spPr>
          <a:xfrm>
            <a:off x="838200" y="542924"/>
            <a:ext cx="10515600" cy="5953125"/>
          </a:xfrm>
        </p:spPr>
        <p:txBody>
          <a:bodyPr>
            <a:normAutofit fontScale="92500" lnSpcReduction="20000"/>
          </a:bodyPr>
          <a:lstStyle/>
          <a:p>
            <a:pPr marL="0" marR="0" algn="justLow" rtl="1">
              <a:lnSpc>
                <a:spcPct val="115000"/>
              </a:lnSpc>
              <a:spcBef>
                <a:spcPts val="0"/>
              </a:spcBef>
              <a:spcAft>
                <a:spcPts val="1000"/>
              </a:spcAft>
            </a:pPr>
            <a:r>
              <a:rPr lang="ar-IQ" sz="2800" b="1" u="sng" dirty="0">
                <a:effectLst/>
                <a:latin typeface="Calibri" panose="020F0502020204030204" pitchFamily="34" charset="0"/>
                <a:ea typeface="Times New Roman" panose="02020603050405020304" pitchFamily="18" charset="0"/>
                <a:cs typeface="Arial" panose="020B0604020202020204" pitchFamily="34" charset="0"/>
              </a:rPr>
              <a:t>صفات السم المثالي في وقعات الانتحار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متوفر , ذو طعم مقبول , رخيص و يمكن مزجه و تناوله مع الطعام و الشراب.</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b="1" u="sng" dirty="0">
                <a:effectLst/>
                <a:latin typeface="Calibri" panose="020F0502020204030204" pitchFamily="34" charset="0"/>
                <a:ea typeface="Times New Roman" panose="02020603050405020304" pitchFamily="18" charset="0"/>
                <a:cs typeface="Arial" panose="020B0604020202020204" pitchFamily="34" charset="0"/>
              </a:rPr>
              <a:t>صفات السم المثالي في وقعات التسمم الجنائي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متوفر , رخيص عديم الطعم , عديم اللون و الرائحة , ذو سمية عالية , أعراض التسمم به تشبه أعراض بعض الأمراض الطبيعية , لا يوجد ترياق له , لا يحدث تغييرات بعد الوفاة و يمكن إعطاؤه بعد الطعام و الشراب.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b="1" u="sng" dirty="0">
                <a:effectLst/>
                <a:latin typeface="Calibri" panose="020F0502020204030204" pitchFamily="34" charset="0"/>
                <a:ea typeface="Times New Roman" panose="02020603050405020304" pitchFamily="18" charset="0"/>
                <a:cs typeface="Arial" panose="020B0604020202020204" pitchFamily="34" charset="0"/>
              </a:rPr>
              <a:t>طرق التعرض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-عن طريق الفم و هي الطريقة الشائعة.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-الاستنشاق مثل الغازات السامة.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-فتحات الجسم الأخرى ( الأنف , الفرج , المهبل , التقرحات , الجروح , البشرة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Low"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-طرق أخرى لا فموية </a:t>
            </a:r>
            <a:r>
              <a:rPr lang="en-US" sz="2800" dirty="0">
                <a:effectLst/>
                <a:latin typeface="Calibri" panose="020F0502020204030204" pitchFamily="34" charset="0"/>
                <a:ea typeface="Times New Roman" panose="02020603050405020304" pitchFamily="18" charset="0"/>
                <a:cs typeface="Arial" panose="020B0604020202020204" pitchFamily="34" charset="0"/>
              </a:rPr>
              <a:t>Parenteral</a:t>
            </a:r>
            <a:r>
              <a:rPr lang="ar-IQ" sz="2800" dirty="0">
                <a:effectLst/>
                <a:latin typeface="Calibri" panose="020F0502020204030204" pitchFamily="34" charset="0"/>
                <a:ea typeface="Times New Roman" panose="02020603050405020304" pitchFamily="18" charset="0"/>
                <a:cs typeface="Arial" panose="020B0604020202020204" pitchFamily="34" charset="0"/>
              </a:rPr>
              <a:t> ( الحقن العضلية و الوريدية و تحت الجلدية وتحت الأدمة </a:t>
            </a:r>
            <a:r>
              <a:rPr lang="en-US" sz="2800" dirty="0">
                <a:effectLst/>
                <a:latin typeface="Calibri" panose="020F0502020204030204" pitchFamily="34" charset="0"/>
                <a:ea typeface="Times New Roman" panose="02020603050405020304" pitchFamily="18" charset="0"/>
                <a:cs typeface="Arial" panose="020B0604020202020204" pitchFamily="34" charset="0"/>
              </a:rPr>
              <a:t>Intradermal</a:t>
            </a:r>
            <a:r>
              <a:rPr lang="ar-IQ"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836906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F18F38-8827-4861-8EE9-B08DE7D7A6D1}"/>
              </a:ext>
            </a:extLst>
          </p:cNvPr>
          <p:cNvSpPr>
            <a:spLocks noGrp="1"/>
          </p:cNvSpPr>
          <p:nvPr>
            <p:ph idx="1"/>
          </p:nvPr>
        </p:nvSpPr>
        <p:spPr>
          <a:xfrm>
            <a:off x="838200" y="419100"/>
            <a:ext cx="10515600" cy="5757863"/>
          </a:xfrm>
        </p:spPr>
        <p:txBody>
          <a:bodyPr>
            <a:normAutofit/>
          </a:bodyPr>
          <a:lstStyle/>
          <a:p>
            <a:pPr marL="0" marR="0" algn="r" rtl="1">
              <a:lnSpc>
                <a:spcPct val="115000"/>
              </a:lnSpc>
              <a:spcBef>
                <a:spcPts val="0"/>
              </a:spcBef>
              <a:spcAft>
                <a:spcPts val="1000"/>
              </a:spcAft>
            </a:pPr>
            <a:r>
              <a:rPr lang="ar-IQ" sz="2800" b="1" dirty="0">
                <a:effectLst/>
                <a:latin typeface="Calibri" panose="020F0502020204030204" pitchFamily="34" charset="0"/>
                <a:ea typeface="Times New Roman" panose="02020603050405020304" pitchFamily="18" charset="0"/>
                <a:cs typeface="Arial" panose="020B0604020202020204" pitchFamily="34" charset="0"/>
              </a:rPr>
              <a:t>التسمم بغاز الفحم</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غاز الفحم عديم اللون والرائحة وكثافته مشابهة الى كثافة الهواء ينتج عن الأحتراق الغير الكامل للمركبات العضوية (</a:t>
            </a:r>
            <a:r>
              <a:rPr lang="en-US" sz="2800" dirty="0">
                <a:effectLst/>
                <a:latin typeface="Calibri" panose="020F0502020204030204" pitchFamily="34" charset="0"/>
                <a:ea typeface="Times New Roman" panose="02020603050405020304" pitchFamily="18" charset="0"/>
                <a:cs typeface="Arial" panose="020B0604020202020204" pitchFamily="34" charset="0"/>
              </a:rPr>
              <a:t>Organic compounds</a:t>
            </a:r>
            <a:r>
              <a:rPr lang="ar-IQ" sz="2800" dirty="0">
                <a:effectLst/>
                <a:latin typeface="Calibri" panose="020F0502020204030204" pitchFamily="34" charset="0"/>
                <a:ea typeface="Times New Roman" panose="02020603050405020304" pitchFamily="18" charset="0"/>
                <a:cs typeface="Arial" panose="020B0604020202020204" pitchFamily="34" charset="0"/>
              </a:rPr>
              <a:t>) ومنها الوقود العضوي بكل انواعه.</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وتأتي خطورة الغاز لتراكمه في المحلات المغلقة , الكراجات عديمة التهوية حيث يتم استعمال وسائل التدفئة المعتمدة على الوقود الناتج من الأحتراق الداخلي للمحركات ويصل معدل الإنتاج الى 28 لتر من غاز الفحم لكل حصان في الدقيقة الواحدة.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r>
              <a:rPr lang="ar-IQ" sz="2800" dirty="0">
                <a:effectLst/>
                <a:latin typeface="Calibri" panose="020F0502020204030204" pitchFamily="34" charset="0"/>
                <a:ea typeface="Times New Roman" panose="02020603050405020304" pitchFamily="18" charset="0"/>
                <a:cs typeface="Arial" panose="020B0604020202020204" pitchFamily="34" charset="0"/>
              </a:rPr>
              <a:t>ويعتبر غاز الفحم من الملوثات في الهواء الجوي حيث يتراوح مستواه بين 2-50 جزء بالمليون والحد الأعلى يسبب تشبعا للغاز في الدم في حدود 8% وتدخين السكائر يرفعه الى 4-6% اشباعاً</a:t>
            </a:r>
            <a:endParaRPr lang="en-US" dirty="0"/>
          </a:p>
        </p:txBody>
      </p:sp>
    </p:spTree>
    <p:extLst>
      <p:ext uri="{BB962C8B-B14F-4D97-AF65-F5344CB8AC3E}">
        <p14:creationId xmlns:p14="http://schemas.microsoft.com/office/powerpoint/2010/main" val="2106716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65573A-46CE-40B1-A601-E1AB336FCDB7}"/>
              </a:ext>
            </a:extLst>
          </p:cNvPr>
          <p:cNvSpPr>
            <a:spLocks noGrp="1"/>
          </p:cNvSpPr>
          <p:nvPr>
            <p:ph idx="1"/>
          </p:nvPr>
        </p:nvSpPr>
        <p:spPr>
          <a:xfrm>
            <a:off x="485775" y="514350"/>
            <a:ext cx="11306175" cy="5886450"/>
          </a:xfrm>
        </p:spPr>
        <p:txBody>
          <a:bodyPr>
            <a:normAutofit/>
          </a:bodyPr>
          <a:lstStyle/>
          <a:p>
            <a:pPr marL="0" marR="0" algn="r" rtl="1">
              <a:lnSpc>
                <a:spcPct val="115000"/>
              </a:lnSpc>
              <a:spcBef>
                <a:spcPts val="0"/>
              </a:spcBef>
              <a:spcAft>
                <a:spcPts val="1000"/>
              </a:spcAft>
            </a:pPr>
            <a:r>
              <a:rPr lang="ar-IQ" sz="2800" b="1" dirty="0">
                <a:effectLst/>
                <a:latin typeface="Calibri" panose="020F0502020204030204" pitchFamily="34" charset="0"/>
                <a:ea typeface="Times New Roman" panose="02020603050405020304" pitchFamily="18" charset="0"/>
                <a:cs typeface="Arial" panose="020B0604020202020204" pitchFamily="34" charset="0"/>
              </a:rPr>
              <a:t>ميكانيكية التسمم</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التأثيرات السامة لغاز الفحم ناتجة عن اختناق الأنسجة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.انخفاض مستوى الأوكسجين اللازم للأتحاد مع مركبات الدم الحمر و بالتالي انخفاض مستواه في الأنسجة.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0" algn="r" rtl="1">
              <a:lnSpc>
                <a:spcPct val="115000"/>
              </a:lnSpc>
              <a:spcBef>
                <a:spcPts val="0"/>
              </a:spcBef>
              <a:spcAft>
                <a:spcPts val="1000"/>
              </a:spcAft>
              <a:buNone/>
            </a:pPr>
            <a:r>
              <a:rPr lang="ar-IQ"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يتحد غاز الفحم مع هيموغلوبين الدم بالفئة تقدر ب240 مرة اكثر من الألفة مع الأوكسجين , غاز الفحم يتحد وبألفة مع المايوكلوبين (بروتين يحتوي على الحديد ايضا") مسؤولا عن نقل الاوكسجين الى العضلات ومنها عضلة القلب وكذلك الى السايتوكروم اوكسيد (ألأنزيم المسؤول عن عمليات التنفس الخلوي).</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679893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EE35F1F-AE9A-48CB-8F7B-3AB3651FE43D}"/>
              </a:ext>
            </a:extLst>
          </p:cNvPr>
          <p:cNvPicPr>
            <a:picLocks noGrp="1" noChangeAspect="1"/>
          </p:cNvPicPr>
          <p:nvPr>
            <p:ph idx="1"/>
          </p:nvPr>
        </p:nvPicPr>
        <p:blipFill>
          <a:blip r:embed="rId2"/>
          <a:stretch>
            <a:fillRect/>
          </a:stretch>
        </p:blipFill>
        <p:spPr>
          <a:xfrm>
            <a:off x="781050" y="542925"/>
            <a:ext cx="10039350" cy="5553075"/>
          </a:xfrm>
          <a:prstGeom prst="rect">
            <a:avLst/>
          </a:prstGeom>
        </p:spPr>
      </p:pic>
    </p:spTree>
    <p:extLst>
      <p:ext uri="{BB962C8B-B14F-4D97-AF65-F5344CB8AC3E}">
        <p14:creationId xmlns:p14="http://schemas.microsoft.com/office/powerpoint/2010/main" val="1929396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EB5D7A-1238-4298-B36C-B5BA0C0CC8AB}"/>
              </a:ext>
            </a:extLst>
          </p:cNvPr>
          <p:cNvSpPr>
            <a:spLocks noGrp="1"/>
          </p:cNvSpPr>
          <p:nvPr>
            <p:ph idx="1"/>
          </p:nvPr>
        </p:nvSpPr>
        <p:spPr>
          <a:xfrm>
            <a:off x="838200" y="485775"/>
            <a:ext cx="10515600" cy="5691188"/>
          </a:xfrm>
        </p:spPr>
        <p:txBody>
          <a:bodyPr>
            <a:normAutofit/>
          </a:bodyPr>
          <a:lstStyle/>
          <a:p>
            <a:pPr marL="0" marR="0" algn="r" rtl="1">
              <a:lnSpc>
                <a:spcPct val="115000"/>
              </a:lnSpc>
              <a:spcBef>
                <a:spcPts val="0"/>
              </a:spcBef>
              <a:spcAft>
                <a:spcPts val="1000"/>
              </a:spcAft>
            </a:pPr>
            <a:r>
              <a:rPr lang="ar-IQ" sz="2800" b="1" dirty="0">
                <a:effectLst/>
                <a:latin typeface="Calibri" panose="020F0502020204030204" pitchFamily="34" charset="0"/>
                <a:ea typeface="Times New Roman" panose="02020603050405020304" pitchFamily="18" charset="0"/>
                <a:cs typeface="Arial" panose="020B0604020202020204" pitchFamily="34" charset="0"/>
              </a:rPr>
              <a:t>الأعراض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درجة التشبع في الدم واعراض التسمم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8-12% (ليس هناك اعراض واضحة)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13-20% (صداع جبهي خفيف, اضطراب في الرئة)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20- 30 % (ضعف في حدة البصر, وهن عضلي).</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30-40% (يكون الصداع اعلى شدة ,خفقان,غثيان وتردد)</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40-50%(اشتداد الأعراض السابقة ويعتبر هذا التركيز في الدم مقابل اكثر حالات الوفيات في الطبابة العدلية).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288290"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60-80% (تفاقم في الأعراض السابقة وقد يحصل الموت في الأعراض اغلب الأحيان).</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en-US"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1546569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87E9F5-44D5-4E3F-BA0D-1751BB8DBAF7}"/>
              </a:ext>
            </a:extLst>
          </p:cNvPr>
          <p:cNvSpPr>
            <a:spLocks noGrp="1"/>
          </p:cNvSpPr>
          <p:nvPr>
            <p:ph idx="1"/>
          </p:nvPr>
        </p:nvSpPr>
        <p:spPr>
          <a:xfrm>
            <a:off x="838200" y="457200"/>
            <a:ext cx="10515600" cy="5719763"/>
          </a:xfrm>
        </p:spPr>
        <p:txBody>
          <a:bodyPr>
            <a:normAutofit fontScale="92500" lnSpcReduction="10000"/>
          </a:bodyPr>
          <a:lstStyle/>
          <a:p>
            <a:pPr marL="0" marR="0" algn="r" rtl="1">
              <a:lnSpc>
                <a:spcPct val="115000"/>
              </a:lnSpc>
              <a:spcBef>
                <a:spcPts val="0"/>
              </a:spcBef>
              <a:spcAft>
                <a:spcPts val="1000"/>
              </a:spcAft>
            </a:pPr>
            <a:r>
              <a:rPr lang="ar-IQ" sz="2800" b="1" dirty="0">
                <a:effectLst/>
                <a:latin typeface="Calibri" panose="020F0502020204030204" pitchFamily="34" charset="0"/>
                <a:ea typeface="Times New Roman" panose="02020603050405020304" pitchFamily="18" charset="0"/>
                <a:cs typeface="Arial" panose="020B0604020202020204" pitchFamily="34" charset="0"/>
              </a:rPr>
              <a:t>العوامل المؤثرة على نسبة التشبع</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440690" algn="l"/>
                <a:tab pos="27622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صغار العمر من الأطفال (</a:t>
            </a:r>
            <a:r>
              <a:rPr lang="en-US" sz="2800" dirty="0">
                <a:effectLst/>
                <a:latin typeface="Calibri" panose="020F0502020204030204" pitchFamily="34" charset="0"/>
                <a:ea typeface="Times New Roman" panose="02020603050405020304" pitchFamily="18" charset="0"/>
                <a:cs typeface="Arial" panose="020B0604020202020204" pitchFamily="34" charset="0"/>
              </a:rPr>
              <a:t>Increase metabolic rate</a:t>
            </a:r>
            <a:r>
              <a:rPr lang="ar-IQ"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440690" algn="l"/>
                <a:tab pos="27622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فقر الدم (</a:t>
            </a:r>
            <a:r>
              <a:rPr lang="en-US" sz="2800" dirty="0">
                <a:effectLst/>
                <a:latin typeface="Calibri" panose="020F0502020204030204" pitchFamily="34" charset="0"/>
                <a:ea typeface="Times New Roman" panose="02020603050405020304" pitchFamily="18" charset="0"/>
                <a:cs typeface="Arial" panose="020B0604020202020204" pitchFamily="34" charset="0"/>
              </a:rPr>
              <a:t>Anemia</a:t>
            </a:r>
            <a:r>
              <a:rPr lang="ar-IQ" sz="2800" dirty="0">
                <a:effectLst/>
                <a:latin typeface="Calibri" panose="020F0502020204030204" pitchFamily="34"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440690" algn="l"/>
                <a:tab pos="27622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امراض الجهاز التنفسي المزمنة (</a:t>
            </a:r>
            <a:r>
              <a:rPr lang="en-US" sz="2800" dirty="0">
                <a:effectLst/>
                <a:latin typeface="Calibri" panose="020F0502020204030204" pitchFamily="34" charset="0"/>
                <a:ea typeface="Times New Roman" panose="02020603050405020304" pitchFamily="18" charset="0"/>
                <a:cs typeface="Arial" panose="020B0604020202020204" pitchFamily="34" charset="0"/>
              </a:rPr>
              <a:t>C.O.P.D.</a:t>
            </a:r>
            <a:r>
              <a:rPr lang="ar-IQ" sz="2800" dirty="0">
                <a:effectLst/>
                <a:latin typeface="Calibri" panose="020F0502020204030204" pitchFamily="34"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440690" algn="l"/>
                <a:tab pos="27622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امراض الشرايين والقلب (</a:t>
            </a:r>
            <a:r>
              <a:rPr lang="en-US" sz="2800" dirty="0">
                <a:effectLst/>
                <a:latin typeface="Calibri" panose="020F0502020204030204" pitchFamily="34" charset="0"/>
                <a:ea typeface="Times New Roman" panose="02020603050405020304" pitchFamily="18" charset="0"/>
                <a:cs typeface="Arial" panose="020B0604020202020204" pitchFamily="34" charset="0"/>
              </a:rPr>
              <a:t>Heart disease</a:t>
            </a:r>
            <a:r>
              <a:rPr lang="ar-IQ" sz="2800" dirty="0">
                <a:effectLst/>
                <a:latin typeface="Calibri" panose="020F0502020204030204" pitchFamily="34"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ان التسمم الأكبر من غاز الفحم في الجسم يطرح خارجا عن طريق الرئتين بطريقة مماثلة لطريقة دخوله ولكن بآلية معكوسة ولا ينفصل عن الهيموغلوبين تلقائيا بل يزاح بفعل كتلة الأوكسجين وزيادة الضغط الجزئي.</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..وقد لوحظ ان اهم العوامل التي تساعد على تعجيل طرحه هي زيادة الضغط الأوكسجيني وعمق التنفس والحركة والتمارين الرياضية . التعرض المستمر لغاز الفحم يؤدي الى اعراض جانبية منها الصداع وتناقص حدة الذكاء والتصلب المبكر للشرايين التاجية.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866541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FD6B1E-C202-4785-891F-2D768F535327}"/>
              </a:ext>
            </a:extLst>
          </p:cNvPr>
          <p:cNvSpPr>
            <a:spLocks noGrp="1"/>
          </p:cNvSpPr>
          <p:nvPr>
            <p:ph idx="1"/>
          </p:nvPr>
        </p:nvSpPr>
        <p:spPr>
          <a:xfrm>
            <a:off x="838200" y="552450"/>
            <a:ext cx="10515600" cy="6000750"/>
          </a:xfrm>
        </p:spPr>
        <p:txBody>
          <a:bodyPr>
            <a:normAutofit lnSpcReduction="10000"/>
          </a:bodyPr>
          <a:lstStyle/>
          <a:p>
            <a:pPr marL="0" marR="0" algn="r" rtl="1">
              <a:lnSpc>
                <a:spcPct val="115000"/>
              </a:lnSpc>
              <a:spcBef>
                <a:spcPts val="0"/>
              </a:spcBef>
              <a:spcAft>
                <a:spcPts val="1000"/>
              </a:spcAft>
            </a:pPr>
            <a:r>
              <a:rPr lang="ar-IQ" sz="2800" b="1" dirty="0">
                <a:effectLst/>
                <a:latin typeface="Calibri" panose="020F0502020204030204" pitchFamily="34" charset="0"/>
                <a:ea typeface="Times New Roman" panose="02020603050405020304" pitchFamily="18" charset="0"/>
                <a:cs typeface="Arial" panose="020B0604020202020204" pitchFamily="34" charset="0"/>
              </a:rPr>
              <a:t>المشاهدات بعد الوفاة</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39306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تتمثل المشاهدات بوجود اللون الأحمر القرمزي الزاهي للجلد والأحشاء الداخلية والدم . ويمكن مشاهدة ذلك حتى في التراكيز الواطئة من الأشباع (25- 30% اشباعا).</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39306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من المشاهدات الأخرى المرافقة الى وقعات الحرق والتعرض للنيران قبيل الوفاة ووجود دقائق الكربون في المسالك التنفسية والفحم وكذلك احتقان تلك المسالك.</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0"/>
              </a:spcAft>
              <a:buFont typeface="+mj-lt"/>
              <a:buAutoNum type="arabicPeriod"/>
              <a:tabLst>
                <a:tab pos="-393065" algn="l"/>
              </a:tabLst>
            </a:pPr>
            <a:r>
              <a:rPr lang="ar-IQ" sz="2800" dirty="0">
                <a:effectLst/>
                <a:latin typeface="Calibri" panose="020F0502020204030204" pitchFamily="34" charset="0"/>
                <a:ea typeface="Times New Roman" panose="02020603050405020304" pitchFamily="18" charset="0"/>
                <a:cs typeface="Arial" panose="020B0604020202020204" pitchFamily="34" charset="0"/>
              </a:rPr>
              <a:t>في حالات الوفيات الناتجة الى التعرض الى النيران في وقعات الحرائق فأنه يستوجب التحري عن غاز السيانيد في الدم حيث يتولد هذا الغاز نتيجة احتراق مادة الأكريليك في الألياف الصناعية المستعملة في الأثاث والأقمشة وتكون الوفاة هو التسمم بغازي الفحم والسيانيد.</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en-US"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15000"/>
              </a:lnSpc>
              <a:spcBef>
                <a:spcPts val="0"/>
              </a:spcBef>
              <a:spcAft>
                <a:spcPts val="1000"/>
              </a:spcAft>
            </a:pPr>
            <a:r>
              <a:rPr lang="ar-IQ" sz="2800" dirty="0">
                <a:effectLst/>
                <a:latin typeface="Calibri" panose="020F0502020204030204" pitchFamily="34" charset="0"/>
                <a:ea typeface="Times New Roman" panose="02020603050405020304" pitchFamily="18" charset="0"/>
                <a:cs typeface="Arial" panose="020B0604020202020204" pitchFamily="34" charset="0"/>
              </a:rPr>
              <a:t>يحدث التسمم بغاز الفحم في قضايا الطبابة العدلية بأنواعه الثلاثة (التسمم الجنائي ,الأنتحاري, الطاريء) ولكن اغلب الحالات المسجلة لدينا هي تقع في النوع الثالث.</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485347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FA608A2-D680-4CE8-8F58-A7219C70156B}"/>
              </a:ext>
            </a:extLst>
          </p:cNvPr>
          <p:cNvPicPr>
            <a:picLocks noGrp="1" noChangeAspect="1"/>
          </p:cNvPicPr>
          <p:nvPr>
            <p:ph idx="1"/>
          </p:nvPr>
        </p:nvPicPr>
        <p:blipFill>
          <a:blip r:embed="rId2"/>
          <a:stretch>
            <a:fillRect/>
          </a:stretch>
        </p:blipFill>
        <p:spPr>
          <a:xfrm>
            <a:off x="6343650" y="1200150"/>
            <a:ext cx="5334000" cy="5153025"/>
          </a:xfrm>
          <a:prstGeom prst="rect">
            <a:avLst/>
          </a:prstGeom>
        </p:spPr>
      </p:pic>
      <p:pic>
        <p:nvPicPr>
          <p:cNvPr id="5" name="Picture 4">
            <a:extLst>
              <a:ext uri="{FF2B5EF4-FFF2-40B4-BE49-F238E27FC236}">
                <a16:creationId xmlns:a16="http://schemas.microsoft.com/office/drawing/2014/main" id="{FF91A391-AE63-40A2-821B-314FDA3D73A0}"/>
              </a:ext>
            </a:extLst>
          </p:cNvPr>
          <p:cNvPicPr>
            <a:picLocks noChangeAspect="1"/>
          </p:cNvPicPr>
          <p:nvPr/>
        </p:nvPicPr>
        <p:blipFill>
          <a:blip r:embed="rId3"/>
          <a:stretch>
            <a:fillRect/>
          </a:stretch>
        </p:blipFill>
        <p:spPr>
          <a:xfrm>
            <a:off x="161925" y="1200150"/>
            <a:ext cx="5934075" cy="5010150"/>
          </a:xfrm>
          <a:prstGeom prst="rect">
            <a:avLst/>
          </a:prstGeom>
        </p:spPr>
      </p:pic>
    </p:spTree>
    <p:extLst>
      <p:ext uri="{BB962C8B-B14F-4D97-AF65-F5344CB8AC3E}">
        <p14:creationId xmlns:p14="http://schemas.microsoft.com/office/powerpoint/2010/main" val="4258915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E83BB-980F-4A8E-8E93-DE87C3DCB5EC}"/>
              </a:ext>
            </a:extLst>
          </p:cNvPr>
          <p:cNvSpPr>
            <a:spLocks noGrp="1"/>
          </p:cNvSpPr>
          <p:nvPr>
            <p:ph idx="1"/>
          </p:nvPr>
        </p:nvSpPr>
        <p:spPr/>
        <p:txBody>
          <a:bodyPr>
            <a:normAutofit/>
          </a:bodyPr>
          <a:lstStyle/>
          <a:p>
            <a:pPr marL="0" indent="0" algn="ctr">
              <a:buNone/>
            </a:pPr>
            <a:r>
              <a:rPr lang="en-US" sz="9600" dirty="0"/>
              <a:t>Thanks</a:t>
            </a:r>
          </a:p>
        </p:txBody>
      </p:sp>
    </p:spTree>
    <p:extLst>
      <p:ext uri="{BB962C8B-B14F-4D97-AF65-F5344CB8AC3E}">
        <p14:creationId xmlns:p14="http://schemas.microsoft.com/office/powerpoint/2010/main" val="22023047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1064</Words>
  <Application>Microsoft Office PowerPoint</Application>
  <PresentationFormat>Widescreen</PresentationFormat>
  <Paragraphs>74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السموم العدلية Forensic Toxicology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السموم العدلية Forensic Toxicology</dc:title>
  <dc:creator>Muhammed Sabaa</dc:creator>
  <cp:lastModifiedBy>Muhammed Sabaa</cp:lastModifiedBy>
  <cp:revision>3</cp:revision>
  <dcterms:created xsi:type="dcterms:W3CDTF">2021-11-09T07:50:11Z</dcterms:created>
  <dcterms:modified xsi:type="dcterms:W3CDTF">2021-11-11T08:40:40Z</dcterms:modified>
</cp:coreProperties>
</file>