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6" r:id="rId9"/>
    <p:sldId id="263" r:id="rId10"/>
    <p:sldId id="264" r:id="rId11"/>
    <p:sldId id="265" r:id="rId12"/>
    <p:sldId id="273" r:id="rId13"/>
    <p:sldId id="267" r:id="rId14"/>
    <p:sldId id="268" r:id="rId15"/>
    <p:sldId id="269" r:id="rId16"/>
    <p:sldId id="270" r:id="rId17"/>
    <p:sldId id="271" r:id="rId18"/>
    <p:sldId id="272"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dullah Riadh" initials="AR" lastIdx="2" clrIdx="0">
    <p:extLst>
      <p:ext uri="{19B8F6BF-5375-455C-9EA6-DF929625EA0E}">
        <p15:presenceInfo xmlns:p15="http://schemas.microsoft.com/office/powerpoint/2012/main" userId="28725c09c6bbac4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000" autoAdjust="0"/>
  </p:normalViewPr>
  <p:slideViewPr>
    <p:cSldViewPr snapToGrid="0">
      <p:cViewPr varScale="1">
        <p:scale>
          <a:sx n="82" d="100"/>
          <a:sy n="82" d="100"/>
        </p:scale>
        <p:origin x="72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4-15T11:22:46.915" idx="1">
    <p:pos x="10" y="10"/>
    <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04-15T12:05:12.383" idx="2">
    <p:pos x="10" y="10"/>
    <p:text/>
    <p:extLst>
      <p:ext uri="{C676402C-5697-4E1C-873F-D02D1690AC5C}">
        <p15:threadingInfo xmlns:p15="http://schemas.microsoft.com/office/powerpoint/2012/main" timeZoneBias="-180"/>
      </p:ext>
    </p:extLst>
  </p:cm>
</p:cmLst>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EF64A4B-CDC1-4631-97DC-AF51681E54C4}" type="datetimeFigureOut">
              <a:rPr lang="en-US" smtClean="0"/>
              <a:t>4/17/2024</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9E55147D-9D2B-4EA3-97C3-D8B8F946266B}"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37623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F64A4B-CDC1-4631-97DC-AF51681E54C4}"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5147D-9D2B-4EA3-97C3-D8B8F946266B}" type="slidenum">
              <a:rPr lang="en-US" smtClean="0"/>
              <a:t>‹#›</a:t>
            </a:fld>
            <a:endParaRPr lang="en-US"/>
          </a:p>
        </p:txBody>
      </p:sp>
    </p:spTree>
    <p:extLst>
      <p:ext uri="{BB962C8B-B14F-4D97-AF65-F5344CB8AC3E}">
        <p14:creationId xmlns:p14="http://schemas.microsoft.com/office/powerpoint/2010/main" val="570443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F64A4B-CDC1-4631-97DC-AF51681E54C4}"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5147D-9D2B-4EA3-97C3-D8B8F946266B}"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4408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F64A4B-CDC1-4631-97DC-AF51681E54C4}"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55147D-9D2B-4EA3-97C3-D8B8F946266B}" type="slidenum">
              <a:rPr lang="en-US" smtClean="0"/>
              <a:t>‹#›</a:t>
            </a:fld>
            <a:endParaRPr lang="en-US"/>
          </a:p>
        </p:txBody>
      </p:sp>
    </p:spTree>
    <p:extLst>
      <p:ext uri="{BB962C8B-B14F-4D97-AF65-F5344CB8AC3E}">
        <p14:creationId xmlns:p14="http://schemas.microsoft.com/office/powerpoint/2010/main" val="1524830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F64A4B-CDC1-4631-97DC-AF51681E54C4}" type="datetimeFigureOut">
              <a:rPr lang="en-US" smtClean="0"/>
              <a:t>4/17/2024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55147D-9D2B-4EA3-97C3-D8B8F946266B}"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62918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F64A4B-CDC1-4631-97DC-AF51681E54C4}" type="datetimeFigureOut">
              <a:rPr lang="en-US" smtClean="0"/>
              <a:t>4/17/2024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55147D-9D2B-4EA3-97C3-D8B8F946266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6389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F64A4B-CDC1-4631-97DC-AF51681E54C4}" type="datetimeFigureOut">
              <a:rPr lang="en-US" smtClean="0"/>
              <a:t>4/17/2024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55147D-9D2B-4EA3-97C3-D8B8F946266B}" type="slidenum">
              <a:rPr lang="en-US" smtClean="0"/>
              <a:t>‹#›</a:t>
            </a:fld>
            <a:endParaRPr lang="en-US"/>
          </a:p>
        </p:txBody>
      </p:sp>
    </p:spTree>
    <p:extLst>
      <p:ext uri="{BB962C8B-B14F-4D97-AF65-F5344CB8AC3E}">
        <p14:creationId xmlns:p14="http://schemas.microsoft.com/office/powerpoint/2010/main" val="1880309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F64A4B-CDC1-4631-97DC-AF51681E54C4}"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55147D-9D2B-4EA3-97C3-D8B8F946266B}"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5209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F64A4B-CDC1-4631-97DC-AF51681E54C4}"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55147D-9D2B-4EA3-97C3-D8B8F946266B}" type="slidenum">
              <a:rPr lang="en-US" smtClean="0"/>
              <a:t>‹#›</a:t>
            </a:fld>
            <a:endParaRPr lang="en-US"/>
          </a:p>
        </p:txBody>
      </p:sp>
    </p:spTree>
    <p:extLst>
      <p:ext uri="{BB962C8B-B14F-4D97-AF65-F5344CB8AC3E}">
        <p14:creationId xmlns:p14="http://schemas.microsoft.com/office/powerpoint/2010/main" val="2696313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F64A4B-CDC1-4631-97DC-AF51681E54C4}" type="datetimeFigureOut">
              <a:rPr lang="en-US" smtClean="0"/>
              <a:t>4/17/2024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55147D-9D2B-4EA3-97C3-D8B8F946266B}" type="slidenum">
              <a:rPr lang="en-US" smtClean="0"/>
              <a:t>‹#›</a:t>
            </a:fld>
            <a:endParaRPr lang="en-US"/>
          </a:p>
        </p:txBody>
      </p:sp>
    </p:spTree>
    <p:extLst>
      <p:ext uri="{BB962C8B-B14F-4D97-AF65-F5344CB8AC3E}">
        <p14:creationId xmlns:p14="http://schemas.microsoft.com/office/powerpoint/2010/main" val="2665707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F64A4B-CDC1-4631-97DC-AF51681E54C4}"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5147D-9D2B-4EA3-97C3-D8B8F946266B}"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551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F64A4B-CDC1-4631-97DC-AF51681E54C4}"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5147D-9D2B-4EA3-97C3-D8B8F946266B}"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0114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F64A4B-CDC1-4631-97DC-AF51681E54C4}"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5147D-9D2B-4EA3-97C3-D8B8F946266B}" type="slidenum">
              <a:rPr lang="en-US" smtClean="0"/>
              <a:t>‹#›</a:t>
            </a:fld>
            <a:endParaRPr lang="en-US"/>
          </a:p>
        </p:txBody>
      </p:sp>
    </p:spTree>
    <p:extLst>
      <p:ext uri="{BB962C8B-B14F-4D97-AF65-F5344CB8AC3E}">
        <p14:creationId xmlns:p14="http://schemas.microsoft.com/office/powerpoint/2010/main" val="24044721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F64A4B-CDC1-4631-97DC-AF51681E54C4}"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5147D-9D2B-4EA3-97C3-D8B8F946266B}"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62661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F64A4B-CDC1-4631-97DC-AF51681E54C4}"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5147D-9D2B-4EA3-97C3-D8B8F946266B}"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34555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F64A4B-CDC1-4631-97DC-AF51681E54C4}"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5147D-9D2B-4EA3-97C3-D8B8F946266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8213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F64A4B-CDC1-4631-97DC-AF51681E54C4}" type="datetimeFigureOut">
              <a:rPr lang="en-US" smtClean="0"/>
              <a:t>4/17/2024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5147D-9D2B-4EA3-97C3-D8B8F946266B}"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01397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EF64A4B-CDC1-4631-97DC-AF51681E54C4}" type="datetimeFigureOut">
              <a:rPr lang="en-US" smtClean="0"/>
              <a:t>4/17/2024</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E55147D-9D2B-4EA3-97C3-D8B8F946266B}" type="slidenum">
              <a:rPr lang="en-US" smtClean="0"/>
              <a:t>‹#›</a:t>
            </a:fld>
            <a:endParaRPr lang="en-US"/>
          </a:p>
        </p:txBody>
      </p:sp>
    </p:spTree>
    <p:extLst>
      <p:ext uri="{BB962C8B-B14F-4D97-AF65-F5344CB8AC3E}">
        <p14:creationId xmlns:p14="http://schemas.microsoft.com/office/powerpoint/2010/main" val="21230966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288BE-52C9-9372-FED6-63994DBB3F0A}"/>
              </a:ext>
            </a:extLst>
          </p:cNvPr>
          <p:cNvSpPr>
            <a:spLocks noGrp="1"/>
          </p:cNvSpPr>
          <p:nvPr>
            <p:ph type="ctrTitle"/>
          </p:nvPr>
        </p:nvSpPr>
        <p:spPr/>
        <p:txBody>
          <a:bodyPr/>
          <a:lstStyle/>
          <a:p>
            <a:r>
              <a:rPr lang="ar-IQ" dirty="0"/>
              <a:t>المخدرات</a:t>
            </a:r>
            <a:endParaRPr lang="en-US" dirty="0"/>
          </a:p>
        </p:txBody>
      </p:sp>
      <p:sp>
        <p:nvSpPr>
          <p:cNvPr id="3" name="Subtitle 2">
            <a:extLst>
              <a:ext uri="{FF2B5EF4-FFF2-40B4-BE49-F238E27FC236}">
                <a16:creationId xmlns:a16="http://schemas.microsoft.com/office/drawing/2014/main" id="{B2C3AAB0-8043-73B7-225F-A1B833A08D02}"/>
              </a:ext>
            </a:extLst>
          </p:cNvPr>
          <p:cNvSpPr>
            <a:spLocks noGrp="1"/>
          </p:cNvSpPr>
          <p:nvPr>
            <p:ph type="subTitle" idx="1"/>
          </p:nvPr>
        </p:nvSpPr>
        <p:spPr>
          <a:xfrm>
            <a:off x="2362200" y="3543301"/>
            <a:ext cx="7467600" cy="357188"/>
          </a:xfrm>
        </p:spPr>
        <p:txBody>
          <a:bodyPr>
            <a:normAutofit/>
          </a:bodyPr>
          <a:lstStyle/>
          <a:p>
            <a:r>
              <a:rPr lang="ar-IQ" sz="1400" dirty="0"/>
              <a:t>أشراف : د. محمد سبع جلوب </a:t>
            </a:r>
          </a:p>
        </p:txBody>
      </p:sp>
      <p:sp>
        <p:nvSpPr>
          <p:cNvPr id="4" name="Subtitle 2">
            <a:extLst>
              <a:ext uri="{FF2B5EF4-FFF2-40B4-BE49-F238E27FC236}">
                <a16:creationId xmlns:a16="http://schemas.microsoft.com/office/drawing/2014/main" id="{C76F648E-AA3D-ECB8-E6AC-5641CE859F2F}"/>
              </a:ext>
            </a:extLst>
          </p:cNvPr>
          <p:cNvSpPr txBox="1">
            <a:spLocks/>
          </p:cNvSpPr>
          <p:nvPr/>
        </p:nvSpPr>
        <p:spPr>
          <a:xfrm>
            <a:off x="7281230" y="3928480"/>
            <a:ext cx="1628775" cy="1485899"/>
          </a:xfrm>
          <a:prstGeom prst="rect">
            <a:avLst/>
          </a:prstGeom>
        </p:spPr>
        <p:txBody>
          <a:bodyPr vert="horz" lIns="91440" tIns="45720" rIns="91440" bIns="45720" rtlCol="0" anchor="t">
            <a:normAutofit fontScale="92500" lnSpcReduction="10000"/>
          </a:bodyPr>
          <a:lstStyle>
            <a:lvl1pPr marL="0" indent="0" algn="ctr" defTabSz="457200" rtl="0" eaLnBrk="1" latinLnBrk="0" hangingPunct="1">
              <a:spcBef>
                <a:spcPct val="20000"/>
              </a:spcBef>
              <a:spcAft>
                <a:spcPts val="600"/>
              </a:spcAft>
              <a:buClr>
                <a:schemeClr val="accent1"/>
              </a:buClr>
              <a:buSzPct val="11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buClr>
              <a:buSzPct val="11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buClr>
              <a:buSzPct val="11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buClr>
              <a:buSzPct val="11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9pPr>
          </a:lstStyle>
          <a:p>
            <a:pPr algn="r" rtl="1"/>
            <a:r>
              <a:rPr lang="ar-IQ" sz="1400" dirty="0"/>
              <a:t>سومر عصمت فارس</a:t>
            </a:r>
          </a:p>
          <a:p>
            <a:pPr algn="r" rtl="1"/>
            <a:r>
              <a:rPr lang="ar-IQ" sz="1400" dirty="0"/>
              <a:t>اسراء عبدالخالق ظاهر</a:t>
            </a:r>
          </a:p>
          <a:p>
            <a:pPr algn="r" rtl="1"/>
            <a:r>
              <a:rPr lang="ar-IQ" sz="1400" dirty="0"/>
              <a:t>مصطفى نايف علي</a:t>
            </a:r>
          </a:p>
          <a:p>
            <a:pPr algn="r" rtl="1"/>
            <a:r>
              <a:rPr lang="ar-IQ" sz="1400" dirty="0"/>
              <a:t>شهد احمد خليل</a:t>
            </a:r>
          </a:p>
          <a:p>
            <a:pPr algn="r" rtl="1"/>
            <a:r>
              <a:rPr lang="ar-IQ" sz="1400" dirty="0"/>
              <a:t>حفصة علي كريم</a:t>
            </a:r>
          </a:p>
        </p:txBody>
      </p:sp>
      <p:sp>
        <p:nvSpPr>
          <p:cNvPr id="5" name="Subtitle 2">
            <a:extLst>
              <a:ext uri="{FF2B5EF4-FFF2-40B4-BE49-F238E27FC236}">
                <a16:creationId xmlns:a16="http://schemas.microsoft.com/office/drawing/2014/main" id="{51DEF75F-EDCA-F3BD-F279-ECE3E75EEDA5}"/>
              </a:ext>
            </a:extLst>
          </p:cNvPr>
          <p:cNvSpPr txBox="1">
            <a:spLocks/>
          </p:cNvSpPr>
          <p:nvPr/>
        </p:nvSpPr>
        <p:spPr>
          <a:xfrm>
            <a:off x="5281613" y="3928480"/>
            <a:ext cx="1628775" cy="1485899"/>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accent1"/>
              </a:buClr>
              <a:buSzPct val="11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buClr>
              <a:buSzPct val="11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buClr>
              <a:buSzPct val="11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buClr>
              <a:buSzPct val="11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9pPr>
          </a:lstStyle>
          <a:p>
            <a:pPr algn="r" rtl="1"/>
            <a:r>
              <a:rPr lang="ar-IQ" sz="1400" dirty="0"/>
              <a:t>تبارك تركي مهدي</a:t>
            </a:r>
          </a:p>
          <a:p>
            <a:pPr algn="r" rtl="1"/>
            <a:r>
              <a:rPr lang="ar-IQ" sz="1400" dirty="0"/>
              <a:t>زهراء جاسم حسن</a:t>
            </a:r>
          </a:p>
          <a:p>
            <a:pPr algn="r" rtl="1"/>
            <a:r>
              <a:rPr lang="ar-IQ" sz="1400" dirty="0"/>
              <a:t>عائشة معد ابراهيم</a:t>
            </a:r>
          </a:p>
          <a:p>
            <a:pPr algn="r" rtl="1"/>
            <a:r>
              <a:rPr lang="ar-IQ" sz="1400" dirty="0"/>
              <a:t>مريم محمود كاظم </a:t>
            </a:r>
          </a:p>
        </p:txBody>
      </p:sp>
      <p:sp>
        <p:nvSpPr>
          <p:cNvPr id="6" name="Subtitle 2">
            <a:extLst>
              <a:ext uri="{FF2B5EF4-FFF2-40B4-BE49-F238E27FC236}">
                <a16:creationId xmlns:a16="http://schemas.microsoft.com/office/drawing/2014/main" id="{12F421B2-0810-2F87-FEAD-4966B4BB10EB}"/>
              </a:ext>
            </a:extLst>
          </p:cNvPr>
          <p:cNvSpPr txBox="1">
            <a:spLocks/>
          </p:cNvSpPr>
          <p:nvPr/>
        </p:nvSpPr>
        <p:spPr>
          <a:xfrm>
            <a:off x="3281996" y="3928480"/>
            <a:ext cx="1628775" cy="1485899"/>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accent1"/>
              </a:buClr>
              <a:buSzPct val="11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buClr>
              <a:buSzPct val="11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buClr>
              <a:buSzPct val="11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buClr>
              <a:buSzPct val="11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9pPr>
          </a:lstStyle>
          <a:p>
            <a:pPr algn="r" rtl="1"/>
            <a:r>
              <a:rPr lang="ar-IQ" sz="1400" dirty="0"/>
              <a:t>زهراء حسيب كرجي</a:t>
            </a:r>
          </a:p>
          <a:p>
            <a:pPr algn="r" rtl="1"/>
            <a:r>
              <a:rPr lang="ar-IQ" sz="1400" dirty="0"/>
              <a:t>زهراء جاسم حسن</a:t>
            </a:r>
          </a:p>
          <a:p>
            <a:pPr algn="r" rtl="1"/>
            <a:r>
              <a:rPr lang="ar-IQ" sz="1400" dirty="0"/>
              <a:t>عبدالله يونس عطا</a:t>
            </a:r>
          </a:p>
          <a:p>
            <a:pPr algn="r" rtl="1"/>
            <a:r>
              <a:rPr lang="ar-IQ" sz="1400" dirty="0"/>
              <a:t>فاطمة ربيع احمد</a:t>
            </a:r>
          </a:p>
          <a:p>
            <a:pPr algn="r" rtl="1"/>
            <a:endParaRPr lang="ar-IQ" sz="1400" dirty="0"/>
          </a:p>
        </p:txBody>
      </p:sp>
    </p:spTree>
    <p:extLst>
      <p:ext uri="{BB962C8B-B14F-4D97-AF65-F5344CB8AC3E}">
        <p14:creationId xmlns:p14="http://schemas.microsoft.com/office/powerpoint/2010/main" val="1200992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E33E0-3D28-EF60-7A47-40E8211EC7F0}"/>
              </a:ext>
            </a:extLst>
          </p:cNvPr>
          <p:cNvSpPr>
            <a:spLocks noGrp="1"/>
          </p:cNvSpPr>
          <p:nvPr>
            <p:ph type="title"/>
          </p:nvPr>
        </p:nvSpPr>
        <p:spPr/>
        <p:txBody>
          <a:bodyPr/>
          <a:lstStyle/>
          <a:p>
            <a:pPr algn="r"/>
            <a:r>
              <a:rPr lang="ar-IQ" dirty="0"/>
              <a:t>المواد المخدرة</a:t>
            </a:r>
            <a:endParaRPr lang="en-US" dirty="0"/>
          </a:p>
        </p:txBody>
      </p:sp>
      <p:sp>
        <p:nvSpPr>
          <p:cNvPr id="3" name="Content Placeholder 2">
            <a:extLst>
              <a:ext uri="{FF2B5EF4-FFF2-40B4-BE49-F238E27FC236}">
                <a16:creationId xmlns:a16="http://schemas.microsoft.com/office/drawing/2014/main" id="{064F5B24-8B8E-4F1F-7F6F-B6BF10FFBEBC}"/>
              </a:ext>
            </a:extLst>
          </p:cNvPr>
          <p:cNvSpPr>
            <a:spLocks noGrp="1"/>
          </p:cNvSpPr>
          <p:nvPr>
            <p:ph idx="1"/>
          </p:nvPr>
        </p:nvSpPr>
        <p:spPr/>
        <p:txBody>
          <a:bodyPr anchor="ctr">
            <a:normAutofit/>
          </a:bodyPr>
          <a:lstStyle/>
          <a:p>
            <a:pPr algn="just" rtl="1"/>
            <a:r>
              <a:rPr lang="ar-IQ" dirty="0"/>
              <a:t>المادة المخدرة : هي المادة التي تؤثر على الجهاز العصبي فتؤدي إلى تغيير ملموس في الأداء الوظيفي لبعض أجهزة الجسم وهو ما يعرف بالتأثير الفسيولوجي كما تؤدي إلى تغيير ملموس في القدرات نتيجة تأثر الجهاز العصبي مثل الاحساس والتفكير والكلام .</a:t>
            </a:r>
          </a:p>
          <a:p>
            <a:pPr algn="just" rtl="1"/>
            <a:endParaRPr lang="ar-IQ" dirty="0"/>
          </a:p>
        </p:txBody>
      </p:sp>
    </p:spTree>
    <p:extLst>
      <p:ext uri="{BB962C8B-B14F-4D97-AF65-F5344CB8AC3E}">
        <p14:creationId xmlns:p14="http://schemas.microsoft.com/office/powerpoint/2010/main" val="3536120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E33E0-3D28-EF60-7A47-40E8211EC7F0}"/>
              </a:ext>
            </a:extLst>
          </p:cNvPr>
          <p:cNvSpPr>
            <a:spLocks noGrp="1"/>
          </p:cNvSpPr>
          <p:nvPr>
            <p:ph type="title"/>
          </p:nvPr>
        </p:nvSpPr>
        <p:spPr/>
        <p:txBody>
          <a:bodyPr/>
          <a:lstStyle/>
          <a:p>
            <a:pPr algn="r"/>
            <a:r>
              <a:rPr lang="ar-IQ" dirty="0"/>
              <a:t>نظرة الدين الإسلامي للمخدرات</a:t>
            </a:r>
            <a:endParaRPr lang="en-US" dirty="0"/>
          </a:p>
        </p:txBody>
      </p:sp>
      <p:sp>
        <p:nvSpPr>
          <p:cNvPr id="3" name="Content Placeholder 2">
            <a:extLst>
              <a:ext uri="{FF2B5EF4-FFF2-40B4-BE49-F238E27FC236}">
                <a16:creationId xmlns:a16="http://schemas.microsoft.com/office/drawing/2014/main" id="{064F5B24-8B8E-4F1F-7F6F-B6BF10FFBEBC}"/>
              </a:ext>
            </a:extLst>
          </p:cNvPr>
          <p:cNvSpPr>
            <a:spLocks noGrp="1"/>
          </p:cNvSpPr>
          <p:nvPr>
            <p:ph idx="1"/>
          </p:nvPr>
        </p:nvSpPr>
        <p:spPr>
          <a:xfrm>
            <a:off x="838200" y="2471669"/>
            <a:ext cx="10515600" cy="3213514"/>
          </a:xfrm>
        </p:spPr>
        <p:txBody>
          <a:bodyPr/>
          <a:lstStyle/>
          <a:p>
            <a:pPr marL="0" indent="0" algn="just" rtl="1">
              <a:buNone/>
            </a:pPr>
            <a:endParaRPr lang="ar-IQ" dirty="0"/>
          </a:p>
          <a:p>
            <a:pPr algn="just" rtl="1"/>
            <a:endParaRPr lang="ar-IQ" dirty="0"/>
          </a:p>
          <a:p>
            <a:pPr algn="just" rtl="1"/>
            <a:r>
              <a:rPr lang="ar-IQ" dirty="0"/>
              <a:t>أولاً: قوله تعالى: «يَا أَيُّهَا الَّذِينَ آمَنُواْ إِنَّمَا الْخَمْرُ وَالْمَيْسِرُ وَالأَنصَابُ وَالأَزْلاَمُ رِجْسٌ مِّنْ عَمَلِ الشَّيْطَانِ فَاجْتَنِبُوهُ لَعَلَّكُمْ تُفْلِحُونَ»</a:t>
            </a:r>
            <a:endParaRPr lang="en-US" dirty="0"/>
          </a:p>
        </p:txBody>
      </p:sp>
    </p:spTree>
    <p:extLst>
      <p:ext uri="{BB962C8B-B14F-4D97-AF65-F5344CB8AC3E}">
        <p14:creationId xmlns:p14="http://schemas.microsoft.com/office/powerpoint/2010/main" val="1061820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E33E0-3D28-EF60-7A47-40E8211EC7F0}"/>
              </a:ext>
            </a:extLst>
          </p:cNvPr>
          <p:cNvSpPr>
            <a:spLocks noGrp="1"/>
          </p:cNvSpPr>
          <p:nvPr>
            <p:ph type="title"/>
          </p:nvPr>
        </p:nvSpPr>
        <p:spPr/>
        <p:txBody>
          <a:bodyPr/>
          <a:lstStyle/>
          <a:p>
            <a:pPr algn="r"/>
            <a:r>
              <a:rPr lang="ar-IQ" dirty="0"/>
              <a:t>واقع المخدرات في العراق</a:t>
            </a:r>
            <a:endParaRPr lang="en-US" dirty="0"/>
          </a:p>
        </p:txBody>
      </p:sp>
      <p:sp>
        <p:nvSpPr>
          <p:cNvPr id="3" name="Content Placeholder 2">
            <a:extLst>
              <a:ext uri="{FF2B5EF4-FFF2-40B4-BE49-F238E27FC236}">
                <a16:creationId xmlns:a16="http://schemas.microsoft.com/office/drawing/2014/main" id="{064F5B24-8B8E-4F1F-7F6F-B6BF10FFBEBC}"/>
              </a:ext>
            </a:extLst>
          </p:cNvPr>
          <p:cNvSpPr>
            <a:spLocks noGrp="1"/>
          </p:cNvSpPr>
          <p:nvPr>
            <p:ph idx="1"/>
          </p:nvPr>
        </p:nvSpPr>
        <p:spPr>
          <a:xfrm>
            <a:off x="838200" y="2471669"/>
            <a:ext cx="10515600" cy="3213514"/>
          </a:xfrm>
        </p:spPr>
        <p:txBody>
          <a:bodyPr anchor="ctr"/>
          <a:lstStyle/>
          <a:p>
            <a:pPr marL="0" indent="0" algn="just" rtl="1">
              <a:buNone/>
            </a:pPr>
            <a:r>
              <a:rPr lang="ar-IQ" dirty="0"/>
              <a:t>يعتبر قطرنا من البلدان القليلة التي يشكل موقعها الجغرافي أهمية كبيرة حيث يقع في منطقة تتوسط دول تنتج الافيون والحشيش واخرى تستهلكه، كما ان العراق يعتبر احد اقطار الخليج العربي الذي أصبح اليوم هدفا لترويج المخدرات وبث السموم فيه إضافة إلى انفتاحه سياحيا واقتصاديا على نطاق عربي وعالمي واسع.</a:t>
            </a:r>
          </a:p>
          <a:p>
            <a:pPr algn="just" rtl="1"/>
            <a:endParaRPr lang="ar-IQ" dirty="0"/>
          </a:p>
        </p:txBody>
      </p:sp>
    </p:spTree>
    <p:extLst>
      <p:ext uri="{BB962C8B-B14F-4D97-AF65-F5344CB8AC3E}">
        <p14:creationId xmlns:p14="http://schemas.microsoft.com/office/powerpoint/2010/main" val="516714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E33E0-3D28-EF60-7A47-40E8211EC7F0}"/>
              </a:ext>
            </a:extLst>
          </p:cNvPr>
          <p:cNvSpPr>
            <a:spLocks noGrp="1"/>
          </p:cNvSpPr>
          <p:nvPr>
            <p:ph type="title"/>
          </p:nvPr>
        </p:nvSpPr>
        <p:spPr/>
        <p:txBody>
          <a:bodyPr>
            <a:normAutofit/>
          </a:bodyPr>
          <a:lstStyle/>
          <a:p>
            <a:pPr algn="r"/>
            <a:r>
              <a:rPr lang="ar-IQ" dirty="0"/>
              <a:t>قانون المخدرات العراقي </a:t>
            </a:r>
            <a:endParaRPr lang="en-US" dirty="0"/>
          </a:p>
        </p:txBody>
      </p:sp>
      <p:sp>
        <p:nvSpPr>
          <p:cNvPr id="3" name="Content Placeholder 2">
            <a:extLst>
              <a:ext uri="{FF2B5EF4-FFF2-40B4-BE49-F238E27FC236}">
                <a16:creationId xmlns:a16="http://schemas.microsoft.com/office/drawing/2014/main" id="{064F5B24-8B8E-4F1F-7F6F-B6BF10FFBEBC}"/>
              </a:ext>
            </a:extLst>
          </p:cNvPr>
          <p:cNvSpPr>
            <a:spLocks noGrp="1"/>
          </p:cNvSpPr>
          <p:nvPr>
            <p:ph idx="1"/>
          </p:nvPr>
        </p:nvSpPr>
        <p:spPr>
          <a:xfrm>
            <a:off x="838200" y="2471669"/>
            <a:ext cx="10515600" cy="3213514"/>
          </a:xfrm>
        </p:spPr>
        <p:txBody>
          <a:bodyPr anchor="ctr">
            <a:normAutofit/>
          </a:bodyPr>
          <a:lstStyle/>
          <a:p>
            <a:pPr marL="0" indent="0" algn="just" rtl="1">
              <a:buNone/>
            </a:pPr>
            <a:r>
              <a:rPr lang="ar-IQ" dirty="0"/>
              <a:t>نظم العراق لأول مرة في تاريخه مسأله زراعة الخامات المخدرة بموجب الاحكام الواردة في قانون منع زراعة قنب الحشيشة الهندي وخشخاش الافيون رقم 112 لسنة 1923</a:t>
            </a:r>
          </a:p>
          <a:p>
            <a:pPr marL="0" indent="0" algn="just" rtl="1">
              <a:buNone/>
            </a:pPr>
            <a:r>
              <a:rPr lang="ar-IQ" dirty="0"/>
              <a:t>المادة (28) : يعاقب بالسجن المؤبد أو المؤقت وبغرامة لا تقل عن (10000000) عشرة ملايين دينار ولا تزيد على (30000000) ثلاثين مليون دينار كل من ارتكب أحد الأفعال الآتية: أولا: حاز أو أحرز أو اشترى أو باع أو تملك موادا مخدرة أو مؤثرات عقلية أو سلائف كيميائية مدرجة ضمن جدول رقم (1) من هذا القانون أو نباتا من النباتات التي تنتج عنها مواد مخدرة أو مؤثرات عقلية أو سلمها أو تسلمها أو نقلها أو تنازل عنها أو تبادل فيها أو صرفها بأية صفة كانت أو توسط في شيء من ذلك</a:t>
            </a:r>
          </a:p>
        </p:txBody>
      </p:sp>
    </p:spTree>
    <p:extLst>
      <p:ext uri="{BB962C8B-B14F-4D97-AF65-F5344CB8AC3E}">
        <p14:creationId xmlns:p14="http://schemas.microsoft.com/office/powerpoint/2010/main" val="906425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0F43677-3B81-C4A1-BF52-C19D49E24638}"/>
              </a:ext>
            </a:extLst>
          </p:cNvPr>
          <p:cNvPicPr>
            <a:picLocks noChangeAspect="1"/>
          </p:cNvPicPr>
          <p:nvPr/>
        </p:nvPicPr>
        <p:blipFill>
          <a:blip r:embed="rId2"/>
          <a:stretch>
            <a:fillRect/>
          </a:stretch>
        </p:blipFill>
        <p:spPr>
          <a:xfrm>
            <a:off x="0" y="1142634"/>
            <a:ext cx="12183006" cy="4572732"/>
          </a:xfrm>
          <a:prstGeom prst="rect">
            <a:avLst/>
          </a:prstGeom>
        </p:spPr>
      </p:pic>
    </p:spTree>
    <p:extLst>
      <p:ext uri="{BB962C8B-B14F-4D97-AF65-F5344CB8AC3E}">
        <p14:creationId xmlns:p14="http://schemas.microsoft.com/office/powerpoint/2010/main" val="2742154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E33E0-3D28-EF60-7A47-40E8211EC7F0}"/>
              </a:ext>
            </a:extLst>
          </p:cNvPr>
          <p:cNvSpPr>
            <a:spLocks noGrp="1"/>
          </p:cNvSpPr>
          <p:nvPr>
            <p:ph type="title"/>
          </p:nvPr>
        </p:nvSpPr>
        <p:spPr/>
        <p:txBody>
          <a:bodyPr>
            <a:normAutofit/>
          </a:bodyPr>
          <a:lstStyle/>
          <a:p>
            <a:pPr algn="r"/>
            <a:r>
              <a:rPr lang="ar-IQ" dirty="0"/>
              <a:t>تشمل مؤشرات التعاطي وأعراضه:</a:t>
            </a:r>
            <a:endParaRPr lang="en-US" dirty="0"/>
          </a:p>
        </p:txBody>
      </p:sp>
      <p:sp>
        <p:nvSpPr>
          <p:cNvPr id="3" name="Content Placeholder 2">
            <a:extLst>
              <a:ext uri="{FF2B5EF4-FFF2-40B4-BE49-F238E27FC236}">
                <a16:creationId xmlns:a16="http://schemas.microsoft.com/office/drawing/2014/main" id="{064F5B24-8B8E-4F1F-7F6F-B6BF10FFBEBC}"/>
              </a:ext>
            </a:extLst>
          </p:cNvPr>
          <p:cNvSpPr>
            <a:spLocks noGrp="1"/>
          </p:cNvSpPr>
          <p:nvPr>
            <p:ph idx="1"/>
          </p:nvPr>
        </p:nvSpPr>
        <p:spPr>
          <a:xfrm>
            <a:off x="6175516" y="2471669"/>
            <a:ext cx="5178283" cy="3710470"/>
          </a:xfrm>
        </p:spPr>
        <p:txBody>
          <a:bodyPr anchor="t">
            <a:normAutofit/>
          </a:bodyPr>
          <a:lstStyle/>
          <a:p>
            <a:pPr marL="457200" indent="-457200" algn="just" rtl="1">
              <a:buFont typeface="+mj-lt"/>
              <a:buAutoNum type="arabicPeriod"/>
            </a:pPr>
            <a:r>
              <a:rPr lang="ar-IQ" sz="2000" dirty="0"/>
              <a:t>الشعور بالانتشاء</a:t>
            </a:r>
          </a:p>
          <a:p>
            <a:pPr marL="457200" indent="-457200" algn="just" rtl="1">
              <a:buFont typeface="+mj-lt"/>
              <a:buAutoNum type="arabicPeriod"/>
            </a:pPr>
            <a:r>
              <a:rPr lang="ar-IQ" sz="2000" dirty="0"/>
              <a:t>زيادة قوة الشعور بما تدركه حواس البصر والسمع والذوق</a:t>
            </a:r>
          </a:p>
          <a:p>
            <a:pPr marL="457200" indent="-457200" algn="just" rtl="1">
              <a:buFont typeface="+mj-lt"/>
              <a:buAutoNum type="arabicPeriod"/>
            </a:pPr>
            <a:r>
              <a:rPr lang="ar-IQ" sz="2000" dirty="0"/>
              <a:t>ارتفاع ضغط الدم وتسارع القلب</a:t>
            </a:r>
          </a:p>
          <a:p>
            <a:pPr marL="457200" indent="-457200" algn="just" rtl="1">
              <a:buFont typeface="+mj-lt"/>
              <a:buAutoNum type="arabicPeriod"/>
            </a:pPr>
            <a:r>
              <a:rPr lang="ar-IQ" sz="2000" dirty="0"/>
              <a:t>احمرار العين</a:t>
            </a:r>
          </a:p>
          <a:p>
            <a:pPr marL="457200" indent="-457200" algn="just" rtl="1">
              <a:buFont typeface="+mj-lt"/>
              <a:buAutoNum type="arabicPeriod"/>
            </a:pPr>
            <a:r>
              <a:rPr lang="ar-IQ" sz="2000" dirty="0"/>
              <a:t>جفاف الفم</a:t>
            </a:r>
          </a:p>
          <a:p>
            <a:pPr marL="457200" indent="-457200" algn="just" rtl="1">
              <a:buFont typeface="+mj-lt"/>
              <a:buAutoNum type="arabicPeriod"/>
            </a:pPr>
            <a:r>
              <a:rPr lang="ar-IQ" sz="2000" dirty="0"/>
              <a:t>تناقص التناسق الحركي</a:t>
            </a:r>
          </a:p>
          <a:p>
            <a:pPr marL="457200" indent="-457200" algn="just" rtl="1">
              <a:buFont typeface="+mj-lt"/>
              <a:buAutoNum type="arabicPeriod"/>
            </a:pPr>
            <a:r>
              <a:rPr lang="ar-IQ" sz="2000" dirty="0"/>
              <a:t>صعوبة التركيز أو التذكر</a:t>
            </a:r>
          </a:p>
        </p:txBody>
      </p:sp>
      <p:sp>
        <p:nvSpPr>
          <p:cNvPr id="4" name="Content Placeholder 2">
            <a:extLst>
              <a:ext uri="{FF2B5EF4-FFF2-40B4-BE49-F238E27FC236}">
                <a16:creationId xmlns:a16="http://schemas.microsoft.com/office/drawing/2014/main" id="{83E9E1D7-5920-17B9-0C87-79D9F0B30FC4}"/>
              </a:ext>
            </a:extLst>
          </p:cNvPr>
          <p:cNvSpPr txBox="1">
            <a:spLocks/>
          </p:cNvSpPr>
          <p:nvPr/>
        </p:nvSpPr>
        <p:spPr>
          <a:xfrm>
            <a:off x="894521" y="2471669"/>
            <a:ext cx="5121965" cy="3710470"/>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457200" indent="-457200" algn="just" rtl="1">
              <a:buFont typeface="+mj-lt"/>
              <a:buAutoNum type="arabicPeriod" startAt="8"/>
            </a:pPr>
            <a:r>
              <a:rPr lang="ar-IQ" sz="2000" dirty="0"/>
              <a:t> بطء الاستجابة</a:t>
            </a:r>
          </a:p>
          <a:p>
            <a:pPr marL="457200" indent="-457200" algn="just" rtl="1">
              <a:buFont typeface="+mj-lt"/>
              <a:buAutoNum type="arabicPeriod" startAt="8"/>
            </a:pPr>
            <a:r>
              <a:rPr lang="ar-IQ" sz="2000" dirty="0"/>
              <a:t>القلق أو التفكير المنطوي على جنون العظمة</a:t>
            </a:r>
          </a:p>
          <a:p>
            <a:pPr marL="457200" indent="-457200" algn="just" rtl="1">
              <a:buFont typeface="+mj-lt"/>
              <a:buAutoNum type="arabicPeriod" startAt="8"/>
            </a:pPr>
            <a:r>
              <a:rPr lang="ar-IQ" sz="2000" dirty="0"/>
              <a:t>انبعاث رائحة القنب أو وجود آثاره على الملابس أو اصفرار أطراف الأصابع</a:t>
            </a:r>
          </a:p>
          <a:p>
            <a:pPr marL="457200" indent="-457200" algn="just" rtl="1">
              <a:buFont typeface="+mj-lt"/>
              <a:buAutoNum type="arabicPeriod" startAt="8"/>
            </a:pPr>
            <a:r>
              <a:rPr lang="ar-IQ" sz="2000" dirty="0"/>
              <a:t>الرغبات الملحة في تناول أطعمة معينة في أوقات غير معتادة</a:t>
            </a:r>
          </a:p>
        </p:txBody>
      </p:sp>
    </p:spTree>
    <p:extLst>
      <p:ext uri="{BB962C8B-B14F-4D97-AF65-F5344CB8AC3E}">
        <p14:creationId xmlns:p14="http://schemas.microsoft.com/office/powerpoint/2010/main" val="3921268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4EB547-F946-D29A-6797-18DB26D9AF84}"/>
              </a:ext>
            </a:extLst>
          </p:cNvPr>
          <p:cNvPicPr>
            <a:picLocks noChangeAspect="1"/>
          </p:cNvPicPr>
          <p:nvPr/>
        </p:nvPicPr>
        <p:blipFill>
          <a:blip r:embed="rId2"/>
          <a:stretch>
            <a:fillRect/>
          </a:stretch>
        </p:blipFill>
        <p:spPr>
          <a:xfrm>
            <a:off x="871484" y="2127034"/>
            <a:ext cx="4788774" cy="2603933"/>
          </a:xfrm>
          <a:prstGeom prst="rect">
            <a:avLst/>
          </a:prstGeom>
        </p:spPr>
      </p:pic>
      <p:pic>
        <p:nvPicPr>
          <p:cNvPr id="5" name="Picture 4">
            <a:extLst>
              <a:ext uri="{FF2B5EF4-FFF2-40B4-BE49-F238E27FC236}">
                <a16:creationId xmlns:a16="http://schemas.microsoft.com/office/drawing/2014/main" id="{37652946-6791-BE94-7CE6-23FB137B2CC7}"/>
              </a:ext>
            </a:extLst>
          </p:cNvPr>
          <p:cNvPicPr>
            <a:picLocks noChangeAspect="1"/>
          </p:cNvPicPr>
          <p:nvPr/>
        </p:nvPicPr>
        <p:blipFill>
          <a:blip r:embed="rId3"/>
          <a:stretch>
            <a:fillRect/>
          </a:stretch>
        </p:blipFill>
        <p:spPr>
          <a:xfrm>
            <a:off x="6531742" y="2127034"/>
            <a:ext cx="4788774" cy="2603933"/>
          </a:xfrm>
          <a:prstGeom prst="rect">
            <a:avLst/>
          </a:prstGeom>
        </p:spPr>
      </p:pic>
    </p:spTree>
    <p:extLst>
      <p:ext uri="{BB962C8B-B14F-4D97-AF65-F5344CB8AC3E}">
        <p14:creationId xmlns:p14="http://schemas.microsoft.com/office/powerpoint/2010/main" val="3638021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E33E0-3D28-EF60-7A47-40E8211EC7F0}"/>
              </a:ext>
            </a:extLst>
          </p:cNvPr>
          <p:cNvSpPr>
            <a:spLocks noGrp="1"/>
          </p:cNvSpPr>
          <p:nvPr>
            <p:ph type="title"/>
          </p:nvPr>
        </p:nvSpPr>
        <p:spPr/>
        <p:txBody>
          <a:bodyPr>
            <a:normAutofit/>
          </a:bodyPr>
          <a:lstStyle/>
          <a:p>
            <a:pPr algn="r"/>
            <a:r>
              <a:rPr lang="ar-IQ" dirty="0"/>
              <a:t>الادمان</a:t>
            </a:r>
            <a:endParaRPr lang="en-US" dirty="0"/>
          </a:p>
        </p:txBody>
      </p:sp>
      <p:sp>
        <p:nvSpPr>
          <p:cNvPr id="3" name="Content Placeholder 2">
            <a:extLst>
              <a:ext uri="{FF2B5EF4-FFF2-40B4-BE49-F238E27FC236}">
                <a16:creationId xmlns:a16="http://schemas.microsoft.com/office/drawing/2014/main" id="{064F5B24-8B8E-4F1F-7F6F-B6BF10FFBEBC}"/>
              </a:ext>
            </a:extLst>
          </p:cNvPr>
          <p:cNvSpPr>
            <a:spLocks noGrp="1"/>
          </p:cNvSpPr>
          <p:nvPr>
            <p:ph idx="1"/>
          </p:nvPr>
        </p:nvSpPr>
        <p:spPr>
          <a:xfrm>
            <a:off x="838200" y="2471668"/>
            <a:ext cx="10515600" cy="3404199"/>
          </a:xfrm>
        </p:spPr>
        <p:txBody>
          <a:bodyPr anchor="ctr">
            <a:normAutofit fontScale="92500"/>
          </a:bodyPr>
          <a:lstStyle/>
          <a:p>
            <a:pPr marL="0" indent="0" algn="just" rtl="1">
              <a:buNone/>
            </a:pPr>
            <a:r>
              <a:rPr lang="ar-IQ" dirty="0"/>
              <a:t>الإدمان :يعرّف الإدمان بأنه استعمال متكرر للعقار .والضرر الذي يحدثه يعتمد على درجة الخلل بشخصية المدمن، وهي عادة ماتكون شخصية غير سوية .ولكي يؤدي المخدر الى الادمان يجب أن يسبب أحد أو كل الظواهر الآتية:</a:t>
            </a:r>
          </a:p>
          <a:p>
            <a:pPr marL="0" indent="0" algn="just" rtl="1">
              <a:buNone/>
            </a:pPr>
            <a:r>
              <a:rPr lang="ar-IQ" dirty="0"/>
              <a:t>-التحمل  </a:t>
            </a:r>
            <a:r>
              <a:rPr lang="en-US" dirty="0"/>
              <a:t>Tolerance</a:t>
            </a:r>
          </a:p>
          <a:p>
            <a:pPr marL="0" indent="0" algn="just" rtl="1">
              <a:buNone/>
            </a:pPr>
            <a:r>
              <a:rPr lang="en-US" dirty="0"/>
              <a:t>-</a:t>
            </a:r>
            <a:r>
              <a:rPr lang="ar-IQ" dirty="0"/>
              <a:t>الاعتماد النفسي  </a:t>
            </a:r>
            <a:r>
              <a:rPr lang="en-US" dirty="0"/>
              <a:t>psychic dependence</a:t>
            </a:r>
          </a:p>
          <a:p>
            <a:pPr marL="0" indent="0" algn="just" rtl="1">
              <a:buNone/>
            </a:pPr>
            <a:r>
              <a:rPr lang="en-US" dirty="0"/>
              <a:t>-</a:t>
            </a:r>
            <a:r>
              <a:rPr lang="ar-IQ" dirty="0"/>
              <a:t>الاعتماد الجسمي </a:t>
            </a:r>
            <a:r>
              <a:rPr lang="en-US" dirty="0"/>
              <a:t>physical dependence</a:t>
            </a:r>
          </a:p>
          <a:p>
            <a:pPr marL="0" indent="0" algn="just" rtl="1">
              <a:buNone/>
            </a:pPr>
            <a:r>
              <a:rPr lang="en-US" dirty="0"/>
              <a:t>-</a:t>
            </a:r>
            <a:r>
              <a:rPr lang="ar-IQ" dirty="0"/>
              <a:t>اعراض الامتناع </a:t>
            </a:r>
            <a:r>
              <a:rPr lang="en-US" dirty="0"/>
              <a:t>withdrawal </a:t>
            </a:r>
          </a:p>
          <a:p>
            <a:pPr marL="0" indent="0" algn="just" rtl="1">
              <a:buNone/>
            </a:pPr>
            <a:r>
              <a:rPr lang="en-US" dirty="0"/>
              <a:t>-</a:t>
            </a:r>
            <a:r>
              <a:rPr lang="ar-IQ" dirty="0"/>
              <a:t>ضرر نفسي ومعنوي على الشخص المدمن وعلى المجتمع</a:t>
            </a:r>
          </a:p>
        </p:txBody>
      </p:sp>
    </p:spTree>
    <p:extLst>
      <p:ext uri="{BB962C8B-B14F-4D97-AF65-F5344CB8AC3E}">
        <p14:creationId xmlns:p14="http://schemas.microsoft.com/office/powerpoint/2010/main" val="3727022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E33E0-3D28-EF60-7A47-40E8211EC7F0}"/>
              </a:ext>
            </a:extLst>
          </p:cNvPr>
          <p:cNvSpPr>
            <a:spLocks noGrp="1"/>
          </p:cNvSpPr>
          <p:nvPr>
            <p:ph type="title"/>
          </p:nvPr>
        </p:nvSpPr>
        <p:spPr/>
        <p:txBody>
          <a:bodyPr>
            <a:normAutofit/>
          </a:bodyPr>
          <a:lstStyle/>
          <a:p>
            <a:pPr algn="r"/>
            <a:r>
              <a:rPr lang="ar-IQ" dirty="0"/>
              <a:t>كيفية التعرف على المدمن:</a:t>
            </a:r>
          </a:p>
        </p:txBody>
      </p:sp>
      <p:sp>
        <p:nvSpPr>
          <p:cNvPr id="3" name="Content Placeholder 2">
            <a:extLst>
              <a:ext uri="{FF2B5EF4-FFF2-40B4-BE49-F238E27FC236}">
                <a16:creationId xmlns:a16="http://schemas.microsoft.com/office/drawing/2014/main" id="{064F5B24-8B8E-4F1F-7F6F-B6BF10FFBEBC}"/>
              </a:ext>
            </a:extLst>
          </p:cNvPr>
          <p:cNvSpPr>
            <a:spLocks noGrp="1"/>
          </p:cNvSpPr>
          <p:nvPr>
            <p:ph idx="1"/>
          </p:nvPr>
        </p:nvSpPr>
        <p:spPr>
          <a:xfrm>
            <a:off x="838200" y="2471668"/>
            <a:ext cx="10515600" cy="3649214"/>
          </a:xfrm>
        </p:spPr>
        <p:txBody>
          <a:bodyPr anchor="ctr">
            <a:normAutofit fontScale="85000" lnSpcReduction="20000"/>
          </a:bodyPr>
          <a:lstStyle/>
          <a:p>
            <a:pPr marL="0" indent="0" algn="just" rtl="1">
              <a:buNone/>
            </a:pPr>
            <a:r>
              <a:rPr lang="ar-IQ" dirty="0"/>
              <a:t>1-اعتراف المدمن نفسه بذلك طلباً للعلاج</a:t>
            </a:r>
          </a:p>
          <a:p>
            <a:pPr marL="0" indent="0" algn="just" rtl="1">
              <a:buNone/>
            </a:pPr>
            <a:r>
              <a:rPr lang="ar-IQ" dirty="0"/>
              <a:t>‎2- امتلاك أدوية مخدرة دون وجود سبب طبي مقنع</a:t>
            </a:r>
          </a:p>
          <a:p>
            <a:pPr marL="0" indent="0" algn="just" rtl="1">
              <a:buNone/>
            </a:pPr>
            <a:r>
              <a:rPr lang="ar-IQ" dirty="0"/>
              <a:t>‎3-محاولة الشخص إخفاء الأدوية</a:t>
            </a:r>
          </a:p>
          <a:p>
            <a:pPr marL="0" indent="0" algn="just" rtl="1">
              <a:buNone/>
            </a:pPr>
            <a:r>
              <a:rPr lang="ar-IQ" dirty="0"/>
              <a:t>‎4-وجود علامات وخز الحقن في الساعدين أو الساقين</a:t>
            </a:r>
          </a:p>
          <a:p>
            <a:pPr marL="0" indent="0" algn="just" rtl="1">
              <a:buNone/>
            </a:pPr>
            <a:r>
              <a:rPr lang="ar-IQ" dirty="0"/>
              <a:t>‎5-مظهر يوحي بعدم اليقظة </a:t>
            </a:r>
          </a:p>
          <a:p>
            <a:pPr marL="0" indent="0" algn="just" rtl="1">
              <a:buNone/>
            </a:pPr>
            <a:r>
              <a:rPr lang="ar-IQ" dirty="0"/>
              <a:t>‎6-ظهور اعراض امتناع إذا انقطع الشخص عن أخذ المخدر لمدة من 12-24 ساعة</a:t>
            </a:r>
          </a:p>
          <a:p>
            <a:pPr marL="0" indent="0" algn="just" rtl="1">
              <a:buNone/>
            </a:pPr>
            <a:r>
              <a:rPr lang="ar-IQ" dirty="0"/>
              <a:t>‎7-امتلاك معدات الاستنشاق أو الشم أو الحقن </a:t>
            </a:r>
          </a:p>
          <a:p>
            <a:pPr marL="0" indent="0" algn="just" rtl="1">
              <a:buNone/>
            </a:pPr>
            <a:r>
              <a:rPr lang="ar-IQ" dirty="0"/>
              <a:t>‎8-ظهور رائحة المخدر في نفس المريض</a:t>
            </a:r>
          </a:p>
          <a:p>
            <a:pPr marL="0" indent="0" algn="just" rtl="1">
              <a:buNone/>
            </a:pPr>
            <a:r>
              <a:rPr lang="ar-IQ" dirty="0"/>
              <a:t>‎9-تقلبات المزاج مثل كثرة انفراد الشخص بنفسه او الضحك بدون سبب</a:t>
            </a:r>
          </a:p>
        </p:txBody>
      </p:sp>
    </p:spTree>
    <p:extLst>
      <p:ext uri="{BB962C8B-B14F-4D97-AF65-F5344CB8AC3E}">
        <p14:creationId xmlns:p14="http://schemas.microsoft.com/office/powerpoint/2010/main" val="1309202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540EBF-1BBC-F6D6-5562-C07CA5454C09}"/>
              </a:ext>
            </a:extLst>
          </p:cNvPr>
          <p:cNvPicPr>
            <a:picLocks noChangeAspect="1"/>
          </p:cNvPicPr>
          <p:nvPr/>
        </p:nvPicPr>
        <p:blipFill rotWithShape="1">
          <a:blip r:embed="rId2"/>
          <a:srcRect t="4316" b="9553"/>
          <a:stretch/>
        </p:blipFill>
        <p:spPr>
          <a:xfrm>
            <a:off x="1796128" y="746960"/>
            <a:ext cx="8599743" cy="5364079"/>
          </a:xfrm>
          <a:prstGeom prst="rect">
            <a:avLst/>
          </a:prstGeom>
        </p:spPr>
      </p:pic>
    </p:spTree>
    <p:extLst>
      <p:ext uri="{BB962C8B-B14F-4D97-AF65-F5344CB8AC3E}">
        <p14:creationId xmlns:p14="http://schemas.microsoft.com/office/powerpoint/2010/main" val="2745525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DEF06B-6C01-6000-D054-5DC9FEBE4600}"/>
              </a:ext>
            </a:extLst>
          </p:cNvPr>
          <p:cNvPicPr>
            <a:picLocks noChangeAspect="1"/>
          </p:cNvPicPr>
          <p:nvPr/>
        </p:nvPicPr>
        <p:blipFill>
          <a:blip r:embed="rId2"/>
          <a:stretch>
            <a:fillRect/>
          </a:stretch>
        </p:blipFill>
        <p:spPr>
          <a:xfrm>
            <a:off x="1977078" y="755780"/>
            <a:ext cx="8237844" cy="5346440"/>
          </a:xfrm>
          <a:prstGeom prst="rect">
            <a:avLst/>
          </a:prstGeom>
        </p:spPr>
      </p:pic>
    </p:spTree>
    <p:extLst>
      <p:ext uri="{BB962C8B-B14F-4D97-AF65-F5344CB8AC3E}">
        <p14:creationId xmlns:p14="http://schemas.microsoft.com/office/powerpoint/2010/main" val="3124843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E33E0-3D28-EF60-7A47-40E8211EC7F0}"/>
              </a:ext>
            </a:extLst>
          </p:cNvPr>
          <p:cNvSpPr>
            <a:spLocks noGrp="1"/>
          </p:cNvSpPr>
          <p:nvPr>
            <p:ph type="title"/>
          </p:nvPr>
        </p:nvSpPr>
        <p:spPr/>
        <p:txBody>
          <a:bodyPr>
            <a:normAutofit/>
          </a:bodyPr>
          <a:lstStyle/>
          <a:p>
            <a:pPr algn="r"/>
            <a:r>
              <a:rPr lang="ar-IQ" dirty="0"/>
              <a:t>الوقاية من الإدمان</a:t>
            </a:r>
          </a:p>
        </p:txBody>
      </p:sp>
      <p:sp>
        <p:nvSpPr>
          <p:cNvPr id="3" name="Content Placeholder 2">
            <a:extLst>
              <a:ext uri="{FF2B5EF4-FFF2-40B4-BE49-F238E27FC236}">
                <a16:creationId xmlns:a16="http://schemas.microsoft.com/office/drawing/2014/main" id="{064F5B24-8B8E-4F1F-7F6F-B6BF10FFBEBC}"/>
              </a:ext>
            </a:extLst>
          </p:cNvPr>
          <p:cNvSpPr>
            <a:spLocks noGrp="1"/>
          </p:cNvSpPr>
          <p:nvPr>
            <p:ph idx="1"/>
          </p:nvPr>
        </p:nvSpPr>
        <p:spPr>
          <a:xfrm>
            <a:off x="838200" y="2471668"/>
            <a:ext cx="10515600" cy="3649214"/>
          </a:xfrm>
        </p:spPr>
        <p:txBody>
          <a:bodyPr anchor="ctr">
            <a:normAutofit/>
          </a:bodyPr>
          <a:lstStyle/>
          <a:p>
            <a:pPr marL="0" indent="0" algn="just" rtl="1">
              <a:buNone/>
            </a:pPr>
            <a:r>
              <a:rPr lang="ar-IQ" dirty="0"/>
              <a:t>1- التعرف على تأثيرات وأضرار المخدرات على الفرد والمجتمع .</a:t>
            </a:r>
          </a:p>
          <a:p>
            <a:pPr marL="0" indent="0" algn="just" rtl="1">
              <a:buNone/>
            </a:pPr>
            <a:r>
              <a:rPr lang="ar-IQ" dirty="0"/>
              <a:t>2- تعزيز الايجابية والثقة في النفس .</a:t>
            </a:r>
          </a:p>
          <a:p>
            <a:pPr marL="0" indent="0" algn="just" rtl="1">
              <a:buNone/>
            </a:pPr>
            <a:r>
              <a:rPr lang="ar-IQ" dirty="0"/>
              <a:t>3-اكتساب طرق جديدة للتعامل مع الضغوطات النفسية وضغوطات الحياة بشكل عام .</a:t>
            </a:r>
          </a:p>
          <a:p>
            <a:pPr marL="0" indent="0" algn="just" rtl="1">
              <a:buNone/>
            </a:pPr>
            <a:r>
              <a:rPr lang="ar-IQ" dirty="0"/>
              <a:t>4- التدقيق في اختيار الأصدقاء .</a:t>
            </a:r>
          </a:p>
          <a:p>
            <a:pPr marL="0" indent="0" algn="just" rtl="1">
              <a:buNone/>
            </a:pPr>
            <a:r>
              <a:rPr lang="ar-IQ" dirty="0"/>
              <a:t>5- الالتزام بتعليمات وإرشادات تناول الأدوية الموصوفة من الطبيب .</a:t>
            </a:r>
          </a:p>
        </p:txBody>
      </p:sp>
    </p:spTree>
    <p:extLst>
      <p:ext uri="{BB962C8B-B14F-4D97-AF65-F5344CB8AC3E}">
        <p14:creationId xmlns:p14="http://schemas.microsoft.com/office/powerpoint/2010/main" val="3768903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E33E0-3D28-EF60-7A47-40E8211EC7F0}"/>
              </a:ext>
            </a:extLst>
          </p:cNvPr>
          <p:cNvSpPr>
            <a:spLocks noGrp="1"/>
          </p:cNvSpPr>
          <p:nvPr>
            <p:ph type="title"/>
          </p:nvPr>
        </p:nvSpPr>
        <p:spPr/>
        <p:txBody>
          <a:bodyPr>
            <a:normAutofit/>
          </a:bodyPr>
          <a:lstStyle/>
          <a:p>
            <a:pPr algn="r"/>
            <a:r>
              <a:rPr lang="ar-IQ" dirty="0"/>
              <a:t>كيفية تشخيص الإدمان</a:t>
            </a:r>
          </a:p>
        </p:txBody>
      </p:sp>
      <p:sp>
        <p:nvSpPr>
          <p:cNvPr id="3" name="Content Placeholder 2">
            <a:extLst>
              <a:ext uri="{FF2B5EF4-FFF2-40B4-BE49-F238E27FC236}">
                <a16:creationId xmlns:a16="http://schemas.microsoft.com/office/drawing/2014/main" id="{064F5B24-8B8E-4F1F-7F6F-B6BF10FFBEBC}"/>
              </a:ext>
            </a:extLst>
          </p:cNvPr>
          <p:cNvSpPr>
            <a:spLocks noGrp="1"/>
          </p:cNvSpPr>
          <p:nvPr>
            <p:ph idx="1"/>
          </p:nvPr>
        </p:nvSpPr>
        <p:spPr>
          <a:xfrm>
            <a:off x="838200" y="2471668"/>
            <a:ext cx="9957318" cy="3649214"/>
          </a:xfrm>
        </p:spPr>
        <p:txBody>
          <a:bodyPr anchor="ctr">
            <a:normAutofit/>
          </a:bodyPr>
          <a:lstStyle/>
          <a:p>
            <a:pPr marL="0" indent="0" algn="just" rtl="1">
              <a:buNone/>
            </a:pPr>
            <a:r>
              <a:rPr lang="ar-IQ" dirty="0"/>
              <a:t>1-التاريخ المرضي</a:t>
            </a:r>
          </a:p>
          <a:p>
            <a:pPr marL="0" indent="0" algn="just" rtl="1">
              <a:buNone/>
            </a:pPr>
            <a:r>
              <a:rPr lang="ar-IQ" dirty="0"/>
              <a:t>2-الفحص البدني</a:t>
            </a:r>
          </a:p>
          <a:p>
            <a:pPr marL="0" indent="0" algn="just" rtl="1">
              <a:buNone/>
            </a:pPr>
            <a:r>
              <a:rPr lang="ar-IQ" dirty="0"/>
              <a:t>3-الفحوصات المختبرية</a:t>
            </a:r>
          </a:p>
        </p:txBody>
      </p:sp>
    </p:spTree>
    <p:extLst>
      <p:ext uri="{BB962C8B-B14F-4D97-AF65-F5344CB8AC3E}">
        <p14:creationId xmlns:p14="http://schemas.microsoft.com/office/powerpoint/2010/main" val="3450557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E33E0-3D28-EF60-7A47-40E8211EC7F0}"/>
              </a:ext>
            </a:extLst>
          </p:cNvPr>
          <p:cNvSpPr>
            <a:spLocks noGrp="1"/>
          </p:cNvSpPr>
          <p:nvPr>
            <p:ph type="title"/>
          </p:nvPr>
        </p:nvSpPr>
        <p:spPr/>
        <p:txBody>
          <a:bodyPr>
            <a:normAutofit/>
          </a:bodyPr>
          <a:lstStyle/>
          <a:p>
            <a:pPr algn="r"/>
            <a:r>
              <a:rPr lang="ar-IQ" dirty="0"/>
              <a:t>الفحوصات المختبرية</a:t>
            </a:r>
          </a:p>
        </p:txBody>
      </p:sp>
      <p:sp>
        <p:nvSpPr>
          <p:cNvPr id="3" name="Content Placeholder 2">
            <a:extLst>
              <a:ext uri="{FF2B5EF4-FFF2-40B4-BE49-F238E27FC236}">
                <a16:creationId xmlns:a16="http://schemas.microsoft.com/office/drawing/2014/main" id="{064F5B24-8B8E-4F1F-7F6F-B6BF10FFBEBC}"/>
              </a:ext>
            </a:extLst>
          </p:cNvPr>
          <p:cNvSpPr>
            <a:spLocks noGrp="1"/>
          </p:cNvSpPr>
          <p:nvPr>
            <p:ph idx="1"/>
          </p:nvPr>
        </p:nvSpPr>
        <p:spPr>
          <a:xfrm>
            <a:off x="838200" y="2471668"/>
            <a:ext cx="10058398" cy="3649214"/>
          </a:xfrm>
        </p:spPr>
        <p:txBody>
          <a:bodyPr anchor="ctr">
            <a:normAutofit/>
          </a:bodyPr>
          <a:lstStyle/>
          <a:p>
            <a:pPr marL="457200" indent="-457200" algn="r" rtl="1">
              <a:buFont typeface="+mj-lt"/>
              <a:buAutoNum type="arabicPeriod"/>
            </a:pPr>
            <a:r>
              <a:rPr lang="en-US" dirty="0"/>
              <a:t>Multi-drug rapid test panel</a:t>
            </a:r>
            <a:endParaRPr lang="ar-IQ" dirty="0"/>
          </a:p>
          <a:p>
            <a:pPr marL="0" indent="0" algn="just" rtl="1">
              <a:buNone/>
            </a:pPr>
            <a:r>
              <a:rPr lang="ar-IQ" dirty="0"/>
              <a:t>أختبار سريع  يعتمد على تفاعل بين الاجسام المضادة ومستويات العلاج </a:t>
            </a:r>
            <a:endParaRPr lang="en-US" dirty="0"/>
          </a:p>
          <a:p>
            <a:pPr marL="457200" indent="-457200" algn="just" rtl="1">
              <a:buFont typeface="+mj-lt"/>
              <a:buAutoNum type="arabicPeriod" startAt="2"/>
            </a:pPr>
            <a:r>
              <a:rPr lang="en-US" dirty="0"/>
              <a:t>GC-MS(Gas chromatography–mass spectrometry</a:t>
            </a:r>
          </a:p>
          <a:p>
            <a:pPr marL="0" indent="0" algn="just" rtl="1">
              <a:buNone/>
            </a:pPr>
            <a:r>
              <a:rPr lang="ar-IQ" dirty="0"/>
              <a:t>يستخدم للتعرف</a:t>
            </a:r>
            <a:r>
              <a:rPr lang="en-US" dirty="0"/>
              <a:t> </a:t>
            </a:r>
            <a:r>
              <a:rPr lang="ar-IQ" dirty="0"/>
              <a:t>على الوزن الجزيئي والتركيب الجزيئي  ومكونات المركبات التي توجد في العينة .</a:t>
            </a:r>
          </a:p>
        </p:txBody>
      </p:sp>
    </p:spTree>
    <p:extLst>
      <p:ext uri="{BB962C8B-B14F-4D97-AF65-F5344CB8AC3E}">
        <p14:creationId xmlns:p14="http://schemas.microsoft.com/office/powerpoint/2010/main" val="1625995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E33E0-3D28-EF60-7A47-40E8211EC7F0}"/>
              </a:ext>
            </a:extLst>
          </p:cNvPr>
          <p:cNvSpPr>
            <a:spLocks noGrp="1"/>
          </p:cNvSpPr>
          <p:nvPr>
            <p:ph type="title"/>
          </p:nvPr>
        </p:nvSpPr>
        <p:spPr/>
        <p:txBody>
          <a:bodyPr>
            <a:normAutofit/>
          </a:bodyPr>
          <a:lstStyle/>
          <a:p>
            <a:pPr algn="r"/>
            <a:r>
              <a:rPr lang="ar-IQ" dirty="0"/>
              <a:t>الخطوات العامة لعلاج المدمن</a:t>
            </a:r>
          </a:p>
        </p:txBody>
      </p:sp>
      <p:sp>
        <p:nvSpPr>
          <p:cNvPr id="3" name="Content Placeholder 2">
            <a:extLst>
              <a:ext uri="{FF2B5EF4-FFF2-40B4-BE49-F238E27FC236}">
                <a16:creationId xmlns:a16="http://schemas.microsoft.com/office/drawing/2014/main" id="{064F5B24-8B8E-4F1F-7F6F-B6BF10FFBEBC}"/>
              </a:ext>
            </a:extLst>
          </p:cNvPr>
          <p:cNvSpPr>
            <a:spLocks noGrp="1"/>
          </p:cNvSpPr>
          <p:nvPr>
            <p:ph idx="1"/>
          </p:nvPr>
        </p:nvSpPr>
        <p:spPr>
          <a:xfrm>
            <a:off x="838200" y="2471668"/>
            <a:ext cx="10058398" cy="3649214"/>
          </a:xfrm>
        </p:spPr>
        <p:txBody>
          <a:bodyPr anchor="ctr">
            <a:normAutofit/>
          </a:bodyPr>
          <a:lstStyle/>
          <a:p>
            <a:pPr marL="0" indent="0" algn="r" rtl="1">
              <a:buNone/>
            </a:pPr>
            <a:r>
              <a:rPr lang="ar-IQ" dirty="0"/>
              <a:t>1-علاج الاعتماد البدني </a:t>
            </a:r>
          </a:p>
          <a:p>
            <a:pPr marL="0" indent="0" algn="r" rtl="1">
              <a:buNone/>
            </a:pPr>
            <a:r>
              <a:rPr lang="ar-IQ" dirty="0"/>
              <a:t>وذلك بإزالة او تخفيف السمية </a:t>
            </a:r>
            <a:r>
              <a:rPr lang="en-US" dirty="0"/>
              <a:t>detoxification،</a:t>
            </a:r>
            <a:r>
              <a:rPr lang="ar-IQ" dirty="0"/>
              <a:t> وهي تحتاج لقرابة ثلاثة أسابيع يتم خلالها سحب أو منع تعاطي المادة التي يدمنها المدمن إما بصورة فورية او سريعة او تدريجية ،حسب طبيعة مادة الإدمان ،وصحة المدمن ،ومدى تحمله</a:t>
            </a:r>
          </a:p>
        </p:txBody>
      </p:sp>
    </p:spTree>
    <p:extLst>
      <p:ext uri="{BB962C8B-B14F-4D97-AF65-F5344CB8AC3E}">
        <p14:creationId xmlns:p14="http://schemas.microsoft.com/office/powerpoint/2010/main" val="3836775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E33E0-3D28-EF60-7A47-40E8211EC7F0}"/>
              </a:ext>
            </a:extLst>
          </p:cNvPr>
          <p:cNvSpPr>
            <a:spLocks noGrp="1"/>
          </p:cNvSpPr>
          <p:nvPr>
            <p:ph type="title"/>
          </p:nvPr>
        </p:nvSpPr>
        <p:spPr/>
        <p:txBody>
          <a:bodyPr>
            <a:normAutofit/>
          </a:bodyPr>
          <a:lstStyle/>
          <a:p>
            <a:pPr algn="r"/>
            <a:r>
              <a:rPr lang="ar-IQ" dirty="0"/>
              <a:t>الخطوات العامة لعلاج المدمن</a:t>
            </a:r>
          </a:p>
        </p:txBody>
      </p:sp>
      <p:sp>
        <p:nvSpPr>
          <p:cNvPr id="3" name="Content Placeholder 2">
            <a:extLst>
              <a:ext uri="{FF2B5EF4-FFF2-40B4-BE49-F238E27FC236}">
                <a16:creationId xmlns:a16="http://schemas.microsoft.com/office/drawing/2014/main" id="{064F5B24-8B8E-4F1F-7F6F-B6BF10FFBEBC}"/>
              </a:ext>
            </a:extLst>
          </p:cNvPr>
          <p:cNvSpPr>
            <a:spLocks noGrp="1"/>
          </p:cNvSpPr>
          <p:nvPr>
            <p:ph idx="1"/>
          </p:nvPr>
        </p:nvSpPr>
        <p:spPr>
          <a:xfrm>
            <a:off x="838200" y="2471668"/>
            <a:ext cx="10058398" cy="3649214"/>
          </a:xfrm>
        </p:spPr>
        <p:txBody>
          <a:bodyPr anchor="ctr">
            <a:normAutofit/>
          </a:bodyPr>
          <a:lstStyle/>
          <a:p>
            <a:pPr marL="0" indent="0" algn="r" rtl="1">
              <a:buNone/>
            </a:pPr>
            <a:r>
              <a:rPr lang="ar-IQ" dirty="0"/>
              <a:t>2-علاج الاعتماد النفسي</a:t>
            </a:r>
          </a:p>
          <a:p>
            <a:pPr marL="0" indent="0" algn="r" rtl="1">
              <a:buNone/>
            </a:pPr>
            <a:endParaRPr lang="ar-IQ" dirty="0"/>
          </a:p>
          <a:p>
            <a:pPr marL="0" indent="0" algn="r" rtl="1">
              <a:buNone/>
            </a:pPr>
            <a:endParaRPr lang="ar-IQ" dirty="0"/>
          </a:p>
          <a:p>
            <a:pPr marL="0" indent="0" algn="r" rtl="1">
              <a:buNone/>
            </a:pPr>
            <a:r>
              <a:rPr lang="ar-IQ" dirty="0"/>
              <a:t>1-إعادة التأهيل </a:t>
            </a:r>
          </a:p>
          <a:p>
            <a:pPr marL="0" indent="0" algn="r" rtl="1">
              <a:buNone/>
            </a:pPr>
            <a:r>
              <a:rPr lang="ar-IQ" dirty="0"/>
              <a:t>2-الرعاية اللاحقة</a:t>
            </a:r>
          </a:p>
        </p:txBody>
      </p:sp>
    </p:spTree>
    <p:extLst>
      <p:ext uri="{BB962C8B-B14F-4D97-AF65-F5344CB8AC3E}">
        <p14:creationId xmlns:p14="http://schemas.microsoft.com/office/powerpoint/2010/main" val="17600556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9C4FB-DAF7-0B87-2B1A-AC2A2A82C40E}"/>
              </a:ext>
            </a:extLst>
          </p:cNvPr>
          <p:cNvSpPr>
            <a:spLocks noGrp="1"/>
          </p:cNvSpPr>
          <p:nvPr>
            <p:ph type="title"/>
          </p:nvPr>
        </p:nvSpPr>
        <p:spPr/>
        <p:txBody>
          <a:bodyPr/>
          <a:lstStyle/>
          <a:p>
            <a:pPr algn="r"/>
            <a:r>
              <a:rPr lang="ar-IQ" dirty="0"/>
              <a:t>المصادر</a:t>
            </a:r>
            <a:endParaRPr lang="en-US" dirty="0"/>
          </a:p>
        </p:txBody>
      </p:sp>
      <p:sp>
        <p:nvSpPr>
          <p:cNvPr id="3" name="Content Placeholder 2">
            <a:extLst>
              <a:ext uri="{FF2B5EF4-FFF2-40B4-BE49-F238E27FC236}">
                <a16:creationId xmlns:a16="http://schemas.microsoft.com/office/drawing/2014/main" id="{DEA82F45-BBD6-14B7-B0B5-F8CB965F7A15}"/>
              </a:ext>
            </a:extLst>
          </p:cNvPr>
          <p:cNvSpPr>
            <a:spLocks noGrp="1"/>
          </p:cNvSpPr>
          <p:nvPr>
            <p:ph idx="1"/>
          </p:nvPr>
        </p:nvSpPr>
        <p:spPr/>
        <p:txBody>
          <a:bodyPr anchor="ctr"/>
          <a:lstStyle/>
          <a:p>
            <a:pPr algn="r" rtl="1"/>
            <a:r>
              <a:rPr lang="ar-IQ" dirty="0"/>
              <a:t>1-الطب الشرعي والسموميّات لطلبة كليات الطب والعلوم الصحية </a:t>
            </a:r>
          </a:p>
          <a:p>
            <a:pPr algn="r" rtl="1"/>
            <a:r>
              <a:rPr lang="ar-IQ" dirty="0"/>
              <a:t>2-المخدرات</a:t>
            </a:r>
          </a:p>
          <a:p>
            <a:pPr algn="r" rtl="1"/>
            <a:r>
              <a:rPr lang="ar-IQ" dirty="0"/>
              <a:t>3-علم الطب الشرعي والسموم</a:t>
            </a:r>
            <a:endParaRPr lang="en-US" dirty="0"/>
          </a:p>
        </p:txBody>
      </p:sp>
    </p:spTree>
    <p:extLst>
      <p:ext uri="{BB962C8B-B14F-4D97-AF65-F5344CB8AC3E}">
        <p14:creationId xmlns:p14="http://schemas.microsoft.com/office/powerpoint/2010/main" val="1686104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2EE22E-1CD9-24F3-7457-01EB071AB754}"/>
              </a:ext>
            </a:extLst>
          </p:cNvPr>
          <p:cNvPicPr>
            <a:picLocks noChangeAspect="1"/>
          </p:cNvPicPr>
          <p:nvPr/>
        </p:nvPicPr>
        <p:blipFill>
          <a:blip r:embed="rId2"/>
          <a:stretch>
            <a:fillRect/>
          </a:stretch>
        </p:blipFill>
        <p:spPr>
          <a:xfrm>
            <a:off x="2667000" y="965718"/>
            <a:ext cx="6858000" cy="4926563"/>
          </a:xfrm>
          <a:prstGeom prst="rect">
            <a:avLst/>
          </a:prstGeom>
        </p:spPr>
      </p:pic>
    </p:spTree>
    <p:extLst>
      <p:ext uri="{BB962C8B-B14F-4D97-AF65-F5344CB8AC3E}">
        <p14:creationId xmlns:p14="http://schemas.microsoft.com/office/powerpoint/2010/main" val="334645212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95</TotalTime>
  <Words>679</Words>
  <Application>Microsoft Office PowerPoint</Application>
  <PresentationFormat>Widescreen</PresentationFormat>
  <Paragraphs>83</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Garamond</vt:lpstr>
      <vt:lpstr>Organic</vt:lpstr>
      <vt:lpstr>المخدرات</vt:lpstr>
      <vt:lpstr>المواد المخدرة</vt:lpstr>
      <vt:lpstr>نظرة الدين الإسلامي للمخدرات</vt:lpstr>
      <vt:lpstr>واقع المخدرات في العراق</vt:lpstr>
      <vt:lpstr>قانون المخدرات العراقي </vt:lpstr>
      <vt:lpstr>PowerPoint Presentation</vt:lpstr>
      <vt:lpstr>تشمل مؤشرات التعاطي وأعراضه:</vt:lpstr>
      <vt:lpstr>PowerPoint Presentation</vt:lpstr>
      <vt:lpstr>الادمان</vt:lpstr>
      <vt:lpstr>كيفية التعرف على المدمن:</vt:lpstr>
      <vt:lpstr>PowerPoint Presentation</vt:lpstr>
      <vt:lpstr>PowerPoint Presentation</vt:lpstr>
      <vt:lpstr>الوقاية من الإدمان</vt:lpstr>
      <vt:lpstr>كيفية تشخيص الإدمان</vt:lpstr>
      <vt:lpstr>الفحوصات المختبرية</vt:lpstr>
      <vt:lpstr>الخطوات العامة لعلاج المدمن</vt:lpstr>
      <vt:lpstr>الخطوات العامة لعلاج المدمن</vt:lpstr>
      <vt:lpstr>المصادر</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المخدرات</dc:title>
  <dc:creator>Abdullah Riadh</dc:creator>
  <cp:lastModifiedBy>Abdullah Riadh</cp:lastModifiedBy>
  <cp:revision>2</cp:revision>
  <dcterms:created xsi:type="dcterms:W3CDTF">2024-04-15T07:33:55Z</dcterms:created>
  <dcterms:modified xsi:type="dcterms:W3CDTF">2024-04-17T18:28:22Z</dcterms:modified>
</cp:coreProperties>
</file>