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83" r:id="rId21"/>
    <p:sldId id="274" r:id="rId22"/>
    <p:sldId id="275" r:id="rId23"/>
    <p:sldId id="276" r:id="rId24"/>
    <p:sldId id="277" r:id="rId25"/>
    <p:sldId id="278" r:id="rId26"/>
    <p:sldId id="280" r:id="rId27"/>
    <p:sldId id="281" r:id="rId28"/>
    <p:sldId id="28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1642"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12/6/2023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nSpc>
                <a:spcPct val="115000"/>
              </a:lnSpc>
              <a:spcAft>
                <a:spcPts val="1000"/>
              </a:spcAft>
            </a:pPr>
            <a:r>
              <a:rPr lang="ar-IQ" sz="8800" b="1" dirty="0">
                <a:solidFill>
                  <a:srgbClr val="FF0000"/>
                </a:solidFill>
                <a:ea typeface="Times New Roman"/>
              </a:rPr>
              <a:t>جروح الاسلحةالنارية</a:t>
            </a:r>
            <a:endParaRPr lang="en-US" sz="7200" dirty="0">
              <a:solidFill>
                <a:srgbClr val="FF0000"/>
              </a:solidFill>
              <a:ea typeface="Times New Roman"/>
              <a:cs typeface="Arial"/>
            </a:endParaRPr>
          </a:p>
          <a:p>
            <a:pPr>
              <a:lnSpc>
                <a:spcPct val="115000"/>
              </a:lnSpc>
              <a:spcAft>
                <a:spcPts val="1000"/>
              </a:spcAft>
            </a:pPr>
            <a:r>
              <a:rPr lang="en-US" sz="8800" b="1" dirty="0">
                <a:solidFill>
                  <a:srgbClr val="FFC000"/>
                </a:solidFill>
                <a:ea typeface="Times New Roman"/>
              </a:rPr>
              <a:t>      </a:t>
            </a:r>
          </a:p>
          <a:p>
            <a:pPr algn="l">
              <a:lnSpc>
                <a:spcPct val="115000"/>
              </a:lnSpc>
              <a:spcAft>
                <a:spcPts val="1000"/>
              </a:spcAft>
            </a:pPr>
            <a:r>
              <a:rPr lang="ar-IQ" sz="8800" b="1" dirty="0">
                <a:solidFill>
                  <a:srgbClr val="FFC000"/>
                </a:solidFill>
                <a:ea typeface="Times New Roman"/>
              </a:rPr>
              <a:t> </a:t>
            </a:r>
            <a:endParaRPr lang="en-US" dirty="0"/>
          </a:p>
        </p:txBody>
      </p:sp>
    </p:spTree>
    <p:extLst>
      <p:ext uri="{BB962C8B-B14F-4D97-AF65-F5344CB8AC3E}">
        <p14:creationId xmlns:p14="http://schemas.microsoft.com/office/powerpoint/2010/main" val="363759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2E530-DFE0-44F8-AA01-4FA593A5BA7F}"/>
              </a:ext>
            </a:extLst>
          </p:cNvPr>
          <p:cNvSpPr>
            <a:spLocks noGrp="1"/>
          </p:cNvSpPr>
          <p:nvPr>
            <p:ph type="ctrTitle"/>
          </p:nvPr>
        </p:nvSpPr>
        <p:spPr>
          <a:xfrm>
            <a:off x="762000" y="304800"/>
            <a:ext cx="7772400" cy="1470025"/>
          </a:xfrm>
        </p:spPr>
        <p:txBody>
          <a:bodyPr/>
          <a:lstStyle/>
          <a:p>
            <a:r>
              <a:rPr lang="ar-IQ" dirty="0"/>
              <a:t>اهداف المحاضرة</a:t>
            </a:r>
            <a:endParaRPr lang="en-US" dirty="0"/>
          </a:p>
        </p:txBody>
      </p:sp>
      <p:sp>
        <p:nvSpPr>
          <p:cNvPr id="3" name="Subtitle 2">
            <a:extLst>
              <a:ext uri="{FF2B5EF4-FFF2-40B4-BE49-F238E27FC236}">
                <a16:creationId xmlns:a16="http://schemas.microsoft.com/office/drawing/2014/main" id="{B409185E-AD71-4164-B3C6-413F615FE88E}"/>
              </a:ext>
            </a:extLst>
          </p:cNvPr>
          <p:cNvSpPr>
            <a:spLocks noGrp="1"/>
          </p:cNvSpPr>
          <p:nvPr>
            <p:ph type="subTitle" idx="1"/>
          </p:nvPr>
        </p:nvSpPr>
        <p:spPr>
          <a:xfrm>
            <a:off x="609600" y="1774825"/>
            <a:ext cx="8077200" cy="4549775"/>
          </a:xfrm>
        </p:spPr>
        <p:txBody>
          <a:bodyPr>
            <a:normAutofit fontScale="92500" lnSpcReduction="10000"/>
          </a:bodyPr>
          <a:lstStyle/>
          <a:p>
            <a:pPr algn="r"/>
            <a:r>
              <a:rPr lang="ar-IQ" dirty="0">
                <a:solidFill>
                  <a:schemeClr val="tx1"/>
                </a:solidFill>
              </a:rPr>
              <a:t>1-التعرف على كيفية تحديد اوتعيين فيم اذا كانت الاصابة ناتجة عن سلاح ناري.</a:t>
            </a:r>
          </a:p>
          <a:p>
            <a:pPr algn="r"/>
            <a:r>
              <a:rPr lang="ar-IQ" dirty="0">
                <a:solidFill>
                  <a:schemeClr val="tx1"/>
                </a:solidFill>
              </a:rPr>
              <a:t>2-معرفة الطرق المستخدمة لتعيين مسافة و اتجاه الاطلاقة.</a:t>
            </a:r>
          </a:p>
          <a:p>
            <a:pPr algn="r"/>
            <a:r>
              <a:rPr lang="ar-IQ" dirty="0">
                <a:solidFill>
                  <a:schemeClr val="tx1"/>
                </a:solidFill>
              </a:rPr>
              <a:t>3-التعرف على طبيعة او كيفية الاصابة فيما اذا كانت انتحارية او عرضية او جنائية او مفتعلة.</a:t>
            </a:r>
          </a:p>
          <a:p>
            <a:pPr algn="r"/>
            <a:r>
              <a:rPr lang="ar-IQ" dirty="0">
                <a:solidFill>
                  <a:schemeClr val="tx1"/>
                </a:solidFill>
              </a:rPr>
              <a:t>4-كيفية تحديد نوع السلاح المستخدم في الجريمة بذاته اذا امكن ذلك.</a:t>
            </a:r>
          </a:p>
          <a:p>
            <a:pPr algn="r"/>
            <a:r>
              <a:rPr lang="ar-IQ" dirty="0">
                <a:solidFill>
                  <a:schemeClr val="tx1"/>
                </a:solidFill>
              </a:rPr>
              <a:t>5- كيفية تحديد فيما اذا كان قد اشترك اكثر من شخص واحد في الاطلاق</a:t>
            </a:r>
            <a:endParaRPr lang="en-US" dirty="0">
              <a:solidFill>
                <a:schemeClr val="tx1"/>
              </a:solidFill>
            </a:endParaRPr>
          </a:p>
        </p:txBody>
      </p:sp>
    </p:spTree>
    <p:extLst>
      <p:ext uri="{BB962C8B-B14F-4D97-AF65-F5344CB8AC3E}">
        <p14:creationId xmlns:p14="http://schemas.microsoft.com/office/powerpoint/2010/main" val="3064121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r">
              <a:lnSpc>
                <a:spcPct val="115000"/>
              </a:lnSpc>
              <a:spcAft>
                <a:spcPts val="1000"/>
              </a:spcAft>
              <a:buNone/>
            </a:pPr>
            <a:r>
              <a:rPr lang="ar-IQ"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اهداف دراسة جروح الاسلحة النارية :-</a:t>
            </a:r>
            <a:r>
              <a:rPr lang="ar-IQ" b="1" dirty="0">
                <a:ea typeface="Times New Roman"/>
              </a:rPr>
              <a:t> </a:t>
            </a:r>
            <a:endParaRPr lang="en-US" sz="2400" dirty="0">
              <a:ea typeface="Times New Roman"/>
              <a:cs typeface="Arial"/>
            </a:endParaRPr>
          </a:p>
          <a:p>
            <a:pPr marL="0" indent="0" algn="r">
              <a:lnSpc>
                <a:spcPct val="115000"/>
              </a:lnSpc>
              <a:spcAft>
                <a:spcPts val="1000"/>
              </a:spcAft>
              <a:buNone/>
            </a:pPr>
            <a:r>
              <a:rPr lang="ar-IQ" dirty="0">
                <a:ea typeface="Times New Roman"/>
              </a:rPr>
              <a:t>1-تحديد اوتعيين فيم اذا كانت الاصابة ناتجة عن سلاح ناري.</a:t>
            </a:r>
            <a:endParaRPr lang="en-US" sz="2400" dirty="0">
              <a:ea typeface="Times New Roman"/>
              <a:cs typeface="Arial"/>
            </a:endParaRPr>
          </a:p>
          <a:p>
            <a:pPr marL="0" indent="0" algn="r">
              <a:lnSpc>
                <a:spcPct val="115000"/>
              </a:lnSpc>
              <a:spcAft>
                <a:spcPts val="1000"/>
              </a:spcAft>
              <a:buNone/>
            </a:pPr>
            <a:r>
              <a:rPr lang="ar-IQ" dirty="0">
                <a:ea typeface="Times New Roman"/>
              </a:rPr>
              <a:t>2-تعيين مسافة و اتجاه الاطلاقة.</a:t>
            </a:r>
            <a:endParaRPr lang="en-US" sz="2400" dirty="0">
              <a:ea typeface="Times New Roman"/>
              <a:cs typeface="Arial"/>
            </a:endParaRPr>
          </a:p>
          <a:p>
            <a:pPr marL="0" indent="0" algn="r">
              <a:lnSpc>
                <a:spcPct val="115000"/>
              </a:lnSpc>
              <a:spcAft>
                <a:spcPts val="1000"/>
              </a:spcAft>
              <a:buNone/>
            </a:pPr>
            <a:r>
              <a:rPr lang="ar-IQ" dirty="0">
                <a:ea typeface="Times New Roman"/>
              </a:rPr>
              <a:t>3-اعطاء فكرة عن طبيعة او كيفية الاصابة فيما اذا كانت انتحارية او عرضية او جنائية او مفتعلة.</a:t>
            </a:r>
            <a:endParaRPr lang="en-US" sz="2400" dirty="0">
              <a:ea typeface="Times New Roman"/>
              <a:cs typeface="Arial"/>
            </a:endParaRPr>
          </a:p>
          <a:p>
            <a:pPr marL="0" indent="0" algn="r">
              <a:lnSpc>
                <a:spcPct val="115000"/>
              </a:lnSpc>
              <a:spcAft>
                <a:spcPts val="1000"/>
              </a:spcAft>
              <a:buNone/>
            </a:pPr>
            <a:r>
              <a:rPr lang="ar-IQ" dirty="0">
                <a:ea typeface="Times New Roman"/>
              </a:rPr>
              <a:t>4-تحديد نوع السلاح المستخدم في الجريمة بذاته اذا امكن ذلك.</a:t>
            </a:r>
            <a:endParaRPr lang="en-US" sz="2400" dirty="0">
              <a:ea typeface="Times New Roman"/>
              <a:cs typeface="Arial"/>
            </a:endParaRPr>
          </a:p>
          <a:p>
            <a:pPr marL="0" indent="0" algn="r">
              <a:lnSpc>
                <a:spcPct val="115000"/>
              </a:lnSpc>
              <a:spcAft>
                <a:spcPts val="1000"/>
              </a:spcAft>
              <a:buNone/>
            </a:pPr>
            <a:r>
              <a:rPr lang="ar-IQ" dirty="0">
                <a:ea typeface="Times New Roman"/>
              </a:rPr>
              <a:t>5- تحديد فيما اذا كان قد اشترك اكثر من شخص واحد في الاطلاق.</a:t>
            </a:r>
            <a:endParaRPr lang="en-US" sz="2400" dirty="0">
              <a:ea typeface="Times New Roman"/>
              <a:cs typeface="Arial"/>
            </a:endParaRPr>
          </a:p>
          <a:p>
            <a:pPr marL="0" indent="0">
              <a:buNone/>
            </a:pPr>
            <a:endParaRPr lang="en-US" dirty="0"/>
          </a:p>
        </p:txBody>
      </p:sp>
    </p:spTree>
    <p:extLst>
      <p:ext uri="{BB962C8B-B14F-4D97-AF65-F5344CB8AC3E}">
        <p14:creationId xmlns:p14="http://schemas.microsoft.com/office/powerpoint/2010/main" val="1981116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7500" lnSpcReduction="20000"/>
          </a:bodyPr>
          <a:lstStyle/>
          <a:p>
            <a:pPr marL="0" indent="0" algn="r">
              <a:lnSpc>
                <a:spcPct val="115000"/>
              </a:lnSpc>
              <a:spcAft>
                <a:spcPts val="1000"/>
              </a:spcAft>
              <a:buNone/>
            </a:pPr>
            <a:r>
              <a:rPr lang="ar-IQ" b="1" dirty="0">
                <a:solidFill>
                  <a:srgbClr val="00B0F0"/>
                </a:solidFill>
                <a:ea typeface="Times New Roman"/>
              </a:rPr>
              <a:t>تحديد اوتعيين فيم اذا كانت الاصابة ناتجة عن سلاح ناري</a:t>
            </a:r>
          </a:p>
          <a:p>
            <a:pPr marL="0" indent="0" algn="r">
              <a:lnSpc>
                <a:spcPct val="115000"/>
              </a:lnSpc>
              <a:spcAft>
                <a:spcPts val="1000"/>
              </a:spcAft>
              <a:buNone/>
            </a:pPr>
            <a:r>
              <a:rPr lang="ar-IQ" b="1" dirty="0">
                <a:solidFill>
                  <a:srgbClr val="FF0000"/>
                </a:solidFill>
                <a:ea typeface="Times New Roman"/>
              </a:rPr>
              <a:t>اضرار المقذوف الناري</a:t>
            </a:r>
            <a:r>
              <a:rPr lang="ar-IQ" b="1" dirty="0">
                <a:ea typeface="Times New Roman"/>
              </a:rPr>
              <a:t> </a:t>
            </a:r>
            <a:endParaRPr lang="en-US" sz="2400" dirty="0">
              <a:ea typeface="Times New Roman"/>
              <a:cs typeface="Arial"/>
            </a:endParaRPr>
          </a:p>
          <a:p>
            <a:pPr marL="0" indent="0" algn="r">
              <a:lnSpc>
                <a:spcPct val="115000"/>
              </a:lnSpc>
              <a:spcAft>
                <a:spcPts val="1000"/>
              </a:spcAft>
              <a:buNone/>
            </a:pPr>
            <a:r>
              <a:rPr lang="ar-IQ" dirty="0">
                <a:ea typeface="Times New Roman"/>
              </a:rPr>
              <a:t>يؤدي اصطدام المقذوف بالجلد و هو يدور بشكل لولبي او حلزوني (في الاسلحة المحلزنة) الى احداث سحجة دائرية تسمى (الطوق السحجي) وقد يحاط هذا الطوق بطوق آخر يسمى (الطوق الزيتي) او (الطوق المسحي) او (الطوق الوسخي) وهو ناتج عن الزيوت و الاوساخ التي تتعلق بالمقذوف اثناء مروره بالسبطانة . ونتيجة للطاقة الحركية التي يمتلكها المقذوف فانه يخترق الجلد مؤديا الى احداث فقدان للانسجة ، وهو اهم ما يميز الجروح النارية عن بقية انواع الجروح التي لا يحدث فيها فقدان للانسجة .</a:t>
            </a:r>
            <a:endParaRPr lang="en-US" sz="2400" dirty="0">
              <a:ea typeface="Times New Roman"/>
              <a:cs typeface="Arial"/>
            </a:endParaRPr>
          </a:p>
          <a:p>
            <a:pPr marL="0" indent="0" algn="r" rtl="1">
              <a:lnSpc>
                <a:spcPct val="115000"/>
              </a:lnSpc>
              <a:spcAft>
                <a:spcPts val="1000"/>
              </a:spcAft>
              <a:buNone/>
            </a:pPr>
            <a:r>
              <a:rPr lang="ar-IQ" dirty="0">
                <a:ea typeface="Times New Roman"/>
              </a:rPr>
              <a:t>هذا الفقدان في الانسجة يؤدي الى اختراق الفتحة الاختراقية المسماة فتحة الدخول .ينفذ المقذوف من خلال الجلد ويصل الى الاحشاء محدثا تمزقا فيها ، وقد يصطدم بالعظام مؤديا الى احداث كسور فيها ، وقد تتناقص طاقة المقذوف الحركية الى الصفر بحيث يستقر في داخل الجسم او انه بعد احداثه اضرار داخلية في الاحشاء او كسور في العظام يخرج من الجسم محدثا فتحة او جرح ، تسمى هذه الفتحة فتحة الخروج، وتكون هذه الفتحة بشكل شق ويكون المخرج غير محاط بالطوق السحجي ، الا اذا كان الجسم مستندا على جسم آخر "كجدار صلب او حائط" .</a:t>
            </a:r>
            <a:endParaRPr lang="en-US" sz="2400" dirty="0">
              <a:ea typeface="Times New Roman"/>
              <a:cs typeface="Arial"/>
            </a:endParaRPr>
          </a:p>
          <a:p>
            <a:pPr marL="0" indent="0">
              <a:buNone/>
            </a:pPr>
            <a:endParaRPr lang="en-US" dirty="0"/>
          </a:p>
        </p:txBody>
      </p:sp>
    </p:spTree>
    <p:extLst>
      <p:ext uri="{BB962C8B-B14F-4D97-AF65-F5344CB8AC3E}">
        <p14:creationId xmlns:p14="http://schemas.microsoft.com/office/powerpoint/2010/main" val="2842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marL="0" indent="0" algn="r">
              <a:lnSpc>
                <a:spcPct val="115000"/>
              </a:lnSpc>
              <a:spcAft>
                <a:spcPts val="1000"/>
              </a:spcAft>
              <a:buNone/>
            </a:pPr>
            <a:r>
              <a:rPr lang="ar-IQ" dirty="0">
                <a:ea typeface="Times New Roman"/>
              </a:rPr>
              <a:t>ويمتاز الطوق السحجي حول فتحة الخروج ان وجد بكونه غير كامل، وتمتاز فتحة الدخول بصورة عامة بكونها اصغر من فتحة الخروج و اكثر انتظاما منها . وتكون حافاتها مقلوبة الى الداخل بينما تكون فتحة الخروج ذات حافات مقلوبة الى الخارج.</a:t>
            </a:r>
            <a:endParaRPr lang="en-US" sz="2400" dirty="0">
              <a:ea typeface="Times New Roman"/>
              <a:cs typeface="Arial"/>
            </a:endParaRPr>
          </a:p>
          <a:p>
            <a:pPr marL="0" indent="0" algn="r" rtl="1">
              <a:lnSpc>
                <a:spcPct val="115000"/>
              </a:lnSpc>
              <a:spcAft>
                <a:spcPts val="1000"/>
              </a:spcAft>
              <a:buNone/>
            </a:pPr>
            <a:r>
              <a:rPr lang="ar-IQ" dirty="0">
                <a:ea typeface="Times New Roman"/>
              </a:rPr>
              <a:t>تكون فتحة الدخول محاطة بالطوق السحجي دائما" عدا في الحالات التي يفقد فيها المقذوف حركته اللولبية كما يحدث عند سقوطه من الاعلى في الحالات العرضية التي تحدث في المناسبات ( كالاعراس مثلا ) .وقد تشاهد هالة او حلقة وردية اللون حول فتحة الدخول ، وهي ناتجة عن تفاعل(</a:t>
            </a:r>
            <a:r>
              <a:rPr lang="en-US" dirty="0" err="1">
                <a:latin typeface="Arial"/>
                <a:ea typeface="Times New Roman"/>
                <a:cs typeface="Arial"/>
              </a:rPr>
              <a:t>Hb</a:t>
            </a:r>
            <a:r>
              <a:rPr lang="ar-IQ" dirty="0">
                <a:ea typeface="Times New Roman"/>
              </a:rPr>
              <a:t>) مع غاز الفحم الناتج عن البارود في المسافات القريبة جدا ، وقد تنقلب حافات فتحة الدخول الى الخارج في حالة الاصابة بطلق ناري في منطقة شحمية كالثدي(</a:t>
            </a:r>
            <a:r>
              <a:rPr lang="en-US" dirty="0">
                <a:latin typeface="Arial"/>
                <a:ea typeface="Times New Roman"/>
                <a:cs typeface="Arial"/>
              </a:rPr>
              <a:t>Breast</a:t>
            </a:r>
            <a:r>
              <a:rPr lang="ar-IQ" dirty="0">
                <a:ea typeface="Times New Roman"/>
              </a:rPr>
              <a:t>) او المنطقة الآلية </a:t>
            </a:r>
            <a:r>
              <a:rPr lang="en-US" dirty="0">
                <a:latin typeface="Arial"/>
                <a:ea typeface="Times New Roman"/>
                <a:cs typeface="Arial"/>
              </a:rPr>
              <a:t>(Buttocks)</a:t>
            </a:r>
            <a:r>
              <a:rPr lang="ar-IQ" dirty="0">
                <a:ea typeface="Times New Roman"/>
              </a:rPr>
              <a:t>.</a:t>
            </a:r>
            <a:endParaRPr lang="en-US" sz="2400" dirty="0">
              <a:ea typeface="Times New Roman"/>
              <a:cs typeface="Arial"/>
            </a:endParaRPr>
          </a:p>
          <a:p>
            <a:pPr marL="0" indent="0" algn="r">
              <a:buNone/>
            </a:pPr>
            <a:r>
              <a:rPr lang="ar-IQ" dirty="0">
                <a:ea typeface="Times New Roman"/>
              </a:rPr>
              <a:t>كما ان التفسخ يغير من معالم فتحة الدخول ، وقد تكون فتحة الدخول اكبر من فتحة الخروج في حالات الاطلاق القريب و في حالات الاطلاق الخردقي (الاطلاق من بندقية الصيد)</a:t>
            </a:r>
            <a:endParaRPr lang="en-US" dirty="0"/>
          </a:p>
        </p:txBody>
      </p:sp>
    </p:spTree>
    <p:extLst>
      <p:ext uri="{BB962C8B-B14F-4D97-AF65-F5344CB8AC3E}">
        <p14:creationId xmlns:p14="http://schemas.microsoft.com/office/powerpoint/2010/main" val="1011442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r" rtl="1">
              <a:lnSpc>
                <a:spcPct val="115000"/>
              </a:lnSpc>
              <a:spcAft>
                <a:spcPts val="1000"/>
              </a:spcAft>
              <a:buNone/>
            </a:pPr>
            <a:r>
              <a:rPr lang="ar-IQ" b="1" u="sng" dirty="0">
                <a:solidFill>
                  <a:srgbClr val="0070C0"/>
                </a:solidFill>
                <a:ea typeface="Times New Roman"/>
              </a:rPr>
              <a:t>- تعيين مسافة واتجاه الاطلاقة (مسافة الاطلاق):-</a:t>
            </a:r>
            <a:endParaRPr lang="en-US" sz="2400" dirty="0">
              <a:solidFill>
                <a:srgbClr val="0070C0"/>
              </a:solidFill>
              <a:ea typeface="Times New Roman"/>
              <a:cs typeface="Arial"/>
            </a:endParaRPr>
          </a:p>
          <a:p>
            <a:pPr marL="0" lvl="0" indent="0" algn="r" rtl="1">
              <a:lnSpc>
                <a:spcPct val="115000"/>
              </a:lnSpc>
              <a:spcAft>
                <a:spcPts val="1000"/>
              </a:spcAft>
              <a:buNone/>
            </a:pPr>
            <a:r>
              <a:rPr lang="ar-IQ" dirty="0">
                <a:ea typeface="Times New Roman"/>
              </a:rPr>
              <a:t>اذا تم الاطلاق على شكل تماس مع الجلد مع ممارسة الضغط اثناء الاطلاق تكون فتحة الدخول كبيرة اكبر من قطر فوهة السبطانة ، وتشاهد سحجة او كدمة حول الفتحة الاختراقية او فتحة الدخول ناتجة عن ضغط الفوهة على الجلد ، وتدخل جميع نواتج الاطلاق (الغازات و اللهب و مخلفات احتراق البارود )الى داخل الانسجة مكونة ما يسمى بالكهف او المنجم البارودي لدخولها الانسجة على شكل كتلة.</a:t>
            </a:r>
            <a:endParaRPr lang="en-US" sz="2400" dirty="0">
              <a:ea typeface="Times New Roman"/>
              <a:cs typeface="Arial"/>
            </a:endParaRPr>
          </a:p>
          <a:p>
            <a:pPr marL="0" indent="0">
              <a:buNone/>
            </a:pPr>
            <a:endParaRPr lang="en-US" dirty="0"/>
          </a:p>
        </p:txBody>
      </p:sp>
    </p:spTree>
    <p:extLst>
      <p:ext uri="{BB962C8B-B14F-4D97-AF65-F5344CB8AC3E}">
        <p14:creationId xmlns:p14="http://schemas.microsoft.com/office/powerpoint/2010/main" val="2862107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r" rtl="1">
              <a:lnSpc>
                <a:spcPct val="115000"/>
              </a:lnSpc>
              <a:spcAft>
                <a:spcPts val="1000"/>
              </a:spcAft>
              <a:buNone/>
            </a:pPr>
            <a:r>
              <a:rPr lang="ar-IQ" dirty="0">
                <a:ea typeface="Times New Roman"/>
              </a:rPr>
              <a:t>يمكن تحديد منطقة الدخول والتوصل بالفحص التشريحي وذلك باخذ قطعة جلدية وارسالها الى المختبر للتحري عن البارود ، وقد يؤدي تفاعل الهيموغلوبين مع غاز احادي اوكسيد الكاربون او غاز الفحم الناتج عن احتراق البارود الى تكون هالة او فتحة وردية اللون ناتجة عن كربوكسي الهيموغلوبين و هذه قد تشاهد في الفتحات التي تصل اليها غازات الاحتراق.</a:t>
            </a:r>
            <a:endParaRPr lang="en-US" sz="2400" dirty="0">
              <a:ea typeface="Times New Roman"/>
              <a:cs typeface="Arial"/>
            </a:endParaRPr>
          </a:p>
          <a:p>
            <a:pPr marL="0" indent="0" algn="r" rtl="1">
              <a:lnSpc>
                <a:spcPct val="115000"/>
              </a:lnSpc>
              <a:spcAft>
                <a:spcPts val="1000"/>
              </a:spcAft>
              <a:buNone/>
            </a:pPr>
            <a:r>
              <a:rPr lang="ar-IQ" dirty="0">
                <a:ea typeface="Times New Roman"/>
              </a:rPr>
              <a:t>أما في الجمجمة و نتيجة لوجود السائل في داخل الجمجمة وبسبب ضغط الغازات تحدث كسور تسمى بالكسور الانفجارية وتكون الشظايا العظمية متجهة الى الخارج .</a:t>
            </a:r>
            <a:endParaRPr lang="en-US" sz="2400" dirty="0">
              <a:ea typeface="Times New Roman"/>
              <a:cs typeface="Arial"/>
            </a:endParaRPr>
          </a:p>
          <a:p>
            <a:pPr marL="0" indent="0" algn="r">
              <a:buNone/>
            </a:pPr>
            <a:r>
              <a:rPr lang="ar-IQ" dirty="0">
                <a:ea typeface="Times New Roman"/>
              </a:rPr>
              <a:t>وقد يكون من الصعوبة التمييز بين فتحة الخروج و الدخول .</a:t>
            </a:r>
            <a:endParaRPr lang="en-US" dirty="0"/>
          </a:p>
        </p:txBody>
      </p:sp>
    </p:spTree>
    <p:extLst>
      <p:ext uri="{BB962C8B-B14F-4D97-AF65-F5344CB8AC3E}">
        <p14:creationId xmlns:p14="http://schemas.microsoft.com/office/powerpoint/2010/main" val="2149225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85000" lnSpcReduction="10000"/>
          </a:bodyPr>
          <a:lstStyle/>
          <a:p>
            <a:pPr marL="0" lvl="0" indent="0" algn="r" rtl="1">
              <a:lnSpc>
                <a:spcPct val="115000"/>
              </a:lnSpc>
              <a:spcAft>
                <a:spcPts val="1000"/>
              </a:spcAft>
              <a:buNone/>
            </a:pPr>
            <a:r>
              <a:rPr lang="ar-IQ" dirty="0">
                <a:ea typeface="Times New Roman"/>
              </a:rPr>
              <a:t>أذا كانت المسافة بتماس دون ضغط او قريبة من التماس بمسافة حوالي </a:t>
            </a:r>
            <a:r>
              <a:rPr lang="ar-IQ" b="1" dirty="0">
                <a:solidFill>
                  <a:srgbClr val="FF0000"/>
                </a:solidFill>
                <a:ea typeface="Times New Roman"/>
              </a:rPr>
              <a:t>3 سم </a:t>
            </a:r>
            <a:r>
              <a:rPr lang="ar-IQ" dirty="0">
                <a:ea typeface="Times New Roman"/>
              </a:rPr>
              <a:t>ففي هذه الحالة </a:t>
            </a:r>
            <a:r>
              <a:rPr lang="ar-IQ" b="1" dirty="0">
                <a:solidFill>
                  <a:srgbClr val="00B0F0"/>
                </a:solidFill>
                <a:ea typeface="Times New Roman"/>
              </a:rPr>
              <a:t>ونتيجة لفعل الغازات </a:t>
            </a:r>
            <a:r>
              <a:rPr lang="ar-IQ" dirty="0">
                <a:ea typeface="Times New Roman"/>
              </a:rPr>
              <a:t>والذي يستمر حتى مسافة 3سم تقريبا تكون فتحة الدخول نتيجة لتمزق الجلد غير منتظمة او نجمية او صليبية الشكل ونتيجة لفعل اللهب يشاهد حرق في الجلد او الملابس او الشعوطة في الشعر مع انتفاخ في نهايته ، و يستمر تاثير  اللهب الى مسافة </a:t>
            </a:r>
            <a:r>
              <a:rPr lang="ar-IQ" b="1" dirty="0">
                <a:solidFill>
                  <a:srgbClr val="FF0000"/>
                </a:solidFill>
                <a:ea typeface="Times New Roman"/>
              </a:rPr>
              <a:t>(10-15سم).</a:t>
            </a:r>
            <a:r>
              <a:rPr lang="en-US" dirty="0">
                <a:latin typeface="Arial"/>
                <a:ea typeface="Times New Roman"/>
                <a:cs typeface="Arial"/>
              </a:rPr>
              <a:t> </a:t>
            </a:r>
            <a:endParaRPr lang="en-US" sz="2400" dirty="0">
              <a:ea typeface="Times New Roman"/>
              <a:cs typeface="Arial"/>
            </a:endParaRPr>
          </a:p>
          <a:p>
            <a:pPr marL="0" lvl="0" indent="0" algn="r" rtl="1">
              <a:lnSpc>
                <a:spcPct val="115000"/>
              </a:lnSpc>
              <a:spcAft>
                <a:spcPts val="1000"/>
              </a:spcAft>
              <a:buNone/>
            </a:pPr>
            <a:r>
              <a:rPr lang="ar-IQ" dirty="0">
                <a:ea typeface="Times New Roman"/>
              </a:rPr>
              <a:t>أما في المسافات التي تلي (3سم) ، يشاهد </a:t>
            </a:r>
            <a:r>
              <a:rPr lang="ar-IQ" b="1" dirty="0">
                <a:solidFill>
                  <a:srgbClr val="00B0F0"/>
                </a:solidFill>
                <a:ea typeface="Times New Roman"/>
              </a:rPr>
              <a:t>تاثير اللهب </a:t>
            </a:r>
            <a:r>
              <a:rPr lang="ar-IQ" dirty="0">
                <a:ea typeface="Times New Roman"/>
              </a:rPr>
              <a:t>وهو الحرق والشعوطة  حتى مسافة (10-15سم)وبعد هذه المسافة 15 سم تستمر ذرات الكاربون المحترقة بتكوين ما يسمى </a:t>
            </a:r>
            <a:r>
              <a:rPr lang="ar-IQ" b="1" dirty="0">
                <a:solidFill>
                  <a:srgbClr val="00B0F0"/>
                </a:solidFill>
                <a:ea typeface="Times New Roman"/>
              </a:rPr>
              <a:t>ب(الاسوداد الكربوني) </a:t>
            </a:r>
            <a:r>
              <a:rPr lang="ar-IQ" dirty="0">
                <a:ea typeface="Times New Roman"/>
              </a:rPr>
              <a:t>و هو عبارة عن ذرات كربونية محترقة مكونة دائرة سوداء حول فتحة الدخول ، و يمكن غسله بالماء ،و يستمر الاسوداد الكربوني بالظهور حتى مسافة </a:t>
            </a:r>
            <a:r>
              <a:rPr lang="ar-IQ" b="1" dirty="0">
                <a:solidFill>
                  <a:srgbClr val="FF0000"/>
                </a:solidFill>
                <a:ea typeface="Times New Roman"/>
              </a:rPr>
              <a:t>(40-45سم)</a:t>
            </a:r>
            <a:r>
              <a:rPr lang="ar-IQ" dirty="0">
                <a:ea typeface="Times New Roman"/>
              </a:rPr>
              <a:t> و بعده يوجد مايسمى ب</a:t>
            </a:r>
            <a:r>
              <a:rPr lang="ar-IQ" b="1" dirty="0">
                <a:solidFill>
                  <a:srgbClr val="00B0F0"/>
                </a:solidFill>
                <a:ea typeface="Times New Roman"/>
              </a:rPr>
              <a:t>الوشم البارودي </a:t>
            </a:r>
            <a:r>
              <a:rPr lang="ar-IQ" dirty="0">
                <a:ea typeface="Times New Roman"/>
              </a:rPr>
              <a:t>وهو عبارة عن ذرات كربونية غير محترقة تنغرز حتى مسافة </a:t>
            </a:r>
            <a:r>
              <a:rPr lang="ar-IQ" b="1" dirty="0">
                <a:solidFill>
                  <a:srgbClr val="FF0000"/>
                </a:solidFill>
                <a:ea typeface="Times New Roman"/>
              </a:rPr>
              <a:t>(60 سم) </a:t>
            </a:r>
            <a:r>
              <a:rPr lang="ar-IQ" dirty="0">
                <a:ea typeface="Times New Roman"/>
              </a:rPr>
              <a:t>في البارود النقي و حتى مسافة </a:t>
            </a:r>
            <a:r>
              <a:rPr lang="ar-IQ" b="1" dirty="0">
                <a:solidFill>
                  <a:srgbClr val="FF0000"/>
                </a:solidFill>
                <a:ea typeface="Times New Roman"/>
              </a:rPr>
              <a:t>(90سم) </a:t>
            </a:r>
            <a:r>
              <a:rPr lang="ar-IQ" dirty="0">
                <a:ea typeface="Times New Roman"/>
              </a:rPr>
              <a:t>في البارود الدخاني وتعتمد كثافة الوشم او تركيزه او سعة انتشاره على المسافة ، فتكون كثافة المخلفات البارودية كبيرة في المسافات القريبة .</a:t>
            </a:r>
            <a:endParaRPr lang="en-US" sz="2400" dirty="0">
              <a:ea typeface="Times New Roman"/>
              <a:cs typeface="Arial"/>
            </a:endParaRPr>
          </a:p>
          <a:p>
            <a:pPr marL="0" indent="0">
              <a:buNone/>
            </a:pPr>
            <a:endParaRPr lang="en-US" dirty="0"/>
          </a:p>
        </p:txBody>
      </p:sp>
    </p:spTree>
    <p:extLst>
      <p:ext uri="{BB962C8B-B14F-4D97-AF65-F5344CB8AC3E}">
        <p14:creationId xmlns:p14="http://schemas.microsoft.com/office/powerpoint/2010/main" val="1850036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47800" y="0"/>
            <a:ext cx="6003318"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81000" y="5257800"/>
            <a:ext cx="8458200" cy="1134670"/>
          </a:xfrm>
          <a:prstGeom prst="rect">
            <a:avLst/>
          </a:prstGeom>
        </p:spPr>
        <p:txBody>
          <a:bodyPr wrap="square">
            <a:spAutoFit/>
          </a:bodyPr>
          <a:lstStyle/>
          <a:p>
            <a:pPr algn="r" rtl="1">
              <a:lnSpc>
                <a:spcPct val="115000"/>
              </a:lnSpc>
              <a:spcAft>
                <a:spcPts val="1000"/>
              </a:spcAft>
            </a:pPr>
            <a:r>
              <a:rPr lang="ar-IQ" b="1" dirty="0"/>
              <a:t>(يبقى الاسوداد الكاربوني حول مدخل الطلق الناري الى مسافة اطلاق تتراوح بين 40 الى 45 سنتيمتر)</a:t>
            </a:r>
            <a:r>
              <a:rPr lang="ar-IQ" b="1" dirty="0">
                <a:ea typeface="Times New Roman"/>
              </a:rPr>
              <a:t> أما بعد مسافة 90سم فتختفي جميع نواتج الاطلاق و تشاهد الفتحة الاختراقية محاطة بالطوق السحجي .</a:t>
            </a:r>
            <a:endParaRPr lang="en-US" b="1" dirty="0">
              <a:ea typeface="Times New Roman"/>
              <a:cs typeface="Arial"/>
            </a:endParaRPr>
          </a:p>
          <a:p>
            <a:pPr algn="r" rtl="1"/>
            <a:endParaRPr lang="en-US" dirty="0"/>
          </a:p>
        </p:txBody>
      </p:sp>
    </p:spTree>
    <p:extLst>
      <p:ext uri="{BB962C8B-B14F-4D97-AF65-F5344CB8AC3E}">
        <p14:creationId xmlns:p14="http://schemas.microsoft.com/office/powerpoint/2010/main" val="2639054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86285" y="2105190"/>
            <a:ext cx="4171429" cy="264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6406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marL="0" indent="0" algn="r" rtl="1">
              <a:lnSpc>
                <a:spcPct val="115000"/>
              </a:lnSpc>
              <a:spcAft>
                <a:spcPts val="1000"/>
              </a:spcAft>
              <a:buNone/>
            </a:pPr>
            <a:r>
              <a:rPr lang="ar-IQ" b="1" u="sng" dirty="0">
                <a:solidFill>
                  <a:srgbClr val="0070C0"/>
                </a:solidFill>
                <a:ea typeface="Times New Roman"/>
              </a:rPr>
              <a:t>أتجاه الاطلاق :-</a:t>
            </a:r>
            <a:endParaRPr lang="en-US" sz="2400" dirty="0">
              <a:solidFill>
                <a:srgbClr val="0070C0"/>
              </a:solidFill>
              <a:ea typeface="Times New Roman"/>
              <a:cs typeface="Arial"/>
            </a:endParaRPr>
          </a:p>
          <a:p>
            <a:pPr marL="0" indent="0" algn="r" rtl="1">
              <a:lnSpc>
                <a:spcPct val="115000"/>
              </a:lnSpc>
              <a:spcAft>
                <a:spcPts val="1000"/>
              </a:spcAft>
              <a:buNone/>
            </a:pPr>
            <a:r>
              <a:rPr lang="ar-IQ" dirty="0">
                <a:ea typeface="Times New Roman"/>
              </a:rPr>
              <a:t>والمناقشة هنا عامة بالنسبة لجميع انواع الاسلحة الملساء و المحلزنة تكون فتحة الدخول دائرية الشكل اذا كان اتجاه الاطلاق عموديا على الجسم و بيضوية الشكل اذا كان اتجاه الاطلاق مائلا و تكون بشكل قارب او ما يسمى ب(الجرح الميزابي او القاربي ) اذا كان الاطلاق بزاوية حادة .</a:t>
            </a:r>
            <a:endParaRPr lang="en-US" sz="2400" dirty="0">
              <a:ea typeface="Times New Roman"/>
              <a:cs typeface="Arial"/>
            </a:endParaRPr>
          </a:p>
          <a:p>
            <a:pPr marL="0" indent="0" algn="r" rtl="1">
              <a:lnSpc>
                <a:spcPct val="115000"/>
              </a:lnSpc>
              <a:spcAft>
                <a:spcPts val="1000"/>
              </a:spcAft>
              <a:buNone/>
            </a:pPr>
            <a:r>
              <a:rPr lang="ar-IQ" b="1" dirty="0">
                <a:solidFill>
                  <a:srgbClr val="0070C0"/>
                </a:solidFill>
                <a:ea typeface="Times New Roman"/>
              </a:rPr>
              <a:t>س/</a:t>
            </a:r>
            <a:r>
              <a:rPr lang="ar-IQ" dirty="0">
                <a:solidFill>
                  <a:srgbClr val="0070C0"/>
                </a:solidFill>
                <a:ea typeface="Times New Roman"/>
              </a:rPr>
              <a:t> </a:t>
            </a:r>
            <a:r>
              <a:rPr lang="ar-IQ" dirty="0">
                <a:ea typeface="Times New Roman"/>
              </a:rPr>
              <a:t>هناك حالات اطلاق قريبة لاتشاهد فيها مخلفات البارود حول الفتحة الأختراقية ..ما هي هذه الحالات ؟</a:t>
            </a:r>
            <a:endParaRPr lang="en-US" sz="2400" dirty="0">
              <a:ea typeface="Times New Roman"/>
              <a:cs typeface="Arial"/>
            </a:endParaRPr>
          </a:p>
          <a:p>
            <a:pPr marL="0" indent="0" algn="r" rtl="1">
              <a:lnSpc>
                <a:spcPct val="115000"/>
              </a:lnSpc>
              <a:spcAft>
                <a:spcPts val="1000"/>
              </a:spcAft>
              <a:buNone/>
            </a:pPr>
            <a:r>
              <a:rPr lang="ar-IQ" b="1" dirty="0">
                <a:solidFill>
                  <a:srgbClr val="0070C0"/>
                </a:solidFill>
                <a:ea typeface="Times New Roman"/>
              </a:rPr>
              <a:t>ج/</a:t>
            </a:r>
            <a:r>
              <a:rPr lang="ar-IQ" dirty="0">
                <a:solidFill>
                  <a:srgbClr val="0070C0"/>
                </a:solidFill>
                <a:ea typeface="Times New Roman"/>
              </a:rPr>
              <a:t> </a:t>
            </a:r>
            <a:r>
              <a:rPr lang="ar-IQ" dirty="0">
                <a:ea typeface="Times New Roman"/>
              </a:rPr>
              <a:t>و هي حالات يفصل فيها بين جهاز الاطلاق و الجسم حاجز كستارة مثلا او خوذة عند الجنود ..الخ ،فتتجمع مخلفات البارود عليعا و ينقذف المقذوف فقط من الجسم .</a:t>
            </a:r>
            <a:endParaRPr lang="en-US" sz="2400" dirty="0">
              <a:ea typeface="Times New Roman"/>
              <a:cs typeface="Arial"/>
            </a:endParaRPr>
          </a:p>
          <a:p>
            <a:pPr marL="0" indent="0">
              <a:buNone/>
            </a:pPr>
            <a:endParaRPr lang="en-US" dirty="0"/>
          </a:p>
        </p:txBody>
      </p:sp>
    </p:spTree>
    <p:extLst>
      <p:ext uri="{BB962C8B-B14F-4D97-AF65-F5344CB8AC3E}">
        <p14:creationId xmlns:p14="http://schemas.microsoft.com/office/powerpoint/2010/main" val="257128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114300" indent="0" algn="r" rtl="1">
              <a:lnSpc>
                <a:spcPct val="115000"/>
              </a:lnSpc>
              <a:spcAft>
                <a:spcPts val="1000"/>
              </a:spcAft>
              <a:buNone/>
            </a:pPr>
            <a:r>
              <a:rPr lang="ar-IQ" b="1" dirty="0">
                <a:solidFill>
                  <a:srgbClr val="0070C0"/>
                </a:solidFill>
                <a:ea typeface="Times New Roman"/>
              </a:rPr>
              <a:t>يحدد موقع الجاني</a:t>
            </a:r>
            <a:r>
              <a:rPr lang="en-US" b="1" dirty="0">
                <a:solidFill>
                  <a:srgbClr val="0070C0"/>
                </a:solidFill>
                <a:ea typeface="Times New Roman"/>
              </a:rPr>
              <a:t>:-</a:t>
            </a:r>
            <a:r>
              <a:rPr lang="ar-IQ" dirty="0">
                <a:solidFill>
                  <a:srgbClr val="0070C0"/>
                </a:solidFill>
                <a:ea typeface="Times New Roman"/>
              </a:rPr>
              <a:t> </a:t>
            </a:r>
            <a:r>
              <a:rPr lang="ar-IQ" dirty="0">
                <a:ea typeface="Times New Roman"/>
              </a:rPr>
              <a:t>و ذلك برسم خط وهمي بين فتحة الدخول و الخروج ، تكون الكثافة البارودية او كثافة مخلفات البارود عالية بالقرب من موقع الجاني و تقل كثافتها في الجهة الاخرى .</a:t>
            </a:r>
            <a:endParaRPr lang="en-US" sz="2400" dirty="0">
              <a:ea typeface="Times New Roman"/>
              <a:cs typeface="Arial"/>
            </a:endParaRPr>
          </a:p>
          <a:p>
            <a:pPr marL="0" indent="0" algn="r">
              <a:buNone/>
            </a:pPr>
            <a:r>
              <a:rPr lang="ar-IQ" dirty="0">
                <a:ea typeface="Times New Roman"/>
              </a:rPr>
              <a:t>يكون اتجاه الاطلاق من الامام الى الخلف يسمى أمامي-خلفي أو أعلى-أسفل. فمثلا في الانتحار في المنطقة الصدغية اليمنى</a:t>
            </a:r>
            <a:endParaRPr lang="en-US" dirty="0">
              <a:latin typeface="Arial"/>
              <a:ea typeface="Times New Roman"/>
            </a:endParaRPr>
          </a:p>
          <a:p>
            <a:pPr marL="0" indent="0" algn="r">
              <a:buNone/>
            </a:pPr>
            <a:r>
              <a:rPr lang="ar-IQ" dirty="0">
                <a:latin typeface="Arial"/>
                <a:ea typeface="Times New Roman"/>
              </a:rPr>
              <a:t>يكون أتجاه الاطلاق الى الأعلى و الى اليسار بحيث تكون فتحة الخروج في المنطقة الجدارية اليسرى (قد يستقر المقذوف داخل الجسم وفي حالة صعوبة العثور عليه نستعين بالفحص الشعاعي كما أن العثور على ظروف فارغة متجمعة في مكان الحادث قد يشير الى مكان الجاني .</a:t>
            </a:r>
            <a:endParaRPr lang="en-US" dirty="0"/>
          </a:p>
        </p:txBody>
      </p:sp>
    </p:spTree>
    <p:extLst>
      <p:ext uri="{BB962C8B-B14F-4D97-AF65-F5344CB8AC3E}">
        <p14:creationId xmlns:p14="http://schemas.microsoft.com/office/powerpoint/2010/main" val="2714065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180975" indent="0" algn="r" rtl="1">
              <a:buNone/>
            </a:pPr>
            <a:r>
              <a:rPr lang="ar-IQ" b="1" u="sng" dirty="0">
                <a:solidFill>
                  <a:srgbClr val="0070C0"/>
                </a:solidFill>
              </a:rPr>
              <a:t>-أعطاء فكرة عن طبيعة و كيفية الأصابة :-</a:t>
            </a:r>
            <a:endParaRPr lang="en-US" dirty="0">
              <a:solidFill>
                <a:srgbClr val="0070C0"/>
              </a:solidFill>
            </a:endParaRPr>
          </a:p>
          <a:p>
            <a:pPr marL="180975" indent="0" algn="r" rtl="1">
              <a:buNone/>
            </a:pPr>
            <a:endParaRPr lang="en-US" dirty="0"/>
          </a:p>
          <a:p>
            <a:pPr marL="180975" indent="0" algn="r" rtl="1">
              <a:buNone/>
            </a:pPr>
            <a:r>
              <a:rPr lang="ar-IQ" dirty="0"/>
              <a:t>و يعتمد ذلك على :-</a:t>
            </a:r>
            <a:endParaRPr lang="en-US" dirty="0"/>
          </a:p>
          <a:p>
            <a:pPr marL="0" indent="0" algn="r" rtl="1">
              <a:buNone/>
            </a:pPr>
            <a:r>
              <a:rPr lang="ar-IQ" b="1" dirty="0">
                <a:solidFill>
                  <a:srgbClr val="FF0000"/>
                </a:solidFill>
              </a:rPr>
              <a:t>أ. ظروف الحادث/</a:t>
            </a:r>
            <a:r>
              <a:rPr lang="ar-IQ" dirty="0">
                <a:solidFill>
                  <a:srgbClr val="FF0000"/>
                </a:solidFill>
              </a:rPr>
              <a:t> </a:t>
            </a:r>
            <a:r>
              <a:rPr lang="ar-IQ" dirty="0"/>
              <a:t>ففي الحالات الانتحارية قد يكون الشخص مصابا بمرض عقلي أو يعاني من أزمة نفسية أو مالية أو عاطفية . وتكون الغرفة التي فيها الشخص المنتحر مقفولة من الداخل و الاثاث مرتبة أي عدم وجود علامات المقاومة على عكس الحالات الجنائية . و قد يترك الشخص المنتحر رسالة يوضح فيها أسباب أنتحاره . أما الحالات العرضية فعادة ما تشاهد في الاطفال نتيجة لعبهم بالسلاح او قد تحدث عند الكبار نتيجة تنظيفهم السلاح .</a:t>
            </a:r>
            <a:endParaRPr lang="en-US" dirty="0"/>
          </a:p>
          <a:p>
            <a:pPr marL="0" indent="0">
              <a:buNone/>
            </a:pPr>
            <a:endParaRPr lang="en-US" dirty="0"/>
          </a:p>
        </p:txBody>
      </p:sp>
    </p:spTree>
    <p:extLst>
      <p:ext uri="{BB962C8B-B14F-4D97-AF65-F5344CB8AC3E}">
        <p14:creationId xmlns:p14="http://schemas.microsoft.com/office/powerpoint/2010/main" val="3947548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0" indent="0" algn="r" rtl="1">
              <a:buNone/>
            </a:pPr>
            <a:r>
              <a:rPr lang="ar-IQ" b="1" dirty="0">
                <a:solidFill>
                  <a:srgbClr val="FF0000"/>
                </a:solidFill>
              </a:rPr>
              <a:t>ب.فحص الضحية / </a:t>
            </a:r>
            <a:r>
              <a:rPr lang="ar-IQ" dirty="0"/>
              <a:t>وكون ضحية الانتحار عادة من الذكور و يقل استخدام السلاح الناري عند الاناث ، وقد يشاهد المنتحر وهو ممسك بالسلاح بقوة نتيجة لحصول التشنج الموتي ( الاصمئلال الحيوي ) و في بعض الحالات الجنائية قد يترك الجاني السلاح المستخدم بجانب الضحية و من غير المستبعد ان يضع سلاحا آخر غير المستخدم في الجريمة بجانب الضحية .</a:t>
            </a:r>
            <a:endParaRPr lang="en-US" dirty="0"/>
          </a:p>
          <a:p>
            <a:pPr marL="0" indent="0" algn="r" rtl="1">
              <a:buNone/>
            </a:pPr>
            <a:r>
              <a:rPr lang="ar-IQ" dirty="0"/>
              <a:t>يصعب تمثيل التشنج الموتي بوضع السلاح بيد الضحية لان في حالة التشنج الموتي تكون الضحية ممسكة بالسلاح بقوة بحيث يصعب فصله </a:t>
            </a:r>
            <a:endParaRPr lang="en-US" dirty="0"/>
          </a:p>
          <a:p>
            <a:pPr marL="0" indent="0" algn="r" rtl="1">
              <a:buNone/>
            </a:pPr>
            <a:r>
              <a:rPr lang="ar-IQ" b="1" dirty="0">
                <a:solidFill>
                  <a:srgbClr val="FF0000"/>
                </a:solidFill>
              </a:rPr>
              <a:t>ج. قد تشاهد مخلفات بارودية </a:t>
            </a:r>
            <a:r>
              <a:rPr lang="ar-IQ" dirty="0"/>
              <a:t>على يد المنتحر او الجاني في حالة استخدام المسدس ذو البكرة لعدم احكام سد الفوهة الخلفية للسبطانة فتعود قسم من مخلفات البارود بعد الاطلاق فتشاهد على يد الضحية او الجاني تسمى هذه الظاهرة ب(الوميض الخلفي او الارتدادي ) كما قد يشاهد رذاذ موتي .</a:t>
            </a:r>
            <a:endParaRPr lang="en-US" dirty="0"/>
          </a:p>
          <a:p>
            <a:pPr marL="0" indent="0">
              <a:buNone/>
            </a:pPr>
            <a:endParaRPr lang="en-US" dirty="0"/>
          </a:p>
        </p:txBody>
      </p:sp>
    </p:spTree>
    <p:extLst>
      <p:ext uri="{BB962C8B-B14F-4D97-AF65-F5344CB8AC3E}">
        <p14:creationId xmlns:p14="http://schemas.microsoft.com/office/powerpoint/2010/main" val="1431430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r" rtl="1">
              <a:buNone/>
            </a:pPr>
            <a:r>
              <a:rPr lang="ar-IQ" b="1" dirty="0">
                <a:solidFill>
                  <a:srgbClr val="FF0000"/>
                </a:solidFill>
              </a:rPr>
              <a:t>د. نوع السلاح / </a:t>
            </a:r>
            <a:r>
              <a:rPr lang="ar-IQ" dirty="0"/>
              <a:t>حيث تستخدم الاسلحة قصيرة السبطانة كالمسدس عادة في الانتحار ولكن قد تحدث حالات انتحار بأسلحة طويلة السبطانة و محلزنة ، وهنا يجب الأخذ بعين الأعتبار طول ذراع الشخص و المسافة بين فوهة السبطانة و زناد المسدس لتحديد أمكانية وصول اليد الى الزناد .</a:t>
            </a:r>
            <a:endParaRPr lang="en-US" dirty="0"/>
          </a:p>
          <a:p>
            <a:pPr marL="0" indent="0" algn="r">
              <a:buNone/>
            </a:pPr>
            <a:r>
              <a:rPr lang="ar-IQ" b="1" dirty="0">
                <a:solidFill>
                  <a:srgbClr val="FF0000"/>
                </a:solidFill>
                <a:ea typeface="Times New Roman"/>
              </a:rPr>
              <a:t>ه.مكان الاصابة /</a:t>
            </a:r>
            <a:r>
              <a:rPr lang="ar-IQ" dirty="0">
                <a:solidFill>
                  <a:srgbClr val="FF0000"/>
                </a:solidFill>
                <a:ea typeface="Times New Roman"/>
              </a:rPr>
              <a:t> </a:t>
            </a:r>
            <a:r>
              <a:rPr lang="ar-IQ" dirty="0">
                <a:ea typeface="Times New Roman"/>
              </a:rPr>
              <a:t>ففي الحالات الانتحارية يكون مكان الأصابة أما في المنطقة الصدغية اليمنى (او اليسرى عند الأعسر ) أو منتصف الجبين أو في جوف الفم</a:t>
            </a:r>
            <a:r>
              <a:rPr lang="en-US" dirty="0">
                <a:latin typeface="Arial"/>
                <a:ea typeface="Times New Roman"/>
              </a:rPr>
              <a:t>  </a:t>
            </a:r>
            <a:r>
              <a:rPr lang="ar-IQ" dirty="0">
                <a:latin typeface="Arial"/>
                <a:ea typeface="Times New Roman"/>
              </a:rPr>
              <a:t>  </a:t>
            </a:r>
            <a:r>
              <a:rPr lang="en-US" dirty="0">
                <a:latin typeface="Arial"/>
                <a:ea typeface="Times New Roman"/>
              </a:rPr>
              <a:t>(Oral Cavity)</a:t>
            </a:r>
            <a:r>
              <a:rPr lang="ar-IQ" dirty="0">
                <a:latin typeface="Arial"/>
                <a:ea typeface="Times New Roman"/>
              </a:rPr>
              <a:t> أو في منطقة القلب أو أعلى البطن ، أما في الحالات الجنائية تكون الاصابة في أي مكان من الجسم.</a:t>
            </a:r>
            <a:endParaRPr lang="en-US" dirty="0"/>
          </a:p>
        </p:txBody>
      </p:sp>
    </p:spTree>
    <p:extLst>
      <p:ext uri="{BB962C8B-B14F-4D97-AF65-F5344CB8AC3E}">
        <p14:creationId xmlns:p14="http://schemas.microsoft.com/office/powerpoint/2010/main" val="832859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r" rtl="1">
              <a:buNone/>
            </a:pPr>
            <a:r>
              <a:rPr lang="ar-IQ" sz="4000" b="1" dirty="0">
                <a:solidFill>
                  <a:srgbClr val="FF0000"/>
                </a:solidFill>
              </a:rPr>
              <a:t>و.اتجاه الأطلاق /</a:t>
            </a:r>
            <a:r>
              <a:rPr lang="ar-IQ" sz="4000" dirty="0">
                <a:solidFill>
                  <a:srgbClr val="FF0000"/>
                </a:solidFill>
              </a:rPr>
              <a:t> </a:t>
            </a:r>
            <a:r>
              <a:rPr lang="ar-IQ" sz="4000" dirty="0"/>
              <a:t>يكون الاطلاق من اتجاهات مختلفة أمامي-خلفي ، خلفي-أمامي ،أعلى-أسفل في الحالات الجنائية ، أما في الحالات الانتحارية في المنطقة الصدغية اليمنى يكون الأتجاه الى الأعلى والى اليسار حيث تكون فتحة الخروج في المنطقة الجدارية اليسرى وفي الجروح الجنائية المفتعلة يكون الاتجاه من الأعلى الى الأسفل ، أما في الحالات العرضية والتي تحدث أثناء تنظيف السلاح أو نتيجة لعب الأطفال بالسلاح فتكون من الأسفل الى أعلى </a:t>
            </a:r>
            <a:r>
              <a:rPr lang="ar-IQ" dirty="0"/>
              <a:t>.</a:t>
            </a:r>
            <a:endParaRPr lang="en-US" dirty="0"/>
          </a:p>
          <a:p>
            <a:pPr marL="0" indent="0">
              <a:buNone/>
            </a:pPr>
            <a:endParaRPr lang="en-US" dirty="0"/>
          </a:p>
        </p:txBody>
      </p:sp>
    </p:spTree>
    <p:extLst>
      <p:ext uri="{BB962C8B-B14F-4D97-AF65-F5344CB8AC3E}">
        <p14:creationId xmlns:p14="http://schemas.microsoft.com/office/powerpoint/2010/main" val="3583185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justLow" rtl="1">
              <a:buNone/>
            </a:pPr>
            <a:r>
              <a:rPr lang="ar-IQ" b="1" u="sng" dirty="0">
                <a:solidFill>
                  <a:srgbClr val="FF0000"/>
                </a:solidFill>
              </a:rPr>
              <a:t>الأصابات النارية المفتعلة</a:t>
            </a:r>
            <a:endParaRPr lang="en-US" dirty="0">
              <a:solidFill>
                <a:srgbClr val="FF0000"/>
              </a:solidFill>
            </a:endParaRPr>
          </a:p>
          <a:p>
            <a:pPr marL="0" indent="0" algn="justLow" rtl="1">
              <a:buNone/>
            </a:pPr>
            <a:r>
              <a:rPr lang="ar-IQ" dirty="0"/>
              <a:t>و تكثر مشاهدتها في الحروب حيث يقوم الشخص عادة بأجراء الاصابة في منطقة الساق و يكون أتجاه الاطلاق من الاعلى الى الاسفل . وقد يقوم الشخص برفع الملابس، و لغرض التظليل قد يقوم الشخص بوضع قطعة من القماش قبل اجراء الاطلاق حيث تشاهد مخلفات الاطلاق على قطعة القماش ثم يرمي القطعة لكي تتجمع مخلفات الاطلاق على هذه القطعة موحيا الى أنه أطلاق من مسافة ليست قريبة "أكثر من 90 سم " ويمكن التوصل الى كون الاصابة مفتعلة وذلك من خلال القصة الكاذبة التي يرويها الشخص و أتجاه الاصابة من الاعلى الى الاسفل ومسافة الاصابة القريبة و عدم وجود تمزقات في الملابس .</a:t>
            </a:r>
            <a:endParaRPr lang="en-US" dirty="0"/>
          </a:p>
          <a:p>
            <a:pPr marL="0" indent="0">
              <a:buNone/>
            </a:pPr>
            <a:endParaRPr lang="en-US" dirty="0"/>
          </a:p>
        </p:txBody>
      </p:sp>
    </p:spTree>
    <p:extLst>
      <p:ext uri="{BB962C8B-B14F-4D97-AF65-F5344CB8AC3E}">
        <p14:creationId xmlns:p14="http://schemas.microsoft.com/office/powerpoint/2010/main" val="1202325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0" indent="0" algn="justLow" rtl="1">
              <a:buNone/>
            </a:pPr>
            <a:r>
              <a:rPr lang="ar-IQ" sz="4000" b="1" u="sng" dirty="0">
                <a:solidFill>
                  <a:srgbClr val="FF0000"/>
                </a:solidFill>
              </a:rPr>
              <a:t>الأصابات النارية العرضية</a:t>
            </a:r>
            <a:endParaRPr lang="en-US" sz="4000" dirty="0">
              <a:solidFill>
                <a:srgbClr val="FF0000"/>
              </a:solidFill>
            </a:endParaRPr>
          </a:p>
          <a:p>
            <a:pPr marL="0" indent="0" algn="justLow" rtl="1">
              <a:buNone/>
            </a:pPr>
            <a:r>
              <a:rPr lang="ar-IQ" sz="4000" dirty="0"/>
              <a:t>تحدث هذه الاصابة اثناء تنظيف السلاح او نتيجة لعب الاطفال بالسلاح ، وتكون مسافة الاطلاق قريبة ،والاتجاه من الاسفل الى الاعلى وقد تحدث في المناسبات و الاعراس اصابات عرضية عند سقوط المقذوف وهو فاقد لحركته اللولبية فيستقر تحت الجلد ، وقد يصل الى السحايا او يشاهد داخل الدماغ ، في هذا النوع من الاصابات لا يشاهد الطوق السحجي حول فتحة الدخول لفقدان الحركة اللولبية.</a:t>
            </a:r>
            <a:endParaRPr lang="en-US" sz="4000" dirty="0"/>
          </a:p>
          <a:p>
            <a:pPr marL="0" indent="0">
              <a:buNone/>
            </a:pPr>
            <a:endParaRPr lang="en-US" sz="4000" dirty="0"/>
          </a:p>
        </p:txBody>
      </p:sp>
    </p:spTree>
    <p:extLst>
      <p:ext uri="{BB962C8B-B14F-4D97-AF65-F5344CB8AC3E}">
        <p14:creationId xmlns:p14="http://schemas.microsoft.com/office/powerpoint/2010/main" val="4276314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26" y="0"/>
            <a:ext cx="9137073" cy="6858000"/>
          </a:xfrm>
        </p:spPr>
        <p:txBody>
          <a:bodyPr>
            <a:normAutofit fontScale="92500" lnSpcReduction="20000"/>
          </a:bodyPr>
          <a:lstStyle/>
          <a:p>
            <a:pPr marL="0" indent="0" algn="justLow" rtl="1">
              <a:buNone/>
            </a:pPr>
            <a:r>
              <a:rPr lang="ar-IQ" b="1" u="sng" dirty="0"/>
              <a:t>تحديد نوع السلاح المستخدم في الجريمة بذاته :-</a:t>
            </a:r>
            <a:r>
              <a:rPr lang="ar-IQ" dirty="0"/>
              <a:t> </a:t>
            </a:r>
            <a:endParaRPr lang="en-US" dirty="0"/>
          </a:p>
          <a:p>
            <a:pPr lvl="0" algn="justLow" rtl="1">
              <a:lnSpc>
                <a:spcPct val="115000"/>
              </a:lnSpc>
              <a:spcAft>
                <a:spcPts val="1000"/>
              </a:spcAft>
              <a:buFont typeface="+mj-lt"/>
              <a:buAutoNum type="arabicPeriod"/>
            </a:pPr>
            <a:r>
              <a:rPr lang="ar-IQ" sz="3400" dirty="0">
                <a:ea typeface="Times New Roman"/>
              </a:rPr>
              <a:t>نعتمد في هذا على بصمات الاصابع و على البقع الدموية الموجودة على السلاح</a:t>
            </a:r>
            <a:endParaRPr lang="en-US" sz="2600" dirty="0">
              <a:ea typeface="Times New Roman"/>
              <a:cs typeface="Arial"/>
            </a:endParaRPr>
          </a:p>
          <a:p>
            <a:pPr lvl="0" algn="justLow" rtl="1">
              <a:lnSpc>
                <a:spcPct val="115000"/>
              </a:lnSpc>
              <a:spcAft>
                <a:spcPts val="1000"/>
              </a:spcAft>
              <a:buFont typeface="+mj-lt"/>
              <a:buAutoNum type="arabicPeriod"/>
            </a:pPr>
            <a:r>
              <a:rPr lang="ar-IQ" sz="3400" dirty="0">
                <a:ea typeface="Times New Roman"/>
              </a:rPr>
              <a:t> نقارن عيار المقذوف فيما أذا كان يوافق قطر سبطانة السلاح المشتبه فيه </a:t>
            </a:r>
            <a:endParaRPr lang="en-US" sz="2600" dirty="0">
              <a:ea typeface="Times New Roman"/>
              <a:cs typeface="Arial"/>
            </a:endParaRPr>
          </a:p>
          <a:p>
            <a:pPr lvl="0" algn="justLow" rtl="1">
              <a:lnSpc>
                <a:spcPct val="115000"/>
              </a:lnSpc>
              <a:spcAft>
                <a:spcPts val="1000"/>
              </a:spcAft>
              <a:buFont typeface="+mj-lt"/>
              <a:buAutoNum type="arabicPeriod"/>
            </a:pPr>
            <a:r>
              <a:rPr lang="ar-IQ" sz="3400" dirty="0">
                <a:ea typeface="Times New Roman"/>
              </a:rPr>
              <a:t>نلاحظ الأخاديد التي تتركها الحلزونة على المقذوف و تتم مقارنتها مع الأخاديد الموجودة في السلاح المشتبه فيه</a:t>
            </a:r>
            <a:endParaRPr lang="en-US" sz="2600" dirty="0">
              <a:ea typeface="Times New Roman"/>
              <a:cs typeface="Arial"/>
            </a:endParaRPr>
          </a:p>
          <a:p>
            <a:pPr lvl="0" algn="justLow" rtl="1">
              <a:lnSpc>
                <a:spcPct val="115000"/>
              </a:lnSpc>
              <a:spcAft>
                <a:spcPts val="1000"/>
              </a:spcAft>
              <a:buFont typeface="+mj-lt"/>
              <a:buAutoNum type="arabicPeriod"/>
            </a:pPr>
            <a:r>
              <a:rPr lang="ar-IQ" sz="3400" dirty="0">
                <a:ea typeface="Times New Roman"/>
              </a:rPr>
              <a:t> يتم أخذ مسحة من الوجه الداخلي للسبطانة للتوصل الى نوع البارود والزمن المنقضي على الأطلاق </a:t>
            </a:r>
            <a:endParaRPr lang="en-US" sz="2600" dirty="0">
              <a:ea typeface="Times New Roman"/>
              <a:cs typeface="Arial"/>
            </a:endParaRPr>
          </a:p>
          <a:p>
            <a:pPr lvl="0" algn="justLow" rtl="1">
              <a:lnSpc>
                <a:spcPct val="115000"/>
              </a:lnSpc>
              <a:spcAft>
                <a:spcPts val="1000"/>
              </a:spcAft>
              <a:buFont typeface="+mj-lt"/>
              <a:buAutoNum type="arabicPeriod"/>
            </a:pPr>
            <a:r>
              <a:rPr lang="ar-IQ" sz="3400" dirty="0">
                <a:ea typeface="Times New Roman"/>
              </a:rPr>
              <a:t>نلاحظ اذا كان السلاح صالحا للاستعمال أم لا. </a:t>
            </a:r>
            <a:endParaRPr lang="en-US" sz="2600" dirty="0">
              <a:ea typeface="Times New Roman"/>
              <a:cs typeface="Arial"/>
            </a:endParaRPr>
          </a:p>
          <a:p>
            <a:pPr lvl="0" algn="justLow" rtl="1">
              <a:lnSpc>
                <a:spcPct val="115000"/>
              </a:lnSpc>
              <a:spcAft>
                <a:spcPts val="1000"/>
              </a:spcAft>
              <a:buFont typeface="+mj-lt"/>
              <a:buAutoNum type="arabicPeriod"/>
            </a:pPr>
            <a:r>
              <a:rPr lang="ar-IQ" sz="3400" dirty="0">
                <a:ea typeface="Times New Roman"/>
              </a:rPr>
              <a:t>يشم السلاح للتأكد من حداثة أستخدامه من وجود رائحة البارود التي تدل على حداثة الاستخدام </a:t>
            </a:r>
            <a:endParaRPr lang="en-US" sz="2600" dirty="0">
              <a:ea typeface="Times New Roman"/>
              <a:cs typeface="Arial"/>
            </a:endParaRPr>
          </a:p>
          <a:p>
            <a:pPr marL="0" indent="0">
              <a:buNone/>
            </a:pPr>
            <a:endParaRPr lang="en-US" sz="3400" dirty="0"/>
          </a:p>
        </p:txBody>
      </p:sp>
    </p:spTree>
    <p:extLst>
      <p:ext uri="{BB962C8B-B14F-4D97-AF65-F5344CB8AC3E}">
        <p14:creationId xmlns:p14="http://schemas.microsoft.com/office/powerpoint/2010/main" val="843779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lvl="0" indent="0" algn="justLow" rtl="1">
              <a:lnSpc>
                <a:spcPct val="115000"/>
              </a:lnSpc>
              <a:spcAft>
                <a:spcPts val="1000"/>
              </a:spcAft>
              <a:buNone/>
            </a:pPr>
            <a:r>
              <a:rPr lang="ar-IQ" sz="3600" dirty="0">
                <a:solidFill>
                  <a:prstClr val="black"/>
                </a:solidFill>
                <a:ea typeface="Times New Roman"/>
              </a:rPr>
              <a:t>7.في حالة العثور على المقذوف في داخل الجسم أو خارجه فيجري بأطلاق تجريبي للسلاح المشتبه فيه في صندوق من القطن أو حوض من الماء بعد ذلك نشاهد المقذوف الخارج ، و تتم مقارنته مع المقذوف الذي عثر عليه بالمجهر المقارن ، ففي حالة حدوث تطابق بالاثار المجهرية التي تتركها السبطانة على المقذوف فهذا يعني أن المقذوف الذي تم العثور عليه يعود الى السلاح المشتبه فيه.</a:t>
            </a:r>
            <a:endParaRPr lang="en-US" sz="2800" dirty="0">
              <a:solidFill>
                <a:prstClr val="black"/>
              </a:solidFill>
              <a:ea typeface="Times New Roman"/>
              <a:cs typeface="Arial"/>
            </a:endParaRPr>
          </a:p>
          <a:p>
            <a:pPr marL="0" indent="0">
              <a:buNone/>
            </a:pPr>
            <a:endParaRPr lang="en-US" dirty="0"/>
          </a:p>
        </p:txBody>
      </p:sp>
    </p:spTree>
    <p:extLst>
      <p:ext uri="{BB962C8B-B14F-4D97-AF65-F5344CB8AC3E}">
        <p14:creationId xmlns:p14="http://schemas.microsoft.com/office/powerpoint/2010/main" val="3971074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a:bodyPr>
          <a:lstStyle/>
          <a:p>
            <a:pPr marL="0" lvl="0" indent="0" algn="justLow" rtl="1">
              <a:lnSpc>
                <a:spcPct val="115000"/>
              </a:lnSpc>
              <a:spcAft>
                <a:spcPts val="1000"/>
              </a:spcAft>
              <a:buNone/>
            </a:pPr>
            <a:r>
              <a:rPr lang="ar-IQ" dirty="0">
                <a:ea typeface="Times New Roman"/>
              </a:rPr>
              <a:t>8.في حالة العثور على الظروف في مكان الحادث نستطيع تمييز السلاح المحلزن القصير السبطانة من الظرف القصير أما الظرف الطويل فيعود الى سلاح طويل السبطانة وتتم مقارنة الظرف التجريبي مع الظرف الذي تم العثور عليه ، وفي حالة التطابق فهذا يعني أنه يعود لنفس السلاح </a:t>
            </a:r>
            <a:endParaRPr lang="en-US" sz="2400" dirty="0">
              <a:ea typeface="Times New Roman"/>
              <a:cs typeface="Arial"/>
            </a:endParaRPr>
          </a:p>
          <a:p>
            <a:pPr marL="0" lvl="0" indent="0" algn="justLow" rtl="1">
              <a:lnSpc>
                <a:spcPct val="115000"/>
              </a:lnSpc>
              <a:spcAft>
                <a:spcPts val="1000"/>
              </a:spcAft>
              <a:buNone/>
            </a:pPr>
            <a:r>
              <a:rPr lang="ar-IQ" dirty="0">
                <a:ea typeface="Times New Roman"/>
              </a:rPr>
              <a:t>9.تعطي قاعدة الظرف فكرة عن نوع السلاح ( كل سلاح له مضروف ذو قاعدة معينة)</a:t>
            </a:r>
            <a:endParaRPr lang="en-US" dirty="0"/>
          </a:p>
          <a:p>
            <a:pPr algn="justLow" rtl="1"/>
            <a:r>
              <a:rPr lang="ar-IQ" b="1" u="sng" dirty="0"/>
              <a:t>5-التوصل فيما أذا أشترك أكثر من شخص واحد في الأطلاق الناري</a:t>
            </a:r>
            <a:endParaRPr lang="en-US" dirty="0"/>
          </a:p>
          <a:p>
            <a:pPr marL="0" indent="0" algn="justLow" rtl="1">
              <a:buNone/>
            </a:pPr>
            <a:r>
              <a:rPr lang="ar-IQ" dirty="0"/>
              <a:t>في حالة أستخدام سلاحين مختلفين فيكون من السهولة التوصل الى كون أكثر من شخص قد أشترك في الاطلاق الناري ، أما أذا أستخدم الشخصان سلاحين من نفس النوع أو العيار فتعتمد في هذه الحالة عدد الاطلاقات ، فزيادة العدد عن ذلك المحدد في السلاح فقد يعني أن الاطلاقات الزائدة من مسدس آخر.</a:t>
            </a:r>
            <a:endParaRPr lang="en-US" dirty="0"/>
          </a:p>
          <a:p>
            <a:pPr marL="0" indent="0">
              <a:buNone/>
            </a:pPr>
            <a:endParaRPr lang="en-US" dirty="0"/>
          </a:p>
        </p:txBody>
      </p:sp>
    </p:spTree>
    <p:extLst>
      <p:ext uri="{BB962C8B-B14F-4D97-AF65-F5344CB8AC3E}">
        <p14:creationId xmlns:p14="http://schemas.microsoft.com/office/powerpoint/2010/main" val="1804292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90800" y="34636"/>
            <a:ext cx="3657600" cy="5146964"/>
          </a:xfrm>
          <a:prstGeom prst="rect">
            <a:avLst/>
          </a:prstGeom>
          <a:noFill/>
          <a:ln>
            <a:noFill/>
          </a:ln>
        </p:spPr>
      </p:pic>
      <p:sp>
        <p:nvSpPr>
          <p:cNvPr id="5" name="Rectangle 4"/>
          <p:cNvSpPr/>
          <p:nvPr/>
        </p:nvSpPr>
        <p:spPr>
          <a:xfrm>
            <a:off x="1066800" y="5181600"/>
            <a:ext cx="6096000" cy="1046440"/>
          </a:xfrm>
          <a:prstGeom prst="rect">
            <a:avLst/>
          </a:prstGeom>
        </p:spPr>
        <p:txBody>
          <a:bodyPr wrap="square">
            <a:spAutoFit/>
          </a:bodyPr>
          <a:lstStyle/>
          <a:p>
            <a:pPr rtl="1"/>
            <a:r>
              <a:rPr lang="ar-IQ" sz="4400" b="1" dirty="0"/>
              <a:t> أثار اللهب على الملابس والجلد</a:t>
            </a:r>
            <a:endParaRPr lang="en-US" sz="4400" b="1" dirty="0"/>
          </a:p>
          <a:p>
            <a:pPr rtl="1"/>
            <a:r>
              <a:rPr lang="ar-IQ" b="1" dirty="0"/>
              <a:t> </a:t>
            </a:r>
            <a:endParaRPr lang="en-US" dirty="0"/>
          </a:p>
        </p:txBody>
      </p:sp>
    </p:spTree>
    <p:extLst>
      <p:ext uri="{BB962C8B-B14F-4D97-AF65-F5344CB8AC3E}">
        <p14:creationId xmlns:p14="http://schemas.microsoft.com/office/powerpoint/2010/main" val="1123823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409575" indent="0" algn="justLow" rtl="1">
              <a:buNone/>
            </a:pPr>
            <a:r>
              <a:rPr lang="ar-IQ" b="1" u="sng" dirty="0"/>
              <a:t>معلومات عامة عن فتحتي الدخول و الخروج</a:t>
            </a:r>
            <a:endParaRPr lang="en-US" dirty="0"/>
          </a:p>
          <a:p>
            <a:pPr lvl="0" algn="justLow" rtl="1">
              <a:buFont typeface="Wingdings"/>
              <a:buChar char=""/>
            </a:pPr>
            <a:r>
              <a:rPr lang="ar-IQ" dirty="0"/>
              <a:t>قد تشاهد فتحتي دخول في مقذوف واحد نتيجة لتشظي المقذوف (</a:t>
            </a:r>
            <a:r>
              <a:rPr lang="en-US" dirty="0">
                <a:latin typeface="Arial"/>
              </a:rPr>
              <a:t>Fragmentation</a:t>
            </a:r>
            <a:r>
              <a:rPr lang="ar-IQ" dirty="0"/>
              <a:t>) قبل وصوله الى الجسم لأصطدامه بعارض، وقد تشاهد فتحة خروج واحدة أذا خرجت أحدى القطعتين بينما بقيت الأخرى مستقرة داخل الجسم ، وقد تشاهد فتحة دخول واحدة و فتحتي خروج من تكسر او تشظي المقذوف داخل الجسم نتيجة لأصطدامه بالعظام .</a:t>
            </a:r>
            <a:endParaRPr lang="en-US" dirty="0"/>
          </a:p>
          <a:p>
            <a:pPr lvl="0" algn="justLow" rtl="1">
              <a:buFont typeface="Wingdings"/>
              <a:buChar char=""/>
            </a:pPr>
            <a:r>
              <a:rPr lang="ar-IQ"/>
              <a:t>قد </a:t>
            </a:r>
            <a:r>
              <a:rPr lang="ar-IQ" dirty="0"/>
              <a:t>تشاهد فتحتي دخول وفتحتي خروج لمقذوف واحد وذلك عند دخول المقذوف من منطقة من الجسم كالذراع و خروجه منها ثم دخوله الى منطقة أخرى كالصدر و خروجه منها .</a:t>
            </a:r>
            <a:endParaRPr lang="en-US" dirty="0"/>
          </a:p>
          <a:p>
            <a:pPr marL="0" indent="0">
              <a:buNone/>
            </a:pPr>
            <a:endParaRPr lang="en-US" dirty="0"/>
          </a:p>
        </p:txBody>
      </p:sp>
    </p:spTree>
    <p:extLst>
      <p:ext uri="{BB962C8B-B14F-4D97-AF65-F5344CB8AC3E}">
        <p14:creationId xmlns:p14="http://schemas.microsoft.com/office/powerpoint/2010/main" val="3911702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lvl="0" algn="justLow" rtl="1">
              <a:buFont typeface="Wingdings"/>
              <a:buChar char=""/>
            </a:pPr>
            <a:r>
              <a:rPr lang="ar-IQ" sz="3600" dirty="0"/>
              <a:t>يشاهد الطوق السحجي حول فتحة الدخول في جميع المسافات عدا في حالة فقدان المقذوف لحركته اللولبية و تكون حافات فتحة الدخول مقلوبة الى الداخل عدا في حالة الاطلاق في منطقة شحمية كالثدي و تكون حافات فتحة الخروج أقل انتظاما" من حافات فتحة الدخول.</a:t>
            </a:r>
            <a:endParaRPr lang="en-US" sz="3600" dirty="0"/>
          </a:p>
          <a:p>
            <a:pPr marL="0" indent="0" algn="justLow" rtl="1">
              <a:lnSpc>
                <a:spcPct val="115000"/>
              </a:lnSpc>
              <a:spcAft>
                <a:spcPts val="1000"/>
              </a:spcAft>
              <a:buNone/>
            </a:pPr>
            <a:r>
              <a:rPr lang="ar-IQ" sz="3600" dirty="0">
                <a:ea typeface="Times New Roman"/>
              </a:rPr>
              <a:t>في حالة عدم التوصل الى كون الفتحة فتحة دخول أو خروج يمكن الأستعانة بالفحص المختبري للتحري عن مخلفات البارود وعن غاز الفحم </a:t>
            </a:r>
            <a:r>
              <a:rPr lang="en-US" sz="3600" dirty="0">
                <a:latin typeface="Arial"/>
                <a:ea typeface="Times New Roman"/>
                <a:cs typeface="Arial"/>
              </a:rPr>
              <a:t>CO</a:t>
            </a:r>
            <a:r>
              <a:rPr lang="ar-IQ" sz="3600" dirty="0">
                <a:ea typeface="Times New Roman"/>
              </a:rPr>
              <a:t> في منطقة الأصابة أذا كانت مسافة الأطلاق قريبة.</a:t>
            </a:r>
            <a:endParaRPr lang="en-US" sz="2800" dirty="0">
              <a:ea typeface="Times New Roman"/>
              <a:cs typeface="Arial"/>
            </a:endParaRPr>
          </a:p>
          <a:p>
            <a:pPr marL="0" indent="0">
              <a:buNone/>
            </a:pPr>
            <a:endParaRPr lang="en-US" sz="3600" dirty="0"/>
          </a:p>
        </p:txBody>
      </p:sp>
    </p:spTree>
    <p:extLst>
      <p:ext uri="{BB962C8B-B14F-4D97-AF65-F5344CB8AC3E}">
        <p14:creationId xmlns:p14="http://schemas.microsoft.com/office/powerpoint/2010/main" val="2165953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0" indent="0" algn="justLow" rtl="1">
              <a:lnSpc>
                <a:spcPct val="115000"/>
              </a:lnSpc>
              <a:spcAft>
                <a:spcPts val="1000"/>
              </a:spcAft>
              <a:buNone/>
            </a:pPr>
            <a:r>
              <a:rPr lang="ar-IQ" b="1" u="sng" dirty="0">
                <a:ea typeface="Times New Roman"/>
              </a:rPr>
              <a:t>أصابات بنادق الصيد او الأصابات الخردقية</a:t>
            </a:r>
            <a:endParaRPr lang="en-US" sz="2400" dirty="0">
              <a:ea typeface="Times New Roman"/>
              <a:cs typeface="Arial"/>
            </a:endParaRPr>
          </a:p>
          <a:p>
            <a:pPr marL="0" indent="0" algn="justLow" rtl="1">
              <a:lnSpc>
                <a:spcPct val="115000"/>
              </a:lnSpc>
              <a:spcAft>
                <a:spcPts val="1000"/>
              </a:spcAft>
              <a:buNone/>
            </a:pPr>
            <a:r>
              <a:rPr lang="ar-IQ" b="1" dirty="0">
                <a:ea typeface="Times New Roman"/>
              </a:rPr>
              <a:t>تركيب عتاد أو خرطوشة بندقية الصيد</a:t>
            </a:r>
            <a:endParaRPr lang="en-US" sz="2400" dirty="0">
              <a:ea typeface="Times New Roman"/>
              <a:cs typeface="Arial"/>
            </a:endParaRPr>
          </a:p>
          <a:p>
            <a:pPr marL="0" indent="0" algn="justLow" rtl="1">
              <a:lnSpc>
                <a:spcPct val="115000"/>
              </a:lnSpc>
              <a:spcAft>
                <a:spcPts val="1000"/>
              </a:spcAft>
              <a:buNone/>
            </a:pPr>
            <a:r>
              <a:rPr lang="ar-IQ" dirty="0">
                <a:ea typeface="Times New Roman"/>
              </a:rPr>
              <a:t>تتكون الخرطوشة من الظرف الذي يتكون من قاعدة نحاسية و تكامل بالورق المقوى و توجد كبسولة أيضا" في منتصف قاعدة الظرف، يوضع البارود في داخل الظرف بعد ذلك تأتي الكرات الرصاصية أو الخرادق(الصجم) .يفصل ما بين البارود و الكرات الرصاصية حاجز مصنوع من </a:t>
            </a:r>
            <a:r>
              <a:rPr lang="ar-IQ" b="1" dirty="0">
                <a:solidFill>
                  <a:srgbClr val="FF0000"/>
                </a:solidFill>
                <a:ea typeface="Times New Roman"/>
              </a:rPr>
              <a:t>الجوت (مادة صناعة السجاد) أو الصوف المضغوط أو الفلين </a:t>
            </a:r>
            <a:r>
              <a:rPr lang="ar-IQ" dirty="0">
                <a:ea typeface="Times New Roman"/>
              </a:rPr>
              <a:t>، ويسمى هذا الحاجز ب(الحشار الداخلي) أو (الخب الداخلي) و وظيفته الفصل مابين البارود و الكرات الرصاصية لمنع تسرب الغازات..تغطى الكرات الرصاصية بحاجز آخر لمنع تساقطها يسمى ( الحشار الخارجي ) أو ( الخب الخارجي ) .</a:t>
            </a:r>
            <a:endParaRPr lang="en-US" sz="2400" dirty="0">
              <a:ea typeface="Times New Roman"/>
              <a:cs typeface="Arial"/>
            </a:endParaRPr>
          </a:p>
          <a:p>
            <a:pPr marL="0" indent="0">
              <a:buNone/>
            </a:pPr>
            <a:endParaRPr lang="en-US" dirty="0"/>
          </a:p>
        </p:txBody>
      </p:sp>
    </p:spTree>
    <p:extLst>
      <p:ext uri="{BB962C8B-B14F-4D97-AF65-F5344CB8AC3E}">
        <p14:creationId xmlns:p14="http://schemas.microsoft.com/office/powerpoint/2010/main" val="3048116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justLow" rtl="1">
              <a:lnSpc>
                <a:spcPct val="115000"/>
              </a:lnSpc>
              <a:spcAft>
                <a:spcPts val="1000"/>
              </a:spcAft>
              <a:buNone/>
            </a:pPr>
            <a:r>
              <a:rPr lang="ar-IQ" b="1" u="sng" dirty="0">
                <a:ea typeface="Times New Roman"/>
              </a:rPr>
              <a:t>تعيين مسافة الاطلاق في الأصابات الخردقية :-</a:t>
            </a:r>
            <a:endParaRPr lang="en-US" sz="2400" dirty="0">
              <a:ea typeface="Times New Roman"/>
              <a:cs typeface="Arial"/>
            </a:endParaRPr>
          </a:p>
          <a:p>
            <a:pPr lvl="0" algn="justLow" rtl="1">
              <a:lnSpc>
                <a:spcPct val="115000"/>
              </a:lnSpc>
              <a:spcAft>
                <a:spcPts val="1000"/>
              </a:spcAft>
              <a:buFont typeface="+mj-lt"/>
              <a:buAutoNum type="arabicPeriod"/>
            </a:pPr>
            <a:r>
              <a:rPr lang="ar-IQ" b="1" dirty="0">
                <a:ea typeface="Times New Roman"/>
              </a:rPr>
              <a:t>من مسافة نصف الى ياردة واحدة (90سم) :-</a:t>
            </a:r>
            <a:r>
              <a:rPr lang="ar-IQ" dirty="0">
                <a:ea typeface="Times New Roman"/>
              </a:rPr>
              <a:t> تشاهد فتحة مركزية أكبر من قطر فوهة السبطانة تنتج هذه الفتحة عن دخول مخلفات الأطلاق و الكرات الرصاصية و الخبين الى داخل الجسم وقد تخرج بعض الكرات الرصاصية الى الخارج .</a:t>
            </a:r>
            <a:endParaRPr lang="en-US" sz="2400" dirty="0">
              <a:ea typeface="Times New Roman"/>
              <a:cs typeface="Arial"/>
            </a:endParaRPr>
          </a:p>
          <a:p>
            <a:pPr lvl="0" algn="justLow" rtl="1">
              <a:buFont typeface="+mj-lt"/>
              <a:buAutoNum type="arabicPeriod"/>
            </a:pPr>
            <a:r>
              <a:rPr lang="ar-IQ" b="1" dirty="0"/>
              <a:t>من مسافة ياردة الى ثلاث ياردات :-</a:t>
            </a:r>
            <a:r>
              <a:rPr lang="ar-IQ" dirty="0"/>
              <a:t> تشاهد فتحة مركزية واحدة محاطة بفتحات صغيرة ناتجة عن الكرات الرصاصية و تفقد الكرات الرصاصية قابليتها على الخروج خارج الجسم وتكون الفتحة المركزية مقرنصة الحواف و قد تشاهد سحجة قربها ناتجة عن اصطدام الخب .</a:t>
            </a:r>
            <a:endParaRPr lang="en-US" dirty="0"/>
          </a:p>
          <a:p>
            <a:pPr marL="0" indent="0">
              <a:buNone/>
            </a:pPr>
            <a:endParaRPr lang="en-US" dirty="0"/>
          </a:p>
        </p:txBody>
      </p:sp>
    </p:spTree>
    <p:extLst>
      <p:ext uri="{BB962C8B-B14F-4D97-AF65-F5344CB8AC3E}">
        <p14:creationId xmlns:p14="http://schemas.microsoft.com/office/powerpoint/2010/main" val="636137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lvl="0" algn="justLow" rtl="1">
              <a:buFont typeface="+mj-lt"/>
              <a:buAutoNum type="arabicPeriod"/>
            </a:pPr>
            <a:r>
              <a:rPr lang="ar-IQ" b="1" dirty="0"/>
              <a:t>عند مسافة اكثر من ثلاث ياردات :- </a:t>
            </a:r>
            <a:r>
              <a:rPr lang="ar-IQ" dirty="0"/>
              <a:t>تختفي الفتحة المركزية وتشاهد فتحات متعددة صغيرة ناتجة من أنتشار "فتحات للخرادق فقط" ولحساب المسافة تقاس المسافة بين أبعد فتحتين في أتجاهات مختلفة و يؤخذ معدل الانتشار الخردقي أي نأخذ المسافة بين أبعد نقطتين للخرادق في أتجاهات مختلفة و نقسمها على عددها و هنا تقاس المسافة بأجزاء الياردة و التي هي البوصة (2.5سم) فأذا كان معدل الانتشار الخردقي 10 بوصات فهذا يعني ان المسافة (10 ياردات) أي أن كل بوصة في معدل الأنتشار الخردقي = ياردة واحدة .</a:t>
            </a:r>
            <a:endParaRPr lang="en-US" dirty="0"/>
          </a:p>
          <a:p>
            <a:pPr marL="0" indent="0" algn="r">
              <a:buNone/>
            </a:pPr>
            <a:r>
              <a:rPr lang="ar-IQ" dirty="0">
                <a:ea typeface="Times New Roman"/>
              </a:rPr>
              <a:t>يقاس عيار السلاح الخردقي بعدد الكرات الرصاصية التي تملأ التجويف البطاني. أما بالنسبة لأتجاه الأطلاق فيتعين كباقي أنواع الأسلحة . </a:t>
            </a:r>
            <a:endParaRPr lang="en-US" dirty="0"/>
          </a:p>
        </p:txBody>
      </p:sp>
    </p:spTree>
    <p:extLst>
      <p:ext uri="{BB962C8B-B14F-4D97-AF65-F5344CB8AC3E}">
        <p14:creationId xmlns:p14="http://schemas.microsoft.com/office/powerpoint/2010/main" val="899527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lgn="justLow">
              <a:lnSpc>
                <a:spcPct val="115000"/>
              </a:lnSpc>
              <a:spcAft>
                <a:spcPts val="1000"/>
              </a:spcAft>
              <a:buNone/>
            </a:pPr>
            <a:r>
              <a:rPr lang="ar-IQ" dirty="0">
                <a:ea typeface="Times New Roman"/>
              </a:rPr>
              <a:t> </a:t>
            </a:r>
            <a:endParaRPr lang="en-US" sz="2400" dirty="0">
              <a:ea typeface="Times New Roman"/>
              <a:cs typeface="Arial"/>
            </a:endParaRPr>
          </a:p>
          <a:p>
            <a:pPr marL="0" indent="0" algn="r">
              <a:lnSpc>
                <a:spcPct val="115000"/>
              </a:lnSpc>
              <a:spcAft>
                <a:spcPts val="1000"/>
              </a:spcAft>
              <a:buNone/>
            </a:pPr>
            <a:r>
              <a:rPr lang="ar-IQ" sz="3600" b="1" u="sng" dirty="0">
                <a:ea typeface="Times New Roman"/>
              </a:rPr>
              <a:t>أنواع أخرى من المقاذيق :-</a:t>
            </a:r>
            <a:endParaRPr lang="en-US" sz="2800" dirty="0">
              <a:ea typeface="Times New Roman"/>
              <a:cs typeface="Arial"/>
            </a:endParaRPr>
          </a:p>
          <a:p>
            <a:pPr marL="0" indent="0" algn="r">
              <a:buNone/>
            </a:pPr>
            <a:r>
              <a:rPr lang="ar-IQ" sz="3600" dirty="0">
                <a:ea typeface="Times New Roman"/>
              </a:rPr>
              <a:t>هناك الطلقات و المقذوفات المطاطية و البلاستيكية التي تستعمل عادة لتفريق المظاهرات و التجمعات ونادرا" ما تؤدي الى أضرار جسيمة أو وفاة أما البنادق الهوائية فتستعمل لصيد الطيور و العصافير و نادرا" ما تسبب أذى كبير أو وفاة للأنسان ولكن قد تصيب العين و يمكن أن تفقؤها وربما تصل للجوف القحفي .</a:t>
            </a:r>
            <a:r>
              <a:rPr lang="ar-IQ" dirty="0">
                <a:ea typeface="Times New Roman"/>
              </a:rPr>
              <a:t> </a:t>
            </a:r>
            <a:endParaRPr lang="en-US" dirty="0"/>
          </a:p>
        </p:txBody>
      </p:sp>
    </p:spTree>
    <p:extLst>
      <p:ext uri="{BB962C8B-B14F-4D97-AF65-F5344CB8AC3E}">
        <p14:creationId xmlns:p14="http://schemas.microsoft.com/office/powerpoint/2010/main" val="16458405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2514</Words>
  <Application>Microsoft Office PowerPoint</Application>
  <PresentationFormat>On-screen Show (4:3)</PresentationFormat>
  <Paragraphs>81</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Wingdings</vt:lpstr>
      <vt:lpstr>Office Theme</vt:lpstr>
      <vt:lpstr>PowerPoint Presentation</vt:lpstr>
      <vt:lpstr>اهداف المحاضرة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muqdad fuad</dc:creator>
  <cp:lastModifiedBy>Muhammed</cp:lastModifiedBy>
  <cp:revision>17</cp:revision>
  <dcterms:created xsi:type="dcterms:W3CDTF">2006-08-16T00:00:00Z</dcterms:created>
  <dcterms:modified xsi:type="dcterms:W3CDTF">2023-12-07T07:47:12Z</dcterms:modified>
</cp:coreProperties>
</file>